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theme/theme19.xml" ContentType="application/vnd.openxmlformats-officedocument.theme+xml"/>
  <Override PartName="/ppt/slideLayouts/slideLayout130.xml" ContentType="application/vnd.openxmlformats-officedocument.presentationml.slideLayout+xml"/>
  <Override PartName="/ppt/theme/theme20.xml" ContentType="application/vnd.openxmlformats-officedocument.theme+xml"/>
  <Override PartName="/ppt/slideLayouts/slideLayout131.xml" ContentType="application/vnd.openxmlformats-officedocument.presentationml.slideLayout+xml"/>
  <Override PartName="/ppt/theme/theme2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2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2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8.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3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3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3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7.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46" r:id="rId9"/>
    <p:sldMasterId id="2147483758" r:id="rId10"/>
    <p:sldMasterId id="2147483770" r:id="rId11"/>
    <p:sldMasterId id="2147483784" r:id="rId12"/>
    <p:sldMasterId id="2147483786" r:id="rId13"/>
    <p:sldMasterId id="2147483798" r:id="rId14"/>
    <p:sldMasterId id="2147483800" r:id="rId15"/>
    <p:sldMasterId id="2147483802" r:id="rId16"/>
    <p:sldMasterId id="2147483804" r:id="rId17"/>
    <p:sldMasterId id="2147483806" r:id="rId18"/>
    <p:sldMasterId id="2147483808" r:id="rId19"/>
    <p:sldMasterId id="2147483810" r:id="rId20"/>
    <p:sldMasterId id="2147483812" r:id="rId21"/>
    <p:sldMasterId id="2147483814" r:id="rId22"/>
    <p:sldMasterId id="2147483827" r:id="rId23"/>
    <p:sldMasterId id="2147483839" r:id="rId24"/>
    <p:sldMasterId id="2147483851" r:id="rId25"/>
    <p:sldMasterId id="2147483864" r:id="rId26"/>
    <p:sldMasterId id="2147483876" r:id="rId27"/>
    <p:sldMasterId id="2147483889" r:id="rId28"/>
    <p:sldMasterId id="2147483907" r:id="rId29"/>
    <p:sldMasterId id="2147483910" r:id="rId30"/>
    <p:sldMasterId id="2147483922" r:id="rId31"/>
    <p:sldMasterId id="2147483934" r:id="rId32"/>
    <p:sldMasterId id="2147483947" r:id="rId33"/>
    <p:sldMasterId id="2147483961" r:id="rId34"/>
    <p:sldMasterId id="2147483973" r:id="rId35"/>
    <p:sldMasterId id="2147483985" r:id="rId36"/>
    <p:sldMasterId id="2147483998" r:id="rId37"/>
    <p:sldMasterId id="2147484011" r:id="rId38"/>
  </p:sldMasterIdLst>
  <p:notesMasterIdLst>
    <p:notesMasterId r:id="rId205"/>
  </p:notesMasterIdLst>
  <p:sldIdLst>
    <p:sldId id="256" r:id="rId39"/>
    <p:sldId id="5539" r:id="rId40"/>
    <p:sldId id="5398" r:id="rId41"/>
    <p:sldId id="5399" r:id="rId42"/>
    <p:sldId id="5408" r:id="rId43"/>
    <p:sldId id="5338" r:id="rId44"/>
    <p:sldId id="5407" r:id="rId45"/>
    <p:sldId id="257"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2" r:id="rId67"/>
    <p:sldId id="303" r:id="rId68"/>
    <p:sldId id="322" r:id="rId69"/>
    <p:sldId id="323" r:id="rId70"/>
    <p:sldId id="324"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258" r:id="rId95"/>
    <p:sldId id="301" r:id="rId96"/>
    <p:sldId id="259" r:id="rId97"/>
    <p:sldId id="349" r:id="rId98"/>
    <p:sldId id="350" r:id="rId99"/>
    <p:sldId id="351" r:id="rId100"/>
    <p:sldId id="373" r:id="rId101"/>
    <p:sldId id="353" r:id="rId102"/>
    <p:sldId id="354" r:id="rId103"/>
    <p:sldId id="355" r:id="rId104"/>
    <p:sldId id="356" r:id="rId105"/>
    <p:sldId id="357" r:id="rId106"/>
    <p:sldId id="358" r:id="rId107"/>
    <p:sldId id="260" r:id="rId108"/>
    <p:sldId id="261"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262" r:id="rId124"/>
    <p:sldId id="263" r:id="rId125"/>
    <p:sldId id="1373" r:id="rId126"/>
    <p:sldId id="1362" r:id="rId127"/>
    <p:sldId id="1363" r:id="rId128"/>
    <p:sldId id="1364" r:id="rId129"/>
    <p:sldId id="1365" r:id="rId130"/>
    <p:sldId id="1366" r:id="rId131"/>
    <p:sldId id="1367" r:id="rId132"/>
    <p:sldId id="1368" r:id="rId133"/>
    <p:sldId id="1369" r:id="rId134"/>
    <p:sldId id="5339" r:id="rId135"/>
    <p:sldId id="1370" r:id="rId136"/>
    <p:sldId id="1371" r:id="rId137"/>
    <p:sldId id="1372" r:id="rId138"/>
    <p:sldId id="264" r:id="rId139"/>
    <p:sldId id="5537" r:id="rId140"/>
    <p:sldId id="5467" r:id="rId141"/>
    <p:sldId id="265" r:id="rId142"/>
    <p:sldId id="5538" r:id="rId143"/>
    <p:sldId id="266" r:id="rId144"/>
    <p:sldId id="267" r:id="rId145"/>
    <p:sldId id="2338" r:id="rId146"/>
    <p:sldId id="2339" r:id="rId147"/>
    <p:sldId id="509" r:id="rId148"/>
    <p:sldId id="800" r:id="rId149"/>
    <p:sldId id="268" r:id="rId150"/>
    <p:sldId id="5340" r:id="rId151"/>
    <p:sldId id="269" r:id="rId152"/>
    <p:sldId id="270" r:id="rId153"/>
    <p:sldId id="4990" r:id="rId154"/>
    <p:sldId id="4931" r:id="rId155"/>
    <p:sldId id="5004" r:id="rId156"/>
    <p:sldId id="5003" r:id="rId157"/>
    <p:sldId id="5002" r:id="rId158"/>
    <p:sldId id="5009" r:id="rId159"/>
    <p:sldId id="5010" r:id="rId160"/>
    <p:sldId id="5007" r:id="rId161"/>
    <p:sldId id="5006" r:id="rId162"/>
    <p:sldId id="5020" r:id="rId163"/>
    <p:sldId id="271" r:id="rId164"/>
    <p:sldId id="5341" r:id="rId165"/>
    <p:sldId id="4716" r:id="rId166"/>
    <p:sldId id="4971" r:id="rId167"/>
    <p:sldId id="4958" r:id="rId168"/>
    <p:sldId id="5024" r:id="rId169"/>
    <p:sldId id="5025" r:id="rId170"/>
    <p:sldId id="5026" r:id="rId171"/>
    <p:sldId id="5027" r:id="rId172"/>
    <p:sldId id="5022" r:id="rId173"/>
    <p:sldId id="4941" r:id="rId174"/>
    <p:sldId id="272" r:id="rId175"/>
    <p:sldId id="273" r:id="rId176"/>
    <p:sldId id="274" r:id="rId177"/>
    <p:sldId id="275" r:id="rId178"/>
    <p:sldId id="276" r:id="rId179"/>
    <p:sldId id="277" r:id="rId180"/>
    <p:sldId id="304" r:id="rId181"/>
    <p:sldId id="305" r:id="rId182"/>
    <p:sldId id="306" r:id="rId183"/>
    <p:sldId id="307" r:id="rId184"/>
    <p:sldId id="308" r:id="rId185"/>
    <p:sldId id="309" r:id="rId186"/>
    <p:sldId id="310" r:id="rId187"/>
    <p:sldId id="311" r:id="rId188"/>
    <p:sldId id="312" r:id="rId189"/>
    <p:sldId id="313" r:id="rId190"/>
    <p:sldId id="314" r:id="rId191"/>
    <p:sldId id="315" r:id="rId192"/>
    <p:sldId id="316" r:id="rId193"/>
    <p:sldId id="317" r:id="rId194"/>
    <p:sldId id="318" r:id="rId195"/>
    <p:sldId id="319" r:id="rId196"/>
    <p:sldId id="278" r:id="rId197"/>
    <p:sldId id="280" r:id="rId198"/>
    <p:sldId id="5395" r:id="rId199"/>
    <p:sldId id="5465" r:id="rId200"/>
    <p:sldId id="5464" r:id="rId201"/>
    <p:sldId id="279" r:id="rId202"/>
    <p:sldId id="320" r:id="rId203"/>
    <p:sldId id="321" r:id="rId2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539"/>
            <p14:sldId id="5398"/>
            <p14:sldId id="5399"/>
            <p14:sldId id="5408"/>
            <p14:sldId id="5338"/>
            <p14:sldId id="5407"/>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2"/>
            <p14:sldId id="303"/>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 id="301"/>
          </p14:sldIdLst>
        </p14:section>
        <p14:section name="C. Instruction through the Storm" id="{1C2957B1-ABB4-4F50-B7F8-EF21EBAFA131}">
          <p14:sldIdLst>
            <p14:sldId id="259"/>
            <p14:sldId id="349"/>
            <p14:sldId id="350"/>
            <p14:sldId id="351"/>
            <p14:sldId id="373"/>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59"/>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1373"/>
            <p14:sldId id="1362"/>
            <p14:sldId id="1363"/>
            <p14:sldId id="1364"/>
            <p14:sldId id="1365"/>
            <p14:sldId id="1366"/>
            <p14:sldId id="1367"/>
            <p14:sldId id="1368"/>
            <p14:sldId id="1369"/>
            <p14:sldId id="5339"/>
            <p14:sldId id="1370"/>
            <p14:sldId id="1371"/>
            <p14:sldId id="1372"/>
          </p14:sldIdLst>
        </p14:section>
        <p14:section name="H. Reception in Decapolis" id="{A72246DF-1C8B-4867-A71E-CA843C33BF5B}">
          <p14:sldIdLst>
            <p14:sldId id="264"/>
            <p14:sldId id="5537"/>
            <p14:sldId id="5467"/>
          </p14:sldIdLst>
        </p14:section>
        <p14:section name="I. Rejection in Magadan" id="{06140875-7ECB-4A4E-B56E-7157AA6912FD}">
          <p14:sldIdLst>
            <p14:sldId id="265"/>
            <p14:sldId id="5538"/>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509"/>
            <p14:sldId id="800"/>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007"/>
            <p14:sldId id="5006"/>
            <p14:sldId id="5020"/>
          </p14:sldIdLst>
        </p14:section>
        <p14:section name="O. Instruction Concerning Elijah" id="{C1877DAF-2D3E-4D58-9E85-EA5F7C6A68AF}">
          <p14:sldIdLst>
            <p14:sldId id="271"/>
            <p14:sldId id="5341"/>
            <p14:sldId id="4716"/>
            <p14:sldId id="4971"/>
            <p14:sldId id="4958"/>
            <p14:sldId id="5024"/>
            <p14:sldId id="5025"/>
            <p14:sldId id="5026"/>
            <p14:sldId id="5027"/>
            <p14:sldId id="502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04"/>
            <p14:sldId id="305"/>
            <p14:sldId id="306"/>
            <p14:sldId id="307"/>
            <p14:sldId id="308"/>
            <p14:sldId id="309"/>
            <p14:sldId id="310"/>
            <p14:sldId id="311"/>
            <p14:sldId id="312"/>
            <p14:sldId id="313"/>
            <p14:sldId id="314"/>
            <p14:sldId id="315"/>
            <p14:sldId id="316"/>
            <p14:sldId id="317"/>
            <p14:sldId id="318"/>
            <p14:sldId id="319"/>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95"/>
            <p14:sldId id="5465"/>
            <p14:sldId id="5464"/>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A5E1"/>
    <a:srgbClr val="449FDC"/>
    <a:srgbClr val="D6D7D2"/>
    <a:srgbClr val="C2BEB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9" autoAdjust="0"/>
    <p:restoredTop sz="73195"/>
  </p:normalViewPr>
  <p:slideViewPr>
    <p:cSldViewPr snapToGrid="0">
      <p:cViewPr varScale="1">
        <p:scale>
          <a:sx n="102" d="100"/>
          <a:sy n="102" d="100"/>
        </p:scale>
        <p:origin x="176" y="384"/>
      </p:cViewPr>
      <p:guideLst/>
    </p:cSldViewPr>
  </p:slideViewPr>
  <p:outlineViewPr>
    <p:cViewPr>
      <p:scale>
        <a:sx n="33" d="100"/>
        <a:sy n="33" d="100"/>
      </p:scale>
      <p:origin x="0" y="-12872"/>
    </p:cViewPr>
  </p:outlin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notesMaster" Target="notesMasters/notesMaster1.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slide" Target="slides/slide161.xml"/><Relationship Id="rId203" Type="http://schemas.openxmlformats.org/officeDocument/2006/relationships/slide" Target="slides/slide165.xml"/><Relationship Id="rId208"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209" Type="http://schemas.openxmlformats.org/officeDocument/2006/relationships/tableStyles" Target="tableStyles.xml"/><Relationship Id="rId190" Type="http://schemas.openxmlformats.org/officeDocument/2006/relationships/slide" Target="slides/slide152.xml"/><Relationship Id="rId204"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t>07/05/2024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1</a:t>
            </a:fld>
            <a:endParaRPr lang="en-GB"/>
          </a:p>
        </p:txBody>
      </p:sp>
    </p:spTree>
    <p:extLst>
      <p:ext uri="{BB962C8B-B14F-4D97-AF65-F5344CB8AC3E}">
        <p14:creationId xmlns:p14="http://schemas.microsoft.com/office/powerpoint/2010/main" val="1148489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a:p>
            <a:endParaRPr lang="en-US" dirty="0"/>
          </a:p>
          <a:p>
            <a:r>
              <a:rPr lang="en-US" b="1" dirty="0">
                <a:solidFill>
                  <a:srgbClr val="006699"/>
                </a:solidFill>
                <a:effectLst/>
                <a:latin typeface="Helvetica Neue" panose="02000503000000020004" pitchFamily="2" charset="0"/>
              </a:rPr>
              <a:t>Matt. 8:19</a:t>
            </a:r>
            <a:r>
              <a:rPr lang="en-US" dirty="0">
                <a:effectLst/>
                <a:latin typeface="Lucida Grande" panose="020B0600040502020204" pitchFamily="34" charset="0"/>
              </a:rPr>
              <a:t>    Then one of the teachers of religious law said to him, “Teacher, I will follow you wherever you go.”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8:20</a:t>
            </a:r>
            <a:r>
              <a:rPr lang="en-US" dirty="0">
                <a:solidFill>
                  <a:srgbClr val="000000"/>
                </a:solidFill>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“Foxes have dens to live in, and birds have nests, but the Son of Man has no place even to lay his head.”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8:21</a:t>
            </a:r>
            <a:r>
              <a:rPr lang="en-US" dirty="0">
                <a:effectLst/>
                <a:latin typeface="Lucida Grande" panose="020B0600040502020204" pitchFamily="34" charset="0"/>
              </a:rPr>
              <a:t>    Another of his disciples said, “Lord, first let me return home and bury my father.”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8:22</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“Follow me now. Let the spiritually dead bury their own dead.”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The Cost of Following Jesus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9:57</a:t>
            </a:r>
            <a:r>
              <a:rPr lang="en-US" dirty="0">
                <a:effectLst/>
                <a:latin typeface="Lucida Grande" panose="020B0600040502020204" pitchFamily="34" charset="0"/>
              </a:rPr>
              <a:t>    As they were walking along, someone said to Jesus, “I will follow you wherever you go.”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9:58</a:t>
            </a:r>
            <a:r>
              <a:rPr lang="en-US" dirty="0">
                <a:solidFill>
                  <a:srgbClr val="000000"/>
                </a:solidFill>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“Foxes have dens to live in, and birds have nests, but the Son of Man has no place even to lay his head.”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9:59</a:t>
            </a:r>
            <a:r>
              <a:rPr lang="en-US" dirty="0">
                <a:effectLst/>
                <a:latin typeface="Lucida Grande" panose="020B0600040502020204" pitchFamily="34" charset="0"/>
              </a:rPr>
              <a:t>    He said to another person, </a:t>
            </a:r>
            <a:r>
              <a:rPr lang="en-US" dirty="0">
                <a:solidFill>
                  <a:srgbClr val="FF2500"/>
                </a:solidFill>
                <a:effectLst/>
                <a:latin typeface="Lucida Grande" panose="020B0600040502020204" pitchFamily="34" charset="0"/>
              </a:rPr>
              <a:t>“Come, follow me.”</a:t>
            </a:r>
            <a:r>
              <a:rPr lang="en-US" dirty="0">
                <a:effectLst/>
                <a:latin typeface="Lucida Grande" panose="020B0600040502020204" pitchFamily="34" charset="0"/>
              </a:rPr>
              <a:t> </a:t>
            </a:r>
          </a:p>
          <a:p>
            <a:endParaRPr lang="en-US" dirty="0">
              <a:effectLst/>
              <a:latin typeface="Lucida Grande" panose="020B0600040502020204" pitchFamily="34" charset="0"/>
            </a:endParaRPr>
          </a:p>
          <a:p>
            <a:r>
              <a:rPr lang="en-US" dirty="0">
                <a:effectLst/>
                <a:latin typeface="Lucida Grande" panose="020B0600040502020204" pitchFamily="34" charset="0"/>
              </a:rPr>
              <a:t>The man agreed, but he said, “Lord, first let me return home and bury my father.”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9:60</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“Let the spiritually dead bury their own dead! Your duty is to go and preach about the Kingdom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9:61</a:t>
            </a:r>
            <a:r>
              <a:rPr lang="en-US" dirty="0">
                <a:effectLst/>
                <a:latin typeface="Lucida Grande" panose="020B0600040502020204" pitchFamily="34" charset="0"/>
              </a:rPr>
              <a:t>    Another said, “Yes, Lord, I will follow you, but first let me say good-bye to my family.”</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9:62</a:t>
            </a:r>
            <a:r>
              <a:rPr lang="en-US" dirty="0">
                <a:solidFill>
                  <a:srgbClr val="000000"/>
                </a:solidFill>
                <a:effectLst/>
                <a:latin typeface="Lucida Grande" panose="020B0600040502020204" pitchFamily="34" charset="0"/>
              </a:rPr>
              <a:t>    But Jesus told him, </a:t>
            </a:r>
            <a:r>
              <a:rPr lang="en-US" dirty="0">
                <a:solidFill>
                  <a:srgbClr val="FF2500"/>
                </a:solidFill>
                <a:effectLst/>
                <a:latin typeface="Lucida Grande" panose="020B0600040502020204" pitchFamily="34" charset="0"/>
              </a:rPr>
              <a:t>“Anyone who puts a hand to the plow and then looks back is not fit for the Kingdom of God.”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1122EC1E-BBDA-469C-A934-AB22BDD9F132}" type="slidenum">
              <a:rPr lang="en-GB" smtClean="0"/>
              <a:t>159</a:t>
            </a:fld>
            <a:endParaRPr lang="en-GB"/>
          </a:p>
        </p:txBody>
      </p:sp>
    </p:spTree>
    <p:extLst>
      <p:ext uri="{BB962C8B-B14F-4D97-AF65-F5344CB8AC3E}">
        <p14:creationId xmlns:p14="http://schemas.microsoft.com/office/powerpoint/2010/main" val="37600542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LC-04-Instruction-154</a:t>
            </a:r>
          </a:p>
          <a:p>
            <a:r>
              <a:rPr lang="en-US" dirty="0">
                <a:latin typeface="Times New Roman" charset="0"/>
                <a:ea typeface="ＭＳ Ｐゴシック" charset="0"/>
                <a:cs typeface="ＭＳ Ｐゴシック" charset="0"/>
              </a:rPr>
              <a:t>NS-04-John1-11—slide 388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Opposition from Samaritans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9:51</a:t>
            </a:r>
            <a:r>
              <a:rPr lang="en-US" dirty="0">
                <a:effectLst/>
                <a:latin typeface="Lucida Grande" panose="020B0600040502020204" pitchFamily="34" charset="0"/>
              </a:rPr>
              <a:t>    As the time drew near for him to ascend to heaven, Jesus resolutely set out for Jerusalem.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He sent messengers ahead to a Samaritan village to prepare for his arrival.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But the people of the village did not welcome Jesus because he was on his way to Jerusalem. </a:t>
            </a:r>
            <a:r>
              <a:rPr lang="en-US" b="1" baseline="30000" dirty="0">
                <a:solidFill>
                  <a:srgbClr val="006699"/>
                </a:solidFill>
                <a:effectLst/>
                <a:latin typeface="Helvetica Neue" panose="02000503000000020004" pitchFamily="2" charset="0"/>
              </a:rPr>
              <a:t>54</a:t>
            </a:r>
            <a:r>
              <a:rPr lang="en-US" dirty="0">
                <a:effectLst/>
                <a:latin typeface="Lucida Grande" panose="020B0600040502020204" pitchFamily="34" charset="0"/>
              </a:rPr>
              <a:t> When James and John saw this, they said to Jesus, “Lord, should we call down fire from heaven to burn them up?” </a:t>
            </a:r>
            <a:r>
              <a:rPr lang="en-US" b="1" baseline="30000" dirty="0">
                <a:solidFill>
                  <a:srgbClr val="006699"/>
                </a:solidFill>
                <a:effectLst/>
                <a:latin typeface="Helvetica Neue" panose="02000503000000020004" pitchFamily="2" charset="0"/>
              </a:rPr>
              <a:t>55</a:t>
            </a:r>
            <a:r>
              <a:rPr lang="en-US" dirty="0">
                <a:effectLst/>
                <a:latin typeface="Lucida Grande" panose="020B0600040502020204" pitchFamily="34" charset="0"/>
              </a:rPr>
              <a:t> But Jesus turned and rebuked them. </a:t>
            </a:r>
            <a:r>
              <a:rPr lang="en-US" b="1" baseline="30000" dirty="0">
                <a:solidFill>
                  <a:srgbClr val="006699"/>
                </a:solidFill>
                <a:effectLst/>
                <a:latin typeface="Helvetica Neue" panose="02000503000000020004" pitchFamily="2" charset="0"/>
              </a:rPr>
              <a:t>56</a:t>
            </a:r>
            <a:r>
              <a:rPr lang="en-US" dirty="0">
                <a:effectLst/>
                <a:latin typeface="Lucida Grande" panose="020B0600040502020204" pitchFamily="34" charset="0"/>
              </a:rPr>
              <a:t> So they went on to another village.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Jesus Teaches Openly at the Temple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7:10</a:t>
            </a:r>
            <a:r>
              <a:rPr lang="en-US" dirty="0">
                <a:effectLst/>
                <a:latin typeface="Lucida Grande" panose="020B0600040502020204" pitchFamily="34" charset="0"/>
              </a:rPr>
              <a:t>    But after his brothers left for the festival, Jesus also went, though secretly, staying out of public view. </a:t>
            </a:r>
          </a:p>
        </p:txBody>
      </p:sp>
      <p:sp>
        <p:nvSpPr>
          <p:cNvPr id="4" name="Slide Number Placeholder 3"/>
          <p:cNvSpPr>
            <a:spLocks noGrp="1"/>
          </p:cNvSpPr>
          <p:nvPr>
            <p:ph type="sldNum" sz="quarter" idx="5"/>
          </p:nvPr>
        </p:nvSpPr>
        <p:spPr/>
        <p:txBody>
          <a:bodyPr/>
          <a:lstStyle/>
          <a:p>
            <a:fld id="{1122EC1E-BBDA-469C-A934-AB22BDD9F132}" type="slidenum">
              <a:rPr lang="en-GB" smtClean="0"/>
              <a:t>164</a:t>
            </a:fld>
            <a:endParaRPr lang="en-GB"/>
          </a:p>
        </p:txBody>
      </p:sp>
    </p:spTree>
    <p:extLst>
      <p:ext uri="{BB962C8B-B14F-4D97-AF65-F5344CB8AC3E}">
        <p14:creationId xmlns:p14="http://schemas.microsoft.com/office/powerpoint/2010/main" val="11436677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03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15</a:t>
            </a:r>
          </a:p>
          <a:p>
            <a:pPr eaLnBrk="1" hangingPunct="1"/>
            <a:r>
              <a:rPr lang="en-US" altLang="en-US" b="1">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a:latin typeface="Times New Roman" panose="02020603050405020304" pitchFamily="18" charset="0"/>
                <a:ea typeface="ＭＳ Ｐゴシック" panose="020B0600070205080204" pitchFamily="34" charset="-128"/>
              </a:rPr>
              <a:t>“The Prophet” is the one prophesied by Moses (Deu 18:15). They acknowledge that Jesus was the Prophet who would come into the world to deliver them from the control of the Roman Empire. </a:t>
            </a:r>
          </a:p>
          <a:p>
            <a:pPr eaLnBrk="1" hangingPunct="1"/>
            <a:r>
              <a:rPr lang="en-US" altLang="en-US">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a:latin typeface="Times New Roman" panose="02020603050405020304" pitchFamily="18" charset="0"/>
                <a:ea typeface="ＭＳ Ｐゴシック" panose="020B0600070205080204" pitchFamily="34" charset="-128"/>
              </a:rPr>
              <a:t>John uses “I Am” 24 times—and only once is is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27764B8D-EA72-456D-A007-19FDB6E54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AC64BD-AA1A-4EF7-84D8-F4117EB0C4F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A117BAB1-3918-4C7E-ACC1-5E1C0B3A260E}"/>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D05501EC-B638-4C95-8DF5-0D8B302A9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66249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86</a:t>
            </a:fld>
            <a:endParaRPr lang="en-GB"/>
          </a:p>
        </p:txBody>
      </p:sp>
    </p:spTree>
    <p:extLst>
      <p:ext uri="{BB962C8B-B14F-4D97-AF65-F5344CB8AC3E}">
        <p14:creationId xmlns:p14="http://schemas.microsoft.com/office/powerpoint/2010/main" val="2425284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11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a:t>
            </a:r>
          </a:p>
        </p:txBody>
      </p:sp>
    </p:spTree>
    <p:extLst>
      <p:ext uri="{BB962C8B-B14F-4D97-AF65-F5344CB8AC3E}">
        <p14:creationId xmlns:p14="http://schemas.microsoft.com/office/powerpoint/2010/main" val="36008589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p:txBody>
      </p:sp>
    </p:spTree>
    <p:extLst>
      <p:ext uri="{BB962C8B-B14F-4D97-AF65-F5344CB8AC3E}">
        <p14:creationId xmlns:p14="http://schemas.microsoft.com/office/powerpoint/2010/main" val="20554377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7225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2A89F3-C62A-B243-B1B8-3FF8AABCA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BG-04-Intertestamental-13</a:t>
            </a:r>
          </a:p>
          <a:p>
            <a:r>
              <a:rPr lang="en-US" dirty="0"/>
              <a:t>LC-04-Instruction-97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75EA95-403A-A842-A4EA-2D0EB09B2FF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46501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4F4A24-E927-7045-BE28-3718406B40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3B027-4079-9349-870E-0237625375BB}" type="slidenum">
              <a:rPr kumimoji="0" lang="en-US" sz="1200" b="0" i="0" u="none" strike="noStrike" kern="1200" cap="none" spc="0" normalizeH="0" baseline="0" noProof="0">
                <a:ln>
                  <a:noFill/>
                </a:ln>
                <a:solidFill>
                  <a:srgbClr val="000000"/>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Osaka" charset="0"/>
            </a:endParaRPr>
          </a:p>
        </p:txBody>
      </p:sp>
      <p:sp>
        <p:nvSpPr>
          <p:cNvPr id="534530" name="Rectangle 2"/>
          <p:cNvSpPr>
            <a:spLocks noGrp="1" noRot="1" noChangeAspect="1" noChangeArrowheads="1" noTextEdit="1"/>
          </p:cNvSpPr>
          <p:nvPr>
            <p:ph type="sldImg"/>
          </p:nvPr>
        </p:nvSpPr>
        <p:spPr>
          <a:xfrm>
            <a:off x="1143000" y="685800"/>
            <a:ext cx="4572000" cy="3429000"/>
          </a:xfrm>
          <a:ln/>
        </p:spPr>
      </p:sp>
      <p:sp>
        <p:nvSpPr>
          <p:cNvPr id="534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God wisely led that Jerusalem church step-by-step so they could handle</a:t>
            </a:r>
            <a:r>
              <a:rPr lang="en-US" baseline="0" dirty="0">
                <a:latin typeface="Times New Roman" charset="0"/>
                <a:ea typeface="ＭＳ Ｐゴシック" charset="0"/>
                <a:cs typeface="ＭＳ Ｐゴシック" charset="0"/>
              </a:rPr>
              <a:t> his big heart!</a:t>
            </a:r>
          </a:p>
          <a:p>
            <a:r>
              <a:rPr lang="en-US" baseline="0" dirty="0">
                <a:latin typeface="Times New Roman" charset="0"/>
                <a:ea typeface="ＭＳ Ｐゴシック" charset="0"/>
                <a:cs typeface="ＭＳ Ｐゴシック" charset="0"/>
              </a:rPr>
              <a:t>I suspect that if Samaritans and Gentiles were forced into the church too soon this would split the early church into three separate groups.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016388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114</a:t>
            </a:fld>
            <a:endParaRPr lang="en-GB"/>
          </a:p>
        </p:txBody>
      </p:sp>
    </p:spTree>
    <p:extLst>
      <p:ext uri="{BB962C8B-B14F-4D97-AF65-F5344CB8AC3E}">
        <p14:creationId xmlns:p14="http://schemas.microsoft.com/office/powerpoint/2010/main" val="23461140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t>115</a:t>
            </a:fld>
            <a:endParaRPr lang="en-GB"/>
          </a:p>
        </p:txBody>
      </p:sp>
    </p:spTree>
    <p:extLst>
      <p:ext uri="{BB962C8B-B14F-4D97-AF65-F5344CB8AC3E}">
        <p14:creationId xmlns:p14="http://schemas.microsoft.com/office/powerpoint/2010/main" val="124798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386413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upon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NS-02-Mark9-16—slide 15</a:t>
            </a:r>
            <a:endParaRPr lang="en-US" sz="1200" kern="1200" dirty="0">
              <a:solidFill>
                <a:schemeClr val="tx1"/>
              </a:solidFill>
              <a:latin typeface="Arial" pitchFamily="-112" charset="0"/>
              <a:ea typeface="ＭＳ Ｐゴシック" charset="-128"/>
              <a:cs typeface="ＭＳ Ｐゴシック" charset="-128"/>
            </a:endParaRPr>
          </a:p>
          <a:p>
            <a:pPr>
              <a:defRPr/>
            </a:pPr>
            <a:endParaRPr lang="en-US" dirty="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141</a:t>
            </a:fld>
            <a:endParaRPr lang="en-GB"/>
          </a:p>
        </p:txBody>
      </p:sp>
    </p:spTree>
    <p:extLst>
      <p:ext uri="{BB962C8B-B14F-4D97-AF65-F5344CB8AC3E}">
        <p14:creationId xmlns:p14="http://schemas.microsoft.com/office/powerpoint/2010/main" val="17432843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edited</a:t>
            </a:r>
          </a:p>
        </p:txBody>
      </p:sp>
      <p:sp>
        <p:nvSpPr>
          <p:cNvPr id="4" name="Slide Number Placeholder 3"/>
          <p:cNvSpPr>
            <a:spLocks noGrp="1"/>
          </p:cNvSpPr>
          <p:nvPr>
            <p:ph type="sldNum" sz="quarter" idx="5"/>
          </p:nvPr>
        </p:nvSpPr>
        <p:spPr/>
        <p:txBody>
          <a:bodyPr/>
          <a:lstStyle/>
          <a:p>
            <a:fld id="{1122EC1E-BBDA-469C-A934-AB22BDD9F132}" type="slidenum">
              <a:rPr lang="en-GB" smtClean="0"/>
              <a:t>142</a:t>
            </a:fld>
            <a:endParaRPr lang="en-GB"/>
          </a:p>
        </p:txBody>
      </p:sp>
    </p:spTree>
    <p:extLst>
      <p:ext uri="{BB962C8B-B14F-4D97-AF65-F5344CB8AC3E}">
        <p14:creationId xmlns:p14="http://schemas.microsoft.com/office/powerpoint/2010/main" val="34412312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4089229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09.33</a:t>
            </a:r>
          </a:p>
          <a:p>
            <a:pPr eaLnBrk="1" hangingPunct="1"/>
            <a:r>
              <a:rPr lang="en-US">
                <a:latin typeface="Times New Roman" charset="0"/>
                <a:ea typeface="ＭＳ Ｐゴシック" charset="0"/>
                <a:cs typeface="ＭＳ Ｐゴシック" charset="0"/>
              </a:rPr>
              <a:t>BS 20.33; 25.09</a:t>
            </a:r>
          </a:p>
          <a:p>
            <a:pPr eaLnBrk="1" hangingPunct="1"/>
            <a:r>
              <a:rPr lang="en-US">
                <a:latin typeface="Times New Roman" charset="0"/>
                <a:ea typeface="ＭＳ Ｐゴシック" charset="0"/>
                <a:cs typeface="ＭＳ Ｐゴシック" charset="0"/>
              </a:rPr>
              <a:t>NS Mt 15.8</a:t>
            </a:r>
          </a:p>
        </p:txBody>
      </p:sp>
    </p:spTree>
    <p:extLst>
      <p:ext uri="{BB962C8B-B14F-4D97-AF65-F5344CB8AC3E}">
        <p14:creationId xmlns:p14="http://schemas.microsoft.com/office/powerpoint/2010/main" val="25492720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5559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38013098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73F4EB-F3F0-BD43-B776-14182962815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40981615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8.xml"/><Relationship Id="rId4" Type="http://schemas.openxmlformats.org/officeDocument/2006/relationships/image" Target="../media/image30.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8.xml"/><Relationship Id="rId4" Type="http://schemas.openxmlformats.org/officeDocument/2006/relationships/image" Target="../media/image30.jpe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866877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a:lvl1pPr>
          </a:lstStyle>
          <a:p>
            <a:fld id="{239AAEB0-90B6-4F59-B436-5F0D06B41A1F}" type="slidenum">
              <a:rPr lang="en-US" altLang="en-US"/>
              <a:pPr/>
              <a:t>‹#›</a:t>
            </a:fld>
            <a:endParaRPr lang="en-US" altLang="en-US"/>
          </a:p>
        </p:txBody>
      </p:sp>
    </p:spTree>
    <p:extLst>
      <p:ext uri="{BB962C8B-B14F-4D97-AF65-F5344CB8AC3E}">
        <p14:creationId xmlns:p14="http://schemas.microsoft.com/office/powerpoint/2010/main" val="303562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a:lvl1pPr>
          </a:lstStyle>
          <a:p>
            <a:fld id="{AA9E7421-2862-43D7-BEF5-823227856BA6}" type="slidenum">
              <a:rPr lang="en-US" altLang="en-US"/>
              <a:pPr/>
              <a:t>‹#›</a:t>
            </a:fld>
            <a:endParaRPr lang="en-US" altLang="en-US"/>
          </a:p>
        </p:txBody>
      </p:sp>
    </p:spTree>
    <p:extLst>
      <p:ext uri="{BB962C8B-B14F-4D97-AF65-F5344CB8AC3E}">
        <p14:creationId xmlns:p14="http://schemas.microsoft.com/office/powerpoint/2010/main" val="3294910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a:lvl1pPr>
          </a:lstStyle>
          <a:p>
            <a:fld id="{81454362-75DB-49BF-B229-5920032A17DE}" type="slidenum">
              <a:rPr lang="en-US" altLang="en-US"/>
              <a:pPr/>
              <a:t>‹#›</a:t>
            </a:fld>
            <a:endParaRPr lang="en-US" altLang="en-US"/>
          </a:p>
        </p:txBody>
      </p:sp>
    </p:spTree>
    <p:extLst>
      <p:ext uri="{BB962C8B-B14F-4D97-AF65-F5344CB8AC3E}">
        <p14:creationId xmlns:p14="http://schemas.microsoft.com/office/powerpoint/2010/main" val="3015332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a:lvl1pPr>
          </a:lstStyle>
          <a:p>
            <a:fld id="{FC8874D5-A32C-4B1D-874B-904435AF680C}" type="slidenum">
              <a:rPr lang="en-US" altLang="en-US"/>
              <a:pPr/>
              <a:t>‹#›</a:t>
            </a:fld>
            <a:endParaRPr lang="en-US" altLang="en-US"/>
          </a:p>
        </p:txBody>
      </p:sp>
    </p:spTree>
    <p:extLst>
      <p:ext uri="{BB962C8B-B14F-4D97-AF65-F5344CB8AC3E}">
        <p14:creationId xmlns:p14="http://schemas.microsoft.com/office/powerpoint/2010/main" val="3285737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a:lvl1pPr>
          </a:lstStyle>
          <a:p>
            <a:fld id="{827B97FF-2825-4A2F-AB51-93ABAA5760AE}" type="slidenum">
              <a:rPr lang="en-US" altLang="en-US"/>
              <a:pPr/>
              <a:t>‹#›</a:t>
            </a:fld>
            <a:endParaRPr lang="en-US" altLang="en-US"/>
          </a:p>
        </p:txBody>
      </p:sp>
    </p:spTree>
    <p:extLst>
      <p:ext uri="{BB962C8B-B14F-4D97-AF65-F5344CB8AC3E}">
        <p14:creationId xmlns:p14="http://schemas.microsoft.com/office/powerpoint/2010/main" val="3385671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a:lvl1pPr>
          </a:lstStyle>
          <a:p>
            <a:fld id="{2D586DA8-4705-47FB-A745-6D1FFB295FB7}" type="slidenum">
              <a:rPr lang="en-US" altLang="en-US"/>
              <a:pPr/>
              <a:t>‹#›</a:t>
            </a:fld>
            <a:endParaRPr lang="en-US" altLang="en-US"/>
          </a:p>
        </p:txBody>
      </p:sp>
    </p:spTree>
    <p:extLst>
      <p:ext uri="{BB962C8B-B14F-4D97-AF65-F5344CB8AC3E}">
        <p14:creationId xmlns:p14="http://schemas.microsoft.com/office/powerpoint/2010/main" val="270324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a:lvl1pPr>
          </a:lstStyle>
          <a:p>
            <a:fld id="{92F981F0-8629-4748-89D2-2D3807042EB6}" type="slidenum">
              <a:rPr lang="en-US" altLang="en-US"/>
              <a:pPr/>
              <a:t>‹#›</a:t>
            </a:fld>
            <a:endParaRPr lang="en-US" altLang="en-US"/>
          </a:p>
        </p:txBody>
      </p:sp>
    </p:spTree>
    <p:extLst>
      <p:ext uri="{BB962C8B-B14F-4D97-AF65-F5344CB8AC3E}">
        <p14:creationId xmlns:p14="http://schemas.microsoft.com/office/powerpoint/2010/main" val="3184875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a:lvl1pPr>
          </a:lstStyle>
          <a:p>
            <a:fld id="{F130520C-A479-45A5-B624-DA9437530C98}" type="slidenum">
              <a:rPr lang="en-US" altLang="en-US"/>
              <a:pPr/>
              <a:t>‹#›</a:t>
            </a:fld>
            <a:endParaRPr lang="en-US" altLang="en-US"/>
          </a:p>
        </p:txBody>
      </p:sp>
    </p:spTree>
    <p:extLst>
      <p:ext uri="{BB962C8B-B14F-4D97-AF65-F5344CB8AC3E}">
        <p14:creationId xmlns:p14="http://schemas.microsoft.com/office/powerpoint/2010/main" val="1004099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a:lvl1pPr>
          </a:lstStyle>
          <a:p>
            <a:fld id="{78876B71-18E0-4252-B10B-55AADFED924F}" type="slidenum">
              <a:rPr lang="en-US" altLang="en-US"/>
              <a:pPr/>
              <a:t>‹#›</a:t>
            </a:fld>
            <a:endParaRPr lang="en-US" altLang="en-US"/>
          </a:p>
        </p:txBody>
      </p:sp>
    </p:spTree>
    <p:extLst>
      <p:ext uri="{BB962C8B-B14F-4D97-AF65-F5344CB8AC3E}">
        <p14:creationId xmlns:p14="http://schemas.microsoft.com/office/powerpoint/2010/main" val="38028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a:lvl1pPr>
          </a:lstStyle>
          <a:p>
            <a:fld id="{808375F7-3B7C-443C-AD8F-E2D1BDE67F09}" type="slidenum">
              <a:rPr lang="en-US" altLang="en-US"/>
              <a:pPr/>
              <a:t>‹#›</a:t>
            </a:fld>
            <a:endParaRPr lang="en-US" altLang="en-US"/>
          </a:p>
        </p:txBody>
      </p:sp>
    </p:spTree>
    <p:extLst>
      <p:ext uri="{BB962C8B-B14F-4D97-AF65-F5344CB8AC3E}">
        <p14:creationId xmlns:p14="http://schemas.microsoft.com/office/powerpoint/2010/main" val="318422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a:lvl1pPr>
          </a:lstStyle>
          <a:p>
            <a:fld id="{FF152A31-AD03-48D9-B9BD-09A83E43A873}" type="slidenum">
              <a:rPr lang="en-US" altLang="en-US"/>
              <a:pPr/>
              <a:t>‹#›</a:t>
            </a:fld>
            <a:endParaRPr lang="en-US" altLang="en-US"/>
          </a:p>
        </p:txBody>
      </p:sp>
    </p:spTree>
    <p:extLst>
      <p:ext uri="{BB962C8B-B14F-4D97-AF65-F5344CB8AC3E}">
        <p14:creationId xmlns:p14="http://schemas.microsoft.com/office/powerpoint/2010/main" val="1852848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a:latin typeface="Arial" pitchFamily="34" charset="0"/>
                <a:ea typeface="ＭＳ Ｐゴシック" pitchFamily="34" charset="-128"/>
              </a:defRPr>
            </a:lvl1pPr>
          </a:lstStyle>
          <a:p>
            <a:pPr>
              <a:defRPr/>
            </a:pPr>
            <a:endParaRPr lang="en-US"/>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a:latin typeface="Arial" pitchFamily="34" charset="0"/>
                <a:ea typeface="ＭＳ Ｐゴシック" pitchFamily="34" charset="-128"/>
              </a:defRPr>
            </a:lvl1pPr>
          </a:lstStyle>
          <a:p>
            <a:pPr>
              <a:defRPr/>
            </a:pPr>
            <a:endParaRPr lang="en-US"/>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fld id="{FD5B0657-E3AA-4CA6-977D-34198EA21CE3}" type="slidenum">
              <a:rPr lang="en-US" altLang="en-US"/>
              <a:pPr/>
              <a:t>‹#›</a:t>
            </a:fld>
            <a:endParaRPr lang="en-US" altLang="en-US"/>
          </a:p>
        </p:txBody>
      </p:sp>
    </p:spTree>
    <p:extLst>
      <p:ext uri="{BB962C8B-B14F-4D97-AF65-F5344CB8AC3E}">
        <p14:creationId xmlns:p14="http://schemas.microsoft.com/office/powerpoint/2010/main" val="16570672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ACA986-5E5F-40C1-BB0B-21FC9D4D5ABC}"/>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9F611F0F-594A-47D6-B457-D3A817F98DF2}"/>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5544D3E-DEA0-4A6C-9DE6-FB506CDD4F7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F30DA210-59D0-4CB1-9D1E-8CC4B4B2B9F5}" type="slidenum">
              <a:rPr lang="en-US" altLang="en-US"/>
              <a:pPr/>
              <a:t>‹#›</a:t>
            </a:fld>
            <a:endParaRPr lang="en-US" altLang="en-US"/>
          </a:p>
        </p:txBody>
      </p:sp>
    </p:spTree>
    <p:extLst>
      <p:ext uri="{BB962C8B-B14F-4D97-AF65-F5344CB8AC3E}">
        <p14:creationId xmlns:p14="http://schemas.microsoft.com/office/powerpoint/2010/main" val="11884723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240122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36989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707370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920312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74610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454994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143315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21181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567464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868633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095183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252099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35797202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6137138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4859492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22341026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21226360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2829248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8592810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39212272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32536171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29548508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28618806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31588251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27373721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39120578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29775172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1423176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6539363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5867426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8884560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18959156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42176442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5392172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997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569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908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092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724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0035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5539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6425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62562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7858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3896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5195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23311058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3205390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15305188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1292178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5/7/24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36614093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5/7/24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19129689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5/7/24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326056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78757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5/7/24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4994153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17331590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3135443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83912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8039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2457897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8150460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2645378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6262153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0851594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1951216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1442917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6982210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5566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42326634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3083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9096343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7081181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0724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8128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38221130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10381835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9587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162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2201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7772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0480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24766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7513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87266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35466692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858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8471647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25712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20173267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9753002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25461025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353527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10375473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253583537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7133193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19630694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68616412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9655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5646460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2401083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41477770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9157540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8235671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8556056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9209282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725627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40949272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3613966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42598098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32212053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21134305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6977664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14115216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18434426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660799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4007038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10009476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1048478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26667977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4601599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34818697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38963831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32401507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26776037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56311645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22115591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27571011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918409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32686818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33068613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17271954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17145278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32824761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6688741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24075129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29823194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12177518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1104029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5/7/24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1033385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23835573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231917099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18448177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41633476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203919531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9867419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11240008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1647634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183091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5/7/24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27295250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203591160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4897286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10365745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35407604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299139490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35272033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78488338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19219671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597620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5/7/24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195962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5179728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7051454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12998963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4761527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5564391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415198147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9967075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474518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78843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07/05/2024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2370285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766778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658253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66386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667625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033239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62097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55051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96875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95958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5/7/24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345954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586970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05858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18"/>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18"/>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E5294C-0F97-5443-88DC-FD04325D1176}" type="slidenum">
              <a:rPr lang="en-US"/>
              <a:pPr>
                <a:defRPr/>
              </a:pPr>
              <a:t>‹#›</a:t>
            </a:fld>
            <a:endParaRPr lang="en-US"/>
          </a:p>
        </p:txBody>
      </p:sp>
    </p:spTree>
    <p:extLst>
      <p:ext uri="{BB962C8B-B14F-4D97-AF65-F5344CB8AC3E}">
        <p14:creationId xmlns:p14="http://schemas.microsoft.com/office/powerpoint/2010/main" val="415303250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a:defRPr>
                <a:latin typeface="Times New Roman" pitchFamily="19"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itchFamily="19"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8EDE596B-D67C-8C4B-8D56-E12B317A9FC1}" type="slidenum">
              <a:rPr lang="en-US"/>
              <a:pPr>
                <a:defRPr/>
              </a:pPr>
              <a:t>‹#›</a:t>
            </a:fld>
            <a:endParaRPr lang="en-US"/>
          </a:p>
        </p:txBody>
      </p:sp>
    </p:spTree>
    <p:extLst>
      <p:ext uri="{BB962C8B-B14F-4D97-AF65-F5344CB8AC3E}">
        <p14:creationId xmlns:p14="http://schemas.microsoft.com/office/powerpoint/2010/main" val="1419833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5/7/24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363586"/>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356855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8402130"/>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4601053"/>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609400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81532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0074603"/>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789715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21907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6606471"/>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0209756"/>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52677454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6972750"/>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983964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4142375"/>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257903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07/05/2024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6363539"/>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0206398"/>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68036388"/>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2436769"/>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379879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47686"/>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680236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146143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066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861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07/05/2024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87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201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3826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720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9064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480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3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9488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21345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5623380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07/05/2024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5788905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8048521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0450940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518490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263160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25252344"/>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520054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47328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547112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07/05/2024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4141079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7761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658262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128423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196293068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257623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19521383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28403002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984862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939460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6.xml"/><Relationship Id="rId1" Type="http://schemas.openxmlformats.org/officeDocument/2006/relationships/slideLayout" Target="../slideLayouts/slideLayout1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2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2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2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25.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6.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2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theme" Target="../theme/theme2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19.xml"/><Relationship Id="rId1"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3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3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3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4.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35.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3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37.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4" Type="http://schemas.openxmlformats.org/officeDocument/2006/relationships/image" Target="../media/image3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defRPr>
            </a:lvl1pPr>
          </a:lstStyle>
          <a:p>
            <a:pPr>
              <a:defRPr/>
            </a:pPr>
            <a:endParaRPr lang="en-US"/>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59C32457-791C-466F-B7C6-6ACD38964B3F}" type="slidenum">
              <a:rPr lang="en-US" altLang="en-US"/>
              <a:pPr/>
              <a:t>‹#›</a:t>
            </a:fld>
            <a:endParaRPr lang="en-US" altLang="en-US"/>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a:solidFill>
                <a:srgbClr val="FFFFFF"/>
              </a:solidFill>
              <a:latin typeface="Arial" pitchFamily="-111"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a:solidFill>
                <a:srgbClr val="FFFFFF"/>
              </a:solidFill>
              <a:latin typeface="Arial" pitchFamily="-111"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a:solidFill>
                  <a:srgbClr val="FFFFFF"/>
                </a:solidFill>
                <a:latin typeface="Arial" panose="020B0604020202020204" pitchFamily="34" charset="0"/>
                <a:ea typeface="MS Gothic" panose="020B0609070205080204" pitchFamily="49" charset="-128"/>
              </a:rPr>
              <a:t>© </a:t>
            </a:r>
            <a:r>
              <a:rPr lang="en-GB" altLang="en-US" sz="900" b="1">
                <a:solidFill>
                  <a:srgbClr val="FFFFFF"/>
                </a:solidFill>
                <a:latin typeface="Arial" panose="020B0604020202020204" pitchFamily="34" charset="0"/>
                <a:ea typeface="MS Gothic" panose="020B0609070205080204" pitchFamily="49" charset="-128"/>
              </a:rPr>
              <a:t>2006</a:t>
            </a:r>
            <a:r>
              <a:rPr lang="en-GB" altLang="en-US" sz="800" b="1">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07/05/2024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F8C0FD-FE1D-4CC2-880C-49C8E3D6D0CA}"/>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39" name="Rectangle 3">
            <a:extLst>
              <a:ext uri="{FF2B5EF4-FFF2-40B4-BE49-F238E27FC236}">
                <a16:creationId xmlns:a16="http://schemas.microsoft.com/office/drawing/2014/main" id="{97F4E42F-5AB1-414A-8559-FC0D6F8245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41052761"/>
      </p:ext>
    </p:extLst>
  </p:cSld>
  <p:clrMap bg1="dk2" tx1="lt1" bg2="dk1" tx2="lt2" accent1="accent1" accent2="accent2" accent3="accent3" accent4="accent4" accent5="accent5" accent6="accent6" hlink="hlink" folHlink="folHlink"/>
  <p:sldLayoutIdLst>
    <p:sldLayoutId id="2147483813" r:id="rId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259625"/>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332334468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77597372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1948606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5/7/24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52029804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89507824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5095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578605400"/>
      </p:ext>
    </p:extLst>
  </p:cSld>
  <p:clrMap bg1="lt1" tx1="dk1" bg2="lt2" tx2="dk2" accent1="accent1" accent2="accent2" accent3="accent3" accent4="accent4" accent5="accent5" accent6="accent6" hlink="hlink" folHlink="folHlink"/>
  <p:sldLayoutIdLst>
    <p:sldLayoutId id="2147483908" r:id="rId1"/>
    <p:sldLayoutId id="214748390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288916851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007539855"/>
      </p:ext>
    </p:extLst>
  </p:cSld>
  <p:clrMap bg1="dk2" tx1="lt1" bg2="dk1"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393434667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550026"/>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446610"/>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extLst>
      <p:ext uri="{BB962C8B-B14F-4D97-AF65-F5344CB8AC3E}">
        <p14:creationId xmlns:p14="http://schemas.microsoft.com/office/powerpoint/2010/main" val="1889910760"/>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995348"/>
      </p:ext>
    </p:extLst>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462662701"/>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685800" y="1752618"/>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6" y="6400800"/>
            <a:ext cx="2225675"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l">
              <a:spcBef>
                <a:spcPct val="0"/>
              </a:spcBef>
              <a:buClrTx/>
              <a:buFontTx/>
              <a:buNone/>
              <a:defRPr sz="1400" b="1">
                <a:solidFill>
                  <a:srgbClr val="000000"/>
                </a:solidFill>
                <a:latin typeface="+mn-lt"/>
                <a:ea typeface="+mn-ea"/>
                <a:cs typeface="+mn-cs"/>
              </a:defRPr>
            </a:lvl1pPr>
          </a:lstStyle>
          <a:p>
            <a:pPr>
              <a:defRPr/>
            </a:pPr>
            <a:endParaRPr lang="en-US"/>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ctr">
              <a:spcBef>
                <a:spcPct val="0"/>
              </a:spcBef>
              <a:buClrTx/>
              <a:buFontTx/>
              <a:buNone/>
              <a:defRPr sz="1400" b="1">
                <a:solidFill>
                  <a:srgbClr val="000000"/>
                </a:solidFill>
                <a:latin typeface="+mn-lt"/>
                <a:ea typeface="+mn-ea"/>
                <a:cs typeface="+mn-cs"/>
              </a:defRPr>
            </a:lvl1pPr>
          </a:lstStyle>
          <a:p>
            <a:pPr>
              <a:defRPr/>
            </a:pPr>
            <a:endParaRPr lang="en-US"/>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r">
              <a:defRPr sz="1400" b="1">
                <a:solidFill>
                  <a:srgbClr val="000000"/>
                </a:solidFill>
                <a:latin typeface="Arial" charset="0"/>
              </a:defRPr>
            </a:lvl1pPr>
          </a:lstStyle>
          <a:p>
            <a:pPr>
              <a:defRPr/>
            </a:pPr>
            <a:fld id="{5BBC8CFA-92E5-7C4F-8916-747BFA217CCB}" type="slidenum">
              <a:rPr lang="en-US"/>
              <a:pPr>
                <a:defRPr/>
              </a:pPr>
              <a:t>‹#›</a:t>
            </a:fld>
            <a:endParaRPr lang="en-US"/>
          </a:p>
        </p:txBody>
      </p:sp>
    </p:spTree>
    <p:extLst>
      <p:ext uri="{BB962C8B-B14F-4D97-AF65-F5344CB8AC3E}">
        <p14:creationId xmlns:p14="http://schemas.microsoft.com/office/powerpoint/2010/main" val="2106215991"/>
      </p:ext>
    </p:extLst>
  </p:cSld>
  <p:clrMap bg1="dk2" tx1="lt1" bg2="dk1" tx2="lt2" accent1="accent1" accent2="accent2" accent3="accent3" accent4="accent4" accent5="accent5" accent6="accent6" hlink="hlink" folHlink="folHlink"/>
  <p:sldLayoutIdLst>
    <p:sldLayoutId id="2147484012" r:id="rId1"/>
    <p:sldLayoutId id="2147484013" r:id="rId2"/>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6686"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337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0051"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6739"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512" indent="-342512"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1708" indent="-228341"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598393" indent="-228341"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5075" indent="-228341"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1759"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68447"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5126"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1814"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582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858759282"/>
      </p:ext>
    </p:extLst>
  </p:cSld>
  <p:clrMap bg1="dk2" tx1="lt1" bg2="dk1" tx2="lt2" accent1="accent1" accent2="accent2" accent3="accent3" accent4="accent4" accent5="accent5" accent6="accent6" hlink="hlink" folHlink="folHlink"/>
  <p:sldLayoutIdLst>
    <p:sldLayoutId id="214748370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9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4465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6919048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155.xml"/></Relationships>
</file>

<file path=ppt/slides/_rels/slide10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8.xml"/><Relationship Id="rId1" Type="http://schemas.openxmlformats.org/officeDocument/2006/relationships/slideLayout" Target="../slideLayouts/slideLayout268.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9.xml"/><Relationship Id="rId1" Type="http://schemas.openxmlformats.org/officeDocument/2006/relationships/slideLayout" Target="../slideLayouts/slideLayout259.xml"/></Relationships>
</file>

<file path=ppt/slides/_rels/slide10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0.xml"/><Relationship Id="rId1" Type="http://schemas.openxmlformats.org/officeDocument/2006/relationships/slideLayout" Target="../slideLayouts/slideLayout279.xml"/></Relationships>
</file>

<file path=ppt/slides/_rels/slide10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78.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78.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3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2.xml"/><Relationship Id="rId1" Type="http://schemas.openxmlformats.org/officeDocument/2006/relationships/slideLayout" Target="../slideLayouts/slideLayout172.xml"/></Relationships>
</file>

<file path=ppt/slides/_rels/slide1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5.xml"/></Relationships>
</file>

<file path=ppt/slides/_rels/slide1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6.xml"/><Relationship Id="rId1" Type="http://schemas.openxmlformats.org/officeDocument/2006/relationships/slideLayout" Target="../slideLayouts/slideLayout20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0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03.xml"/></Relationships>
</file>

<file path=ppt/slides/_rels/slide11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04.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03.xml"/></Relationships>
</file>

<file path=ppt/slides/_rels/slide12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0.xml"/><Relationship Id="rId1" Type="http://schemas.openxmlformats.org/officeDocument/2006/relationships/slideLayout" Target="../slideLayouts/slideLayout206.xml"/></Relationships>
</file>

<file path=ppt/slides/_rels/slide12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0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3.xml"/></Relationships>
</file>

<file path=ppt/slides/_rels/slide124.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0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03.xml"/></Relationships>
</file>

<file path=ppt/slides/_rels/slide1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18.xml"/><Relationship Id="rId1" Type="http://schemas.openxmlformats.org/officeDocument/2006/relationships/themeOverride" Target="../theme/themeOverride1.xml"/><Relationship Id="rId4" Type="http://schemas.openxmlformats.org/officeDocument/2006/relationships/image" Target="../media/image147.jpeg"/></Relationships>
</file>

<file path=ppt/slides/_rels/slide12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4.xml"/><Relationship Id="rId1" Type="http://schemas.openxmlformats.org/officeDocument/2006/relationships/slideLayout" Target="../slideLayouts/slideLayout22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3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0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3.xml"/></Relationships>
</file>

<file path=ppt/slides/_rels/slide1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9.xml"/><Relationship Id="rId1" Type="http://schemas.openxmlformats.org/officeDocument/2006/relationships/slideLayout" Target="../slideLayouts/slideLayout34.xml"/><Relationship Id="rId4" Type="http://schemas.openxmlformats.org/officeDocument/2006/relationships/image" Target="../media/image151.gif"/></Relationships>
</file>

<file path=ppt/slides/_rels/slide14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0.xml"/><Relationship Id="rId1" Type="http://schemas.openxmlformats.org/officeDocument/2006/relationships/slideLayout" Target="../slideLayouts/slideLayout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2.xml"/><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3.xml"/><Relationship Id="rId1" Type="http://schemas.openxmlformats.org/officeDocument/2006/relationships/slideLayout" Target="../slideLayouts/slideLayout5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5.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6.xml"/><Relationship Id="rId1" Type="http://schemas.openxmlformats.org/officeDocument/2006/relationships/slideLayout" Target="../slideLayouts/slideLayout80.xml"/><Relationship Id="rId4" Type="http://schemas.openxmlformats.org/officeDocument/2006/relationships/image" Target="../media/image156.png"/></Relationships>
</file>

<file path=ppt/slides/_rels/slide1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7.xml"/><Relationship Id="rId1" Type="http://schemas.openxmlformats.org/officeDocument/2006/relationships/slideLayout" Target="../slideLayouts/slideLayout80.xml"/><Relationship Id="rId4" Type="http://schemas.openxmlformats.org/officeDocument/2006/relationships/image" Target="../media/image156.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1.xml"/><Relationship Id="rId1" Type="http://schemas.openxmlformats.org/officeDocument/2006/relationships/slideLayout" Target="../slideLayouts/slideLayout80.xml"/></Relationships>
</file>

<file path=ppt/slides/_rels/slide1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8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3.xml"/><Relationship Id="rId1" Type="http://schemas.openxmlformats.org/officeDocument/2006/relationships/slideLayout" Target="../slideLayouts/slideLayout5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4.xml"/><Relationship Id="rId1" Type="http://schemas.openxmlformats.org/officeDocument/2006/relationships/slideLayout" Target="../slideLayouts/slideLayout85.xml"/></Relationships>
</file>

<file path=ppt/slides/_rels/slide15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3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31.xml"/></Relationships>
</file>

<file path=ppt/slides/_rels/slide1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9.xml"/><Relationship Id="rId1" Type="http://schemas.openxmlformats.org/officeDocument/2006/relationships/slideLayout" Target="../slideLayouts/slideLayout100.xml"/><Relationship Id="rId4" Type="http://schemas.openxmlformats.org/officeDocument/2006/relationships/image" Target="../media/image162.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0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94.xml"/><Relationship Id="rId5" Type="http://schemas.openxmlformats.org/officeDocument/2006/relationships/image" Target="../media/image36.sv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2.jpeg"/><Relationship Id="rId1" Type="http://schemas.openxmlformats.org/officeDocument/2006/relationships/slideLayout" Target="../slideLayouts/slideLayout2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0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14.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124.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25.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127.xml"/><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128.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114.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6.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1.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114.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129.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8.xml"/><Relationship Id="rId1" Type="http://schemas.openxmlformats.org/officeDocument/2006/relationships/slideLayout" Target="../slideLayouts/slideLayout130.xml"/><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41.xml"/><Relationship Id="rId4" Type="http://schemas.openxmlformats.org/officeDocument/2006/relationships/image" Target="../media/image39.emf"/></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3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0.xml"/><Relationship Id="rId1" Type="http://schemas.openxmlformats.org/officeDocument/2006/relationships/slideLayout" Target="../slideLayouts/slideLayout114.xml"/></Relationships>
</file>

<file path=ppt/slides/_rels/slide7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114.xml"/><Relationship Id="rId4" Type="http://schemas.openxmlformats.org/officeDocument/2006/relationships/image" Target="../media/image112.jpeg"/></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2.xml"/><Relationship Id="rId1" Type="http://schemas.openxmlformats.org/officeDocument/2006/relationships/slideLayout" Target="../slideLayouts/slideLayout114.xml"/></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3.xml"/><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15.jpeg"/><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4.xml"/><Relationship Id="rId1" Type="http://schemas.openxmlformats.org/officeDocument/2006/relationships/slideLayout" Target="../slideLayouts/slideLayout114.xml"/><Relationship Id="rId4" Type="http://schemas.openxmlformats.org/officeDocument/2006/relationships/image" Target="../media/image119.jpeg"/></Relationships>
</file>

<file path=ppt/slides/_rels/slide8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4.jpeg"/><Relationship Id="rId1" Type="http://schemas.openxmlformats.org/officeDocument/2006/relationships/slideLayout" Target="../slideLayouts/slideLayout23.xml"/><Relationship Id="rId4" Type="http://schemas.openxmlformats.org/officeDocument/2006/relationships/image" Target="../media/image43.jpeg"/></Relationships>
</file>

<file path=ppt/slides/_rels/slide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6.xml"/><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3.xml"/><Relationship Id="rId4" Type="http://schemas.openxmlformats.org/officeDocument/2006/relationships/image" Target="../media/image43.jpeg"/></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7.xml"/><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8.xml"/><Relationship Id="rId1" Type="http://schemas.openxmlformats.org/officeDocument/2006/relationships/slideLayout" Target="../slideLayouts/slideLayout150.xml"/></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9.xml"/><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0.xml"/><Relationship Id="rId1" Type="http://schemas.openxmlformats.org/officeDocument/2006/relationships/slideLayout" Target="../slideLayouts/slideLayout150.xml"/></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2.xml"/><Relationship Id="rId1" Type="http://schemas.openxmlformats.org/officeDocument/2006/relationships/slideLayout" Target="../slideLayouts/slideLayout150.xml"/></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3.xml"/><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9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6.xml"/><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Instruction of the Twelve by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74-97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109" y="3107278"/>
            <a:ext cx="9168743"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switches from public ministry to teaching the apostles to continue His ministry since His rejection would soon end in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8400991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H. Reception in Decapolis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81</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15:29-38; Mark 7:31–8:9a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deaf and dumb man and feeds 4000 Gentiles to teach His men to minister by His power to both Jews and Gentiles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95033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143000"/>
            <a:ext cx="2819400" cy="3352800"/>
          </a:xfrm>
        </p:spPr>
        <p:txBody>
          <a:bodyPr/>
          <a:lstStyle/>
          <a:p>
            <a:pPr eaLnBrk="1" hangingPunct="1">
              <a:defRPr/>
            </a:pPr>
            <a:r>
              <a:rPr lang="en-US" sz="4000">
                <a:latin typeface="Arial" panose="020B0604020202020204" pitchFamily="34" charset="0"/>
                <a:cs typeface="Arial" panose="020B0604020202020204" pitchFamily="34" charset="0"/>
              </a:rPr>
              <a:t>Northern Israel:</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Caesarea</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Galilee</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 Decapolis</a:t>
            </a: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470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85</a:t>
            </a:r>
          </a:p>
        </p:txBody>
      </p:sp>
      <p:sp>
        <p:nvSpPr>
          <p:cNvPr id="168965" name="Line 5"/>
          <p:cNvSpPr>
            <a:spLocks noChangeShapeType="1"/>
          </p:cNvSpPr>
          <p:nvPr/>
        </p:nvSpPr>
        <p:spPr bwMode="auto">
          <a:xfrm flipH="1" flipV="1">
            <a:off x="4114800" y="3886200"/>
            <a:ext cx="22860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181600" y="1124744"/>
            <a:ext cx="3810000" cy="1143000"/>
          </a:xfrm>
        </p:spPr>
        <p:txBody>
          <a:bodyPr/>
          <a:lstStyle/>
          <a:p>
            <a:pPr eaLnBrk="1" hangingPunct="1">
              <a:defRPr/>
            </a:pPr>
            <a:r>
              <a:rPr lang="en-US" sz="4000" b="1" dirty="0">
                <a:latin typeface="Arial" panose="020B0604020202020204" pitchFamily="34" charset="0"/>
                <a:cs typeface="Arial" panose="020B0604020202020204" pitchFamily="34" charset="0"/>
              </a:rPr>
              <a:t>Greek Cities in Israel</a:t>
            </a:r>
          </a:p>
        </p:txBody>
      </p:sp>
      <p:pic>
        <p:nvPicPr>
          <p:cNvPr id="77826"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68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7956376" y="76200"/>
            <a:ext cx="1035224"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Rejection in Magadan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03900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82</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15:39–16:4; Mark 8:9b-12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refuses to give a sign to unbelieving religious leaders except His resurrection due to their unbelief, not due to a lack of signs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4444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en-US" sz="4000" b="1" dirty="0">
                <a:solidFill>
                  <a:schemeClr val="tx1"/>
                </a:solidFill>
                <a:cs typeface="+mj-cs"/>
              </a:rPr>
              <a:t>Tiberias on the Sea of Galilee</a:t>
            </a:r>
          </a:p>
        </p:txBody>
      </p:sp>
      <p:sp>
        <p:nvSpPr>
          <p:cNvPr id="27652" name="Line 4"/>
          <p:cNvSpPr>
            <a:spLocks noChangeShapeType="1"/>
          </p:cNvSpPr>
          <p:nvPr/>
        </p:nvSpPr>
        <p:spPr bwMode="auto">
          <a:xfrm>
            <a:off x="2209800" y="1143000"/>
            <a:ext cx="1752600" cy="1524000"/>
          </a:xfrm>
          <a:prstGeom prst="line">
            <a:avLst/>
          </a:prstGeom>
          <a:noFill/>
          <a:ln w="76200">
            <a:solidFill>
              <a:schemeClr val="bg1"/>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27653" name="Text Box 5"/>
          <p:cNvSpPr txBox="1">
            <a:spLocks noChangeArrowheads="1"/>
          </p:cNvSpPr>
          <p:nvPr/>
        </p:nvSpPr>
        <p:spPr bwMode="auto">
          <a:xfrm>
            <a:off x="8494713" y="73025"/>
            <a:ext cx="5730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3300"/>
                </a:solidFill>
                <a:effectLst/>
                <a:uLnTx/>
                <a:uFillTx/>
                <a:latin typeface="Tahoma" charset="0"/>
                <a:ea typeface="ＭＳ Ｐゴシック" charset="0"/>
                <a:cs typeface="+mn-cs"/>
              </a:rPr>
              <a:t>88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J. Warning Against Rejection</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83</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16:5-12; Mark 8:13-26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warns His disciples of the hypocrisy of the Pharisees and Herod that led to unbelief so they would not be hypocrites themselves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710045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K. Confession of Peter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16:13-20; Mark 8:27-30; Luke 9:18-21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Peter affirms Christ's deity, so Jesus reveals for the first time that the Twelve will declare what God said in a new organism, the Church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8392601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7962689" cy="4401205"/>
          </a:xfrm>
          <a:prstGeom prst="rect">
            <a:avLst/>
          </a:prstGeom>
        </p:spPr>
        <p:txBody>
          <a:bodyPr wrap="square">
            <a:spAutoFit/>
          </a:bodyPr>
          <a:lstStyle/>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When Jesus came to the region of Caesarea Philippi, he asked his disciples, “Who do people say the Son of Man is?”</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They replied, “Some say John the Baptist; others say Elijah; and still others, Jeremiah or one of the prophets.”</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“But what about you?” he asked. “Who do you say I am?”</a:t>
            </a:r>
          </a:p>
          <a:p>
            <a:pPr marL="0" marR="0" lvl="0" indent="0"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Simon Peter answered, “You are the Messiah, the Son of the living God.”</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528175" y="457200"/>
            <a:ext cx="7504988" cy="5693866"/>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Jesus replied, “Blessed are you, Simon son of Jonah, for this was not revealed to you by flesh and blood, but by my Father in heaven.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And I tell you that you are Peter, and on this rock I will build my church, and the gates of Hades will not overcome it.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I will give you the keys of the kingdom of heaven; whatever you bind on earth will be bound in heaven, and whatever you loose on earth will be loosed in heaven.” </a:t>
            </a:r>
          </a:p>
          <a:p>
            <a:pPr marL="0" marR="0" lvl="0" indent="0" algn="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Then he ordered his disciples not to tell anyone that he was the Messiah.</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0" y="0"/>
            <a:ext cx="9144000" cy="6858000"/>
          </a:xfrm>
          <a:prstGeom prst="rect">
            <a:avLst/>
          </a:prstGeom>
          <a:solidFill>
            <a:srgbClr val="0302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ゴシック" charset="0"/>
            </a:endParaRPr>
          </a:p>
        </p:txBody>
      </p:sp>
      <p:sp>
        <p:nvSpPr>
          <p:cNvPr id="44034" name="Rectangle 2"/>
          <p:cNvSpPr>
            <a:spLocks noGrp="1" noChangeArrowheads="1"/>
          </p:cNvSpPr>
          <p:nvPr>
            <p:ph type="title"/>
          </p:nvPr>
        </p:nvSpPr>
        <p:spPr>
          <a:xfrm>
            <a:off x="0" y="44632"/>
            <a:ext cx="9144000" cy="1322387"/>
          </a:xfrm>
        </p:spPr>
        <p:txBody>
          <a:bodyPr/>
          <a:lstStyle/>
          <a:p>
            <a:pPr marL="624769" indent="-624769" eaLnBrk="1" hangingPunct="1">
              <a:defRPr/>
            </a:pPr>
            <a:r>
              <a:rPr lang="en-US" sz="3600" b="1" dirty="0">
                <a:solidFill>
                  <a:schemeClr val="tx1"/>
                </a:solidFill>
                <a:latin typeface="Arial" charset="0"/>
                <a:ea typeface="ＭＳ Ｐゴシック" charset="0"/>
                <a:cs typeface="ＭＳ Ｐゴシック" charset="0"/>
              </a:rPr>
              <a:t>Q: How did God overcome the prejudice in the Church at Jerusalem?</a:t>
            </a:r>
          </a:p>
        </p:txBody>
      </p:sp>
      <p:pic>
        <p:nvPicPr>
          <p:cNvPr id="533506"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ChangeArrowheads="1"/>
          </p:cNvSpPr>
          <p:nvPr/>
        </p:nvSpPr>
        <p:spPr bwMode="auto">
          <a:xfrm>
            <a:off x="0" y="1412776"/>
            <a:ext cx="3657600" cy="609600"/>
          </a:xfrm>
          <a:prstGeom prst="rect">
            <a:avLst/>
          </a:prstGeom>
          <a:noFill/>
          <a:ln w="9525">
            <a:noFill/>
            <a:miter lim="800000"/>
            <a:headEnd/>
            <a:tailEnd/>
          </a:ln>
          <a:effectLst/>
        </p:spPr>
        <p:txBody>
          <a:bodyPr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 Gradually</a:t>
            </a:r>
          </a:p>
        </p:txBody>
      </p:sp>
      <p:sp>
        <p:nvSpPr>
          <p:cNvPr id="8" name="TextBox 7"/>
          <p:cNvSpPr txBox="1">
            <a:spLocks noChangeArrowheads="1"/>
          </p:cNvSpPr>
          <p:nvPr/>
        </p:nvSpPr>
        <p:spPr bwMode="auto">
          <a:xfrm>
            <a:off x="4876282" y="6053227"/>
            <a:ext cx="1327496"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10</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 name="TextBox 8"/>
          <p:cNvSpPr txBox="1">
            <a:spLocks noChangeArrowheads="1"/>
          </p:cNvSpPr>
          <p:nvPr/>
        </p:nvSpPr>
        <p:spPr bwMode="auto">
          <a:xfrm>
            <a:off x="832670" y="6053227"/>
            <a:ext cx="107099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2</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 name="TextBox 9"/>
          <p:cNvSpPr txBox="1">
            <a:spLocks noChangeArrowheads="1"/>
          </p:cNvSpPr>
          <p:nvPr/>
        </p:nvSpPr>
        <p:spPr bwMode="auto">
          <a:xfrm>
            <a:off x="2686814" y="6053227"/>
            <a:ext cx="1216864"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Acts</a:t>
            </a:r>
            <a:r>
              <a:rPr kumimoji="0" lang="zh-CN" altLang="en-US" sz="2000" b="1" i="0" u="none" strike="noStrike" kern="1200" cap="none" spc="0" normalizeH="0" baseline="0" noProof="0" dirty="0">
                <a:ln>
                  <a:noFill/>
                </a:ln>
                <a:solidFill>
                  <a:srgbClr val="000000"/>
                </a:solidFill>
                <a:effectLst/>
                <a:uLnTx/>
                <a:uFillTx/>
                <a:latin typeface="Arial"/>
                <a:ea typeface="ＭＳ Ｐゴシック" charset="0"/>
                <a:cs typeface="Arial"/>
              </a:rPr>
              <a:t> </a:t>
            </a:r>
            <a:r>
              <a:rPr kumimoji="0" lang="en-US" altLang="zh-CN" sz="2000" b="1" i="0" u="none" strike="noStrike" kern="1200" cap="none" spc="0" normalizeH="0" baseline="0" noProof="0" dirty="0">
                <a:ln>
                  <a:noFill/>
                </a:ln>
                <a:solidFill>
                  <a:srgbClr val="000000"/>
                </a:solidFill>
                <a:effectLst/>
                <a:uLnTx/>
                <a:uFillTx/>
                <a:latin typeface="Arial"/>
                <a:ea typeface="ＭＳ Ｐゴシック" charset="0"/>
                <a:cs typeface="Arial"/>
              </a:rPr>
              <a:t>8</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1" name="TextBox 11"/>
          <p:cNvSpPr txBox="1">
            <a:spLocks noChangeArrowheads="1"/>
          </p:cNvSpPr>
          <p:nvPr/>
        </p:nvSpPr>
        <p:spPr bwMode="auto">
          <a:xfrm>
            <a:off x="4863222" y="5795973"/>
            <a:ext cx="1353616" cy="37365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GENTILES</a:t>
            </a:r>
            <a:endParaRPr kumimoji="0" lang="zh-SG" altLang="en-US" sz="1800" b="1" i="0" u="none" strike="noStrike" kern="1200" cap="none" spc="0" normalizeH="0" baseline="0" noProof="0" dirty="0">
              <a:ln>
                <a:noFill/>
              </a:ln>
              <a:solidFill>
                <a:srgbClr val="00060C"/>
              </a:solidFill>
              <a:effectLst/>
              <a:uLnTx/>
              <a:uFillTx/>
              <a:latin typeface="Arial"/>
              <a:ea typeface="ＭＳ Ｐゴシック" charset="0"/>
              <a:cs typeface="Arial"/>
            </a:endParaRPr>
          </a:p>
        </p:txBody>
      </p:sp>
      <p:sp>
        <p:nvSpPr>
          <p:cNvPr id="12" name="TextBox 12"/>
          <p:cNvSpPr txBox="1">
            <a:spLocks noChangeArrowheads="1"/>
          </p:cNvSpPr>
          <p:nvPr/>
        </p:nvSpPr>
        <p:spPr bwMode="auto">
          <a:xfrm>
            <a:off x="731170" y="5795973"/>
            <a:ext cx="1273992" cy="37365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JEWS</a:t>
            </a:r>
            <a:endParaRPr kumimoji="0" lang="zh-SG" altLang="en-US" sz="1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3" name="TextBox 13"/>
          <p:cNvSpPr txBox="1">
            <a:spLocks noChangeArrowheads="1"/>
          </p:cNvSpPr>
          <p:nvPr/>
        </p:nvSpPr>
        <p:spPr bwMode="auto">
          <a:xfrm>
            <a:off x="2339768" y="5791210"/>
            <a:ext cx="1910987" cy="37365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1800" b="1" i="0" u="none" strike="noStrike" kern="1200" cap="none" spc="0" normalizeH="0" baseline="0" noProof="0" dirty="0">
                <a:ln>
                  <a:noFill/>
                </a:ln>
                <a:solidFill>
                  <a:srgbClr val="00060C"/>
                </a:solidFill>
                <a:effectLst/>
                <a:uLnTx/>
                <a:uFillTx/>
                <a:latin typeface="Arial"/>
                <a:ea typeface="ＭＳ Ｐゴシック" charset="0"/>
                <a:cs typeface="Arial"/>
              </a:rPr>
              <a:t>SAMARITANS</a:t>
            </a:r>
            <a:endParaRPr kumimoji="0" lang="zh-SG" altLang="en-US" sz="1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TextBox 13"/>
          <p:cNvSpPr txBox="1">
            <a:spLocks noChangeArrowheads="1"/>
          </p:cNvSpPr>
          <p:nvPr/>
        </p:nvSpPr>
        <p:spPr bwMode="auto">
          <a:xfrm>
            <a:off x="1907704" y="2132871"/>
            <a:ext cx="5472608"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a:defRPr sz="3200">
                <a:solidFill>
                  <a:schemeClr val="tx1"/>
                </a:solidFill>
                <a:latin typeface="Tahoma" charset="0"/>
                <a:ea typeface="ＭＳ Ｐゴシック" charset="0"/>
                <a:cs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PETER</a:t>
            </a:r>
            <a:r>
              <a:rPr kumimoji="0" lang="uk-UA"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a:t>
            </a:r>
            <a:r>
              <a:rPr kumimoji="0" lang="en-US" altLang="zh-SG" sz="2400" b="1" i="0" u="none" strike="noStrike" kern="1200" cap="none" spc="0" normalizeH="0" baseline="0" noProof="0" dirty="0">
                <a:ln>
                  <a:noFill/>
                </a:ln>
                <a:solidFill>
                  <a:srgbClr val="00060C"/>
                </a:solidFill>
                <a:effectLst/>
                <a:uLnTx/>
                <a:uFillTx/>
                <a:latin typeface="Arial"/>
                <a:ea typeface="ＭＳ Ｐゴシック" charset="0"/>
                <a:cs typeface="Arial"/>
              </a:rPr>
              <a:t>S KEYS OF THE KINGDOM</a:t>
            </a:r>
            <a:endParaRPr kumimoji="0" lang="zh-SG" alt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4037" name="Text Box 5"/>
          <p:cNvSpPr txBox="1">
            <a:spLocks noChangeArrowheads="1"/>
          </p:cNvSpPr>
          <p:nvPr/>
        </p:nvSpPr>
        <p:spPr bwMode="auto">
          <a:xfrm>
            <a:off x="762000" y="6381328"/>
            <a:ext cx="1295400" cy="46155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Osaka" charset="0"/>
              </a:rPr>
              <a:t>AD 33</a:t>
            </a:r>
          </a:p>
        </p:txBody>
      </p:sp>
      <p:sp>
        <p:nvSpPr>
          <p:cNvPr id="44038" name="Text Box 6"/>
          <p:cNvSpPr txBox="1">
            <a:spLocks noChangeArrowheads="1"/>
          </p:cNvSpPr>
          <p:nvPr/>
        </p:nvSpPr>
        <p:spPr bwMode="auto">
          <a:xfrm>
            <a:off x="2647545" y="6381328"/>
            <a:ext cx="1295400" cy="46155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Osaka" charset="0"/>
              </a:rPr>
              <a:t>AD 35</a:t>
            </a:r>
          </a:p>
        </p:txBody>
      </p:sp>
      <p:sp>
        <p:nvSpPr>
          <p:cNvPr id="44039" name="Text Box 7"/>
          <p:cNvSpPr txBox="1">
            <a:spLocks noChangeArrowheads="1"/>
          </p:cNvSpPr>
          <p:nvPr/>
        </p:nvSpPr>
        <p:spPr bwMode="auto">
          <a:xfrm>
            <a:off x="4800600" y="6381328"/>
            <a:ext cx="1295400" cy="461558"/>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Osaka" charset="0"/>
              </a:rPr>
              <a:t>AD 40</a:t>
            </a:r>
          </a:p>
        </p:txBody>
      </p:sp>
    </p:spTree>
    <p:extLst>
      <p:ext uri="{BB962C8B-B14F-4D97-AF65-F5344CB8AC3E}">
        <p14:creationId xmlns:p14="http://schemas.microsoft.com/office/powerpoint/2010/main" val="1312255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7" grpId="0" animBg="1" autoUpdateAnimBg="0"/>
      <p:bldP spid="44038" grpId="0" animBg="1" autoUpdateAnimBg="0"/>
      <p:bldP spid="44039"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788024" y="188640"/>
            <a:ext cx="4345320"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a:t>
            </a:r>
            <a:b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8:27–10:52).</a:t>
            </a:r>
          </a:p>
        </p:txBody>
      </p:sp>
    </p:spTree>
    <p:extLst>
      <p:ext uri="{BB962C8B-B14F-4D97-AF65-F5344CB8AC3E}">
        <p14:creationId xmlns:p14="http://schemas.microsoft.com/office/powerpoint/2010/main" val="108131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85</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16:21-23; Mark 8:31-33; Luke 9:22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Peter opposes Christ's declaration that He would soon die and rise again because he did not see the need for His sacrifice for sin</a:t>
            </a:r>
          </a:p>
        </p:txBody>
      </p:sp>
    </p:spTree>
    <p:extLst>
      <p:ext uri="{BB962C8B-B14F-4D97-AF65-F5344CB8AC3E}">
        <p14:creationId xmlns:p14="http://schemas.microsoft.com/office/powerpoint/2010/main" val="36339152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Outline</a:t>
            </a: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V. (16:13–20:34) Christ prepares His disciples regarding His Person and program in order that His Messianic authority might be delegated to them after His death. </a:t>
            </a: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Matthew 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86</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6:24-28; Mark 8:34–9:1; Luke 9:23-27</a:t>
            </a:r>
          </a:p>
        </p:txBody>
      </p:sp>
      <p:sp>
        <p:nvSpPr>
          <p:cNvPr id="2" name="Rectangle 1">
            <a:extLst>
              <a:ext uri="{FF2B5EF4-FFF2-40B4-BE49-F238E27FC236}">
                <a16:creationId xmlns:a16="http://schemas.microsoft.com/office/drawing/2014/main" id="{07A16FA1-8F25-2469-C6AA-CBCA1C5D4111}"/>
              </a:ext>
            </a:extLst>
          </p:cNvPr>
          <p:cNvSpPr>
            <a:spLocks noChangeArrowheads="1"/>
          </p:cNvSpPr>
          <p:nvPr/>
        </p:nvSpPr>
        <p:spPr bwMode="auto">
          <a:xfrm>
            <a:off x="18634"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 true disciple must submit not to the Pharisees but to Jesus since He would judge Israel and rule as Messiah</a:t>
            </a:r>
          </a:p>
        </p:txBody>
      </p:sp>
    </p:spTree>
    <p:extLst>
      <p:ext uri="{BB962C8B-B14F-4D97-AF65-F5344CB8AC3E}">
        <p14:creationId xmlns:p14="http://schemas.microsoft.com/office/powerpoint/2010/main" val="28379185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Three disciples see Christ’s glory to foretaste His reign at the Second Advent and prove Him as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O. Instruction Concerning Elijah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88</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17:9-13; Mark 9:9-13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Elijah must precede the kingdom, but John the Baptist fulfilled Malachi's prophecy of his coming since sacrifice precedes glory</a:t>
            </a:r>
          </a:p>
        </p:txBody>
      </p:sp>
    </p:spTree>
    <p:extLst>
      <p:ext uri="{BB962C8B-B14F-4D97-AF65-F5344CB8AC3E}">
        <p14:creationId xmlns:p14="http://schemas.microsoft.com/office/powerpoint/2010/main" val="25731891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000548"/>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P. Instruction Concerning Dependence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89</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17:14-21; Mark 9:14-29; Luke 9:37-43a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inability of the disciples to exorcise a demon teaches them to depend on Jesus as He could deliver Israel if the nation believed</a:t>
            </a:r>
          </a:p>
        </p:txBody>
      </p:sp>
    </p:spTree>
    <p:extLst>
      <p:ext uri="{BB962C8B-B14F-4D97-AF65-F5344CB8AC3E}">
        <p14:creationId xmlns:p14="http://schemas.microsoft.com/office/powerpoint/2010/main" val="16433724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Q. Additional Instruction Concerning His Death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90</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17:22-23; Mark 9:30-32; Luke 9:43b-45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predicts His death and resurrection again to teach that suffering must precede glory in the same Messiah, not two Messiahs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1973263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R. Instruction Concerning Sonship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17:24-27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has Peter pay their temple tax to avoid accusation despite His disciples being exempt since they are sons of the King</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0491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S. Instruction Concerning Humility</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92</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18:1-5; Mark 9:33-37;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the disciples argue which of them is greatest in the kingdom, Jesus teaches them humility and dependence for true greatness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99187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T. Instruction Concerning Pride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93</a:t>
            </a:r>
          </a:p>
          <a:p>
            <a:pPr lvl="0"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18:6-14; Mark 9:38-50; Luke 9:49-50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rebukes his disciples’ pride over the inability of others to exorcise a demon to help them prize the humility that God values </a:t>
            </a:r>
          </a:p>
        </p:txBody>
      </p:sp>
    </p:spTree>
    <p:extLst>
      <p:ext uri="{BB962C8B-B14F-4D97-AF65-F5344CB8AC3E}">
        <p14:creationId xmlns:p14="http://schemas.microsoft.com/office/powerpoint/2010/main" val="7551081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U. Instruction Concerning Forgiveness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18:15-35</a:t>
            </a:r>
            <a:endParaRPr lang="en-US"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the disciples that they are to forgive both unconditionally and entirely in the same way God has forgiven them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004393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Dr. Rick Griffith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Singapore Bible College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How to Restore Relationships</a:t>
            </a:r>
            <a:endParaRPr lang="en-US">
              <a:latin typeface="Arial" charset="0"/>
              <a:ea typeface="ＭＳ Ｐゴシック" charset="0"/>
              <a:cs typeface="ＭＳ Ｐゴシック"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266700">
                    <a:srgbClr val="000000">
                      <a:alpha val="89000"/>
                    </a:srgbClr>
                  </a:glow>
                </a:effectLst>
                <a:uLnTx/>
                <a:uFillTx/>
                <a:latin typeface="Arial" charset="0"/>
                <a:ea typeface="ＭＳ Ｐゴシック" charset="0"/>
                <a:cs typeface="Arial"/>
              </a:rPr>
              <a:t>Matthew 18:15-20</a:t>
            </a: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	</a:t>
            </a:r>
            <a:r>
              <a:rPr lang="en-US" sz="2400">
                <a:latin typeface="Helvetica" charset="0"/>
                <a:ea typeface="ＭＳ Ｐゴシック" charset="0"/>
                <a:cs typeface="ＭＳ Ｐゴシック" charset="0"/>
              </a:rPr>
              <a:t>(15-17) The </a:t>
            </a:r>
            <a:r>
              <a:rPr lang="en-US" sz="2400">
                <a:solidFill>
                  <a:srgbClr val="FFFF00"/>
                </a:solidFill>
                <a:latin typeface="Helvetica" charset="0"/>
                <a:ea typeface="ＭＳ Ｐゴシック" charset="0"/>
                <a:cs typeface="ＭＳ Ｐゴシック" charset="0"/>
              </a:rPr>
              <a:t>manner </a:t>
            </a:r>
            <a:r>
              <a:rPr lang="en-US" sz="2400">
                <a:latin typeface="Helvetica" charset="0"/>
                <a:ea typeface="ＭＳ Ｐゴシック" charset="0"/>
                <a:cs typeface="ＭＳ Ｐゴシック" charset="0"/>
              </a:rPr>
              <a:t>in which the church should correctly restore a sinning Christian is by keeping the matter as private as possible.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(15) A private sin should be dealt with only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between those directly involved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so as to make restoration of the offender easier.</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(16) Unrepentant sin after a private confrontation should be exposed only to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one or two more persons</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 in order to facilitate restoring the sinner.</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(17a) Unrepentant sin after a small group attempt at restoration should be brought before the entire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church body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as a deterrent to continued sin.</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(17b) Unrepentant sin after exposure to the church should result in requiring each church member to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relate to the sinner as an unbeliever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(this includes removal from membership). </a:t>
            </a:r>
          </a:p>
        </p:txBody>
      </p:sp>
      <p:sp>
        <p:nvSpPr>
          <p:cNvPr id="135172"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361588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II.	</a:t>
            </a:r>
            <a:r>
              <a:rPr lang="en-US" sz="2400">
                <a:latin typeface="Helvetica" charset="0"/>
                <a:ea typeface="ＭＳ Ｐゴシック" charset="0"/>
                <a:cs typeface="ＭＳ Ｐゴシック" charset="0"/>
              </a:rPr>
              <a:t>(18-20) 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can restore or continue to seek to restore errant believers is because it extends the authority of God Himself.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(18-19) Churches that prayerfully restore or continue to seek to restore sinful believers act in the place of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Father</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t>
            </a:r>
          </a:p>
          <a:p>
            <a:pPr marL="1371600" marR="0" lvl="2"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 The church must announce guilt or innocence based upon what God has already determined.</a:t>
            </a:r>
          </a:p>
          <a:p>
            <a:pPr marL="1371600" marR="0" lvl="2" indent="-45720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(19) Church leaders who prayerfully make a judgment can have confidence that they have acted according to God's will.</a:t>
            </a:r>
          </a:p>
          <a:p>
            <a:pPr marL="914400" marR="0" lvl="1" indent="-457200" algn="l" defTabSz="914400" rtl="0" eaLnBrk="0" fontAlgn="base" latinLnBrk="0" hangingPunct="0">
              <a:lnSpc>
                <a:spcPct val="100000"/>
              </a:lnSpc>
              <a:spcBef>
                <a:spcPct val="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(20) Churches that restore or continue to seek to restore sinful believers act in the presence of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Jesus</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a:t>
            </a:r>
          </a:p>
        </p:txBody>
      </p:sp>
      <p:sp>
        <p:nvSpPr>
          <p:cNvPr id="137220"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6333773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algn="l" eaLnBrk="1" hangingPunct="1"/>
            <a:r>
              <a:rPr kumimoji="0" lang="en-US" sz="2400" u="sng">
                <a:latin typeface="Helvetica" charset="0"/>
                <a:ea typeface="ＭＳ Ｐゴシック" charset="0"/>
                <a:cs typeface="ＭＳ Ｐゴシック" charset="0"/>
              </a:rPr>
              <a:t>Exegetical Idea</a:t>
            </a:r>
            <a:r>
              <a:rPr kumimoji="0" lang="en-US" sz="2400">
                <a:latin typeface="Helvetica" charset="0"/>
                <a:ea typeface="ＭＳ Ｐゴシック" charset="0"/>
                <a:cs typeface="ＭＳ Ｐゴシック" charset="0"/>
              </a:rPr>
              <a:t>: </a:t>
            </a:r>
            <a:r>
              <a:rPr lang="en-US" sz="2400">
                <a:latin typeface="Helvetica" charset="0"/>
                <a:ea typeface="ＭＳ Ｐゴシック" charset="0"/>
                <a:cs typeface="ＭＳ Ｐゴシック" charset="0"/>
              </a:rPr>
              <a:t>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should restore a sinning Christian correctly is because it extends God's authority.</a:t>
            </a:r>
            <a:endParaRPr kumimoji="0" lang="en-US" sz="2400">
              <a:solidFill>
                <a:srgbClr val="FFFF00"/>
              </a:solidFill>
              <a:latin typeface="Helvetica" charset="0"/>
              <a:ea typeface="ＭＳ Ｐゴシック" charset="0"/>
              <a:cs typeface="ＭＳ Ｐゴシック"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(15-17)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manner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in which the church should correctly restore a sinning Christian is by keeping the matter as private as possible. </a:t>
            </a: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endPar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endParaRP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(18-20) The </a:t>
            </a:r>
            <a:r>
              <a:rPr kumimoji="0" lang="en-US" sz="2400" b="1" i="0" u="none" strike="noStrike" kern="1200" cap="none" spc="0" normalizeH="0" baseline="0" noProof="0" dirty="0">
                <a:ln>
                  <a:noFill/>
                </a:ln>
                <a:solidFill>
                  <a:srgbClr val="FFFF00"/>
                </a:solidFill>
                <a:effectLst>
                  <a:glow rad="177800">
                    <a:srgbClr val="000000">
                      <a:alpha val="75000"/>
                    </a:srgbClr>
                  </a:glow>
                </a:effectLst>
                <a:uLnTx/>
                <a:uFillTx/>
                <a:latin typeface="Arial" charset="0"/>
                <a:ea typeface="ＭＳ Ｐゴシック" charset="-128"/>
                <a:cs typeface="ＭＳ Ｐゴシック" charset="-128"/>
              </a:rPr>
              <a:t>reason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the church can restore or continue to seek </a:t>
            </a:r>
            <a:r>
              <a:rPr kumimoji="0" lang="en-US" sz="2400" b="1" i="0" u="none" strike="noStrike" kern="1200" cap="none" spc="0" normalizeH="0" baseline="0" noProof="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to restore errant </a:t>
            </a:r>
            <a:r>
              <a:rPr kumimoji="0" lang="en-US" sz="2400" b="1" i="0" u="none" strike="noStrike" kern="1200" cap="none" spc="0" normalizeH="0" baseline="0" noProof="0" dirty="0">
                <a:ln>
                  <a:noFill/>
                </a:ln>
                <a:solidFill>
                  <a:srgbClr val="BBE0E3"/>
                </a:solidFill>
                <a:effectLst>
                  <a:glow rad="177800">
                    <a:srgbClr val="000000">
                      <a:alpha val="75000"/>
                    </a:srgbClr>
                  </a:glow>
                </a:effectLst>
                <a:uLnTx/>
                <a:uFillTx/>
                <a:latin typeface="Arial" charset="0"/>
                <a:ea typeface="ＭＳ Ｐゴシック" charset="-128"/>
                <a:cs typeface="ＭＳ Ｐゴシック" charset="-128"/>
              </a:rPr>
              <a:t>believers is because it extends the authority of God Himself. </a:t>
            </a:r>
          </a:p>
        </p:txBody>
      </p:sp>
      <p:sp>
        <p:nvSpPr>
          <p:cNvPr id="139268"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34c</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BBE0E3"/>
                </a:solidFill>
                <a:effectLst>
                  <a:outerShdw blurRad="222250" dist="127000" dir="2700000" algn="tl" rotWithShape="0">
                    <a:srgbClr val="000000">
                      <a:alpha val="89000"/>
                    </a:srgbClr>
                  </a:outerShdw>
                </a:effectLst>
                <a:uLnTx/>
                <a:uFillTx/>
                <a:latin typeface="Arial" charset="0"/>
                <a:ea typeface="ＭＳ Ｐゴシック" charset="0"/>
              </a:rPr>
              <a:t>Matthew 18:15-20</a:t>
            </a:r>
          </a:p>
        </p:txBody>
      </p:sp>
    </p:spTree>
    <p:extLst>
      <p:ext uri="{BB962C8B-B14F-4D97-AF65-F5344CB8AC3E}">
        <p14:creationId xmlns:p14="http://schemas.microsoft.com/office/powerpoint/2010/main" val="9158094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I.  K</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eep the matter as </a:t>
            </a:r>
            <a:r>
              <a:rPr kumimoji="0" lang="en-US" altLang="ja-JP" sz="4800" b="1" i="0" u="sng" strike="noStrike" kern="1200" cap="none" spc="0" normalizeH="0" baseline="0" noProof="0" dirty="0">
                <a:ln>
                  <a:noFill/>
                </a:ln>
                <a:solidFill>
                  <a:srgbClr val="146225"/>
                </a:solidFill>
                <a:effectLst/>
                <a:uLnTx/>
                <a:uFillTx/>
                <a:latin typeface="Arial" charset="0"/>
                <a:ea typeface="ＭＳ Ｐゴシック" charset="0"/>
              </a:rPr>
              <a:t>private</a:t>
            </a:r>
            <a:r>
              <a:rPr kumimoji="0" lang="en-US" altLang="ja-JP" sz="4800" b="1" i="0" u="none" strike="noStrike" kern="1200" cap="none" spc="0" normalizeH="0" baseline="0" noProof="0" dirty="0">
                <a:ln>
                  <a:noFill/>
                </a:ln>
                <a:solidFill>
                  <a:srgbClr val="000000"/>
                </a:solidFill>
                <a:effectLst/>
                <a:uLnTx/>
                <a:uFillTx/>
                <a:latin typeface="Arial" charset="0"/>
                <a:ea typeface="ＭＳ Ｐゴシック" charset="0"/>
              </a:rPr>
              <a:t> as possible (15-17).</a:t>
            </a:r>
            <a:r>
              <a:rPr kumimoji="0" lang="en-US" altLang="ja-JP" sz="4000" b="1" i="0" u="none" strike="noStrike" kern="1200" cap="none" spc="0" normalizeH="0" baseline="0" noProof="0" dirty="0">
                <a:ln>
                  <a:noFill/>
                </a:ln>
                <a:solidFill>
                  <a:srgbClr val="000000"/>
                </a:solidFill>
                <a:effectLst/>
                <a:uLnTx/>
                <a:uFillTx/>
                <a:latin typeface="Times New Roman" charset="0"/>
                <a:ea typeface="ＭＳ Ｐゴシック" charset="0"/>
              </a:rPr>
              <a:t> </a:t>
            </a:r>
            <a:endPar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50909115"/>
      </p:ext>
    </p:extLst>
  </p:cSld>
  <p:clrMapOvr>
    <a:masterClrMapping/>
  </p:clrMapOvr>
  <p:transition>
    <p:rand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9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5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rPr>
              <a:t>4</a:t>
            </a: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333399"/>
                </a:solidFill>
                <a:effectLst/>
                <a:uLnTx/>
                <a:uFillTx/>
                <a:latin typeface="Arial" charset="0"/>
                <a:ea typeface="ＭＳ Ｐゴシック" charset="0"/>
              </a:rPr>
              <a:t>…reveals the issue to more people each step</a:t>
            </a: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dirty="0">
              <a:ln>
                <a:noFill/>
              </a:ln>
              <a:solidFill>
                <a:srgbClr val="BBE0E3"/>
              </a:solidFill>
              <a:effectLst/>
              <a:uLnTx/>
              <a:uFillTx/>
              <a:latin typeface="Arial" charset="0"/>
              <a:ea typeface="ＭＳ Ｐゴシック"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8468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5:23-24</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You are: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Issue: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Offender</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2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Offended</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General</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Sin</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18:15-17</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Matthew</a:t>
            </a:r>
            <a:r>
              <a:rPr kumimoji="0" lang="mr-IN"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Relational Pillars</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FFFFFF"/>
                </a:solidFill>
                <a:effectLst/>
                <a:uLnTx/>
                <a:uFillTx/>
                <a:latin typeface="Arial" charset="0"/>
                <a:ea typeface="ＭＳ Ｐゴシック" charset="0"/>
                <a:cs typeface="Arial" charset="0"/>
              </a:rPr>
              <a:t>Initiative:</a:t>
            </a:r>
            <a:endParaRPr kumimoji="0" lang="en-US" sz="4400" b="0"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You!</a:t>
            </a:r>
            <a:endPar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55633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0576">
                                            <p:txEl>
                                              <p:pRg st="0" end="0"/>
                                            </p:txEl>
                                          </p:spTgt>
                                        </p:tgtEl>
                                        <p:attrNameLst>
                                          <p:attrName>style.visibility</p:attrName>
                                        </p:attrNameLst>
                                      </p:cBhvr>
                                      <p:to>
                                        <p:strVal val="visible"/>
                                      </p:to>
                                    </p:set>
                                    <p:animEffect transition="in" filter="fade">
                                      <p:cBhvr>
                                        <p:cTn id="11" dur="500"/>
                                        <p:tgtEl>
                                          <p:spTgt spid="10905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0577">
                                            <p:txEl>
                                              <p:pRg st="0" end="0"/>
                                            </p:txEl>
                                          </p:spTgt>
                                        </p:tgtEl>
                                        <p:attrNameLst>
                                          <p:attrName>style.visibility</p:attrName>
                                        </p:attrNameLst>
                                      </p:cBhvr>
                                      <p:to>
                                        <p:strVal val="visible"/>
                                      </p:to>
                                    </p:set>
                                    <p:animEffect transition="in" filter="fade">
                                      <p:cBhvr>
                                        <p:cTn id="16"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0"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2"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Tree>
    <p:extLst>
      <p:ext uri="{BB962C8B-B14F-4D97-AF65-F5344CB8AC3E}">
        <p14:creationId xmlns:p14="http://schemas.microsoft.com/office/powerpoint/2010/main" val="729339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4"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6"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Tree>
    <p:extLst>
      <p:ext uri="{BB962C8B-B14F-4D97-AF65-F5344CB8AC3E}">
        <p14:creationId xmlns:p14="http://schemas.microsoft.com/office/powerpoint/2010/main" val="1444888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Step 4 to Restoration </a:t>
            </a:r>
            <a:br>
              <a:rPr kumimoji="0" lang="en-US" dirty="0">
                <a:latin typeface="Helvetica" charset="0"/>
                <a:ea typeface="ＭＳ Ｐゴシック" charset="0"/>
                <a:cs typeface="ＭＳ Ｐゴシック" charset="0"/>
              </a:rPr>
            </a:br>
            <a:r>
              <a:rPr kumimoji="0" lang="en-US" sz="3600" dirty="0">
                <a:latin typeface="Helvetica" charset="0"/>
                <a:ea typeface="ＭＳ Ｐゴシック" charset="0"/>
                <a:cs typeface="ＭＳ Ｐゴシック" charset="0"/>
              </a:rPr>
              <a:t>Treat the person as an </a:t>
            </a:r>
            <a:r>
              <a:rPr kumimoji="0" lang="en-US" sz="3600" u="sng" dirty="0">
                <a:solidFill>
                  <a:srgbClr val="FFFF00"/>
                </a:solidFill>
                <a:latin typeface="Helvetica" charset="0"/>
                <a:ea typeface="ＭＳ Ｐゴシック" charset="0"/>
                <a:cs typeface="ＭＳ Ｐゴシック" charset="0"/>
              </a:rPr>
              <a:t>unbeliever</a:t>
            </a:r>
            <a:endParaRPr kumimoji="0" lang="en-US" dirty="0">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2"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 = Sinner</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BE0E3"/>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4"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 = Member</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Black" charset="0"/>
                <a:ea typeface="ＭＳ Ｐゴシック" charset="0"/>
              </a:rPr>
              <a:t>M</a:t>
            </a: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Black" charset="0"/>
                <a:ea typeface="ＭＳ Ｐゴシック" charset="0"/>
              </a:rPr>
              <a:t>S</a:t>
            </a:r>
            <a:endParaRPr kumimoji="0" lang="en-US" sz="2400" b="0" i="0" u="none" strike="noStrike" kern="1200" cap="none" spc="0" normalizeH="0" baseline="0" noProof="0">
              <a:ln>
                <a:noFill/>
              </a:ln>
              <a:solidFill>
                <a:srgbClr val="FFFF00"/>
              </a:solidFill>
              <a:effectLst/>
              <a:uLnTx/>
              <a:uFillTx/>
              <a:latin typeface="Arial" charset="0"/>
              <a:ea typeface="ＭＳ Ｐゴシック" charset="0"/>
            </a:endParaRPr>
          </a:p>
        </p:txBody>
      </p:sp>
    </p:spTree>
    <p:extLst>
      <p:ext uri="{BB962C8B-B14F-4D97-AF65-F5344CB8AC3E}">
        <p14:creationId xmlns:p14="http://schemas.microsoft.com/office/powerpoint/2010/main" val="2777841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rPr>
              <a:t>Sins Worthy of Discipline</a:t>
            </a:r>
            <a:endParaRPr lang="en-US">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How to Discipline Him/Her</a:t>
            </a: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refer to him/her as a Christian.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Evangelize this person.</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t let him/her take the Lord</a:t>
            </a:r>
            <a:r>
              <a:rPr kumimoji="0" lang="mr-IN" altLang="ja-JP" sz="28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000000"/>
                </a:solidFill>
                <a:effectLst/>
                <a:uLnTx/>
                <a:uFillTx/>
                <a:latin typeface="Arial" charset="0"/>
                <a:ea typeface="ＭＳ Ｐゴシック" charset="0"/>
              </a:rPr>
              <a:t>s Supper.</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the person from membership.</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Remove this person from church roles.</a:t>
            </a:r>
          </a:p>
        </p:txBody>
      </p:sp>
      <p:sp>
        <p:nvSpPr>
          <p:cNvPr id="1131527" name="Text Box 7"/>
          <p:cNvSpPr txBox="1">
            <a:spLocks noChangeArrowheads="1"/>
          </p:cNvSpPr>
          <p:nvPr/>
        </p:nvSpPr>
        <p:spPr bwMode="auto">
          <a:xfrm>
            <a:off x="88900" y="4494213"/>
            <a:ext cx="77597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Deliver over to Satan</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 one in sex sin </a:t>
            </a:r>
            <a:b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(1 Cor. 5:5).</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Don</a:t>
            </a:r>
            <a:r>
              <a:rPr kumimoji="0" lang="mr-IN"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t eat with him/her (1 Cor. 5:11).</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Worse</a:t>
              </a:r>
            </a:p>
          </p:txBody>
        </p:sp>
      </p:grpSp>
      <p:pic>
        <p:nvPicPr>
          <p:cNvPr id="310278"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Unbeliever</a:t>
              </a:r>
            </a:p>
          </p:txBody>
        </p:sp>
      </p:grpSp>
    </p:spTree>
    <p:extLst>
      <p:ext uri="{BB962C8B-B14F-4D97-AF65-F5344CB8AC3E}">
        <p14:creationId xmlns:p14="http://schemas.microsoft.com/office/powerpoint/2010/main" val="381171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Our 2</a:t>
            </a:r>
            <a:r>
              <a:rPr lang="en-US" sz="4000" b="1" i="1" baseline="30000">
                <a:solidFill>
                  <a:schemeClr val="bg1"/>
                </a:solidFill>
                <a:latin typeface="Arial" charset="0"/>
                <a:ea typeface="ＭＳ Ｐゴシック" charset="0"/>
              </a:rPr>
              <a:t>nd</a:t>
            </a:r>
            <a:r>
              <a:rPr lang="en-US" sz="4000" b="1" i="1">
                <a:solidFill>
                  <a:schemeClr val="bg1"/>
                </a:solidFill>
                <a:latin typeface="Arial" charset="0"/>
                <a:ea typeface="ＭＳ Ｐゴシック" charset="0"/>
              </a:rPr>
              <a:t> question is answered in verses 18-20:</a:t>
            </a:r>
            <a:br>
              <a:rPr lang="en-US" sz="4000" b="1" i="1">
                <a:solidFill>
                  <a:schemeClr val="bg1"/>
                </a:solidFill>
                <a:latin typeface="Arial" charset="0"/>
                <a:ea typeface="ＭＳ Ｐゴシック" charset="0"/>
              </a:rPr>
            </a:br>
            <a:r>
              <a:rPr lang="en-US" sz="4000" b="1" i="1">
                <a:solidFill>
                  <a:srgbClr val="FFFF43"/>
                </a:solidFill>
                <a:latin typeface="Arial" charset="0"/>
                <a:ea typeface="ＭＳ Ｐゴシック" charset="0"/>
              </a:rPr>
              <a:t>Why</a:t>
            </a:r>
            <a:r>
              <a:rPr lang="en-US" sz="4000" b="1">
                <a:solidFill>
                  <a:schemeClr val="bg1"/>
                </a:solidFill>
                <a:latin typeface="Arial" charset="0"/>
                <a:ea typeface="ＭＳ Ｐゴシック" charset="0"/>
              </a:rPr>
              <a:t> do we restore sinning Christians properly?</a:t>
            </a:r>
            <a:endParaRPr lang="en-US" sz="3600" b="1">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p:transition>
    <p:random/>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en-US" b="1">
                <a:latin typeface="Arial" charset="0"/>
                <a:ea typeface="ＭＳ Ｐゴシック" charset="0"/>
              </a:rPr>
              <a:t>The Point of Verses 18-20</a:t>
            </a:r>
            <a:endParaRPr lang="en-US">
              <a:latin typeface="Times New Roman" charset="0"/>
              <a:ea typeface="ＭＳ Ｐゴシック" charset="0"/>
            </a:endParaRPr>
          </a:p>
        </p:txBody>
      </p:sp>
      <p:sp>
        <p:nvSpPr>
          <p:cNvPr id="1078275" name="Text Box 3"/>
          <p:cNvSpPr txBox="1">
            <a:spLocks noChangeArrowheads="1"/>
          </p:cNvSpPr>
          <p:nvPr/>
        </p:nvSpPr>
        <p:spPr bwMode="auto">
          <a:xfrm>
            <a:off x="1979613" y="3578225"/>
            <a:ext cx="5832475"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II. Our church extends the </a:t>
            </a:r>
            <a:r>
              <a:rPr kumimoji="0" lang="en-US" sz="4800" b="1" i="0" u="sng" strike="noStrike" kern="1200" cap="none" spc="0" normalizeH="0" baseline="0" noProof="0">
                <a:ln>
                  <a:noFill/>
                </a:ln>
                <a:solidFill>
                  <a:srgbClr val="000090"/>
                </a:solidFill>
                <a:effectLst/>
                <a:uLnTx/>
                <a:uFillTx/>
                <a:latin typeface="Arial" charset="0"/>
                <a:ea typeface="ＭＳ Ｐゴシック" charset="0"/>
              </a:rPr>
              <a:t>authority</a:t>
            </a:r>
            <a:r>
              <a:rPr kumimoji="0" lang="en-US" sz="4800" b="1" i="0" u="none" strike="noStrike" kern="1200" cap="none" spc="0" normalizeH="0" baseline="0" noProof="0">
                <a:ln>
                  <a:noFill/>
                </a:ln>
                <a:solidFill>
                  <a:srgbClr val="000090"/>
                </a:solidFill>
                <a:effectLst/>
                <a:uLnTx/>
                <a:uFillTx/>
                <a:latin typeface="Arial" charset="0"/>
                <a:ea typeface="ＭＳ Ｐゴシック" charset="0"/>
              </a:rPr>
              <a:t> </a:t>
            </a:r>
            <a:r>
              <a:rPr kumimoji="0" lang="en-US" sz="4800" b="1" i="0" u="none" strike="noStrike" kern="1200" cap="none" spc="0" normalizeH="0" baseline="0" noProof="0">
                <a:ln>
                  <a:noFill/>
                </a:ln>
                <a:solidFill>
                  <a:srgbClr val="000000"/>
                </a:solidFill>
                <a:effectLst/>
                <a:uLnTx/>
                <a:uFillTx/>
                <a:latin typeface="Arial" charset="0"/>
                <a:ea typeface="ＭＳ Ｐゴシック" charset="0"/>
              </a:rPr>
              <a:t>of God Himself!</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 </a:t>
            </a:r>
          </a:p>
        </p:txBody>
      </p:sp>
    </p:spTree>
    <p:extLst>
      <p:ext uri="{BB962C8B-B14F-4D97-AF65-F5344CB8AC3E}">
        <p14:creationId xmlns:p14="http://schemas.microsoft.com/office/powerpoint/2010/main" val="2811387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a:solidFill>
                  <a:srgbClr val="FFFFFF"/>
                </a:solidFill>
                <a:latin typeface="Arial" charset="0"/>
                <a:ea typeface="ＭＳ Ｐゴシック" charset="0"/>
              </a:rPr>
              <a:t>Why discipline? </a:t>
            </a:r>
            <a:r>
              <a:rPr lang="en-US" sz="6000" b="1">
                <a:solidFill>
                  <a:srgbClr val="FFFFFF"/>
                </a:solidFill>
                <a:latin typeface="Arial" charset="0"/>
                <a:ea typeface="ＭＳ Ｐゴシック" charset="0"/>
              </a:rPr>
              <a:t> </a:t>
            </a:r>
            <a:br>
              <a:rPr lang="en-US" sz="6000" b="1">
                <a:solidFill>
                  <a:srgbClr val="FFFFFF"/>
                </a:solidFill>
                <a:latin typeface="Arial" charset="0"/>
                <a:ea typeface="ＭＳ Ｐゴシック" charset="0"/>
              </a:rPr>
            </a:br>
            <a:r>
              <a:rPr lang="en-US" sz="4000" b="1">
                <a:solidFill>
                  <a:srgbClr val="FFFFFF"/>
                </a:solidFill>
                <a:latin typeface="Arial" charset="0"/>
                <a:ea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We act in the place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of the </a:t>
            </a:r>
            <a:r>
              <a:rPr kumimoji="0" lang="en-US" sz="4000" b="1" i="0" u="none" strike="noStrike" kern="1200" cap="none" spc="0" normalizeH="0" baseline="0" noProof="0" dirty="0">
                <a:ln>
                  <a:noFill/>
                </a:ln>
                <a:solidFill>
                  <a:srgbClr val="FFFF43"/>
                </a:solidFill>
                <a:effectLst>
                  <a:outerShdw blurRad="50800" dist="63500" dir="2700000" algn="tl" rotWithShape="0">
                    <a:srgbClr val="000000"/>
                  </a:outerShdw>
                </a:effectLst>
                <a:uLnTx/>
                <a:uFillTx/>
                <a:latin typeface="Arial" charset="0"/>
                <a:ea typeface="ＭＳ Ｐゴシック" charset="0"/>
              </a:rPr>
              <a:t>Father</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We act in the presence &amp; authority of </a:t>
            </a:r>
            <a:r>
              <a:rPr kumimoji="0" lang="en-US" sz="4000" b="1" i="0" u="none" strike="noStrike" kern="1200" cap="none" spc="0" normalizeH="0" baseline="0" noProof="0" dirty="0">
                <a:ln>
                  <a:noFill/>
                </a:ln>
                <a:solidFill>
                  <a:srgbClr val="FFFF43"/>
                </a:solidFill>
                <a:effectLst>
                  <a:outerShdw blurRad="50800" dist="63500" dir="2700000" algn="tl" rotWithShape="0">
                    <a:srgbClr val="000000"/>
                  </a:outerShdw>
                </a:effectLst>
                <a:uLnTx/>
                <a:uFillTx/>
                <a:latin typeface="Arial" charset="0"/>
                <a:ea typeface="ＭＳ Ｐゴシック" charset="0"/>
              </a:rPr>
              <a:t>Christ</a:t>
            </a: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 </a:t>
            </a: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b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rPr>
              <a:t>(20)</a:t>
            </a:r>
          </a:p>
        </p:txBody>
      </p:sp>
    </p:spTree>
    <p:extLst>
      <p:ext uri="{BB962C8B-B14F-4D97-AF65-F5344CB8AC3E}">
        <p14:creationId xmlns:p14="http://schemas.microsoft.com/office/powerpoint/2010/main" val="8829514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V. Instruction Concerning Discipleship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95</a:t>
            </a:r>
          </a:p>
          <a:p>
            <a:pPr lvl="0"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8:19-22; Luke 9:57-62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that discipleship costs dearly through three men who value comfort, a father's money, or family more than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9581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W. Challenge by His Brothers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rejects His brothers' tainted counsel to reveal Himself in Jerusalem to keep God's timing for Him to be King and Passover Lamb</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313921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859749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680643"/>
            <a:ext cx="9037637" cy="2215812"/>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charset="0"/>
                <a:cs typeface="Arial" charset="0"/>
              </a:rPr>
              <a:t>And Jesus’ brothers said to him, “Leave here and go to Judea, where your followers can see your miracles! 4 You can’t become famous if you hide like this! If you can do such wonderful things, show yourself to the world!” 5 For even his brothers didn’t believe in him (John 7:3-5 NLT).</a:t>
            </a:r>
          </a:p>
          <a:p>
            <a:pPr algn="ctr" defTabSz="914400" eaLnBrk="0" fontAlgn="base" hangingPunct="0">
              <a:spcBef>
                <a:spcPct val="0"/>
              </a:spcBef>
              <a:spcAft>
                <a:spcPct val="0"/>
              </a:spcAf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X. Journey to Jerusalem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97</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Luke 9:51-56; John 7:10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passes through unrepentant Samaria toward the opposition of Jerusalem's leaders that would end in His death and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763013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frican" pitchFamily="2" charset="0"/>
              <a:ea typeface="ＭＳ Ｐゴシック" panose="020B0600070205080204" pitchFamily="34" charset="-128"/>
              <a:cs typeface="+mn-cs"/>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en-US" altLang="en-US">
                <a:solidFill>
                  <a:schemeClr val="bg1"/>
                </a:solidFill>
                <a:ea typeface="ＭＳ Ｐゴシック" panose="020B0600070205080204" pitchFamily="34" charset="-128"/>
              </a:rPr>
              <a:t>Can Jesus Prove It?</a:t>
            </a: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JOHN 6</a:t>
            </a: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en-US" altLang="en-US" dirty="0">
                <a:ea typeface="ＭＳ Ｐゴシック" panose="020B0600070205080204" pitchFamily="34" charset="-128"/>
              </a:rPr>
              <a:t>DNA Breakthrough!</a:t>
            </a: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8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Born in 1875, Jeanne Calment died in 1997 aged 122 years and 164 days</a:t>
            </a: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a:ea typeface="ＭＳ Ｐゴシック" panose="020B0600070205080204" pitchFamily="34" charset="-128"/>
              </a:rPr>
              <a:t>Howtoliveforever.net</a:t>
            </a: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393825"/>
            <a:ext cx="8342312" cy="20621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You can have “youthful looks, improved appearance and attractiveness, and health and vitality well into your 70s, 80s, 90s, 100s, 1,000s  . . . as long as you want</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en-US" altLang="en-US" sz="5400" b="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An Astonishing Claim!</a:t>
            </a:r>
            <a:r>
              <a:rPr lang="en-US" altLang="en-US" sz="5400" b="1">
                <a:solidFill>
                  <a:srgbClr val="FFFFFF"/>
                </a:solidFill>
                <a:effectLst>
                  <a:outerShdw blurRad="38100" dist="38100" dir="2700000" algn="tl">
                    <a:srgbClr val="000000"/>
                  </a:outerShdw>
                </a:effectLst>
                <a:ea typeface="ＭＳ Ｐゴシック" panose="020B0600070205080204" pitchFamily="34" charset="-128"/>
              </a:rPr>
              <a:t> </a:t>
            </a: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“I tell you the truth, those who listen to my message and believe in God who sent me </a:t>
            </a:r>
            <a:r>
              <a:rPr kumimoji="0" lang="en-US" altLang="en-US" sz="3600" b="1" i="0" u="none" strike="noStrike" kern="1200" cap="none" spc="0" normalizeH="0" baseline="0" noProof="0" dirty="0">
                <a:ln>
                  <a:noFill/>
                </a:ln>
                <a:solidFill>
                  <a:srgbClr val="FFFF00"/>
                </a:solidFill>
                <a:effectLst>
                  <a:glow rad="228600">
                    <a:schemeClr val="bg1">
                      <a:alpha val="40000"/>
                    </a:schemeClr>
                  </a:glow>
                </a:effectLst>
                <a:uLnTx/>
                <a:uFillTx/>
                <a:latin typeface="Helvetica" panose="020B0604020202020204" pitchFamily="34" charset="0"/>
                <a:ea typeface="ＭＳ Ｐゴシック" panose="020B0600070205080204" pitchFamily="34" charset="-128"/>
                <a:cs typeface="Helvetica" panose="020B0604020202020204" pitchFamily="34" charset="0"/>
              </a:rPr>
              <a:t>have eternal life</a:t>
            </a: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They will never be condemned for their sins, but they have already passed from death into life”</a:t>
            </a: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b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panose="020B0604020202020204" pitchFamily="34" charset="0"/>
                <a:ea typeface="ＭＳ Ｐゴシック" panose="020B0600070205080204" pitchFamily="34" charset="-128"/>
                <a:cs typeface="Helvetica" panose="020B0604020202020204" pitchFamily="34" charset="0"/>
              </a:rPr>
              <a:t>–– John 5:24</a:t>
            </a: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How do we </a:t>
            </a:r>
            <a:r>
              <a:rPr kumimoji="0" lang="en-US" altLang="en-US" sz="3600" b="1" i="0" u="none" strike="noStrike" kern="1200" cap="none" spc="0" normalizeH="0" baseline="0" noProof="0">
                <a:ln>
                  <a:noFill/>
                </a:ln>
                <a:solidFill>
                  <a:srgbClr val="660066"/>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know </a:t>
            </a:r>
            <a:r>
              <a:rPr kumimoji="0" lang="en-US" altLang="en-US" sz="3600" b="1" i="0" u="none" strike="noStrike" kern="1200" cap="none" spc="0" normalizeH="0" baseline="0" noProof="0">
                <a:ln>
                  <a:noFill/>
                </a:ln>
                <a:solidFill>
                  <a:srgbClr val="000000"/>
                </a:solidFill>
                <a:effectLst/>
                <a:uLnTx/>
                <a:uFillTx/>
                <a:latin typeface="Helvetica" panose="020B0604020202020204" pitchFamily="34" charset="0"/>
                <a:ea typeface="ＭＳ Ｐゴシック" panose="020B0600070205080204" pitchFamily="34" charset="-128"/>
                <a:cs typeface="Helvetica" panose="020B0604020202020204" pitchFamily="34" charset="0"/>
              </a:rPr>
              <a:t>Jesus can give eternal life?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dventure" pitchFamily="82" charset="0"/>
                <a:ea typeface="ＭＳ Ｐゴシック" charset="-128"/>
                <a:cs typeface="ＭＳ Ｐゴシック" charset="-128"/>
              </a:rPr>
              <a:t>JOHN 6</a:t>
            </a: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algn="l" eaLnBrk="1" hangingPunct="1"/>
            <a:r>
              <a:rPr lang="en-US" altLang="en-US">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MOVEMENTS:</a:t>
            </a:r>
            <a:endParaRPr lang="en-US" altLang="en-US" sz="960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381000" y="3213100"/>
            <a:ext cx="5316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Showing his Authority (1-21)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381000" y="4067016"/>
            <a:ext cx="43566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The Bread of Life (22-59)</a:t>
            </a: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381000" y="4828888"/>
            <a:ext cx="52325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pple Butter" pitchFamily="2" charset="0"/>
                <a:ea typeface="ＭＳ Ｐゴシック" panose="020B0600070205080204" pitchFamily="34" charset="-128"/>
                <a:cs typeface="+mn-cs"/>
              </a:rPr>
              <a:t>Disciples desert Jesus (60-71)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I. Jesus showed His authority over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Moses</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and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creation</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Feeding the 5000</a:t>
            </a: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47593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dventure" pitchFamily="82" charset="0"/>
                <a:ea typeface="ＭＳ Ｐゴシック" panose="020B0600070205080204" pitchFamily="34" charset="-128"/>
                <a:cs typeface="+mn-cs"/>
              </a:rPr>
              <a:t>Near Sea of Galilee </a:t>
            </a: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Setting</a:t>
            </a: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A huge crowd in a remote place</a:t>
            </a:r>
          </a:p>
        </p:txBody>
      </p:sp>
    </p:spTree>
    <p:extLst>
      <p:ext uri="{BB962C8B-B14F-4D97-AF65-F5344CB8AC3E}">
        <p14:creationId xmlns:p14="http://schemas.microsoft.com/office/powerpoint/2010/main" val="3941453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Where shall we buy bread for these people to eat?</a:t>
            </a: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8 months’ wages would not buy enough bread for each one to have a bite!!</a:t>
            </a: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en-US" altLang="en-US" sz="3200">
                <a:effectLst>
                  <a:outerShdw blurRad="38100" dist="38100" dir="2700000" algn="tl">
                    <a:srgbClr val="000000"/>
                  </a:outerShdw>
                </a:effectLst>
                <a:latin typeface="Arial" panose="020B0604020202020204" pitchFamily="34" charset="0"/>
                <a:ea typeface="ＭＳ Ｐゴシック" panose="020B0600070205080204" pitchFamily="34" charset="-128"/>
              </a:rPr>
              <a:t>Andrew being helpful</a:t>
            </a: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“There’s a young boy here with five barley loaves and two fish. But what good is that with this huge crowd?”</a:t>
            </a: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Tell everyone to sit down.</a:t>
            </a: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400056"/>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a:t>
            </a: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then took the loaves, gave thanks, and distributed to those who were seated as much as they wanted...</a:t>
            </a: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Bread Multiplied!</a:t>
            </a: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  </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crowd is the key!</a:t>
            </a:r>
          </a:p>
        </p:txBody>
      </p:sp>
    </p:spTree>
    <p:extLst>
      <p:ext uri="{BB962C8B-B14F-4D97-AF65-F5344CB8AC3E}">
        <p14:creationId xmlns:p14="http://schemas.microsoft.com/office/powerpoint/2010/main" val="247746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over the King</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51483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l"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Rejection</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89398" y="2188213"/>
            <a:ext cx="3799268" cy="4413166"/>
          </a:xfrm>
          <a:prstGeom prst="rect">
            <a:avLst/>
          </a:prstGeom>
          <a:noFill/>
          <a:ln w="9525">
            <a:noFill/>
            <a:miter lim="800000"/>
            <a:headEnd/>
            <a:tailEnd/>
          </a:ln>
          <a:effectLst/>
        </p:spPr>
        <p:txBody>
          <a:bodyPr anchor="t"/>
          <a:lstStyle/>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Herod Antipas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Galilee Cities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Pharisees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Nation of Israel</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Nazareth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4533042"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l"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Acceptance</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288665" y="2188213"/>
            <a:ext cx="4687910" cy="4413166"/>
          </a:xfrm>
          <a:prstGeom prst="rect">
            <a:avLst/>
          </a:prstGeom>
          <a:noFill/>
          <a:ln w="9525">
            <a:noFill/>
            <a:miter lim="800000"/>
            <a:headEnd/>
            <a:tailEnd/>
          </a:ln>
          <a:effectLst/>
        </p:spPr>
        <p:txBody>
          <a:bodyPr anchor="t"/>
          <a:lstStyle/>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Woman at Simon's home</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Wealthy women supporting Jesus</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Is</a:t>
            </a:r>
            <a:r>
              <a:rPr kumimoji="0" lang="en-GB"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rael</a:t>
            </a: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after the Interadvent Age</a:t>
            </a:r>
          </a:p>
          <a:p>
            <a:pPr marL="457200" marR="0" lvl="0" indent="-457200" algn="l" defTabSz="914400" rtl="0"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tabLst/>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World, Sea, disease, death, &amp; blindness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en-US" altLang="en-US" sz="3600">
                <a:effectLst>
                  <a:outerShdw blurRad="38100" dist="38100" dir="2700000" algn="tl">
                    <a:srgbClr val="000000"/>
                  </a:outerShdw>
                </a:effectLst>
                <a:latin typeface="Arial" panose="020B0604020202020204" pitchFamily="34" charset="0"/>
                <a:ea typeface="ＭＳ Ｐゴシック" panose="020B0600070205080204" pitchFamily="34" charset="-128"/>
              </a:rPr>
              <a:t>When the people saw him do this miraculous sign, they exclaimed,</a:t>
            </a: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“Surely, he is the Prophet we have been expecting!” </a:t>
            </a:r>
            <a:b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(6:24 NLT)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0"/>
            <a:ext cx="5943600" cy="1708150"/>
          </a:xfrm>
        </p:spPr>
        <p:txBody>
          <a:bodyPr/>
          <a:lstStyle/>
          <a:p>
            <a:pPr eaLnBrk="1" hangingPunct="1"/>
            <a:r>
              <a:rPr lang="en-US" altLang="en-US" sz="3500" b="1" dirty="0">
                <a:ea typeface="ＭＳ Ｐゴシック" panose="020B0600070205080204" pitchFamily="34" charset="-128"/>
              </a:rPr>
              <a:t>Prophecy of a Prophet given through Moses </a:t>
            </a:r>
            <a:br>
              <a:rPr lang="en-US" altLang="en-US" sz="3500" b="1" dirty="0">
                <a:ea typeface="ＭＳ Ｐゴシック" panose="020B0600070205080204" pitchFamily="34" charset="-128"/>
              </a:rPr>
            </a:br>
            <a:r>
              <a:rPr lang="en-US" altLang="en-US" sz="3500" b="1" dirty="0">
                <a:ea typeface="ＭＳ Ｐゴシック" panose="020B0600070205080204" pitchFamily="34" charset="-128"/>
              </a:rPr>
              <a:t>(Deut. 18:15)</a:t>
            </a:r>
            <a:endParaRPr lang="en-US" altLang="en-US" sz="3500" dirty="0">
              <a:ea typeface="ＭＳ Ｐゴシック" panose="020B0600070205080204" pitchFamily="34" charset="-128"/>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 will raise up a Prophet like you from among their fellow Israelites. I will put my words in his mouth, and he will tell the people everything I command him.”</a:t>
            </a: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111</a:t>
            </a: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WATER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TO WINE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2:1-11</a:t>
            </a: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SON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4:46-54</a:t>
            </a: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PARALYTIC</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5:1-18</a:t>
            </a: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FEEDING</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5000</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6:1-15</a:t>
            </a: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WALKING</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ON WATER</a:t>
            </a:r>
            <a:b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br>
            <a:r>
              <a:rPr kumimoji="0" lang="en-US" sz="2400" b="1" i="0" u="none" strike="noStrike" kern="1200" cap="none" spc="0" normalizeH="0" baseline="0" noProof="0" dirty="0">
                <a:ln>
                  <a:noFill/>
                </a:ln>
                <a:solidFill>
                  <a:srgbClr val="000000"/>
                </a:solidFill>
                <a:effectLst/>
                <a:uLnTx/>
                <a:uFillTx/>
                <a:latin typeface="TEXT"/>
                <a:ea typeface="ＭＳ Ｐゴシック" panose="020B0600070205080204" pitchFamily="34" charset="-128"/>
                <a:cs typeface="TEXT"/>
              </a:rPr>
              <a:t>6:16-24</a:t>
            </a: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HEALING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BLIND MAN</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9:1-7</a:t>
            </a: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RAISING</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LAZARUS</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11:1-45</a:t>
            </a: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CHRIST’S </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RESURRECTION</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20:1-31</a:t>
            </a: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FISH</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CATCH</a:t>
            </a:r>
            <a:b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TEXT" charset="0"/>
                <a:ea typeface="ＭＳ Ｐゴシック" panose="020B0600070205080204" pitchFamily="34" charset="-128"/>
                <a:cs typeface="+mn-cs"/>
              </a:rPr>
              <a:t>21:1-3</a:t>
            </a: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3540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Key Verse</a:t>
            </a:r>
            <a:endParaRPr kumimoji="0" lang="en-US" altLang="zh-CN"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“Jesus did many other miraculous </a:t>
            </a:r>
            <a:r>
              <a:rPr kumimoji="0" lang="en-US" altLang="zh-CN"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signs </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in the presence of his disciples, which are not recorded in this book.  But these are written </a:t>
            </a:r>
            <a:r>
              <a:rPr kumimoji="0" lang="en-US" altLang="zh-CN"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that you may believe </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that Jesus is the Christ, the Son of God, and that by believing </a:t>
            </a:r>
            <a:b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you may have life in his name” (20:30-31).</a:t>
            </a:r>
            <a:endParaRPr kumimoji="0" lang="en-US"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190625"/>
          </a:xfrm>
        </p:spPr>
        <p:txBody>
          <a:bodyPr lIns="91440" tIns="45720" rIns="91440" bIns="45720" anchor="t">
            <a:spAutoFit/>
          </a:bodyPr>
          <a:lstStyle/>
          <a:p>
            <a:pPr eaLnBrk="1" hangingPunct="1"/>
            <a:r>
              <a:rPr lang="en-US" altLang="zh-CN" sz="3600" b="1" u="sng">
                <a:solidFill>
                  <a:srgbClr val="FFFF00"/>
                </a:solidFill>
                <a:ea typeface="ＭＳ Ｐゴシック" panose="020B0600070205080204" pitchFamily="34" charset="-128"/>
                <a:cs typeface="Arial" panose="020B0604020202020204" pitchFamily="34" charset="0"/>
              </a:rPr>
              <a:t>Key Word</a:t>
            </a:r>
            <a:r>
              <a:rPr lang="en-US" altLang="zh-CN" sz="3600" b="1">
                <a:solidFill>
                  <a:srgbClr val="FFFF00"/>
                </a:solidFill>
                <a:ea typeface="ＭＳ Ｐゴシック" panose="020B0600070205080204" pitchFamily="34" charset="-128"/>
                <a:cs typeface="Arial" panose="020B0604020202020204" pitchFamily="34" charset="0"/>
              </a:rPr>
              <a:t> </a:t>
            </a:r>
            <a:r>
              <a:rPr lang="en-US" altLang="zh-CN" sz="3600" b="1">
                <a:solidFill>
                  <a:schemeClr val="tx1"/>
                </a:solidFill>
                <a:ea typeface="ＭＳ Ｐゴシック" panose="020B0600070205080204" pitchFamily="34" charset="-128"/>
                <a:cs typeface="Arial" panose="020B0604020202020204" pitchFamily="34" charset="0"/>
              </a:rPr>
              <a:t>Believe</a:t>
            </a:r>
            <a:endParaRPr lang="en-US" altLang="en-US" sz="3600" b="1" u="sng">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l"/>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What’s the Point?</a:t>
            </a: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buFontTx/>
              <a:buNone/>
            </a:pPr>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MOSES</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Predicted a Prophet</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Gave manna from God</a:t>
            </a:r>
          </a:p>
          <a:p>
            <a:r>
              <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rPr>
              <a:t>Sustained physical life</a:t>
            </a:r>
          </a:p>
          <a:p>
            <a:endParaRPr lang="en-US" altLang="en-US" sz="3200" dirty="0">
              <a:effectLst>
                <a:glow rad="228600">
                  <a:schemeClr val="bg1">
                    <a:alpha val="40000"/>
                  </a:schemeClr>
                </a:glow>
              </a:effectLst>
              <a:latin typeface="Arial" panose="020B0604020202020204" pitchFamily="34" charset="0"/>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4267200" cy="5105400"/>
          </a:xfrm>
        </p:spPr>
        <p:txBody>
          <a:bodyPr/>
          <a:lstStyle/>
          <a:p>
            <a:pPr>
              <a:buFontTx/>
              <a:buNone/>
            </a:pPr>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JESUS</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Fulfilled the prediction</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Is manna who IS God</a:t>
            </a:r>
          </a:p>
          <a:p>
            <a:r>
              <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rPr>
              <a:t>Gives eternal life</a:t>
            </a:r>
          </a:p>
          <a:p>
            <a:endParaRPr lang="en-US" altLang="en-US" sz="3200">
              <a:effectLst>
                <a:glow rad="228600">
                  <a:schemeClr val="bg1">
                    <a:alpha val="40000"/>
                  </a:schemeClr>
                </a:glow>
              </a:effectLst>
              <a:latin typeface="Arial" panose="020B0604020202020204" pitchFamily="34" charset="0"/>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685800" y="762000"/>
            <a:ext cx="7772400" cy="1143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the New Moses!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Jesus is even better than Moses!</a:t>
            </a: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Jesus proved himself </a:t>
            </a:r>
            <a:r>
              <a:rPr lang="en-US" altLang="en-US" dirty="0">
                <a:solidFill>
                  <a:srgbClr val="FFFF00"/>
                </a:solidFill>
                <a:effectLst>
                  <a:glow rad="228600">
                    <a:schemeClr val="bg1">
                      <a:alpha val="40000"/>
                    </a:schemeClr>
                  </a:glow>
                </a:effectLst>
                <a:latin typeface="Arial" panose="020B0604020202020204" pitchFamily="34" charset="0"/>
                <a:ea typeface="ＭＳ Ｐゴシック" panose="020B0600070205080204" pitchFamily="34" charset="-128"/>
              </a:rPr>
              <a:t>greater than Moses as the giver of eternal life </a:t>
            </a:r>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by miraculously </a:t>
            </a:r>
            <a:r>
              <a:rPr lang="en-US" altLang="en-US" i="1" dirty="0">
                <a:effectLst>
                  <a:glow rad="228600">
                    <a:schemeClr val="bg1">
                      <a:alpha val="40000"/>
                    </a:schemeClr>
                  </a:glow>
                </a:effectLst>
                <a:latin typeface="Arial" panose="020B0604020202020204" pitchFamily="34" charset="0"/>
                <a:ea typeface="ＭＳ Ｐゴシック" panose="020B0600070205080204" pitchFamily="34" charset="-128"/>
              </a:rPr>
              <a:t>feeding 5000 Jews</a:t>
            </a:r>
            <a:r>
              <a:rPr lang="en-US" altLang="en-US" dirty="0">
                <a:effectLst>
                  <a:glow rad="228600">
                    <a:schemeClr val="bg1">
                      <a:alpha val="40000"/>
                    </a:schemeClr>
                  </a:glow>
                </a:effectLst>
                <a:latin typeface="Arial" panose="020B0604020202020204" pitchFamily="34" charset="0"/>
                <a:ea typeface="ＭＳ Ｐゴシック" panose="020B0600070205080204" pitchFamily="34" charset="-128"/>
              </a:rPr>
              <a:t> (6:1-15).</a:t>
            </a:r>
          </a:p>
        </p:txBody>
      </p:sp>
    </p:spTree>
    <p:extLst>
      <p:ext uri="{BB962C8B-B14F-4D97-AF65-F5344CB8AC3E}">
        <p14:creationId xmlns:p14="http://schemas.microsoft.com/office/powerpoint/2010/main" val="599169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B. Rejection of an Offer to Make Christ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115596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75</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14:22-23; Mark 6:45-46; John 6:14-15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refuses to rule over the 5000 in Galilee as the New Moses of Deuteronomy 18:15 must rule over all Israel, but the leaders disbelieve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Instruction Through the Storm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76</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14:24-33; Mark 6:47-52; John 6:16-21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rescues His disciples by walking on stormy water to teach them that they can trust Him to overcome obstacles by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WALKING ON WATER</a:t>
            </a: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en-US" altLang="en-US">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Moses </a:t>
            </a: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Parting the Sea</a:t>
            </a:r>
          </a:p>
        </p:txBody>
      </p:sp>
    </p:spTree>
    <p:extLst>
      <p:ext uri="{BB962C8B-B14F-4D97-AF65-F5344CB8AC3E}">
        <p14:creationId xmlns:p14="http://schemas.microsoft.com/office/powerpoint/2010/main" val="40429613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Jesus Walked on the Sea</a:t>
            </a: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r>
              <a:rPr lang="en-US" altLang="en-US" sz="2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ALTHOUGH LATER DISQUALIFIED, JESUS IS SPECTACULAR IN WINNING HIS FIRST SCHOOL SWIM RACE.</a:t>
            </a:r>
          </a:p>
        </p:txBody>
      </p:sp>
    </p:spTree>
    <p:extLst>
      <p:ext uri="{BB962C8B-B14F-4D97-AF65-F5344CB8AC3E}">
        <p14:creationId xmlns:p14="http://schemas.microsoft.com/office/powerpoint/2010/main" val="3258849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en-US" altLang="en-US" sz="4000" dirty="0">
                <a:effectLst/>
                <a:latin typeface="Arial" panose="020B0604020202020204" pitchFamily="34" charset="0"/>
                <a:ea typeface="ＭＳ Ｐゴシック" panose="020B0600070205080204" pitchFamily="34" charset="-128"/>
              </a:rPr>
              <a:t>Jesus: “Don’t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It is I</a:t>
            </a:r>
            <a:r>
              <a:rPr lang="en-US" altLang="en-US" sz="4000" dirty="0">
                <a:effectLst/>
                <a:latin typeface="Arial" panose="020B0604020202020204" pitchFamily="34" charset="0"/>
                <a:ea typeface="ＭＳ Ｐゴシック" panose="020B0600070205080204" pitchFamily="34" charset="-128"/>
              </a:rPr>
              <a:t>” (6:20)</a:t>
            </a: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en-US" altLang="en-US" sz="4000" dirty="0">
                <a:effectLst/>
                <a:latin typeface="Arial" panose="020B0604020202020204" pitchFamily="34" charset="0"/>
                <a:ea typeface="ＭＳ Ｐゴシック" panose="020B0600070205080204" pitchFamily="34" charset="-128"/>
              </a:rPr>
              <a:t>“Don’t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 am here</a:t>
            </a:r>
            <a:r>
              <a:rPr lang="en-US" altLang="en-US" sz="4000" dirty="0">
                <a:effectLst/>
                <a:latin typeface="Arial" panose="020B0604020202020204" pitchFamily="34" charset="0"/>
                <a:ea typeface="ＭＳ Ｐゴシック" panose="020B0600070205080204" pitchFamily="34" charset="-128"/>
              </a:rPr>
              <a:t>” (6:20)</a:t>
            </a: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NLT</a:t>
            </a:r>
          </a:p>
        </p:txBody>
      </p:sp>
    </p:spTree>
    <p:extLst>
      <p:ext uri="{BB962C8B-B14F-4D97-AF65-F5344CB8AC3E}">
        <p14:creationId xmlns:p14="http://schemas.microsoft.com/office/powerpoint/2010/main" val="96585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en-US" altLang="en-US" sz="4000" dirty="0">
                <a:effectLst/>
                <a:latin typeface="Arial" panose="020B0604020202020204" pitchFamily="34" charset="0"/>
                <a:ea typeface="ＭＳ Ｐゴシック" panose="020B0600070205080204" pitchFamily="34" charset="-128"/>
              </a:rPr>
              <a:t>“Don’t be afraid!  </a:t>
            </a:r>
            <a:r>
              <a:rPr lang="en-US" altLang="en-US" sz="4000" dirty="0">
                <a:solidFill>
                  <a:srgbClr val="FFFF00"/>
                </a:solidFill>
                <a:effectLst/>
                <a:latin typeface="Arial" panose="020B0604020202020204" pitchFamily="34" charset="0"/>
                <a:ea typeface="ＭＳ Ｐゴシック" panose="020B0600070205080204" pitchFamily="34" charset="-128"/>
              </a:rPr>
              <a:t>I Am!</a:t>
            </a:r>
            <a:r>
              <a:rPr lang="en-US" altLang="en-US" sz="4000" dirty="0">
                <a:effectLst/>
                <a:latin typeface="Arial" panose="020B0604020202020204" pitchFamily="34" charset="0"/>
                <a:ea typeface="ＭＳ Ｐゴシック" panose="020B0600070205080204" pitchFamily="34" charset="-128"/>
              </a:rPr>
              <a:t>” (6:20)</a:t>
            </a: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09725"/>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Greek:</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5173" y="221000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5"/>
            <a:ext cx="890587" cy="1346200"/>
            <a:chOff x="1145" y="1176"/>
            <a:chExt cx="617" cy="96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8"/>
            <a:ext cx="890588" cy="1346200"/>
            <a:chOff x="3513" y="1184"/>
            <a:chExt cx="617" cy="96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8"/>
            <a:ext cx="890587" cy="1346200"/>
            <a:chOff x="1161" y="3088"/>
            <a:chExt cx="617" cy="96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Helvetica" panose="020B0604020202020204" pitchFamily="34" charset="0"/>
                <a:ea typeface="MS Gothic" panose="020B0609070205080204" pitchFamily="49" charset="-128"/>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Comic Sans MS" panose="030F0702030302020204" pitchFamily="66" charset="0"/>
                <a:ea typeface="MS Gothic" panose="020B0609070205080204" pitchFamily="49" charset="-128"/>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Gothic" panose="020B0609070205080204" pitchFamily="49" charset="-128"/>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575" cy="4619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S Gothic"/>
                <a:cs typeface="Arial"/>
              </a:rPr>
              <a:t>111</a:t>
            </a: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en-US" altLang="en-US" sz="2900" b="1">
                <a:solidFill>
                  <a:srgbClr val="FAFD00"/>
                </a:solidFill>
                <a:effectLst>
                  <a:outerShdw blurRad="38100" dist="38100" dir="2700000" algn="tl">
                    <a:schemeClr val="tx1"/>
                  </a:outerShdw>
                </a:effectLst>
                <a:latin typeface="Comic Sans MS" panose="030F0702030302020204" pitchFamily="66" charset="0"/>
              </a:rPr>
              <a:t>JOHN’S “I AM” STATEMENTS</a:t>
            </a:r>
            <a:endParaRPr lang="en-US" altLang="en-US">
              <a:effectLst>
                <a:outerShdw blurRad="38100" dist="38100" dir="2700000" algn="tl">
                  <a:schemeClr val="tx1"/>
                </a:outerShdw>
              </a:effectLst>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7467600" cy="3773487"/>
          </a:xfrm>
          <a:prstGeom prst="rect">
            <a:avLst/>
          </a:prstGeom>
          <a:noFill/>
          <a:ln w="9525">
            <a:noFill/>
            <a:round/>
            <a:headEnd/>
            <a:tailEnd/>
          </a:ln>
        </p:spPr>
        <p:txBody>
          <a:bodyPr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l" defTabSz="914400" rtl="0" eaLnBrk="1" fontAlgn="base" latinLnBrk="0" hangingPunct="1">
              <a:lnSpc>
                <a:spcPct val="100000"/>
              </a:lnSpc>
              <a:spcBef>
                <a:spcPts val="2250"/>
              </a:spcBef>
              <a:spcAft>
                <a:spcPct val="0"/>
              </a:spcAft>
              <a:buClr>
                <a:srgbClr val="FAFD00"/>
              </a:buClr>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the Messiah</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(4:26)</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Don’t be afraid.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(6:20)</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bread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life” (6:35)</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light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the world” (8:12)</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Before Abraham</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was, I am” (8:58)</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door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[of the sheep]” (10:7)</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good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shepherd</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(10:11, 14)</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resurrection </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and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life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(11:25)</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way</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truth</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and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life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(14:6)</a:t>
            </a:r>
          </a:p>
          <a:p>
            <a:pPr marL="514350" marR="0" lvl="0" indent="-514350" algn="l" defTabSz="914400" rtl="0" eaLnBrk="1" fontAlgn="base" latinLnBrk="0" hangingPunct="1">
              <a:lnSpc>
                <a:spcPct val="100000"/>
              </a:lnSpc>
              <a:spcBef>
                <a:spcPct val="0"/>
              </a:spcBef>
              <a:spcAft>
                <a:spcPct val="0"/>
              </a:spcAft>
              <a:buClrTx/>
              <a:buSzTx/>
              <a:buFont typeface="Times New Roman" panose="02020603050405020304" pitchFamily="18"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“I am the </a:t>
            </a:r>
            <a:r>
              <a:rPr kumimoji="0" lang="en-US" altLang="en-US" sz="24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true vine</a:t>
            </a:r>
            <a:r>
              <a:rPr kumimoji="0" lang="en-US" altLang="en-US" sz="2400" b="1" i="0" u="none" strike="noStrike" kern="1200" cap="none" spc="0" normalizeH="0" baseline="0" noProof="0" dirty="0">
                <a:ln>
                  <a:noFill/>
                </a:ln>
                <a:solidFill>
                  <a:srgbClr val="FAFD00"/>
                </a:solidFill>
                <a:effectLst>
                  <a:outerShdw blurRad="38100" dist="38100" dir="2700000" algn="tl">
                    <a:schemeClr val="tx1"/>
                  </a:outerShdw>
                </a:effectLst>
                <a:uLnTx/>
                <a:uFillTx/>
                <a:latin typeface="Helvetica" panose="020B0604020202020204" pitchFamily="34" charset="0"/>
                <a:ea typeface="MS Gothic" panose="020B0609070205080204" pitchFamily="49" charset="-128"/>
              </a:rPr>
              <a:t>” (15:1)</a:t>
            </a: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4358F3-080F-1174-DDB4-33D2A864371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1F7E9"/>
                </a:solidFill>
                <a:effectLst/>
                <a:uLnTx/>
                <a:uFillTx/>
                <a:latin typeface="Arial"/>
                <a:ea typeface="ＭＳ Ｐゴシック" panose="020B0600070205080204" pitchFamily="34" charset="-128"/>
                <a:cs typeface="Arial"/>
              </a:rPr>
              <a:t>Exodus 3:1–4:17</a:t>
            </a: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15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en-US" altLang="en-US" sz="3600">
                <a:solidFill>
                  <a:schemeClr val="bg1"/>
                </a:solidFill>
                <a:effectLst/>
                <a:latin typeface="Arial" panose="020B0604020202020204" pitchFamily="34" charset="0"/>
                <a:ea typeface="ＭＳ Ｐゴシック" panose="020B0600070205080204" pitchFamily="34" charset="-128"/>
              </a:rPr>
              <a:t>The Burning Bush</a:t>
            </a:r>
            <a:endParaRPr kumimoji="0" lang="en-US" altLang="en-US" sz="4000">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33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76200" y="1371600"/>
            <a:ext cx="752951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1.  Who am I (3:11)?</a:t>
            </a: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76200" y="2262188"/>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2.  Who are You (3:13)?</a:t>
            </a: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76200" y="3154363"/>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1F7E9"/>
                </a:solidFill>
                <a:effectLst/>
                <a:uLnTx/>
                <a:uFillTx/>
                <a:latin typeface="Arial"/>
                <a:ea typeface="ＭＳ Ｐゴシック" panose="020B0600070205080204" pitchFamily="34" charset="-128"/>
                <a:cs typeface="Arial"/>
              </a:rPr>
              <a:t>3.  What if I fail (4:1)?</a:t>
            </a: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76200" y="4044950"/>
            <a:ext cx="9144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4.  I’m not gifted (4:10)</a:t>
            </a: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9144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5.  I don’t want to get involved (4:13)</a:t>
            </a: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en-US" dirty="0">
                <a:solidFill>
                  <a:schemeClr val="bg1"/>
                </a:solidFill>
                <a:effectLst/>
                <a:ea typeface="ＭＳ Ｐゴシック" pitchFamily="-112" charset="-128"/>
              </a:rPr>
              <a:t>EXCUSES</a:t>
            </a: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165100" y="1116013"/>
            <a:ext cx="8977313" cy="3170237"/>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God replied to Moses,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Who I Am</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Say this to the people of Israel: </a:t>
            </a:r>
            <a:r>
              <a:rPr kumimoji="0" lang="en-US" altLang="en-US" sz="4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I Am </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has sent me to you” </a:t>
            </a:r>
            <a:b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(Exodus 3:14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NLT</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a:noFill/>
          <a:ln>
            <a:noFill/>
          </a:ln>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Reception in Gennesaret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14:34-36; Mark 6:53-56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through physical healings that He can do the same in the spiritual realm if they trust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Instruction Concerning the Bread of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6:22-71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As the true bread from heaven, Jesus teaches that He came not to give physical bread but the new heavenly bread of eternal life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7522" name="Picture 6" descr="Jesus Very CLose Up.jpg">
            <a:extLst>
              <a:ext uri="{FF2B5EF4-FFF2-40B4-BE49-F238E27FC236}">
                <a16:creationId xmlns:a16="http://schemas.microsoft.com/office/drawing/2014/main" id="{BDAFBCEB-7546-4DEC-B6C6-6824EC7F918F}"/>
              </a:ext>
            </a:extLst>
          </p:cNvPr>
          <p:cNvPicPr>
            <a:picLocks noChangeAspect="1"/>
          </p:cNvPicPr>
          <p:nvPr/>
        </p:nvPicPr>
        <p:blipFill>
          <a:blip r:embed="rId4">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2045225D-B6B7-4635-854F-26C8AAD347C2}"/>
              </a:ext>
            </a:extLst>
          </p:cNvPr>
          <p:cNvGrpSpPr>
            <a:grpSpLocks/>
          </p:cNvGrpSpPr>
          <p:nvPr/>
        </p:nvGrpSpPr>
        <p:grpSpPr bwMode="auto">
          <a:xfrm>
            <a:off x="381000" y="1676400"/>
            <a:ext cx="3810000" cy="4953000"/>
            <a:chOff x="381000" y="1676400"/>
            <a:chExt cx="3810000" cy="4953000"/>
          </a:xfrm>
        </p:grpSpPr>
        <p:pic>
          <p:nvPicPr>
            <p:cNvPr id="107528" name="Picture 6" descr="5000_loaves_fish_432x432">
              <a:extLst>
                <a:ext uri="{FF2B5EF4-FFF2-40B4-BE49-F238E27FC236}">
                  <a16:creationId xmlns:a16="http://schemas.microsoft.com/office/drawing/2014/main" id="{C8211F2C-53F1-4389-BBDA-45D8E203E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WordArt 8">
              <a:extLst>
                <a:ext uri="{FF2B5EF4-FFF2-40B4-BE49-F238E27FC236}">
                  <a16:creationId xmlns:a16="http://schemas.microsoft.com/office/drawing/2014/main" id="{6BD3ADF4-EC3E-467F-BFD3-F0BAA92B53F4}"/>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p>
          </p:txBody>
        </p:sp>
      </p:grpSp>
      <p:sp>
        <p:nvSpPr>
          <p:cNvPr id="6" name="Title 5">
            <a:extLst>
              <a:ext uri="{FF2B5EF4-FFF2-40B4-BE49-F238E27FC236}">
                <a16:creationId xmlns:a16="http://schemas.microsoft.com/office/drawing/2014/main" id="{0FA71652-DDC8-459C-80F2-5D92BA0F1E3D}"/>
              </a:ext>
            </a:extLst>
          </p:cNvPr>
          <p:cNvSpPr>
            <a:spLocks noGrp="1"/>
          </p:cNvSpPr>
          <p:nvPr>
            <p:ph type="title"/>
          </p:nvPr>
        </p:nvSpPr>
        <p:spPr>
          <a:xfrm>
            <a:off x="0" y="152400"/>
            <a:ext cx="9144000" cy="11430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I. Jesus showed His authority over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Moses</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and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creation</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(6:1-21).</a:t>
            </a:r>
          </a:p>
        </p:txBody>
      </p:sp>
      <p:grpSp>
        <p:nvGrpSpPr>
          <p:cNvPr id="3" name="Group 9">
            <a:extLst>
              <a:ext uri="{FF2B5EF4-FFF2-40B4-BE49-F238E27FC236}">
                <a16:creationId xmlns:a16="http://schemas.microsoft.com/office/drawing/2014/main" id="{0E6923FE-B0E2-44AF-967E-B263D95E73B6}"/>
              </a:ext>
            </a:extLst>
          </p:cNvPr>
          <p:cNvGrpSpPr>
            <a:grpSpLocks/>
          </p:cNvGrpSpPr>
          <p:nvPr/>
        </p:nvGrpSpPr>
        <p:grpSpPr bwMode="auto">
          <a:xfrm>
            <a:off x="4800600" y="1600200"/>
            <a:ext cx="3886200" cy="5029200"/>
            <a:chOff x="4800600" y="1600200"/>
            <a:chExt cx="3886200" cy="5029200"/>
          </a:xfrm>
        </p:grpSpPr>
        <p:sp>
          <p:nvSpPr>
            <p:cNvPr id="107526" name="WordArt 4">
              <a:extLst>
                <a:ext uri="{FF2B5EF4-FFF2-40B4-BE49-F238E27FC236}">
                  <a16:creationId xmlns:a16="http://schemas.microsoft.com/office/drawing/2014/main" id="{5EF343BE-1356-40BF-8F65-1AEF695801BA}"/>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0" cap="none" spc="0" normalizeH="0" baseline="0" noProof="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p>
          </p:txBody>
        </p:sp>
        <p:pic>
          <p:nvPicPr>
            <p:cNvPr id="107527" name="Picture 6" descr="jesus_in_distance_slide">
              <a:extLst>
                <a:ext uri="{FF2B5EF4-FFF2-40B4-BE49-F238E27FC236}">
                  <a16:creationId xmlns:a16="http://schemas.microsoft.com/office/drawing/2014/main" id="{FC5F54B5-CCAC-47D5-893B-6E9130E95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903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152400" y="0"/>
            <a:ext cx="9296400" cy="1981200"/>
          </a:xfrm>
        </p:spPr>
        <p:txBody>
          <a:bodyPr/>
          <a:lstStyle/>
          <a:p>
            <a:pPr eaLnBrk="1" hangingPunct="1"/>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II. Jesus satisfies our </a:t>
            </a:r>
            <a:r>
              <a:rPr lang="en-US" altLang="en-US" sz="4000" b="0">
                <a:solidFill>
                  <a:srgbClr val="00009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spiritual </a:t>
            </a:r>
            <a:r>
              <a:rPr lang="en-US" altLang="en-US" sz="4000" b="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hunger by giving us eternal life (6:22-59). </a:t>
            </a: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75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Foods </a:t>
            </a: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Unlike food that spoils, </a:t>
            </a:r>
            <a:b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br>
            <a:r>
              <a:rPr kumimoji="0" lang="en-US" sz="3200" b="1" i="0" u="none" strike="noStrike" kern="0" cap="none" spc="0" normalizeH="0" baseline="0" noProof="0" dirty="0">
                <a:ln>
                  <a:noFill/>
                </a:ln>
                <a:solidFill>
                  <a:srgbClr val="FFFFFF"/>
                </a:solidFill>
                <a:effectLst/>
                <a:uLnTx/>
                <a:uFillTx/>
                <a:latin typeface="Arial"/>
                <a:ea typeface="ＭＳ Ｐゴシック" charset="-128"/>
                <a:cs typeface="Arial"/>
              </a:rPr>
              <a:t>Jesus gives eternal life (6:22-27).</a:t>
            </a:r>
          </a:p>
        </p:txBody>
      </p:sp>
    </p:spTree>
    <p:extLst>
      <p:ext uri="{BB962C8B-B14F-4D97-AF65-F5344CB8AC3E}">
        <p14:creationId xmlns:p14="http://schemas.microsoft.com/office/powerpoint/2010/main" val="968061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539520"/>
            <a:ext cx="8458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answered, “I tell you the truth, you are looking for me, not because you saw miraculous signs but because you ate the loaves and had your fill” (John 6:26)</a:t>
            </a: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48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6">
            <a:extLst>
              <a:ext uri="{FF2B5EF4-FFF2-40B4-BE49-F238E27FC236}">
                <a16:creationId xmlns:a16="http://schemas.microsoft.com/office/drawing/2014/main" id="{DFE569BE-72C5-4673-A213-39B5894ADFCB}"/>
              </a:ext>
            </a:extLst>
          </p:cNvPr>
          <p:cNvSpPr>
            <a:spLocks noChangeArrowheads="1"/>
          </p:cNvSpPr>
          <p:nvPr/>
        </p:nvSpPr>
        <p:spPr bwMode="auto">
          <a:xfrm>
            <a:off x="304800" y="304800"/>
            <a:ext cx="7610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endPar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304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Do not work for food that spoils, </a:t>
            </a: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but for food that endures to eternal life, which the Son of Man will give you.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62200"/>
            <a:ext cx="72390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1847"/>
                                        </p:tgtEl>
                                        <p:attrNameLst>
                                          <p:attrName>style.visibility</p:attrName>
                                        </p:attrNameLst>
                                      </p:cBhvr>
                                      <p:to>
                                        <p:strVal val="visible"/>
                                      </p:to>
                                    </p:set>
                                    <p:animEffect transition="in" filter="fade">
                                      <p:cBhvr>
                                        <p:cTn id="7" dur="2000"/>
                                        <p:tgtEl>
                                          <p:spTgt spid="291847"/>
                                        </p:tgtEl>
                                      </p:cBhvr>
                                    </p:animEffect>
                                  </p:childTnLst>
                                </p:cTn>
                              </p:par>
                            </p:childTnLst>
                          </p:cTn>
                        </p:par>
                        <p:par>
                          <p:cTn id="8" fill="hold" nodeType="afterGroup">
                            <p:stCondLst>
                              <p:cond delay="2000"/>
                            </p:stCondLst>
                            <p:childTnLst>
                              <p:par>
                                <p:cTn id="9" presetID="30" presetClass="entr" presetSubtype="0" fill="hold" nodeType="afterEffect">
                                  <p:stCondLst>
                                    <p:cond delay="0"/>
                                  </p:stCondLst>
                                  <p:childTnLst>
                                    <p:set>
                                      <p:cBhvr>
                                        <p:cTn id="10" dur="1" fill="hold">
                                          <p:stCondLst>
                                            <p:cond delay="0"/>
                                          </p:stCondLst>
                                        </p:cTn>
                                        <p:tgtEl>
                                          <p:spTgt spid="291848"/>
                                        </p:tgtEl>
                                        <p:attrNameLst>
                                          <p:attrName>style.visibility</p:attrName>
                                        </p:attrNameLst>
                                      </p:cBhvr>
                                      <p:to>
                                        <p:strVal val="visible"/>
                                      </p:to>
                                    </p:set>
                                    <p:animEffect transition="in" filter="fade">
                                      <p:cBhvr>
                                        <p:cTn id="11" dur="800" decel="100000"/>
                                        <p:tgtEl>
                                          <p:spTgt spid="291848"/>
                                        </p:tgtEl>
                                      </p:cBhvr>
                                    </p:animEffect>
                                    <p:anim calcmode="lin" valueType="num">
                                      <p:cBhvr>
                                        <p:cTn id="12" dur="800" decel="100000" fill="hold"/>
                                        <p:tgtEl>
                                          <p:spTgt spid="291848"/>
                                        </p:tgtEl>
                                        <p:attrNameLst>
                                          <p:attrName>style.rotation</p:attrName>
                                        </p:attrNameLst>
                                      </p:cBhvr>
                                      <p:tavLst>
                                        <p:tav tm="0">
                                          <p:val>
                                            <p:fltVal val="-90"/>
                                          </p:val>
                                        </p:tav>
                                        <p:tav tm="100000">
                                          <p:val>
                                            <p:fltVal val="0"/>
                                          </p:val>
                                        </p:tav>
                                      </p:tavLst>
                                    </p:anim>
                                    <p:anim calcmode="lin" valueType="num">
                                      <p:cBhvr>
                                        <p:cTn id="13" dur="800" decel="100000" fill="hold"/>
                                        <p:tgtEl>
                                          <p:spTgt spid="291848"/>
                                        </p:tgtEl>
                                        <p:attrNameLst>
                                          <p:attrName>ppt_x</p:attrName>
                                        </p:attrNameLst>
                                      </p:cBhvr>
                                      <p:tavLst>
                                        <p:tav tm="0">
                                          <p:val>
                                            <p:strVal val="#ppt_x+0.4"/>
                                          </p:val>
                                        </p:tav>
                                        <p:tav tm="100000">
                                          <p:val>
                                            <p:strVal val="#ppt_x-0.05"/>
                                          </p:val>
                                        </p:tav>
                                      </p:tavLst>
                                    </p:anim>
                                    <p:anim calcmode="lin" valueType="num">
                                      <p:cBhvr>
                                        <p:cTn id="14" dur="800" decel="100000" fill="hold"/>
                                        <p:tgtEl>
                                          <p:spTgt spid="29184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Works</a:t>
            </a: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human effort,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enables us to do God’s work by believing in Him (6:28-29). </a:t>
            </a: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Breads</a:t>
            </a: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8758238"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Unlike manna God gave via Moses, Jesus is the true “Bread” from heaven that gives eternal life </a:t>
            </a:r>
            <a:b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(6:30-33). </a:t>
            </a:r>
          </a:p>
        </p:txBody>
      </p:sp>
    </p:spTree>
    <p:extLst>
      <p:ext uri="{BB962C8B-B14F-4D97-AF65-F5344CB8AC3E}">
        <p14:creationId xmlns:p14="http://schemas.microsoft.com/office/powerpoint/2010/main" val="2467022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Two Results</a:t>
            </a: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Unlike bread that only sustains physical life, belief in Christ gives eternal life (6:34-59). </a:t>
            </a:r>
          </a:p>
        </p:txBody>
      </p:sp>
    </p:spTree>
    <p:extLst>
      <p:ext uri="{BB962C8B-B14F-4D97-AF65-F5344CB8AC3E}">
        <p14:creationId xmlns:p14="http://schemas.microsoft.com/office/powerpoint/2010/main" val="3080459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A. Feeding the Five Thousand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7698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74</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14:13-21; Mark 6:30-44; Luke 9:10-17; John 6:1-13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473012"/>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feeds 5000 as the New Moses of Deut 18:15, teaching the believers sufficiency in Him and unbelievers their spiritual blindness</a:t>
            </a: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0"/>
            <a:ext cx="9144000" cy="1981200"/>
          </a:xfrm>
          <a:effectLst/>
        </p:spPr>
        <p:txBody>
          <a:bodyPr/>
          <a:lstStyle/>
          <a:p>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rPr>
              <a:t>III. Jesus’ claim to be the only source of life forces a </a:t>
            </a:r>
            <a:r>
              <a:rPr lang="en-US" altLang="en-US" u="sng" dirty="0">
                <a:solidFill>
                  <a:srgbClr val="FFFF00"/>
                </a:solidFill>
                <a:effectLst/>
                <a:latin typeface="Arial" panose="020B0604020202020204" pitchFamily="34" charset="0"/>
                <a:ea typeface="ＭＳ Ｐゴシック" panose="020B0600070205080204" pitchFamily="34" charset="-128"/>
              </a:rPr>
              <a:t>decision</a:t>
            </a:r>
            <a:r>
              <a:rPr lang="en-US" altLang="en-US" dirty="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dirty="0">
                <a:effectLst>
                  <a:outerShdw blurRad="38100" dist="38100" dir="2700000" algn="tl">
                    <a:srgbClr val="000000"/>
                  </a:outerShdw>
                </a:effectLst>
                <a:latin typeface="Arial" panose="020B0604020202020204" pitchFamily="34" charset="0"/>
                <a:ea typeface="ＭＳ Ｐゴシック" panose="020B0600070205080204" pitchFamily="34" charset="-128"/>
              </a:rPr>
              <a:t>(6:60-71). </a:t>
            </a:r>
          </a:p>
        </p:txBody>
      </p:sp>
    </p:spTree>
    <p:extLst>
      <p:ext uri="{BB962C8B-B14F-4D97-AF65-F5344CB8AC3E}">
        <p14:creationId xmlns:p14="http://schemas.microsoft.com/office/powerpoint/2010/main" val="27756788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400"/>
            <a:ext cx="9156700" cy="7699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Apple Butter" pitchFamily="2" charset="0"/>
                <a:ea typeface="ＭＳ Ｐゴシック" panose="020B0600070205080204" pitchFamily="34" charset="-128"/>
                <a:cs typeface="+mn-cs"/>
              </a:rPr>
              <a:t>Disciples desert Jesus (61-71)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1524000" y="4038600"/>
            <a:ext cx="6172200" cy="2554288"/>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this point many of his disciples turned away and deserted him” </a:t>
            </a:r>
            <a:b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(John 6:66).</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r>
              <a:rPr lang="en-US" altLang="en-US" sz="3600" dirty="0">
                <a:effectLst>
                  <a:outerShdw blurRad="38100" dist="38100" dir="2700000" algn="tl">
                    <a:srgbClr val="000000"/>
                  </a:outerShdw>
                </a:effectLst>
                <a:latin typeface="Arial" panose="020B0604020202020204" pitchFamily="34" charset="0"/>
                <a:ea typeface="ＭＳ Ｐゴシック" panose="020B0600070205080204" pitchFamily="34" charset="-128"/>
              </a:rPr>
              <a:t>The Twelve stayed because 11 of them believed He was God’s Son (6:67-71).</a:t>
            </a: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The Main Idea of John 6</a:t>
            </a: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953000" y="457200"/>
            <a:ext cx="3962400" cy="4114800"/>
          </a:xfrm>
          <a:effectLst/>
        </p:spPr>
        <p:txBody>
          <a:bodyPr/>
          <a:lstStyle/>
          <a:p>
            <a:pPr marL="93663" indent="-93663" algn="r">
              <a:buFontTx/>
              <a:buNone/>
            </a:pPr>
            <a:r>
              <a:rPr lang="en-US" altLang="en-US" sz="4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Since Christ has </a:t>
            </a:r>
            <a:r>
              <a:rPr lang="en-US" altLang="en-US" sz="4400" u="sng" dirty="0">
                <a:solidFill>
                  <a:srgbClr val="FFFF00"/>
                </a:solidFill>
                <a:latin typeface="Arial" panose="020B0604020202020204" pitchFamily="34" charset="0"/>
                <a:ea typeface="ＭＳ Ｐゴシック" panose="020B0600070205080204" pitchFamily="34" charset="-128"/>
              </a:rPr>
              <a:t>authority over</a:t>
            </a:r>
            <a:r>
              <a:rPr lang="en-US" altLang="en-US" sz="4400" dirty="0">
                <a:solidFill>
                  <a:srgbClr val="FFFF00"/>
                </a:solidFill>
                <a:latin typeface="Arial" panose="020B0604020202020204" pitchFamily="34" charset="0"/>
                <a:ea typeface="ＭＳ Ｐゴシック" panose="020B0600070205080204" pitchFamily="34" charset="-128"/>
              </a:rPr>
              <a:t> </a:t>
            </a:r>
            <a:r>
              <a:rPr lang="en-US" altLang="en-US" sz="4400" u="sng" dirty="0">
                <a:solidFill>
                  <a:srgbClr val="FFFF00"/>
                </a:solidFill>
                <a:latin typeface="Arial" panose="020B0604020202020204" pitchFamily="34" charset="0"/>
                <a:ea typeface="ＭＳ Ｐゴシック" panose="020B0600070205080204" pitchFamily="34" charset="-128"/>
              </a:rPr>
              <a:t>creation</a:t>
            </a:r>
            <a:r>
              <a:rPr lang="en-US" altLang="en-US" sz="4400" dirty="0">
                <a:effectLst>
                  <a:outerShdw blurRad="38100" dist="38100" dir="2700000" algn="tl">
                    <a:srgbClr val="000000"/>
                  </a:outerShdw>
                </a:effectLst>
                <a:latin typeface="Arial" panose="020B0604020202020204" pitchFamily="34" charset="0"/>
                <a:ea typeface="ＭＳ Ｐゴシック" panose="020B0600070205080204" pitchFamily="34" charset="-128"/>
              </a:rPr>
              <a:t>, trust Him to give you eternal life!</a:t>
            </a:r>
          </a:p>
        </p:txBody>
      </p:sp>
    </p:spTree>
    <p:extLst>
      <p:ext uri="{BB962C8B-B14F-4D97-AF65-F5344CB8AC3E}">
        <p14:creationId xmlns:p14="http://schemas.microsoft.com/office/powerpoint/2010/main" val="35501587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Disbelief?  </a:t>
            </a: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Or Belief?</a:t>
            </a:r>
            <a:b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br>
            <a:r>
              <a:rPr lang="en-US" altLang="en-US">
                <a:effectLst>
                  <a:outerShdw blurRad="38100" dist="38100" dir="2700000" algn="tl">
                    <a:srgbClr val="000000"/>
                  </a:outerShdw>
                </a:effectLst>
                <a:latin typeface="Arial" panose="020B0604020202020204" pitchFamily="34" charset="0"/>
                <a:ea typeface="ＭＳ Ｐゴシック" panose="020B0600070205080204" pitchFamily="34" charset="-128"/>
              </a:rPr>
              <a:t>“You are the holy one of God!”</a:t>
            </a: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Instruction Concerning Defilement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79</a:t>
            </a:r>
          </a:p>
          <a:p>
            <a:pPr lvl="0"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15:1-20; Mark 7:1-23; John 7:1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that defilement is internal to show that Pharisees violate the law with their traditions in the uncleanness of their heart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984538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G. Reception in Tyre and Sidon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80</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15:21-28; Mark 7:24-30</a:t>
            </a:r>
            <a:endParaRPr lang="de-DE" sz="28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Canaanite woman's demon-possessed daughter to teach individual Gentile salvation now before Israel repents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45305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1200191"/>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 SYROPHOENICIAN WOMAN </a:t>
            </a:r>
            <a:b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BEGS JESUS FOR HELP</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6842223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800" b="1" dirty="0">
                <a:solidFill>
                  <a:schemeClr val="accent3"/>
                </a:solidFil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r>
              <a:rPr lang="en-US" sz="2000" b="1" dirty="0">
                <a:solidFill>
                  <a:schemeClr val="tx1"/>
                </a:solidFil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a:ln>
                <a:noFill/>
              </a:ln>
              <a:solidFill>
                <a:schemeClr val="bg1"/>
              </a:solidFill>
              <a:effectLst/>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algn="r"/>
            <a:r>
              <a:rPr lang="en-US" sz="2800" b="1" dirty="0">
                <a:solidFill>
                  <a:schemeClr val="accent3"/>
                </a:solidFil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14:13-22</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6:31-46</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9:10-17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3367</TotalTime>
  <Words>8661</Words>
  <Application>Microsoft Macintosh PowerPoint</Application>
  <PresentationFormat>On-screen Show (4:3)</PresentationFormat>
  <Paragraphs>1039</Paragraphs>
  <Slides>166</Slides>
  <Notes>109</Notes>
  <HiddenSlides>0</HiddenSlides>
  <MMClips>0</MMClips>
  <ScaleCrop>false</ScaleCrop>
  <HeadingPairs>
    <vt:vector size="6" baseType="variant">
      <vt:variant>
        <vt:lpstr>Fonts Used</vt:lpstr>
      </vt:variant>
      <vt:variant>
        <vt:i4>25</vt:i4>
      </vt:variant>
      <vt:variant>
        <vt:lpstr>Theme</vt:lpstr>
      </vt:variant>
      <vt:variant>
        <vt:i4>38</vt:i4>
      </vt:variant>
      <vt:variant>
        <vt:lpstr>Slide Titles</vt:lpstr>
      </vt:variant>
      <vt:variant>
        <vt:i4>166</vt:i4>
      </vt:variant>
    </vt:vector>
  </HeadingPairs>
  <TitlesOfParts>
    <vt:vector size="229" baseType="lpstr">
      <vt:lpstr>Adventure</vt:lpstr>
      <vt:lpstr>African</vt:lpstr>
      <vt:lpstr>Apple Butter</vt:lpstr>
      <vt:lpstr>Gregs Other Hand</vt:lpstr>
      <vt:lpstr>IronMan</vt:lpstr>
      <vt:lpstr>j.d.</vt:lpstr>
      <vt:lpstr>ＭＳ Ｐゴシック</vt:lpstr>
      <vt:lpstr>system-ui</vt:lpstr>
      <vt:lpstr>TEXT</vt:lpstr>
      <vt:lpstr>Times</vt:lpstr>
      <vt:lpstr>Arial</vt:lpstr>
      <vt:lpstr>Arial Black</vt:lpstr>
      <vt:lpstr>Avenir Black</vt:lpstr>
      <vt:lpstr>Bwgrki</vt:lpstr>
      <vt:lpstr>Calibri</vt:lpstr>
      <vt:lpstr>Calibri Light</vt:lpstr>
      <vt:lpstr>Chalkduster</vt:lpstr>
      <vt:lpstr>Comic Sans MS</vt:lpstr>
      <vt:lpstr>Gill Sans Ultra Bold</vt:lpstr>
      <vt:lpstr>Helvetica</vt:lpstr>
      <vt:lpstr>Helvetica Neue</vt:lpstr>
      <vt:lpstr>Lucida Grande</vt:lpstr>
      <vt:lpstr>Tahoma</vt:lpstr>
      <vt:lpstr>Times New Roman</vt:lpstr>
      <vt:lpstr>Wingdings</vt:lpstr>
      <vt:lpstr>Office Theme</vt:lpstr>
      <vt:lpstr>1_Office Theme</vt:lpstr>
      <vt:lpstr>5_Office Theme</vt:lpstr>
      <vt:lpstr>10_Blank Presentation</vt:lpstr>
      <vt:lpstr>2_Schmooze</vt:lpstr>
      <vt:lpstr>Expedition</vt:lpstr>
      <vt:lpstr>Blends</vt:lpstr>
      <vt:lpstr>Schmooze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5_Default Design</vt:lpstr>
      <vt:lpstr>1_Ribbons</vt:lpstr>
      <vt:lpstr>2_Office Theme</vt:lpstr>
      <vt:lpstr>11_Office Theme</vt:lpstr>
      <vt:lpstr>6_Default Design</vt:lpstr>
      <vt:lpstr>7_Office Theme</vt:lpstr>
      <vt:lpstr>7_Default Design</vt:lpstr>
      <vt:lpstr>3_Office Theme</vt:lpstr>
      <vt:lpstr>10_Office Theme</vt:lpstr>
      <vt:lpstr>4_Blank Presentation</vt:lpstr>
      <vt:lpstr>Shimmer</vt:lpstr>
      <vt:lpstr>17_Default Design</vt:lpstr>
      <vt:lpstr>Azure</vt:lpstr>
      <vt:lpstr>1_Azure</vt:lpstr>
      <vt:lpstr>Balance</vt:lpstr>
      <vt:lpstr>Ribbons</vt:lpstr>
      <vt:lpstr>Fireball</vt:lpstr>
      <vt:lpstr>Warp</vt:lpstr>
      <vt:lpstr>PowerPoint Presentation</vt:lpstr>
      <vt:lpstr>Great Periods in the Life of Christ</vt:lpstr>
      <vt:lpstr>Introduction  of the King</vt:lpstr>
      <vt:lpstr>PowerPoint Presentation</vt:lpstr>
      <vt:lpstr>PowerPoint Presentation</vt:lpstr>
      <vt:lpstr>Pentecost Outline</vt:lpstr>
      <vt:lpstr>Increasing Polarization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Can Jesus Prove It?</vt:lpstr>
      <vt:lpstr>DNA Breakthrough!</vt:lpstr>
      <vt:lpstr>Howtoliveforever.net</vt:lpstr>
      <vt:lpstr>An Astonishing Claim! </vt:lpstr>
      <vt:lpstr>Subject</vt:lpstr>
      <vt:lpstr>3 MOVEMENTS:</vt:lpstr>
      <vt:lpstr>I. Jesus showed His authority over Moses and creation (6:1-21).</vt:lpstr>
      <vt:lpstr>Feeding the 5000</vt:lpstr>
      <vt:lpstr>The Setting</vt:lpstr>
      <vt:lpstr>Verse 5-7</vt:lpstr>
      <vt:lpstr>A huge crowd in a remote place</vt:lpstr>
      <vt:lpstr>Verse 5-7</vt:lpstr>
      <vt:lpstr>Verse 5-7</vt:lpstr>
      <vt:lpstr>Andrew being helpful</vt:lpstr>
      <vt:lpstr>Verse 5-7</vt:lpstr>
      <vt:lpstr>Verse 9-11</vt:lpstr>
      <vt:lpstr>Verse 9-11</vt:lpstr>
      <vt:lpstr>Bread Multiplied!</vt:lpstr>
      <vt:lpstr>What’s the Point?   The crowd is the key!</vt:lpstr>
      <vt:lpstr>When the people saw him do this miraculous sign, they exclaimed,</vt:lpstr>
      <vt:lpstr>Prophecy of a Prophet given through Moses  (Deut. 18:15)</vt:lpstr>
      <vt:lpstr>Signs in John’s Gospel</vt:lpstr>
      <vt:lpstr>Key Word Believe</vt:lpstr>
      <vt:lpstr>Verse 15</vt:lpstr>
      <vt:lpstr>What’s the Point?</vt:lpstr>
      <vt:lpstr>Jesus proved himself greater than Moses as the giver of eternal life by miraculously feeding 5000 Jews (6:1-15).</vt:lpstr>
      <vt:lpstr>PowerPoint Presentation</vt:lpstr>
      <vt:lpstr>PowerPoint Presentation</vt:lpstr>
      <vt:lpstr>PowerPoint Presentation</vt:lpstr>
      <vt:lpstr>Walking on Water (16-24)</vt:lpstr>
      <vt:lpstr>Moses Parting the Sea</vt:lpstr>
      <vt:lpstr>Jesus Walked on the Sea</vt:lpstr>
      <vt:lpstr>ALTHOUGH LATER DISQUALIFIED, JESUS IS SPECTACULAR IN WINNING HIS FIRST SCHOOL SWIM RACE.</vt:lpstr>
      <vt:lpstr>Jesus: “Don’t be afraid!  It is I” (6:20)</vt:lpstr>
      <vt:lpstr>“Don’t be afraid!  I am here” (6:20)</vt:lpstr>
      <vt:lpstr>“Don’t be afraid!  I Am!” (6:20)</vt:lpstr>
      <vt:lpstr>JOHN’S “I AM” STATEMENTS</vt:lpstr>
      <vt:lpstr>The Burning Bush</vt:lpstr>
      <vt:lpstr>EXCUSES</vt:lpstr>
      <vt:lpstr>PowerPoint Presentation</vt:lpstr>
      <vt:lpstr>PowerPoint Presentation</vt:lpstr>
      <vt:lpstr>I. Jesus showed His authority over Moses and creation (6:1-21).</vt:lpstr>
      <vt:lpstr>II. Jesus satisfies our spiritual hunger by giving us eternal life (6:22-59). </vt:lpstr>
      <vt:lpstr>Two Foods </vt:lpstr>
      <vt:lpstr>Verse 26</vt:lpstr>
      <vt:lpstr>Verse 27</vt:lpstr>
      <vt:lpstr>Two Works</vt:lpstr>
      <vt:lpstr>Two Breads</vt:lpstr>
      <vt:lpstr>Two Results</vt:lpstr>
      <vt:lpstr>III. Jesus’ claim to be the only source of life forces a decision (6:60-71). </vt:lpstr>
      <vt:lpstr>Disciples desert Jesus (60-71)</vt:lpstr>
      <vt:lpstr>The Twelve stayed because 11 of them believed He was God’s Son (6:67-71).</vt:lpstr>
      <vt:lpstr>The Main Idea of John 6</vt:lpstr>
      <vt:lpstr>Disbelief?  </vt:lpstr>
      <vt:lpstr>Or Belief? “You are the holy one of God!”</vt:lpstr>
      <vt:lpstr>PowerPoint Presentation</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Northern Israel: • Caesarea • Galilee • Decapolis</vt:lpstr>
      <vt:lpstr>Greek Cities in Israel</vt:lpstr>
      <vt:lpstr>PowerPoint Presentation</vt:lpstr>
      <vt:lpstr>Tiberias on the Sea of Galilee</vt:lpstr>
      <vt:lpstr>PowerPoint Presentation</vt:lpstr>
      <vt:lpstr>PowerPoint Presentation</vt:lpstr>
      <vt:lpstr>PowerPoint Presentation</vt:lpstr>
      <vt:lpstr>PowerPoint Presentation</vt:lpstr>
      <vt:lpstr>Q: How did God overcome the prejudice in the Church at Jerusalem?</vt:lpstr>
      <vt:lpstr>PowerPoint Presentation</vt:lpstr>
      <vt:lpstr>PowerPoint Presentation</vt:lpstr>
      <vt:lpstr>Matthew 16:13–20:34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Restore Relationships</vt:lpstr>
      <vt:lpstr>I. (15-17) The manner in which the church should correctly restore a sinning Christian is by keeping the matter as private as possible.   </vt:lpstr>
      <vt:lpstr>II. (18-20) The reason the church can restore or continue to seek to restore errant believers is because it extends the authority of God Himself.   </vt:lpstr>
      <vt:lpstr>Exegetical Idea: The reason the church should restore a sinning Christian correctly is because it extends God's authority.</vt:lpstr>
      <vt:lpstr>The Point of Verses 15-17</vt:lpstr>
      <vt:lpstr>God's 4-step restoring process…</vt:lpstr>
      <vt:lpstr>Step 1 to Restoration  Talk to the person by yourself</vt:lpstr>
      <vt:lpstr>Matthew's Relational Pillars</vt:lpstr>
      <vt:lpstr>Matthew's Relational Pillars</vt:lpstr>
      <vt:lpstr>Step 2 to Restoration   Take 1-2 others along</vt:lpstr>
      <vt:lpstr>Step 3 to Restoration   Expose the sin to the entire church</vt:lpstr>
      <vt:lpstr>Step 4 to Restoration  Treat the person as an unbeliever</vt:lpstr>
      <vt:lpstr>Sins Worthy of Discipline</vt:lpstr>
      <vt:lpstr>Our 2nd question is answered in verses 18-20: Why do we restore sinning Christians properly?</vt:lpstr>
      <vt:lpstr>The Point of Verses 18-20</vt:lpstr>
      <vt:lpstr>Why discipline?   When we seek to restore someone…</vt:lpstr>
      <vt:lpstr>PowerPoint Presentation</vt:lpstr>
      <vt:lpstr>PowerPoint Presentation</vt:lpstr>
      <vt:lpstr>A Controversial Figure in John 1–6</vt:lpstr>
      <vt:lpstr>Jesus' Family Persecuted Him</vt:lpstr>
      <vt:lpstr>Jesus' Family Persecuted Him</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63</cp:revision>
  <dcterms:created xsi:type="dcterms:W3CDTF">2018-02-05T03:13:19Z</dcterms:created>
  <dcterms:modified xsi:type="dcterms:W3CDTF">2024-05-07T14:43:34Z</dcterms:modified>
</cp:coreProperties>
</file>