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theme/theme2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2" r:id="rId21"/>
    <p:sldMasterId id="2147483814" r:id="rId22"/>
    <p:sldMasterId id="2147483827" r:id="rId23"/>
    <p:sldMasterId id="2147483839" r:id="rId24"/>
    <p:sldMasterId id="2147483851" r:id="rId25"/>
    <p:sldMasterId id="2147483864" r:id="rId26"/>
    <p:sldMasterId id="2147483876" r:id="rId27"/>
    <p:sldMasterId id="2147483889" r:id="rId28"/>
    <p:sldMasterId id="2147483907" r:id="rId29"/>
    <p:sldMasterId id="2147483910" r:id="rId30"/>
    <p:sldMasterId id="2147483922" r:id="rId31"/>
    <p:sldMasterId id="2147483934" r:id="rId32"/>
  </p:sldMasterIdLst>
  <p:notesMasterIdLst>
    <p:notesMasterId r:id="rId190"/>
  </p:notesMasterIdLst>
  <p:sldIdLst>
    <p:sldId id="256" r:id="rId33"/>
    <p:sldId id="5338" r:id="rId34"/>
    <p:sldId id="257"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22" r:id="rId59"/>
    <p:sldId id="323" r:id="rId60"/>
    <p:sldId id="324"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258" r:id="rId85"/>
    <p:sldId id="259" r:id="rId86"/>
    <p:sldId id="349" r:id="rId87"/>
    <p:sldId id="350" r:id="rId88"/>
    <p:sldId id="351" r:id="rId89"/>
    <p:sldId id="373" r:id="rId90"/>
    <p:sldId id="353" r:id="rId91"/>
    <p:sldId id="354" r:id="rId92"/>
    <p:sldId id="355" r:id="rId93"/>
    <p:sldId id="356" r:id="rId94"/>
    <p:sldId id="357" r:id="rId95"/>
    <p:sldId id="358" r:id="rId96"/>
    <p:sldId id="260" r:id="rId97"/>
    <p:sldId id="261"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262" r:id="rId113"/>
    <p:sldId id="263" r:id="rId114"/>
    <p:sldId id="1373" r:id="rId115"/>
    <p:sldId id="1362" r:id="rId116"/>
    <p:sldId id="1363" r:id="rId117"/>
    <p:sldId id="1364" r:id="rId118"/>
    <p:sldId id="1365" r:id="rId119"/>
    <p:sldId id="1366" r:id="rId120"/>
    <p:sldId id="1367" r:id="rId121"/>
    <p:sldId id="1368" r:id="rId122"/>
    <p:sldId id="1369" r:id="rId123"/>
    <p:sldId id="5339" r:id="rId124"/>
    <p:sldId id="1370" r:id="rId125"/>
    <p:sldId id="1371" r:id="rId126"/>
    <p:sldId id="1372" r:id="rId127"/>
    <p:sldId id="264" r:id="rId128"/>
    <p:sldId id="265" r:id="rId129"/>
    <p:sldId id="266" r:id="rId130"/>
    <p:sldId id="267" r:id="rId131"/>
    <p:sldId id="2338" r:id="rId132"/>
    <p:sldId id="2339" r:id="rId133"/>
    <p:sldId id="800" r:id="rId134"/>
    <p:sldId id="268" r:id="rId135"/>
    <p:sldId id="5340" r:id="rId136"/>
    <p:sldId id="269" r:id="rId137"/>
    <p:sldId id="270" r:id="rId138"/>
    <p:sldId id="4990" r:id="rId139"/>
    <p:sldId id="4931" r:id="rId140"/>
    <p:sldId id="5004" r:id="rId141"/>
    <p:sldId id="5003" r:id="rId142"/>
    <p:sldId id="5002" r:id="rId143"/>
    <p:sldId id="5009" r:id="rId144"/>
    <p:sldId id="5010" r:id="rId145"/>
    <p:sldId id="5007" r:id="rId146"/>
    <p:sldId id="5006" r:id="rId147"/>
    <p:sldId id="5020" r:id="rId148"/>
    <p:sldId id="271" r:id="rId149"/>
    <p:sldId id="5341" r:id="rId150"/>
    <p:sldId id="4716" r:id="rId151"/>
    <p:sldId id="4971" r:id="rId152"/>
    <p:sldId id="4958" r:id="rId153"/>
    <p:sldId id="5024" r:id="rId154"/>
    <p:sldId id="5025" r:id="rId155"/>
    <p:sldId id="5026" r:id="rId156"/>
    <p:sldId id="5027" r:id="rId157"/>
    <p:sldId id="5022" r:id="rId158"/>
    <p:sldId id="4941" r:id="rId159"/>
    <p:sldId id="272" r:id="rId160"/>
    <p:sldId id="273" r:id="rId161"/>
    <p:sldId id="274" r:id="rId162"/>
    <p:sldId id="275" r:id="rId163"/>
    <p:sldId id="276" r:id="rId164"/>
    <p:sldId id="277" r:id="rId165"/>
    <p:sldId id="304" r:id="rId166"/>
    <p:sldId id="305" r:id="rId167"/>
    <p:sldId id="306" r:id="rId168"/>
    <p:sldId id="307" r:id="rId169"/>
    <p:sldId id="308" r:id="rId170"/>
    <p:sldId id="309" r:id="rId171"/>
    <p:sldId id="310" r:id="rId172"/>
    <p:sldId id="311" r:id="rId173"/>
    <p:sldId id="312" r:id="rId174"/>
    <p:sldId id="313" r:id="rId175"/>
    <p:sldId id="314" r:id="rId176"/>
    <p:sldId id="315" r:id="rId177"/>
    <p:sldId id="316" r:id="rId178"/>
    <p:sldId id="317" r:id="rId179"/>
    <p:sldId id="318" r:id="rId180"/>
    <p:sldId id="319" r:id="rId181"/>
    <p:sldId id="278" r:id="rId182"/>
    <p:sldId id="280" r:id="rId183"/>
    <p:sldId id="5395" r:id="rId184"/>
    <p:sldId id="5465" r:id="rId185"/>
    <p:sldId id="5464" r:id="rId186"/>
    <p:sldId id="279" r:id="rId187"/>
    <p:sldId id="320" r:id="rId188"/>
    <p:sldId id="321" r:id="rId1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338"/>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73"/>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59"/>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1373"/>
            <p14:sldId id="1362"/>
            <p14:sldId id="1363"/>
            <p14:sldId id="1364"/>
            <p14:sldId id="1365"/>
            <p14:sldId id="1366"/>
            <p14:sldId id="1367"/>
            <p14:sldId id="1368"/>
            <p14:sldId id="1369"/>
            <p14:sldId id="5339"/>
            <p14:sldId id="1370"/>
            <p14:sldId id="1371"/>
            <p14:sldId id="1372"/>
          </p14:sldIdLst>
        </p14:section>
        <p14:section name="H. Reception in Decapolis" id="{A72246DF-1C8B-4867-A71E-CA843C33BF5B}">
          <p14:sldIdLst>
            <p14:sldId id="264"/>
          </p14:sldIdLst>
        </p14:section>
        <p14:section name="I. Rejection in Magadan" id="{06140875-7ECB-4A4E-B56E-7157AA6912FD}">
          <p14:sldIdLst>
            <p14:sldId id="265"/>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800"/>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020"/>
          </p14:sldIdLst>
        </p14:section>
        <p14:section name="O. Instruction Concerning Elijah" id="{C1877DAF-2D3E-4D58-9E85-EA5F7C6A68AF}">
          <p14:sldIdLst>
            <p14:sldId id="271"/>
            <p14:sldId id="5341"/>
            <p14:sldId id="4716"/>
            <p14:sldId id="4971"/>
            <p14:sldId id="4958"/>
            <p14:sldId id="5024"/>
            <p14:sldId id="5025"/>
            <p14:sldId id="5026"/>
            <p14:sldId id="5027"/>
            <p14:sldId id="502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31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95"/>
            <p14:sldId id="5465"/>
            <p14:sldId id="5464"/>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9" autoAdjust="0"/>
    <p:restoredTop sz="67834"/>
  </p:normalViewPr>
  <p:slideViewPr>
    <p:cSldViewPr snapToGrid="0">
      <p:cViewPr varScale="1">
        <p:scale>
          <a:sx n="78" d="100"/>
          <a:sy n="78" d="100"/>
        </p:scale>
        <p:origin x="192" y="704"/>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presProps" Target="presProps.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93"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 Id="rId18" Type="http://schemas.openxmlformats.org/officeDocument/2006/relationships/slideMaster" Target="slideMasters/slideMaster18.xml"/><Relationship Id="rId3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t>01/03/2024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15</a:t>
            </a:r>
          </a:p>
          <a:p>
            <a:pPr eaLnBrk="1" hangingPunct="1"/>
            <a:r>
              <a:rPr lang="en-US" altLang="en-US" b="1">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a:latin typeface="Times New Roman" panose="02020603050405020304" pitchFamily="18" charset="0"/>
                <a:ea typeface="ＭＳ Ｐゴシック" panose="020B0600070205080204" pitchFamily="34" charset="-128"/>
              </a:rPr>
              <a:t>“The Prophet” is the one prophesied by Moses (Deu 18:15). They acknowledge that Jesus was the Prophet who would come into the world to deliver them from the control of the Roman Empire. </a:t>
            </a:r>
          </a:p>
          <a:p>
            <a:pPr eaLnBrk="1" hangingPunct="1"/>
            <a:r>
              <a:rPr lang="en-US" altLang="en-US">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a:latin typeface="Times New Roman" panose="02020603050405020304" pitchFamily="18" charset="0"/>
                <a:ea typeface="ＭＳ Ｐゴシック" panose="020B0600070205080204" pitchFamily="34" charset="-128"/>
              </a:rPr>
              <a:t>John uses “I Am” 24 times—and only once is is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7764B8D-EA72-456D-A007-19FDB6E5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C64BD-AA1A-4EF7-84D8-F4117EB0C4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A117BAB1-3918-4C7E-ACC1-5E1C0B3A260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05501EC-B638-4C95-8DF5-0D8B302A9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6249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392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3139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7913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77954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97413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84505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00858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55437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58228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603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105</a:t>
            </a:fld>
            <a:endParaRPr lang="en-GB"/>
          </a:p>
        </p:txBody>
      </p:sp>
    </p:spTree>
    <p:extLst>
      <p:ext uri="{BB962C8B-B14F-4D97-AF65-F5344CB8AC3E}">
        <p14:creationId xmlns:p14="http://schemas.microsoft.com/office/powerpoint/2010/main" val="23461140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106</a:t>
            </a:fld>
            <a:endParaRPr lang="en-GB"/>
          </a:p>
        </p:txBody>
      </p:sp>
    </p:spTree>
    <p:extLst>
      <p:ext uri="{BB962C8B-B14F-4D97-AF65-F5344CB8AC3E}">
        <p14:creationId xmlns:p14="http://schemas.microsoft.com/office/powerpoint/2010/main" val="124798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132</a:t>
            </a:fld>
            <a:endParaRPr lang="en-GB"/>
          </a:p>
        </p:txBody>
      </p:sp>
    </p:spTree>
    <p:extLst>
      <p:ext uri="{BB962C8B-B14F-4D97-AF65-F5344CB8AC3E}">
        <p14:creationId xmlns:p14="http://schemas.microsoft.com/office/powerpoint/2010/main" val="17432843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133</a:t>
            </a:fld>
            <a:endParaRPr lang="en-GB"/>
          </a:p>
        </p:txBody>
      </p:sp>
    </p:spTree>
    <p:extLst>
      <p:ext uri="{BB962C8B-B14F-4D97-AF65-F5344CB8AC3E}">
        <p14:creationId xmlns:p14="http://schemas.microsoft.com/office/powerpoint/2010/main" val="3441231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3F4EB-F3F0-BD43-B776-1418296281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098161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150</a:t>
            </a:fld>
            <a:endParaRPr lang="en-GB"/>
          </a:p>
        </p:txBody>
      </p:sp>
    </p:spTree>
    <p:extLst>
      <p:ext uri="{BB962C8B-B14F-4D97-AF65-F5344CB8AC3E}">
        <p14:creationId xmlns:p14="http://schemas.microsoft.com/office/powerpoint/2010/main" val="37600542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LC-04-Instruction-154</a:t>
            </a:r>
          </a:p>
          <a:p>
            <a:r>
              <a:rPr lang="en-US" dirty="0">
                <a:latin typeface="Times New Roman" charset="0"/>
                <a:ea typeface="ＭＳ Ｐゴシック" charset="0"/>
                <a:cs typeface="ＭＳ Ｐゴシック" charset="0"/>
              </a:rPr>
              <a:t>NS-04-John1-11—slide 388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a:lvl1pPr>
          </a:lstStyle>
          <a:p>
            <a:fld id="{239AAEB0-90B6-4F59-B436-5F0D06B41A1F}" type="slidenum">
              <a:rPr lang="en-US" altLang="en-US"/>
              <a:pPr/>
              <a:t>‹#›</a:t>
            </a:fld>
            <a:endParaRPr lang="en-US" altLang="en-US"/>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a:lvl1pPr>
          </a:lstStyle>
          <a:p>
            <a:fld id="{AA9E7421-2862-43D7-BEF5-823227856BA6}" type="slidenum">
              <a:rPr lang="en-US" altLang="en-US"/>
              <a:pPr/>
              <a:t>‹#›</a:t>
            </a:fld>
            <a:endParaRPr lang="en-US" altLang="en-US"/>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a:lvl1pPr>
          </a:lstStyle>
          <a:p>
            <a:fld id="{81454362-75DB-49BF-B229-5920032A17DE}" type="slidenum">
              <a:rPr lang="en-US" altLang="en-US"/>
              <a:pPr/>
              <a:t>‹#›</a:t>
            </a:fld>
            <a:endParaRPr lang="en-US" altLang="en-US"/>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a:lvl1pPr>
          </a:lstStyle>
          <a:p>
            <a:fld id="{FC8874D5-A32C-4B1D-874B-904435AF680C}" type="slidenum">
              <a:rPr lang="en-US" altLang="en-US"/>
              <a:pPr/>
              <a:t>‹#›</a:t>
            </a:fld>
            <a:endParaRPr lang="en-US" altLang="en-US"/>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a:lvl1pPr>
          </a:lstStyle>
          <a:p>
            <a:fld id="{827B97FF-2825-4A2F-AB51-93ABAA5760AE}" type="slidenum">
              <a:rPr lang="en-US" altLang="en-US"/>
              <a:pPr/>
              <a:t>‹#›</a:t>
            </a:fld>
            <a:endParaRPr lang="en-US" altLang="en-US"/>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a:lvl1pPr>
          </a:lstStyle>
          <a:p>
            <a:fld id="{2D586DA8-4705-47FB-A745-6D1FFB295FB7}" type="slidenum">
              <a:rPr lang="en-US" altLang="en-US"/>
              <a:pPr/>
              <a:t>‹#›</a:t>
            </a:fld>
            <a:endParaRPr lang="en-US" altLang="en-US"/>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a:lvl1pPr>
          </a:lstStyle>
          <a:p>
            <a:fld id="{92F981F0-8629-4748-89D2-2D3807042EB6}" type="slidenum">
              <a:rPr lang="en-US" altLang="en-US"/>
              <a:pPr/>
              <a:t>‹#›</a:t>
            </a:fld>
            <a:endParaRPr lang="en-US" altLang="en-US"/>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a:lvl1pPr>
          </a:lstStyle>
          <a:p>
            <a:fld id="{F130520C-A479-45A5-B624-DA9437530C98}" type="slidenum">
              <a:rPr lang="en-US" altLang="en-US"/>
              <a:pPr/>
              <a:t>‹#›</a:t>
            </a:fld>
            <a:endParaRPr lang="en-US" altLang="en-US"/>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a:lvl1pPr>
          </a:lstStyle>
          <a:p>
            <a:fld id="{78876B71-18E0-4252-B10B-55AADFED924F}" type="slidenum">
              <a:rPr lang="en-US" altLang="en-US"/>
              <a:pPr/>
              <a:t>‹#›</a:t>
            </a:fld>
            <a:endParaRPr lang="en-US" altLang="en-US"/>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a:lvl1pPr>
          </a:lstStyle>
          <a:p>
            <a:fld id="{808375F7-3B7C-443C-AD8F-E2D1BDE67F09}" type="slidenum">
              <a:rPr lang="en-US" altLang="en-US"/>
              <a:pPr/>
              <a:t>‹#›</a:t>
            </a:fld>
            <a:endParaRPr lang="en-US" altLang="en-US"/>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a:lvl1pPr>
          </a:lstStyle>
          <a:p>
            <a:fld id="{FF152A31-AD03-48D9-B9BD-09A83E43A873}" type="slidenum">
              <a:rPr lang="en-US" altLang="en-US"/>
              <a:pPr/>
              <a:t>‹#›</a:t>
            </a:fld>
            <a:endParaRPr lang="en-US" altLang="en-US"/>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a:latin typeface="Arial" pitchFamily="34" charset="0"/>
                <a:ea typeface="ＭＳ Ｐゴシック" pitchFamily="34" charset="-128"/>
              </a:defRPr>
            </a:lvl1pPr>
          </a:lstStyle>
          <a:p>
            <a:pPr>
              <a:defRPr/>
            </a:pPr>
            <a:endParaRPr lang="en-US"/>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D5B0657-E3AA-4CA6-977D-34198EA21CE3}" type="slidenum">
              <a:rPr lang="en-US" altLang="en-US"/>
              <a:pPr/>
              <a:t>‹#›</a:t>
            </a:fld>
            <a:endParaRPr lang="en-US" altLang="en-US"/>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CA986-5E5F-40C1-BB0B-21FC9D4D5AB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9F611F0F-594A-47D6-B457-D3A817F98DF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5544D3E-DEA0-4A6C-9DE6-FB506CDD4F7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F30DA210-59D0-4CB1-9D1E-8CC4B4B2B9F5}" type="slidenum">
              <a:rPr lang="en-US" altLang="en-US"/>
              <a:pPr/>
              <a:t>‹#›</a:t>
            </a:fld>
            <a:endParaRPr lang="en-US" altLang="en-US"/>
          </a:p>
        </p:txBody>
      </p:sp>
    </p:spTree>
    <p:extLst>
      <p:ext uri="{BB962C8B-B14F-4D97-AF65-F5344CB8AC3E}">
        <p14:creationId xmlns:p14="http://schemas.microsoft.com/office/powerpoint/2010/main" val="11884723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24012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3698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0737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920312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4610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454994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4331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2118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56746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86863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9518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5209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5797202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613713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4859492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234102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2122636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282924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859281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39212272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25361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954850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2861880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158825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73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9120578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29775172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142317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539363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586742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8884560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18959156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4217644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539217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997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69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908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092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72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0035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5539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6425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6256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785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3896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519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2331105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3205390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1530518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292178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3/1/24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3661409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3/1/24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19129689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3/1/24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32605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78757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994153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17331590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3135443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83912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8039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5789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815046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645378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6262153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0851594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1951216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1442917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98221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556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2326634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30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9096343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7081181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724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12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38221130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10381835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9587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162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2201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772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0480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2476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513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7266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546669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858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7164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5712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2017326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9753002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25461025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5352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037547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5358353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7133193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9630694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6861641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9655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5646460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2401083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4147777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9157540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8235671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8556056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9209282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725627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094927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3613966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2598098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2212053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1134305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6977664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1411521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18434426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66079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4007038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10009476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1048478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6667977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4601599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3481869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3896383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2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2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2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2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19.xml"/><Relationship Id="rId1"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3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3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3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59C32457-791C-466F-B7C6-6ACD38964B3F}" type="slidenum">
              <a:rPr lang="en-US" altLang="en-US"/>
              <a:pPr/>
              <a:t>‹#›</a:t>
            </a:fld>
            <a:endParaRPr lang="en-US" altLang="en-US"/>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a:solidFill>
                  <a:srgbClr val="FFFFFF"/>
                </a:solidFill>
                <a:latin typeface="Arial" panose="020B0604020202020204" pitchFamily="34" charset="0"/>
                <a:ea typeface="MS Gothic" panose="020B0609070205080204" pitchFamily="49" charset="-128"/>
              </a:rPr>
              <a:t>© </a:t>
            </a:r>
            <a:r>
              <a:rPr lang="en-GB" altLang="en-US" sz="900" b="1">
                <a:solidFill>
                  <a:srgbClr val="FFFFFF"/>
                </a:solidFill>
                <a:latin typeface="Arial" panose="020B0604020202020204" pitchFamily="34" charset="0"/>
                <a:ea typeface="MS Gothic" panose="020B0609070205080204" pitchFamily="49" charset="-128"/>
              </a:rPr>
              <a:t>2006</a:t>
            </a:r>
            <a:r>
              <a:rPr lang="en-GB" altLang="en-US" sz="800" b="1">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F8C0FD-FE1D-4CC2-880C-49C8E3D6D0CA}"/>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a:extLst>
              <a:ext uri="{FF2B5EF4-FFF2-40B4-BE49-F238E27FC236}">
                <a16:creationId xmlns:a16="http://schemas.microsoft.com/office/drawing/2014/main" id="{97F4E42F-5AB1-414A-8559-FC0D6F824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41052761"/>
      </p:ext>
    </p:extLst>
  </p:cSld>
  <p:clrMap bg1="dk2" tx1="lt1" bg2="dk1" tx2="lt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259625"/>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332334468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7759737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94860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5202980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8950782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5095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578605400"/>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288916851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0753985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39343466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7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172.xml"/></Relationships>
</file>

<file path=ppt/slides/_rels/slide10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5.xml"/></Relationships>
</file>

<file path=ppt/slides/_rels/slide10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20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0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20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0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0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3.xml"/></Relationships>
</file>

<file path=ppt/slides/_rels/slide1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18.xml"/><Relationship Id="rId1" Type="http://schemas.openxmlformats.org/officeDocument/2006/relationships/themeOverride" Target="../theme/themeOverride1.xml"/><Relationship Id="rId4" Type="http://schemas.openxmlformats.org/officeDocument/2006/relationships/image" Target="../media/image13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226.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0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3.xml"/></Relationships>
</file>

<file path=ppt/slides/_rels/slide1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8.xml"/><Relationship Id="rId1" Type="http://schemas.openxmlformats.org/officeDocument/2006/relationships/slideLayout" Target="../slideLayouts/slideLayout34.xml"/><Relationship Id="rId4" Type="http://schemas.openxmlformats.org/officeDocument/2006/relationships/image" Target="../media/image139.gif"/></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69.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80.xml"/><Relationship Id="rId4" Type="http://schemas.openxmlformats.org/officeDocument/2006/relationships/image" Target="../media/image144.png"/></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80.xml"/><Relationship Id="rId4" Type="http://schemas.openxmlformats.org/officeDocument/2006/relationships/image" Target="../media/image144.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9.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0.xml"/><Relationship Id="rId1" Type="http://schemas.openxmlformats.org/officeDocument/2006/relationships/slideLayout" Target="../slideLayouts/slideLayout80.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1.xml"/><Relationship Id="rId1" Type="http://schemas.openxmlformats.org/officeDocument/2006/relationships/slideLayout" Target="../slideLayouts/slideLayout8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2.xml"/><Relationship Id="rId1" Type="http://schemas.openxmlformats.org/officeDocument/2006/relationships/slideLayout" Target="../slideLayouts/slideLayout5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3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100.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5.jpeg"/><Relationship Id="rId1" Type="http://schemas.openxmlformats.org/officeDocument/2006/relationships/slideLayout" Target="../slideLayouts/slideLayout2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0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14.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1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24.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27.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114.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114.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4.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4.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29.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130.xml"/><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13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14.xml"/><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114.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114.xml"/><Relationship Id="rId4" Type="http://schemas.openxmlformats.org/officeDocument/2006/relationships/image" Target="../media/image111.jpeg"/></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6.jpeg"/><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8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3.xml"/><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5.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74-97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dirty="0">
                <a:solidFill>
                  <a:srgbClr val="FFFFFF"/>
                </a:solidFill>
                <a:effectLst>
                  <a:glow rad="228600">
                    <a:srgbClr val="220011"/>
                  </a:glow>
                </a:effectLst>
                <a:latin typeface="Arial"/>
                <a:ea typeface="ＭＳ Ｐゴシック" charset="0"/>
                <a:cs typeface="Arial"/>
              </a:rPr>
              <a:t>The Messiah withdraws from public ministry to teach the apostles how to continue the ministry the Father had entrusted to Him since His rejection would soon end in death</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440120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When Jesus came to the region of Caesarea Philippi, he asked his disciples, “Who do people say the Son of Man is?”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replied, “Some say John the Baptist; others say Elijah; and still others, Jeremiah or one of the prophets.”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what about you?” he asked. “Who do you say I am?”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Jesus replied, “Blessed are you, Simon son of Jonah, for this was not revealed to you by flesh and blood, but by my Father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And I tell you that you are Peter, and on this rock I will build my church, and the gates of Hades will not overcome it.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85</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16:21-23; Mark 8:31-33; Luke 9:22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tells the disciples that he would soon die in Jerusalem by the religious leaders but would rise the third day, which Peter opposes because he did not see the need for Christ's sacrifice for sin</a:t>
            </a:r>
          </a:p>
        </p:txBody>
      </p:sp>
    </p:spTree>
    <p:extLst>
      <p:ext uri="{BB962C8B-B14F-4D97-AF65-F5344CB8AC3E}">
        <p14:creationId xmlns:p14="http://schemas.microsoft.com/office/powerpoint/2010/main" val="3633915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86</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6:24-28; Mark 8:34–9:1; Luke 9:23-27</a:t>
            </a:r>
          </a:p>
        </p:txBody>
      </p:sp>
      <p:sp>
        <p:nvSpPr>
          <p:cNvPr id="2" name="Rectangle 1">
            <a:extLst>
              <a:ext uri="{FF2B5EF4-FFF2-40B4-BE49-F238E27FC236}">
                <a16:creationId xmlns:a16="http://schemas.microsoft.com/office/drawing/2014/main" id="{07A16FA1-8F25-2469-C6AA-CBCA1C5D4111}"/>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 true disciple must submit not to the Pharisees but to Jesus since he would judge Israel and rule as Messiah</a:t>
            </a:r>
          </a:p>
        </p:txBody>
      </p:sp>
    </p:spTree>
    <p:extLst>
      <p:ext uri="{BB962C8B-B14F-4D97-AF65-F5344CB8AC3E}">
        <p14:creationId xmlns:p14="http://schemas.microsoft.com/office/powerpoint/2010/main" val="2837918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Elijah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17:9-13; Mark 9:9-13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tells the Transfiguration disciples that Elijah will precede the kingdom but John the Baptist fulfilled Malachi's prophecy of his coming so that they might harmonize the need of Christ's sacrifice before his glorification</a:t>
            </a:r>
          </a:p>
        </p:txBody>
      </p:sp>
    </p:spTree>
    <p:extLst>
      <p:ext uri="{BB962C8B-B14F-4D97-AF65-F5344CB8AC3E}">
        <p14:creationId xmlns:p14="http://schemas.microsoft.com/office/powerpoint/2010/main" val="25731891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Dependence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89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17:14-21; Mark 9:14-29; Luke 9:37-43a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When disciples cannot exorcise a demon, Christ shares how he could deliver Israel if the nation believes and to teach the disciples that they will succeed only by trusting in Christ</a:t>
            </a:r>
          </a:p>
        </p:txBody>
      </p:sp>
    </p:spTree>
    <p:extLst>
      <p:ext uri="{BB962C8B-B14F-4D97-AF65-F5344CB8AC3E}">
        <p14:creationId xmlns:p14="http://schemas.microsoft.com/office/powerpoint/2010/main" val="16433724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Q. Additional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90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17:22-23; Mark 9:30-32; Luke 9:43b-45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again predicts His death and resurrection to the disciples to enable them to understand that suffering must precede glory in the same Messiah, not two Messiahs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9732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 Instruction Concerning Sonship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17:24-27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directs Peter in paying their voluntary temple tax to prevent cause for accusation from the authorities even though as the authority over the temple Christ and His disciples were exempt from the tax as related to the One to whom the temple was dedicated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49144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S. Instruction Concerning Humility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92</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18:1-5; Mark 9:33-37;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the disciples' argument regarding which of them would be greatest in the kingdom Christ uses a child to tutor them on humility and dependence necessary for positions of greatness in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99187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T. Instruction Concerning Pride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93</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18:6-14; Mark 9:38-50;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400" b="1" kern="0" dirty="0">
                <a:solidFill>
                  <a:srgbClr val="FFFFFF"/>
                </a:solidFill>
                <a:effectLst>
                  <a:glow rad="228600">
                    <a:srgbClr val="220011"/>
                  </a:glow>
                </a:effectLst>
                <a:latin typeface="Arial"/>
                <a:ea typeface="ＭＳ Ｐゴシック" charset="0"/>
                <a:cs typeface="Arial"/>
              </a:rPr>
              <a:t>Jesus rebukes his disciples’ pride over others trying to exorcise a demon so they would prize humility since God prioritizes what man deems insignificant </a:t>
            </a:r>
          </a:p>
        </p:txBody>
      </p:sp>
    </p:spTree>
    <p:extLst>
      <p:ext uri="{BB962C8B-B14F-4D97-AF65-F5344CB8AC3E}">
        <p14:creationId xmlns:p14="http://schemas.microsoft.com/office/powerpoint/2010/main" val="7551081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U.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18:15-35</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the disciples that they are to forgive both  unconditionally and completely in the same way God has forgiven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4393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Dr. Rick Griffith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Singapore Bible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 A private sin should be dealt with only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between those directly involved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so as to make restoration of the offender easier.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(16) Unrepentant sin after a private confrontation should be exposed only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one or two more persons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 in order to facilitate restoring the sinner.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(17a) Unrepentant sin after a small group attempt at restoration should be brought before the entire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church body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as a deterrent to continued sin.</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(17b) Unrepentant sin after exposure to the church should result in requiring each church member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relate to the sinner as an unbeliever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(18-19) Churches that prayerfully restore or continue to seek to restore sinful believers act in the place of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Father</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 The church must announce guilt or innocence based upon what God has already determined.</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(19) Church leaders who prayerfully make a judgment can have confidence that they have acted according to God's will.</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(20) Churches that restore or continue to seek to restore sinful believers act in the presence of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Jesus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(15-17)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manner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in which the church should correctly restore a sinning Christian is by keeping the matter as private as possible. </a:t>
            </a: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(18-20)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reason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the church can restore or continue to seek </a:t>
            </a:r>
            <a:r>
              <a:rPr kumimoji="0" lang="en-US" sz="2400" b="1" i="0" u="none" strike="noStrike" kern="1200" cap="none" spc="0" normalizeH="0" baseline="0" noProof="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to restore errant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BBE0E3"/>
                </a:solidFill>
                <a:effectLst>
                  <a:outerShdw blurRad="222250" dist="127000" dir="2700000" algn="tl" rotWithShape="0">
                    <a:srgbClr val="000000">
                      <a:alpha val="89000"/>
                    </a:srgbClr>
                  </a:outerShdw>
                </a:effectLst>
                <a:uLnTx/>
                <a:uFillTx/>
                <a:latin typeface="Arial" charset="0"/>
                <a:ea typeface="ＭＳ Ｐゴシック" charset="0"/>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I.  K</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eep the matter as </a:t>
            </a:r>
            <a:r>
              <a:rPr kumimoji="0" lang="en-US" altLang="ja-JP" sz="4800" b="1" i="0" u="sng" strike="noStrike" kern="1200" cap="none" spc="0" normalizeH="0" baseline="0" noProof="0" dirty="0">
                <a:ln>
                  <a:noFill/>
                </a:ln>
                <a:solidFill>
                  <a:srgbClr val="146225"/>
                </a:solidFill>
                <a:effectLst/>
                <a:uLnTx/>
                <a:uFillTx/>
                <a:latin typeface="Arial" charset="0"/>
                <a:ea typeface="ＭＳ Ｐゴシック" charset="0"/>
              </a:rPr>
              <a:t>private</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 as possible (15-17).</a:t>
            </a:r>
            <a:r>
              <a:rPr kumimoji="0" lang="en-US" altLang="ja-JP" sz="4000" b="1"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uLnTx/>
                <a:uFillTx/>
                <a:latin typeface="Arial" charset="0"/>
                <a:ea typeface="ＭＳ Ｐゴシック" charset="0"/>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dirty="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to Discipline Him/Her</a:t>
            </a: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refer to him/her as a Christian.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Evangelize this person.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let him/her take the Lord</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s Supper.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the person from membership.</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Deliver over to Satan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 one in sex sin </a:t>
            </a:r>
            <a:b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(1 Cor. 5:5).</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 eat with him/her (1 Cor. 5:11).</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II. Our church extends the </a:t>
            </a:r>
            <a:r>
              <a:rPr kumimoji="0" lang="en-US" sz="4800" b="1" i="0" u="sng" strike="noStrike" kern="1200" cap="none" spc="0" normalizeH="0" baseline="0" noProof="0">
                <a:ln>
                  <a:noFill/>
                </a:ln>
                <a:solidFill>
                  <a:srgbClr val="000090"/>
                </a:solidFill>
                <a:effectLst/>
                <a:uLnTx/>
                <a:uFillTx/>
                <a:latin typeface="Arial" charset="0"/>
                <a:ea typeface="ＭＳ Ｐゴシック" charset="0"/>
              </a:rPr>
              <a:t>authority</a:t>
            </a:r>
            <a:r>
              <a:rPr kumimoji="0" lang="en-US" sz="4800" b="1" i="0" u="none" strike="noStrike" kern="1200" cap="none" spc="0" normalizeH="0" baseline="0" noProof="0">
                <a:ln>
                  <a:noFill/>
                </a:ln>
                <a:solidFill>
                  <a:srgbClr val="000090"/>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of God Himself!</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rPr>
              <a:t>Why discipline? </a:t>
            </a:r>
            <a:r>
              <a:rPr lang="en-US" sz="6000" b="1">
                <a:solidFill>
                  <a:srgbClr val="FFFFFF"/>
                </a:solidFill>
                <a:latin typeface="Arial" charset="0"/>
                <a:ea typeface="ＭＳ Ｐゴシック" charset="0"/>
              </a:rPr>
              <a:t> </a:t>
            </a:r>
            <a:br>
              <a:rPr lang="en-US" sz="6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place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of the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Father</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presence &amp; authority of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Christ</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V.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95</a:t>
            </a:r>
          </a:p>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8:19-22; Luke 9:57-62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dirty="0">
                <a:solidFill>
                  <a:srgbClr val="FFFFFF"/>
                </a:solidFill>
                <a:effectLst>
                  <a:glow rad="228600">
                    <a:srgbClr val="220011"/>
                  </a:glow>
                </a:effectLst>
                <a:latin typeface="Arial"/>
                <a:ea typeface="ＭＳ Ｐゴシック" charset="0"/>
                <a:cs typeface="Arial"/>
              </a:rPr>
              <a:t>Christ trains His disciples in the costly nature of true discipleship through three men who wanted only His provision, would not give up his father's authority, or loved family more than Christ</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58150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W. Challenge by His Brothers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rejects the tainted counsel of His brothers to go to Jerusalem and publicly reveal Himself because He needs to move according to God's timetable not only as King but as the Passover Lamb as well</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13921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85974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680643"/>
            <a:ext cx="9037637" cy="2215812"/>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charset="0"/>
                <a:cs typeface="Arial" charset="0"/>
              </a:rPr>
              <a:t>And Jesus’ brothers said to him, “Leave here and go to Judea, where your followers can see your miracles! 4 You can’t become famous if you hide like this! If you can do such wonderful things, show yourself to the world!” 5 For even his brothers didn’t believe in him (John 7:3-5 NLT).</a:t>
            </a:r>
          </a:p>
          <a:p>
            <a:pPr algn="ctr" defTabSz="914400" eaLnBrk="0" fontAlgn="base" hangingPunct="0">
              <a:spcBef>
                <a:spcPct val="0"/>
              </a:spcBef>
              <a:spcAft>
                <a:spcPct val="0"/>
              </a:spcAf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X. Journey to Jerusalem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97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Luke 9:51-56; John 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Having completed His instruction of the Twelve to carry on His ministry in His absence, Christ passes through unrepentant Samaria to face the opposition of the religious leaders that would culminate in His death and resurrection</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763013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frican" pitchFamily="2" charset="0"/>
              <a:ea typeface="ＭＳ Ｐゴシック" panose="020B0600070205080204" pitchFamily="34" charset="-128"/>
              <a:cs typeface="+mn-cs"/>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en-US" altLang="en-US">
                <a:solidFill>
                  <a:schemeClr val="bg1"/>
                </a:solidFill>
                <a:ea typeface="ＭＳ Ｐゴシック" panose="020B0600070205080204" pitchFamily="34" charset="-128"/>
              </a:rPr>
              <a:t>Can Jesus Prove It?</a:t>
            </a: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JOHN 6</a:t>
            </a: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en-US" altLang="en-US" dirty="0">
                <a:ea typeface="ＭＳ Ｐゴシック" panose="020B0600070205080204" pitchFamily="34" charset="-128"/>
              </a:rPr>
              <a:t>DNA Breakthrough!</a:t>
            </a: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Born in 1875, Jeanne Calment died in 1997 aged 122 years and 164 days</a:t>
            </a: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a:ea typeface="ＭＳ Ｐゴシック" panose="020B0600070205080204" pitchFamily="34" charset="-128"/>
              </a:rPr>
              <a:t>Howtoliveforever.net</a:t>
            </a: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393825"/>
            <a:ext cx="8342312" cy="2062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can have “youthful looks, improved appearance and attractiveness, and health and vitality well into your 70s, 80s, 90s, 100s, 1,000s  . . . as long as you want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Feeding the Five Thousand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14:13-21; Mark 6:30-44; Luke 9:10-17; John 6:1-13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167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400" b="1" kern="0" dirty="0">
                <a:solidFill>
                  <a:srgbClr val="FFFFFF"/>
                </a:solidFill>
                <a:effectLst>
                  <a:glow rad="228600">
                    <a:srgbClr val="220011"/>
                  </a:glow>
                </a:effectLst>
                <a:latin typeface="Arial"/>
                <a:ea typeface="ＭＳ Ｐゴシック" charset="0"/>
                <a:cs typeface="Arial"/>
              </a:rPr>
              <a:t>Christ feeds 5000 as the New Moses of Deuteronomy 18:15 to teach how to shepherd with sufficiency in him, to confirm the believing, and to establish spiritual blindness of the unbelieving</a:t>
            </a:r>
          </a:p>
        </p:txBody>
      </p:sp>
    </p:spTree>
    <p:extLst>
      <p:ext uri="{BB962C8B-B14F-4D97-AF65-F5344CB8AC3E}">
        <p14:creationId xmlns:p14="http://schemas.microsoft.com/office/powerpoint/2010/main" val="2021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en-US" altLang="en-US" sz="54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An Astonishing Claim!</a:t>
            </a:r>
            <a:r>
              <a:rPr lang="en-US" altLang="en-US" sz="5400" b="1">
                <a:solidFill>
                  <a:srgbClr val="FFFFFF"/>
                </a:solidFill>
                <a:effectLst>
                  <a:outerShdw blurRad="38100" dist="38100" dir="2700000" algn="tl">
                    <a:srgbClr val="000000"/>
                  </a:outerShdw>
                </a:effectLst>
                <a:ea typeface="ＭＳ Ｐゴシック" panose="020B0600070205080204" pitchFamily="34" charset="-128"/>
              </a:rPr>
              <a:t> </a:t>
            </a: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“I tell you the truth, those who listen to my message and believe in God who sent me </a:t>
            </a:r>
            <a:r>
              <a:rPr kumimoji="0" lang="en-US" altLang="en-US" sz="3600" b="1" i="0" u="none" strike="noStrike" kern="1200" cap="none" spc="0" normalizeH="0" baseline="0" noProof="0" dirty="0">
                <a:ln>
                  <a:noFill/>
                </a:ln>
                <a:solidFill>
                  <a:srgbClr val="FFFF00"/>
                </a:solidFill>
                <a:effectLst>
                  <a:glow rad="228600">
                    <a:schemeClr val="bg1">
                      <a:alpha val="40000"/>
                    </a:schemeClr>
                  </a:glow>
                </a:effectLst>
                <a:uLnTx/>
                <a:uFillTx/>
                <a:latin typeface="Helvetica" panose="020B0604020202020204" pitchFamily="34" charset="0"/>
                <a:ea typeface="ＭＳ Ｐゴシック" panose="020B0600070205080204" pitchFamily="34" charset="-128"/>
                <a:cs typeface="Helvetica" panose="020B0604020202020204" pitchFamily="34" charset="0"/>
              </a:rPr>
              <a:t>have eternal life</a:t>
            </a: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They will never be condemned for their sins, but they have already passed from death into life”</a:t>
            </a: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John 5:24</a:t>
            </a: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How do we </a:t>
            </a:r>
            <a:r>
              <a:rPr kumimoji="0" lang="en-US" altLang="en-US" sz="3600" b="1" i="0" u="none" strike="noStrike" kern="1200" cap="none" spc="0" normalizeH="0" baseline="0" noProof="0">
                <a:ln>
                  <a:noFill/>
                </a:ln>
                <a:solidFill>
                  <a:srgbClr val="660066"/>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know </a:t>
            </a: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Jesus can give eternal life?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dventure" pitchFamily="82" charset="0"/>
                <a:ea typeface="ＭＳ Ｐゴシック" charset="-128"/>
                <a:cs typeface="ＭＳ Ｐゴシック" charset="-128"/>
              </a:rPr>
              <a:t>JOHN 6</a:t>
            </a: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algn="l" eaLnBrk="1" hangingPunct="1"/>
            <a:r>
              <a:rPr lang="en-US" altLang="en-US">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MOVEMENTS:</a:t>
            </a:r>
            <a:endParaRPr lang="en-US" altLang="en-US" sz="960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381000" y="3213100"/>
            <a:ext cx="5316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Showing his Authority (1-21)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381000" y="4067016"/>
            <a:ext cx="43566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The Bread of Life (22-59)</a:t>
            </a: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381000" y="4828888"/>
            <a:ext cx="5232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Disciples desert Jesus (60-71)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I. Jesus showed His authority over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and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creation</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Feeding the 5000</a:t>
            </a: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47593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dventure" pitchFamily="82" charset="0"/>
                <a:ea typeface="ＭＳ Ｐゴシック" panose="020B0600070205080204" pitchFamily="34" charset="-128"/>
                <a:cs typeface="+mn-cs"/>
              </a:rPr>
              <a:t>Near Sea of Galilee </a:t>
            </a: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Setting</a:t>
            </a: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A huge crowd in a remote place</a:t>
            </a:r>
          </a:p>
        </p:txBody>
      </p:sp>
    </p:spTree>
    <p:extLst>
      <p:ext uri="{BB962C8B-B14F-4D97-AF65-F5344CB8AC3E}">
        <p14:creationId xmlns:p14="http://schemas.microsoft.com/office/powerpoint/2010/main" val="3941453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Where shall we buy bread for these people to eat?</a:t>
            </a: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 months’ wages would not buy enough bread for each one to have a bite!!</a:t>
            </a: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14:13-22</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6:31-46</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9:10-17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en-US" altLang="en-US" sz="3200">
                <a:effectLst>
                  <a:outerShdw blurRad="38100" dist="38100" dir="2700000" algn="tl">
                    <a:srgbClr val="000000"/>
                  </a:outerShdw>
                </a:effectLst>
                <a:latin typeface="Arial" panose="020B0604020202020204" pitchFamily="34" charset="0"/>
                <a:ea typeface="ＭＳ Ｐゴシック" panose="020B0600070205080204" pitchFamily="34" charset="-128"/>
              </a:rPr>
              <a:t>Andrew being helpful</a:t>
            </a: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“There’s a young boy here with five barley loaves and two fish. But what good is that with this huge crowd?”</a:t>
            </a: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Tell everyone to sit down.</a:t>
            </a: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a:t>
            </a: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 and distributed to those who were seated as much as they wanted...</a:t>
            </a: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Bread Multiplied!</a:t>
            </a: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  </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crowd is the key!</a:t>
            </a:r>
          </a:p>
        </p:txBody>
      </p:sp>
    </p:spTree>
    <p:extLst>
      <p:ext uri="{BB962C8B-B14F-4D97-AF65-F5344CB8AC3E}">
        <p14:creationId xmlns:p14="http://schemas.microsoft.com/office/powerpoint/2010/main" val="2477465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When the people saw him do this miraculous sign, they exclaimed,</a:t>
            </a: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“Surely, he is the Prophet we have been expecting!” </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(6:24 NLT)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0"/>
            <a:ext cx="5943600" cy="1708150"/>
          </a:xfrm>
        </p:spPr>
        <p:txBody>
          <a:bodyPr/>
          <a:lstStyle/>
          <a:p>
            <a:pPr eaLnBrk="1" hangingPunct="1"/>
            <a:r>
              <a:rPr lang="en-US" altLang="en-US" sz="3500" b="1" dirty="0">
                <a:ea typeface="ＭＳ Ｐゴシック" panose="020B0600070205080204" pitchFamily="34" charset="-128"/>
              </a:rPr>
              <a:t>Prophecy of a Prophet given through Moses </a:t>
            </a:r>
            <a:br>
              <a:rPr lang="en-US" altLang="en-US" sz="3500" b="1" dirty="0">
                <a:ea typeface="ＭＳ Ｐゴシック" panose="020B0600070205080204" pitchFamily="34" charset="-128"/>
              </a:rPr>
            </a:br>
            <a:r>
              <a:rPr lang="en-US" altLang="en-US" sz="3500" b="1" dirty="0">
                <a:ea typeface="ＭＳ Ｐゴシック" panose="020B0600070205080204" pitchFamily="34" charset="-128"/>
              </a:rPr>
              <a:t>(Deut. 18:15)</a:t>
            </a:r>
            <a:endParaRPr lang="en-US" altLang="en-US" sz="3500" dirty="0">
              <a:ea typeface="ＭＳ Ｐゴシック" panose="020B0600070205080204" pitchFamily="34" charset="-128"/>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will raise up a Prophet like you from among their fellow Israelites. I will put my words in his mouth, and he will tell the people everything I command him.”</a:t>
            </a: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WATER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TO WINE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2:1-11</a:t>
            </a: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SON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4:46-54</a:t>
            </a: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PARALYTIC</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5:1-18</a:t>
            </a: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FEEDING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5000</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6:1-15</a:t>
            </a: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WALKING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ON WATER</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6:16-24</a:t>
            </a: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BLIND MAN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9:1-7</a:t>
            </a: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RAISING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LAZARUS</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11:1-45</a:t>
            </a: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CHRIST’S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RESURRECTION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20:1-31</a:t>
            </a: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FISH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CATCH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21:1-3</a:t>
            </a: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Key Verse</a:t>
            </a:r>
            <a:endPar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“Jesus did many other miraculous </a:t>
            </a:r>
            <a:r>
              <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signs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in the presence of his disciples, which are not recorded in this book.  But these are written </a:t>
            </a:r>
            <a:r>
              <a:rPr kumimoji="0" lang="en-US" altLang="zh-CN"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you may believe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Jesus is the Christ, the Son of God, and that by believing </a:t>
            </a:r>
            <a:b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you may have life in his name” (20:30-31).</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r>
              <a:rPr lang="en-US" altLang="zh-CN" sz="3600" b="1" u="sng">
                <a:solidFill>
                  <a:srgbClr val="FFFF00"/>
                </a:solidFill>
                <a:ea typeface="ＭＳ Ｐゴシック" panose="020B0600070205080204" pitchFamily="34" charset="-128"/>
                <a:cs typeface="Arial" panose="020B0604020202020204" pitchFamily="34" charset="0"/>
              </a:rPr>
              <a:t>Key Word</a:t>
            </a:r>
            <a:r>
              <a:rPr lang="en-US" altLang="zh-CN" sz="3600" b="1">
                <a:solidFill>
                  <a:srgbClr val="FFFF00"/>
                </a:solidFill>
                <a:ea typeface="ＭＳ Ｐゴシック" panose="020B0600070205080204" pitchFamily="34" charset="-128"/>
                <a:cs typeface="Arial" panose="020B0604020202020204" pitchFamily="34" charset="0"/>
              </a:rPr>
              <a:t> </a:t>
            </a:r>
            <a:r>
              <a:rPr lang="en-US" altLang="zh-CN" sz="3600" b="1">
                <a:solidFill>
                  <a:schemeClr val="tx1"/>
                </a:solidFill>
                <a:ea typeface="ＭＳ Ｐゴシック" panose="020B0600070205080204" pitchFamily="34" charset="-128"/>
                <a:cs typeface="Arial" panose="020B0604020202020204" pitchFamily="34" charset="0"/>
              </a:rPr>
              <a:t>Believe</a:t>
            </a:r>
            <a:endParaRPr lang="en-US" altLang="en-US" sz="3600" b="1" u="sng">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l"/>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a:t>
            </a: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buFontTx/>
              <a:buNone/>
            </a:pPr>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MOSES</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Predicted a Prophet</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Gave manna from God</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Sustained physical life</a:t>
            </a:r>
          </a:p>
          <a:p>
            <a:endPar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buFontTx/>
              <a:buNone/>
            </a:pPr>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JESUS</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Fulfilled the prediction</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Is manna who IS God</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Gives eternal life</a:t>
            </a:r>
          </a:p>
          <a:p>
            <a:endPar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the New Moses!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even better than Moses!</a:t>
            </a: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Jesus proved himself </a:t>
            </a:r>
            <a:r>
              <a:rPr lang="en-US" altLang="en-US" dirty="0">
                <a:solidFill>
                  <a:srgbClr val="FFFF00"/>
                </a:solidFill>
                <a:effectLst>
                  <a:glow rad="228600">
                    <a:schemeClr val="bg1">
                      <a:alpha val="40000"/>
                    </a:schemeClr>
                  </a:glow>
                </a:effectLst>
                <a:latin typeface="Arial" panose="020B0604020202020204" pitchFamily="34" charset="0"/>
                <a:ea typeface="ＭＳ Ｐゴシック" panose="020B0600070205080204" pitchFamily="34" charset="-128"/>
              </a:rPr>
              <a:t>greater than Moses as the giver of eternal life </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by miraculously </a:t>
            </a:r>
            <a:r>
              <a:rPr lang="en-US" altLang="en-US" i="1" dirty="0">
                <a:effectLst>
                  <a:glow rad="228600">
                    <a:schemeClr val="bg1">
                      <a:alpha val="40000"/>
                    </a:schemeClr>
                  </a:glow>
                </a:effectLst>
                <a:latin typeface="Arial" panose="020B0604020202020204" pitchFamily="34" charset="0"/>
                <a:ea typeface="ＭＳ Ｐゴシック" panose="020B0600070205080204" pitchFamily="34" charset="-128"/>
              </a:rPr>
              <a:t>feeding 5000 Jews</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 (6:1-15).</a:t>
            </a:r>
          </a:p>
        </p:txBody>
      </p:sp>
    </p:spTree>
    <p:extLst>
      <p:ext uri="{BB962C8B-B14F-4D97-AF65-F5344CB8AC3E}">
        <p14:creationId xmlns:p14="http://schemas.microsoft.com/office/powerpoint/2010/main" val="599169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Rejection of an Offer to Make Christ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15596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75</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14:22-23; Mark 6:45-46; John 6:14-15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400" b="1" kern="0" dirty="0">
                <a:solidFill>
                  <a:srgbClr val="FFFFFF"/>
                </a:solidFill>
                <a:effectLst>
                  <a:glow rad="228600">
                    <a:srgbClr val="220011"/>
                  </a:glow>
                </a:effectLst>
                <a:latin typeface="Arial"/>
                <a:ea typeface="ＭＳ Ｐゴシック" charset="0"/>
                <a:cs typeface="Arial"/>
              </a:rPr>
              <a:t>Jesus rejects the offer of the 5000 to make him king as the New Moses of Deuteronomy 18:15 since Israel's leaders remained unbelieving so his rule would be only </a:t>
            </a:r>
            <a:r>
              <a:rPr lang="en-GB" sz="2400" b="1" kern="0" dirty="0">
                <a:solidFill>
                  <a:srgbClr val="FFFFFF"/>
                </a:solidFill>
                <a:effectLst>
                  <a:glow rad="228600">
                    <a:srgbClr val="220011"/>
                  </a:glow>
                </a:effectLst>
                <a:latin typeface="Arial"/>
                <a:ea typeface="ＭＳ Ｐゴシック" charset="0"/>
                <a:cs typeface="Arial"/>
              </a:rPr>
              <a:t>over Galilee</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Instruction Through the Storm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76</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14:24-33; Mark 6:47-52; John 6:16-21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walks on the water to rescue His disciples on the Sea in order to teach them that when obstacles come as they do His will His help is available and must be claimed by faith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WALKING ON WATER</a:t>
            </a: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en-US" altLang="en-US">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Parting the Sea</a:t>
            </a:r>
          </a:p>
        </p:txBody>
      </p:sp>
    </p:spTree>
    <p:extLst>
      <p:ext uri="{BB962C8B-B14F-4D97-AF65-F5344CB8AC3E}">
        <p14:creationId xmlns:p14="http://schemas.microsoft.com/office/powerpoint/2010/main" val="4042961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Walked on the Sea</a:t>
            </a: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en-US" altLang="en-US" sz="2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ALTHOUGH LATER DISQUALIFIED, JESUS IS SPECTACULAR IN WINNING HIS FIRST SCHOOL SWIM RACE.</a:t>
            </a:r>
          </a:p>
        </p:txBody>
      </p:sp>
    </p:spTree>
    <p:extLst>
      <p:ext uri="{BB962C8B-B14F-4D97-AF65-F5344CB8AC3E}">
        <p14:creationId xmlns:p14="http://schemas.microsoft.com/office/powerpoint/2010/main" val="3258849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Jesus: “Don’t be afraid!  </a:t>
            </a:r>
            <a:r>
              <a:rPr lang="en-US" altLang="en-US" sz="40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It is I</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(6:20)</a:t>
            </a: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“Don’t be afraid!  </a:t>
            </a:r>
            <a:r>
              <a:rPr lang="en-US" altLang="en-US" sz="40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I am here</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(6:20)</a:t>
            </a: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NLT</a:t>
            </a:r>
          </a:p>
        </p:txBody>
      </p:sp>
    </p:spTree>
    <p:extLst>
      <p:ext uri="{BB962C8B-B14F-4D97-AF65-F5344CB8AC3E}">
        <p14:creationId xmlns:p14="http://schemas.microsoft.com/office/powerpoint/2010/main" val="96585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a:t>
            </a:r>
            <a:r>
              <a:rPr lang="en-US" altLang="en-US" sz="4000" dirty="0">
                <a:effectLst/>
                <a:latin typeface="Arial" panose="020B0604020202020204" pitchFamily="34" charset="0"/>
                <a:ea typeface="ＭＳ Ｐゴシック" panose="020B0600070205080204" pitchFamily="34" charset="-128"/>
              </a:rPr>
              <a:t>” (6:20)</a:t>
            </a: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Greek:</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5"/>
            <a:ext cx="890587" cy="1346200"/>
            <a:chOff x="1145" y="1176"/>
            <a:chExt cx="617" cy="96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8"/>
            <a:ext cx="890588" cy="1346200"/>
            <a:chOff x="3513" y="1184"/>
            <a:chExt cx="617" cy="96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8"/>
            <a:ext cx="890587" cy="1346200"/>
            <a:chOff x="1161" y="3088"/>
            <a:chExt cx="617" cy="96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Comic Sans MS" panose="030F0702030302020204" pitchFamily="66" charset="0"/>
                <a:ea typeface="MS Gothic" panose="020B0609070205080204" pitchFamily="49" charset="-128"/>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575" cy="4619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rPr>
              <a:t>111</a:t>
            </a: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en-US" altLang="en-US" sz="2900" b="1">
                <a:solidFill>
                  <a:srgbClr val="FAFD00"/>
                </a:solidFill>
                <a:effectLst>
                  <a:outerShdw blurRad="38100" dist="38100" dir="2700000" algn="tl">
                    <a:srgbClr val="C0C0C0"/>
                  </a:outerShdw>
                </a:effectLst>
                <a:latin typeface="Comic Sans MS" panose="030F0702030302020204" pitchFamily="66" charset="0"/>
              </a:rPr>
              <a:t>JOHN’S “I AM” STATEMENTS</a:t>
            </a:r>
            <a:endParaRPr lang="en-US" altLang="en-US">
              <a:effectLst>
                <a:outerShdw blurRad="38100" dist="38100" dir="2700000" algn="tl">
                  <a:srgbClr val="C0C0C0"/>
                </a:outerShdw>
              </a:effectLst>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7467600" cy="3773487"/>
          </a:xfrm>
          <a:prstGeom prst="rect">
            <a:avLst/>
          </a:prstGeom>
          <a:noFill/>
          <a:ln w="9525">
            <a:noFill/>
            <a:round/>
            <a:headEnd/>
            <a:tailEnd/>
          </a:ln>
        </p:spPr>
        <p:txBody>
          <a:bodyPr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l" defTabSz="914400" rtl="0" eaLnBrk="1" fontAlgn="base" latinLnBrk="0" hangingPunct="1">
              <a:lnSpc>
                <a:spcPct val="100000"/>
              </a:lnSpc>
              <a:spcBef>
                <a:spcPts val="2250"/>
              </a:spcBef>
              <a:spcAft>
                <a:spcPct val="0"/>
              </a:spcAft>
              <a:buClr>
                <a:srgbClr val="FAFD00"/>
              </a:buClr>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the Messiah</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(4:26)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Don’t be afraid. </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(6:20)</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bread </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of life” (6:35)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light </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of the world” (8:12)</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Before Abraham</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was, I am” (8:58)</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door </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[of the sheep]” (10:7)</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good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shepherd</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(10:11, 14)</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resurrection </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and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(11:25)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way</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truth</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and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(14:6)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true vine</a:t>
            </a:r>
            <a:r>
              <a:rPr kumimoji="0" lang="en-US" altLang="en-US" sz="2400" b="1" i="0" u="none" strike="noStrike" kern="1200" cap="none" spc="0" normalizeH="0" baseline="0" noProof="0">
                <a:ln>
                  <a:noFill/>
                </a:ln>
                <a:solidFill>
                  <a:srgbClr val="FAFD00"/>
                </a:solidFill>
                <a:effectLst>
                  <a:outerShdw blurRad="38100" dist="38100" dir="2700000" algn="tl">
                    <a:srgbClr val="C0C0C0"/>
                  </a:outerShdw>
                </a:effectLst>
                <a:uLnTx/>
                <a:uFillTx/>
                <a:latin typeface="Helvetica" panose="020B0604020202020204" pitchFamily="34" charset="0"/>
                <a:ea typeface="MS Gothic" panose="020B0609070205080204" pitchFamily="49" charset="-128"/>
              </a:rPr>
              <a:t>” (15:1)</a:t>
            </a: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358F3-080F-1174-DDB4-33D2A864371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anose="020B0600070205080204" pitchFamily="34" charset="-128"/>
                <a:cs typeface="Arial"/>
              </a:rPr>
              <a:t>Exodus 3:1–4:17</a:t>
            </a: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15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en-US" altLang="en-US" sz="3600">
                <a:solidFill>
                  <a:schemeClr val="bg1"/>
                </a:solidFill>
                <a:effectLst/>
                <a:latin typeface="Arial" panose="020B0604020202020204" pitchFamily="34" charset="0"/>
                <a:ea typeface="ＭＳ Ｐゴシック" panose="020B0600070205080204" pitchFamily="34" charset="-128"/>
              </a:rPr>
              <a:t>The Burning Bush</a:t>
            </a:r>
            <a:endParaRPr kumimoji="0" lang="en-US" altLang="en-US" sz="4000">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1.  Who am I (3:11)?</a:t>
            </a: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2.  Who are You (3:13)?</a:t>
            </a: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3.  What if I fail (4:1)?</a:t>
            </a: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4.  I’m not gifted (4:10)</a:t>
            </a: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9144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5.  I don’t want to get involved (4:13)</a:t>
            </a: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rPr>
              <a:t>EXCUSES</a:t>
            </a: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165100" y="1116013"/>
            <a:ext cx="8977313" cy="3170237"/>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God replied to Moses,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Who I Am</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Say this to the people of Israel: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has sent me to you” </a:t>
            </a:r>
            <a:b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(Exodus 3:14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NLT</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Reception in Gennesaret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14:34-36; Mark 6:53-56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instills in His disciples through continued healings that what He accomplished in the physical realm represents what He desired to perform for people in the spiritual realm if they trust Him in faith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the Bread of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6:22-71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His claim to be the true bread from heaven Christ teaches His disciples that He did not come to give physical bread </a:t>
            </a:r>
            <a:r>
              <a:rPr lang="en-GB" sz="3200" b="1" kern="0">
                <a:solidFill>
                  <a:srgbClr val="FFFFFF"/>
                </a:solidFill>
                <a:effectLst>
                  <a:glow rad="228600">
                    <a:srgbClr val="220011"/>
                  </a:glow>
                </a:effectLst>
                <a:latin typeface="Arial"/>
                <a:ea typeface="ＭＳ Ｐゴシック" charset="0"/>
                <a:cs typeface="Arial"/>
              </a:rPr>
              <a:t>but the new </a:t>
            </a:r>
            <a:r>
              <a:rPr lang="en-GB" sz="3200" b="1" kern="0" dirty="0">
                <a:solidFill>
                  <a:srgbClr val="FFFFFF"/>
                </a:solidFill>
                <a:effectLst>
                  <a:glow rad="228600">
                    <a:srgbClr val="220011"/>
                  </a:glow>
                </a:effectLst>
                <a:latin typeface="Arial"/>
                <a:ea typeface="ＭＳ Ｐゴシック" charset="0"/>
                <a:cs typeface="Arial"/>
              </a:rPr>
              <a:t>heavenly bread, which is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7522" name="Picture 6" descr="Jesus Very CLose Up.jpg">
            <a:extLst>
              <a:ext uri="{FF2B5EF4-FFF2-40B4-BE49-F238E27FC236}">
                <a16:creationId xmlns:a16="http://schemas.microsoft.com/office/drawing/2014/main" id="{BDAFBCEB-7546-4DEC-B6C6-6824EC7F918F}"/>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2045225D-B6B7-4635-854F-26C8AAD347C2}"/>
              </a:ext>
            </a:extLst>
          </p:cNvPr>
          <p:cNvGrpSpPr>
            <a:grpSpLocks/>
          </p:cNvGrpSpPr>
          <p:nvPr/>
        </p:nvGrpSpPr>
        <p:grpSpPr bwMode="auto">
          <a:xfrm>
            <a:off x="381000" y="1676400"/>
            <a:ext cx="3810000" cy="4953000"/>
            <a:chOff x="381000" y="1676400"/>
            <a:chExt cx="3810000" cy="4953000"/>
          </a:xfrm>
        </p:grpSpPr>
        <p:pic>
          <p:nvPicPr>
            <p:cNvPr id="107528" name="Picture 6" descr="5000_loaves_fish_432x432">
              <a:extLst>
                <a:ext uri="{FF2B5EF4-FFF2-40B4-BE49-F238E27FC236}">
                  <a16:creationId xmlns:a16="http://schemas.microsoft.com/office/drawing/2014/main" id="{C8211F2C-53F1-4389-BBDA-45D8E20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WordArt 8">
              <a:extLst>
                <a:ext uri="{FF2B5EF4-FFF2-40B4-BE49-F238E27FC236}">
                  <a16:creationId xmlns:a16="http://schemas.microsoft.com/office/drawing/2014/main" id="{6BD3ADF4-EC3E-467F-BFD3-F0BAA92B53F4}"/>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0FA71652-DDC8-459C-80F2-5D92BA0F1E3D}"/>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I. Jesus showed His authority over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and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creation</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0E6923FE-B0E2-44AF-967E-B263D95E73B6}"/>
              </a:ext>
            </a:extLst>
          </p:cNvPr>
          <p:cNvGrpSpPr>
            <a:grpSpLocks/>
          </p:cNvGrpSpPr>
          <p:nvPr/>
        </p:nvGrpSpPr>
        <p:grpSpPr bwMode="auto">
          <a:xfrm>
            <a:off x="4800600" y="1600200"/>
            <a:ext cx="3886200" cy="5029200"/>
            <a:chOff x="4800600" y="1600200"/>
            <a:chExt cx="3886200" cy="5029200"/>
          </a:xfrm>
        </p:grpSpPr>
        <p:sp>
          <p:nvSpPr>
            <p:cNvPr id="107526" name="WordArt 4">
              <a:extLst>
                <a:ext uri="{FF2B5EF4-FFF2-40B4-BE49-F238E27FC236}">
                  <a16:creationId xmlns:a16="http://schemas.microsoft.com/office/drawing/2014/main" id="{5EF343BE-1356-40BF-8F65-1AEF695801BA}"/>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107527" name="Picture 6" descr="jesus_in_distance_slide">
              <a:extLst>
                <a:ext uri="{FF2B5EF4-FFF2-40B4-BE49-F238E27FC236}">
                  <a16:creationId xmlns:a16="http://schemas.microsoft.com/office/drawing/2014/main" id="{FC5F54B5-CCAC-47D5-893B-6E9130E95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90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eaLnBrk="1" hangingPunct="1"/>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II. Jesus satisfies our </a:t>
            </a:r>
            <a:r>
              <a:rPr lang="en-US" altLang="en-US" sz="4000" b="0">
                <a:solidFill>
                  <a:srgbClr val="00009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spiritual </a:t>
            </a:r>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hunger by giving us eternal life (6:22-59). </a:t>
            </a: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5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Foods </a:t>
            </a: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Unlike food that spoils, </a:t>
            </a:r>
            <a:b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b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Jesus gives eternal life (6:22-27).</a:t>
            </a:r>
          </a:p>
        </p:txBody>
      </p:sp>
    </p:spTree>
    <p:extLst>
      <p:ext uri="{BB962C8B-B14F-4D97-AF65-F5344CB8AC3E}">
        <p14:creationId xmlns:p14="http://schemas.microsoft.com/office/powerpoint/2010/main" val="96806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answered, “I tell you the truth, you are looking for me, not because you saw miraculous signs but because you ate the loaves and had your fill” (John 6:26)</a:t>
            </a: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8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a:extLst>
              <a:ext uri="{FF2B5EF4-FFF2-40B4-BE49-F238E27FC236}">
                <a16:creationId xmlns:a16="http://schemas.microsoft.com/office/drawing/2014/main" id="{DFE569BE-72C5-4673-A213-39B5894ADFCB}"/>
              </a:ext>
            </a:extLst>
          </p:cNvPr>
          <p:cNvSpPr>
            <a:spLocks noChangeArrowheads="1"/>
          </p:cNvSpPr>
          <p:nvPr/>
        </p:nvSpPr>
        <p:spPr bwMode="auto">
          <a:xfrm>
            <a:off x="304800" y="304800"/>
            <a:ext cx="761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304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but for food that endures to eternal life, which the Son of Man will give you.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723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7"/>
                                        </p:tgtEl>
                                        <p:attrNameLst>
                                          <p:attrName>style.visibility</p:attrName>
                                        </p:attrNameLst>
                                      </p:cBhvr>
                                      <p:to>
                                        <p:strVal val="visible"/>
                                      </p:to>
                                    </p:set>
                                    <p:animEffect transition="in" filter="fade">
                                      <p:cBhvr>
                                        <p:cTn id="7" dur="2000"/>
                                        <p:tgtEl>
                                          <p:spTgt spid="291847"/>
                                        </p:tgtEl>
                                      </p:cBhvr>
                                    </p:animEffect>
                                  </p:childTnLst>
                                </p:cTn>
                              </p:par>
                            </p:childTnLst>
                          </p:cTn>
                        </p:par>
                        <p:par>
                          <p:cTn id="8" fill="hold" nodeType="afterGroup">
                            <p:stCondLst>
                              <p:cond delay="2000"/>
                            </p:stCondLst>
                            <p:childTnLst>
                              <p:par>
                                <p:cTn id="9" presetID="30" presetClass="entr" presetSubtype="0" fill="hold" nodeType="afterEffect">
                                  <p:stCondLst>
                                    <p:cond delay="0"/>
                                  </p:stCondLst>
                                  <p:childTnLst>
                                    <p:set>
                                      <p:cBhvr>
                                        <p:cTn id="10" dur="1" fill="hold">
                                          <p:stCondLst>
                                            <p:cond delay="0"/>
                                          </p:stCondLst>
                                        </p:cTn>
                                        <p:tgtEl>
                                          <p:spTgt spid="291848"/>
                                        </p:tgtEl>
                                        <p:attrNameLst>
                                          <p:attrName>style.visibility</p:attrName>
                                        </p:attrNameLst>
                                      </p:cBhvr>
                                      <p:to>
                                        <p:strVal val="visible"/>
                                      </p:to>
                                    </p:set>
                                    <p:animEffect transition="in" filter="fade">
                                      <p:cBhvr>
                                        <p:cTn id="11" dur="800" decel="100000"/>
                                        <p:tgtEl>
                                          <p:spTgt spid="291848"/>
                                        </p:tgtEl>
                                      </p:cBhvr>
                                    </p:animEffect>
                                    <p:anim calcmode="lin" valueType="num">
                                      <p:cBhvr>
                                        <p:cTn id="12" dur="800" decel="100000" fill="hold"/>
                                        <p:tgtEl>
                                          <p:spTgt spid="291848"/>
                                        </p:tgtEl>
                                        <p:attrNameLst>
                                          <p:attrName>style.rotation</p:attrName>
                                        </p:attrNameLst>
                                      </p:cBhvr>
                                      <p:tavLst>
                                        <p:tav tm="0">
                                          <p:val>
                                            <p:fltVal val="-90"/>
                                          </p:val>
                                        </p:tav>
                                        <p:tav tm="100000">
                                          <p:val>
                                            <p:fltVal val="0"/>
                                          </p:val>
                                        </p:tav>
                                      </p:tavLst>
                                    </p:anim>
                                    <p:anim calcmode="lin" valueType="num">
                                      <p:cBhvr>
                                        <p:cTn id="13" dur="800" decel="100000" fill="hold"/>
                                        <p:tgtEl>
                                          <p:spTgt spid="291848"/>
                                        </p:tgtEl>
                                        <p:attrNameLst>
                                          <p:attrName>ppt_x</p:attrName>
                                        </p:attrNameLst>
                                      </p:cBhvr>
                                      <p:tavLst>
                                        <p:tav tm="0">
                                          <p:val>
                                            <p:strVal val="#ppt_x+0.4"/>
                                          </p:val>
                                        </p:tav>
                                        <p:tav tm="100000">
                                          <p:val>
                                            <p:strVal val="#ppt_x-0.05"/>
                                          </p:val>
                                        </p:tav>
                                      </p:tavLst>
                                    </p:anim>
                                    <p:anim calcmode="lin" valueType="num">
                                      <p:cBhvr>
                                        <p:cTn id="14" dur="800" decel="100000" fill="hold"/>
                                        <p:tgtEl>
                                          <p:spTgt spid="29184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Works</a:t>
            </a: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human effort,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enables us to do God’s work by believing in Him (6:28-29). </a:t>
            </a: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Breads</a:t>
            </a: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manna God gave via Moses, Jesus is the true “Bread” from heaven that gives eternal life </a:t>
            </a:r>
            <a:b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(6:30-33). </a:t>
            </a:r>
          </a:p>
        </p:txBody>
      </p:sp>
    </p:spTree>
    <p:extLst>
      <p:ext uri="{BB962C8B-B14F-4D97-AF65-F5344CB8AC3E}">
        <p14:creationId xmlns:p14="http://schemas.microsoft.com/office/powerpoint/2010/main" val="2467022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Results</a:t>
            </a: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Unlike bread that only sustains physical life, belief in Christ gives eternal life (6:34-59). </a:t>
            </a:r>
          </a:p>
        </p:txBody>
      </p:sp>
    </p:spTree>
    <p:extLst>
      <p:ext uri="{BB962C8B-B14F-4D97-AF65-F5344CB8AC3E}">
        <p14:creationId xmlns:p14="http://schemas.microsoft.com/office/powerpoint/2010/main" val="3080459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III. Jesus’ claim to be the only source of life forces a </a:t>
            </a:r>
            <a:r>
              <a:rPr lang="en-US" altLang="en-US" u="sng" dirty="0">
                <a:solidFill>
                  <a:srgbClr val="FFFF00"/>
                </a:solidFill>
                <a:effectLst/>
                <a:latin typeface="Arial" panose="020B0604020202020204" pitchFamily="34" charset="0"/>
                <a:ea typeface="ＭＳ Ｐゴシック" panose="020B0600070205080204" pitchFamily="34" charset="-128"/>
              </a:rPr>
              <a:t>decision</a:t>
            </a:r>
            <a:r>
              <a:rPr lang="en-US" altLang="en-US" dirty="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(6:60-71). </a:t>
            </a:r>
          </a:p>
        </p:txBody>
      </p:sp>
    </p:spTree>
    <p:extLst>
      <p:ext uri="{BB962C8B-B14F-4D97-AF65-F5344CB8AC3E}">
        <p14:creationId xmlns:p14="http://schemas.microsoft.com/office/powerpoint/2010/main" val="27756788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400"/>
            <a:ext cx="9156700"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pple Butter" pitchFamily="2" charset="0"/>
                <a:ea typeface="ＭＳ Ｐゴシック" panose="020B0600070205080204" pitchFamily="34" charset="-128"/>
                <a:cs typeface="+mn-cs"/>
              </a:rPr>
              <a:t>Disciples desert Jesus (61-71)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2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this point many of his disciples turned away and deserted him”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 6:66).</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r>
              <a:rPr lang="en-US" altLang="en-US" sz="3600" dirty="0">
                <a:effectLst>
                  <a:outerShdw blurRad="38100" dist="38100" dir="2700000" algn="tl">
                    <a:srgbClr val="000000"/>
                  </a:outerShdw>
                </a:effectLst>
                <a:latin typeface="Arial" panose="020B0604020202020204" pitchFamily="34" charset="0"/>
                <a:ea typeface="ＭＳ Ｐゴシック" panose="020B0600070205080204" pitchFamily="34" charset="-128"/>
              </a:rPr>
              <a:t>The Twelve stayed because 11 of them believed He was God’s Son (6:67-71).</a:t>
            </a: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Main Idea of John 6</a:t>
            </a: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r">
              <a:buFontTx/>
              <a:buNone/>
            </a:pP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Since Christ has </a:t>
            </a:r>
            <a:r>
              <a:rPr lang="en-US" altLang="en-US" sz="4400" u="sng" dirty="0">
                <a:solidFill>
                  <a:srgbClr val="FFFF00"/>
                </a:solidFill>
                <a:latin typeface="Arial" panose="020B0604020202020204" pitchFamily="34" charset="0"/>
                <a:ea typeface="ＭＳ Ｐゴシック" panose="020B0600070205080204" pitchFamily="34" charset="-128"/>
              </a:rPr>
              <a:t>authority over</a:t>
            </a:r>
            <a:r>
              <a:rPr lang="en-US" altLang="en-US" sz="4400" dirty="0">
                <a:solidFill>
                  <a:srgbClr val="FFFF00"/>
                </a:solidFill>
                <a:latin typeface="Arial" panose="020B0604020202020204" pitchFamily="34" charset="0"/>
                <a:ea typeface="ＭＳ Ｐゴシック" panose="020B0600070205080204" pitchFamily="34" charset="-128"/>
              </a:rPr>
              <a:t> </a:t>
            </a:r>
            <a:r>
              <a:rPr lang="en-US" altLang="en-US" sz="4400" u="sng" dirty="0">
                <a:solidFill>
                  <a:srgbClr val="FFFF00"/>
                </a:solidFill>
                <a:latin typeface="Arial" panose="020B0604020202020204" pitchFamily="34" charset="0"/>
                <a:ea typeface="ＭＳ Ｐゴシック" panose="020B0600070205080204" pitchFamily="34" charset="-128"/>
              </a:rPr>
              <a:t>creation</a:t>
            </a: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 trust Him to give you eternal life!</a:t>
            </a:r>
          </a:p>
        </p:txBody>
      </p:sp>
    </p:spTree>
    <p:extLst>
      <p:ext uri="{BB962C8B-B14F-4D97-AF65-F5344CB8AC3E}">
        <p14:creationId xmlns:p14="http://schemas.microsoft.com/office/powerpoint/2010/main" val="3550158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Disbelief?  </a:t>
            </a: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Or Belief?</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“You are the holy one of God!”</a:t>
            </a: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Defilement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79</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15:1-20; Mark 7:1-23; John 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trains the disciples in the real, inner source of defilement to reveal how the Pharisees violate the law with their traditions in their uncleanness due to their heart condition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845389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15:21-28; Mark 7:24-30</a:t>
            </a:r>
            <a:endParaRPr lang="de-DE"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Through the healing of the Canaanite woman's demon-possessed daughter Christ schools His disciples how while it was premature for Gentiles to receive kingdom blessings until Israel repents, personal needs can be met through individual faith in His person</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84222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Reception in Decapolis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81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15:29-38; Mark 7:31-8:9a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By healing the deaf and dumb man and feeding the four thousand Gentiles, Christ instructs His men on the need to minister to Gentiles as well as Jews and, though inadequate for the task, to do this through His power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9503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Rejection in Magadan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3900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82</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15:39–16:4;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refuses to give another sign to the unbelieving religious leaders except for His resurrection because they were rejecting Him in unbelief, not because sufficient signs had been lacking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444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J. Warning Against Rejection</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83</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16:5-12; Mark 8:13-26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His disciples against the hypocritical attitude of the Pharisees and Herod that led them to reject Him so His men would be aware of possible attitudes in themselves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10045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K. Confession of Peter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16:13-20; Mark 8:27-30; Luke 9:18-21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Upon Peter's affirmation of Christ's deity Jesus reveals for the first time that Peter and all the Twelve will exercise authority to make official pronouncements already made by God in a new organism, the Church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392601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1738</TotalTime>
  <Words>7437</Words>
  <Application>Microsoft Macintosh PowerPoint</Application>
  <PresentationFormat>On-screen Show (4:3)</PresentationFormat>
  <Paragraphs>874</Paragraphs>
  <Slides>157</Slides>
  <Notes>97</Notes>
  <HiddenSlides>0</HiddenSlides>
  <MMClips>0</MMClips>
  <ScaleCrop>false</ScaleCrop>
  <HeadingPairs>
    <vt:vector size="6" baseType="variant">
      <vt:variant>
        <vt:lpstr>Fonts Used</vt:lpstr>
      </vt:variant>
      <vt:variant>
        <vt:i4>24</vt:i4>
      </vt:variant>
      <vt:variant>
        <vt:lpstr>Theme</vt:lpstr>
      </vt:variant>
      <vt:variant>
        <vt:i4>32</vt:i4>
      </vt:variant>
      <vt:variant>
        <vt:lpstr>Slide Titles</vt:lpstr>
      </vt:variant>
      <vt:variant>
        <vt:i4>157</vt:i4>
      </vt:variant>
    </vt:vector>
  </HeadingPairs>
  <TitlesOfParts>
    <vt:vector size="213" baseType="lpstr">
      <vt:lpstr>Adventure</vt:lpstr>
      <vt:lpstr>African</vt:lpstr>
      <vt:lpstr>Apple Butter</vt:lpstr>
      <vt:lpstr>Gregs Other Hand</vt:lpstr>
      <vt:lpstr>IronMan</vt:lpstr>
      <vt:lpstr>j.d.</vt:lpstr>
      <vt:lpstr>ＭＳ Ｐゴシック</vt:lpstr>
      <vt:lpstr>system-ui</vt:lpstr>
      <vt:lpstr>TEXT</vt:lpstr>
      <vt:lpstr>Times</vt:lpstr>
      <vt:lpstr>Arial</vt:lpstr>
      <vt:lpstr>Arial Black</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Times New Roman</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5_Default Design</vt:lpstr>
      <vt:lpstr>1_Ribbons</vt:lpstr>
      <vt:lpstr>2_Office Theme</vt:lpstr>
      <vt:lpstr>11_Office Theme</vt:lpstr>
      <vt:lpstr>6_Default Design</vt:lpstr>
      <vt:lpstr>7_Office Theme</vt:lpstr>
      <vt:lpstr>7_Default Design</vt:lpstr>
      <vt:lpstr>3_Office Theme</vt:lpstr>
      <vt:lpstr>10_Office Theme</vt:lpstr>
      <vt:lpstr>4_Blank Presentation</vt:lpstr>
      <vt:lpstr>Shimmer</vt:lpstr>
      <vt:lpstr>17_Default Design</vt:lpstr>
      <vt:lpstr>PowerPoint Presentation</vt:lpstr>
      <vt:lpstr>Pentecost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Can Jesus Prove It?</vt:lpstr>
      <vt:lpstr>DNA Breakthrough!</vt:lpstr>
      <vt:lpstr>Howtoliveforever.net</vt:lpstr>
      <vt:lpstr>An Astonishing Claim! </vt:lpstr>
      <vt:lpstr>Subject</vt:lpstr>
      <vt:lpstr>3 MOVEMENTS:</vt:lpstr>
      <vt:lpstr>I. Jesus showed His authority over Moses and creation (6:1-21).</vt:lpstr>
      <vt:lpstr>Feeding the 5000</vt:lpstr>
      <vt:lpstr>The Setting</vt:lpstr>
      <vt:lpstr>Verse 5-7</vt:lpstr>
      <vt:lpstr>A huge crowd in a remote place</vt:lpstr>
      <vt:lpstr>Verse 5-7</vt:lpstr>
      <vt:lpstr>Verse 5-7</vt:lpstr>
      <vt:lpstr>Andrew being helpful</vt:lpstr>
      <vt:lpstr>Verse 5-7</vt:lpstr>
      <vt:lpstr>Verse 9-11</vt:lpstr>
      <vt:lpstr>Verse 9-11</vt:lpstr>
      <vt:lpstr>Bread Multiplied!</vt:lpstr>
      <vt:lpstr>What’s the Point?   The crowd is the key!</vt:lpstr>
      <vt:lpstr>When the people saw him do this miraculous sign, they exclaimed,</vt:lpstr>
      <vt:lpstr>Prophecy of a Prophet given through Moses  (Deut. 18:15)</vt:lpstr>
      <vt:lpstr>Signs in John’s Gospel</vt:lpstr>
      <vt:lpstr>Key Word Believe</vt:lpstr>
      <vt:lpstr>Verse 15</vt:lpstr>
      <vt:lpstr>What’s the Point?</vt:lpstr>
      <vt:lpstr>Jesus proved himself greater than Moses as the giver of eternal life by miraculously feeding 5000 Jews (6:1-15).</vt:lpstr>
      <vt:lpstr>PowerPoint Presentation</vt:lpstr>
      <vt:lpstr>PowerPoint Presentation</vt:lpstr>
      <vt:lpstr>Walking on Water (16-24)</vt:lpstr>
      <vt:lpstr>Moses Parting the Sea</vt:lpstr>
      <vt:lpstr>Jesus Walked on the Sea</vt:lpstr>
      <vt:lpstr>ALTHOUGH LATER DISQUALIFIED, JESUS IS SPECTACULAR IN WINNING HIS FIRST SCHOOL SWIM RACE.</vt:lpstr>
      <vt:lpstr>Jesus: “Don’t be afraid!  It is I” (6:20)</vt:lpstr>
      <vt:lpstr>“Don’t be afraid!  I am here” (6:20)</vt:lpstr>
      <vt:lpstr>“Don’t be afraid!  I Am!” (6:20)</vt:lpstr>
      <vt:lpstr>JOHN’S “I AM” STATEMENTS</vt:lpstr>
      <vt:lpstr>The Burning Bush</vt:lpstr>
      <vt:lpstr>EXCUSES</vt:lpstr>
      <vt:lpstr>PowerPoint Presentation</vt:lpstr>
      <vt:lpstr>PowerPoint Presentation</vt:lpstr>
      <vt:lpstr>I. Jesus showed His authority over Moses and creation (6:1-21).</vt:lpstr>
      <vt:lpstr>II. Jesus satisfies our spiritual hunger by giving us eternal life (6:22-59). </vt:lpstr>
      <vt:lpstr>Two Foods </vt:lpstr>
      <vt:lpstr>Verse 26</vt:lpstr>
      <vt:lpstr>Verse 27</vt:lpstr>
      <vt:lpstr>Two Works</vt:lpstr>
      <vt:lpstr>Two Breads</vt:lpstr>
      <vt:lpstr>Two Results</vt:lpstr>
      <vt:lpstr>III. Jesus’ claim to be the only source of life forces a decision (6:60-71). </vt:lpstr>
      <vt:lpstr>Disciples desert Jesus (60-71)</vt:lpstr>
      <vt:lpstr>The Twelve stayed because 11 of them believed He was God’s Son (6:67-71).</vt:lpstr>
      <vt:lpstr>The Main Idea of John 6</vt:lpstr>
      <vt:lpstr>Disbelief?  </vt:lpstr>
      <vt:lpstr>Or Belief? “You are the holy one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16:13–20:34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Point of Verses 15-17</vt:lpstr>
      <vt:lpstr>God's 4-step restoring process…</vt:lpstr>
      <vt:lpstr>Step 1 to Restoration  Talk to the person by yourself</vt:lpstr>
      <vt:lpstr>Matthew's Relational Pillars</vt:lpstr>
      <vt:lpstr>Matthew's Relational Pillars</vt:lpstr>
      <vt:lpstr>Step 2 to Restoration   Take 1-2 others along</vt:lpstr>
      <vt:lpstr>Step 3 to Restoration   Expose the sin to the entire church</vt:lpstr>
      <vt:lpstr>Step 4 to Restoration  Treat the person as an unbeliever</vt:lpstr>
      <vt:lpstr>Sins Worthy of Discipline</vt:lpstr>
      <vt:lpstr>Our 2nd question is answered in verses 18-20: Why do we restore sinning Christians properly?</vt:lpstr>
      <vt:lpstr>The Point of Verses 18-20</vt:lpstr>
      <vt:lpstr>Why discipline?   When we seek to restore someone…</vt:lpstr>
      <vt:lpstr>PowerPoint Presentation</vt:lpstr>
      <vt:lpstr>PowerPoint Presentation</vt:lpstr>
      <vt:lpstr>A Controversial Figure in John 1–6</vt:lpstr>
      <vt:lpstr>Jesus' Family Persecuted Him</vt:lpstr>
      <vt:lpstr>Jesus' Family Persecuted Him</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43</cp:revision>
  <dcterms:created xsi:type="dcterms:W3CDTF">2018-02-05T03:13:19Z</dcterms:created>
  <dcterms:modified xsi:type="dcterms:W3CDTF">2024-03-01T13:23:24Z</dcterms:modified>
</cp:coreProperties>
</file>