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3" r:id="rId12"/>
    <p:sldMasterId id="2147483805" r:id="rId13"/>
    <p:sldMasterId id="2147483817" r:id="rId14"/>
    <p:sldMasterId id="2147483829" r:id="rId15"/>
    <p:sldMasterId id="2147483841" r:id="rId16"/>
    <p:sldMasterId id="2147483853" r:id="rId17"/>
    <p:sldMasterId id="2147483866" r:id="rId18"/>
    <p:sldMasterId id="2147483879" r:id="rId19"/>
  </p:sldMasterIdLst>
  <p:notesMasterIdLst>
    <p:notesMasterId r:id="rId177"/>
  </p:notesMasterIdLst>
  <p:sldIdLst>
    <p:sldId id="256" r:id="rId20"/>
    <p:sldId id="5406" r:id="rId21"/>
    <p:sldId id="5398" r:id="rId22"/>
    <p:sldId id="5399" r:id="rId23"/>
    <p:sldId id="5338" r:id="rId24"/>
    <p:sldId id="5407" r:id="rId25"/>
    <p:sldId id="5408" r:id="rId26"/>
    <p:sldId id="257" r:id="rId27"/>
    <p:sldId id="258" r:id="rId28"/>
    <p:sldId id="276" r:id="rId29"/>
    <p:sldId id="268" r:id="rId30"/>
    <p:sldId id="269" r:id="rId31"/>
    <p:sldId id="270" r:id="rId32"/>
    <p:sldId id="259" r:id="rId33"/>
    <p:sldId id="441" r:id="rId34"/>
    <p:sldId id="438" r:id="rId35"/>
    <p:sldId id="439" r:id="rId36"/>
    <p:sldId id="440" r:id="rId37"/>
    <p:sldId id="260" r:id="rId38"/>
    <p:sldId id="261" r:id="rId39"/>
    <p:sldId id="654" r:id="rId40"/>
    <p:sldId id="655" r:id="rId41"/>
    <p:sldId id="656" r:id="rId42"/>
    <p:sldId id="657" r:id="rId43"/>
    <p:sldId id="658" r:id="rId44"/>
    <p:sldId id="659" r:id="rId45"/>
    <p:sldId id="660" r:id="rId46"/>
    <p:sldId id="661" r:id="rId47"/>
    <p:sldId id="662" r:id="rId48"/>
    <p:sldId id="663" r:id="rId49"/>
    <p:sldId id="664" r:id="rId50"/>
    <p:sldId id="262" r:id="rId51"/>
    <p:sldId id="263" r:id="rId52"/>
    <p:sldId id="264" r:id="rId53"/>
    <p:sldId id="271" r:id="rId54"/>
    <p:sldId id="835" r:id="rId55"/>
    <p:sldId id="836" r:id="rId56"/>
    <p:sldId id="837" r:id="rId57"/>
    <p:sldId id="838" r:id="rId58"/>
    <p:sldId id="839" r:id="rId59"/>
    <p:sldId id="840" r:id="rId60"/>
    <p:sldId id="841" r:id="rId61"/>
    <p:sldId id="842" r:id="rId62"/>
    <p:sldId id="843" r:id="rId63"/>
    <p:sldId id="844" r:id="rId64"/>
    <p:sldId id="845" r:id="rId65"/>
    <p:sldId id="846" r:id="rId66"/>
    <p:sldId id="847" r:id="rId67"/>
    <p:sldId id="848" r:id="rId68"/>
    <p:sldId id="849" r:id="rId69"/>
    <p:sldId id="850" r:id="rId70"/>
    <p:sldId id="851" r:id="rId71"/>
    <p:sldId id="852" r:id="rId72"/>
    <p:sldId id="879" r:id="rId73"/>
    <p:sldId id="1286" r:id="rId74"/>
    <p:sldId id="1267" r:id="rId75"/>
    <p:sldId id="1268" r:id="rId76"/>
    <p:sldId id="1269" r:id="rId77"/>
    <p:sldId id="1270" r:id="rId78"/>
    <p:sldId id="1271" r:id="rId79"/>
    <p:sldId id="1272" r:id="rId80"/>
    <p:sldId id="1273" r:id="rId81"/>
    <p:sldId id="1274" r:id="rId82"/>
    <p:sldId id="1275" r:id="rId83"/>
    <p:sldId id="1276" r:id="rId84"/>
    <p:sldId id="1277" r:id="rId85"/>
    <p:sldId id="1278" r:id="rId86"/>
    <p:sldId id="1279" r:id="rId87"/>
    <p:sldId id="5339" r:id="rId88"/>
    <p:sldId id="1280" r:id="rId89"/>
    <p:sldId id="1281" r:id="rId90"/>
    <p:sldId id="1282" r:id="rId91"/>
    <p:sldId id="1283" r:id="rId92"/>
    <p:sldId id="5340" r:id="rId93"/>
    <p:sldId id="1284" r:id="rId94"/>
    <p:sldId id="1285" r:id="rId95"/>
    <p:sldId id="5341" r:id="rId96"/>
    <p:sldId id="333" r:id="rId97"/>
    <p:sldId id="272" r:id="rId98"/>
    <p:sldId id="277" r:id="rId99"/>
    <p:sldId id="278" r:id="rId100"/>
    <p:sldId id="279" r:id="rId101"/>
    <p:sldId id="280" r:id="rId102"/>
    <p:sldId id="281" r:id="rId103"/>
    <p:sldId id="282" r:id="rId104"/>
    <p:sldId id="283" r:id="rId105"/>
    <p:sldId id="284" r:id="rId106"/>
    <p:sldId id="285" r:id="rId107"/>
    <p:sldId id="286" r:id="rId108"/>
    <p:sldId id="287" r:id="rId109"/>
    <p:sldId id="288" r:id="rId110"/>
    <p:sldId id="289" r:id="rId111"/>
    <p:sldId id="290" r:id="rId112"/>
    <p:sldId id="273" r:id="rId113"/>
    <p:sldId id="1359" r:id="rId114"/>
    <p:sldId id="5342" r:id="rId115"/>
    <p:sldId id="5343" r:id="rId116"/>
    <p:sldId id="5344" r:id="rId117"/>
    <p:sldId id="5345" r:id="rId118"/>
    <p:sldId id="3369" r:id="rId119"/>
    <p:sldId id="3370" r:id="rId120"/>
    <p:sldId id="3371" r:id="rId121"/>
    <p:sldId id="5346" r:id="rId122"/>
    <p:sldId id="1353" r:id="rId123"/>
    <p:sldId id="1354" r:id="rId124"/>
    <p:sldId id="1355" r:id="rId125"/>
    <p:sldId id="1356" r:id="rId126"/>
    <p:sldId id="3372" r:id="rId127"/>
    <p:sldId id="3373" r:id="rId128"/>
    <p:sldId id="1357" r:id="rId129"/>
    <p:sldId id="3374" r:id="rId130"/>
    <p:sldId id="3375" r:id="rId131"/>
    <p:sldId id="3376" r:id="rId132"/>
    <p:sldId id="5347" r:id="rId133"/>
    <p:sldId id="1358" r:id="rId134"/>
    <p:sldId id="274" r:id="rId135"/>
    <p:sldId id="275" r:id="rId136"/>
    <p:sldId id="265" r:id="rId137"/>
    <p:sldId id="291" r:id="rId138"/>
    <p:sldId id="266" r:id="rId139"/>
    <p:sldId id="5209" r:id="rId140"/>
    <p:sldId id="5210" r:id="rId141"/>
    <p:sldId id="5211" r:id="rId142"/>
    <p:sldId id="5212" r:id="rId143"/>
    <p:sldId id="305" r:id="rId144"/>
    <p:sldId id="5215" r:id="rId145"/>
    <p:sldId id="5216" r:id="rId146"/>
    <p:sldId id="292" r:id="rId147"/>
    <p:sldId id="1387" r:id="rId148"/>
    <p:sldId id="684" r:id="rId149"/>
    <p:sldId id="685" r:id="rId150"/>
    <p:sldId id="686" r:id="rId151"/>
    <p:sldId id="687" r:id="rId152"/>
    <p:sldId id="688" r:id="rId153"/>
    <p:sldId id="689" r:id="rId154"/>
    <p:sldId id="690" r:id="rId155"/>
    <p:sldId id="691" r:id="rId156"/>
    <p:sldId id="692" r:id="rId157"/>
    <p:sldId id="693" r:id="rId158"/>
    <p:sldId id="694" r:id="rId159"/>
    <p:sldId id="695" r:id="rId160"/>
    <p:sldId id="696" r:id="rId161"/>
    <p:sldId id="697" r:id="rId162"/>
    <p:sldId id="698" r:id="rId163"/>
    <p:sldId id="699" r:id="rId164"/>
    <p:sldId id="700" r:id="rId165"/>
    <p:sldId id="5401" r:id="rId166"/>
    <p:sldId id="5403" r:id="rId167"/>
    <p:sldId id="5404" r:id="rId168"/>
    <p:sldId id="5402" r:id="rId169"/>
    <p:sldId id="701" r:id="rId170"/>
    <p:sldId id="702" r:id="rId171"/>
    <p:sldId id="5405" r:id="rId172"/>
    <p:sldId id="313" r:id="rId173"/>
    <p:sldId id="314" r:id="rId174"/>
    <p:sldId id="315" r:id="rId175"/>
    <p:sldId id="316" r:id="rId1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FCF25D-C9CB-4C72-B517-F71F6255AB6E}">
          <p14:sldIdLst>
            <p14:sldId id="256"/>
            <p14:sldId id="5406"/>
            <p14:sldId id="5398"/>
            <p14:sldId id="5399"/>
            <p14:sldId id="5338"/>
            <p14:sldId id="5407"/>
            <p14:sldId id="5408"/>
          </p14:sldIdLst>
        </p14:section>
        <p14:section name="A. Rejection of the Herald" id="{F1AA6A16-E880-4638-BA09-2E0380D173CA}">
          <p14:sldIdLst>
            <p14:sldId id="257"/>
          </p14:sldIdLst>
        </p14:section>
        <p14:section name="B. Curse of the Cities of Galilee" id="{9DCEF328-E399-417A-8F7C-51EF7A899762}">
          <p14:sldIdLst>
            <p14:sldId id="258"/>
            <p14:sldId id="276"/>
            <p14:sldId id="268"/>
            <p14:sldId id="269"/>
            <p14:sldId id="270"/>
          </p14:sldIdLst>
        </p14:section>
        <p14:section name="C. Reception by a Sinner" id="{EFBD9E1E-2F65-4EF2-895C-441F8CCB7240}">
          <p14:sldIdLst>
            <p14:sldId id="259"/>
            <p14:sldId id="441"/>
            <p14:sldId id="438"/>
            <p14:sldId id="439"/>
            <p14:sldId id="440"/>
          </p14:sldIdLst>
        </p14:section>
        <p14:section name="D. Witness to the King" id="{9ACD1E15-B623-470B-A733-CD46FD77700F}">
          <p14:sldIdLst>
            <p14:sldId id="260"/>
          </p14:sldIdLst>
        </p14:section>
        <p14:section name="E. Rejection of Christ by the Leaders" id="{A40E9D65-C7E4-47BB-9C31-7A7E97662C07}">
          <p14:sldIdLst>
            <p14:sldId id="261"/>
            <p14:sldId id="654"/>
            <p14:sldId id="655"/>
            <p14:sldId id="656"/>
            <p14:sldId id="657"/>
            <p14:sldId id="658"/>
            <p14:sldId id="659"/>
            <p14:sldId id="660"/>
            <p14:sldId id="661"/>
            <p14:sldId id="662"/>
            <p14:sldId id="663"/>
            <p14:sldId id="664"/>
          </p14:sldIdLst>
        </p14:section>
        <p14:section name="F. Request for a Sign by the Leaders" id="{F150A6A6-5C9D-4A5C-A7F7-0FA38D053C2E}">
          <p14:sldIdLst>
            <p14:sldId id="262"/>
          </p14:sldIdLst>
        </p14:section>
        <p14:section name="G. Rejection of the Nation by Christ" id="{C9F480EB-5F6D-4905-9BE6-1C7212394DCB}">
          <p14:sldIdLst>
            <p14:sldId id="263"/>
          </p14:sldIdLst>
        </p14:section>
        <p14:section name="H. Revelation in View of Rejection" id="{F2B99191-5AC4-4E3E-B4AA-F327E23E1C1A}">
          <p14:sldIdLst>
            <p14:sldId id="264"/>
            <p14:sldId id="271"/>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79"/>
            <p14:sldId id="1286"/>
            <p14:sldId id="1267"/>
            <p14:sldId id="1268"/>
            <p14:sldId id="1269"/>
            <p14:sldId id="1270"/>
            <p14:sldId id="1271"/>
            <p14:sldId id="1272"/>
            <p14:sldId id="1273"/>
            <p14:sldId id="1274"/>
            <p14:sldId id="1275"/>
            <p14:sldId id="1276"/>
            <p14:sldId id="1277"/>
            <p14:sldId id="1278"/>
            <p14:sldId id="1279"/>
            <p14:sldId id="5339"/>
            <p14:sldId id="1280"/>
            <p14:sldId id="1281"/>
            <p14:sldId id="1282"/>
            <p14:sldId id="1283"/>
            <p14:sldId id="5340"/>
            <p14:sldId id="1284"/>
            <p14:sldId id="1285"/>
            <p14:sldId id="5341"/>
            <p14:sldId id="333"/>
            <p14:sldId id="272"/>
            <p14:sldId id="277"/>
            <p14:sldId id="278"/>
            <p14:sldId id="279"/>
            <p14:sldId id="280"/>
            <p14:sldId id="281"/>
            <p14:sldId id="282"/>
            <p14:sldId id="283"/>
            <p14:sldId id="284"/>
            <p14:sldId id="285"/>
            <p14:sldId id="286"/>
            <p14:sldId id="287"/>
            <p14:sldId id="288"/>
            <p14:sldId id="289"/>
            <p14:sldId id="290"/>
            <p14:sldId id="273"/>
            <p14:sldId id="1359"/>
            <p14:sldId id="5342"/>
            <p14:sldId id="5343"/>
            <p14:sldId id="5344"/>
            <p14:sldId id="5345"/>
            <p14:sldId id="3369"/>
            <p14:sldId id="3370"/>
            <p14:sldId id="3371"/>
            <p14:sldId id="5346"/>
            <p14:sldId id="1353"/>
            <p14:sldId id="1354"/>
            <p14:sldId id="1355"/>
            <p14:sldId id="1356"/>
            <p14:sldId id="3372"/>
            <p14:sldId id="3373"/>
            <p14:sldId id="1357"/>
            <p14:sldId id="3374"/>
            <p14:sldId id="3375"/>
            <p14:sldId id="3376"/>
            <p14:sldId id="5347"/>
            <p14:sldId id="1358"/>
            <p14:sldId id="274"/>
            <p14:sldId id="275"/>
          </p14:sldIdLst>
        </p14:section>
        <p14:section name="I. Rejection in Nazareth" id="{F91E8D1C-1633-4CC5-9D8D-5BE32CDC8340}">
          <p14:sldIdLst>
            <p14:sldId id="265"/>
            <p14:sldId id="291"/>
          </p14:sldIdLst>
        </p14:section>
        <p14:section name="J. Death of the Herald" id="{37ADE75D-3FDA-4AF2-AFC4-8ADFA7BDC80E}">
          <p14:sldIdLst>
            <p14:sldId id="266"/>
            <p14:sldId id="5209"/>
            <p14:sldId id="5210"/>
            <p14:sldId id="5211"/>
            <p14:sldId id="5212"/>
            <p14:sldId id="305"/>
            <p14:sldId id="5215"/>
            <p14:sldId id="5216"/>
            <p14:sldId id="292"/>
            <p14:sldId id="1387"/>
            <p14:sldId id="684"/>
            <p14:sldId id="685"/>
            <p14:sldId id="686"/>
            <p14:sldId id="687"/>
            <p14:sldId id="688"/>
            <p14:sldId id="689"/>
            <p14:sldId id="690"/>
            <p14:sldId id="691"/>
            <p14:sldId id="692"/>
            <p14:sldId id="693"/>
            <p14:sldId id="694"/>
            <p14:sldId id="695"/>
            <p14:sldId id="696"/>
            <p14:sldId id="697"/>
            <p14:sldId id="698"/>
            <p14:sldId id="699"/>
            <p14:sldId id="700"/>
            <p14:sldId id="5401"/>
            <p14:sldId id="5403"/>
            <p14:sldId id="5404"/>
            <p14:sldId id="5402"/>
            <p14:sldId id="701"/>
            <p14:sldId id="702"/>
            <p14:sldId id="5405"/>
            <p14:sldId id="313"/>
            <p14:sldId id="314"/>
            <p14:sldId id="315"/>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180" autoAdjust="0"/>
    <p:restoredTop sz="55963"/>
  </p:normalViewPr>
  <p:slideViewPr>
    <p:cSldViewPr snapToGrid="0">
      <p:cViewPr varScale="1">
        <p:scale>
          <a:sx n="68" d="100"/>
          <a:sy n="68" d="100"/>
        </p:scale>
        <p:origin x="200" y="504"/>
      </p:cViewPr>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tableStyles" Target="tableStyles.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6" Type="http://schemas.openxmlformats.org/officeDocument/2006/relationships/slideMaster" Target="slideMasters/slideMaster6.xml"/><Relationship Id="rId23" Type="http://schemas.openxmlformats.org/officeDocument/2006/relationships/slide" Target="slides/slide4.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slide" Target="slides/slide132.xml"/><Relationship Id="rId156" Type="http://schemas.openxmlformats.org/officeDocument/2006/relationships/slide" Target="slides/slide137.xml"/><Relationship Id="rId177" Type="http://schemas.openxmlformats.org/officeDocument/2006/relationships/notesMaster" Target="notesMasters/notesMaster1.xml"/><Relationship Id="rId172" Type="http://schemas.openxmlformats.org/officeDocument/2006/relationships/slide" Target="slides/slide15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presProps" Target="presProps.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slide" Target="slides/slide1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heme" Target="theme/theme1.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6" Type="http://schemas.openxmlformats.org/officeDocument/2006/relationships/slideMaster" Target="slideMasters/slideMaster16.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 Type="http://schemas.openxmlformats.org/officeDocument/2006/relationships/slideMaster" Target="slideMasters/slideMaster1.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1726" y="3"/>
        <a:ext cx="4426765" cy="926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0AB35-3067-4305-890D-C5F71E812FC4}" type="datetimeFigureOut">
              <a:rPr lang="en-GB" smtClean="0"/>
              <a:t>07/05/2024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BA1A6-141C-43C4-AA7E-A02F3768BD78}" type="slidenum">
              <a:rPr lang="en-GB" smtClean="0"/>
              <a:t>‹#›</a:t>
            </a:fld>
            <a:endParaRPr lang="en-GB"/>
          </a:p>
        </p:txBody>
      </p:sp>
    </p:spTree>
    <p:extLst>
      <p:ext uri="{BB962C8B-B14F-4D97-AF65-F5344CB8AC3E}">
        <p14:creationId xmlns:p14="http://schemas.microsoft.com/office/powerpoint/2010/main" val="3718890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BA1A6-141C-43C4-AA7E-A02F3768BD78}" type="slidenum">
              <a:rPr lang="en-GB" smtClean="0"/>
              <a:t>1</a:t>
            </a:fld>
            <a:endParaRPr lang="en-GB"/>
          </a:p>
        </p:txBody>
      </p:sp>
    </p:spTree>
    <p:extLst>
      <p:ext uri="{BB962C8B-B14F-4D97-AF65-F5344CB8AC3E}">
        <p14:creationId xmlns:p14="http://schemas.microsoft.com/office/powerpoint/2010/main" val="2362106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p>
          <a:p>
            <a:endParaRPr lang="en-US" dirty="0"/>
          </a:p>
        </p:txBody>
      </p:sp>
      <p:sp>
        <p:nvSpPr>
          <p:cNvPr id="4" name="Slide Number Placeholder 3"/>
          <p:cNvSpPr>
            <a:spLocks noGrp="1"/>
          </p:cNvSpPr>
          <p:nvPr>
            <p:ph type="sldNum" sz="quarter" idx="5"/>
          </p:nvPr>
        </p:nvSpPr>
        <p:spPr/>
        <p:txBody>
          <a:bodyPr/>
          <a:lstStyle/>
          <a:p>
            <a:fld id="{24ABA1A6-141C-43C4-AA7E-A02F3768BD78}" type="slidenum">
              <a:rPr lang="en-GB" smtClean="0"/>
              <a:t>15</a:t>
            </a:fld>
            <a:endParaRPr lang="en-GB"/>
          </a:p>
        </p:txBody>
      </p:sp>
    </p:spTree>
    <p:extLst>
      <p:ext uri="{BB962C8B-B14F-4D97-AF65-F5344CB8AC3E}">
        <p14:creationId xmlns:p14="http://schemas.microsoft.com/office/powerpoint/2010/main" val="21789463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had a very blunt and courageous style that easily offended people. Though the son of a priest, he avoided the temple due to its corruption. He also rejected priestly garb, wearing clothes like Elijah instead. No wonder! He was the NT Elijah and even lived in the Jordan thicket exactly where Elijah had lived 800 years earlier!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02113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Herod was perplexed what to do to John.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849200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Herodias constantly looked for an opportunity for revenge.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843309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6:21</a:t>
            </a:r>
            <a:r>
              <a:rPr lang="en-US" dirty="0">
                <a:effectLst/>
                <a:latin typeface="Arial" panose="020B0604020202020204" pitchFamily="34" charset="0"/>
              </a:rPr>
              <a:t>    Herodias’s chance finally came on Herod’s birthday. He gave a party for his high government officials, army officers, and the leading citizens of Galilee.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215365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Then his daughter, also named Herodias, came in…" (Mark 6:22)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408504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"She </a:t>
            </a:r>
            <a:r>
              <a:rPr lang="en-US" dirty="0">
                <a:effectLst/>
                <a:latin typeface="Arial" panose="020B0604020202020204" pitchFamily="34" charset="0"/>
              </a:rPr>
              <a:t>performed a dance that greatly pleased Herod and his guests. 'Ask me for anything you like,' the king said to the girl, 'and I will give it to you'" (Mark 6:22-23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6279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 even vowed, 'I will give you whatever you ask, up to half my kingdom!'” (Mark 6:23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961067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"She went out and asked her mother, 'What should I ask for?'” (Mark 6:24a).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484713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"Her mother told her, 'Ask for the head of John the Baptist!'” (Mark 6:24a).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934248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the girl hurried back to the king and told him, 'I want the head of John the Baptist, right now, on a tray!'” (Mark 6:25 NLT).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"Then the king deeply regretted what he had said; but because of the vows he had made in front of his guests, he couldn’t refuse her" (6:26).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41204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In Luke 7,this is neither Mary Magdalene not Mary of Bethany.</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he immediately sent an executioner to the prison to cut off John’s head and bring it to him" (Mark 6:27a).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117642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 soldier beheaded John in the prison" (Mark 6:27b).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r>
              <a:rPr lang="en-US" dirty="0">
                <a:effectLst/>
                <a:latin typeface="Arial" panose="020B0604020202020204" pitchFamily="34" charset="0"/>
              </a:rPr>
              <a:t>Flavius Josephus, </a:t>
            </a:r>
            <a:r>
              <a:rPr lang="en-US" b="0" i="1" dirty="0">
                <a:solidFill>
                  <a:srgbClr val="8C8C8C"/>
                </a:solidFill>
                <a:effectLst/>
                <a:latin typeface="Times" panose="02020603050405020304"/>
              </a:rPr>
              <a:t>Antiquities of the Jews</a:t>
            </a:r>
            <a:r>
              <a:rPr lang="en-US" b="0" dirty="0">
                <a:solidFill>
                  <a:srgbClr val="8C8C8C"/>
                </a:solidFill>
                <a:effectLst/>
                <a:latin typeface="Times" panose="02020603050405020304"/>
              </a:rPr>
              <a:t> 18.115–119 </a:t>
            </a:r>
          </a:p>
          <a:p>
            <a:endParaRPr lang="en-US" dirty="0">
              <a:effectLst/>
              <a:latin typeface="Arial" panose="020B0604020202020204" pitchFamily="34" charset="0"/>
            </a:endParaRPr>
          </a:p>
          <a:p>
            <a:r>
              <a:rPr lang="en-US" b="1" dirty="0">
                <a:effectLst/>
                <a:latin typeface="Helvetica" pitchFamily="2" charset="0"/>
              </a:rPr>
              <a:t>2.</a:t>
            </a:r>
            <a:r>
              <a:rPr lang="en-US" dirty="0">
                <a:effectLst/>
                <a:latin typeface="Helvetica" pitchFamily="2" charset="0"/>
              </a:rPr>
              <a:t> (116) Now, some of the Jews thought that the destruction of Herod’s army came from God, and that very justly, as a punishment of what he did against John, that was called the Baptist; (117) for Herod slew him, who was a good man, and commanded the Jews to exercise virtue, both as to righteousness towards one another, and piety towards God, and so to come to baptism; for that the washing [with water] would be acceptable to him, if they made use of it, not in order to the putting away [or the remission] of some sins [only], but for the purification of the body; supposing still that the soul was thoroughly purified beforehand by righteousness. (118) Now, when [many] others came in crowds about him, for they were greatly moved [or pleased] by hearing his words, Herod, who feared lest the great influence John had over the people might put it into his power and inclination to raise a rebellion (for they seemed ready to do anything he should advise), thought it best, by putting him to death, to prevent any mischief he might cause, and not bring himself into difficulties, by sparing a man who might make him repent of it when it should be too late. (119) Accordingly he was sent a prisoner, out of Herod’s suspicious temper, to </a:t>
            </a:r>
            <a:r>
              <a:rPr lang="en-US" dirty="0" err="1">
                <a:effectLst/>
                <a:latin typeface="Helvetica" pitchFamily="2" charset="0"/>
              </a:rPr>
              <a:t>Macherus</a:t>
            </a:r>
            <a:r>
              <a:rPr lang="en-US" dirty="0">
                <a:effectLst/>
                <a:latin typeface="Helvetica" pitchFamily="2" charset="0"/>
              </a:rPr>
              <a:t>, the castle I before mentioned, and was there put to death. Now the Jews had an opinion that the destruction of this army was sent as a punishment upon Herod, and a mark of God’s displeasure against him.</a:t>
            </a:r>
          </a:p>
          <a:p>
            <a:r>
              <a:rPr lang="en-US" dirty="0">
                <a:effectLst/>
                <a:latin typeface="Calibri" panose="020F0502020204030204" pitchFamily="34" charset="0"/>
              </a:rPr>
              <a:t> Flavius Josephus and William Whiston, </a:t>
            </a:r>
            <a:r>
              <a:rPr lang="en-US" i="1" dirty="0">
                <a:effectLst/>
                <a:latin typeface="Calibri" panose="020F0502020204030204" pitchFamily="34" charset="0"/>
              </a:rPr>
              <a:t>The Works of Josephus: Complete and Unabridged</a:t>
            </a:r>
            <a:r>
              <a:rPr lang="en-US" dirty="0">
                <a:effectLst/>
                <a:latin typeface="Calibri" panose="020F0502020204030204" pitchFamily="34" charset="0"/>
              </a:rPr>
              <a:t> (Peabody: Hendrickson, 1987), 484.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352927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"brought his head on a tray, and gave it to the girl, who took it to her mother" (Mark 6:28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693914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When John’s disciples heard what had happened, they came to get his body and buried it in a tomb" (Mark 6:29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477545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7B555F-52E5-7147-B012-D7BAB44CA1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pPr eaLnBrk="1" hangingPunct="1">
              <a:defRPr/>
            </a:pPr>
            <a:r>
              <a:rPr lang="en-US" dirty="0">
                <a:cs typeface="+mn-cs"/>
              </a:rPr>
              <a:t>Leadership over the land of Israel changed repeatedly during the first century.</a:t>
            </a:r>
          </a:p>
          <a:p>
            <a:pPr eaLnBrk="1" hangingPunct="1">
              <a:defRPr/>
            </a:pPr>
            <a:r>
              <a:rPr lang="en-US" dirty="0">
                <a:cs typeface="+mn-cs"/>
              </a:rPr>
              <a:t>_____________</a:t>
            </a:r>
          </a:p>
          <a:p>
            <a:pPr eaLnBrk="1" hangingPunct="1">
              <a:defRPr/>
            </a:pPr>
            <a:r>
              <a:rPr lang="en-US" dirty="0">
                <a:cs typeface="+mn-cs"/>
              </a:rPr>
              <a:t>BG-04-Intertestamental Geography-21</a:t>
            </a:r>
          </a:p>
          <a:p>
            <a:pPr eaLnBrk="1" hangingPunct="1">
              <a:defRPr/>
            </a:pPr>
            <a:r>
              <a:rPr lang="en-US" dirty="0">
                <a:cs typeface="+mn-cs"/>
              </a:rPr>
              <a:t>NB-07-Politics 4-Herodians &amp; Rome-21</a:t>
            </a:r>
          </a:p>
          <a:p>
            <a:pPr eaLnBrk="1" hangingPunct="1">
              <a:defRPr/>
            </a:pPr>
            <a:r>
              <a:rPr lang="en-US">
                <a:cs typeface="+mn-cs"/>
              </a:rPr>
              <a:t>NS-03-Luke1-12—slide 168</a:t>
            </a:r>
          </a:p>
          <a:p>
            <a:pPr eaLnBrk="1" hangingPunct="1">
              <a:defRPr/>
            </a:pPr>
            <a:endParaRPr lang="en-US" dirty="0">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39814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6:37</a:t>
            </a:r>
            <a:r>
              <a:rPr lang="en-US" dirty="0">
                <a:solidFill>
                  <a:srgbClr val="FF2500"/>
                </a:solidFill>
                <a:effectLst/>
                <a:latin typeface="Lucida Grande" panose="020B0600040502020204" pitchFamily="34" charset="0"/>
              </a:rPr>
              <a:t> However, those the Father has given me will come to me, and I will never reject them (NLT).</a:t>
            </a:r>
          </a:p>
        </p:txBody>
      </p:sp>
      <p:sp>
        <p:nvSpPr>
          <p:cNvPr id="4" name="Slide Number Placeholder 3"/>
          <p:cNvSpPr>
            <a:spLocks noGrp="1"/>
          </p:cNvSpPr>
          <p:nvPr>
            <p:ph type="sldNum" sz="quarter" idx="5"/>
          </p:nvPr>
        </p:nvSpPr>
        <p:spPr/>
        <p:txBody>
          <a:bodyPr/>
          <a:lstStyle/>
          <a:p>
            <a:fld id="{24ABA1A6-141C-43C4-AA7E-A02F3768BD78}" type="slidenum">
              <a:rPr lang="en-GB" smtClean="0"/>
              <a:t>31</a:t>
            </a:fld>
            <a:endParaRPr lang="en-GB"/>
          </a:p>
        </p:txBody>
      </p:sp>
    </p:spTree>
    <p:extLst>
      <p:ext uri="{BB962C8B-B14F-4D97-AF65-F5344CB8AC3E}">
        <p14:creationId xmlns:p14="http://schemas.microsoft.com/office/powerpoint/2010/main" val="247912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2AAA194-E47F-9C4B-99D0-90C7C9FE952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4563EB28-A152-A841-BA82-6C706FF1E87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41065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80792DB-2101-2C4B-BE8E-99BFB341BCF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0356175B-75D0-B74F-9245-25CEE110F25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50560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E1DFF9AC-F9F0-4842-B960-BABA727F93A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B7C9C95A-23C5-5D49-B987-9B951BC7A2B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36041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D299649-5FF3-254B-8E5F-4AD51286D8D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E1F2085-0824-BE4A-A704-2395666A409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64767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4FBD2074-2485-F243-AF83-3550708339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E2FBF9C4-2C2E-2846-B91E-A62CA0FC31C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90264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12BD833D-4739-CB44-B05E-ECA12238BCC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53C66E07-DF47-FF41-BEF5-D6949E5745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3575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7956CDFA-13D1-8244-83F7-60E12F106BC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EE628A67-0981-D643-BD4E-8CDDB6E274C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22812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3D6BA569-ACB4-124D-85D5-7705C5581B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7360F386-799E-BB42-AD3E-298033EB9A6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51759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82940C26-47ED-6649-8E59-ED1344CA9DE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D9075FBC-34D4-1540-961E-7BE0F62E916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7643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03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8F6C0DAC-D122-284B-B5F8-91991716A66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3A25D759-6300-5648-8C77-2669360D3D7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935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970FF76B-05B2-D04E-A053-481A8C2F27A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13F1ACB0-D88B-7640-B956-A799F1B8F63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16201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D639B66-C70E-7A45-80C9-EB7DE7FD7D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62826CC1-948D-EE42-8383-92B73C9366C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38227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CACBEEDA-030E-AD4C-B934-20711E66BB3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31CEE7B2-F7E7-C14A-BCF2-0A0D49990F8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35936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D6556FB-562C-7344-88D3-7AC00EF2C17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A83AEBE2-9D66-4C45-8625-993D22E90BE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956067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0A9BA66C-4B31-714F-B963-32FBE3F73C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C03774C9-B2AA-D14D-83C0-C11B4AB2838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1276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649C7DB6-3D61-A249-A04B-57F77CBA19E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2CE2FDF6-6CE5-774D-B3BA-62F6589ED9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536351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75DBCC98-A686-B44F-9BB1-1064454A622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1A6CFB12-31E4-E24D-BFF6-4F7189953B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95109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31590DC4-28EF-1C4F-A6CE-CF5596C943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6759C156-328D-334A-83FD-C9C4EF87E5D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77298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4C0542BB-3E31-6D4E-83B6-95613B64F27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DFC8BFFD-2CC2-A240-89C9-5EB4E87577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0632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Jesus has been introduced and approved (Section 1) and authenticated his claims (Section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 If he has proved his messianic identity, why then was there controversy (Section 3)? Discuss this in your small group for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 Why did they reject the offer from Jesus of the kingdom?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The leaders didn't have a privileged place in it! They deceived themselves and could not admit that Jesus was from God. </a:t>
            </a:r>
          </a:p>
        </p:txBody>
      </p:sp>
      <p:sp>
        <p:nvSpPr>
          <p:cNvPr id="4" name="Slide Number Placeholder 3"/>
          <p:cNvSpPr>
            <a:spLocks noGrp="1"/>
          </p:cNvSpPr>
          <p:nvPr>
            <p:ph type="sldNum" sz="quarter" idx="5"/>
          </p:nvPr>
        </p:nvSpPr>
        <p:spPr/>
        <p:txBody>
          <a:bodyPr/>
          <a:lstStyle/>
          <a:p>
            <a:fld id="{24ABA1A6-141C-43C4-AA7E-A02F3768BD78}" type="slidenum">
              <a:rPr lang="en-GB" smtClean="0"/>
              <a:t>5</a:t>
            </a:fld>
            <a:endParaRPr lang="en-GB"/>
          </a:p>
        </p:txBody>
      </p:sp>
    </p:spTree>
    <p:extLst>
      <p:ext uri="{BB962C8B-B14F-4D97-AF65-F5344CB8AC3E}">
        <p14:creationId xmlns:p14="http://schemas.microsoft.com/office/powerpoint/2010/main" val="546836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B8D85AA4-8B5F-684B-B63D-90EC258F8D4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1683B304-35DB-AD4F-9B83-4BD916FAD29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31868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D2E8EEC0-3C17-A24A-8FB9-3263F40F651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E294551C-72BB-7D42-9086-7383D5934F1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9785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8D9D64-EFE0-B84A-8AAC-62EBA227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55404-6808-9147-87FB-13EC530031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546846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52866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865369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07311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83005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16553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70091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008216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009979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04270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84899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989185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632304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73432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43507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36390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fld id="{24ABA1A6-141C-43C4-AA7E-A02F3768BD78}" type="slidenum">
              <a:rPr lang="en-GB" smtClean="0"/>
              <a:t>7</a:t>
            </a:fld>
            <a:endParaRPr lang="en-GB"/>
          </a:p>
        </p:txBody>
      </p:sp>
    </p:spTree>
    <p:extLst>
      <p:ext uri="{BB962C8B-B14F-4D97-AF65-F5344CB8AC3E}">
        <p14:creationId xmlns:p14="http://schemas.microsoft.com/office/powerpoint/2010/main" val="21753797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322957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678400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692618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687915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073519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736237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078199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941186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659386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02846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0E4AE5-5388-424E-8F0A-78D9D95AF95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35230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37160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4882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047434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669161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826853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LC-03-Opposition-114</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dirty="0"/>
              <a:t>NS-05-Acts20-28—slide 153</a:t>
            </a:r>
          </a:p>
        </p:txBody>
      </p:sp>
    </p:spTree>
    <p:extLst>
      <p:ext uri="{BB962C8B-B14F-4D97-AF65-F5344CB8AC3E}">
        <p14:creationId xmlns:p14="http://schemas.microsoft.com/office/powerpoint/2010/main" val="24002170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BA1A6-141C-43C4-AA7E-A02F3768BD78}" type="slidenum">
              <a:rPr lang="en-GB" smtClean="0"/>
              <a:t>13</a:t>
            </a:fld>
            <a:endParaRPr lang="en-GB"/>
          </a:p>
        </p:txBody>
      </p:sp>
    </p:spTree>
    <p:extLst>
      <p:ext uri="{BB962C8B-B14F-4D97-AF65-F5344CB8AC3E}">
        <p14:creationId xmlns:p14="http://schemas.microsoft.com/office/powerpoint/2010/main" val="8899999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832534-54F0-2A4C-A746-E554725D48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________</a:t>
            </a:r>
          </a:p>
          <a:p>
            <a:pPr eaLnBrk="1" hangingPunct="1">
              <a:defRPr/>
            </a:pPr>
            <a:r>
              <a:rPr lang="en-US" dirty="0">
                <a:cs typeface="+mn-cs"/>
              </a:rPr>
              <a:t>LC-03-Controversy-123</a:t>
            </a:r>
          </a:p>
          <a:p>
            <a:pPr eaLnBrk="1" hangingPunct="1">
              <a:defRPr/>
            </a:pPr>
            <a:r>
              <a:rPr lang="en-US" dirty="0">
                <a:cs typeface="+mn-cs"/>
              </a:rPr>
              <a:t>NB-07-Politics4Herodians-25</a:t>
            </a:r>
          </a:p>
          <a:p>
            <a:pPr eaLnBrk="1" hangingPunct="1">
              <a:defRPr/>
            </a:pPr>
            <a:endParaRPr lang="en-US" dirty="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Acts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p:txBody>
      </p:sp>
    </p:spTree>
    <p:extLst>
      <p:ext uri="{BB962C8B-B14F-4D97-AF65-F5344CB8AC3E}">
        <p14:creationId xmlns:p14="http://schemas.microsoft.com/office/powerpoint/2010/main" val="1916896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Times New Roman" panose="02020603050405020304" pitchFamily="18" charset="0"/>
              </a:rPr>
              <a:t>In several ways, the death of John prefigured Jesus’s own martyrdom:</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were executed by political tyrants, who although they feared their victims, vacillated, and finally acquiesced to social pressure (Herod to Herodias, and Pilate to the mob).</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died rather passively—as sheep led to slaughter—victims of political intrigue and corruption.</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died as righteous and innocent victims.</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In both cases, the political ruler putting them to death knew they did not deserve their fate.</a:t>
            </a:r>
          </a:p>
          <a:p>
            <a:endParaRPr lang="en-US" dirty="0"/>
          </a:p>
          <a:p>
            <a:r>
              <a:rPr lang="en-US" dirty="0"/>
              <a:t>—Paul Tanner, </a:t>
            </a:r>
            <a:r>
              <a:rPr lang="en-US" i="1" dirty="0"/>
              <a:t>Following the Master</a:t>
            </a:r>
            <a:r>
              <a:rPr lang="en-US" i="0" dirty="0"/>
              <a:t> (BEE World), 81</a:t>
            </a:r>
            <a:endParaRPr lang="en-US" dirty="0"/>
          </a:p>
        </p:txBody>
      </p:sp>
      <p:sp>
        <p:nvSpPr>
          <p:cNvPr id="4" name="Slide Number Placeholder 3"/>
          <p:cNvSpPr>
            <a:spLocks noGrp="1"/>
          </p:cNvSpPr>
          <p:nvPr>
            <p:ph type="sldNum" sz="quarter" idx="5"/>
          </p:nvPr>
        </p:nvSpPr>
        <p:spPr/>
        <p:txBody>
          <a:bodyPr/>
          <a:lstStyle/>
          <a:p>
            <a:fld id="{24ABA1A6-141C-43C4-AA7E-A02F3768BD78}" type="slidenum">
              <a:rPr lang="en-GB" smtClean="0"/>
              <a:t>128</a:t>
            </a:fld>
            <a:endParaRPr lang="en-GB"/>
          </a:p>
        </p:txBody>
      </p:sp>
    </p:spTree>
    <p:extLst>
      <p:ext uri="{BB962C8B-B14F-4D97-AF65-F5344CB8AC3E}">
        <p14:creationId xmlns:p14="http://schemas.microsoft.com/office/powerpoint/2010/main" val="23297992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6:14</a:t>
            </a:r>
            <a:r>
              <a:rPr lang="en-US" dirty="0">
                <a:effectLst/>
                <a:latin typeface="Arial" panose="020B0604020202020204" pitchFamily="34" charset="0"/>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Others said, “He’s the prophet Elijah.” Still others said, “He’s a prophet like the other great prophets of the past.”</a:t>
            </a:r>
          </a:p>
          <a:p>
            <a:r>
              <a:rPr lang="en-US" dirty="0">
                <a:solidFill>
                  <a:srgbClr val="006699"/>
                </a:solidFill>
                <a:effectLst/>
                <a:latin typeface="Arial" panose="020B0604020202020204" pitchFamily="34" charset="0"/>
              </a:rPr>
              <a:t>Mark 6:16</a:t>
            </a:r>
            <a:r>
              <a:rPr lang="en-US" dirty="0">
                <a:effectLst/>
                <a:latin typeface="Arial" panose="020B0604020202020204" pitchFamily="34" charset="0"/>
              </a:rPr>
              <a:t>    When Herod heard about Jesus, he said, “John, the man I beheaded, has come back from the dead.”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243815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Herodias used to be Herod Philip's wife, but his brother Herod Antipas took her from him, evidently with her consent. She was not pleased with John the Baptist.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22064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John continued to speak out against Antipas for this immorality.  "</a:t>
            </a:r>
            <a:r>
              <a:rPr lang="en-US" dirty="0">
                <a:effectLst/>
                <a:latin typeface="Arial" panose="020B0604020202020204" pitchFamily="34" charset="0"/>
              </a:rPr>
              <a:t>So Herodias bore a grudge against John and wanted to kill him. But without Herod’s approval she was powerless" (Mark 6:19 NLT).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640059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6:17</a:t>
            </a:r>
            <a:r>
              <a:rPr lang="en-US" dirty="0">
                <a:effectLst/>
                <a:latin typeface="Arial" panose="020B0604020202020204" pitchFamily="34" charset="0"/>
              </a:rPr>
              <a:t>    "For Herod had sent soldiers to arrest and imprison John as a favor to Herodias. She had been his brother Philip’s wife, but Herod had married her. </a:t>
            </a:r>
            <a:r>
              <a:rPr lang="en-US" dirty="0">
                <a:solidFill>
                  <a:srgbClr val="006699"/>
                </a:solidFill>
                <a:effectLst/>
                <a:latin typeface="Arial" panose="020B0604020202020204" pitchFamily="34" charset="0"/>
              </a:rPr>
              <a:t>18</a:t>
            </a:r>
            <a:r>
              <a:rPr lang="en-US" dirty="0">
                <a:effectLst/>
                <a:latin typeface="Arial" panose="020B0604020202020204" pitchFamily="34" charset="0"/>
              </a:rPr>
              <a:t> John had been telling Herod, 'It is against God’s law for you to marry your brother’s wife.'”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21389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was imprisoned in the Palace/Fortress of Machaerus on the east side of the Dead Sea in modern-day Jordan.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749017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Herod respected John; and knowing that he was a good and holy man, he protected him. Herod was greatly disturbed whenever he talked with John, but even so, he liked to listen to him" (Mark 6:20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3663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9765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7441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62296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5772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2701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532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144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7566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53290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137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4200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660776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985319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351462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308429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292972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095553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3965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713025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39641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925137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06115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04425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875559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341" tIns="45671" rIns="91341" bIns="45671"/>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EC6B50F-68C0-3049-AF93-76CAC0B0C129}" type="slidenum">
              <a:rPr lang="en-US"/>
              <a:pPr>
                <a:defRPr/>
              </a:pPr>
              <a:t>‹#›</a:t>
            </a:fld>
            <a:endParaRPr lang="en-US"/>
          </a:p>
        </p:txBody>
      </p:sp>
    </p:spTree>
    <p:extLst>
      <p:ext uri="{BB962C8B-B14F-4D97-AF65-F5344CB8AC3E}">
        <p14:creationId xmlns:p14="http://schemas.microsoft.com/office/powerpoint/2010/main" val="28643374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6589CFE-729B-1543-9345-B142A0A1E47C}" type="slidenum">
              <a:rPr lang="en-US"/>
              <a:pPr>
                <a:defRPr/>
              </a:pPr>
              <a:t>‹#›</a:t>
            </a:fld>
            <a:endParaRPr lang="en-US"/>
          </a:p>
        </p:txBody>
      </p:sp>
    </p:spTree>
    <p:extLst>
      <p:ext uri="{BB962C8B-B14F-4D97-AF65-F5344CB8AC3E}">
        <p14:creationId xmlns:p14="http://schemas.microsoft.com/office/powerpoint/2010/main" val="13088050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5424E33-440A-964E-8323-3D6F23069A07}" type="slidenum">
              <a:rPr lang="en-US"/>
              <a:pPr>
                <a:defRPr/>
              </a:pPr>
              <a:t>‹#›</a:t>
            </a:fld>
            <a:endParaRPr lang="en-US"/>
          </a:p>
        </p:txBody>
      </p:sp>
    </p:spTree>
    <p:extLst>
      <p:ext uri="{BB962C8B-B14F-4D97-AF65-F5344CB8AC3E}">
        <p14:creationId xmlns:p14="http://schemas.microsoft.com/office/powerpoint/2010/main" val="594691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F4B7B2-8BDF-6E4B-8C33-31930004AE85}" type="slidenum">
              <a:rPr lang="en-US"/>
              <a:pPr>
                <a:defRPr/>
              </a:pPr>
              <a:t>‹#›</a:t>
            </a:fld>
            <a:endParaRPr lang="en-US"/>
          </a:p>
        </p:txBody>
      </p:sp>
    </p:spTree>
    <p:extLst>
      <p:ext uri="{BB962C8B-B14F-4D97-AF65-F5344CB8AC3E}">
        <p14:creationId xmlns:p14="http://schemas.microsoft.com/office/powerpoint/2010/main" val="23143629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D84C44D7-D719-2641-A810-8A2C62940C06}" type="slidenum">
              <a:rPr lang="en-US"/>
              <a:pPr>
                <a:defRPr/>
              </a:pPr>
              <a:t>‹#›</a:t>
            </a:fld>
            <a:endParaRPr lang="en-US"/>
          </a:p>
        </p:txBody>
      </p:sp>
    </p:spTree>
    <p:extLst>
      <p:ext uri="{BB962C8B-B14F-4D97-AF65-F5344CB8AC3E}">
        <p14:creationId xmlns:p14="http://schemas.microsoft.com/office/powerpoint/2010/main" val="9940093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B609030-5E2A-3A4D-90BA-BF6F22E0D01C}" type="slidenum">
              <a:rPr lang="en-US"/>
              <a:pPr>
                <a:defRPr/>
              </a:pPr>
              <a:t>‹#›</a:t>
            </a:fld>
            <a:endParaRPr lang="en-US"/>
          </a:p>
        </p:txBody>
      </p:sp>
    </p:spTree>
    <p:extLst>
      <p:ext uri="{BB962C8B-B14F-4D97-AF65-F5344CB8AC3E}">
        <p14:creationId xmlns:p14="http://schemas.microsoft.com/office/powerpoint/2010/main" val="5867474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0C20298-9B0D-1D43-9E59-BFAEC039579E}" type="slidenum">
              <a:rPr lang="en-US"/>
              <a:pPr>
                <a:defRPr/>
              </a:pPr>
              <a:t>‹#›</a:t>
            </a:fld>
            <a:endParaRPr lang="en-US"/>
          </a:p>
        </p:txBody>
      </p:sp>
    </p:spTree>
    <p:extLst>
      <p:ext uri="{BB962C8B-B14F-4D97-AF65-F5344CB8AC3E}">
        <p14:creationId xmlns:p14="http://schemas.microsoft.com/office/powerpoint/2010/main" val="3119144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4439939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50C5273-96FD-EC48-86BE-63D8199A0FC9}" type="slidenum">
              <a:rPr lang="en-US"/>
              <a:pPr>
                <a:defRPr/>
              </a:pPr>
              <a:t>‹#›</a:t>
            </a:fld>
            <a:endParaRPr lang="en-US"/>
          </a:p>
        </p:txBody>
      </p:sp>
    </p:spTree>
    <p:extLst>
      <p:ext uri="{BB962C8B-B14F-4D97-AF65-F5344CB8AC3E}">
        <p14:creationId xmlns:p14="http://schemas.microsoft.com/office/powerpoint/2010/main" val="32637685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FCDA253-8D3A-FB42-A305-937DF04BB02E}" type="slidenum">
              <a:rPr lang="en-US"/>
              <a:pPr>
                <a:defRPr/>
              </a:pPr>
              <a:t>‹#›</a:t>
            </a:fld>
            <a:endParaRPr lang="en-US"/>
          </a:p>
        </p:txBody>
      </p:sp>
    </p:spTree>
    <p:extLst>
      <p:ext uri="{BB962C8B-B14F-4D97-AF65-F5344CB8AC3E}">
        <p14:creationId xmlns:p14="http://schemas.microsoft.com/office/powerpoint/2010/main" val="33663803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2" y="44624"/>
            <a:ext cx="915513" cy="504056"/>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295FC43-C1F3-FD42-9AB5-B893A462F62B}" type="slidenum">
              <a:rPr lang="en-US"/>
              <a:pPr>
                <a:defRPr/>
              </a:pPr>
              <a:t>‹#›</a:t>
            </a:fld>
            <a:endParaRPr lang="en-US"/>
          </a:p>
        </p:txBody>
      </p:sp>
    </p:spTree>
    <p:extLst>
      <p:ext uri="{BB962C8B-B14F-4D97-AF65-F5344CB8AC3E}">
        <p14:creationId xmlns:p14="http://schemas.microsoft.com/office/powerpoint/2010/main" val="28846076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523F3CA3-8F88-1E46-B267-554708132073}" type="slidenum">
              <a:rPr lang="en-US"/>
              <a:pPr>
                <a:defRPr/>
              </a:pPr>
              <a:t>‹#›</a:t>
            </a:fld>
            <a:endParaRPr lang="en-US"/>
          </a:p>
        </p:txBody>
      </p:sp>
    </p:spTree>
    <p:extLst>
      <p:ext uri="{BB962C8B-B14F-4D97-AF65-F5344CB8AC3E}">
        <p14:creationId xmlns:p14="http://schemas.microsoft.com/office/powerpoint/2010/main" val="18156880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2777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08905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0866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94263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78963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1200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905462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5940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0527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65653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84812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58238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493658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34353544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3110985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28501881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1843947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438604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19663659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23670022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4812976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844049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183212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3026262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00A-33BF-4B43-BC28-40D2F49D6A32}"/>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9DE8985D-51AD-D849-B907-377245C17170}"/>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F68BFE5B-53C4-6C42-9B27-14D85A36A5D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13D6AB1-DD63-3044-81BE-B114A4EE36A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FF9608-D9D8-7143-B24D-CF695FC87CBC}"/>
              </a:ext>
            </a:extLst>
          </p:cNvPr>
          <p:cNvSpPr>
            <a:spLocks noGrp="1"/>
          </p:cNvSpPr>
          <p:nvPr>
            <p:ph type="sldNum" idx="12"/>
          </p:nvPr>
        </p:nvSpPr>
        <p:spPr/>
        <p:txBody>
          <a:bodyPr/>
          <a:lstStyle>
            <a:lvl1pPr>
              <a:defRPr/>
            </a:lvl1pPr>
          </a:lstStyle>
          <a:p>
            <a:fld id="{5011BC77-B21E-314D-9681-9856749C3849}" type="slidenum">
              <a:rPr lang="en-US" altLang="en-US"/>
              <a:pPr/>
              <a:t>‹#›</a:t>
            </a:fld>
            <a:endParaRPr lang="en-US" altLang="en-US"/>
          </a:p>
        </p:txBody>
      </p:sp>
    </p:spTree>
    <p:extLst>
      <p:ext uri="{BB962C8B-B14F-4D97-AF65-F5344CB8AC3E}">
        <p14:creationId xmlns:p14="http://schemas.microsoft.com/office/powerpoint/2010/main" val="4421970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041D-B3BC-EC4E-9DF7-AC90113F1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8CE6A-EF23-CF43-95A8-0AF1C20AF3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0864F-037A-7448-B457-93D85B4470A7}"/>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59D9405-A4D9-A04A-93B3-F038CEE9D50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6B5C94B-FB63-C04C-A9E2-D3F87E2AA1EA}"/>
              </a:ext>
            </a:extLst>
          </p:cNvPr>
          <p:cNvSpPr>
            <a:spLocks noGrp="1"/>
          </p:cNvSpPr>
          <p:nvPr>
            <p:ph type="sldNum" idx="12"/>
          </p:nvPr>
        </p:nvSpPr>
        <p:spPr/>
        <p:txBody>
          <a:bodyPr/>
          <a:lstStyle>
            <a:lvl1pPr>
              <a:defRPr/>
            </a:lvl1pPr>
          </a:lstStyle>
          <a:p>
            <a:fld id="{FDA9CDC1-1B44-C049-ACEB-10F0C6DA694E}" type="slidenum">
              <a:rPr lang="en-US" altLang="en-US"/>
              <a:pPr/>
              <a:t>‹#›</a:t>
            </a:fld>
            <a:endParaRPr lang="en-US" altLang="en-US"/>
          </a:p>
        </p:txBody>
      </p:sp>
    </p:spTree>
    <p:extLst>
      <p:ext uri="{BB962C8B-B14F-4D97-AF65-F5344CB8AC3E}">
        <p14:creationId xmlns:p14="http://schemas.microsoft.com/office/powerpoint/2010/main" val="276149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0D0E-A4DF-E84E-AD99-8F917A1C087B}"/>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E54A764D-7E72-7A47-A5C3-4D3642DAE0D5}"/>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29531B30-5186-6A45-A054-CE93AC56445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16775F-337B-6841-9137-A2EFC39B08A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2B7C3A-9645-8645-A83C-423C2E3E6724}"/>
              </a:ext>
            </a:extLst>
          </p:cNvPr>
          <p:cNvSpPr>
            <a:spLocks noGrp="1"/>
          </p:cNvSpPr>
          <p:nvPr>
            <p:ph type="sldNum" idx="12"/>
          </p:nvPr>
        </p:nvSpPr>
        <p:spPr/>
        <p:txBody>
          <a:bodyPr/>
          <a:lstStyle>
            <a:lvl1pPr>
              <a:defRPr/>
            </a:lvl1pPr>
          </a:lstStyle>
          <a:p>
            <a:fld id="{E86435D9-7452-244E-BCA6-E22DA2CE6A8B}" type="slidenum">
              <a:rPr lang="en-US" altLang="en-US"/>
              <a:pPr/>
              <a:t>‹#›</a:t>
            </a:fld>
            <a:endParaRPr lang="en-US" altLang="en-US"/>
          </a:p>
        </p:txBody>
      </p:sp>
    </p:spTree>
    <p:extLst>
      <p:ext uri="{BB962C8B-B14F-4D97-AF65-F5344CB8AC3E}">
        <p14:creationId xmlns:p14="http://schemas.microsoft.com/office/powerpoint/2010/main" val="21281573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799E-DE16-494C-9A5C-F96C894C60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48E9E7-AC70-E14D-9152-DB7F2FBDEC1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171140-C0A1-9544-BF73-F4B1A6C73D02}"/>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57B2E4-7999-B149-A85D-37027E3BA80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F5AFC8-9767-9C40-A86B-C90B0289CB5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076B86D-B1AF-FE43-924D-C98C82F76B5B}"/>
              </a:ext>
            </a:extLst>
          </p:cNvPr>
          <p:cNvSpPr>
            <a:spLocks noGrp="1"/>
          </p:cNvSpPr>
          <p:nvPr>
            <p:ph type="sldNum" idx="12"/>
          </p:nvPr>
        </p:nvSpPr>
        <p:spPr/>
        <p:txBody>
          <a:bodyPr/>
          <a:lstStyle>
            <a:lvl1pPr>
              <a:defRPr/>
            </a:lvl1pPr>
          </a:lstStyle>
          <a:p>
            <a:fld id="{F70425DC-4C2A-984C-9EFA-88CF18CA01C0}" type="slidenum">
              <a:rPr lang="en-US" altLang="en-US"/>
              <a:pPr/>
              <a:t>‹#›</a:t>
            </a:fld>
            <a:endParaRPr lang="en-US" altLang="en-US"/>
          </a:p>
        </p:txBody>
      </p:sp>
    </p:spTree>
    <p:extLst>
      <p:ext uri="{BB962C8B-B14F-4D97-AF65-F5344CB8AC3E}">
        <p14:creationId xmlns:p14="http://schemas.microsoft.com/office/powerpoint/2010/main" val="2684117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391814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415-2654-D34C-AC5E-0A95A81A4C40}"/>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2EA7D2-6869-9944-85F9-FEECB1DC48C5}"/>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DD250A7-3CC2-734F-9BF7-B5C54DCD6710}"/>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FF49E7-0A43-1D4C-AF00-6794B909A709}"/>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3B27E598-0BE6-1948-A59C-D7C8DE8F00C3}"/>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CDB18B-AFF5-1441-B794-4A041DBB73CF}"/>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76920F0-AE30-174D-AC94-DDE48273085D}"/>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09FA0C8-3438-374C-A5B4-15E2C9202CE9}"/>
              </a:ext>
            </a:extLst>
          </p:cNvPr>
          <p:cNvSpPr>
            <a:spLocks noGrp="1"/>
          </p:cNvSpPr>
          <p:nvPr>
            <p:ph type="sldNum" idx="12"/>
          </p:nvPr>
        </p:nvSpPr>
        <p:spPr/>
        <p:txBody>
          <a:bodyPr/>
          <a:lstStyle>
            <a:lvl1pPr>
              <a:defRPr/>
            </a:lvl1pPr>
          </a:lstStyle>
          <a:p>
            <a:fld id="{20A3BEB7-B9E3-A14D-96A2-5B6B2778457E}" type="slidenum">
              <a:rPr lang="en-US" altLang="en-US"/>
              <a:pPr/>
              <a:t>‹#›</a:t>
            </a:fld>
            <a:endParaRPr lang="en-US" altLang="en-US"/>
          </a:p>
        </p:txBody>
      </p:sp>
    </p:spTree>
    <p:extLst>
      <p:ext uri="{BB962C8B-B14F-4D97-AF65-F5344CB8AC3E}">
        <p14:creationId xmlns:p14="http://schemas.microsoft.com/office/powerpoint/2010/main" val="872351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2B3A-E69E-F64F-AC59-F298451B44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BAB5B8-00FA-0543-99D3-F5B1D521F30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E73346C-8BB6-104A-8F0E-4A32C6E1B246}"/>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46E3F9B-80B3-DD40-A691-53A0CC60C425}"/>
              </a:ext>
            </a:extLst>
          </p:cNvPr>
          <p:cNvSpPr>
            <a:spLocks noGrp="1"/>
          </p:cNvSpPr>
          <p:nvPr>
            <p:ph type="sldNum" idx="12"/>
          </p:nvPr>
        </p:nvSpPr>
        <p:spPr/>
        <p:txBody>
          <a:bodyPr/>
          <a:lstStyle>
            <a:lvl1pPr>
              <a:defRPr/>
            </a:lvl1pPr>
          </a:lstStyle>
          <a:p>
            <a:fld id="{97D3C548-A39E-6F4A-8556-68C462AD1B3B}" type="slidenum">
              <a:rPr lang="en-US" altLang="en-US"/>
              <a:pPr/>
              <a:t>‹#›</a:t>
            </a:fld>
            <a:endParaRPr lang="en-US" altLang="en-US"/>
          </a:p>
        </p:txBody>
      </p:sp>
    </p:spTree>
    <p:extLst>
      <p:ext uri="{BB962C8B-B14F-4D97-AF65-F5344CB8AC3E}">
        <p14:creationId xmlns:p14="http://schemas.microsoft.com/office/powerpoint/2010/main" val="15464604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57B61-D1E2-4046-95AE-48F9073B283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8EAF249-DF5D-124A-AD51-1452146E583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BA24036-C6EC-B848-AA44-CB8E4A685380}"/>
              </a:ext>
            </a:extLst>
          </p:cNvPr>
          <p:cNvSpPr>
            <a:spLocks noGrp="1"/>
          </p:cNvSpPr>
          <p:nvPr>
            <p:ph type="sldNum" idx="12"/>
          </p:nvPr>
        </p:nvSpPr>
        <p:spPr/>
        <p:txBody>
          <a:bodyPr/>
          <a:lstStyle>
            <a:lvl1pPr>
              <a:defRPr/>
            </a:lvl1pPr>
          </a:lstStyle>
          <a:p>
            <a:fld id="{7B77E892-6212-284E-BDD2-0E750AB7A7BD}" type="slidenum">
              <a:rPr lang="en-US" altLang="en-US"/>
              <a:pPr/>
              <a:t>‹#›</a:t>
            </a:fld>
            <a:endParaRPr lang="en-US" altLang="en-US"/>
          </a:p>
        </p:txBody>
      </p:sp>
    </p:spTree>
    <p:extLst>
      <p:ext uri="{BB962C8B-B14F-4D97-AF65-F5344CB8AC3E}">
        <p14:creationId xmlns:p14="http://schemas.microsoft.com/office/powerpoint/2010/main" val="19867855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2AA8-94B0-1447-8FBF-7F20A341E2D2}"/>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BE1419A4-22EE-0C4B-A34D-0ACF932E1E99}"/>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B3C90-918D-954C-B873-2B17A1507AA1}"/>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EF8D251-642C-094A-886C-172B3548AA0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4CD91D3-A40C-824C-9F95-982643F534B1}"/>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91864C3-ECEC-4041-AE08-2CFAD5211F85}"/>
              </a:ext>
            </a:extLst>
          </p:cNvPr>
          <p:cNvSpPr>
            <a:spLocks noGrp="1"/>
          </p:cNvSpPr>
          <p:nvPr>
            <p:ph type="sldNum" idx="12"/>
          </p:nvPr>
        </p:nvSpPr>
        <p:spPr/>
        <p:txBody>
          <a:bodyPr/>
          <a:lstStyle>
            <a:lvl1pPr>
              <a:defRPr/>
            </a:lvl1pPr>
          </a:lstStyle>
          <a:p>
            <a:fld id="{EDD3D3F2-5566-C345-BA94-F3B8F9EB3465}" type="slidenum">
              <a:rPr lang="en-US" altLang="en-US"/>
              <a:pPr/>
              <a:t>‹#›</a:t>
            </a:fld>
            <a:endParaRPr lang="en-US" altLang="en-US"/>
          </a:p>
        </p:txBody>
      </p:sp>
    </p:spTree>
    <p:extLst>
      <p:ext uri="{BB962C8B-B14F-4D97-AF65-F5344CB8AC3E}">
        <p14:creationId xmlns:p14="http://schemas.microsoft.com/office/powerpoint/2010/main" val="18290316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721D-19B3-2845-8BC9-3B3B904646D9}"/>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8E7530FC-CB99-E647-A2CC-A306DD08D06F}"/>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4CE7FDFA-B849-2A44-9492-A4CD74094AFD}"/>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460F2E80-DE05-3146-8266-89F69CF7E7D4}"/>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AC45F23-00C6-E64F-AC9A-1CD0E4A64B06}"/>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F23AB86-37FD-DC48-A95C-C3675CD52598}"/>
              </a:ext>
            </a:extLst>
          </p:cNvPr>
          <p:cNvSpPr>
            <a:spLocks noGrp="1"/>
          </p:cNvSpPr>
          <p:nvPr>
            <p:ph type="sldNum" idx="12"/>
          </p:nvPr>
        </p:nvSpPr>
        <p:spPr/>
        <p:txBody>
          <a:bodyPr/>
          <a:lstStyle>
            <a:lvl1pPr>
              <a:defRPr/>
            </a:lvl1pPr>
          </a:lstStyle>
          <a:p>
            <a:fld id="{B8CDED3C-5DEC-BC4B-96F2-22074399FDF9}" type="slidenum">
              <a:rPr lang="en-US" altLang="en-US"/>
              <a:pPr/>
              <a:t>‹#›</a:t>
            </a:fld>
            <a:endParaRPr lang="en-US" altLang="en-US"/>
          </a:p>
        </p:txBody>
      </p:sp>
    </p:spTree>
    <p:extLst>
      <p:ext uri="{BB962C8B-B14F-4D97-AF65-F5344CB8AC3E}">
        <p14:creationId xmlns:p14="http://schemas.microsoft.com/office/powerpoint/2010/main" val="9959640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B608-4364-4C4E-A1E9-666C4938D3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6E8C34-95ED-D348-9D1E-AFCBDBFA8C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EF57C-E56E-0C4B-8CBD-912CC0294C0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CE7380-89D0-834F-A907-10A570725AB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28724BC-A861-FC40-960D-FED1DE16FD9D}"/>
              </a:ext>
            </a:extLst>
          </p:cNvPr>
          <p:cNvSpPr>
            <a:spLocks noGrp="1"/>
          </p:cNvSpPr>
          <p:nvPr>
            <p:ph type="sldNum" idx="12"/>
          </p:nvPr>
        </p:nvSpPr>
        <p:spPr/>
        <p:txBody>
          <a:bodyPr/>
          <a:lstStyle>
            <a:lvl1pPr>
              <a:defRPr/>
            </a:lvl1pPr>
          </a:lstStyle>
          <a:p>
            <a:fld id="{83348957-B61E-FC47-B0F5-2EC9B036ABD2}" type="slidenum">
              <a:rPr lang="en-US" altLang="en-US"/>
              <a:pPr/>
              <a:t>‹#›</a:t>
            </a:fld>
            <a:endParaRPr lang="en-US" altLang="en-US"/>
          </a:p>
        </p:txBody>
      </p:sp>
    </p:spTree>
    <p:extLst>
      <p:ext uri="{BB962C8B-B14F-4D97-AF65-F5344CB8AC3E}">
        <p14:creationId xmlns:p14="http://schemas.microsoft.com/office/powerpoint/2010/main" val="7995615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911B9-3655-4443-90C9-8365E0B8381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FA6323-E6E6-8C48-8C31-0EDB84BC6795}"/>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6A09E-29CB-2144-9D6A-71483D936B4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BD00140-DD61-724D-843E-C051D657505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9FAF622-B61F-E24F-84EC-DAF1E53BDD6B}"/>
              </a:ext>
            </a:extLst>
          </p:cNvPr>
          <p:cNvSpPr>
            <a:spLocks noGrp="1"/>
          </p:cNvSpPr>
          <p:nvPr>
            <p:ph type="sldNum" idx="12"/>
          </p:nvPr>
        </p:nvSpPr>
        <p:spPr/>
        <p:txBody>
          <a:bodyPr/>
          <a:lstStyle>
            <a:lvl1pPr>
              <a:defRPr/>
            </a:lvl1pPr>
          </a:lstStyle>
          <a:p>
            <a:fld id="{1281B9C6-C936-7A4D-9BF7-45E58CB97F8D}" type="slidenum">
              <a:rPr lang="en-US" altLang="en-US"/>
              <a:pPr/>
              <a:t>‹#›</a:t>
            </a:fld>
            <a:endParaRPr lang="en-US" altLang="en-US"/>
          </a:p>
        </p:txBody>
      </p:sp>
    </p:spTree>
    <p:extLst>
      <p:ext uri="{BB962C8B-B14F-4D97-AF65-F5344CB8AC3E}">
        <p14:creationId xmlns:p14="http://schemas.microsoft.com/office/powerpoint/2010/main" val="100949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pPr>
                <a:defRPr/>
              </a:pPr>
              <a:t>‹#›</a:t>
            </a:fld>
            <a:endParaRPr lang="en-US"/>
          </a:p>
        </p:txBody>
      </p:sp>
    </p:spTree>
    <p:extLst>
      <p:ext uri="{BB962C8B-B14F-4D97-AF65-F5344CB8AC3E}">
        <p14:creationId xmlns:p14="http://schemas.microsoft.com/office/powerpoint/2010/main" val="31391205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pPr>
                <a:defRPr/>
              </a:pPr>
              <a:t>‹#›</a:t>
            </a:fld>
            <a:endParaRPr lang="en-US"/>
          </a:p>
        </p:txBody>
      </p:sp>
    </p:spTree>
    <p:extLst>
      <p:ext uri="{BB962C8B-B14F-4D97-AF65-F5344CB8AC3E}">
        <p14:creationId xmlns:p14="http://schemas.microsoft.com/office/powerpoint/2010/main" val="27234292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pPr>
                <a:defRPr/>
              </a:pPr>
              <a:t>‹#›</a:t>
            </a:fld>
            <a:endParaRPr lang="en-US"/>
          </a:p>
        </p:txBody>
      </p:sp>
    </p:spTree>
    <p:extLst>
      <p:ext uri="{BB962C8B-B14F-4D97-AF65-F5344CB8AC3E}">
        <p14:creationId xmlns:p14="http://schemas.microsoft.com/office/powerpoint/2010/main" val="1446357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8740692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pPr>
                <a:defRPr/>
              </a:pPr>
              <a:t>‹#›</a:t>
            </a:fld>
            <a:endParaRPr lang="en-US"/>
          </a:p>
        </p:txBody>
      </p:sp>
    </p:spTree>
    <p:extLst>
      <p:ext uri="{BB962C8B-B14F-4D97-AF65-F5344CB8AC3E}">
        <p14:creationId xmlns:p14="http://schemas.microsoft.com/office/powerpoint/2010/main" val="29635388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pPr>
                <a:defRPr/>
              </a:pPr>
              <a:t>‹#›</a:t>
            </a:fld>
            <a:endParaRPr lang="en-US"/>
          </a:p>
        </p:txBody>
      </p:sp>
    </p:spTree>
    <p:extLst>
      <p:ext uri="{BB962C8B-B14F-4D97-AF65-F5344CB8AC3E}">
        <p14:creationId xmlns:p14="http://schemas.microsoft.com/office/powerpoint/2010/main" val="42421401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pPr>
                <a:defRPr/>
              </a:pPr>
              <a:t>‹#›</a:t>
            </a:fld>
            <a:endParaRPr lang="en-US"/>
          </a:p>
        </p:txBody>
      </p:sp>
    </p:spTree>
    <p:extLst>
      <p:ext uri="{BB962C8B-B14F-4D97-AF65-F5344CB8AC3E}">
        <p14:creationId xmlns:p14="http://schemas.microsoft.com/office/powerpoint/2010/main" val="14283573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pPr>
                <a:defRPr/>
              </a:pPr>
              <a:t>‹#›</a:t>
            </a:fld>
            <a:endParaRPr lang="en-US"/>
          </a:p>
        </p:txBody>
      </p:sp>
    </p:spTree>
    <p:extLst>
      <p:ext uri="{BB962C8B-B14F-4D97-AF65-F5344CB8AC3E}">
        <p14:creationId xmlns:p14="http://schemas.microsoft.com/office/powerpoint/2010/main" val="16202254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pPr>
                <a:defRPr/>
              </a:pPr>
              <a:t>‹#›</a:t>
            </a:fld>
            <a:endParaRPr lang="en-US"/>
          </a:p>
        </p:txBody>
      </p:sp>
    </p:spTree>
    <p:extLst>
      <p:ext uri="{BB962C8B-B14F-4D97-AF65-F5344CB8AC3E}">
        <p14:creationId xmlns:p14="http://schemas.microsoft.com/office/powerpoint/2010/main" val="11049988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pPr>
                <a:defRPr/>
              </a:pPr>
              <a:t>‹#›</a:t>
            </a:fld>
            <a:endParaRPr lang="en-US"/>
          </a:p>
        </p:txBody>
      </p:sp>
    </p:spTree>
    <p:extLst>
      <p:ext uri="{BB962C8B-B14F-4D97-AF65-F5344CB8AC3E}">
        <p14:creationId xmlns:p14="http://schemas.microsoft.com/office/powerpoint/2010/main" val="35377474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pPr>
                <a:defRPr/>
              </a:pPr>
              <a:t>‹#›</a:t>
            </a:fld>
            <a:endParaRPr lang="en-US"/>
          </a:p>
        </p:txBody>
      </p:sp>
    </p:spTree>
    <p:extLst>
      <p:ext uri="{BB962C8B-B14F-4D97-AF65-F5344CB8AC3E}">
        <p14:creationId xmlns:p14="http://schemas.microsoft.com/office/powerpoint/2010/main" val="27503268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pPr>
                <a:defRPr/>
              </a:pPr>
              <a:t>‹#›</a:t>
            </a:fld>
            <a:endParaRPr lang="en-US"/>
          </a:p>
        </p:txBody>
      </p:sp>
    </p:spTree>
    <p:extLst>
      <p:ext uri="{BB962C8B-B14F-4D97-AF65-F5344CB8AC3E}">
        <p14:creationId xmlns:p14="http://schemas.microsoft.com/office/powerpoint/2010/main" val="29896365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8589825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2554499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300550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768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11466542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24528470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1336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6333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27042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8405936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445060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31313740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275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39518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40081867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97105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4050854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9156373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18309868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37353794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41112018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36493166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16934229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98445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812928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3541819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5824181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9640592-126E-FA4F-BA19-B89996D9F2CE}" type="slidenum">
              <a:rPr lang="en-US"/>
              <a:pPr>
                <a:defRPr/>
              </a:pPr>
              <a:t>‹#›</a:t>
            </a:fld>
            <a:endParaRPr lang="en-US"/>
          </a:p>
        </p:txBody>
      </p:sp>
    </p:spTree>
    <p:extLst>
      <p:ext uri="{BB962C8B-B14F-4D97-AF65-F5344CB8AC3E}">
        <p14:creationId xmlns:p14="http://schemas.microsoft.com/office/powerpoint/2010/main" val="377268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96423C-560D-844B-B815-F0D1010897E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57165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58157C-FFD4-C341-A2FE-EBB65B53382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465521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B4E168C-BBCE-9141-A608-085C3CCEA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96779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5E762AF-978C-6D49-84D8-2E4A6C7C224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661209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C146142-07AC-6F42-AB89-462340595CA0}"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86517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B31AC69-6219-254A-9423-8B0C5E1CACA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99096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0F0D3E4-7CDF-9B47-B889-6DB27110AA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2856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9161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1978E8E-77D9-8E46-85BC-C5B89CAA0D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48346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21DDE76-9789-8140-A3AF-CF80A3E6DD1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235709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EBDAB55-3304-5142-95BA-9795773461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26398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6B5680D-D9DD-5B41-83A4-9D98E9B137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2713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35923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34"/>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8327" name="Rectangle 39"/>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68328" name="Rectangle 40"/>
          <p:cNvSpPr>
            <a:spLocks noGrp="1" noChangeArrowheads="1"/>
          </p:cNvSpPr>
          <p:nvPr>
            <p:ph type="ctrTitle"/>
          </p:nvPr>
        </p:nvSpPr>
        <p:spPr>
          <a:xfrm>
            <a:off x="685800" y="1768496"/>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D156B394-9877-6444-BA75-86C71F42652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90780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C2F31D-490B-F244-A600-377328572C69}"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02143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48F63CA-4F08-4D4B-896E-B0ED7A6FC04A}"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977216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3C39B2E-B848-6D4E-A23D-7CA4AD3A0B3F}"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154213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A81C6E9-7DAB-6C4D-A293-422A2C833D6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192316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FD564723-1BC3-DC47-8B2F-139F05676B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078226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123B0A78-5719-DC46-90BB-F9D11DFE934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67179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AA5A79C-02BE-5144-8266-A468CE4ABA0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64723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F9D6EF6-36D3-074C-A447-BD98A00525F6}"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24901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3F9AFCD-3A91-B74A-A7D9-2E4FECE693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44172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27F95FC-CEFD-754E-A88C-F6020468736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4235497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1525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0668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2538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1013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0743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50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0178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6453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6566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718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5521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648218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513262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579993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258918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07391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313042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019934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655914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4147365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4103521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854970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2620317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1214430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35750829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49098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70774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62856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1527697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3096396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546781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603232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537145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01510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581725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295895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2638639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5/7/24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366670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5/7/24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839036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5/7/24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642826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866644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568902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824009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138279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42459224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37802419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262788405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99600326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25276499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835458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427068649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58166838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8932029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28968698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6993280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6"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13"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6" name="Freeform 4"/>
          <p:cNvSpPr>
            <a:spLocks/>
          </p:cNvSpPr>
          <p:nvPr/>
        </p:nvSpPr>
        <p:spPr bwMode="auto">
          <a:xfrm>
            <a:off x="3022638"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7" name="Freeform 5"/>
          <p:cNvSpPr>
            <a:spLocks/>
          </p:cNvSpPr>
          <p:nvPr/>
        </p:nvSpPr>
        <p:spPr bwMode="auto">
          <a:xfrm>
            <a:off x="3022638"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9" name="Freeform 7"/>
          <p:cNvSpPr>
            <a:spLocks/>
          </p:cNvSpPr>
          <p:nvPr/>
        </p:nvSpPr>
        <p:spPr bwMode="auto">
          <a:xfrm>
            <a:off x="5057813"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801"/>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1" name="Freeform 9"/>
          <p:cNvSpPr>
            <a:spLocks/>
          </p:cNvSpPr>
          <p:nvPr/>
        </p:nvSpPr>
        <p:spPr bwMode="auto">
          <a:xfrm>
            <a:off x="3981488" y="335001"/>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6"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6"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61" tIns="45631" rIns="91261" bIns="45631"/>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61" tIns="45631" rIns="91261" bIns="45631"/>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9645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37231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370547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6"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51"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877058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926047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23443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012126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18175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54142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85463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575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8.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5735048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127581"/>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lIns="91341" tIns="45671" rIns="91341" bIns="45671"/>
          <a:lstStyle>
            <a:lvl1pPr algn="r">
              <a:defRPr b="1">
                <a:solidFill>
                  <a:srgbClr val="FFFFFF"/>
                </a:solidFill>
              </a:defRPr>
            </a:lvl1pPr>
          </a:lstStyle>
          <a:p>
            <a:pPr eaLnBrk="1" hangingPunct="1">
              <a:defRPr/>
            </a:pPr>
            <a:fld id="{FE248DD3-303A-DE48-BEC6-3EC5B6AEE3D3}" type="slidenum">
              <a:rPr lang="en-US"/>
              <a:pPr eaLnBrk="1" hangingPunct="1">
                <a:defRPr/>
              </a:pPr>
              <a:t>‹#›</a:t>
            </a:fld>
            <a:endParaRPr lang="en-US" dirty="0"/>
          </a:p>
        </p:txBody>
      </p:sp>
    </p:spTree>
    <p:extLst>
      <p:ext uri="{BB962C8B-B14F-4D97-AF65-F5344CB8AC3E}">
        <p14:creationId xmlns:p14="http://schemas.microsoft.com/office/powerpoint/2010/main" val="316607380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43" indent="-342543" algn="r" rtl="0" eaLnBrk="0" fontAlgn="base" hangingPunct="0">
        <a:spcBef>
          <a:spcPct val="20000"/>
        </a:spcBef>
        <a:spcAft>
          <a:spcPct val="0"/>
        </a:spcAft>
        <a:defRPr sz="2400" b="1">
          <a:solidFill>
            <a:srgbClr val="FFFFFF"/>
          </a:solidFill>
          <a:latin typeface="+mn-lt"/>
          <a:ea typeface="+mn-ea"/>
          <a:cs typeface="+mn-cs"/>
        </a:defRPr>
      </a:lvl1pPr>
      <a:lvl2pPr marL="742174" indent="-285456" algn="l" rtl="0" eaLnBrk="0" fontAlgn="base" hangingPunct="0">
        <a:spcBef>
          <a:spcPct val="20000"/>
        </a:spcBef>
        <a:spcAft>
          <a:spcPct val="0"/>
        </a:spcAft>
        <a:buChar char="–"/>
        <a:defRPr sz="2800" b="1">
          <a:solidFill>
            <a:srgbClr val="FFFFFF"/>
          </a:solidFill>
          <a:latin typeface="+mn-lt"/>
          <a:ea typeface="+mn-ea"/>
        </a:defRPr>
      </a:lvl2pPr>
      <a:lvl3pPr marL="1141806" indent="-228363" algn="l" rtl="0" eaLnBrk="0" fontAlgn="base" hangingPunct="0">
        <a:spcBef>
          <a:spcPct val="20000"/>
        </a:spcBef>
        <a:spcAft>
          <a:spcPct val="0"/>
        </a:spcAft>
        <a:buChar char="•"/>
        <a:defRPr sz="2400" b="1">
          <a:solidFill>
            <a:srgbClr val="FFFFFF"/>
          </a:solidFill>
          <a:latin typeface="+mn-lt"/>
          <a:ea typeface="+mn-ea"/>
        </a:defRPr>
      </a:lvl3pPr>
      <a:lvl4pPr marL="1598537" indent="-228363" algn="l" rtl="0" eaLnBrk="0" fontAlgn="base" hangingPunct="0">
        <a:spcBef>
          <a:spcPct val="20000"/>
        </a:spcBef>
        <a:spcAft>
          <a:spcPct val="0"/>
        </a:spcAft>
        <a:buChar char="–"/>
        <a:defRPr sz="2000" b="1">
          <a:solidFill>
            <a:srgbClr val="FFFFFF"/>
          </a:solidFill>
          <a:latin typeface="+mn-lt"/>
          <a:ea typeface="+mn-ea"/>
        </a:defRPr>
      </a:lvl4pPr>
      <a:lvl5pPr marL="2055258" indent="-228363" algn="l" rtl="0" eaLnBrk="0" fontAlgn="base" hangingPunct="0">
        <a:spcBef>
          <a:spcPct val="20000"/>
        </a:spcBef>
        <a:spcAft>
          <a:spcPct val="0"/>
        </a:spcAft>
        <a:buChar char="»"/>
        <a:defRPr sz="2000" b="1">
          <a:solidFill>
            <a:srgbClr val="FFFFFF"/>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12189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a:buSzPct val="100000"/>
            </a:pPr>
            <a:endParaRPr lang="en-US" sz="180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a:buSzPct val="100000"/>
            </a:pPr>
            <a:fld id="{F3A1AA03-108C-694A-97E0-746B59CCE717}" type="slidenum">
              <a:rPr lang="en-US" sz="1800" smtClean="0">
                <a:cs typeface="DejaVu Sans" charset="0"/>
              </a:rPr>
              <a:pPr defTabSz="321119">
                <a:buSzPct val="100000"/>
              </a:pPr>
              <a:t>‹#›</a:t>
            </a:fld>
            <a:endParaRPr lang="en-US" sz="1800">
              <a:cs typeface="DejaVu Sans" charset="0"/>
            </a:endParaRPr>
          </a:p>
        </p:txBody>
      </p:sp>
    </p:spTree>
    <p:extLst>
      <p:ext uri="{BB962C8B-B14F-4D97-AF65-F5344CB8AC3E}">
        <p14:creationId xmlns:p14="http://schemas.microsoft.com/office/powerpoint/2010/main" val="142833302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E96913D0-6087-934F-93C4-81429DFA36EB}"/>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20C3722C-AF5F-6045-9F39-A58AC0C50951}"/>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77CE162F-7532-B843-9033-877EC5DC0140}"/>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252E61-9A67-6340-A1EF-649265A432D4}"/>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CFF7D542-8E5F-4545-B1F0-3069E0D1CD28}"/>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DD65FA2E-5F6B-614C-8AC2-942701094946}" type="slidenum">
              <a:rPr lang="en-US" altLang="en-US"/>
              <a:pPr/>
              <a:t>‹#›</a:t>
            </a:fld>
            <a:endParaRPr lang="en-US" altLang="en-US"/>
          </a:p>
        </p:txBody>
      </p:sp>
    </p:spTree>
    <p:extLst>
      <p:ext uri="{BB962C8B-B14F-4D97-AF65-F5344CB8AC3E}">
        <p14:creationId xmlns:p14="http://schemas.microsoft.com/office/powerpoint/2010/main" val="315224372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ea typeface="Osaka" charset="-128"/>
                <a:cs typeface="Osaka" charset="-128"/>
              </a:defRPr>
            </a:lvl1pPr>
          </a:lstStyle>
          <a:p>
            <a:pPr>
              <a:defRPr/>
            </a:pPr>
            <a:endParaRPr 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ea typeface="Osaka" charset="-128"/>
                <a:cs typeface="Osaka" charset="-128"/>
              </a:defRPr>
            </a:lvl1pPr>
          </a:lstStyle>
          <a:p>
            <a:pPr>
              <a:defRPr/>
            </a:pPr>
            <a:endParaRPr 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pPr>
                <a:defRPr/>
              </a:pPr>
              <a:t>‹#›</a:t>
            </a:fld>
            <a:endParaRPr lang="en-US"/>
          </a:p>
        </p:txBody>
      </p:sp>
    </p:spTree>
    <p:extLst>
      <p:ext uri="{BB962C8B-B14F-4D97-AF65-F5344CB8AC3E}">
        <p14:creationId xmlns:p14="http://schemas.microsoft.com/office/powerpoint/2010/main" val="387482547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6726"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3455"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0172"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6907"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48227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935111"/>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4401F34-B18C-0941-955E-AA565BCD92C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608014"/>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016888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00475" y="1789134"/>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30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2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1"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eaLnBrk="1" hangingPunct="1">
              <a:defRPr sz="1200">
                <a:latin typeface="+mn-lt"/>
              </a:defRPr>
            </a:lvl1pPr>
          </a:lstStyle>
          <a:p>
            <a:pPr>
              <a:defRPr/>
            </a:pPr>
            <a:endParaRPr lang="en-US">
              <a:solidFill>
                <a:srgbClr val="FFFFFF"/>
              </a:solidFill>
              <a:latin typeface="Tahoma"/>
            </a:endParaRPr>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ctr" eaLnBrk="1" hangingPunct="1">
              <a:defRPr sz="1200">
                <a:latin typeface="+mn-lt"/>
              </a:defRPr>
            </a:lvl1pPr>
          </a:lstStyle>
          <a:p>
            <a:pPr>
              <a:defRPr/>
            </a:pPr>
            <a:endParaRPr lang="en-US">
              <a:solidFill>
                <a:srgbClr val="FFFFFF"/>
              </a:solidFill>
              <a:latin typeface="Tahoma"/>
            </a:endParaRPr>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r" eaLnBrk="1" hangingPunct="1">
              <a:defRPr sz="1200">
                <a:latin typeface="+mn-lt"/>
              </a:defRPr>
            </a:lvl1pPr>
          </a:lstStyle>
          <a:p>
            <a:pPr>
              <a:defRPr/>
            </a:pPr>
            <a:fld id="{B482321E-110B-DD46-A6A2-16BF851F687E}"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05586070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45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17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907"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43" indent="-34254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174" indent="-285456"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1806" indent="-228363"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537" indent="-228363"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5258" indent="-22836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982"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711"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43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216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162129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cs typeface="DejaVu Sans" charset="0"/>
              </a:rPr>
              <a:pPr defTabSz="32102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8275281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116504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5/7/24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0683087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51758099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1"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90883314"/>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0.xml"/><Relationship Id="rId1" Type="http://schemas.openxmlformats.org/officeDocument/2006/relationships/slideLayout" Target="../slideLayouts/slideLayout162.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1.xml"/><Relationship Id="rId1" Type="http://schemas.openxmlformats.org/officeDocument/2006/relationships/slideLayout" Target="../slideLayouts/slideLayout162.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16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162.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4.xml"/><Relationship Id="rId1" Type="http://schemas.openxmlformats.org/officeDocument/2006/relationships/slideLayout" Target="../slideLayouts/slideLayout162.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162.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162.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162.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8.xml"/><Relationship Id="rId1" Type="http://schemas.openxmlformats.org/officeDocument/2006/relationships/slideLayout" Target="../slideLayouts/slideLayout162.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16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162.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1.xml"/><Relationship Id="rId1" Type="http://schemas.openxmlformats.org/officeDocument/2006/relationships/slideLayout" Target="../slideLayouts/slideLayout16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2.xml"/><Relationship Id="rId1" Type="http://schemas.openxmlformats.org/officeDocument/2006/relationships/slideLayout" Target="../slideLayouts/slideLayout16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3.xml"/><Relationship Id="rId1" Type="http://schemas.openxmlformats.org/officeDocument/2006/relationships/slideLayout" Target="../slideLayouts/slideLayout16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4.xml"/><Relationship Id="rId1" Type="http://schemas.openxmlformats.org/officeDocument/2006/relationships/slideLayout" Target="../slideLayouts/slideLayout162.xml"/></Relationships>
</file>

<file path=ppt/slides/_rels/slide11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4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6.xml"/><Relationship Id="rId1" Type="http://schemas.openxmlformats.org/officeDocument/2006/relationships/slideLayout" Target="../slideLayouts/slideLayout18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7.xml"/><Relationship Id="rId1" Type="http://schemas.openxmlformats.org/officeDocument/2006/relationships/slideLayout" Target="../slideLayouts/slideLayout18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8.xml"/><Relationship Id="rId1" Type="http://schemas.openxmlformats.org/officeDocument/2006/relationships/slideLayout" Target="../slideLayouts/slideLayout18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9.xml"/><Relationship Id="rId1" Type="http://schemas.openxmlformats.org/officeDocument/2006/relationships/slideLayout" Target="../slideLayouts/slideLayout18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0.xml"/><Relationship Id="rId1" Type="http://schemas.openxmlformats.org/officeDocument/2006/relationships/slideLayout" Target="../slideLayouts/slideLayout208.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1.xml"/><Relationship Id="rId1" Type="http://schemas.openxmlformats.org/officeDocument/2006/relationships/slideLayout" Target="../slideLayouts/slideLayout18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2.xml"/><Relationship Id="rId1" Type="http://schemas.openxmlformats.org/officeDocument/2006/relationships/slideLayout" Target="../slideLayouts/slideLayout18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3.xml"/><Relationship Id="rId1" Type="http://schemas.openxmlformats.org/officeDocument/2006/relationships/slideLayout" Target="../slideLayouts/slideLayout67.xml"/><Relationship Id="rId5" Type="http://schemas.openxmlformats.org/officeDocument/2006/relationships/image" Target="../media/image49.jpeg"/><Relationship Id="rId4" Type="http://schemas.openxmlformats.org/officeDocument/2006/relationships/image" Target="../media/image3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4.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5.xml"/><Relationship Id="rId1" Type="http://schemas.openxmlformats.org/officeDocument/2006/relationships/slideLayout" Target="../slideLayouts/slideLayout6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6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7.xml"/><Relationship Id="rId1" Type="http://schemas.openxmlformats.org/officeDocument/2006/relationships/slideLayout" Target="../slideLayouts/slideLayout6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8.xml"/><Relationship Id="rId1" Type="http://schemas.openxmlformats.org/officeDocument/2006/relationships/slideLayout" Target="../slideLayouts/slideLayout6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6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0.xml"/><Relationship Id="rId1" Type="http://schemas.openxmlformats.org/officeDocument/2006/relationships/slideLayout" Target="../slideLayouts/slideLayout6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1.xml"/><Relationship Id="rId1" Type="http://schemas.openxmlformats.org/officeDocument/2006/relationships/slideLayout" Target="../slideLayouts/slideLayout6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2.xml"/><Relationship Id="rId1" Type="http://schemas.openxmlformats.org/officeDocument/2006/relationships/slideLayout" Target="../slideLayouts/slideLayout6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3.xml"/><Relationship Id="rId1" Type="http://schemas.openxmlformats.org/officeDocument/2006/relationships/slideLayout" Target="../slideLayouts/slideLayout6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4.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5.xml"/><Relationship Id="rId1" Type="http://schemas.openxmlformats.org/officeDocument/2006/relationships/slideLayout" Target="../slideLayouts/slideLayout6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6.xml"/><Relationship Id="rId1" Type="http://schemas.openxmlformats.org/officeDocument/2006/relationships/slideLayout" Target="../slideLayouts/slideLayout6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7.xml"/><Relationship Id="rId1" Type="http://schemas.openxmlformats.org/officeDocument/2006/relationships/slideLayout" Target="../slideLayouts/slideLayout6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8.xml"/><Relationship Id="rId1" Type="http://schemas.openxmlformats.org/officeDocument/2006/relationships/slideLayout" Target="../slideLayouts/slideLayout6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9.xml"/><Relationship Id="rId1" Type="http://schemas.openxmlformats.org/officeDocument/2006/relationships/slideLayout" Target="../slideLayouts/slideLayout6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0.xml"/><Relationship Id="rId1" Type="http://schemas.openxmlformats.org/officeDocument/2006/relationships/slideLayout" Target="../slideLayouts/slideLayout6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1.xml"/><Relationship Id="rId1" Type="http://schemas.openxmlformats.org/officeDocument/2006/relationships/slideLayout" Target="../slideLayouts/slideLayout6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9.xml"/><Relationship Id="rId4" Type="http://schemas.openxmlformats.org/officeDocument/2006/relationships/image" Target="../media/image20.jpe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5.png"/><Relationship Id="rId4" Type="http://schemas.openxmlformats.org/officeDocument/2006/relationships/image" Target="../media/image124.jpeg"/></Relationships>
</file>

<file path=ppt/slides/_rels/slide1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2.xml"/><Relationship Id="rId1" Type="http://schemas.openxmlformats.org/officeDocument/2006/relationships/slideLayout" Target="../slideLayouts/slideLayout6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3.xml"/><Relationship Id="rId1" Type="http://schemas.openxmlformats.org/officeDocument/2006/relationships/slideLayout" Target="../slideLayouts/slideLayout6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4.xml"/><Relationship Id="rId1" Type="http://schemas.openxmlformats.org/officeDocument/2006/relationships/slideLayout" Target="../slideLayouts/slideLayout20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www.bigbookmedia.com/" TargetMode="External"/><Relationship Id="rId1" Type="http://schemas.openxmlformats.org/officeDocument/2006/relationships/slideLayout" Target="../slideLayouts/slideLayout67.xml"/></Relationships>
</file>

<file path=ppt/slides/_rels/slide1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5.xml"/><Relationship Id="rId1" Type="http://schemas.openxmlformats.org/officeDocument/2006/relationships/slideLayout" Target="../slideLayouts/slideLayout88.xml"/><Relationship Id="rId4" Type="http://schemas.openxmlformats.org/officeDocument/2006/relationships/image" Target="../media/image131.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95.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4.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4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40.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40.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40.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40.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40.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40.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40.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40.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40.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40.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20.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40.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40.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40.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4.xml"/></Relationships>
</file>

<file path=ppt/slides/_rels/slide5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4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1.jpeg"/><Relationship Id="rId1" Type="http://schemas.openxmlformats.org/officeDocument/2006/relationships/slideLayout" Target="../slideLayouts/slideLayout134.xml"/><Relationship Id="rId4" Type="http://schemas.openxmlformats.org/officeDocument/2006/relationships/image" Target="../media/image33.jpe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6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6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6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6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20.xml"/><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62.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6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6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62.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16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162.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162.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16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162.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16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162.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162.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62.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162.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16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16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16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3.xml"/></Relationships>
</file>

<file path=ppt/slides/_rels/slide7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2.jpeg"/><Relationship Id="rId1" Type="http://schemas.openxmlformats.org/officeDocument/2006/relationships/slideLayout" Target="../slideLayouts/slideLayout34.xml"/><Relationship Id="rId4" Type="http://schemas.openxmlformats.org/officeDocument/2006/relationships/image" Target="../media/image49.jpeg"/></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4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4.jpeg"/><Relationship Id="rId1" Type="http://schemas.openxmlformats.org/officeDocument/2006/relationships/slideLayout" Target="../slideLayouts/slideLayout34.xml"/><Relationship Id="rId4" Type="http://schemas.openxmlformats.org/officeDocument/2006/relationships/image" Target="../media/image49.jpeg"/></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162.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162.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8.xml"/><Relationship Id="rId1" Type="http://schemas.openxmlformats.org/officeDocument/2006/relationships/slideLayout" Target="../slideLayouts/slideLayout162.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1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B2D50-DA03-40FA-B044-5B2E9CAD2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Controversy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a:solidFill>
                  <a:srgbClr val="FFFFFF"/>
                </a:solidFill>
                <a:effectLst>
                  <a:glow rad="228600">
                    <a:srgbClr val="000000"/>
                  </a:glow>
                </a:effectLst>
                <a:latin typeface="Arial"/>
                <a:cs typeface="Arial"/>
              </a:rPr>
              <a:t>over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60-73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92412" y="3434431"/>
            <a:ext cx="7959174"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Messianic identity of Jesus Christ is publicly opposed in preparation for His sacrifice for the nation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106C07BE-8B61-4ED4-9331-FC9CCAB90E25}"/>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DCB96FBF-A271-BEF3-DDA9-4DFBFB39ECB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Rectangle 3"/>
          <p:cNvSpPr>
            <a:spLocks noGrp="1" noChangeArrowheads="1"/>
          </p:cNvSpPr>
          <p:nvPr>
            <p:ph type="title"/>
          </p:nvPr>
        </p:nvSpPr>
        <p:spPr>
          <a:xfrm>
            <a:off x="0" y="0"/>
            <a:ext cx="7010400" cy="990600"/>
          </a:xfrm>
          <a:solidFill>
            <a:schemeClr val="bg1"/>
          </a:solidFill>
        </p:spPr>
        <p:txBody>
          <a:bodyPr/>
          <a:lstStyle/>
          <a:p>
            <a:pPr eaLnBrk="1" hangingPunct="1">
              <a:defRPr/>
            </a:pPr>
            <a:r>
              <a:rPr lang="en-US" sz="4800" b="1">
                <a:solidFill>
                  <a:schemeClr val="tx1"/>
                </a:solidFill>
                <a:cs typeface="+mj-cs"/>
              </a:rPr>
              <a:t>The Tri-City Area</a:t>
            </a:r>
          </a:p>
        </p:txBody>
      </p:sp>
      <p:sp>
        <p:nvSpPr>
          <p:cNvPr id="269316" name="Line 4"/>
          <p:cNvSpPr>
            <a:spLocks noChangeShapeType="1"/>
          </p:cNvSpPr>
          <p:nvPr/>
        </p:nvSpPr>
        <p:spPr bwMode="auto">
          <a:xfrm>
            <a:off x="4267200" y="990600"/>
            <a:ext cx="2438400" cy="53340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318" name="Text Box 6" descr="j0149014"/>
          <p:cNvSpPr txBox="1">
            <a:spLocks noChangeArrowheads="1"/>
          </p:cNvSpPr>
          <p:nvPr/>
        </p:nvSpPr>
        <p:spPr bwMode="auto">
          <a:xfrm>
            <a:off x="76200" y="3124221"/>
            <a:ext cx="8915400" cy="3749675"/>
          </a:xfrm>
          <a:prstGeom prst="rect">
            <a:avLst/>
          </a:prstGeom>
          <a:blipFill dpi="0" rotWithShape="0">
            <a:blip r:embed="rId4"/>
            <a:srcRect/>
            <a:stretch>
              <a:fillRect/>
            </a:stretch>
          </a:blip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Then Jesus began to denounce the cities in which most of his miracles had been performed, because they did not repent.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Woe to you, </a:t>
            </a:r>
            <a:r>
              <a:rPr kumimoji="0" lang="en-US" sz="20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Korazin</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Woe to you Bethsaida! </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b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If the miracles that were performed in you had been performed in </a:t>
            </a:r>
            <a:r>
              <a:rPr kumimoji="0" lang="en-US" sz="20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Tyre</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and Sidon, they would have repented long ago in sackcloth and ashes.  But I tell you, it will be more bearable for for </a:t>
            </a:r>
            <a:r>
              <a:rPr kumimoji="0" lang="en-US" sz="20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Tyre</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and Sidon on the day of judgment than for you.</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And you, Capernaum, will you be lifted up to the skies?  … It will be more bearable for Sodom on the day of judgment than for you.</a:t>
            </a:r>
            <a:r>
              <a:rPr kumimoji="0" lang="mr-IN" altLang="ja-JP"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Matthew 11:20-24</a:t>
            </a:r>
          </a:p>
        </p:txBody>
      </p:sp>
      <p:sp>
        <p:nvSpPr>
          <p:cNvPr id="269319" name="Text Box 7"/>
          <p:cNvSpPr txBox="1">
            <a:spLocks noChangeArrowheads="1"/>
          </p:cNvSpPr>
          <p:nvPr/>
        </p:nvSpPr>
        <p:spPr bwMode="auto">
          <a:xfrm>
            <a:off x="7239021" y="92076"/>
            <a:ext cx="1749425" cy="830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172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Point f</a:t>
            </a:r>
          </a:p>
        </p:txBody>
      </p:sp>
    </p:spTree>
    <p:extLst>
      <p:ext uri="{BB962C8B-B14F-4D97-AF65-F5344CB8AC3E}">
        <p14:creationId xmlns:p14="http://schemas.microsoft.com/office/powerpoint/2010/main" val="37478600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8048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19093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2783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1845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67713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78818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9819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7743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9549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1899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909D29-62C6-4D7E-B102-869A3FA39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1. Condemnation for Unbelief</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11:20-24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470" y="3581070"/>
            <a:ext cx="865432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condemns the unbelieving Jewish area of Galilee with greater judgment than Gentiles who saw no signs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3184815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758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9576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0746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81358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6923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2089466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D7C0F1-9CAC-4460-9945-6C14B6F47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4. Power Over Disease and Death</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70</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9:18-26; Mark 5:21-43; Luke 8:40-56</a:t>
            </a:r>
          </a:p>
        </p:txBody>
      </p:sp>
      <p:sp>
        <p:nvSpPr>
          <p:cNvPr id="2" name="Rectangle 1">
            <a:extLst>
              <a:ext uri="{FF2B5EF4-FFF2-40B4-BE49-F238E27FC236}">
                <a16:creationId xmlns:a16="http://schemas.microsoft.com/office/drawing/2014/main" id="{788C2E98-199B-61EA-B9DF-46AF0D0E5F8D}"/>
              </a:ext>
            </a:extLst>
          </p:cNvPr>
          <p:cNvSpPr>
            <a:spLocks noChangeArrowheads="1"/>
          </p:cNvSpPr>
          <p:nvPr/>
        </p:nvSpPr>
        <p:spPr bwMode="auto">
          <a:xfrm>
            <a:off x="18634" y="3429000"/>
            <a:ext cx="9123337" cy="2545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shows his messianic authority by healing an unclean woman and raising Jairus' daughter by touching and being touched </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666733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44747-FCE4-4272-A329-B70FF9ABF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5. Power Over Blindness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71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9:27-34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471" y="3254643"/>
            <a:ext cx="8553063" cy="3053166"/>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Two blind men healed by Jesus prove him as Messiah who can remove Israel's spiritual blindness if the nation believes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009864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86DE4-AACA-4A34-B4A3-680E32AE2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I. Rejection in Nazareth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72</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13:54-58; Mark 6:1-6a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Christ's rejection in His hometown for not being taught by an accredited teacher shows spiritual blindness in these unbelievers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138002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F75A1F-7209-47E8-9E7F-0893653D0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2. Explanation of Unbelief</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Galilean cities persist in unbelief because of Israel's spiritual blindness stemming from a history of willful rejection of God's revelation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053676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A312-69D1-442A-8690-FAA339405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J. Death of the Herald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73</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14:1-12; Mark 6:14-29; Luke 9:7-9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2333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ultimate rejection of Christ and His kingdom is foreshadowed in Herod's execution of John for righteousness' sake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3355627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63EE5184-0C31-4522-8E67-811D6EA16ECD}"/>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Met wise men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Killed babies in Bethlehem</a:t>
              </a: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80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D9F43B72-1901-429E-9AC0-045B4637432F}"/>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2289740"/>
            <a:chOff x="575556" y="3933056"/>
            <a:chExt cx="3996444" cy="2289740"/>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1569660"/>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Caused Joseph to return to Nazareth (when returning from Egypt)</a:t>
              </a: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E2A7A7E-524A-4A70-A6B6-FDDEA1D8DF2A}"/>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Wife, Herodias, left him for his brother Antipas</a:t>
              </a: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B1773C7D-D88D-4A6B-9BBE-4937DBE173F4}"/>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Married his brother's wife, Herodias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Executed John the Baptist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Presided over Jesus’ trial</a:t>
              </a:r>
            </a:p>
          </p:txBody>
        </p:sp>
      </p:grpSp>
    </p:spTree>
    <p:extLst>
      <p:ext uri="{BB962C8B-B14F-4D97-AF65-F5344CB8AC3E}">
        <p14:creationId xmlns:p14="http://schemas.microsoft.com/office/powerpoint/2010/main" val="20995733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erod's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43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Text Box 1026"/>
          <p:cNvSpPr txBox="1">
            <a:spLocks noChangeArrowheads="1"/>
          </p:cNvSpPr>
          <p:nvPr/>
        </p:nvSpPr>
        <p:spPr bwMode="auto">
          <a:xfrm>
            <a:off x="5334000" y="6505599"/>
            <a:ext cx="3810000" cy="307777"/>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Beitzel, </a:t>
            </a:r>
            <a:r>
              <a:rPr kumimoji="0" lang="en-US" altLang="zh-CN" sz="1400" b="0" i="1"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Moody Atlas of Bible Lands,</a:t>
            </a:r>
            <a:r>
              <a:rPr kumimoji="0" lang="en-US" altLang="zh-CN"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 ed. 1</a:t>
            </a:r>
            <a:endParaRPr kumimoji="0" lang="en-US" sz="11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endParaRPr>
          </a:p>
        </p:txBody>
      </p:sp>
      <p:sp>
        <p:nvSpPr>
          <p:cNvPr id="80901" name="Rectangle 1029"/>
          <p:cNvSpPr>
            <a:spLocks noGrp="1" noRot="1" noChangeArrowheads="1"/>
          </p:cNvSpPr>
          <p:nvPr>
            <p:ph type="title" idx="4294967295"/>
          </p:nvPr>
        </p:nvSpPr>
        <p:spPr>
          <a:xfrm>
            <a:off x="1908175" y="-26988"/>
            <a:ext cx="6192838" cy="792163"/>
          </a:xfrm>
          <a:solidFill>
            <a:schemeClr val="bg2"/>
          </a:solidFill>
        </p:spPr>
        <p:txBody>
          <a:bodyPr/>
          <a:lstStyle/>
          <a:p>
            <a:pPr eaLnBrk="1" hangingPunct="1">
              <a:defRPr/>
            </a:pPr>
            <a:r>
              <a:rPr lang="en-US"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Herod</a:t>
            </a:r>
            <a:r>
              <a:rPr lang="fr-FR"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a:t>
            </a:r>
            <a:r>
              <a:rPr lang="en-US"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s Three Ruling Sons</a:t>
            </a:r>
            <a:endParaRPr lang="en-US" sz="3200" dirty="0">
              <a:solidFill>
                <a:schemeClr val="tx1"/>
              </a:solidFill>
              <a:effectLst>
                <a:outerShdw blurRad="50800" dist="38100" dir="2700000" algn="tl" rotWithShape="0">
                  <a:srgbClr val="000000">
                    <a:alpha val="43000"/>
                  </a:srgbClr>
                </a:outerShdw>
              </a:effectLst>
              <a:latin typeface="Arial"/>
              <a:ea typeface="+mj-ea"/>
              <a:cs typeface="Arial"/>
            </a:endParaRPr>
          </a:p>
        </p:txBody>
      </p:sp>
      <p:sp>
        <p:nvSpPr>
          <p:cNvPr id="80904" name="Rectangle 1032"/>
          <p:cNvSpPr>
            <a:spLocks noRot="1" noChangeArrowheads="1"/>
          </p:cNvSpPr>
          <p:nvPr/>
        </p:nvSpPr>
        <p:spPr bwMode="auto">
          <a:xfrm>
            <a:off x="6381750" y="1182715"/>
            <a:ext cx="24384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CC00"/>
                </a:solidFill>
                <a:effectLst>
                  <a:outerShdw blurRad="50800" dist="38100" dir="2700000" algn="tl" rotWithShape="0">
                    <a:srgbClr val="000000">
                      <a:alpha val="43000"/>
                    </a:srgbClr>
                  </a:outerShdw>
                </a:effectLst>
                <a:uLnTx/>
                <a:uFillTx/>
                <a:latin typeface="Arial"/>
                <a:ea typeface="ＭＳ Ｐゴシック" charset="0"/>
                <a:cs typeface="Arial"/>
              </a:rPr>
              <a:t>Philip</a:t>
            </a:r>
            <a:r>
              <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br>
              <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br>
              <a:rPr kumimoji="0" lang="en-US" sz="44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66FFFF"/>
                </a:solidFill>
                <a:effectLst>
                  <a:outerShdw blurRad="50800" dist="38100" dir="2700000" algn="tl" rotWithShape="0">
                    <a:srgbClr val="000000">
                      <a:alpha val="43000"/>
                    </a:srgbClr>
                  </a:outerShdw>
                </a:effectLst>
                <a:uLnTx/>
                <a:uFillTx/>
                <a:latin typeface="Arial"/>
                <a:ea typeface="ＭＳ Ｐゴシック" charset="0"/>
                <a:cs typeface="Arial"/>
              </a:rPr>
              <a:t>Antipas</a:t>
            </a:r>
            <a: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 </a:t>
            </a:r>
            <a:b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br>
            <a:br>
              <a:rPr kumimoji="0" lang="en-US" sz="54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Archelaus</a:t>
            </a:r>
            <a:endPar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endParaRPr>
          </a:p>
        </p:txBody>
      </p:sp>
      <p:sp>
        <p:nvSpPr>
          <p:cNvPr id="80912" name="Line 1040"/>
          <p:cNvSpPr>
            <a:spLocks noChangeShapeType="1"/>
          </p:cNvSpPr>
          <p:nvPr/>
        </p:nvSpPr>
        <p:spPr bwMode="auto">
          <a:xfrm flipH="1">
            <a:off x="2495550" y="4052915"/>
            <a:ext cx="3886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4" name="Line 1042"/>
          <p:cNvSpPr>
            <a:spLocks noChangeShapeType="1"/>
          </p:cNvSpPr>
          <p:nvPr/>
        </p:nvSpPr>
        <p:spPr bwMode="auto">
          <a:xfrm flipH="1">
            <a:off x="4019550" y="1630363"/>
            <a:ext cx="2362200" cy="0"/>
          </a:xfrm>
          <a:prstGeom prst="line">
            <a:avLst/>
          </a:prstGeom>
          <a:noFill/>
          <a:ln w="762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02407" name="Group 1044"/>
          <p:cNvGrpSpPr>
            <a:grpSpLocks/>
          </p:cNvGrpSpPr>
          <p:nvPr/>
        </p:nvGrpSpPr>
        <p:grpSpPr bwMode="auto">
          <a:xfrm>
            <a:off x="2647950" y="2097723"/>
            <a:ext cx="3733800" cy="1219200"/>
            <a:chOff x="1200" y="1920"/>
            <a:chExt cx="2352" cy="768"/>
          </a:xfrm>
        </p:grpSpPr>
        <p:sp>
          <p:nvSpPr>
            <p:cNvPr id="80913" name="Line 1041"/>
            <p:cNvSpPr>
              <a:spLocks noChangeShapeType="1"/>
            </p:cNvSpPr>
            <p:nvPr/>
          </p:nvSpPr>
          <p:spPr bwMode="auto">
            <a:xfrm flipH="1" flipV="1">
              <a:off x="1200" y="1920"/>
              <a:ext cx="2304" cy="336"/>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5" name="Line 1043"/>
            <p:cNvSpPr>
              <a:spLocks noChangeShapeType="1"/>
            </p:cNvSpPr>
            <p:nvPr/>
          </p:nvSpPr>
          <p:spPr bwMode="auto">
            <a:xfrm flipH="1">
              <a:off x="1632" y="2256"/>
              <a:ext cx="1920" cy="432"/>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80899" name="Text Box 1027"/>
          <p:cNvSpPr txBox="1">
            <a:spLocks noChangeArrowheads="1"/>
          </p:cNvSpPr>
          <p:nvPr/>
        </p:nvSpPr>
        <p:spPr bwMode="auto">
          <a:xfrm>
            <a:off x="7816850" y="152400"/>
            <a:ext cx="12461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80 &amp; 89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Persecuted Christians (in Acts 12)</a:t>
              </a:r>
            </a:p>
          </p:txBody>
        </p:sp>
      </p:grpSp>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spTree>
    <p:extLst>
      <p:ext uri="{BB962C8B-B14F-4D97-AF65-F5344CB8AC3E}">
        <p14:creationId xmlns:p14="http://schemas.microsoft.com/office/powerpoint/2010/main" val="24110848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0"/>
            <a:ext cx="4969482" cy="1569663"/>
            <a:chOff x="1993255" y="5987337"/>
            <a:chExt cx="4969482" cy="58785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58785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Listened to Paul’s defense           (Acts 25–26)</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Sisters Bernice and Drusilla (married to Felix)</a:t>
              </a: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II</a:t>
                </a:r>
              </a:p>
            </p:txBody>
          </p:sp>
        </p:grpSp>
      </p:grpSp>
    </p:spTree>
    <p:extLst>
      <p:ext uri="{BB962C8B-B14F-4D97-AF65-F5344CB8AC3E}">
        <p14:creationId xmlns:p14="http://schemas.microsoft.com/office/powerpoint/2010/main" val="8749715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0" y="188913"/>
            <a:ext cx="6948488" cy="1754187"/>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JOHN THE BAPTIST IN PRISON</a:t>
            </a:r>
          </a:p>
        </p:txBody>
      </p:sp>
      <p:sp>
        <p:nvSpPr>
          <p:cNvPr id="4" name="TextBox 3"/>
          <p:cNvSpPr txBox="1"/>
          <p:nvPr/>
        </p:nvSpPr>
        <p:spPr>
          <a:xfrm>
            <a:off x="215900" y="1989139"/>
            <a:ext cx="4146550" cy="1322387"/>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14:1-12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6:14-29</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251520" y="4437112"/>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7414375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29469"/>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was opposed by Herod but validated his person through three miracles (Mark 6:14-56).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70744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3. Invitation to Belief</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33566" y="3537013"/>
            <a:ext cx="881522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Despite condemning them, Christ offers rest from the taxing submission to Pharisaical regulations by trusting in His person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640195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1" descr="0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1622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descr="0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7807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1" descr="0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6595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5864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descr="0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9723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descr="0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0646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0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1527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1" descr="0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2056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1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8857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descr="1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138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390301-17D0-42AA-88ED-E6736D119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 Reception </a:t>
            </a:r>
            <a:r>
              <a:rPr lang="en-US" sz="5400" b="1" kern="0" dirty="0">
                <a:solidFill>
                  <a:srgbClr val="FFFFFF"/>
                </a:solidFill>
                <a:effectLst>
                  <a:glow rad="228600">
                    <a:srgbClr val="000000"/>
                  </a:glow>
                </a:effectLst>
                <a:latin typeface="Arial"/>
                <a:cs typeface="Arial"/>
              </a:rPr>
              <a:t>by a Sinner</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7:36-50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339046" y="3537013"/>
            <a:ext cx="8486455"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reveals the self-righteous Pharisees when they hear Him forgive a repentant woman at Simon the Pharisee's home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descr="1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513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1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9299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1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7380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1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280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1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4621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3552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1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2832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49FB3-73E1-5A9B-FCA0-A90F78CCF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Up Arrow 4">
            <a:extLst>
              <a:ext uri="{FF2B5EF4-FFF2-40B4-BE49-F238E27FC236}">
                <a16:creationId xmlns:a16="http://schemas.microsoft.com/office/drawing/2014/main" id="{CD0E308B-51A9-A36A-31DF-9E9E07D49B6F}"/>
              </a:ext>
            </a:extLst>
          </p:cNvPr>
          <p:cNvSpPr/>
          <p:nvPr/>
        </p:nvSpPr>
        <p:spPr>
          <a:xfrm flipV="1">
            <a:off x="5897880" y="872748"/>
            <a:ext cx="1485900" cy="1253231"/>
          </a:xfrm>
          <a:prstGeom prst="upArrow">
            <a:avLst/>
          </a:prstGeom>
          <a:solidFill>
            <a:schemeClr val="tx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Fortress of Machaerus (Jordan)</a:t>
            </a:r>
          </a:p>
        </p:txBody>
      </p:sp>
    </p:spTree>
    <p:extLst>
      <p:ext uri="{BB962C8B-B14F-4D97-AF65-F5344CB8AC3E}">
        <p14:creationId xmlns:p14="http://schemas.microsoft.com/office/powerpoint/2010/main" val="11943992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 y="0"/>
            <a:ext cx="9143998" cy="6857999"/>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Fortress of Machaerus (Jordan)</a:t>
            </a:r>
          </a:p>
        </p:txBody>
      </p:sp>
    </p:spTree>
    <p:extLst>
      <p:ext uri="{BB962C8B-B14F-4D97-AF65-F5344CB8AC3E}">
        <p14:creationId xmlns:p14="http://schemas.microsoft.com/office/powerpoint/2010/main" val="8574867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rotWithShape="1">
          <a:blip r:embed="rId2">
            <a:extLst>
              <a:ext uri="{28A0092B-C50C-407E-A947-70E740481C1C}">
                <a14:useLocalDpi xmlns:a14="http://schemas.microsoft.com/office/drawing/2010/main" val="0"/>
              </a:ext>
            </a:extLst>
          </a:blip>
          <a:srcRect l="28014" t="33722" r="35935" b="30226"/>
          <a:stretch/>
        </p:blipFill>
        <p:spPr>
          <a:xfrm>
            <a:off x="1" y="0"/>
            <a:ext cx="9144000" cy="6858000"/>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Fortress of Machaerus (Jordan)</a:t>
            </a:r>
          </a:p>
        </p:txBody>
      </p:sp>
      <p:sp>
        <p:nvSpPr>
          <p:cNvPr id="4" name="Up Arrow 3">
            <a:extLst>
              <a:ext uri="{FF2B5EF4-FFF2-40B4-BE49-F238E27FC236}">
                <a16:creationId xmlns:a16="http://schemas.microsoft.com/office/drawing/2014/main" id="{B51954F1-F695-41E5-6824-F3D4A020D2EF}"/>
              </a:ext>
            </a:extLst>
          </p:cNvPr>
          <p:cNvSpPr/>
          <p:nvPr/>
        </p:nvSpPr>
        <p:spPr>
          <a:xfrm>
            <a:off x="6206490" y="5372021"/>
            <a:ext cx="1485900" cy="674370"/>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FC4A2F1-4D13-D847-D673-799F9C2664C5}"/>
              </a:ext>
            </a:extLst>
          </p:cNvPr>
          <p:cNvSpPr txBox="1">
            <a:spLocks/>
          </p:cNvSpPr>
          <p:nvPr/>
        </p:nvSpPr>
        <p:spPr>
          <a:xfrm>
            <a:off x="5556430" y="5916556"/>
            <a:ext cx="2962140" cy="73409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Cave of John</a:t>
            </a:r>
          </a:p>
        </p:txBody>
      </p:sp>
    </p:spTree>
    <p:extLst>
      <p:ext uri="{BB962C8B-B14F-4D97-AF65-F5344CB8AC3E}">
        <p14:creationId xmlns:p14="http://schemas.microsoft.com/office/powerpoint/2010/main" val="3857585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69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The </a:t>
            </a:r>
            <a:r>
              <a:rPr kumimoji="0" lang="en-US" sz="3600" b="1" i="0" u="none" strike="noStrike" kern="1200" cap="none" spc="0" normalizeH="0" baseline="0" noProof="0" dirty="0">
                <a:ln>
                  <a:noFill/>
                </a:ln>
                <a:solidFill>
                  <a:srgbClr val="000066"/>
                </a:solidFill>
                <a:effectLst/>
                <a:uLnTx/>
                <a:uFillTx/>
                <a:latin typeface="Times"/>
                <a:ea typeface="ＭＳ Ｐゴシック" charset="0"/>
                <a:cs typeface="Times"/>
              </a:rPr>
              <a:t>WOMAN </a:t>
            </a:r>
            <a:br>
              <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with the </a:t>
            </a:r>
            <a:b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3200" b="1" i="0" u="none" strike="noStrike" kern="1200" cap="none" spc="0" normalizeH="0" baseline="0" noProof="0" dirty="0">
                <a:ln>
                  <a:noFill/>
                </a:ln>
                <a:solidFill>
                  <a:srgbClr val="000066"/>
                </a:solidFill>
                <a:effectLst/>
                <a:uLnTx/>
                <a:uFillTx/>
                <a:latin typeface="Times"/>
                <a:ea typeface="ＭＳ Ｐゴシック" charset="0"/>
                <a:cs typeface="Times"/>
              </a:rPr>
              <a:t>ALABASTER JAR</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Mary </a:t>
            </a:r>
            <a:r>
              <a:rPr kumimoji="0" lang="en-US" sz="2000" b="1" i="0" u="none" strike="noStrike" kern="1200" cap="none" spc="0" normalizeH="0" baseline="0" noProof="0" dirty="0" err="1">
                <a:ln>
                  <a:noFill/>
                </a:ln>
                <a:solidFill>
                  <a:srgbClr val="000066"/>
                </a:solidFill>
                <a:effectLst/>
                <a:uLnTx/>
                <a:uFillTx/>
                <a:latin typeface="Times"/>
                <a:ea typeface="ＭＳ Ｐゴシック" charset="0"/>
                <a:cs typeface="Times"/>
              </a:rPr>
              <a:t>Magdalen</a:t>
            </a: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 and the Holy </a:t>
            </a:r>
            <a:b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Grail</a:t>
            </a:r>
          </a:p>
        </p:txBody>
      </p:sp>
      <p:sp>
        <p:nvSpPr>
          <p:cNvPr id="18" name="Rectangle 3"/>
          <p:cNvSpPr txBox="1">
            <a:spLocks noChangeArrowheads="1"/>
          </p:cNvSpPr>
          <p:nvPr/>
        </p:nvSpPr>
        <p:spPr bwMode="auto">
          <a:xfrm rot="21036044">
            <a:off x="2017341" y="4753172"/>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1600" b="1" i="0" u="none" strike="noStrike" kern="1200" cap="none" spc="0" normalizeH="0" baseline="0" noProof="0" dirty="0">
                <a:ln>
                  <a:noFill/>
                </a:ln>
                <a:solidFill>
                  <a:srgbClr val="FFFFFF"/>
                </a:solidFill>
                <a:effectLst/>
                <a:uLnTx/>
                <a:uFillTx/>
                <a:latin typeface="Times"/>
                <a:ea typeface="ＭＳ Ｐゴシック" charset="0"/>
                <a:cs typeface="Times"/>
              </a:rPr>
              <a:t>As featured in </a:t>
            </a: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The </a:t>
            </a:r>
            <a:b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Cave of John</a:t>
            </a:r>
          </a:p>
        </p:txBody>
      </p:sp>
      <p:pic>
        <p:nvPicPr>
          <p:cNvPr id="7" name="Picture 6">
            <a:extLst>
              <a:ext uri="{FF2B5EF4-FFF2-40B4-BE49-F238E27FC236}">
                <a16:creationId xmlns:a16="http://schemas.microsoft.com/office/drawing/2014/main" id="{3A1BAEB4-3E7A-9AAF-60F8-4F8B55F56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 y="1024585"/>
            <a:ext cx="9134715" cy="5131515"/>
          </a:xfrm>
          <a:prstGeom prst="rect">
            <a:avLst/>
          </a:prstGeom>
        </p:spPr>
      </p:pic>
      <p:pic>
        <p:nvPicPr>
          <p:cNvPr id="8" name="Cave of John (Small)">
            <a:hlinkClick r:id="" action="ppaction://media"/>
            <a:extLst>
              <a:ext uri="{FF2B5EF4-FFF2-40B4-BE49-F238E27FC236}">
                <a16:creationId xmlns:a16="http://schemas.microsoft.com/office/drawing/2014/main" id="{126DF5AA-1715-280B-A522-A23CAFFB50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024584"/>
            <a:ext cx="9122693" cy="5131515"/>
          </a:xfrm>
          <a:prstGeom prst="rect">
            <a:avLst/>
          </a:prstGeom>
        </p:spPr>
      </p:pic>
    </p:spTree>
    <p:extLst>
      <p:ext uri="{BB962C8B-B14F-4D97-AF65-F5344CB8AC3E}">
        <p14:creationId xmlns:p14="http://schemas.microsoft.com/office/powerpoint/2010/main" val="163537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descr="1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7691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 descr="2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0082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678557-4DF0-A24B-90E6-FC6B45F42502}"/>
              </a:ext>
            </a:extLst>
          </p:cNvPr>
          <p:cNvGraphicFramePr>
            <a:graphicFrameLocks noGrp="1"/>
          </p:cNvGraphicFramePr>
          <p:nvPr/>
        </p:nvGraphicFramePr>
        <p:xfrm>
          <a:off x="3702870" y="98468"/>
          <a:ext cx="5405634" cy="6642900"/>
        </p:xfrm>
        <a:graphic>
          <a:graphicData uri="http://schemas.openxmlformats.org/drawingml/2006/table">
            <a:tbl>
              <a:tblPr firstRow="1" bandRow="1">
                <a:tableStyleId>{2D5ABB26-0587-4C30-8999-92F81FD0307C}</a:tableStyleId>
              </a:tblPr>
              <a:tblGrid>
                <a:gridCol w="1801878">
                  <a:extLst>
                    <a:ext uri="{9D8B030D-6E8A-4147-A177-3AD203B41FA5}">
                      <a16:colId xmlns:a16="http://schemas.microsoft.com/office/drawing/2014/main" val="2580539758"/>
                    </a:ext>
                  </a:extLst>
                </a:gridCol>
                <a:gridCol w="1801878">
                  <a:extLst>
                    <a:ext uri="{9D8B030D-6E8A-4147-A177-3AD203B41FA5}">
                      <a16:colId xmlns:a16="http://schemas.microsoft.com/office/drawing/2014/main" val="3652142513"/>
                    </a:ext>
                  </a:extLst>
                </a:gridCol>
                <a:gridCol w="1801878">
                  <a:extLst>
                    <a:ext uri="{9D8B030D-6E8A-4147-A177-3AD203B41FA5}">
                      <a16:colId xmlns:a16="http://schemas.microsoft.com/office/drawing/2014/main" val="1582157318"/>
                    </a:ext>
                  </a:extLst>
                </a:gridCol>
              </a:tblGrid>
              <a:tr h="623455">
                <a:tc gridSpan="3">
                  <a:txBody>
                    <a:bodyPr/>
                    <a:lstStyle/>
                    <a:p>
                      <a:pPr algn="ctr"/>
                      <a:r>
                        <a:rPr lang="en-US" sz="1800" b="1" dirty="0"/>
                        <a:t>Herod the Great </a:t>
                      </a:r>
                      <a:br>
                        <a:rPr lang="en-US" sz="1600" b="1" dirty="0"/>
                      </a:br>
                      <a:r>
                        <a:rPr lang="en-US" sz="1400" b="1" dirty="0"/>
                        <a:t>King over all Israel</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9794755"/>
                  </a:ext>
                </a:extLst>
              </a:tr>
              <a:tr h="623455">
                <a:tc>
                  <a:txBody>
                    <a:bodyPr/>
                    <a:lstStyle/>
                    <a:p>
                      <a:pPr algn="ctr"/>
                      <a:r>
                        <a:rPr lang="en-US" b="1" dirty="0"/>
                        <a:t>Archelaus</a:t>
                      </a:r>
                      <a:br>
                        <a:rPr lang="en-US" b="1" dirty="0"/>
                      </a:br>
                      <a:r>
                        <a:rPr lang="en-US" sz="1400" b="1" dirty="0"/>
                        <a:t>Ethnarch of Judea, Samaria, Idumea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b="1" dirty="0"/>
                        <a:t>Philip</a:t>
                      </a:r>
                      <a:br>
                        <a:rPr lang="en-US" b="1" dirty="0"/>
                      </a:br>
                      <a:r>
                        <a:rPr lang="en-US" sz="1400" b="1" dirty="0"/>
                        <a:t>Tetrarch of </a:t>
                      </a:r>
                      <a:br>
                        <a:rPr lang="en-US" sz="1400" b="1" dirty="0"/>
                      </a:br>
                      <a:r>
                        <a:rPr lang="en-US" sz="1400" b="1" dirty="0" err="1"/>
                        <a:t>Iturea</a:t>
                      </a:r>
                      <a:r>
                        <a:rPr lang="en-US" sz="1400" b="1" dirty="0"/>
                        <a:t>, </a:t>
                      </a:r>
                      <a:r>
                        <a:rPr lang="en-US" sz="1400" b="1" dirty="0" err="1"/>
                        <a:t>Gaulanitis</a:t>
                      </a:r>
                      <a:r>
                        <a:rPr lang="en-US" sz="1400" b="1" dirty="0"/>
                        <a:t>, </a:t>
                      </a:r>
                      <a:r>
                        <a:rPr lang="en-US" sz="1400" b="1" dirty="0" err="1"/>
                        <a:t>Trachonitis</a:t>
                      </a:r>
                      <a:r>
                        <a:rPr lang="en-US" sz="1400" b="1" dirty="0"/>
                        <a:t>, </a:t>
                      </a:r>
                      <a:r>
                        <a:rPr lang="en-US" sz="1400" b="1" dirty="0" err="1"/>
                        <a:t>Batanea</a:t>
                      </a:r>
                      <a:r>
                        <a:rPr lang="en-US" sz="1400" b="1" dirty="0"/>
                        <a:t>, </a:t>
                      </a:r>
                      <a:r>
                        <a:rPr lang="en-US" sz="1400" b="1" dirty="0" err="1"/>
                        <a:t>Auranitis</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a:r>
                        <a:rPr lang="en-US" b="1" dirty="0"/>
                        <a:t>Antipas</a:t>
                      </a:r>
                      <a:br>
                        <a:rPr lang="en-US" b="1" dirty="0"/>
                      </a:br>
                      <a:r>
                        <a:rPr lang="en-US" sz="1400" b="1" dirty="0"/>
                        <a:t>Tetrarch of </a:t>
                      </a:r>
                      <a:br>
                        <a:rPr lang="en-US" sz="1400" b="1" dirty="0"/>
                      </a:br>
                      <a:r>
                        <a:rPr lang="en-US" sz="1400" b="1" dirty="0"/>
                        <a:t>Galilee &amp; Perea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2320875"/>
                  </a:ext>
                </a:extLst>
              </a:tr>
              <a:tr h="623455">
                <a:tc rowSpan="4">
                  <a:txBody>
                    <a:bodyPr/>
                    <a:lstStyle/>
                    <a:p>
                      <a:pPr algn="ctr"/>
                      <a:r>
                        <a:rPr lang="en-US" b="1" dirty="0"/>
                        <a:t>Romans</a:t>
                      </a:r>
                      <a:br>
                        <a:rPr lang="en-US" b="1" dirty="0"/>
                      </a:br>
                      <a:r>
                        <a:rPr lang="en-US" sz="1400" b="1" dirty="0"/>
                        <a:t>Governors (prefects or procurators)</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58181"/>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5412180"/>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424341"/>
                  </a:ext>
                </a:extLst>
              </a:tr>
              <a:tr h="430732">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1800" b="1" dirty="0"/>
                        <a:t>Agrippa I</a:t>
                      </a:r>
                      <a:endParaRPr lang="en-US" b="1" dirty="0"/>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286437"/>
                  </a:ext>
                </a:extLst>
              </a:tr>
              <a:tr h="432048">
                <a:tc gridSpan="3">
                  <a:txBody>
                    <a:bodyPr/>
                    <a:lstStyle/>
                    <a:p>
                      <a:pPr algn="ctr"/>
                      <a:r>
                        <a:rPr lang="en-US" sz="1400" b="1" dirty="0"/>
                        <a:t>King eventually over all Israel</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b="1" dirty="0"/>
                        <a:t>Agrippa I</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5323390"/>
                  </a:ext>
                </a:extLst>
              </a:tr>
              <a:tr h="623455">
                <a:tc gridSpan="3">
                  <a:txBody>
                    <a:bodyPr/>
                    <a:lstStyle/>
                    <a:p>
                      <a:pPr algn="ctr"/>
                      <a:r>
                        <a:rPr lang="en-US" b="1" dirty="0"/>
                        <a:t>Romans</a:t>
                      </a:r>
                      <a:br>
                        <a:rPr lang="en-US" b="1" dirty="0"/>
                      </a:br>
                      <a:r>
                        <a:rPr lang="en-US" sz="1400" b="1" dirty="0"/>
                        <a:t>Governors (prefects or procurators)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8711204"/>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rowSpan="2">
                  <a:txBody>
                    <a:bodyPr/>
                    <a:lstStyle/>
                    <a:p>
                      <a:pPr algn="ctr"/>
                      <a:r>
                        <a:rPr lang="en-US" b="1" dirty="0"/>
                        <a:t>Agrippa II</a:t>
                      </a:r>
                      <a:br>
                        <a:rPr lang="en-US" b="1" dirty="0"/>
                      </a:br>
                      <a:r>
                        <a:rPr lang="en-US" sz="1400" b="1" dirty="0"/>
                        <a:t>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200931802"/>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Partially under </a:t>
                      </a:r>
                      <a:br>
                        <a:rPr lang="en-US" sz="1400" b="1" dirty="0"/>
                      </a:br>
                      <a:r>
                        <a:rPr lang="en-US" sz="1400" b="1" dirty="0"/>
                        <a:t>Herod Agrippa II</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8574287"/>
                  </a:ext>
                </a:extLst>
              </a:tr>
              <a:tr h="623455">
                <a:tc gridSpan="3">
                  <a:txBody>
                    <a:bodyPr/>
                    <a:lstStyle/>
                    <a:p>
                      <a:pPr algn="ctr"/>
                      <a:r>
                        <a:rPr lang="en-US" b="1" dirty="0"/>
                        <a:t>Jewish Revolt Against Rome</a:t>
                      </a:r>
                      <a:br>
                        <a:rPr lang="en-US" b="1" dirty="0"/>
                      </a:br>
                      <a:r>
                        <a:rPr lang="en-US" sz="1400" b="1" dirty="0"/>
                        <a:t>Titus destroyed Jerusalem and Temple on 5 Aug AD 70</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1616914039"/>
                  </a:ext>
                </a:extLst>
              </a:tr>
            </a:tbl>
          </a:graphicData>
        </a:graphic>
      </p:graphicFrame>
      <p:sp>
        <p:nvSpPr>
          <p:cNvPr id="3" name="TextBox 2">
            <a:extLst>
              <a:ext uri="{FF2B5EF4-FFF2-40B4-BE49-F238E27FC236}">
                <a16:creationId xmlns:a16="http://schemas.microsoft.com/office/drawing/2014/main" id="{C9E28C7F-EC9F-E146-9EA1-1B703F85E205}"/>
              </a:ext>
            </a:extLst>
          </p:cNvPr>
          <p:cNvSpPr txBox="1"/>
          <p:nvPr/>
        </p:nvSpPr>
        <p:spPr>
          <a:xfrm>
            <a:off x="2942951" y="-15809"/>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BC</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F244A949-CAFE-CA47-951A-41BA0D8A8CB4}"/>
              </a:ext>
            </a:extLst>
          </p:cNvPr>
          <p:cNvSpPr txBox="1"/>
          <p:nvPr/>
        </p:nvSpPr>
        <p:spPr>
          <a:xfrm>
            <a:off x="3071191" y="539388"/>
            <a:ext cx="63671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BC</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679A6B67-21CA-DA41-9A1D-7DC80F88B331}"/>
              </a:ext>
            </a:extLst>
          </p:cNvPr>
          <p:cNvSpPr txBox="1"/>
          <p:nvPr/>
        </p:nvSpPr>
        <p:spPr>
          <a:xfrm>
            <a:off x="3071191" y="1331476"/>
            <a:ext cx="63671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6</a:t>
            </a:r>
          </a:p>
        </p:txBody>
      </p:sp>
      <p:sp>
        <p:nvSpPr>
          <p:cNvPr id="17" name="TextBox 16">
            <a:extLst>
              <a:ext uri="{FF2B5EF4-FFF2-40B4-BE49-F238E27FC236}">
                <a16:creationId xmlns:a16="http://schemas.microsoft.com/office/drawing/2014/main" id="{B1AE72A2-5E00-A44B-8D8A-11A15431B4C7}"/>
              </a:ext>
            </a:extLst>
          </p:cNvPr>
          <p:cNvSpPr txBox="1"/>
          <p:nvPr/>
        </p:nvSpPr>
        <p:spPr>
          <a:xfrm>
            <a:off x="2942951" y="1907540"/>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34</a:t>
            </a:r>
          </a:p>
        </p:txBody>
      </p:sp>
      <p:sp>
        <p:nvSpPr>
          <p:cNvPr id="18" name="TextBox 17">
            <a:extLst>
              <a:ext uri="{FF2B5EF4-FFF2-40B4-BE49-F238E27FC236}">
                <a16:creationId xmlns:a16="http://schemas.microsoft.com/office/drawing/2014/main" id="{1A25A5D4-5D3B-CC44-99D9-633240F059D8}"/>
              </a:ext>
            </a:extLst>
          </p:cNvPr>
          <p:cNvSpPr txBox="1"/>
          <p:nvPr/>
        </p:nvSpPr>
        <p:spPr>
          <a:xfrm>
            <a:off x="2942951" y="2627620"/>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37</a:t>
            </a:r>
          </a:p>
        </p:txBody>
      </p:sp>
      <p:sp>
        <p:nvSpPr>
          <p:cNvPr id="19" name="TextBox 18">
            <a:extLst>
              <a:ext uri="{FF2B5EF4-FFF2-40B4-BE49-F238E27FC236}">
                <a16:creationId xmlns:a16="http://schemas.microsoft.com/office/drawing/2014/main" id="{CC8C2395-3107-1343-B921-E6ACF234441B}"/>
              </a:ext>
            </a:extLst>
          </p:cNvPr>
          <p:cNvSpPr txBox="1"/>
          <p:nvPr/>
        </p:nvSpPr>
        <p:spPr>
          <a:xfrm>
            <a:off x="2942951" y="3185833"/>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39</a:t>
            </a:r>
          </a:p>
        </p:txBody>
      </p:sp>
      <p:sp>
        <p:nvSpPr>
          <p:cNvPr id="20" name="TextBox 19">
            <a:extLst>
              <a:ext uri="{FF2B5EF4-FFF2-40B4-BE49-F238E27FC236}">
                <a16:creationId xmlns:a16="http://schemas.microsoft.com/office/drawing/2014/main" id="{9B851762-70DA-8240-B7BE-E1B8AC91E0FB}"/>
              </a:ext>
            </a:extLst>
          </p:cNvPr>
          <p:cNvSpPr txBox="1"/>
          <p:nvPr/>
        </p:nvSpPr>
        <p:spPr>
          <a:xfrm>
            <a:off x="2942951" y="3635732"/>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41</a:t>
            </a:r>
          </a:p>
        </p:txBody>
      </p:sp>
      <p:sp>
        <p:nvSpPr>
          <p:cNvPr id="21" name="TextBox 20">
            <a:extLst>
              <a:ext uri="{FF2B5EF4-FFF2-40B4-BE49-F238E27FC236}">
                <a16:creationId xmlns:a16="http://schemas.microsoft.com/office/drawing/2014/main" id="{79ACC610-9ABA-4E49-A4AF-253807265EEE}"/>
              </a:ext>
            </a:extLst>
          </p:cNvPr>
          <p:cNvSpPr txBox="1"/>
          <p:nvPr/>
        </p:nvSpPr>
        <p:spPr>
          <a:xfrm>
            <a:off x="2942951" y="4077072"/>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44</a:t>
            </a:r>
          </a:p>
        </p:txBody>
      </p:sp>
      <p:sp>
        <p:nvSpPr>
          <p:cNvPr id="22" name="TextBox 21">
            <a:extLst>
              <a:ext uri="{FF2B5EF4-FFF2-40B4-BE49-F238E27FC236}">
                <a16:creationId xmlns:a16="http://schemas.microsoft.com/office/drawing/2014/main" id="{E1A04783-F8A5-A148-9DB1-A311A76FC85B}"/>
              </a:ext>
            </a:extLst>
          </p:cNvPr>
          <p:cNvSpPr txBox="1"/>
          <p:nvPr/>
        </p:nvSpPr>
        <p:spPr>
          <a:xfrm>
            <a:off x="2942951" y="4725144"/>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53</a:t>
            </a:r>
          </a:p>
        </p:txBody>
      </p:sp>
      <p:sp>
        <p:nvSpPr>
          <p:cNvPr id="23" name="TextBox 22">
            <a:extLst>
              <a:ext uri="{FF2B5EF4-FFF2-40B4-BE49-F238E27FC236}">
                <a16:creationId xmlns:a16="http://schemas.microsoft.com/office/drawing/2014/main" id="{BB824029-831B-574D-92F6-ACDDEE68A86F}"/>
              </a:ext>
            </a:extLst>
          </p:cNvPr>
          <p:cNvSpPr txBox="1"/>
          <p:nvPr/>
        </p:nvSpPr>
        <p:spPr>
          <a:xfrm>
            <a:off x="2942951" y="5301208"/>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56</a:t>
            </a:r>
          </a:p>
        </p:txBody>
      </p:sp>
      <p:sp>
        <p:nvSpPr>
          <p:cNvPr id="24" name="TextBox 23">
            <a:extLst>
              <a:ext uri="{FF2B5EF4-FFF2-40B4-BE49-F238E27FC236}">
                <a16:creationId xmlns:a16="http://schemas.microsoft.com/office/drawing/2014/main" id="{D5040267-6598-C748-8B7E-E87B2733B688}"/>
              </a:ext>
            </a:extLst>
          </p:cNvPr>
          <p:cNvSpPr txBox="1"/>
          <p:nvPr/>
        </p:nvSpPr>
        <p:spPr>
          <a:xfrm>
            <a:off x="2942951" y="5949280"/>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66</a:t>
            </a:r>
          </a:p>
        </p:txBody>
      </p:sp>
      <p:sp>
        <p:nvSpPr>
          <p:cNvPr id="25" name="TextBox 24">
            <a:extLst>
              <a:ext uri="{FF2B5EF4-FFF2-40B4-BE49-F238E27FC236}">
                <a16:creationId xmlns:a16="http://schemas.microsoft.com/office/drawing/2014/main" id="{E1D233D5-7B5E-FE4F-8BED-8A74A95558A2}"/>
              </a:ext>
            </a:extLst>
          </p:cNvPr>
          <p:cNvSpPr txBox="1"/>
          <p:nvPr/>
        </p:nvSpPr>
        <p:spPr>
          <a:xfrm>
            <a:off x="2942951" y="6498395"/>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70</a:t>
            </a:r>
          </a:p>
        </p:txBody>
      </p:sp>
      <p:sp>
        <p:nvSpPr>
          <p:cNvPr id="23555" name="Text Box 3"/>
          <p:cNvSpPr txBox="1">
            <a:spLocks noChangeArrowheads="1"/>
          </p:cNvSpPr>
          <p:nvPr/>
        </p:nvSpPr>
        <p:spPr bwMode="auto">
          <a:xfrm>
            <a:off x="8532440" y="87015"/>
            <a:ext cx="52771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88</a:t>
            </a:r>
          </a:p>
        </p:txBody>
      </p:sp>
      <p:sp>
        <p:nvSpPr>
          <p:cNvPr id="23556" name="Text Box 4"/>
          <p:cNvSpPr txBox="1">
            <a:spLocks noChangeArrowheads="1"/>
          </p:cNvSpPr>
          <p:nvPr/>
        </p:nvSpPr>
        <p:spPr bwMode="auto">
          <a:xfrm>
            <a:off x="0" y="5867400"/>
            <a:ext cx="2362200" cy="830997"/>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Adapted from </a:t>
            </a:r>
            <a:b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br>
            <a: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John Grassmick,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Dallas Seminary</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7" name="Rectangle 5"/>
          <p:cNvSpPr>
            <a:spLocks noGrp="1" noRot="1" noChangeArrowheads="1"/>
          </p:cNvSpPr>
          <p:nvPr>
            <p:ph type="title"/>
          </p:nvPr>
        </p:nvSpPr>
        <p:spPr>
          <a:xfrm>
            <a:off x="0" y="0"/>
            <a:ext cx="2771800" cy="4221163"/>
          </a:xfrm>
        </p:spPr>
        <p:txBody>
          <a:bodyPr/>
          <a:lstStyle/>
          <a:p>
            <a:pPr eaLnBrk="1" hangingPunct="1">
              <a:defRPr/>
            </a:pPr>
            <a:r>
              <a:rPr lang="en-US" altLang="zh-CN" sz="3600" dirty="0">
                <a:solidFill>
                  <a:schemeClr val="tx1"/>
                </a:solidFill>
                <a:effectLst/>
                <a:ea typeface="宋体" charset="0"/>
                <a:cs typeface="宋体" charset="0"/>
              </a:rPr>
              <a:t>Chronology</a:t>
            </a:r>
            <a:br>
              <a:rPr lang="en-US" altLang="zh-CN" sz="3600" dirty="0">
                <a:solidFill>
                  <a:schemeClr val="tx1"/>
                </a:solidFill>
                <a:effectLst/>
                <a:ea typeface="宋体" charset="0"/>
                <a:cs typeface="宋体" charset="0"/>
              </a:rPr>
            </a:br>
            <a:r>
              <a:rPr lang="en-US" altLang="zh-CN" sz="3600" dirty="0">
                <a:solidFill>
                  <a:schemeClr val="tx1"/>
                </a:solidFill>
                <a:effectLst/>
                <a:ea typeface="宋体" charset="0"/>
                <a:cs typeface="宋体" charset="0"/>
              </a:rPr>
              <a:t>of the</a:t>
            </a:r>
            <a:br>
              <a:rPr lang="en-US" altLang="zh-CN" sz="3600" dirty="0">
                <a:solidFill>
                  <a:schemeClr val="tx1"/>
                </a:solidFill>
                <a:effectLst/>
                <a:ea typeface="宋体" charset="0"/>
                <a:cs typeface="宋体" charset="0"/>
              </a:rPr>
            </a:br>
            <a:r>
              <a:rPr lang="en-US" altLang="zh-CN" sz="3600" dirty="0">
                <a:solidFill>
                  <a:schemeClr val="tx1"/>
                </a:solidFill>
                <a:effectLst/>
                <a:ea typeface="宋体" charset="0"/>
                <a:cs typeface="宋体" charset="0"/>
              </a:rPr>
              <a:t>Herodian Dynasty</a:t>
            </a:r>
            <a:br>
              <a:rPr lang="en-US" altLang="zh-CN" sz="3600" dirty="0">
                <a:solidFill>
                  <a:schemeClr val="tx1"/>
                </a:solidFill>
                <a:effectLst/>
                <a:ea typeface="宋体" charset="0"/>
                <a:cs typeface="宋体" charset="0"/>
              </a:rPr>
            </a:br>
            <a:r>
              <a:rPr lang="en-US" altLang="zh-CN" sz="2800" dirty="0">
                <a:solidFill>
                  <a:schemeClr val="tx1"/>
                </a:solidFill>
                <a:effectLst/>
                <a:ea typeface="宋体" charset="0"/>
                <a:cs typeface="宋体" charset="0"/>
              </a:rPr>
              <a:t>(37 </a:t>
            </a:r>
            <a:r>
              <a:rPr lang="en-US" altLang="zh-CN" sz="2000" dirty="0">
                <a:solidFill>
                  <a:schemeClr val="tx1"/>
                </a:solidFill>
                <a:effectLst/>
                <a:ea typeface="宋体" charset="0"/>
                <a:cs typeface="宋体" charset="0"/>
              </a:rPr>
              <a:t>BC—AD</a:t>
            </a:r>
            <a:r>
              <a:rPr lang="en-US" altLang="zh-CN" sz="2800" dirty="0">
                <a:solidFill>
                  <a:schemeClr val="tx1"/>
                </a:solidFill>
                <a:effectLst/>
                <a:ea typeface="宋体" charset="0"/>
                <a:cs typeface="宋体" charset="0"/>
              </a:rPr>
              <a:t> 70)</a:t>
            </a:r>
            <a:endParaRPr lang="en-US" sz="2800" dirty="0">
              <a:solidFill>
                <a:schemeClr val="tx1"/>
              </a:solidFill>
              <a:effectLst/>
              <a:ea typeface="+mj-ea"/>
              <a:cs typeface="+mj-cs"/>
            </a:endParaRPr>
          </a:p>
        </p:txBody>
      </p:sp>
      <p:pic>
        <p:nvPicPr>
          <p:cNvPr id="26" name="Picture 2">
            <a:extLst>
              <a:ext uri="{FF2B5EF4-FFF2-40B4-BE49-F238E27FC236}">
                <a16:creationId xmlns:a16="http://schemas.microsoft.com/office/drawing/2014/main" id="{3AF15B01-C958-9846-B946-02B69A8EB3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52520" y="-15809"/>
            <a:ext cx="4895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rPr>
              <a:t>BIG BOOK MEDIA</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en-US" sz="3200" b="1" i="0" u="none" strike="noStrike" kern="0" cap="none" spc="0" normalizeH="0" baseline="0" noProof="0">
                <a:ln>
                  <a:noFill/>
                </a:ln>
                <a:solidFill>
                  <a:srgbClr val="000000"/>
                </a:solidFill>
                <a:effectLst/>
                <a:uLnTx/>
                <a:uFillTx/>
                <a:latin typeface="Calibri"/>
                <a:ea typeface="ＭＳ Ｐゴシック"/>
                <a:cs typeface="DejaVu Sans"/>
              </a:rPr>
              <a:t>Used with permission</a:t>
            </a:r>
          </a:p>
        </p:txBody>
      </p:sp>
    </p:spTree>
    <p:extLst>
      <p:ext uri="{BB962C8B-B14F-4D97-AF65-F5344CB8AC3E}">
        <p14:creationId xmlns:p14="http://schemas.microsoft.com/office/powerpoint/2010/main" val="40110458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5413245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8"/>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Lucida Sans Unicode" charset="0"/>
                <a:ea typeface="ＭＳ Ｐゴシック" charset="0"/>
              </a:rPr>
              <a:t>Common to all four gospel accounts:</a:t>
            </a: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Unannounced visit by woman</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Anointed Jesus</a:t>
            </a:r>
            <a:r>
              <a:rPr kumimoji="0" lang="uk-UA" sz="32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 head and/or feet</a:t>
            </a:r>
            <a:endParaRPr kumimoji="0" lang="en-US" altLang="ja-JP" sz="32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Wiped his feet with her hair</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Complaint of waste by disciples/Judas</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Disciples rebuked by Jesus</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In a home</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Alabaster jar (except in John)</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3" name="Text Box 5"/>
          <p:cNvSpPr txBox="1">
            <a:spLocks noChangeArrowheads="1"/>
          </p:cNvSpPr>
          <p:nvPr/>
        </p:nvSpPr>
        <p:spPr bwMode="auto">
          <a:xfrm>
            <a:off x="0" y="980745"/>
            <a:ext cx="9144000" cy="6617015"/>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Luke 7:36-50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Early in Ministry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Weeping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For worship, woman</a:t>
            </a:r>
            <a:r>
              <a:rPr kumimoji="0" lang="uk-UA"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s </a:t>
            </a:r>
            <a:b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sins forgiven (Luke 7:48)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By unnamed harlot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home of Simon the </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Pharisee (Luke 7:40) in </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an unknown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81254" name="Text Box 6"/>
          <p:cNvSpPr txBox="1">
            <a:spLocks noChangeArrowheads="1"/>
          </p:cNvSpPr>
          <p:nvPr/>
        </p:nvSpPr>
        <p:spPr bwMode="auto">
          <a:xfrm>
            <a:off x="4211961" y="1006487"/>
            <a:ext cx="4935537" cy="6247683"/>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Matt. 26:6-13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Mark 14:3-9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John 12:1-11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During Passion Week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No weeping noted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For burial, woman needed</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no forgiveness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By Lazarus</a:t>
            </a:r>
            <a:r>
              <a:rPr kumimoji="0" lang="uk-UA"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 sister </a:t>
            </a: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Mary</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 at home of Simon the Leper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(Matt. 26:6; Mark 14:3) in Lazarus</a:t>
            </a:r>
            <a:r>
              <a:rPr kumimoji="0" lang="uk-UA"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 hometown of Bethany (John 12:1)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81255" name="Rectangle 7"/>
          <p:cNvSpPr>
            <a:spLocks noGrp="1" noChangeArrowheads="1"/>
          </p:cNvSpPr>
          <p:nvPr>
            <p:ph type="title"/>
          </p:nvPr>
        </p:nvSpPr>
        <p:spPr>
          <a:xfrm>
            <a:off x="0" y="238163"/>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Anointings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BB498D-F42C-40B3-A091-14B3BE0D2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a:solidFill>
                  <a:srgbClr val="FFFFFF"/>
                </a:solidFill>
                <a:effectLst>
                  <a:glow rad="228600">
                    <a:srgbClr val="000000"/>
                  </a:glow>
                </a:effectLst>
                <a:latin typeface="Arial"/>
                <a:cs typeface="Arial"/>
              </a:rPr>
              <a:t>D. </a:t>
            </a: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Witness to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Luke 8:1-3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Several believing women of financial means show in Christ through their witness and material support for His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0" y="3429000"/>
            <a:ext cx="889248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proved in his arrival, John's testimony, and approvals at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79568A-B908-4DCD-9933-F0CCBB540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235971" y="0"/>
            <a:ext cx="8554067"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E. Rejection of Christ and His Offer by the Leaders</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64</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12:22-37; Mark 3:20-30</a:t>
            </a:r>
          </a:p>
        </p:txBody>
      </p:sp>
      <p:sp>
        <p:nvSpPr>
          <p:cNvPr id="2" name="Rectangle 1">
            <a:extLst>
              <a:ext uri="{FF2B5EF4-FFF2-40B4-BE49-F238E27FC236}">
                <a16:creationId xmlns:a16="http://schemas.microsoft.com/office/drawing/2014/main" id="{479EA3D1-00C3-2381-2F13-0F24DF3E52E3}"/>
              </a:ext>
            </a:extLst>
          </p:cNvPr>
          <p:cNvSpPr>
            <a:spLocks noChangeArrowheads="1"/>
          </p:cNvSpPr>
          <p:nvPr/>
        </p:nvSpPr>
        <p:spPr bwMode="auto">
          <a:xfrm>
            <a:off x="166114" y="3741901"/>
            <a:ext cx="88309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defends himself to Pharisees who attribute his exorcisms to Satan since Israel's destiny depended on their response</a:t>
            </a:r>
          </a:p>
        </p:txBody>
      </p:sp>
    </p:spTree>
    <p:extLst>
      <p:ext uri="{BB962C8B-B14F-4D97-AF65-F5344CB8AC3E}">
        <p14:creationId xmlns:p14="http://schemas.microsoft.com/office/powerpoint/2010/main" val="377269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323528" y="44624"/>
            <a:ext cx="8568952" cy="1368152"/>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Does Christ Forgive All the Sins of a Believer?</a:t>
            </a:r>
          </a:p>
        </p:txBody>
      </p:sp>
      <p:pic>
        <p:nvPicPr>
          <p:cNvPr id="10547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1413272"/>
            <a:ext cx="7296150"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8271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Title 1"/>
          <p:cNvSpPr>
            <a:spLocks noGrp="1"/>
          </p:cNvSpPr>
          <p:nvPr>
            <p:ph type="ctrTitle"/>
          </p:nvPr>
        </p:nvSpPr>
        <p:spPr>
          <a:xfrm>
            <a:off x="0" y="557213"/>
            <a:ext cx="9144000" cy="1143000"/>
          </a:xfrm>
        </p:spPr>
        <p:txBody>
          <a:bodyPr/>
          <a:lstStyle/>
          <a:p>
            <a:r>
              <a:rPr lang="en-US">
                <a:latin typeface="Arial" charset="0"/>
                <a:ea typeface="ＭＳ Ｐゴシック" charset="0"/>
                <a:cs typeface="ＭＳ Ｐゴシック" charset="0"/>
              </a:rPr>
              <a:t>Blasphemy Against the Spirit</a:t>
            </a:r>
          </a:p>
        </p:txBody>
      </p:sp>
      <p:sp>
        <p:nvSpPr>
          <p:cNvPr id="106499" name="Text Box 2"/>
          <p:cNvSpPr txBox="1">
            <a:spLocks noChangeArrowheads="1"/>
          </p:cNvSpPr>
          <p:nvPr/>
        </p:nvSpPr>
        <p:spPr bwMode="auto">
          <a:xfrm>
            <a:off x="7451746" y="87320"/>
            <a:ext cx="158432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xiv</a:t>
            </a:r>
          </a:p>
        </p:txBody>
      </p:sp>
      <p:sp>
        <p:nvSpPr>
          <p:cNvPr id="106500" name="Text Box 2"/>
          <p:cNvSpPr txBox="1">
            <a:spLocks noChangeArrowheads="1"/>
          </p:cNvSpPr>
          <p:nvPr/>
        </p:nvSpPr>
        <p:spPr bwMode="auto">
          <a:xfrm>
            <a:off x="5148263" y="1844676"/>
            <a:ext cx="3924300" cy="407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Have you ever known anyone who thought he or she had committed this sin?  </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What happened?</a:t>
            </a:r>
          </a:p>
        </p:txBody>
      </p:sp>
      <p:pic>
        <p:nvPicPr>
          <p:cNvPr id="106501"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1779588"/>
            <a:ext cx="508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2" name="Text Box 2"/>
          <p:cNvSpPr txBox="1">
            <a:spLocks noChangeArrowheads="1"/>
          </p:cNvSpPr>
          <p:nvPr/>
        </p:nvSpPr>
        <p:spPr bwMode="auto">
          <a:xfrm>
            <a:off x="22226" y="2"/>
            <a:ext cx="5197475" cy="59014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In your small group…</a:t>
            </a:r>
          </a:p>
        </p:txBody>
      </p:sp>
    </p:spTree>
    <p:extLst>
      <p:ext uri="{BB962C8B-B14F-4D97-AF65-F5344CB8AC3E}">
        <p14:creationId xmlns:p14="http://schemas.microsoft.com/office/powerpoint/2010/main" val="32175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522" name="Title 1"/>
          <p:cNvSpPr>
            <a:spLocks noGrp="1"/>
          </p:cNvSpPr>
          <p:nvPr>
            <p:ph type="ctrTitle"/>
          </p:nvPr>
        </p:nvSpPr>
        <p:spPr>
          <a:xfrm>
            <a:off x="0" y="44450"/>
            <a:ext cx="9144000" cy="1143000"/>
          </a:xfrm>
          <a:solidFill>
            <a:srgbClr val="800000"/>
          </a:solidFill>
        </p:spPr>
        <p:txBody>
          <a:bodyPr/>
          <a:lstStyle/>
          <a:p>
            <a:r>
              <a:rPr lang="en-US">
                <a:latin typeface="Arial" charset="0"/>
                <a:ea typeface="ＭＳ Ｐゴシック" charset="0"/>
                <a:cs typeface="ＭＳ Ｐゴシック" charset="0"/>
              </a:rPr>
              <a:t>Blasphemy Verses</a:t>
            </a:r>
          </a:p>
        </p:txBody>
      </p:sp>
      <p:sp>
        <p:nvSpPr>
          <p:cNvPr id="107523" name="Text Box 2"/>
          <p:cNvSpPr txBox="1">
            <a:spLocks noChangeArrowheads="1"/>
          </p:cNvSpPr>
          <p:nvPr/>
        </p:nvSpPr>
        <p:spPr bwMode="auto">
          <a:xfrm>
            <a:off x="7451746" y="87320"/>
            <a:ext cx="158432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xiv</a:t>
            </a:r>
          </a:p>
        </p:txBody>
      </p:sp>
      <p:sp>
        <p:nvSpPr>
          <p:cNvPr id="107524" name="Text Box 2"/>
          <p:cNvSpPr txBox="1">
            <a:spLocks noChangeArrowheads="1"/>
          </p:cNvSpPr>
          <p:nvPr/>
        </p:nvSpPr>
        <p:spPr bwMode="auto">
          <a:xfrm>
            <a:off x="107504" y="1196761"/>
            <a:ext cx="9036496" cy="569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rPr>
              <a:t>Matt. 12:31-32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So I tell you, every sin and blasphemy can be forgiven—except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blasphemy against the Holy Spirit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which</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32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Anyone who speaks against the Son of Man can be forgiven, but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anyone who speaks against the Holy Spirit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either in this world or in the world to come.</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rPr>
              <a:t>Mark 3:28-29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I tell you the truth, all sin and blasphemy can be forgiven,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but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anyone who blasphemes the Holy Spirit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This is a sin with eternal consequences.</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2485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209" y="2338390"/>
            <a:ext cx="8137525" cy="3577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628650" indent="-6286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1.	Using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Christ</a:t>
            </a:r>
            <a:r>
              <a:rPr kumimoji="0" lang="mr-IN" sz="3200" b="1" i="0" u="sng"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s name in vain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2.	A sinful lifestyle that causes a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Christian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to lose his salvation forever (not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repentable</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AutoNum type="arabicPeriod" startAt="3"/>
              <a:tabLst/>
              <a:defRPr/>
            </a:pP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Cessationists</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will not go to heaven</a:t>
            </a:r>
          </a:p>
        </p:txBody>
      </p:sp>
    </p:spTree>
    <p:extLst>
      <p:ext uri="{BB962C8B-B14F-4D97-AF65-F5344CB8AC3E}">
        <p14:creationId xmlns:p14="http://schemas.microsoft.com/office/powerpoint/2010/main" val="3808090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100"/>
                                        <p:tgtEl>
                                          <p:spTgt spid="9">
                                            <p:txEl>
                                              <p:pRg st="2" end="2"/>
                                            </p:txEl>
                                          </p:spTgt>
                                        </p:tgtEl>
                                      </p:cBhvr>
                                    </p:animEffect>
                                    <p:anim calcmode="lin" valueType="num">
                                      <p:cBhvr>
                                        <p:cTn id="17"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
                                        <p:tgtEl>
                                          <p:spTgt spid="9">
                                            <p:txEl>
                                              <p:pRg st="4" end="4"/>
                                            </p:txEl>
                                          </p:spTgt>
                                        </p:tgtEl>
                                      </p:cBhvr>
                                    </p:animEffect>
                                    <p:anim calcmode="lin" valueType="num">
                                      <p:cBhvr>
                                        <p:cTn id="26" dur="4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560" y="1980128"/>
            <a:ext cx="8208912" cy="440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4.	This sin could only happen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during His earthly ministry</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and thus cannot happen today. Jesus isn</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t physically here performing miracles—it must be be committed to His face.</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5.	A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non-Christian</a:t>
            </a:r>
            <a:r>
              <a:rPr kumimoji="0" lang="mr-IN" sz="3200" b="1" i="0" u="sng"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s unbelief</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which lasts until death</a:t>
            </a: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356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
                                        <p:tgtEl>
                                          <p:spTgt spid="9">
                                            <p:txEl>
                                              <p:pRg st="1" end="1"/>
                                            </p:txEl>
                                          </p:spTgt>
                                        </p:tgtEl>
                                      </p:cBhvr>
                                    </p:animEffect>
                                    <p:anim calcmode="lin" valueType="num">
                                      <p:cBhvr>
                                        <p:cTn id="17" dur="4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
                                        <p:tgtEl>
                                          <p:spTgt spid="9">
                                            <p:txEl>
                                              <p:pRg st="2" end="2"/>
                                            </p:txEl>
                                          </p:spTgt>
                                        </p:tgtEl>
                                      </p:cBhvr>
                                    </p:animEffect>
                                    <p:anim calcmode="lin" valueType="num">
                                      <p:cBhvr>
                                        <p:cTn id="26"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560" y="1980129"/>
            <a:ext cx="3528392"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6.	Adultery</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Divorce</a:t>
            </a: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Suicide</a:t>
            </a: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pic>
        <p:nvPicPr>
          <p:cNvPr id="14336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03688" y="1916113"/>
            <a:ext cx="5029200" cy="36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4960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100"/>
                                        <p:tgtEl>
                                          <p:spTgt spid="9">
                                            <p:txEl>
                                              <p:pRg st="2" end="2"/>
                                            </p:txEl>
                                          </p:spTgt>
                                        </p:tgtEl>
                                      </p:cBhvr>
                                    </p:animEffect>
                                    <p:anim calcmode="lin" valueType="num">
                                      <p:cBhvr>
                                        <p:cTn id="17"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
                                        <p:tgtEl>
                                          <p:spTgt spid="9">
                                            <p:txEl>
                                              <p:pRg st="4" end="4"/>
                                            </p:txEl>
                                          </p:spTgt>
                                        </p:tgtEl>
                                      </p:cBhvr>
                                    </p:animEffect>
                                    <p:anim calcmode="lin" valueType="num">
                                      <p:cBhvr>
                                        <p:cTn id="26" dur="4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The Problem Solved</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3851920" y="3357013"/>
            <a:ext cx="529208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Context</a:t>
            </a:r>
            <a:endParaRPr kumimoji="0" lang="en-US" sz="28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7611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Bible Word of God_thumb[1].jpg"/>
          <p:cNvPicPr>
            <a:picLocks noChangeAspect="1"/>
          </p:cNvPicPr>
          <p:nvPr/>
        </p:nvPicPr>
        <p:blipFill rotWithShape="1">
          <a:blip r:embed="rId2">
            <a:extLst>
              <a:ext uri="{28A0092B-C50C-407E-A947-70E740481C1C}">
                <a14:useLocalDpi xmlns:a14="http://schemas.microsoft.com/office/drawing/2010/main"/>
              </a:ext>
            </a:extLst>
          </a:blip>
          <a:srcRect r="2881" b="3002"/>
          <a:stretch/>
        </p:blipFill>
        <p:spPr bwMode="auto">
          <a:xfrm>
            <a:off x="23813" y="20638"/>
            <a:ext cx="3324051" cy="2328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1619672" y="404664"/>
            <a:ext cx="6624736" cy="1143000"/>
          </a:xfrm>
        </p:spPr>
        <p:txBody>
          <a:bodyPr/>
          <a:lstStyle/>
          <a:p>
            <a:pPr>
              <a:defRPr/>
            </a:pPr>
            <a:r>
              <a:rPr lang="en-US" i="1" dirty="0">
                <a:effectLst>
                  <a:glow rad="292100">
                    <a:schemeClr val="tx1">
                      <a:alpha val="92000"/>
                    </a:schemeClr>
                  </a:glow>
                </a:effectLst>
                <a:latin typeface="Arial" charset="0"/>
                <a:ea typeface="ＭＳ Ｐゴシック" charset="0"/>
                <a:cs typeface="ＭＳ Ｐゴシック" charset="0"/>
              </a:rPr>
              <a:t>The Context of the Text</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107504" y="2951073"/>
            <a:ext cx="9073008" cy="20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Christ healed a blind/mute (Matt. 12:22)</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crowds claimed, </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Messiah!</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Pharisees said, </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demonic!</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gave a threefold response (12:25-29)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034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The Problem Solved</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3851920" y="3357013"/>
            <a:ext cx="529208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Context</a:t>
            </a:r>
          </a:p>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Nature of the Sin</a:t>
            </a:r>
            <a:endParaRPr kumimoji="0" lang="en-US" sz="28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03388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1619672" y="404664"/>
            <a:ext cx="6624736" cy="1143000"/>
          </a:xfrm>
          <a:gradFill flip="none" rotWithShape="1">
            <a:gsLst>
              <a:gs pos="0">
                <a:srgbClr val="FF0000"/>
              </a:gs>
              <a:gs pos="100000">
                <a:srgbClr val="000000"/>
              </a:gs>
            </a:gsLst>
            <a:path path="circle">
              <a:fillToRect l="100000" t="100000"/>
            </a:path>
            <a:tileRect r="-100000" b="-100000"/>
          </a:gradFill>
        </p:spPr>
        <p:txBody>
          <a:bodyPr/>
          <a:lstStyle/>
          <a:p>
            <a:pPr>
              <a:defRPr/>
            </a:pPr>
            <a:r>
              <a:rPr lang="en-US" i="1" dirty="0">
                <a:effectLst>
                  <a:glow rad="292100">
                    <a:schemeClr val="tx1">
                      <a:alpha val="92000"/>
                    </a:schemeClr>
                  </a:glow>
                </a:effectLst>
                <a:latin typeface="Arial" charset="0"/>
                <a:ea typeface="ＭＳ Ｐゴシック" charset="0"/>
                <a:cs typeface="ＭＳ Ｐゴシック" charset="0"/>
              </a:rPr>
              <a:t>The Nature of the Sin</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xv</a:t>
            </a:r>
          </a:p>
        </p:txBody>
      </p:sp>
      <p:sp>
        <p:nvSpPr>
          <p:cNvPr id="9" name="Text Box 2"/>
          <p:cNvSpPr txBox="1">
            <a:spLocks noChangeArrowheads="1"/>
          </p:cNvSpPr>
          <p:nvPr/>
        </p:nvSpPr>
        <p:spPr bwMode="auto">
          <a:xfrm>
            <a:off x="251520" y="1844824"/>
            <a:ext cx="8820472" cy="39703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Spoken</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Against the Spirit</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Eternal results (i.e., only committed by unbelievers)</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False attribution</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 </a:t>
            </a:r>
            <a:r>
              <a:rPr kumimoji="0" lang="mr-I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sin unto death</a:t>
            </a:r>
            <a:r>
              <a:rPr kumimoji="0" lang="mr-I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 John 5:16-17; 1 Cor. 11:30)</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46436" name="Picture 1" descr="b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950" y="115888"/>
            <a:ext cx="1511300" cy="159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82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 calcmode="lin" valueType="num">
                                      <p:cBhvr>
                                        <p:cTn id="43" dur="500" decel="50000" fill="hold">
                                          <p:stCondLst>
                                            <p:cond delay="0"/>
                                          </p:stCondLst>
                                        </p:cTn>
                                        <p:tgtEl>
                                          <p:spTgt spid="9">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9">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9">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9">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9">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9">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9">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9">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 calcmode="lin" valueType="num">
                                      <p:cBhvr>
                                        <p:cTn id="55" dur="500" decel="50000" fill="hold">
                                          <p:stCondLst>
                                            <p:cond delay="0"/>
                                          </p:stCondLst>
                                        </p:cTn>
                                        <p:tgtEl>
                                          <p:spTgt spid="9">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9">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9">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9">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9">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9">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9">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701824"/>
            <a:ext cx="9144000" cy="1143000"/>
          </a:xfrm>
          <a:solidFill>
            <a:srgbClr val="000090"/>
          </a:solidFill>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Suggestions for Counseling</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xv</a:t>
            </a:r>
          </a:p>
        </p:txBody>
      </p:sp>
      <p:sp>
        <p:nvSpPr>
          <p:cNvPr id="9" name="Text Box 2"/>
          <p:cNvSpPr txBox="1">
            <a:spLocks noChangeArrowheads="1"/>
          </p:cNvSpPr>
          <p:nvPr/>
        </p:nvSpPr>
        <p:spPr bwMode="auto">
          <a:xfrm>
            <a:off x="251521" y="2363396"/>
            <a:ext cx="3168352" cy="1585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Evangelism</a:t>
            </a:r>
          </a:p>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Assurance</a:t>
            </a:r>
          </a:p>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Repentance</a:t>
            </a: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pic>
        <p:nvPicPr>
          <p:cNvPr id="14746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29000" y="1916113"/>
            <a:ext cx="5715000"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591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E48E6D-3E2E-492D-8F51-4E7A801F5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F. Request for a Sign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by the Leaders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12:38-45</a:t>
            </a:r>
          </a:p>
        </p:txBody>
      </p:sp>
      <p:sp>
        <p:nvSpPr>
          <p:cNvPr id="2" name="Rectangle 1">
            <a:extLst>
              <a:ext uri="{FF2B5EF4-FFF2-40B4-BE49-F238E27FC236}">
                <a16:creationId xmlns:a16="http://schemas.microsoft.com/office/drawing/2014/main" id="{D8BEED8D-D4EF-0DEE-279F-E0E8A0E12569}"/>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Israel's leaders demand a miracle, so Christ reveals their rejection by promising to conquer death which Satan could never do</a:t>
            </a:r>
          </a:p>
        </p:txBody>
      </p:sp>
    </p:spTree>
    <p:extLst>
      <p:ext uri="{BB962C8B-B14F-4D97-AF65-F5344CB8AC3E}">
        <p14:creationId xmlns:p14="http://schemas.microsoft.com/office/powerpoint/2010/main" val="2935127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7A5ACD-786D-4B80-AF4E-F8219CFD3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G. Rejection of the Nation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a:solidFill>
                  <a:srgbClr val="FFFFFF"/>
                </a:solidFill>
                <a:effectLst>
                  <a:glow rad="228600">
                    <a:srgbClr val="000000"/>
                  </a:glow>
                </a:effectLst>
                <a:latin typeface="Arial"/>
                <a:cs typeface="Arial"/>
              </a:rPr>
              <a:t>by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66</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12:46-50; Mark 3:31-35; Luke 8:19-21</a:t>
            </a:r>
          </a:p>
        </p:txBody>
      </p:sp>
      <p:sp>
        <p:nvSpPr>
          <p:cNvPr id="3" name="Rectangle 2">
            <a:extLst>
              <a:ext uri="{FF2B5EF4-FFF2-40B4-BE49-F238E27FC236}">
                <a16:creationId xmlns:a16="http://schemas.microsoft.com/office/drawing/2014/main" id="{5B874FB1-9433-5BC9-7407-9FAA7903E5F5}"/>
              </a:ext>
            </a:extLst>
          </p:cNvPr>
          <p:cNvSpPr>
            <a:spLocks noChangeArrowheads="1"/>
          </p:cNvSpPr>
          <p:nvPr/>
        </p:nvSpPr>
        <p:spPr bwMode="auto">
          <a:xfrm>
            <a:off x="215855" y="3754346"/>
            <a:ext cx="8551625"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 response to rejection by Israel's leaders, Jesus sets aside Israel for a new form of the kingdom in the Interadvent age</a:t>
            </a:r>
          </a:p>
        </p:txBody>
      </p:sp>
    </p:spTree>
    <p:extLst>
      <p:ext uri="{BB962C8B-B14F-4D97-AF65-F5344CB8AC3E}">
        <p14:creationId xmlns:p14="http://schemas.microsoft.com/office/powerpoint/2010/main" val="3922075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7CD1C2-E60E-439A-A2ED-79E1BC1D2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H. Revelation in View of Rejection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67-71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697FB8A2-6373-2910-A68A-BEDE03069C59}"/>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Due to Israel's rejection, Christ reveals the nature of the kingdom in the present age in conjunction with displays of His power</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86805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9CAE25-6907-4BCD-94F4-EFB076A8E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600501" y="34958"/>
            <a:ext cx="8175009"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dirty="0">
                <a:solidFill>
                  <a:srgbClr val="FFFFFF"/>
                </a:solidFill>
                <a:effectLst>
                  <a:glow rad="228600">
                    <a:srgbClr val="000000"/>
                  </a:glow>
                </a:effectLst>
                <a:latin typeface="Arial"/>
                <a:cs typeface="Arial"/>
              </a:rPr>
              <a:t>1. The Course of the Kingdom in the Present Age</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67</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Matthew 13:1-53; Mark 4:1-34; Luke 8:4-18</a:t>
            </a:r>
          </a:p>
        </p:txBody>
      </p:sp>
      <p:sp>
        <p:nvSpPr>
          <p:cNvPr id="2" name="Rectangle 1">
            <a:extLst>
              <a:ext uri="{FF2B5EF4-FFF2-40B4-BE49-F238E27FC236}">
                <a16:creationId xmlns:a16="http://schemas.microsoft.com/office/drawing/2014/main" id="{AF76F75B-FEBF-F0CA-70D8-3D0AB7D8071E}"/>
              </a:ext>
            </a:extLst>
          </p:cNvPr>
          <p:cNvSpPr>
            <a:spLocks noChangeArrowheads="1"/>
          </p:cNvSpPr>
          <p:nvPr/>
        </p:nvSpPr>
        <p:spPr bwMode="auto">
          <a:xfrm>
            <a:off x="160249" y="3694375"/>
            <a:ext cx="8806769"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Good and evil coexist in the Interadvent age as God’s Word starts small but reaches the world before judgment and the Millennium</a:t>
            </a:r>
          </a:p>
        </p:txBody>
      </p:sp>
    </p:spTree>
    <p:extLst>
      <p:ext uri="{BB962C8B-B14F-4D97-AF65-F5344CB8AC3E}">
        <p14:creationId xmlns:p14="http://schemas.microsoft.com/office/powerpoint/2010/main" val="4072012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PARABLE OF THE SOWER</a:t>
            </a:r>
          </a:p>
        </p:txBody>
      </p:sp>
      <p:sp>
        <p:nvSpPr>
          <p:cNvPr id="4" name="TextBox 3"/>
          <p:cNvSpPr txBox="1"/>
          <p:nvPr/>
        </p:nvSpPr>
        <p:spPr>
          <a:xfrm>
            <a:off x="23365" y="4365128"/>
            <a:ext cx="9144000" cy="584739"/>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Matthew 13:1-23; Mark 4:1-20; Luke 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6097" y="116632"/>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7921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535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800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5414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258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0427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112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781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47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58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75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251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0288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5608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2931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58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096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9" tIns="32852" rIns="63189" bIns="32852" numCol="1" anchor="ctr" anchorCtr="0" compatLnSpc="1">
            <a:prstTxWarp prst="textNoShape">
              <a:avLst/>
            </a:prstTxWarp>
          </a:bodyPr>
          <a:lstStyle/>
          <a:p>
            <a:pPr defTabSz="320975"/>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3"/>
            <a:ext cx="4501008" cy="3288593"/>
          </a:xfrm>
          <a:prstGeom prst="rect">
            <a:avLst/>
          </a:prstGeom>
          <a:solidFill>
            <a:schemeClr val="bg1"/>
          </a:solidFill>
        </p:spPr>
        <p:txBody>
          <a:bodyPr wrap="square" lIns="91341" tIns="45671" rIns="91341" bIns="45671"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12182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980426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E844C10-2F33-C24F-9BE4-4FB0674D8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5" y="4581128"/>
            <a:ext cx="8928100" cy="646179"/>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PARABLE OF THE WHEAT AND TARES</a:t>
            </a:r>
          </a:p>
        </p:txBody>
      </p:sp>
      <p:sp>
        <p:nvSpPr>
          <p:cNvPr id="4" name="TextBox 3"/>
          <p:cNvSpPr txBox="1"/>
          <p:nvPr/>
        </p:nvSpPr>
        <p:spPr>
          <a:xfrm>
            <a:off x="0" y="5173834"/>
            <a:ext cx="9144000" cy="584739"/>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Matthew 13:24-30</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5820014"/>
            <a:ext cx="9182101" cy="1111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4288" y="116632"/>
            <a:ext cx="1769072" cy="935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0745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B6D428B6-0EB6-D340-94F1-653CBAA24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6234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31E86315-8133-F94E-B9A7-62FC063E5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45771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CB6A7C9-8367-A44D-A88E-A79A73A75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7132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F4723F73-63FF-224A-B61C-FE29F251F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5428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6912961-35C0-A942-9D73-FB95AEB56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1316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12E3C9B-B300-F049-BDCE-3F33A48D8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2549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D0653D4-A1BA-7642-BCCA-CB6CCDAF1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7350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218F7D69-2C1F-0F4B-AFCC-8B7A758DB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24550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1407F25-E09C-1845-A5E5-3503F4C8E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6201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E9468E82-A850-AC40-9B79-6B025D0D9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4470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22E3FB77-AD5E-5F40-8E4D-A6A73BFD5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98777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841A8F5-9EDF-2146-92CC-A562C6F30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9691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B6E5AE92-9E52-A648-8E9A-B95A3190D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8765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58076DF-369E-CF42-85B8-88EC2D110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55356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Controversy </a:t>
            </a:r>
            <a:r>
              <a:rPr lang="en-US" sz="4400" b="1" kern="0" dirty="0">
                <a:solidFill>
                  <a:srgbClr val="FFFFFF"/>
                </a:solidFill>
                <a:effectLst>
                  <a:glow rad="228600">
                    <a:srgbClr val="000000"/>
                  </a:glow>
                </a:effectLst>
                <a:latin typeface="Arial"/>
                <a:cs typeface="Arial"/>
              </a:rPr>
              <a:t>over the King</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51483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lvl="0" defTabSz="914400" fontAlgn="base">
              <a:spcBef>
                <a:spcPct val="20000"/>
              </a:spcBef>
              <a:buClr>
                <a:srgbClr val="FFCC00"/>
              </a:buClr>
              <a:buSzPct val="70000"/>
              <a:defRPr/>
            </a:pPr>
            <a:r>
              <a:rPr lang="en-US" sz="3200" b="1" i="1" kern="0" dirty="0">
                <a:solidFill>
                  <a:srgbClr val="FFFFFF"/>
                </a:solidFill>
                <a:effectLst>
                  <a:outerShdw blurRad="38100" dist="38100" dir="2700000" algn="tl">
                    <a:srgbClr val="000000"/>
                  </a:outerShdw>
                </a:effectLst>
                <a:latin typeface="Arial"/>
                <a:ea typeface="ＭＳ Ｐゴシック" charset="0"/>
                <a:cs typeface="Arial"/>
              </a:rPr>
              <a:t>Rejection</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489398" y="2188213"/>
            <a:ext cx="3799268" cy="4413166"/>
          </a:xfrm>
          <a:prstGeom prst="rect">
            <a:avLst/>
          </a:prstGeom>
          <a:noFill/>
          <a:ln w="9525">
            <a:noFill/>
            <a:miter lim="800000"/>
            <a:headEnd/>
            <a:tailEnd/>
          </a:ln>
          <a:effectLst/>
        </p:spPr>
        <p:txBody>
          <a:bodyPr anchor="t"/>
          <a:lstStyle/>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Herod Antipas</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Galilee Cities</a:t>
            </a:r>
          </a:p>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Pharisees</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Nation of Israel</a:t>
            </a:r>
          </a:p>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Nazareth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1D35ED2E-9861-59A0-D85A-C322CE8A69D0}"/>
              </a:ext>
            </a:extLst>
          </p:cNvPr>
          <p:cNvSpPr>
            <a:spLocks noChangeArrowheads="1"/>
          </p:cNvSpPr>
          <p:nvPr/>
        </p:nvSpPr>
        <p:spPr bwMode="auto">
          <a:xfrm>
            <a:off x="4533042" y="1368756"/>
            <a:ext cx="3271557" cy="703831"/>
          </a:xfrm>
          <a:prstGeom prst="rect">
            <a:avLst/>
          </a:prstGeom>
          <a:gradFill flip="none" rotWithShape="1">
            <a:gsLst>
              <a:gs pos="0">
                <a:schemeClr val="tx1"/>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lvl="0" defTabSz="914400" fontAlgn="base">
              <a:spcBef>
                <a:spcPct val="20000"/>
              </a:spcBef>
              <a:buClr>
                <a:srgbClr val="FFCC00"/>
              </a:buClr>
              <a:buSzPct val="70000"/>
              <a:defRPr/>
            </a:pPr>
            <a:r>
              <a:rPr lang="en-US" sz="3200" b="1" i="1" kern="0" dirty="0">
                <a:solidFill>
                  <a:srgbClr val="FFFFFF"/>
                </a:solidFill>
                <a:effectLst>
                  <a:outerShdw blurRad="38100" dist="38100" dir="2700000" algn="tl">
                    <a:srgbClr val="000000"/>
                  </a:outerShdw>
                </a:effectLst>
                <a:latin typeface="Arial"/>
                <a:ea typeface="ＭＳ Ｐゴシック" charset="0"/>
                <a:cs typeface="Arial"/>
              </a:rPr>
              <a:t>Acceptance</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288665" y="2188213"/>
            <a:ext cx="4687910" cy="4413166"/>
          </a:xfrm>
          <a:prstGeom prst="rect">
            <a:avLst/>
          </a:prstGeom>
          <a:noFill/>
          <a:ln w="9525">
            <a:noFill/>
            <a:miter lim="800000"/>
            <a:headEnd/>
            <a:tailEnd/>
          </a:ln>
          <a:effectLst/>
        </p:spPr>
        <p:txBody>
          <a:bodyPr anchor="t"/>
          <a:lstStyle/>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Woman</a:t>
            </a: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Simon's home</a:t>
            </a:r>
          </a:p>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Wealthy women supporting Jesus</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Is</a:t>
            </a:r>
            <a:r>
              <a:rPr lang="en-GB" sz="3200" b="1" kern="0" dirty="0" err="1">
                <a:solidFill>
                  <a:srgbClr val="FFFFFF"/>
                </a:solidFill>
                <a:effectLst>
                  <a:glow rad="228600">
                    <a:srgbClr val="220011"/>
                  </a:glow>
                </a:effectLst>
                <a:latin typeface="Arial"/>
                <a:ea typeface="ＭＳ Ｐゴシック" charset="0"/>
                <a:cs typeface="Arial"/>
              </a:rPr>
              <a:t>rael</a:t>
            </a:r>
            <a:r>
              <a:rPr lang="en-GB" sz="3200" b="1" kern="0" dirty="0">
                <a:solidFill>
                  <a:srgbClr val="FFFFFF"/>
                </a:solidFill>
                <a:effectLst>
                  <a:glow rad="228600">
                    <a:srgbClr val="220011"/>
                  </a:glow>
                </a:effectLst>
                <a:latin typeface="Arial"/>
                <a:ea typeface="ＭＳ Ｐゴシック" charset="0"/>
                <a:cs typeface="Arial"/>
              </a:rPr>
              <a:t> after the Interadvent Age</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World, Sea, disease, death, &amp; blindness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21513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C3F0D687-72BC-6E4C-B432-7E8391E04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6540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558E2550-4BED-3346-AE57-255B1C6E2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95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BBF8C232-C3F3-D74A-A767-28BC05743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79704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70191-8A0B-A447-A410-F65DE325C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7628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39BF20D-C9B6-2F45-B56A-422B1D851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49720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55A124B4-F624-A94A-A10E-79483854D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791887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9234686-345D-694E-95EA-41788BC1B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8273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8410585" y="44461"/>
            <a:ext cx="697978"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79a</a:t>
            </a:r>
          </a:p>
        </p:txBody>
      </p:sp>
      <p:sp>
        <p:nvSpPr>
          <p:cNvPr id="358403" name="Text Box 4"/>
          <p:cNvSpPr txBox="1">
            <a:spLocks noChangeArrowheads="1"/>
          </p:cNvSpPr>
          <p:nvPr/>
        </p:nvSpPr>
        <p:spPr bwMode="auto">
          <a:xfrm>
            <a:off x="76200" y="333375"/>
            <a:ext cx="9067800" cy="6022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PARABLES BY THE SEA</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(outside the house to the multitudes)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SOILS (13:3-9, 18-23)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Planting</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Why have Israel and the leaders rejected the Messiah?</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Receptivity determines productivity, which is a heart issue.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THE TARES (13:24-30, 36-43)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Planting</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What accounts for the false religiosity in the world?</a:t>
            </a:r>
          </a:p>
          <a:p>
            <a:pPr lvl="0" defTabSz="914400" fontAlgn="base">
              <a:spcBef>
                <a:spcPct val="50000"/>
              </a:spcBef>
              <a:spcAft>
                <a:spcPct val="0"/>
              </a:spcAf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Satan sowed a counterfeit kingdom in the </a:t>
            </a:r>
            <a:r>
              <a:rPr lang="en-US" sz="1800" b="1" dirty="0">
                <a:solidFill>
                  <a:srgbClr val="FFFFFF"/>
                </a:solidFill>
                <a:cs typeface="Arial" charset="0"/>
              </a:rPr>
              <a:t>world,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which will not be fully revealed until the judgment.</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3"/>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MUSTARD SEED (13:31-32)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Growth</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Will this Interadvent survive?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It will start small, but the new program will grow worldwide.</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4"/>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LEAVENING PROCESS (13:33)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Growth</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How will this new kingdom grow?</a:t>
            </a:r>
          </a:p>
          <a:p>
            <a:pPr lvl="0" defTabSz="914400" fontAlgn="base">
              <a:spcBef>
                <a:spcPct val="50000"/>
              </a:spcBef>
              <a:spcAft>
                <a:spcPct val="0"/>
              </a:spcAf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kingdom will grow from an internal dynamic (Holy Spirit), not from </a:t>
            </a:r>
            <a:r>
              <a:rPr lang="en-US" sz="1800" b="1" dirty="0">
                <a:solidFill>
                  <a:srgbClr val="FFFFFF"/>
                </a:solidFill>
                <a:cs typeface="Arial" charset="0"/>
              </a:rPr>
              <a:t>an external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organization (Judaism).</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8406" name="Text Box 3"/>
          <p:cNvSpPr txBox="1">
            <a:spLocks noChangeArrowheads="1"/>
          </p:cNvSpPr>
          <p:nvPr/>
        </p:nvSpPr>
        <p:spPr bwMode="auto">
          <a:xfrm>
            <a:off x="7344126" y="6474657"/>
            <a:ext cx="1834448"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Mark Bailey, DTS</a:t>
            </a:r>
          </a:p>
        </p:txBody>
      </p:sp>
      <p:sp>
        <p:nvSpPr>
          <p:cNvPr id="358408" name="Rectangle 5"/>
          <p:cNvSpPr>
            <a:spLocks noGrp="1" noChangeArrowheads="1"/>
          </p:cNvSpPr>
          <p:nvPr>
            <p:ph type="title" idx="4294967295"/>
          </p:nvPr>
        </p:nvSpPr>
        <p:spPr>
          <a:xfrm>
            <a:off x="5580064" y="3284538"/>
            <a:ext cx="3563937" cy="1079500"/>
          </a:xfrm>
          <a:solidFill>
            <a:srgbClr val="CCFFCC"/>
          </a:solidFill>
        </p:spPr>
        <p:txBody>
          <a:bodyPr>
            <a:spAutoFit/>
          </a:bodyPr>
          <a:lstStyle/>
          <a:p>
            <a:pPr eaLnBrk="1" hangingPunct="1"/>
            <a:r>
              <a:rPr lang="en-US" sz="3200" b="1">
                <a:solidFill>
                  <a:schemeClr val="tx1"/>
                </a:solidFill>
                <a:latin typeface="Arial" charset="0"/>
                <a:ea typeface="Osaka" charset="0"/>
                <a:cs typeface="Arial" charset="0"/>
              </a:rPr>
              <a:t>The Parables of Matthew 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Effect transition="in" filter="blinds(horizontal)">
                                      <p:cBhvr>
                                        <p:cTn id="7" dur="500"/>
                                        <p:tgtEl>
                                          <p:spTgt spid="358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8403">
                                            <p:txEl>
                                              <p:pRg st="1" end="1"/>
                                            </p:txEl>
                                          </p:spTgt>
                                        </p:tgtEl>
                                        <p:attrNameLst>
                                          <p:attrName>style.visibility</p:attrName>
                                        </p:attrNameLst>
                                      </p:cBhvr>
                                      <p:to>
                                        <p:strVal val="visible"/>
                                      </p:to>
                                    </p:set>
                                    <p:animEffect transition="in" filter="blinds(horizontal)">
                                      <p:cBhvr>
                                        <p:cTn id="12" dur="500"/>
                                        <p:tgtEl>
                                          <p:spTgt spid="358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8403">
                                            <p:txEl>
                                              <p:pRg st="2" end="2"/>
                                            </p:txEl>
                                          </p:spTgt>
                                        </p:tgtEl>
                                        <p:attrNameLst>
                                          <p:attrName>style.visibility</p:attrName>
                                        </p:attrNameLst>
                                      </p:cBhvr>
                                      <p:to>
                                        <p:strVal val="visible"/>
                                      </p:to>
                                    </p:set>
                                    <p:animEffect transition="in" filter="blinds(horizontal)">
                                      <p:cBhvr>
                                        <p:cTn id="17" dur="500"/>
                                        <p:tgtEl>
                                          <p:spTgt spid="358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8403">
                                            <p:txEl>
                                              <p:pRg st="3" end="3"/>
                                            </p:txEl>
                                          </p:spTgt>
                                        </p:tgtEl>
                                        <p:attrNameLst>
                                          <p:attrName>style.visibility</p:attrName>
                                        </p:attrNameLst>
                                      </p:cBhvr>
                                      <p:to>
                                        <p:strVal val="visible"/>
                                      </p:to>
                                    </p:set>
                                    <p:animEffect transition="in" filter="blinds(horizontal)">
                                      <p:cBhvr>
                                        <p:cTn id="22" dur="500"/>
                                        <p:tgtEl>
                                          <p:spTgt spid="358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58403">
                                            <p:txEl>
                                              <p:pRg st="4" end="4"/>
                                            </p:txEl>
                                          </p:spTgt>
                                        </p:tgtEl>
                                        <p:attrNameLst>
                                          <p:attrName>style.visibility</p:attrName>
                                        </p:attrNameLst>
                                      </p:cBhvr>
                                      <p:to>
                                        <p:strVal val="visible"/>
                                      </p:to>
                                    </p:set>
                                    <p:animEffect transition="in" filter="blinds(horizontal)">
                                      <p:cBhvr>
                                        <p:cTn id="27" dur="500"/>
                                        <p:tgtEl>
                                          <p:spTgt spid="358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58403">
                                            <p:txEl>
                                              <p:pRg st="5" end="5"/>
                                            </p:txEl>
                                          </p:spTgt>
                                        </p:tgtEl>
                                        <p:attrNameLst>
                                          <p:attrName>style.visibility</p:attrName>
                                        </p:attrNameLst>
                                      </p:cBhvr>
                                      <p:to>
                                        <p:strVal val="visible"/>
                                      </p:to>
                                    </p:set>
                                    <p:animEffect transition="in" filter="blinds(horizontal)">
                                      <p:cBhvr>
                                        <p:cTn id="32" dur="500"/>
                                        <p:tgtEl>
                                          <p:spTgt spid="358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58403">
                                            <p:txEl>
                                              <p:pRg st="6" end="6"/>
                                            </p:txEl>
                                          </p:spTgt>
                                        </p:tgtEl>
                                        <p:attrNameLst>
                                          <p:attrName>style.visibility</p:attrName>
                                        </p:attrNameLst>
                                      </p:cBhvr>
                                      <p:to>
                                        <p:strVal val="visible"/>
                                      </p:to>
                                    </p:set>
                                    <p:animEffect transition="in" filter="blinds(horizontal)">
                                      <p:cBhvr>
                                        <p:cTn id="37" dur="500"/>
                                        <p:tgtEl>
                                          <p:spTgt spid="358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58403">
                                            <p:txEl>
                                              <p:pRg st="7" end="7"/>
                                            </p:txEl>
                                          </p:spTgt>
                                        </p:tgtEl>
                                        <p:attrNameLst>
                                          <p:attrName>style.visibility</p:attrName>
                                        </p:attrNameLst>
                                      </p:cBhvr>
                                      <p:to>
                                        <p:strVal val="visible"/>
                                      </p:to>
                                    </p:set>
                                    <p:animEffect transition="in" filter="blinds(horizontal)">
                                      <p:cBhvr>
                                        <p:cTn id="42" dur="500"/>
                                        <p:tgtEl>
                                          <p:spTgt spid="358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58403">
                                            <p:txEl>
                                              <p:pRg st="8" end="8"/>
                                            </p:txEl>
                                          </p:spTgt>
                                        </p:tgtEl>
                                        <p:attrNameLst>
                                          <p:attrName>style.visibility</p:attrName>
                                        </p:attrNameLst>
                                      </p:cBhvr>
                                      <p:to>
                                        <p:strVal val="visible"/>
                                      </p:to>
                                    </p:set>
                                    <p:animEffect transition="in" filter="blinds(horizontal)">
                                      <p:cBhvr>
                                        <p:cTn id="47" dur="500"/>
                                        <p:tgtEl>
                                          <p:spTgt spid="3584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58403">
                                            <p:txEl>
                                              <p:pRg st="9" end="9"/>
                                            </p:txEl>
                                          </p:spTgt>
                                        </p:tgtEl>
                                        <p:attrNameLst>
                                          <p:attrName>style.visibility</p:attrName>
                                        </p:attrNameLst>
                                      </p:cBhvr>
                                      <p:to>
                                        <p:strVal val="visible"/>
                                      </p:to>
                                    </p:set>
                                    <p:animEffect transition="in" filter="blinds(horizontal)">
                                      <p:cBhvr>
                                        <p:cTn id="52" dur="500"/>
                                        <p:tgtEl>
                                          <p:spTgt spid="35840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58403">
                                            <p:txEl>
                                              <p:pRg st="10" end="10"/>
                                            </p:txEl>
                                          </p:spTgt>
                                        </p:tgtEl>
                                        <p:attrNameLst>
                                          <p:attrName>style.visibility</p:attrName>
                                        </p:attrNameLst>
                                      </p:cBhvr>
                                      <p:to>
                                        <p:strVal val="visible"/>
                                      </p:to>
                                    </p:set>
                                    <p:animEffect transition="in" filter="blinds(horizontal)">
                                      <p:cBhvr>
                                        <p:cTn id="57" dur="500"/>
                                        <p:tgtEl>
                                          <p:spTgt spid="35840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58403">
                                            <p:txEl>
                                              <p:pRg st="11" end="11"/>
                                            </p:txEl>
                                          </p:spTgt>
                                        </p:tgtEl>
                                        <p:attrNameLst>
                                          <p:attrName>style.visibility</p:attrName>
                                        </p:attrNameLst>
                                      </p:cBhvr>
                                      <p:to>
                                        <p:strVal val="visible"/>
                                      </p:to>
                                    </p:set>
                                    <p:animEffect transition="in" filter="blinds(horizontal)">
                                      <p:cBhvr>
                                        <p:cTn id="62" dur="500"/>
                                        <p:tgtEl>
                                          <p:spTgt spid="35840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58403">
                                            <p:txEl>
                                              <p:pRg st="12" end="12"/>
                                            </p:txEl>
                                          </p:spTgt>
                                        </p:tgtEl>
                                        <p:attrNameLst>
                                          <p:attrName>style.visibility</p:attrName>
                                        </p:attrNameLst>
                                      </p:cBhvr>
                                      <p:to>
                                        <p:strVal val="visible"/>
                                      </p:to>
                                    </p:set>
                                    <p:animEffect transition="in" filter="blinds(horizontal)">
                                      <p:cBhvr>
                                        <p:cTn id="67" dur="500"/>
                                        <p:tgtEl>
                                          <p:spTgt spid="35840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0450" name="Text Box 1033"/>
          <p:cNvSpPr txBox="1">
            <a:spLocks noChangeArrowheads="1"/>
          </p:cNvSpPr>
          <p:nvPr/>
        </p:nvSpPr>
        <p:spPr bwMode="auto">
          <a:xfrm>
            <a:off x="0" y="76201"/>
            <a:ext cx="9144000" cy="6282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PARABLES IN THE HOUSE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(inside the house to the disciples)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HID TREASURE (13:44)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Value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How valuable should this new-profound kingdom of God be </a:t>
            </a:r>
            <a:r>
              <a:rPr kumimoji="0" lang="en-US" sz="1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to us?</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a:t>
            </a:r>
            <a:r>
              <a:rPr kumimoji="0" lang="mr-IN" altLang="ja-JP"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kingdom is so valuable a man should give up everything to be part of it.</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2"/>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PEARL MERCHANT (13:45-46)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Value</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How valuable is this kingdom </a:t>
            </a:r>
            <a:r>
              <a:rPr kumimoji="0" lang="en-US" sz="1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to Christ?</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kingdom was established though Christ</a:t>
            </a:r>
            <a:r>
              <a:rPr kumimoji="0" lang="mr-IN" altLang="ja-JP"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total self sacrifice.</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3"/>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DRAGNET (13:47-50)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Responsibility</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How wide should the invitation to the kingdom be made?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Evangelism should be done without discrimination.</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4"/>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HOUSEHOLDER (13:52)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Responsibility</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What are the responsibilities of disciples in the kingdom? </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We must teach both old and new truths about God</a:t>
            </a:r>
            <a:r>
              <a:rPr kumimoji="0" lang="mr-IN" altLang="ja-JP"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kingdom program.  One key new truth not taught in the OT is the church age of Jews and Gentiles without discrimination (Eph. 3:3-6, 9 vs. Zech. 8:23).</a:t>
            </a:r>
          </a:p>
        </p:txBody>
      </p:sp>
      <p:sp>
        <p:nvSpPr>
          <p:cNvPr id="360453" name="Text Box 1026"/>
          <p:cNvSpPr txBox="1">
            <a:spLocks noChangeArrowheads="1"/>
          </p:cNvSpPr>
          <p:nvPr/>
        </p:nvSpPr>
        <p:spPr bwMode="auto">
          <a:xfrm>
            <a:off x="8410585" y="44461"/>
            <a:ext cx="697978"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79a</a:t>
            </a:r>
          </a:p>
        </p:txBody>
      </p:sp>
      <p:sp>
        <p:nvSpPr>
          <p:cNvPr id="360455" name="Rectangle 1032"/>
          <p:cNvSpPr>
            <a:spLocks noGrp="1" noChangeArrowheads="1"/>
          </p:cNvSpPr>
          <p:nvPr>
            <p:ph type="title" idx="4294967295"/>
          </p:nvPr>
        </p:nvSpPr>
        <p:spPr>
          <a:xfrm>
            <a:off x="5651500" y="1700808"/>
            <a:ext cx="3492500" cy="1087961"/>
          </a:xfrm>
          <a:solidFill>
            <a:srgbClr val="CCFFCC"/>
          </a:solidFill>
        </p:spPr>
        <p:txBody>
          <a:bodyPr>
            <a:spAutoFit/>
          </a:bodyPr>
          <a:lstStyle/>
          <a:p>
            <a:pPr eaLnBrk="1" hangingPunct="1"/>
            <a:r>
              <a:rPr lang="en-US" sz="3200" b="1">
                <a:solidFill>
                  <a:schemeClr val="tx1"/>
                </a:solidFill>
                <a:latin typeface="Arial" charset="0"/>
                <a:ea typeface="Osaka" charset="0"/>
                <a:cs typeface="Arial" charset="0"/>
              </a:rPr>
              <a:t>The Parables of Matthew 13</a:t>
            </a:r>
          </a:p>
        </p:txBody>
      </p:sp>
      <p:sp>
        <p:nvSpPr>
          <p:cNvPr id="360456" name="Text Box 1030"/>
          <p:cNvSpPr txBox="1">
            <a:spLocks noChangeArrowheads="1"/>
          </p:cNvSpPr>
          <p:nvPr/>
        </p:nvSpPr>
        <p:spPr bwMode="auto">
          <a:xfrm>
            <a:off x="7319521" y="6518312"/>
            <a:ext cx="1834448"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Mark Bailey, DTS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0450">
                                            <p:txEl>
                                              <p:pRg st="0" end="0"/>
                                            </p:txEl>
                                          </p:spTgt>
                                        </p:tgtEl>
                                        <p:attrNameLst>
                                          <p:attrName>style.visibility</p:attrName>
                                        </p:attrNameLst>
                                      </p:cBhvr>
                                      <p:to>
                                        <p:strVal val="visible"/>
                                      </p:to>
                                    </p:set>
                                    <p:animEffect transition="in" filter="blinds(horizontal)">
                                      <p:cBhvr>
                                        <p:cTn id="7" dur="500"/>
                                        <p:tgtEl>
                                          <p:spTgt spid="360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0450">
                                            <p:txEl>
                                              <p:pRg st="1" end="1"/>
                                            </p:txEl>
                                          </p:spTgt>
                                        </p:tgtEl>
                                        <p:attrNameLst>
                                          <p:attrName>style.visibility</p:attrName>
                                        </p:attrNameLst>
                                      </p:cBhvr>
                                      <p:to>
                                        <p:strVal val="visible"/>
                                      </p:to>
                                    </p:set>
                                    <p:animEffect transition="in" filter="blinds(horizontal)">
                                      <p:cBhvr>
                                        <p:cTn id="12" dur="500"/>
                                        <p:tgtEl>
                                          <p:spTgt spid="3604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0450">
                                            <p:txEl>
                                              <p:pRg st="2" end="2"/>
                                            </p:txEl>
                                          </p:spTgt>
                                        </p:tgtEl>
                                        <p:attrNameLst>
                                          <p:attrName>style.visibility</p:attrName>
                                        </p:attrNameLst>
                                      </p:cBhvr>
                                      <p:to>
                                        <p:strVal val="visible"/>
                                      </p:to>
                                    </p:set>
                                    <p:animEffect transition="in" filter="blinds(horizontal)">
                                      <p:cBhvr>
                                        <p:cTn id="17" dur="500"/>
                                        <p:tgtEl>
                                          <p:spTgt spid="3604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60450">
                                            <p:txEl>
                                              <p:pRg st="3" end="3"/>
                                            </p:txEl>
                                          </p:spTgt>
                                        </p:tgtEl>
                                        <p:attrNameLst>
                                          <p:attrName>style.visibility</p:attrName>
                                        </p:attrNameLst>
                                      </p:cBhvr>
                                      <p:to>
                                        <p:strVal val="visible"/>
                                      </p:to>
                                    </p:set>
                                    <p:animEffect transition="in" filter="blinds(horizontal)">
                                      <p:cBhvr>
                                        <p:cTn id="22" dur="500"/>
                                        <p:tgtEl>
                                          <p:spTgt spid="3604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60450">
                                            <p:txEl>
                                              <p:pRg st="4" end="4"/>
                                            </p:txEl>
                                          </p:spTgt>
                                        </p:tgtEl>
                                        <p:attrNameLst>
                                          <p:attrName>style.visibility</p:attrName>
                                        </p:attrNameLst>
                                      </p:cBhvr>
                                      <p:to>
                                        <p:strVal val="visible"/>
                                      </p:to>
                                    </p:set>
                                    <p:animEffect transition="in" filter="blinds(horizontal)">
                                      <p:cBhvr>
                                        <p:cTn id="27" dur="500"/>
                                        <p:tgtEl>
                                          <p:spTgt spid="3604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60450">
                                            <p:txEl>
                                              <p:pRg st="5" end="5"/>
                                            </p:txEl>
                                          </p:spTgt>
                                        </p:tgtEl>
                                        <p:attrNameLst>
                                          <p:attrName>style.visibility</p:attrName>
                                        </p:attrNameLst>
                                      </p:cBhvr>
                                      <p:to>
                                        <p:strVal val="visible"/>
                                      </p:to>
                                    </p:set>
                                    <p:animEffect transition="in" filter="blinds(horizontal)">
                                      <p:cBhvr>
                                        <p:cTn id="32" dur="500"/>
                                        <p:tgtEl>
                                          <p:spTgt spid="3604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60450">
                                            <p:txEl>
                                              <p:pRg st="6" end="6"/>
                                            </p:txEl>
                                          </p:spTgt>
                                        </p:tgtEl>
                                        <p:attrNameLst>
                                          <p:attrName>style.visibility</p:attrName>
                                        </p:attrNameLst>
                                      </p:cBhvr>
                                      <p:to>
                                        <p:strVal val="visible"/>
                                      </p:to>
                                    </p:set>
                                    <p:animEffect transition="in" filter="blinds(horizontal)">
                                      <p:cBhvr>
                                        <p:cTn id="37" dur="500"/>
                                        <p:tgtEl>
                                          <p:spTgt spid="36045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60450">
                                            <p:txEl>
                                              <p:pRg st="7" end="7"/>
                                            </p:txEl>
                                          </p:spTgt>
                                        </p:tgtEl>
                                        <p:attrNameLst>
                                          <p:attrName>style.visibility</p:attrName>
                                        </p:attrNameLst>
                                      </p:cBhvr>
                                      <p:to>
                                        <p:strVal val="visible"/>
                                      </p:to>
                                    </p:set>
                                    <p:animEffect transition="in" filter="blinds(horizontal)">
                                      <p:cBhvr>
                                        <p:cTn id="42" dur="500"/>
                                        <p:tgtEl>
                                          <p:spTgt spid="36045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60450">
                                            <p:txEl>
                                              <p:pRg st="8" end="8"/>
                                            </p:txEl>
                                          </p:spTgt>
                                        </p:tgtEl>
                                        <p:attrNameLst>
                                          <p:attrName>style.visibility</p:attrName>
                                        </p:attrNameLst>
                                      </p:cBhvr>
                                      <p:to>
                                        <p:strVal val="visible"/>
                                      </p:to>
                                    </p:set>
                                    <p:animEffect transition="in" filter="blinds(horizontal)">
                                      <p:cBhvr>
                                        <p:cTn id="47" dur="500"/>
                                        <p:tgtEl>
                                          <p:spTgt spid="36045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60450">
                                            <p:txEl>
                                              <p:pRg st="9" end="9"/>
                                            </p:txEl>
                                          </p:spTgt>
                                        </p:tgtEl>
                                        <p:attrNameLst>
                                          <p:attrName>style.visibility</p:attrName>
                                        </p:attrNameLst>
                                      </p:cBhvr>
                                      <p:to>
                                        <p:strVal val="visible"/>
                                      </p:to>
                                    </p:set>
                                    <p:animEffect transition="in" filter="blinds(horizontal)">
                                      <p:cBhvr>
                                        <p:cTn id="52" dur="500"/>
                                        <p:tgtEl>
                                          <p:spTgt spid="36045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60450">
                                            <p:txEl>
                                              <p:pRg st="10" end="10"/>
                                            </p:txEl>
                                          </p:spTgt>
                                        </p:tgtEl>
                                        <p:attrNameLst>
                                          <p:attrName>style.visibility</p:attrName>
                                        </p:attrNameLst>
                                      </p:cBhvr>
                                      <p:to>
                                        <p:strVal val="visible"/>
                                      </p:to>
                                    </p:set>
                                    <p:animEffect transition="in" filter="blinds(horizontal)">
                                      <p:cBhvr>
                                        <p:cTn id="57" dur="500"/>
                                        <p:tgtEl>
                                          <p:spTgt spid="36045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60450">
                                            <p:txEl>
                                              <p:pRg st="11" end="11"/>
                                            </p:txEl>
                                          </p:spTgt>
                                        </p:tgtEl>
                                        <p:attrNameLst>
                                          <p:attrName>style.visibility</p:attrName>
                                        </p:attrNameLst>
                                      </p:cBhvr>
                                      <p:to>
                                        <p:strVal val="visible"/>
                                      </p:to>
                                    </p:set>
                                    <p:animEffect transition="in" filter="blinds(horizontal)">
                                      <p:cBhvr>
                                        <p:cTn id="62" dur="500"/>
                                        <p:tgtEl>
                                          <p:spTgt spid="36045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60450">
                                            <p:txEl>
                                              <p:pRg st="12" end="12"/>
                                            </p:txEl>
                                          </p:spTgt>
                                        </p:tgtEl>
                                        <p:attrNameLst>
                                          <p:attrName>style.visibility</p:attrName>
                                        </p:attrNameLst>
                                      </p:cBhvr>
                                      <p:to>
                                        <p:strVal val="visible"/>
                                      </p:to>
                                    </p:set>
                                    <p:animEffect transition="in" filter="blinds(horizontal)">
                                      <p:cBhvr>
                                        <p:cTn id="67" dur="500"/>
                                        <p:tgtEl>
                                          <p:spTgt spid="36045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5F5577-04B0-4E39-8215-2789C13B1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2. Power Over Nature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68</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8:18, 23-27; Mark 4:35-41; Luke 8:22-25</a:t>
            </a:r>
          </a:p>
        </p:txBody>
      </p:sp>
      <p:sp>
        <p:nvSpPr>
          <p:cNvPr id="2" name="Rectangle 1">
            <a:extLst>
              <a:ext uri="{FF2B5EF4-FFF2-40B4-BE49-F238E27FC236}">
                <a16:creationId xmlns:a16="http://schemas.microsoft.com/office/drawing/2014/main" id="{D54CDB18-88D0-A9B7-D53C-69A0690D1FB6}"/>
              </a:ext>
            </a:extLst>
          </p:cNvPr>
          <p:cNvSpPr>
            <a:spLocks noChangeArrowheads="1"/>
          </p:cNvSpPr>
          <p:nvPr/>
        </p:nvSpPr>
        <p:spPr bwMode="auto">
          <a:xfrm>
            <a:off x="18634" y="370836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calms the Sea of Galilee as Lord over nature so His disciples would trust Him for everything until all creation submits to Him</a:t>
            </a:r>
          </a:p>
        </p:txBody>
      </p:sp>
    </p:spTree>
    <p:extLst>
      <p:ext uri="{BB962C8B-B14F-4D97-AF65-F5344CB8AC3E}">
        <p14:creationId xmlns:p14="http://schemas.microsoft.com/office/powerpoint/2010/main" val="119541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A73500-F82C-4FD5-94DB-B21C27D99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4"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A. The Rejection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a:solidFill>
                  <a:srgbClr val="FFFFFF"/>
                </a:solidFill>
                <a:effectLst>
                  <a:glow rad="228600">
                    <a:srgbClr val="000000"/>
                  </a:glow>
                </a:effectLst>
                <a:latin typeface="Arial"/>
                <a:cs typeface="Arial"/>
              </a:rPr>
              <a:t>of the Herald</a:t>
            </a:r>
            <a:endPar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60</a:t>
            </a:r>
          </a:p>
          <a:p>
            <a:pPr lvl="0"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11:2-19; Luke 7:18-35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449338" y="4077073"/>
            <a:ext cx="8282591"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rejection of John by Israel's leaders is paralleled in the rising opposition to Christ and His offer of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CALMS A STORM</a:t>
            </a:r>
          </a:p>
        </p:txBody>
      </p:sp>
      <p:sp>
        <p:nvSpPr>
          <p:cNvPr id="4" name="TextBox 3"/>
          <p:cNvSpPr txBox="1"/>
          <p:nvPr/>
        </p:nvSpPr>
        <p:spPr>
          <a:xfrm>
            <a:off x="215900" y="1989139"/>
            <a:ext cx="4147014" cy="1938956"/>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8:23-27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4:35-41</a:t>
            </a:r>
            <a:b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52449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990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4613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29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65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9643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459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632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1659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DC64A6-3B1B-42BA-A5E9-AD0CDFF7A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B. The Curse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of the Cities of Galilee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11:20-30</a:t>
            </a:r>
          </a:p>
        </p:txBody>
      </p:sp>
      <p:sp>
        <p:nvSpPr>
          <p:cNvPr id="2" name="Rectangle 1">
            <a:extLst>
              <a:ext uri="{FF2B5EF4-FFF2-40B4-BE49-F238E27FC236}">
                <a16:creationId xmlns:a16="http://schemas.microsoft.com/office/drawing/2014/main" id="{E5E89A90-36FC-73B7-8111-C56EB086834A}"/>
              </a:ext>
            </a:extLst>
          </p:cNvPr>
          <p:cNvSpPr>
            <a:spLocks noChangeArrowheads="1"/>
          </p:cNvSpPr>
          <p:nvPr/>
        </p:nvSpPr>
        <p:spPr bwMode="auto">
          <a:xfrm>
            <a:off x="179995" y="3885870"/>
            <a:ext cx="8677131"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curses Galilean cities that saw his miracles but would not believe to show how Gentiles received him more than the Jews.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1758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8886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5772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55FDE5-D6D2-46BD-8854-E96A91064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3. Power Over Demons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69</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8:28-34; Mark 5:1-20; Luke 8:26-39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23354" y="3885869"/>
            <a:ext cx="8715933"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As Israel's leaders oppose Him, Jesus proves His authority over Satan by showing authority over demons that controlled pigs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226426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WILD MAN</a:t>
            </a:r>
          </a:p>
        </p:txBody>
      </p:sp>
      <p:sp>
        <p:nvSpPr>
          <p:cNvPr id="4" name="TextBox 3"/>
          <p:cNvSpPr txBox="1"/>
          <p:nvPr/>
        </p:nvSpPr>
        <p:spPr>
          <a:xfrm>
            <a:off x="179512" y="4531803"/>
            <a:ext cx="6433097" cy="707850"/>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5:1-20; Luke 8:26-29</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6228184" y="178188"/>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481053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8967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6740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7035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4381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5496</TotalTime>
  <Words>5384</Words>
  <Application>Microsoft Macintosh PowerPoint</Application>
  <PresentationFormat>On-screen Show (4:3)</PresentationFormat>
  <Paragraphs>568</Paragraphs>
  <Slides>157</Slides>
  <Notes>115</Notes>
  <HiddenSlides>0</HiddenSlides>
  <MMClips>1</MMClips>
  <ScaleCrop>false</ScaleCrop>
  <HeadingPairs>
    <vt:vector size="6" baseType="variant">
      <vt:variant>
        <vt:lpstr>Fonts Used</vt:lpstr>
      </vt:variant>
      <vt:variant>
        <vt:i4>18</vt:i4>
      </vt:variant>
      <vt:variant>
        <vt:lpstr>Theme</vt:lpstr>
      </vt:variant>
      <vt:variant>
        <vt:i4>19</vt:i4>
      </vt:variant>
      <vt:variant>
        <vt:lpstr>Slide Titles</vt:lpstr>
      </vt:variant>
      <vt:variant>
        <vt:i4>157</vt:i4>
      </vt:variant>
    </vt:vector>
  </HeadingPairs>
  <TitlesOfParts>
    <vt:vector size="194" baseType="lpstr">
      <vt:lpstr>BONES</vt:lpstr>
      <vt:lpstr>ＭＳ Ｐゴシック</vt:lpstr>
      <vt:lpstr>Osaka</vt:lpstr>
      <vt:lpstr>宋体</vt:lpstr>
      <vt:lpstr>Times</vt:lpstr>
      <vt:lpstr>Arial</vt:lpstr>
      <vt:lpstr>Avenir Black</vt:lpstr>
      <vt:lpstr>Calibri</vt:lpstr>
      <vt:lpstr>Calibri Light</vt:lpstr>
      <vt:lpstr>Garamond</vt:lpstr>
      <vt:lpstr>Helvetica</vt:lpstr>
      <vt:lpstr>Helvetica Neue</vt:lpstr>
      <vt:lpstr>Lucida Grande</vt:lpstr>
      <vt:lpstr>Lucida Sans Unicode</vt:lpstr>
      <vt:lpstr>Papyrus</vt:lpstr>
      <vt:lpstr>Tahoma</vt:lpstr>
      <vt:lpstr>Times New Roman</vt:lpstr>
      <vt:lpstr>Wingdings</vt:lpstr>
      <vt:lpstr>Office Theme</vt:lpstr>
      <vt:lpstr>1_Office Theme</vt:lpstr>
      <vt:lpstr>Balance</vt:lpstr>
      <vt:lpstr>12_Blank Presentation</vt:lpstr>
      <vt:lpstr>8_Office Theme</vt:lpstr>
      <vt:lpstr>Shimmer</vt:lpstr>
      <vt:lpstr>5_Office Theme</vt:lpstr>
      <vt:lpstr>3_Orbit</vt:lpstr>
      <vt:lpstr>2_Mountain</vt:lpstr>
      <vt:lpstr>16_Default Design</vt:lpstr>
      <vt:lpstr>1_Ribbons</vt:lpstr>
      <vt:lpstr>11_Blank Presentation</vt:lpstr>
      <vt:lpstr>14_Blank Presentation</vt:lpstr>
      <vt:lpstr>6_Office Theme</vt:lpstr>
      <vt:lpstr>12_Office Theme</vt:lpstr>
      <vt:lpstr>Blank Presentation</vt:lpstr>
      <vt:lpstr>54_Blank Presentation</vt:lpstr>
      <vt:lpstr>Ribbons</vt:lpstr>
      <vt:lpstr>Stream</vt:lpstr>
      <vt:lpstr>PowerPoint Presentation</vt:lpstr>
      <vt:lpstr>Introduction  of the King</vt:lpstr>
      <vt:lpstr>Introduction  of the King</vt:lpstr>
      <vt:lpstr>PowerPoint Presentation</vt:lpstr>
      <vt:lpstr>Pentecost Outline</vt:lpstr>
      <vt:lpstr>Increasing Polarization</vt:lpstr>
      <vt:lpstr>PowerPoint Presentation</vt:lpstr>
      <vt:lpstr>PowerPoint Presentation</vt:lpstr>
      <vt:lpstr>PowerPoint Presentation</vt:lpstr>
      <vt:lpstr>The Tri-City Area</vt:lpstr>
      <vt:lpstr>PowerPoint Presentation</vt:lpstr>
      <vt:lpstr>PowerPoint Presentation</vt:lpstr>
      <vt:lpstr>PowerPoint Presentation</vt:lpstr>
      <vt:lpstr>PowerPoint Presentation</vt:lpstr>
      <vt:lpstr>Was Mary Magdalene  the Woman with the Alabaster Jar?</vt:lpstr>
      <vt:lpstr>Luke 7:36-50 Jesus and the Sinful Woman</vt:lpstr>
      <vt:lpstr>Anointings of Jesus</vt:lpstr>
      <vt:lpstr>The Two Anointings of Jesus</vt:lpstr>
      <vt:lpstr>PowerPoint Presentation</vt:lpstr>
      <vt:lpstr>PowerPoint Presentation</vt:lpstr>
      <vt:lpstr>Does Christ Forgive All the Sins of a Believer?</vt:lpstr>
      <vt:lpstr>Blasphemy Against the Spirit</vt:lpstr>
      <vt:lpstr>Blasphemy Verses</vt:lpstr>
      <vt:lpstr>Unacceptable Views of the Blasphemy</vt:lpstr>
      <vt:lpstr>Unacceptable Views of the Blasphemy</vt:lpstr>
      <vt:lpstr>Unacceptable Views of the Blasphemy</vt:lpstr>
      <vt:lpstr>The Problem Solved</vt:lpstr>
      <vt:lpstr>The Context of the Text</vt:lpstr>
      <vt:lpstr>The Problem Solved</vt:lpstr>
      <vt:lpstr>The Nature of the Sin</vt:lpstr>
      <vt:lpstr>Suggestions for Counseling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Parables of Matthew 13</vt:lpstr>
      <vt:lpstr>The Parables of Matthew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Jesus' Family Persecuted Him</vt:lpstr>
      <vt:lpstr>PowerPoint Presentation</vt:lpstr>
      <vt:lpstr>PowerPoint Presentation</vt:lpstr>
      <vt:lpstr>PowerPoint Presentation</vt:lpstr>
      <vt:lpstr>PowerPoint Presentation</vt:lpstr>
      <vt:lpstr>PowerPoint Presentation</vt:lpstr>
      <vt:lpstr>Herod's Three Ruling 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Fortress of Machaerus (Jordan)</vt:lpstr>
      <vt:lpstr>Fortress of Machaerus (Jordan)</vt:lpstr>
      <vt:lpstr>Fortress of Machaerus (Jordan)</vt:lpstr>
      <vt:lpstr>Cave of John</vt:lpstr>
      <vt:lpstr>PowerPoint Presentation</vt:lpstr>
      <vt:lpstr>PowerPoint Presentation</vt:lpstr>
      <vt:lpstr>Chronology of the Herodian Dynasty (37 BC—AD 70)</vt:lpstr>
      <vt:lpstr>Pictures courtesy of Big Book Media © All Rights Reserved.</vt:lpstr>
      <vt:lpstr>THE WORD IN PICTURES</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59</cp:revision>
  <dcterms:created xsi:type="dcterms:W3CDTF">2018-02-05T03:13:19Z</dcterms:created>
  <dcterms:modified xsi:type="dcterms:W3CDTF">2024-05-07T11:59:48Z</dcterms:modified>
</cp:coreProperties>
</file>