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1.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2" r:id="rId28"/>
    <p:sldMasterId id="2147484014" r:id="rId29"/>
  </p:sldMasterIdLst>
  <p:notesMasterIdLst>
    <p:notesMasterId r:id="rId286"/>
  </p:notesMasterIdLst>
  <p:sldIdLst>
    <p:sldId id="4412" r:id="rId30"/>
    <p:sldId id="5469" r:id="rId31"/>
    <p:sldId id="5398" r:id="rId32"/>
    <p:sldId id="5338" r:id="rId33"/>
    <p:sldId id="5339" r:id="rId34"/>
    <p:sldId id="5399" r:id="rId35"/>
    <p:sldId id="256" r:id="rId36"/>
    <p:sldId id="257" r:id="rId37"/>
    <p:sldId id="264" r:id="rId38"/>
    <p:sldId id="265"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266" r:id="rId56"/>
    <p:sldId id="267"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 id="351" r:id="rId70"/>
    <p:sldId id="352" r:id="rId71"/>
    <p:sldId id="353" r:id="rId72"/>
    <p:sldId id="354" r:id="rId73"/>
    <p:sldId id="355" r:id="rId74"/>
    <p:sldId id="356" r:id="rId75"/>
    <p:sldId id="268" r:id="rId76"/>
    <p:sldId id="269" r:id="rId77"/>
    <p:sldId id="270" r:id="rId78"/>
    <p:sldId id="271" r:id="rId79"/>
    <p:sldId id="357" r:id="rId80"/>
    <p:sldId id="5463" r:id="rId81"/>
    <p:sldId id="5452" r:id="rId82"/>
    <p:sldId id="5464" r:id="rId83"/>
    <p:sldId id="259" r:id="rId84"/>
    <p:sldId id="5453" r:id="rId85"/>
    <p:sldId id="261" r:id="rId86"/>
    <p:sldId id="262" r:id="rId87"/>
    <p:sldId id="263" r:id="rId88"/>
    <p:sldId id="5454" r:id="rId89"/>
    <p:sldId id="5455" r:id="rId90"/>
    <p:sldId id="5456" r:id="rId91"/>
    <p:sldId id="5465" r:id="rId92"/>
    <p:sldId id="5466" r:id="rId93"/>
    <p:sldId id="5457" r:id="rId94"/>
    <p:sldId id="5458" r:id="rId95"/>
    <p:sldId id="5459" r:id="rId96"/>
    <p:sldId id="5460" r:id="rId97"/>
    <p:sldId id="273" r:id="rId98"/>
    <p:sldId id="5467" r:id="rId99"/>
    <p:sldId id="5462" r:id="rId100"/>
    <p:sldId id="272" r:id="rId101"/>
    <p:sldId id="5470" r:id="rId102"/>
    <p:sldId id="5417" r:id="rId103"/>
    <p:sldId id="5400" r:id="rId104"/>
    <p:sldId id="258" r:id="rId105"/>
    <p:sldId id="274" r:id="rId106"/>
    <p:sldId id="275" r:id="rId107"/>
    <p:sldId id="276" r:id="rId108"/>
    <p:sldId id="277" r:id="rId109"/>
    <p:sldId id="278" r:id="rId110"/>
    <p:sldId id="279"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280" r:id="rId129"/>
    <p:sldId id="375" r:id="rId130"/>
    <p:sldId id="281" r:id="rId131"/>
    <p:sldId id="282" r:id="rId132"/>
    <p:sldId id="283"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394" r:id="rId152"/>
    <p:sldId id="395" r:id="rId153"/>
    <p:sldId id="396" r:id="rId154"/>
    <p:sldId id="397" r:id="rId155"/>
    <p:sldId id="398" r:id="rId156"/>
    <p:sldId id="284" r:id="rId157"/>
    <p:sldId id="285" r:id="rId158"/>
    <p:sldId id="286" r:id="rId159"/>
    <p:sldId id="287" r:id="rId160"/>
    <p:sldId id="399" r:id="rId161"/>
    <p:sldId id="400" r:id="rId162"/>
    <p:sldId id="401" r:id="rId163"/>
    <p:sldId id="402" r:id="rId164"/>
    <p:sldId id="403" r:id="rId165"/>
    <p:sldId id="404" r:id="rId166"/>
    <p:sldId id="405" r:id="rId167"/>
    <p:sldId id="406" r:id="rId168"/>
    <p:sldId id="407" r:id="rId169"/>
    <p:sldId id="408" r:id="rId170"/>
    <p:sldId id="409" r:id="rId171"/>
    <p:sldId id="410" r:id="rId172"/>
    <p:sldId id="411" r:id="rId173"/>
    <p:sldId id="412" r:id="rId174"/>
    <p:sldId id="413" r:id="rId175"/>
    <p:sldId id="414" r:id="rId176"/>
    <p:sldId id="415" r:id="rId177"/>
    <p:sldId id="416" r:id="rId178"/>
    <p:sldId id="417" r:id="rId179"/>
    <p:sldId id="418" r:id="rId180"/>
    <p:sldId id="288" r:id="rId181"/>
    <p:sldId id="289" r:id="rId182"/>
    <p:sldId id="290" r:id="rId183"/>
    <p:sldId id="291" r:id="rId184"/>
    <p:sldId id="5468" r:id="rId185"/>
    <p:sldId id="292" r:id="rId186"/>
    <p:sldId id="419" r:id="rId187"/>
    <p:sldId id="420" r:id="rId188"/>
    <p:sldId id="421" r:id="rId189"/>
    <p:sldId id="422" r:id="rId190"/>
    <p:sldId id="423" r:id="rId191"/>
    <p:sldId id="424" r:id="rId192"/>
    <p:sldId id="425" r:id="rId193"/>
    <p:sldId id="426" r:id="rId194"/>
    <p:sldId id="293" r:id="rId195"/>
    <p:sldId id="427" r:id="rId196"/>
    <p:sldId id="294" r:id="rId197"/>
    <p:sldId id="295" r:id="rId198"/>
    <p:sldId id="296" r:id="rId199"/>
    <p:sldId id="428" r:id="rId200"/>
    <p:sldId id="429" r:id="rId201"/>
    <p:sldId id="430" r:id="rId202"/>
    <p:sldId id="431" r:id="rId203"/>
    <p:sldId id="432" r:id="rId204"/>
    <p:sldId id="433" r:id="rId205"/>
    <p:sldId id="434" r:id="rId206"/>
    <p:sldId id="435" r:id="rId207"/>
    <p:sldId id="436" r:id="rId208"/>
    <p:sldId id="437" r:id="rId209"/>
    <p:sldId id="438" r:id="rId210"/>
    <p:sldId id="439" r:id="rId211"/>
    <p:sldId id="440" r:id="rId212"/>
    <p:sldId id="441" r:id="rId213"/>
    <p:sldId id="297" r:id="rId214"/>
    <p:sldId id="442" r:id="rId215"/>
    <p:sldId id="443" r:id="rId216"/>
    <p:sldId id="444" r:id="rId217"/>
    <p:sldId id="445" r:id="rId218"/>
    <p:sldId id="446" r:id="rId219"/>
    <p:sldId id="447" r:id="rId220"/>
    <p:sldId id="298" r:id="rId221"/>
    <p:sldId id="299" r:id="rId222"/>
    <p:sldId id="300" r:id="rId223"/>
    <p:sldId id="301" r:id="rId224"/>
    <p:sldId id="448" r:id="rId225"/>
    <p:sldId id="449" r:id="rId226"/>
    <p:sldId id="450" r:id="rId227"/>
    <p:sldId id="451" r:id="rId228"/>
    <p:sldId id="302" r:id="rId229"/>
    <p:sldId id="303" r:id="rId230"/>
    <p:sldId id="452" r:id="rId231"/>
    <p:sldId id="453" r:id="rId232"/>
    <p:sldId id="454" r:id="rId233"/>
    <p:sldId id="304" r:id="rId234"/>
    <p:sldId id="305" r:id="rId235"/>
    <p:sldId id="306" r:id="rId236"/>
    <p:sldId id="455" r:id="rId237"/>
    <p:sldId id="456" r:id="rId238"/>
    <p:sldId id="457" r:id="rId239"/>
    <p:sldId id="307" r:id="rId240"/>
    <p:sldId id="458" r:id="rId241"/>
    <p:sldId id="459" r:id="rId242"/>
    <p:sldId id="308" r:id="rId243"/>
    <p:sldId id="309" r:id="rId244"/>
    <p:sldId id="310" r:id="rId245"/>
    <p:sldId id="311" r:id="rId246"/>
    <p:sldId id="312" r:id="rId247"/>
    <p:sldId id="313" r:id="rId248"/>
    <p:sldId id="314" r:id="rId249"/>
    <p:sldId id="315" r:id="rId250"/>
    <p:sldId id="316" r:id="rId251"/>
    <p:sldId id="317" r:id="rId252"/>
    <p:sldId id="318" r:id="rId253"/>
    <p:sldId id="319" r:id="rId254"/>
    <p:sldId id="320" r:id="rId255"/>
    <p:sldId id="460" r:id="rId256"/>
    <p:sldId id="321" r:id="rId257"/>
    <p:sldId id="322" r:id="rId258"/>
    <p:sldId id="461" r:id="rId259"/>
    <p:sldId id="464" r:id="rId260"/>
    <p:sldId id="465" r:id="rId261"/>
    <p:sldId id="466" r:id="rId262"/>
    <p:sldId id="467" r:id="rId263"/>
    <p:sldId id="468" r:id="rId264"/>
    <p:sldId id="469" r:id="rId265"/>
    <p:sldId id="470" r:id="rId266"/>
    <p:sldId id="471" r:id="rId267"/>
    <p:sldId id="472" r:id="rId268"/>
    <p:sldId id="473" r:id="rId269"/>
    <p:sldId id="474" r:id="rId270"/>
    <p:sldId id="475" r:id="rId271"/>
    <p:sldId id="476" r:id="rId272"/>
    <p:sldId id="477" r:id="rId273"/>
    <p:sldId id="478" r:id="rId274"/>
    <p:sldId id="479" r:id="rId275"/>
    <p:sldId id="480" r:id="rId276"/>
    <p:sldId id="4411" r:id="rId277"/>
    <p:sldId id="481" r:id="rId278"/>
    <p:sldId id="482" r:id="rId279"/>
    <p:sldId id="483" r:id="rId280"/>
    <p:sldId id="484" r:id="rId281"/>
    <p:sldId id="485" r:id="rId282"/>
    <p:sldId id="486" r:id="rId283"/>
    <p:sldId id="462" r:id="rId284"/>
    <p:sldId id="463" r:id="rId2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4412"/>
            <p14:sldId id="5469"/>
            <p14:sldId id="5398"/>
            <p14:sldId id="5338"/>
            <p14:sldId id="5339"/>
            <p14:sldId id="5399"/>
            <p14:sldId id="256"/>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470"/>
            <p14:sldId id="5417"/>
            <p14:sldId id="5400"/>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60"/>
            <p14:sldId id="321"/>
            <p14:sldId id="322"/>
            <p14:sldId id="461"/>
            <p14:sldId id="464"/>
            <p14:sldId id="465"/>
            <p14:sldId id="466"/>
            <p14:sldId id="467"/>
            <p14:sldId id="468"/>
            <p14:sldId id="469"/>
            <p14:sldId id="470"/>
            <p14:sldId id="471"/>
            <p14:sldId id="472"/>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9" autoAdjust="0"/>
    <p:restoredTop sz="65374" autoAdjust="0"/>
  </p:normalViewPr>
  <p:slideViewPr>
    <p:cSldViewPr snapToGrid="0">
      <p:cViewPr varScale="1">
        <p:scale>
          <a:sx n="77" d="100"/>
          <a:sy n="77" d="100"/>
        </p:scale>
        <p:origin x="2872" y="176"/>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63" Type="http://schemas.openxmlformats.org/officeDocument/2006/relationships/slide" Target="slides/slide34.xml"/><Relationship Id="rId159" Type="http://schemas.openxmlformats.org/officeDocument/2006/relationships/slide" Target="slides/slide130.xml"/><Relationship Id="rId170" Type="http://schemas.openxmlformats.org/officeDocument/2006/relationships/slide" Target="slides/slide141.xml"/><Relationship Id="rId226" Type="http://schemas.openxmlformats.org/officeDocument/2006/relationships/slide" Target="slides/slide197.xml"/><Relationship Id="rId268" Type="http://schemas.openxmlformats.org/officeDocument/2006/relationships/slide" Target="slides/slide239.xml"/><Relationship Id="rId32" Type="http://schemas.openxmlformats.org/officeDocument/2006/relationships/slide" Target="slides/slide3.xml"/><Relationship Id="rId74" Type="http://schemas.openxmlformats.org/officeDocument/2006/relationships/slide" Target="slides/slide45.xml"/><Relationship Id="rId128" Type="http://schemas.openxmlformats.org/officeDocument/2006/relationships/slide" Target="slides/slide99.xml"/><Relationship Id="rId5" Type="http://schemas.openxmlformats.org/officeDocument/2006/relationships/slideMaster" Target="slideMasters/slideMaster5.xml"/><Relationship Id="rId181" Type="http://schemas.openxmlformats.org/officeDocument/2006/relationships/slide" Target="slides/slide152.xml"/><Relationship Id="rId237" Type="http://schemas.openxmlformats.org/officeDocument/2006/relationships/slide" Target="slides/slide208.xml"/><Relationship Id="rId279" Type="http://schemas.openxmlformats.org/officeDocument/2006/relationships/slide" Target="slides/slide250.xml"/><Relationship Id="rId43" Type="http://schemas.openxmlformats.org/officeDocument/2006/relationships/slide" Target="slides/slide14.xml"/><Relationship Id="rId139" Type="http://schemas.openxmlformats.org/officeDocument/2006/relationships/slide" Target="slides/slide110.xml"/><Relationship Id="rId290" Type="http://schemas.openxmlformats.org/officeDocument/2006/relationships/tableStyles" Target="tableStyles.xml"/><Relationship Id="rId85" Type="http://schemas.openxmlformats.org/officeDocument/2006/relationships/slide" Target="slides/slide56.xml"/><Relationship Id="rId150" Type="http://schemas.openxmlformats.org/officeDocument/2006/relationships/slide" Target="slides/slide121.xml"/><Relationship Id="rId192" Type="http://schemas.openxmlformats.org/officeDocument/2006/relationships/slide" Target="slides/slide163.xml"/><Relationship Id="rId206" Type="http://schemas.openxmlformats.org/officeDocument/2006/relationships/slide" Target="slides/slide177.xml"/><Relationship Id="rId248" Type="http://schemas.openxmlformats.org/officeDocument/2006/relationships/slide" Target="slides/slide219.xml"/><Relationship Id="rId269" Type="http://schemas.openxmlformats.org/officeDocument/2006/relationships/slide" Target="slides/slide240.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280" Type="http://schemas.openxmlformats.org/officeDocument/2006/relationships/slide" Target="slides/slide251.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slide" Target="slides/slide188.xml"/><Relationship Id="rId6" Type="http://schemas.openxmlformats.org/officeDocument/2006/relationships/slideMaster" Target="slideMasters/slideMaster6.xml"/><Relationship Id="rId238" Type="http://schemas.openxmlformats.org/officeDocument/2006/relationships/slide" Target="slides/slide209.xml"/><Relationship Id="rId259" Type="http://schemas.openxmlformats.org/officeDocument/2006/relationships/slide" Target="slides/slide230.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13" Type="http://schemas.openxmlformats.org/officeDocument/2006/relationships/slideMaster" Target="slideMasters/slideMaster13.xml"/><Relationship Id="rId109" Type="http://schemas.openxmlformats.org/officeDocument/2006/relationships/slide" Target="slides/slide80.xml"/><Relationship Id="rId260" Type="http://schemas.openxmlformats.org/officeDocument/2006/relationships/slide" Target="slides/slide231.xml"/><Relationship Id="rId281" Type="http://schemas.openxmlformats.org/officeDocument/2006/relationships/slide" Target="slides/slide252.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39" Type="http://schemas.openxmlformats.org/officeDocument/2006/relationships/slide" Target="slides/slide210.xml"/><Relationship Id="rId250" Type="http://schemas.openxmlformats.org/officeDocument/2006/relationships/slide" Target="slides/slide221.xml"/><Relationship Id="rId271" Type="http://schemas.openxmlformats.org/officeDocument/2006/relationships/slide" Target="slides/slide242.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229" Type="http://schemas.openxmlformats.org/officeDocument/2006/relationships/slide" Target="slides/slide200.xml"/><Relationship Id="rId240" Type="http://schemas.openxmlformats.org/officeDocument/2006/relationships/slide" Target="slides/slide211.xml"/><Relationship Id="rId261" Type="http://schemas.openxmlformats.org/officeDocument/2006/relationships/slide" Target="slides/slide232.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282" Type="http://schemas.openxmlformats.org/officeDocument/2006/relationships/slide" Target="slides/slide253.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230" Type="http://schemas.openxmlformats.org/officeDocument/2006/relationships/slide" Target="slides/slide201.xml"/><Relationship Id="rId251" Type="http://schemas.openxmlformats.org/officeDocument/2006/relationships/slide" Target="slides/slide222.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72" Type="http://schemas.openxmlformats.org/officeDocument/2006/relationships/slide" Target="slides/slide243.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95" Type="http://schemas.openxmlformats.org/officeDocument/2006/relationships/slide" Target="slides/slide166.xml"/><Relationship Id="rId209" Type="http://schemas.openxmlformats.org/officeDocument/2006/relationships/slide" Target="slides/slide180.xml"/><Relationship Id="rId220" Type="http://schemas.openxmlformats.org/officeDocument/2006/relationships/slide" Target="slides/slide191.xml"/><Relationship Id="rId241" Type="http://schemas.openxmlformats.org/officeDocument/2006/relationships/slide" Target="slides/slide21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262" Type="http://schemas.openxmlformats.org/officeDocument/2006/relationships/slide" Target="slides/slide233.xml"/><Relationship Id="rId283" Type="http://schemas.openxmlformats.org/officeDocument/2006/relationships/slide" Target="slides/slide254.xml"/><Relationship Id="rId78" Type="http://schemas.openxmlformats.org/officeDocument/2006/relationships/slide" Target="slides/slide49.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64" Type="http://schemas.openxmlformats.org/officeDocument/2006/relationships/slide" Target="slides/slide135.xml"/><Relationship Id="rId185" Type="http://schemas.openxmlformats.org/officeDocument/2006/relationships/slide" Target="slides/slide156.xml"/><Relationship Id="rId9" Type="http://schemas.openxmlformats.org/officeDocument/2006/relationships/slideMaster" Target="slideMasters/slideMaster9.xml"/><Relationship Id="rId210" Type="http://schemas.openxmlformats.org/officeDocument/2006/relationships/slide" Target="slides/slide181.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slide" Target="slides/slide255.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slide" Target="slides/slide256.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 Id="rId18" Type="http://schemas.openxmlformats.org/officeDocument/2006/relationships/slideMaster" Target="slideMasters/slideMaster18.xml"/><Relationship Id="rId39" Type="http://schemas.openxmlformats.org/officeDocument/2006/relationships/slide" Target="slides/slide10.xml"/><Relationship Id="rId265" Type="http://schemas.openxmlformats.org/officeDocument/2006/relationships/slide" Target="slides/slide236.xml"/><Relationship Id="rId286" Type="http://schemas.openxmlformats.org/officeDocument/2006/relationships/notesMaster" Target="notesMasters/notesMaster1.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34" Type="http://schemas.openxmlformats.org/officeDocument/2006/relationships/slide" Target="slides/slide20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6.xml"/><Relationship Id="rId276" Type="http://schemas.openxmlformats.org/officeDocument/2006/relationships/slide" Target="slides/slide247.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19" Type="http://schemas.openxmlformats.org/officeDocument/2006/relationships/slideMaster" Target="slideMasters/slideMaster19.xml"/><Relationship Id="rId224" Type="http://schemas.openxmlformats.org/officeDocument/2006/relationships/slide" Target="slides/slide195.xml"/><Relationship Id="rId245" Type="http://schemas.openxmlformats.org/officeDocument/2006/relationships/slide" Target="slides/slide216.xml"/><Relationship Id="rId266" Type="http://schemas.openxmlformats.org/officeDocument/2006/relationships/slide" Target="slides/slide237.xml"/><Relationship Id="rId287" Type="http://schemas.openxmlformats.org/officeDocument/2006/relationships/presProps" Target="presProps.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 Id="rId3" Type="http://schemas.openxmlformats.org/officeDocument/2006/relationships/slideMaster" Target="slideMasters/slideMaster3.xml"/><Relationship Id="rId214" Type="http://schemas.openxmlformats.org/officeDocument/2006/relationships/slide" Target="slides/slide185.xml"/><Relationship Id="rId235" Type="http://schemas.openxmlformats.org/officeDocument/2006/relationships/slide" Target="slides/slide206.xml"/><Relationship Id="rId256" Type="http://schemas.openxmlformats.org/officeDocument/2006/relationships/slide" Target="slides/slide227.xml"/><Relationship Id="rId277" Type="http://schemas.openxmlformats.org/officeDocument/2006/relationships/slide" Target="slides/slide24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179" Type="http://schemas.openxmlformats.org/officeDocument/2006/relationships/slide" Target="slides/slide150.xml"/><Relationship Id="rId190" Type="http://schemas.openxmlformats.org/officeDocument/2006/relationships/slide" Target="slides/slide161.xml"/><Relationship Id="rId204" Type="http://schemas.openxmlformats.org/officeDocument/2006/relationships/slide" Target="slides/slide175.xml"/><Relationship Id="rId225" Type="http://schemas.openxmlformats.org/officeDocument/2006/relationships/slide" Target="slides/slide196.xml"/><Relationship Id="rId246" Type="http://schemas.openxmlformats.org/officeDocument/2006/relationships/slide" Target="slides/slide217.xml"/><Relationship Id="rId267" Type="http://schemas.openxmlformats.org/officeDocument/2006/relationships/slide" Target="slides/slide238.xml"/><Relationship Id="rId288" Type="http://schemas.openxmlformats.org/officeDocument/2006/relationships/viewProps" Target="viewProps.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94" Type="http://schemas.openxmlformats.org/officeDocument/2006/relationships/slide" Target="slides/slide65.xml"/><Relationship Id="rId148" Type="http://schemas.openxmlformats.org/officeDocument/2006/relationships/slide" Target="slides/slide119.xml"/><Relationship Id="rId169" Type="http://schemas.openxmlformats.org/officeDocument/2006/relationships/slide" Target="slides/slide140.xml"/><Relationship Id="rId4" Type="http://schemas.openxmlformats.org/officeDocument/2006/relationships/slideMaster" Target="slideMasters/slideMaster4.xml"/><Relationship Id="rId180" Type="http://schemas.openxmlformats.org/officeDocument/2006/relationships/slide" Target="slides/slide15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42" Type="http://schemas.openxmlformats.org/officeDocument/2006/relationships/slide" Target="slides/slide13.xml"/><Relationship Id="rId84" Type="http://schemas.openxmlformats.org/officeDocument/2006/relationships/slide" Target="slides/slide55.xml"/><Relationship Id="rId138" Type="http://schemas.openxmlformats.org/officeDocument/2006/relationships/slide" Target="slides/slide109.xml"/><Relationship Id="rId191" Type="http://schemas.openxmlformats.org/officeDocument/2006/relationships/slide" Target="slides/slide162.xml"/><Relationship Id="rId205" Type="http://schemas.openxmlformats.org/officeDocument/2006/relationships/slide" Target="slides/slide176.xml"/><Relationship Id="rId247" Type="http://schemas.openxmlformats.org/officeDocument/2006/relationships/slide" Target="slides/slide218.xml"/><Relationship Id="rId107" Type="http://schemas.openxmlformats.org/officeDocument/2006/relationships/slide" Target="slides/slide78.xml"/><Relationship Id="rId289" Type="http://schemas.openxmlformats.org/officeDocument/2006/relationships/theme" Target="theme/theme1.xml"/><Relationship Id="rId11" Type="http://schemas.openxmlformats.org/officeDocument/2006/relationships/slideMaster" Target="slideMasters/slideMaster11.xml"/><Relationship Id="rId53" Type="http://schemas.openxmlformats.org/officeDocument/2006/relationships/slide" Target="slides/slide24.xml"/><Relationship Id="rId149" Type="http://schemas.openxmlformats.org/officeDocument/2006/relationships/slide" Target="slides/slide120.xml"/><Relationship Id="rId95" Type="http://schemas.openxmlformats.org/officeDocument/2006/relationships/slide" Target="slides/slide66.xml"/><Relationship Id="rId160" Type="http://schemas.openxmlformats.org/officeDocument/2006/relationships/slide" Target="slides/slide131.xml"/><Relationship Id="rId216" Type="http://schemas.openxmlformats.org/officeDocument/2006/relationships/slide" Target="slides/slide187.xml"/><Relationship Id="rId258" Type="http://schemas.openxmlformats.org/officeDocument/2006/relationships/slide" Target="slides/slide229.xml"/><Relationship Id="rId22" Type="http://schemas.openxmlformats.org/officeDocument/2006/relationships/slideMaster" Target="slideMasters/slideMaster22.xml"/><Relationship Id="rId64" Type="http://schemas.openxmlformats.org/officeDocument/2006/relationships/slide" Target="slides/slide35.xml"/><Relationship Id="rId118" Type="http://schemas.openxmlformats.org/officeDocument/2006/relationships/slide" Target="slides/slide89.xml"/><Relationship Id="rId171" Type="http://schemas.openxmlformats.org/officeDocument/2006/relationships/slide" Target="slides/slide142.xml"/><Relationship Id="rId227" Type="http://schemas.openxmlformats.org/officeDocument/2006/relationships/slide" Target="slides/slide1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t>14/05/2025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dirty="0"/>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told the attendants to do whatever Jesus said.</a:t>
            </a:r>
          </a:p>
        </p:txBody>
      </p:sp>
    </p:spTree>
    <p:extLst>
      <p:ext uri="{BB962C8B-B14F-4D97-AF65-F5344CB8AC3E}">
        <p14:creationId xmlns:p14="http://schemas.microsoft.com/office/powerpoint/2010/main" val="24192677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215557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544101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210202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90534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227282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36545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153820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3093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3609261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3373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And the wedding went on...</a:t>
            </a:r>
          </a:p>
        </p:txBody>
      </p:sp>
    </p:spTree>
    <p:extLst>
      <p:ext uri="{BB962C8B-B14F-4D97-AF65-F5344CB8AC3E}">
        <p14:creationId xmlns:p14="http://schemas.microsoft.com/office/powerpoint/2010/main" val="31876372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349682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490540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73492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513811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338341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05215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122683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490550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014336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Ryrie, </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Ryrie Study Bible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asterisks indicate signs unique to John</a:t>
            </a:r>
            <a:r>
              <a:rPr kumimoji="0" lang="fr-FR"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926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attendants filled six huge water jars the kind for ritual purification.</a:t>
            </a:r>
          </a:p>
        </p:txBody>
      </p:sp>
    </p:spTree>
    <p:extLst>
      <p:ext uri="{BB962C8B-B14F-4D97-AF65-F5344CB8AC3E}">
        <p14:creationId xmlns:p14="http://schemas.microsoft.com/office/powerpoint/2010/main" val="13769394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Pharisees try to trick Christ into breaking the Sabbath, but he shows his authority over the day by healing a man's withered hand as an act of mercy to reveal the Pharisees' hypocrisy and to model the legality of doing good on the Sabbath</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153</a:t>
            </a:fld>
            <a:endParaRPr lang="en-GB" dirty="0"/>
          </a:p>
        </p:txBody>
      </p:sp>
    </p:spTree>
    <p:extLst>
      <p:ext uri="{BB962C8B-B14F-4D97-AF65-F5344CB8AC3E}">
        <p14:creationId xmlns:p14="http://schemas.microsoft.com/office/powerpoint/2010/main" val="17166416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laugh to see a picture like this, but hopefully it helps us better see how to change the world.</a:t>
            </a:r>
          </a:p>
        </p:txBody>
      </p:sp>
      <p:sp>
        <p:nvSpPr>
          <p:cNvPr id="4" name="Slide Number Placeholder 3"/>
          <p:cNvSpPr>
            <a:spLocks noGrp="1"/>
          </p:cNvSpPr>
          <p:nvPr>
            <p:ph type="sldNum" sz="quarter" idx="5"/>
          </p:nvPr>
        </p:nvSpPr>
        <p:spPr/>
        <p:txBody>
          <a:bodyPr/>
          <a:lstStyle/>
          <a:p>
            <a:fld id="{7FF8FD0F-CF75-4E76-A791-C623B2213724}" type="slidenum">
              <a:rPr lang="en-GB" smtClean="0"/>
              <a:t>156</a:t>
            </a:fld>
            <a:endParaRPr lang="en-GB" dirty="0"/>
          </a:p>
        </p:txBody>
      </p:sp>
    </p:spTree>
    <p:extLst>
      <p:ext uri="{BB962C8B-B14F-4D97-AF65-F5344CB8AC3E}">
        <p14:creationId xmlns:p14="http://schemas.microsoft.com/office/powerpoint/2010/main" val="22063011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preaches the Sermon on the Mount to describe God’s holiness in the characteristics of the kingdom's subjects, his fulfillment of the Law, and kingdom entrance only through him to discredit Pharisaic righteousness </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157</a:t>
            </a:fld>
            <a:endParaRPr lang="en-GB" dirty="0"/>
          </a:p>
        </p:txBody>
      </p:sp>
    </p:spTree>
    <p:extLst>
      <p:ext uri="{BB962C8B-B14F-4D97-AF65-F5344CB8AC3E}">
        <p14:creationId xmlns:p14="http://schemas.microsoft.com/office/powerpoint/2010/main" val="30652375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And this "water" was given to the leader. Of course, he expected them to put wine.</a:t>
            </a:r>
          </a:p>
        </p:txBody>
      </p:sp>
    </p:spTree>
    <p:extLst>
      <p:ext uri="{BB962C8B-B14F-4D97-AF65-F5344CB8AC3E}">
        <p14:creationId xmlns:p14="http://schemas.microsoft.com/office/powerpoint/2010/main" val="19445893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https://www.youtube.com/</a:t>
            </a:r>
            <a:r>
              <a:rPr lang="en-US" dirty="0" err="1"/>
              <a:t>watch?v</a:t>
            </a:r>
            <a:r>
              <a:rPr lang="en-US"/>
              <a:t>=wxWCspyE7lg</a:t>
            </a:r>
          </a:p>
          <a:p>
            <a:r>
              <a:rPr lang="en-US"/>
              <a:t>Accessed</a:t>
            </a:r>
            <a:r>
              <a:rPr lang="en-US" baseline="0"/>
              <a:t> 24 Jan 2016</a:t>
            </a:r>
          </a:p>
          <a:p>
            <a:endParaRPr lang="en-US"/>
          </a:p>
        </p:txBody>
      </p:sp>
    </p:spTree>
    <p:extLst>
      <p:ext uri="{BB962C8B-B14F-4D97-AF65-F5344CB8AC3E}">
        <p14:creationId xmlns:p14="http://schemas.microsoft.com/office/powerpoint/2010/main" val="22999660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a:solidFill>
                  <a:schemeClr val="tx1"/>
                </a:solidFill>
                <a:effectLst/>
                <a:latin typeface="Arial" pitchFamily="-112" charset="0"/>
                <a:ea typeface="ＭＳ Ｐゴシック" charset="-128"/>
                <a:cs typeface="ＭＳ Ｐゴシック" charset="-128"/>
              </a:rPr>
              <a:t>.</a:t>
            </a:r>
          </a:p>
          <a:p>
            <a:r>
              <a:rPr lang="en-SG" sz="1200" kern="1200">
                <a:solidFill>
                  <a:schemeClr val="tx1"/>
                </a:solidFill>
                <a:effectLst/>
                <a:latin typeface="Arial" pitchFamily="-112" charset="0"/>
                <a:ea typeface="ＭＳ Ｐゴシック" charset="-128"/>
                <a:cs typeface="ＭＳ Ｐゴシック" charset="-128"/>
              </a:rPr>
              <a:t>•</a:t>
            </a:r>
            <a:r>
              <a:rPr lang="en-SG" sz="1200" kern="1200" baseline="0">
                <a:solidFill>
                  <a:schemeClr val="tx1"/>
                </a:solidFill>
                <a:effectLst/>
                <a:latin typeface="Arial" pitchFamily="-112" charset="0"/>
                <a:ea typeface="ＭＳ Ｐゴシック" charset="-128"/>
                <a:cs typeface="ＭＳ Ｐゴシック" charset="-128"/>
              </a:rPr>
              <a:t> </a:t>
            </a:r>
            <a:r>
              <a:rPr lang="en-US" sz="1200" kern="120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a:effectLst/>
              </a:rPr>
              <a:t> </a:t>
            </a:r>
            <a:endParaRPr lang="en-US"/>
          </a:p>
        </p:txBody>
      </p:sp>
    </p:spTree>
    <p:extLst>
      <p:ext uri="{BB962C8B-B14F-4D97-AF65-F5344CB8AC3E}">
        <p14:creationId xmlns:p14="http://schemas.microsoft.com/office/powerpoint/2010/main" val="269081277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a:effectLst/>
              </a:rPr>
              <a:t> </a:t>
            </a:r>
            <a:endParaRPr lang="en-US"/>
          </a:p>
        </p:txBody>
      </p:sp>
    </p:spTree>
    <p:extLst>
      <p:ext uri="{BB962C8B-B14F-4D97-AF65-F5344CB8AC3E}">
        <p14:creationId xmlns:p14="http://schemas.microsoft.com/office/powerpoint/2010/main" val="32671142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these</a:t>
            </a:r>
            <a:r>
              <a:rPr lang="en-US" baseline="0"/>
              <a:t> </a:t>
            </a:r>
            <a:r>
              <a:rPr lang="en-US"/>
              <a:t>20 Sundays we</a:t>
            </a:r>
            <a:r>
              <a:rPr lang="uk-UA"/>
              <a:t>'</a:t>
            </a:r>
            <a:r>
              <a:rPr lang="en-US"/>
              <a:t>re digging into this most significant sermon ever. But</a:t>
            </a:r>
            <a:r>
              <a:rPr lang="en-US" baseline="0"/>
              <a:t> what was Jesus actually saying in these three chapters?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Each first statement has these traits:</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a:solidFill>
                <a:schemeClr val="tx1"/>
              </a:solidFill>
              <a:effectLst/>
              <a:latin typeface="Arial" pitchFamily="-112" charset="0"/>
              <a:ea typeface="ＭＳ Ｐゴシック" charset="-128"/>
              <a:cs typeface="ＭＳ Ｐゴシック" charset="-128"/>
            </a:endParaRPr>
          </a:p>
          <a:p>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qualities Jesus mentioned in this list,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poor in spirit,</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those who mourn,</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meek,</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(Louis A. </a:t>
            </a:r>
            <a:r>
              <a:rPr lang="en-US" sz="1200" kern="1200" err="1">
                <a:solidFill>
                  <a:schemeClr val="tx1"/>
                </a:solidFill>
                <a:effectLst/>
                <a:latin typeface="Arial" pitchFamily="-112" charset="0"/>
                <a:ea typeface="ＭＳ Ｐゴシック" charset="-128"/>
                <a:cs typeface="ＭＳ Ｐゴシック" charset="-128"/>
              </a:rPr>
              <a:t>Barbieri</a:t>
            </a:r>
            <a:r>
              <a:rPr lang="en-US" sz="1200" kern="1200">
                <a:solidFill>
                  <a:schemeClr val="tx1"/>
                </a:solidFill>
                <a:effectLst/>
                <a:latin typeface="Arial" pitchFamily="-112" charset="0"/>
                <a:ea typeface="ＭＳ Ｐゴシック" charset="-128"/>
                <a:cs typeface="ＭＳ Ｐゴシック" charset="-128"/>
              </a:rPr>
              <a:t>, Jr.,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Matthew,</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in </a:t>
            </a:r>
            <a:r>
              <a:rPr lang="en-US" sz="1200" i="1" kern="1200">
                <a:solidFill>
                  <a:schemeClr val="tx1"/>
                </a:solidFill>
                <a:effectLst/>
                <a:latin typeface="Arial" pitchFamily="-112" charset="0"/>
                <a:ea typeface="ＭＳ Ｐゴシック" charset="-128"/>
                <a:cs typeface="ＭＳ Ｐゴシック" charset="-128"/>
              </a:rPr>
              <a:t>BKC</a:t>
            </a:r>
            <a:r>
              <a:rPr lang="en-US" sz="1200" kern="1200">
                <a:solidFill>
                  <a:schemeClr val="tx1"/>
                </a:solidFill>
                <a:effectLst/>
                <a:latin typeface="Arial" pitchFamily="-112" charset="0"/>
                <a:ea typeface="ＭＳ Ｐゴシック" charset="-128"/>
                <a:cs typeface="ＭＳ Ｐゴシック" charset="-128"/>
              </a:rPr>
              <a:t>, 2:29).</a:t>
            </a:r>
            <a:endParaRPr lang="en-SG" sz="1200" kern="1200">
              <a:solidFill>
                <a:schemeClr val="tx1"/>
              </a:solidFill>
              <a:effectLst/>
              <a:latin typeface="Arial" pitchFamily="-112" charset="0"/>
              <a:ea typeface="ＭＳ Ｐゴシック" charset="-128"/>
              <a:cs typeface="ＭＳ Ｐゴシック" charset="-128"/>
            </a:endParaRPr>
          </a:p>
          <a:p>
            <a:endParaRPr lang="en-US"/>
          </a:p>
        </p:txBody>
      </p:sp>
    </p:spTree>
    <p:extLst>
      <p:ext uri="{BB962C8B-B14F-4D97-AF65-F5344CB8AC3E}">
        <p14:creationId xmlns:p14="http://schemas.microsoft.com/office/powerpoint/2010/main" val="10553317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Each second statement also is parallel with one another in some ways:</a:t>
            </a:r>
          </a:p>
          <a:p>
            <a:r>
              <a:rPr lang="en-US"/>
              <a:t>Each second statement is the way God blesses us in a way parallel to the first statement—but it is upside down in nature—not what you</a:t>
            </a:r>
            <a:r>
              <a:rPr lang="uk-UA"/>
              <a:t>'</a:t>
            </a:r>
            <a:r>
              <a:rPr lang="en-US"/>
              <a:t>d expect!</a:t>
            </a:r>
          </a:p>
          <a:p>
            <a:endParaRPr lang="en-US"/>
          </a:p>
        </p:txBody>
      </p:sp>
    </p:spTree>
    <p:extLst>
      <p:ext uri="{BB962C8B-B14F-4D97-AF65-F5344CB8AC3E}">
        <p14:creationId xmlns:p14="http://schemas.microsoft.com/office/powerpoint/2010/main" val="6547924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It is also something we typically do not seek—</a:t>
            </a:r>
          </a:p>
          <a:p>
            <a:r>
              <a:rPr lang="en-US"/>
              <a:t>However, this condition is what we really need!</a:t>
            </a:r>
          </a:p>
          <a:p>
            <a:r>
              <a:rPr lang="en-US"/>
              <a:t>In fact, it</a:t>
            </a:r>
            <a:r>
              <a:rPr lang="uk-UA"/>
              <a:t>'</a:t>
            </a:r>
            <a:r>
              <a:rPr lang="en-US"/>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With that introduction, today we</a:t>
            </a:r>
            <a:r>
              <a:rPr lang="uk-UA" sz="1200" kern="1200">
                <a:solidFill>
                  <a:schemeClr val="tx1"/>
                </a:solidFill>
                <a:effectLst/>
                <a:latin typeface="Arial" pitchFamily="-112" charset="0"/>
                <a:ea typeface="ＭＳ Ｐゴシック" charset="-128"/>
                <a:cs typeface="ＭＳ Ｐゴシック" charset="-128"/>
              </a:rPr>
              <a:t>'</a:t>
            </a:r>
            <a:r>
              <a:rPr lang="en-US" sz="1200" kern="1200" err="1">
                <a:solidFill>
                  <a:schemeClr val="tx1"/>
                </a:solidFill>
                <a:effectLst/>
                <a:latin typeface="Arial" pitchFamily="-112" charset="0"/>
                <a:ea typeface="ＭＳ Ｐゴシック" charset="-128"/>
                <a:cs typeface="ＭＳ Ｐゴシック" charset="-128"/>
              </a:rPr>
              <a:t>ll</a:t>
            </a:r>
            <a:r>
              <a:rPr lang="en-US" sz="1200" kern="120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a:solidFill>
                  <a:schemeClr val="tx1"/>
                </a:solidFill>
                <a:effectLst/>
                <a:latin typeface="Arial" pitchFamily="-112" charset="0"/>
                <a:ea typeface="ＭＳ Ｐゴシック" charset="-128"/>
                <a:cs typeface="ＭＳ Ｐゴシック" charset="-128"/>
              </a:rPr>
              <a:t>.</a:t>
            </a:r>
          </a:p>
          <a:p>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a:effectLst/>
              </a:rPr>
              <a:t> </a:t>
            </a:r>
            <a:endParaRPr lang="en-US"/>
          </a:p>
        </p:txBody>
      </p:sp>
    </p:spTree>
    <p:extLst>
      <p:ext uri="{BB962C8B-B14F-4D97-AF65-F5344CB8AC3E}">
        <p14:creationId xmlns:p14="http://schemas.microsoft.com/office/powerpoint/2010/main" val="311824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wasn't disappointed to see wine in his cup. </a:t>
            </a:r>
          </a:p>
        </p:txBody>
      </p:sp>
    </p:spTree>
    <p:extLst>
      <p:ext uri="{BB962C8B-B14F-4D97-AF65-F5344CB8AC3E}">
        <p14:creationId xmlns:p14="http://schemas.microsoft.com/office/powerpoint/2010/main" val="42626506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How can we sum up the way to be blessed in 5:1-12?</a:t>
            </a:r>
            <a:r>
              <a:rPr lang="en-SG">
                <a:effectLst/>
              </a:rPr>
              <a:t> </a:t>
            </a:r>
            <a:endParaRPr lang="en-US"/>
          </a:p>
        </p:txBody>
      </p:sp>
    </p:spTree>
    <p:extLst>
      <p:ext uri="{BB962C8B-B14F-4D97-AF65-F5344CB8AC3E}">
        <p14:creationId xmlns:p14="http://schemas.microsoft.com/office/powerpoint/2010/main" val="11270872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a:t>God rewards us not for our actions but first in our attitudes that produce good deeds.</a:t>
            </a:r>
            <a:endParaRPr lang="en-US"/>
          </a:p>
        </p:txBody>
      </p:sp>
    </p:spTree>
    <p:extLst>
      <p:ext uri="{BB962C8B-B14F-4D97-AF65-F5344CB8AC3E}">
        <p14:creationId xmlns:p14="http://schemas.microsoft.com/office/powerpoint/2010/main" val="39887624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2696979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Rejoice over being persecuted</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3826712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Matt. 5:13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5:14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light of the world—like a city on a hilltop that cannot be hidden.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In the same way, let your good deeds shine out for all to see, so that everyone will praise your heavenly Father.</a:t>
            </a:r>
          </a:p>
        </p:txBody>
      </p:sp>
      <p:sp>
        <p:nvSpPr>
          <p:cNvPr id="4" name="Slide Number Placeholder 3"/>
          <p:cNvSpPr>
            <a:spLocks noGrp="1"/>
          </p:cNvSpPr>
          <p:nvPr>
            <p:ph type="sldNum" sz="quarter" idx="5"/>
          </p:nvPr>
        </p:nvSpPr>
        <p:spPr/>
        <p:txBody>
          <a:bodyPr/>
          <a:lstStyle/>
          <a:p>
            <a:fld id="{7FF8FD0F-CF75-4E76-A791-C623B2213724}" type="slidenum">
              <a:rPr lang="en-GB" smtClean="0"/>
              <a:t>185</a:t>
            </a:fld>
            <a:endParaRPr lang="en-GB"/>
          </a:p>
        </p:txBody>
      </p:sp>
    </p:spTree>
    <p:extLst>
      <p:ext uri="{BB962C8B-B14F-4D97-AF65-F5344CB8AC3E}">
        <p14:creationId xmlns:p14="http://schemas.microsoft.com/office/powerpoint/2010/main" val="171983373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Influence people to follow God (MI restated). </a:t>
            </a:r>
          </a:p>
          <a:p>
            <a:r>
              <a:rPr lang="en-US"/>
              <a:t>Impact others for good (MI restated).</a:t>
            </a:r>
          </a:p>
          <a:p>
            <a:r>
              <a:rPr lang="en-US"/>
              <a:t>Show people God (MI restated).</a:t>
            </a:r>
          </a:p>
          <a:p>
            <a:endParaRPr lang="en-US"/>
          </a:p>
        </p:txBody>
      </p:sp>
    </p:spTree>
    <p:extLst>
      <p:ext uri="{BB962C8B-B14F-4D97-AF65-F5344CB8AC3E}">
        <p14:creationId xmlns:p14="http://schemas.microsoft.com/office/powerpoint/2010/main" val="5597096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Like salt, help people hunger for God (5:13).</a:t>
            </a:r>
            <a:r>
              <a:rPr lang="en-SG">
                <a:effectLst/>
              </a:rPr>
              <a:t> </a:t>
            </a:r>
            <a:endParaRPr lang="en-US"/>
          </a:p>
        </p:txBody>
      </p:sp>
    </p:spTree>
    <p:extLst>
      <p:ext uri="{BB962C8B-B14F-4D97-AF65-F5344CB8AC3E}">
        <p14:creationId xmlns:p14="http://schemas.microsoft.com/office/powerpoint/2010/main" val="1891020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big surprise was how good Jesus can make wine!</a:t>
            </a:r>
          </a:p>
        </p:txBody>
      </p:sp>
    </p:spTree>
    <p:extLst>
      <p:ext uri="{BB962C8B-B14F-4D97-AF65-F5344CB8AC3E}">
        <p14:creationId xmlns:p14="http://schemas.microsoft.com/office/powerpoint/2010/main" val="5887747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Like light, lead people to God so they’ll praise him (5:14-16).</a:t>
            </a:r>
            <a:r>
              <a:rPr lang="en-SG">
                <a:effectLst/>
              </a:rPr>
              <a:t> </a:t>
            </a:r>
            <a:endParaRPr lang="en-US"/>
          </a:p>
        </p:txBody>
      </p:sp>
    </p:spTree>
    <p:extLst>
      <p:ext uri="{BB962C8B-B14F-4D97-AF65-F5344CB8AC3E}">
        <p14:creationId xmlns:p14="http://schemas.microsoft.com/office/powerpoint/2010/main" val="37236885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in English but not Arabic</a:t>
            </a:r>
          </a:p>
        </p:txBody>
      </p:sp>
      <p:sp>
        <p:nvSpPr>
          <p:cNvPr id="4" name="Slide Number Placeholder 3"/>
          <p:cNvSpPr>
            <a:spLocks noGrp="1"/>
          </p:cNvSpPr>
          <p:nvPr>
            <p:ph type="sldNum" sz="quarter" idx="5"/>
          </p:nvPr>
        </p:nvSpPr>
        <p:spPr/>
        <p:txBody>
          <a:bodyPr/>
          <a:lstStyle/>
          <a:p>
            <a:fld id="{7FF8FD0F-CF75-4E76-A791-C623B2213724}" type="slidenum">
              <a:rPr lang="en-GB" smtClean="0"/>
              <a:t>192</a:t>
            </a:fld>
            <a:endParaRPr lang="en-GB"/>
          </a:p>
        </p:txBody>
      </p:sp>
    </p:spTree>
    <p:extLst>
      <p:ext uri="{BB962C8B-B14F-4D97-AF65-F5344CB8AC3E}">
        <p14:creationId xmlns:p14="http://schemas.microsoft.com/office/powerpoint/2010/main" val="244588362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20397322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The one hurt for not resolving a financial relationship is </a:t>
            </a:r>
            <a:r>
              <a:rPr lang="en-US" sz="1200" i="1" kern="1200">
                <a:solidFill>
                  <a:schemeClr val="tx1"/>
                </a:solidFill>
                <a:effectLst/>
                <a:latin typeface="+mn-lt"/>
                <a:ea typeface="+mn-ea"/>
                <a:cs typeface="+mn-cs"/>
              </a:rPr>
              <a:t>you</a:t>
            </a:r>
            <a:r>
              <a:rPr lang="en-SG">
                <a:effectLst/>
              </a:rPr>
              <a:t> </a:t>
            </a:r>
            <a:endParaRPr lang="en-US"/>
          </a:p>
        </p:txBody>
      </p:sp>
    </p:spTree>
    <p:extLst>
      <p:ext uri="{BB962C8B-B14F-4D97-AF65-F5344CB8AC3E}">
        <p14:creationId xmlns:p14="http://schemas.microsoft.com/office/powerpoint/2010/main" val="13297249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mn-lt"/>
                <a:ea typeface="+mn-ea"/>
                <a:cs typeface="+mn-cs"/>
              </a:rPr>
              <a:t>We know that God has a high view of marriage, but how can you </a:t>
            </a:r>
            <a:r>
              <a:rPr lang="en-US" sz="1200" u="sng" kern="1200">
                <a:solidFill>
                  <a:schemeClr val="tx1"/>
                </a:solidFill>
                <a:effectLst/>
                <a:latin typeface="+mn-lt"/>
                <a:ea typeface="+mn-ea"/>
                <a:cs typeface="+mn-cs"/>
              </a:rPr>
              <a:t>defend</a:t>
            </a:r>
            <a:r>
              <a:rPr lang="en-US" sz="1200" kern="1200">
                <a:solidFill>
                  <a:schemeClr val="tx1"/>
                </a:solidFill>
                <a:effectLst/>
                <a:latin typeface="+mn-lt"/>
                <a:ea typeface="+mn-ea"/>
                <a:cs typeface="+mn-cs"/>
              </a:rPr>
              <a:t> marriage?</a:t>
            </a:r>
          </a:p>
          <a:p>
            <a:r>
              <a:rPr lang="en-US" sz="1200" kern="1200">
                <a:solidFill>
                  <a:schemeClr val="tx1"/>
                </a:solidFill>
                <a:effectLst/>
                <a:latin typeface="+mn-lt"/>
                <a:ea typeface="+mn-ea"/>
                <a:cs typeface="+mn-cs"/>
              </a:rPr>
              <a:t>So what</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the first way that you can defend marriage?</a:t>
            </a:r>
            <a:r>
              <a:rPr lang="en-SG">
                <a:effectLst/>
              </a:rPr>
              <a:t> </a:t>
            </a:r>
            <a:endParaRPr lang="en-US"/>
          </a:p>
        </p:txBody>
      </p:sp>
    </p:spTree>
    <p:extLst>
      <p:ext uri="{BB962C8B-B14F-4D97-AF65-F5344CB8AC3E}">
        <p14:creationId xmlns:p14="http://schemas.microsoft.com/office/powerpoint/2010/main" val="16660171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Don</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t let it be devalued, but now we see one of the most important ways to preserve it in the next verse</a:t>
            </a:r>
            <a:r>
              <a:rPr lang="is-IS"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15390786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The way to preserve the marital union is by keeping sex within marriage</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30157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announced to everyone that the best wine was served last.</a:t>
            </a:r>
          </a:p>
        </p:txBody>
      </p:sp>
    </p:spTree>
    <p:extLst>
      <p:ext uri="{BB962C8B-B14F-4D97-AF65-F5344CB8AC3E}">
        <p14:creationId xmlns:p14="http://schemas.microsoft.com/office/powerpoint/2010/main" val="170853391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Today we’ll see </a:t>
            </a:r>
            <a:r>
              <a:rPr lang="en-US" sz="1200" i="1" kern="1200">
                <a:solidFill>
                  <a:schemeClr val="tx1"/>
                </a:solidFill>
                <a:effectLst/>
                <a:latin typeface="+mn-lt"/>
                <a:ea typeface="+mn-ea"/>
                <a:cs typeface="+mn-cs"/>
              </a:rPr>
              <a:t>how</a:t>
            </a:r>
            <a:r>
              <a:rPr lang="en-US" sz="1200" kern="1200">
                <a:solidFill>
                  <a:schemeClr val="tx1"/>
                </a:solidFill>
                <a:effectLst/>
                <a:latin typeface="+mn-lt"/>
                <a:ea typeface="+mn-ea"/>
                <a:cs typeface="+mn-cs"/>
              </a:rPr>
              <a:t> to treat your enemy and then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you should treat this person that way.</a:t>
            </a:r>
            <a:r>
              <a:rPr lang="en-SG">
                <a:effectLst/>
              </a:rPr>
              <a:t> </a:t>
            </a:r>
            <a:endParaRPr lang="en-US"/>
          </a:p>
        </p:txBody>
      </p:sp>
    </p:spTree>
    <p:extLst>
      <p:ext uri="{BB962C8B-B14F-4D97-AF65-F5344CB8AC3E}">
        <p14:creationId xmlns:p14="http://schemas.microsoft.com/office/powerpoint/2010/main" val="170470015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In verses 43-44, Jesus said to love and pray for that enemy of yours! But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a:p>
        </p:txBody>
      </p:sp>
    </p:spTree>
    <p:extLst>
      <p:ext uri="{BB962C8B-B14F-4D97-AF65-F5344CB8AC3E}">
        <p14:creationId xmlns:p14="http://schemas.microsoft.com/office/powerpoint/2010/main" val="58842597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Loving and praying for that rival shows God’s doing his good work in you</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53388850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a:cs typeface="ＭＳ Ｐゴシック" charset="0"/>
            </a:endParaRPr>
          </a:p>
          <a:p>
            <a:r>
              <a:rPr lang="en-US">
                <a:cs typeface="ＭＳ Ｐゴシック" charset="0"/>
              </a:rPr>
              <a:t>Barbieri notes, </a:t>
            </a:r>
            <a:r>
              <a:rPr lang="mr-IN">
                <a:cs typeface="ＭＳ Ｐゴシック" charset="0"/>
              </a:rPr>
              <a:t>"</a:t>
            </a:r>
            <a:r>
              <a:rPr lang="en-US" sz="1200" kern="1200">
                <a:solidFill>
                  <a:schemeClr val="tx1"/>
                </a:solidFill>
                <a:effectLst/>
                <a:latin typeface="+mn-lt"/>
                <a:ea typeface="+mn-ea"/>
                <a:cs typeface="+mn-cs"/>
              </a:rPr>
              <a:t>In all three examples of Pharisaic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righteousness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—almsgiving (vv. 1-4), praying (vv. 5-15), and fasting (vv. 16-18)—Jesus spoke of </a:t>
            </a:r>
            <a:r>
              <a:rPr lang="en-US" sz="1200" b="1" kern="1200">
                <a:solidFill>
                  <a:schemeClr val="tx1"/>
                </a:solidFill>
                <a:effectLst/>
                <a:latin typeface="+mn-lt"/>
                <a:ea typeface="+mn-ea"/>
                <a:cs typeface="+mn-cs"/>
              </a:rPr>
              <a:t>hypocrites</a:t>
            </a:r>
            <a:r>
              <a:rPr lang="en-US" sz="1200" kern="1200">
                <a:solidFill>
                  <a:schemeClr val="tx1"/>
                </a:solidFill>
                <a:effectLst/>
                <a:latin typeface="+mn-lt"/>
                <a:ea typeface="+mn-ea"/>
                <a:cs typeface="+mn-cs"/>
              </a:rPr>
              <a:t> (vv. 2, 5, 16), public ostentation (vv. 1-2, 5, 16), receiving</a:t>
            </a:r>
            <a:r>
              <a:rPr lang="en-US" sz="1200" b="1" kern="1200">
                <a:solidFill>
                  <a:schemeClr val="tx1"/>
                </a:solidFill>
                <a:effectLst/>
                <a:latin typeface="+mn-lt"/>
                <a:ea typeface="+mn-ea"/>
                <a:cs typeface="+mn-cs"/>
              </a:rPr>
              <a:t> their reward in full</a:t>
            </a:r>
            <a:r>
              <a:rPr lang="en-US" sz="1200" kern="1200">
                <a:solidFill>
                  <a:schemeClr val="tx1"/>
                </a:solidFill>
                <a:effectLst/>
                <a:latin typeface="+mn-lt"/>
                <a:ea typeface="+mn-ea"/>
                <a:cs typeface="+mn-cs"/>
              </a:rPr>
              <a:t> when their actions are done before men (vv. 2, 5, 16), acting </a:t>
            </a:r>
            <a:r>
              <a:rPr lang="en-US" sz="1200" b="1" kern="1200">
                <a:solidFill>
                  <a:schemeClr val="tx1"/>
                </a:solidFill>
                <a:effectLst/>
                <a:latin typeface="+mn-lt"/>
                <a:ea typeface="+mn-ea"/>
                <a:cs typeface="+mn-cs"/>
              </a:rPr>
              <a:t>in secret</a:t>
            </a:r>
            <a:r>
              <a:rPr lang="en-US" sz="1200" kern="1200">
                <a:solidFill>
                  <a:schemeClr val="tx1"/>
                </a:solidFill>
                <a:effectLst/>
                <a:latin typeface="+mn-lt"/>
                <a:ea typeface="+mn-ea"/>
                <a:cs typeface="+mn-cs"/>
              </a:rPr>
              <a:t> (vv. 4, 6, 18), and being rewarded by the </a:t>
            </a:r>
            <a:r>
              <a:rPr lang="en-US" sz="1200" b="1" kern="1200">
                <a:solidFill>
                  <a:schemeClr val="tx1"/>
                </a:solidFill>
                <a:effectLst/>
                <a:latin typeface="+mn-lt"/>
                <a:ea typeface="+mn-ea"/>
                <a:cs typeface="+mn-cs"/>
              </a:rPr>
              <a:t>Father, who sees</a:t>
            </a:r>
            <a:r>
              <a:rPr lang="en-US" sz="1200" kern="1200">
                <a:solidFill>
                  <a:schemeClr val="tx1"/>
                </a:solidFill>
                <a:effectLst/>
                <a:latin typeface="+mn-lt"/>
                <a:ea typeface="+mn-ea"/>
                <a:cs typeface="+mn-cs"/>
              </a:rPr>
              <a:t> or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knows,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when one</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actions are done secretly (vv. 4, 6, 8, 18)</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(Barbieri, </a:t>
            </a:r>
            <a:r>
              <a:rPr lang="en-US" sz="1200" i="1" kern="1200">
                <a:solidFill>
                  <a:schemeClr val="tx1"/>
                </a:solidFill>
                <a:effectLst/>
                <a:latin typeface="+mn-lt"/>
                <a:ea typeface="+mn-ea"/>
                <a:cs typeface="+mn-cs"/>
              </a:rPr>
              <a:t>BKC</a:t>
            </a:r>
            <a:r>
              <a:rPr lang="en-US" sz="1200" kern="1200">
                <a:solidFill>
                  <a:schemeClr val="tx1"/>
                </a:solidFill>
                <a:effectLst/>
                <a:latin typeface="+mn-lt"/>
                <a:ea typeface="+mn-ea"/>
                <a:cs typeface="+mn-cs"/>
              </a:rPr>
              <a:t>, 2:33).</a:t>
            </a:r>
            <a:r>
              <a:rPr lang="en-SG">
                <a:effectLst/>
              </a:rPr>
              <a:t> </a:t>
            </a:r>
          </a:p>
          <a:p>
            <a:endParaRPr lang="en-US">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mn-lt"/>
                <a:ea typeface="+mn-ea"/>
                <a:cs typeface="+mn-cs"/>
              </a:rPr>
              <a:t>• In contrast to the hypocritical teaching of the Pharisees</a:t>
            </a:r>
            <a:r>
              <a:rPr lang="is-IS" sz="1200" kern="1200">
                <a:solidFill>
                  <a:schemeClr val="tx1"/>
                </a:solidFill>
                <a:effectLst/>
                <a:latin typeface="+mn-lt"/>
                <a:ea typeface="+mn-ea"/>
                <a:cs typeface="+mn-cs"/>
              </a:rPr>
              <a:t>…</a:t>
            </a:r>
          </a:p>
          <a:p>
            <a:r>
              <a:rPr lang="is-IS"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Jesus gave his own humble teaching that was backed by his life example</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In Matthew 7:1–7:6, Jesus addresses six areas of life: giving, prayer, fasting, investing, trust (not worry), and humility (not judging).</a:t>
            </a:r>
            <a:r>
              <a:rPr lang="en-SG">
                <a:effectLst/>
              </a:rPr>
              <a:t> </a:t>
            </a:r>
            <a:endParaRPr lang="en-US">
              <a:effectLst/>
            </a:endParaRPr>
          </a:p>
          <a:p>
            <a:r>
              <a:rPr lang="en-US">
                <a:effectLst/>
              </a:rPr>
              <a:t>• </a:t>
            </a:r>
            <a:r>
              <a:rPr lang="en-US" sz="1200" kern="1200">
                <a:solidFill>
                  <a:schemeClr val="tx1"/>
                </a:solidFill>
                <a:effectLst/>
                <a:latin typeface="+mn-lt"/>
                <a:ea typeface="+mn-ea"/>
                <a:cs typeface="+mn-cs"/>
              </a:rPr>
              <a:t>Each of these areas shows that the religious leaders did their good works only for public show just like 7:1 warns against.</a:t>
            </a:r>
            <a:r>
              <a:rPr lang="en-SG">
                <a:effectLst/>
              </a:rPr>
              <a:t> </a:t>
            </a:r>
            <a:endParaRPr lang="en-US"/>
          </a:p>
        </p:txBody>
      </p:sp>
    </p:spTree>
    <p:extLst>
      <p:ext uri="{BB962C8B-B14F-4D97-AF65-F5344CB8AC3E}">
        <p14:creationId xmlns:p14="http://schemas.microsoft.com/office/powerpoint/2010/main" val="230535572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significantly from the original edition that might be seen as works needed for salvation: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knew that, despite the Pharisees' rejection, some would receive His teaching and would want to know how to enter the kingdom, so He instructed those wanting to enter the kingdom."</a:t>
            </a: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F8FD0F-CF75-4E76-A791-C623B2213724}" type="slidenum">
              <a:rPr lang="en-GB" smtClean="0"/>
              <a:t>220</a:t>
            </a:fld>
            <a:endParaRPr lang="en-GB"/>
          </a:p>
        </p:txBody>
      </p:sp>
    </p:spTree>
    <p:extLst>
      <p:ext uri="{BB962C8B-B14F-4D97-AF65-F5344CB8AC3E}">
        <p14:creationId xmlns:p14="http://schemas.microsoft.com/office/powerpoint/2010/main" val="1159230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OS-19-Nehemiah-318</a:t>
            </a:r>
          </a:p>
          <a:p>
            <a:r>
              <a:rPr lang="en-US"/>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a:solidFill>
                  <a:srgbClr val="FFFFFF"/>
                </a:solidFill>
                <a:latin typeface="Arial" charset="0"/>
                <a:ea typeface="ＭＳ Ｐゴシック" charset="0"/>
              </a:rPr>
              <a:t>NT Survey (ns)</a:t>
            </a:r>
            <a:endParaRPr lang="en-US" b="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In a sense, this was a private miracle as the others did not know where it came from.</a:t>
            </a:r>
          </a:p>
        </p:txBody>
      </p:sp>
    </p:spTree>
    <p:extLst>
      <p:ext uri="{BB962C8B-B14F-4D97-AF65-F5344CB8AC3E}">
        <p14:creationId xmlns:p14="http://schemas.microsoft.com/office/powerpoint/2010/main" val="3382423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Only the disciples believed (John 2:11).</a:t>
            </a:r>
          </a:p>
          <a:p>
            <a:endParaRPr lang="en-US" dirty="0"/>
          </a:p>
          <a:p>
            <a:r>
              <a:rPr lang="en-SG" b="1" dirty="0">
                <a:solidFill>
                  <a:srgbClr val="006699"/>
                </a:solidFill>
                <a:effectLst/>
                <a:latin typeface="Arial" panose="020B0604020202020204" pitchFamily="34" charset="0"/>
              </a:rPr>
              <a:t>John 2:11</a:t>
            </a:r>
            <a:r>
              <a:rPr lang="en-SG" dirty="0">
                <a:effectLst/>
                <a:latin typeface="Arial" panose="020B0604020202020204" pitchFamily="34" charset="0"/>
              </a:rPr>
              <a:t>    This miraculous sign at Cana in Galilee was the first time Jesus revealed his glory. And his disciples believed in him.</a:t>
            </a:r>
          </a:p>
          <a:p>
            <a:endParaRPr lang="en-US" dirty="0"/>
          </a:p>
        </p:txBody>
      </p:sp>
    </p:spTree>
    <p:extLst>
      <p:ext uri="{BB962C8B-B14F-4D97-AF65-F5344CB8AC3E}">
        <p14:creationId xmlns:p14="http://schemas.microsoft.com/office/powerpoint/2010/main" val="5506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John 2:12</a:t>
            </a:r>
            <a:r>
              <a:rPr lang="en-SG" dirty="0">
                <a:effectLst/>
                <a:latin typeface="Arial" panose="020B0604020202020204" pitchFamily="34" charset="0"/>
              </a:rPr>
              <a:t>    After the wedding he went to Capernaum for a few days with his mother, his brothers, and his disciples.</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27</a:t>
            </a:fld>
            <a:endParaRPr lang="en-GB"/>
          </a:p>
        </p:txBody>
      </p:sp>
    </p:spTree>
    <p:extLst>
      <p:ext uri="{BB962C8B-B14F-4D97-AF65-F5344CB8AC3E}">
        <p14:creationId xmlns:p14="http://schemas.microsoft.com/office/powerpoint/2010/main" val="88215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John 2: 19 "Destroy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p:txBody>
      </p:sp>
      <p:sp>
        <p:nvSpPr>
          <p:cNvPr id="4" name="Slide Number Placeholder 3"/>
          <p:cNvSpPr>
            <a:spLocks noGrp="1"/>
          </p:cNvSpPr>
          <p:nvPr>
            <p:ph type="sldNum" sz="quarter" idx="5"/>
          </p:nvPr>
        </p:nvSpPr>
        <p:spPr/>
        <p:txBody>
          <a:bodyPr/>
          <a:lstStyle/>
          <a:p>
            <a:fld id="{7FF8FD0F-CF75-4E76-A791-C623B2213724}" type="slidenum">
              <a:rPr lang="en-GB" smtClean="0"/>
              <a:t>47</a:t>
            </a:fld>
            <a:endParaRPr lang="en-GB" dirty="0"/>
          </a:p>
        </p:txBody>
      </p:sp>
    </p:spTree>
    <p:extLst>
      <p:ext uri="{BB962C8B-B14F-4D97-AF65-F5344CB8AC3E}">
        <p14:creationId xmlns:p14="http://schemas.microsoft.com/office/powerpoint/2010/main" val="1570969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6</a:t>
            </a:fld>
            <a:endParaRPr lang="en-GB" dirty="0"/>
          </a:p>
        </p:txBody>
      </p:sp>
    </p:spTree>
    <p:extLst>
      <p:ext uri="{BB962C8B-B14F-4D97-AF65-F5344CB8AC3E}">
        <p14:creationId xmlns:p14="http://schemas.microsoft.com/office/powerpoint/2010/main" val="257780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'Go and call your husband,’ Jesus told her, ‘and come back.’ </a:t>
            </a:r>
          </a:p>
          <a:p>
            <a:pPr lvl="0"/>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7</a:t>
            </a:fld>
            <a:endParaRPr lang="en-GB" dirty="0"/>
          </a:p>
        </p:txBody>
      </p:sp>
    </p:spTree>
    <p:extLst>
      <p:ext uri="{BB962C8B-B14F-4D97-AF65-F5344CB8AC3E}">
        <p14:creationId xmlns:p14="http://schemas.microsoft.com/office/powerpoint/2010/main" val="1192808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14.05.2025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typical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LC-02-Authentication-73</a:t>
            </a:r>
          </a:p>
          <a:p>
            <a:r>
              <a:rPr lang="en-US" dirty="0"/>
              <a:t>LC-05-Opposition-4</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740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ACC1-6FE4-BA45-9068-7A1A0E066F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62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Weddings are a time of joy.</a:t>
            </a:r>
          </a:p>
        </p:txBody>
      </p:sp>
    </p:spTree>
    <p:extLst>
      <p:ext uri="{BB962C8B-B14F-4D97-AF65-F5344CB8AC3E}">
        <p14:creationId xmlns:p14="http://schemas.microsoft.com/office/powerpoint/2010/main" val="11719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OT say that the Messiah would establish his authority? Was he only to be a military leader? Break into small groups and defend your view from specific OT texts. What was their expectation? What should have been their expectation?</a:t>
            </a:r>
          </a:p>
          <a:p>
            <a:endParaRPr lang="en-US" dirty="0"/>
          </a:p>
          <a:p>
            <a:r>
              <a:rPr lang="en-US" dirty="0"/>
              <a:t>Deut 18:18 prophesies that he would be a prophet—a teacher.</a:t>
            </a:r>
          </a:p>
          <a:p>
            <a:endParaRPr lang="en-US" dirty="0"/>
          </a:p>
          <a:p>
            <a:r>
              <a:rPr lang="en-US" dirty="0"/>
              <a:t>Zech 9:9 says he would ride a donkey—not a horse.</a:t>
            </a:r>
          </a:p>
          <a:p>
            <a:endParaRPr lang="en-US" dirty="0"/>
          </a:p>
          <a:p>
            <a:r>
              <a:rPr lang="en-US" dirty="0"/>
              <a:t>But Zech 14:3-4 shows him as conqueror at his return. At that time he will ride a horse (Rev 19:11)! Also, Is 11:4 notes, "</a:t>
            </a:r>
            <a:r>
              <a:rPr lang="en-US" dirty="0">
                <a:effectLst/>
                <a:latin typeface="Lucida Grande" panose="020B0600040502020204" pitchFamily="34" charset="0"/>
              </a:rPr>
              <a:t>The earth will shake at the force of his word, and one breath from his mouth will destroy the wicked."</a:t>
            </a:r>
            <a:endParaRPr lang="en-US" dirty="0"/>
          </a:p>
          <a:p>
            <a:endParaRPr lang="en-US" dirty="0"/>
          </a:p>
          <a:p>
            <a:r>
              <a:rPr lang="en-US" b="1" dirty="0">
                <a:solidFill>
                  <a:srgbClr val="006699"/>
                </a:solidFill>
                <a:effectLst/>
                <a:latin typeface="Helvetica Neue" panose="02000503000000020004" pitchFamily="2" charset="0"/>
              </a:rPr>
              <a:t>Is. 63:1</a:t>
            </a:r>
            <a:r>
              <a:rPr lang="en-US" dirty="0">
                <a:effectLst/>
                <a:latin typeface="Lucida Grande" panose="020B0600040502020204" pitchFamily="34" charset="0"/>
              </a:rPr>
              <a:t>    Who is this who comes from Edom,</a:t>
            </a:r>
          </a:p>
          <a:p>
            <a:r>
              <a:rPr lang="en-US" dirty="0">
                <a:effectLst/>
                <a:latin typeface="Lucida Grande" panose="020B0600040502020204" pitchFamily="34" charset="0"/>
              </a:rPr>
              <a:t>from the city of Bozrah,</a:t>
            </a:r>
          </a:p>
          <a:p>
            <a:r>
              <a:rPr lang="en-US" dirty="0">
                <a:effectLst/>
                <a:latin typeface="Lucida Grande" panose="020B0600040502020204" pitchFamily="34" charset="0"/>
              </a:rPr>
              <a:t>with his clothing stained red?</a:t>
            </a:r>
          </a:p>
          <a:p>
            <a:r>
              <a:rPr lang="en-US" dirty="0">
                <a:effectLst/>
                <a:latin typeface="Lucida Grande" panose="020B0600040502020204" pitchFamily="34" charset="0"/>
              </a:rPr>
              <a:t>Who is this in royal robes,</a:t>
            </a:r>
          </a:p>
          <a:p>
            <a:r>
              <a:rPr lang="en-US" dirty="0">
                <a:effectLst/>
                <a:latin typeface="Lucida Grande" panose="020B0600040502020204" pitchFamily="34" charset="0"/>
              </a:rPr>
              <a:t>marching in his great strength?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“It is I, the LORD, announcing your salvation!</a:t>
            </a:r>
          </a:p>
          <a:p>
            <a:r>
              <a:rPr lang="en-US" dirty="0">
                <a:effectLst/>
                <a:latin typeface="Lucida Grande" panose="020B0600040502020204" pitchFamily="34" charset="0"/>
              </a:rPr>
              <a:t>It is I, the LORD, who has the power to save!”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63:2</a:t>
            </a:r>
            <a:r>
              <a:rPr lang="en-US" dirty="0">
                <a:effectLst/>
                <a:latin typeface="Lucida Grande" panose="020B0600040502020204" pitchFamily="34" charset="0"/>
              </a:rPr>
              <a:t>    Why are your clothes so red,</a:t>
            </a:r>
          </a:p>
          <a:p>
            <a:r>
              <a:rPr lang="en-US" dirty="0">
                <a:effectLst/>
                <a:latin typeface="Lucida Grande" panose="020B0600040502020204" pitchFamily="34" charset="0"/>
              </a:rPr>
              <a:t>as if you have been treading out grapes?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63:3</a:t>
            </a:r>
            <a:r>
              <a:rPr lang="en-US" dirty="0">
                <a:effectLst/>
                <a:latin typeface="Lucida Grande" panose="020B0600040502020204" pitchFamily="34" charset="0"/>
              </a:rPr>
              <a:t>    “I have been treading the winepress alone;</a:t>
            </a:r>
          </a:p>
          <a:p>
            <a:r>
              <a:rPr lang="en-US" dirty="0">
                <a:effectLst/>
                <a:latin typeface="Lucida Grande" panose="020B0600040502020204" pitchFamily="34" charset="0"/>
              </a:rPr>
              <a:t>no one was there to help me.</a:t>
            </a:r>
          </a:p>
          <a:p>
            <a:r>
              <a:rPr lang="en-US" dirty="0">
                <a:effectLst/>
                <a:latin typeface="Lucida Grande" panose="020B0600040502020204" pitchFamily="34" charset="0"/>
              </a:rPr>
              <a:t>In my anger I have trampled my enemies</a:t>
            </a:r>
          </a:p>
          <a:p>
            <a:r>
              <a:rPr lang="en-US" dirty="0">
                <a:effectLst/>
                <a:latin typeface="Lucida Grande" panose="020B0600040502020204" pitchFamily="34" charset="0"/>
              </a:rPr>
              <a:t>as if they were grapes.</a:t>
            </a:r>
          </a:p>
          <a:p>
            <a:r>
              <a:rPr lang="en-US" dirty="0">
                <a:effectLst/>
                <a:latin typeface="Lucida Grande" panose="020B0600040502020204" pitchFamily="34" charset="0"/>
              </a:rPr>
              <a:t>In my fury I have trampled my foes.</a:t>
            </a:r>
          </a:p>
          <a:p>
            <a:r>
              <a:rPr lang="en-US" dirty="0">
                <a:effectLst/>
                <a:latin typeface="Lucida Grande" panose="020B0600040502020204" pitchFamily="34" charset="0"/>
              </a:rPr>
              <a:t>Their blood has stained my clothes.</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the time has come for me to avenge my people,</a:t>
            </a:r>
          </a:p>
          <a:p>
            <a:r>
              <a:rPr lang="en-US" dirty="0">
                <a:effectLst/>
                <a:latin typeface="Lucida Grande" panose="020B0600040502020204" pitchFamily="34" charset="0"/>
              </a:rPr>
              <a:t>to ransom them from their oppressors.</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 was amazed to see that no one intervened</a:t>
            </a:r>
          </a:p>
          <a:p>
            <a:r>
              <a:rPr lang="en-US" dirty="0">
                <a:effectLst/>
                <a:latin typeface="Lucida Grande" panose="020B0600040502020204" pitchFamily="34" charset="0"/>
              </a:rPr>
              <a:t>to help the oppressed.</a:t>
            </a:r>
          </a:p>
          <a:p>
            <a:r>
              <a:rPr lang="en-US" dirty="0">
                <a:effectLst/>
                <a:latin typeface="Lucida Grande" panose="020B0600040502020204" pitchFamily="34" charset="0"/>
              </a:rPr>
              <a:t>So I myself stepped in to save them with my strong arm,</a:t>
            </a:r>
          </a:p>
          <a:p>
            <a:r>
              <a:rPr lang="en-US" dirty="0">
                <a:effectLst/>
                <a:latin typeface="Lucida Grande" panose="020B0600040502020204" pitchFamily="34" charset="0"/>
              </a:rPr>
              <a:t>and my wrath sustained me.</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I crushed the nations in my anger</a:t>
            </a:r>
          </a:p>
          <a:p>
            <a:r>
              <a:rPr lang="en-US" dirty="0">
                <a:effectLst/>
                <a:latin typeface="Lucida Grande" panose="020B0600040502020204" pitchFamily="34" charset="0"/>
              </a:rPr>
              <a:t>and made them stagger and fall to the ground,</a:t>
            </a:r>
          </a:p>
          <a:p>
            <a:r>
              <a:rPr lang="en-US" dirty="0">
                <a:effectLst/>
                <a:latin typeface="Lucida Grande" panose="020B0600040502020204" pitchFamily="34" charset="0"/>
              </a:rPr>
              <a:t>spilling their blood upon the earth.”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76</a:t>
            </a:fld>
            <a:endParaRPr lang="en-GB" dirty="0"/>
          </a:p>
        </p:txBody>
      </p:sp>
    </p:spTree>
    <p:extLst>
      <p:ext uri="{BB962C8B-B14F-4D97-AF65-F5344CB8AC3E}">
        <p14:creationId xmlns:p14="http://schemas.microsoft.com/office/powerpoint/2010/main" val="2281631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4:17</a:t>
            </a:r>
            <a:r>
              <a:rPr lang="en-US" dirty="0">
                <a:solidFill>
                  <a:srgbClr val="000000"/>
                </a:solidFill>
                <a:effectLst/>
                <a:latin typeface="Lucida Grande" panose="020B0600040502020204" pitchFamily="34" charset="0"/>
              </a:rPr>
              <a:t>    From then on Jesus began to preach, </a:t>
            </a:r>
            <a:r>
              <a:rPr lang="en-US" dirty="0">
                <a:solidFill>
                  <a:srgbClr val="FF2500"/>
                </a:solidFill>
                <a:effectLst/>
                <a:latin typeface="Lucida Grande" panose="020B0600040502020204" pitchFamily="34" charset="0"/>
              </a:rPr>
              <a:t>“Repent of your sins and turn to God, for the Kingdom of Heaven is near.”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1:15</a:t>
            </a:r>
            <a:r>
              <a:rPr lang="en-US" dirty="0">
                <a:solidFill>
                  <a:srgbClr val="FF2500"/>
                </a:solidFill>
                <a:effectLst/>
                <a:latin typeface="Lucida Grande" panose="020B0600040502020204" pitchFamily="34" charset="0"/>
              </a:rPr>
              <a:t> “The time promised by God has come at last!”</a:t>
            </a:r>
            <a:r>
              <a:rPr lang="en-US" dirty="0">
                <a:solidFill>
                  <a:srgbClr val="000000"/>
                </a:solidFill>
                <a:effectLst/>
                <a:latin typeface="Lucida Grande" panose="020B0600040502020204" pitchFamily="34" charset="0"/>
              </a:rPr>
              <a:t> he announced. </a:t>
            </a:r>
            <a:r>
              <a:rPr lang="en-US" dirty="0">
                <a:solidFill>
                  <a:srgbClr val="FF2500"/>
                </a:solidFill>
                <a:effectLst/>
                <a:latin typeface="Lucida Grande" panose="020B0600040502020204" pitchFamily="34" charset="0"/>
              </a:rPr>
              <a:t>“The Kingdom of God is near! Repent of your sins and believe the Good News!”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4:14</a:t>
            </a:r>
            <a:r>
              <a:rPr lang="en-US" dirty="0">
                <a:effectLst/>
                <a:latin typeface="Lucida Grande" panose="020B0600040502020204" pitchFamily="34" charset="0"/>
              </a:rPr>
              <a:t>    Then Jesus returned to Galilee, filled with the Holy Spirit’s power. Reports about him spread quickly through the whole region.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He taught regularly in their synagogues and was praised by everyone. </a:t>
            </a:r>
          </a:p>
          <a:p>
            <a:endParaRPr lang="en-US" dirty="0">
              <a:effectLst/>
              <a:latin typeface="Lucida Grande" panose="020B0600040502020204" pitchFamily="34" charset="0"/>
            </a:endParaRPr>
          </a:p>
          <a:p>
            <a:r>
              <a:rPr lang="en-US" dirty="0">
                <a:effectLst/>
                <a:latin typeface="Lucida Grande" panose="020B0600040502020204" pitchFamily="34" charset="0"/>
              </a:rPr>
              <a:t>This is exact same message that John preached (Matt 3:2).</a:t>
            </a:r>
          </a:p>
        </p:txBody>
      </p:sp>
      <p:sp>
        <p:nvSpPr>
          <p:cNvPr id="4" name="Slide Number Placeholder 3"/>
          <p:cNvSpPr>
            <a:spLocks noGrp="1"/>
          </p:cNvSpPr>
          <p:nvPr>
            <p:ph type="sldNum" sz="quarter" idx="5"/>
          </p:nvPr>
        </p:nvSpPr>
        <p:spPr/>
        <p:txBody>
          <a:bodyPr/>
          <a:lstStyle/>
          <a:p>
            <a:fld id="{7FF8FD0F-CF75-4E76-A791-C623B2213724}" type="slidenum">
              <a:rPr lang="en-GB" smtClean="0"/>
              <a:t>77</a:t>
            </a:fld>
            <a:endParaRPr lang="en-GB" dirty="0"/>
          </a:p>
        </p:txBody>
      </p:sp>
    </p:spTree>
    <p:extLst>
      <p:ext uri="{BB962C8B-B14F-4D97-AF65-F5344CB8AC3E}">
        <p14:creationId xmlns:p14="http://schemas.microsoft.com/office/powerpoint/2010/main" val="3087267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4:13</a:t>
            </a:r>
            <a:r>
              <a:rPr lang="en-US" dirty="0">
                <a:effectLst/>
                <a:latin typeface="Lucida Grande" panose="020B0600040502020204" pitchFamily="34" charset="0"/>
              </a:rPr>
              <a:t> He went first to Nazareth, then left there and moved to Capernaum, beside the Sea of Galilee, in the region of Zebulun and Naphtali.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This fulfilled what God said through the prophet Isaiah: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4:15</a:t>
            </a:r>
            <a:r>
              <a:rPr lang="en-US" dirty="0">
                <a:effectLst/>
                <a:latin typeface="Lucida Grande" panose="020B0600040502020204" pitchFamily="34" charset="0"/>
              </a:rPr>
              <a:t>    “In the land of Zebulun and of Naphtali,</a:t>
            </a:r>
          </a:p>
          <a:p>
            <a:r>
              <a:rPr lang="en-US" dirty="0">
                <a:effectLst/>
                <a:latin typeface="Lucida Grande" panose="020B0600040502020204" pitchFamily="34" charset="0"/>
              </a:rPr>
              <a:t>beside the sea, beyond the Jordan River,</a:t>
            </a:r>
          </a:p>
          <a:p>
            <a:r>
              <a:rPr lang="en-US" dirty="0">
                <a:effectLst/>
                <a:latin typeface="Lucida Grande" panose="020B0600040502020204" pitchFamily="34" charset="0"/>
              </a:rPr>
              <a:t>in Galilee where so many Gentiles live,</a:t>
            </a:r>
          </a:p>
          <a:p>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the people who sat in darkness</a:t>
            </a:r>
          </a:p>
          <a:p>
            <a:r>
              <a:rPr lang="en-US" dirty="0">
                <a:effectLst/>
                <a:latin typeface="Lucida Grande" panose="020B0600040502020204" pitchFamily="34" charset="0"/>
              </a:rPr>
              <a:t>have seen a great light.</a:t>
            </a:r>
          </a:p>
          <a:p>
            <a:r>
              <a:rPr lang="en-US" dirty="0">
                <a:effectLst/>
                <a:latin typeface="Lucida Grande" panose="020B0600040502020204" pitchFamily="34" charset="0"/>
              </a:rPr>
              <a:t>And for those who lived in the land where death casts its shadow,</a:t>
            </a:r>
          </a:p>
          <a:p>
            <a:r>
              <a:rPr lang="en-US" dirty="0">
                <a:effectLst/>
                <a:latin typeface="Lucida Grande" panose="020B0600040502020204" pitchFamily="34" charset="0"/>
              </a:rPr>
              <a:t>a light has shined.”</a:t>
            </a:r>
          </a:p>
        </p:txBody>
      </p:sp>
      <p:sp>
        <p:nvSpPr>
          <p:cNvPr id="4" name="Slide Number Placeholder 3"/>
          <p:cNvSpPr>
            <a:spLocks noGrp="1"/>
          </p:cNvSpPr>
          <p:nvPr>
            <p:ph type="sldNum" sz="quarter" idx="5"/>
          </p:nvPr>
        </p:nvSpPr>
        <p:spPr/>
        <p:txBody>
          <a:bodyPr/>
          <a:lstStyle/>
          <a:p>
            <a:fld id="{7FF8FD0F-CF75-4E76-A791-C623B2213724}" type="slidenum">
              <a:rPr lang="en-GB" smtClean="0"/>
              <a:t>80</a:t>
            </a:fld>
            <a:endParaRPr lang="en-GB" dirty="0"/>
          </a:p>
        </p:txBody>
      </p:sp>
    </p:spTree>
    <p:extLst>
      <p:ext uri="{BB962C8B-B14F-4D97-AF65-F5344CB8AC3E}">
        <p14:creationId xmlns:p14="http://schemas.microsoft.com/office/powerpoint/2010/main" val="39705896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Casts Out an Evil Spirit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1:21</a:t>
            </a:r>
            <a:r>
              <a:rPr lang="en-US" dirty="0">
                <a:effectLst/>
                <a:latin typeface="Lucida Grande" panose="020B0600040502020204" pitchFamily="34" charset="0"/>
              </a:rPr>
              <a:t>    Jesus and his companions went to the town of Capernaum. When the Sabbath day came, he went into the synagogue and began to teach.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The people were amazed at his teaching, for he taught with real authority—quite unlike the teachers of religious law.</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a:t>
            </a:r>
            <a:r>
              <a:rPr lang="en-US" dirty="0">
                <a:effectLst/>
                <a:latin typeface="Lucida Grande" panose="020B0600040502020204" pitchFamily="34" charset="0"/>
              </a:rPr>
              <a:t>    Suddenly, a man in the synagogue who was possessed by an evil spirit cried out,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At that, the evil spirit screamed, threw the man into a convulsion, and then came out of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1:27</a:t>
            </a:r>
            <a:r>
              <a:rPr lang="en-US" dirty="0">
                <a:effectLst/>
                <a:latin typeface="Lucida Grande" panose="020B0600040502020204" pitchFamily="34" charset="0"/>
              </a:rPr>
              <a:t>    Amazement gripped the audience, and they began to discuss what had happened. “What sort of new teaching is this?” they asked excitedly. “It has such authority! Even evil spirits obey his orders!” </a:t>
            </a:r>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The news about Jesus spread quickly throughout the entire region of Galilee.</a:t>
            </a:r>
          </a:p>
          <a:p>
            <a:endParaRPr lang="en-US" dirty="0">
              <a:effectLst/>
              <a:latin typeface="Lucida Grande" panose="020B0600040502020204" pitchFamily="34" charset="0"/>
            </a:endParaRPr>
          </a:p>
          <a:p>
            <a:r>
              <a:rPr lang="en-US" dirty="0">
                <a:effectLst/>
                <a:latin typeface="Lucida Grande" panose="020B0600040502020204" pitchFamily="34" charset="0"/>
              </a:rPr>
              <a:t>Jesus Casts Out a Demon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4:31</a:t>
            </a:r>
            <a:r>
              <a:rPr lang="en-US" dirty="0">
                <a:effectLst/>
                <a:latin typeface="Lucida Grande" panose="020B0600040502020204" pitchFamily="34" charset="0"/>
              </a:rPr>
              <a:t>    Then Jesus went to Capernaum, a town in Galilee, and taught there in the synagogue every Sabbath day. </a:t>
            </a:r>
            <a:r>
              <a:rPr lang="en-US" b="1" baseline="30000" dirty="0">
                <a:solidFill>
                  <a:srgbClr val="006699"/>
                </a:solidFill>
                <a:effectLst/>
                <a:latin typeface="Helvetica Neue" panose="02000503000000020004" pitchFamily="2" charset="0"/>
              </a:rPr>
              <a:t>32</a:t>
            </a:r>
            <a:r>
              <a:rPr lang="en-US" dirty="0">
                <a:effectLst/>
                <a:latin typeface="Lucida Grande" panose="020B0600040502020204" pitchFamily="34" charset="0"/>
              </a:rPr>
              <a:t> There, too, the people were amazed at his teaching, for he spoke with authority.</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Luke 4:33</a:t>
            </a:r>
            <a:r>
              <a:rPr lang="en-US" dirty="0">
                <a:effectLst/>
                <a:latin typeface="Lucida Grande" panose="020B0600040502020204" pitchFamily="34" charset="0"/>
              </a:rPr>
              <a:t>    Once when he was in the synagogue, a man possessed by a demon—an evil spirit—cried out, shouting,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“Go away!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that, the demon threw the man to the floor as the crowd watched; then it came out of him without hurting him further.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4:36</a:t>
            </a:r>
            <a:r>
              <a:rPr lang="en-US" dirty="0">
                <a:effectLst/>
                <a:latin typeface="Lucida Grande" panose="020B0600040502020204" pitchFamily="34" charset="0"/>
              </a:rPr>
              <a:t>    Amazed, the people exclaimed, “What authority and power this man’s words possess! Even evil spirits obey him, and they flee at his command!”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The news about Jesus spread through every village in the entire region. </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82</a:t>
            </a:fld>
            <a:endParaRPr lang="en-GB" dirty="0"/>
          </a:p>
        </p:txBody>
      </p:sp>
    </p:spTree>
    <p:extLst>
      <p:ext uri="{BB962C8B-B14F-4D97-AF65-F5344CB8AC3E}">
        <p14:creationId xmlns:p14="http://schemas.microsoft.com/office/powerpoint/2010/main" val="1527042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19336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68356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1830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29485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41461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53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Jesus shares our joy as he did at the wedding at Cana.</a:t>
            </a:r>
          </a:p>
        </p:txBody>
      </p:sp>
    </p:spTree>
    <p:extLst>
      <p:ext uri="{BB962C8B-B14F-4D97-AF65-F5344CB8AC3E}">
        <p14:creationId xmlns:p14="http://schemas.microsoft.com/office/powerpoint/2010/main" val="1562245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4154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2796863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023339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414815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986325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98133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562099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563749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247888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4:23</a:t>
            </a:r>
            <a:r>
              <a:rPr lang="en-US" dirty="0">
                <a:effectLst/>
                <a:latin typeface="Lucida Grande" panose="020B0600040502020204" pitchFamily="34" charset="0"/>
              </a:rPr>
              <a:t>    Jesus traveled throughout the region of Galilee, teaching in the synagogues and announcing the Good News about the Kingdom. And he healed every kind of disease and illness.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News about him spread as far as Syria, and people soon began bringing to him all who were sick. And whatever their sickness or disease, or if they were demon possessed or epileptic or paralyzed—he healed them all.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Large crowds followed him wherever he went—people from Galilee, the Ten Towns, Jerusalem, from all over Judea, and from east of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1:35</a:t>
            </a:r>
            <a:r>
              <a:rPr lang="en-US" dirty="0">
                <a:effectLst/>
                <a:latin typeface="Lucida Grande" panose="020B0600040502020204" pitchFamily="34" charset="0"/>
              </a:rPr>
              <a:t>    Before daybreak the next morning, Jesus got up and went out to an isolated place to pray.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Later Simon and the others went out to find him.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When they found him, they said, “Everyone is looking for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1:38</a:t>
            </a:r>
            <a:r>
              <a:rPr lang="en-US" dirty="0">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“We must go on to other towns as well, and I will preach to them, too. That is why I came.”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So he traveled throughout the region of Galilee, preaching in the synagogues and casting out demons.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4:42</a:t>
            </a:r>
            <a:r>
              <a:rPr lang="en-US" dirty="0">
                <a:effectLst/>
                <a:latin typeface="Lucida Grande" panose="020B0600040502020204" pitchFamily="34" charset="0"/>
              </a:rPr>
              <a:t>    Early the next morning, Jesus went out to an isolated place. The crowds searched everywhere for him, and when they finally found him, they begged him not to leave them.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But he replied, </a:t>
            </a:r>
            <a:r>
              <a:rPr lang="en-US" dirty="0">
                <a:solidFill>
                  <a:srgbClr val="FF2500"/>
                </a:solidFill>
                <a:effectLst/>
                <a:latin typeface="Lucida Grande" panose="020B0600040502020204" pitchFamily="34" charset="0"/>
              </a:rPr>
              <a:t>“I must preach the Good News of the Kingdom of God in other towns, too, because that is why I was sent.”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 he continued to travel around, preaching in synagogues throughout Judea. </a:t>
            </a:r>
          </a:p>
        </p:txBody>
      </p:sp>
      <p:sp>
        <p:nvSpPr>
          <p:cNvPr id="4" name="Slide Number Placeholder 3"/>
          <p:cNvSpPr>
            <a:spLocks noGrp="1"/>
          </p:cNvSpPr>
          <p:nvPr>
            <p:ph type="sldNum" sz="quarter" idx="5"/>
          </p:nvPr>
        </p:nvSpPr>
        <p:spPr/>
        <p:txBody>
          <a:bodyPr/>
          <a:lstStyle/>
          <a:p>
            <a:fld id="{7FF8FD0F-CF75-4E76-A791-C623B2213724}" type="slidenum">
              <a:rPr lang="en-GB" smtClean="0"/>
              <a:t>102</a:t>
            </a:fld>
            <a:endParaRPr lang="en-GB" dirty="0"/>
          </a:p>
        </p:txBody>
      </p:sp>
    </p:spTree>
    <p:extLst>
      <p:ext uri="{BB962C8B-B14F-4D97-AF65-F5344CB8AC3E}">
        <p14:creationId xmlns:p14="http://schemas.microsoft.com/office/powerpoint/2010/main" val="331070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But when the wine ran out so early, it potentially caused shame to this family that meant much to Jesus.</a:t>
            </a:r>
          </a:p>
        </p:txBody>
      </p:sp>
    </p:spTree>
    <p:extLst>
      <p:ext uri="{BB962C8B-B14F-4D97-AF65-F5344CB8AC3E}">
        <p14:creationId xmlns:p14="http://schemas.microsoft.com/office/powerpoint/2010/main" val="18600368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8:2</a:t>
            </a:r>
            <a:r>
              <a:rPr lang="en-US" dirty="0">
                <a:effectLst/>
                <a:latin typeface="Lucida Grande" panose="020B0600040502020204" pitchFamily="34" charset="0"/>
              </a:rPr>
              <a:t> Suddenly, a man with leprosy approached him and knelt before him. “Lord,” the man said, “if you are willing, you can heal me and make me clean.”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4</a:t>
            </a:r>
            <a:r>
              <a:rPr lang="en-US" dirty="0">
                <a:solidFill>
                  <a:srgbClr val="000000"/>
                </a:solidFill>
                <a:effectLst/>
                <a:latin typeface="Lucida Grande" panose="020B0600040502020204" pitchFamily="34" charset="0"/>
              </a:rPr>
              <a:t> Then Jesus said to him, </a:t>
            </a:r>
            <a:r>
              <a:rPr lang="en-US" dirty="0">
                <a:solidFill>
                  <a:srgbClr val="FF2500"/>
                </a:solidFill>
                <a:effectLst/>
                <a:latin typeface="Lucida Grande" panose="020B0600040502020204" pitchFamily="34" charset="0"/>
              </a:rPr>
              <a:t>“Don’t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1:40</a:t>
            </a:r>
            <a:r>
              <a:rPr lang="en-US" dirty="0">
                <a:effectLst/>
                <a:latin typeface="Lucida Grande" panose="020B0600040502020204" pitchFamily="34" charset="0"/>
              </a:rPr>
              <a:t>    A man with leprosy came and knelt in front of Jesus, begging to be healed. “If you are willing, you can heal me and make me clean,”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1:41</a:t>
            </a:r>
            <a:r>
              <a:rPr lang="en-US" dirty="0">
                <a:solidFill>
                  <a:srgbClr val="000000"/>
                </a:solidFill>
                <a:effectLst/>
                <a:latin typeface="Lucida Grande" panose="020B0600040502020204" pitchFamily="34" charset="0"/>
              </a:rPr>
              <a:t>    Moved with compassion,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solidFill>
                  <a:srgbClr val="000000"/>
                </a:solidFill>
                <a:effectLst/>
                <a:latin typeface="Lucida Grande" panose="020B0600040502020204" pitchFamily="34" charset="0"/>
              </a:rPr>
              <a:t> Instantly the leprosy disappeared, and the man was healed. </a:t>
            </a:r>
            <a:r>
              <a:rPr lang="en-US" b="1" baseline="30000" dirty="0">
                <a:solidFill>
                  <a:srgbClr val="006699"/>
                </a:solidFill>
                <a:effectLst/>
                <a:latin typeface="Helvetica Neue" panose="02000503000000020004" pitchFamily="2" charset="0"/>
              </a:rPr>
              <a:t>43</a:t>
            </a:r>
            <a:r>
              <a:rPr lang="en-US" dirty="0">
                <a:solidFill>
                  <a:srgbClr val="000000"/>
                </a:solidFill>
                <a:effectLst/>
                <a:latin typeface="Lucida Grande" panose="020B0600040502020204" pitchFamily="34" charset="0"/>
              </a:rPr>
              <a:t> Then Jesus sent him on his way with a stern warning: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1:45</a:t>
            </a:r>
            <a:r>
              <a:rPr lang="en-US" dirty="0">
                <a:effectLst/>
                <a:latin typeface="Lucida Grande" panose="020B0600040502020204" pitchFamily="34" charset="0"/>
              </a:rPr>
              <a:t>    But the man went and spread the word, proclaiming to everyone what had happened. As a result, large crowds soon surrounded Jesus, and he couldn’t publicly enter a town anywhere. He had to stay out in the secluded places, but people from everywhere kept coming to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5:12</a:t>
            </a:r>
            <a:r>
              <a:rPr lang="en-US" dirty="0">
                <a:effectLst/>
                <a:latin typeface="Lucida Grande" panose="020B0600040502020204" pitchFamily="34" charset="0"/>
              </a:rPr>
              <a:t>    In one of the villages, Jesus met a man with an advanced case of leprosy. When the man saw Jesus, he bowed with his face to the ground, begging to be healed. “Lord,” he said, “if you are willing, you can heal me and make me clean.”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14</a:t>
            </a:r>
            <a:r>
              <a:rPr lang="en-US" dirty="0">
                <a:solidFill>
                  <a:srgbClr val="000000"/>
                </a:solidFill>
                <a:effectLst/>
                <a:latin typeface="Lucida Grande" panose="020B0600040502020204" pitchFamily="34" charset="0"/>
              </a:rPr>
              <a:t> Then Jesus instructed him not to tell anyone what had happened. He said, </a:t>
            </a:r>
            <a:r>
              <a:rPr lang="en-US" dirty="0">
                <a:solidFill>
                  <a:srgbClr val="FF2500"/>
                </a:solidFill>
                <a:effectLst/>
                <a:latin typeface="Lucida Grande" panose="020B0600040502020204" pitchFamily="34" charset="0"/>
              </a:rPr>
              <a:t>“Go to the priest and let him examine you. Take along the offering required in the law of Moses for those who have been healed of leprosy. This will be a public testimony that you have been cleansed.”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5:15</a:t>
            </a:r>
            <a:r>
              <a:rPr lang="en-US" dirty="0">
                <a:effectLst/>
                <a:latin typeface="Lucida Grande" panose="020B0600040502020204" pitchFamily="34" charset="0"/>
              </a:rPr>
              <a:t>    But despite Jesus’ instructions, the report of his power spread even faster, and vast crowds came to hear him preach and to be healed of their diseases.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But Jesus often withdrew to the wilderness for prayer. </a:t>
            </a:r>
          </a:p>
        </p:txBody>
      </p:sp>
      <p:sp>
        <p:nvSpPr>
          <p:cNvPr id="4" name="Slide Number Placeholder 3"/>
          <p:cNvSpPr>
            <a:spLocks noGrp="1"/>
          </p:cNvSpPr>
          <p:nvPr>
            <p:ph type="sldNum" sz="quarter" idx="5"/>
          </p:nvPr>
        </p:nvSpPr>
        <p:spPr/>
        <p:txBody>
          <a:bodyPr/>
          <a:lstStyle/>
          <a:p>
            <a:fld id="{7FF8FD0F-CF75-4E76-A791-C623B2213724}" type="slidenum">
              <a:rPr lang="en-GB" smtClean="0"/>
              <a:t>103</a:t>
            </a:fld>
            <a:endParaRPr lang="en-GB" dirty="0"/>
          </a:p>
        </p:txBody>
      </p:sp>
    </p:spTree>
    <p:extLst>
      <p:ext uri="{BB962C8B-B14F-4D97-AF65-F5344CB8AC3E}">
        <p14:creationId xmlns:p14="http://schemas.microsoft.com/office/powerpoint/2010/main" val="19452316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39657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443141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155304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476320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781914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410536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97778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18512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291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has a special relationship to the couple. Jesus initially did not respond to his mother Mary but then agreed to act.</a:t>
            </a:r>
          </a:p>
        </p:txBody>
      </p:sp>
    </p:spTree>
    <p:extLst>
      <p:ext uri="{BB962C8B-B14F-4D97-AF65-F5344CB8AC3E}">
        <p14:creationId xmlns:p14="http://schemas.microsoft.com/office/powerpoint/2010/main" val="34786329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602309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26763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315354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201958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42050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189848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015726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284145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62334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66115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a:lvl1pPr>
          </a:lstStyle>
          <a:p>
            <a:fld id="{90DE44F8-E790-45D9-9CD8-8283DEB15334}" type="slidenum">
              <a:rPr lang="en-US" altLang="en-US"/>
              <a:pPr/>
              <a:t>‹#›</a:t>
            </a:fld>
            <a:endParaRPr lang="en-US" altLang="en-US"/>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a:lvl1pPr>
          </a:lstStyle>
          <a:p>
            <a:fld id="{9985960E-D13A-40E1-B48E-C0BB59A91150}" type="slidenum">
              <a:rPr lang="en-US" altLang="en-US"/>
              <a:pPr/>
              <a:t>‹#›</a:t>
            </a:fld>
            <a:endParaRPr lang="en-US" altLang="en-US"/>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a:lvl1pPr>
          </a:lstStyle>
          <a:p>
            <a:fld id="{21D4F817-1581-4557-B027-283956C3688E}" type="slidenum">
              <a:rPr lang="en-US" altLang="en-US"/>
              <a:pPr/>
              <a:t>‹#›</a:t>
            </a:fld>
            <a:endParaRPr lang="en-US" altLang="en-US"/>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a:lvl1pPr>
          </a:lstStyle>
          <a:p>
            <a:fld id="{71D98545-7D4D-481F-AC9C-790A8565A265}" type="slidenum">
              <a:rPr lang="en-US" altLang="en-US"/>
              <a:pPr/>
              <a:t>‹#›</a:t>
            </a:fld>
            <a:endParaRPr lang="en-US" altLang="en-US"/>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a:lvl1pPr>
          </a:lstStyle>
          <a:p>
            <a:fld id="{3B82E254-72ED-41BE-9C95-EC7115761BD2}" type="slidenum">
              <a:rPr lang="en-US" altLang="en-US"/>
              <a:pPr/>
              <a:t>‹#›</a:t>
            </a:fld>
            <a:endParaRPr lang="en-US" altLang="en-US"/>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a:lvl1pPr>
          </a:lstStyle>
          <a:p>
            <a:fld id="{06B956FA-DBF4-498E-857A-05E35BC6D36B}" type="slidenum">
              <a:rPr lang="en-US" altLang="en-US"/>
              <a:pPr/>
              <a:t>‹#›</a:t>
            </a:fld>
            <a:endParaRPr lang="en-US" altLang="en-US"/>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a:lvl1pPr>
          </a:lstStyle>
          <a:p>
            <a:fld id="{BEB77E2F-87E4-4D73-8100-794F9944CBCD}" type="slidenum">
              <a:rPr lang="en-US" altLang="en-US"/>
              <a:pPr/>
              <a:t>‹#›</a:t>
            </a:fld>
            <a:endParaRPr lang="en-US" altLang="en-US"/>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a:lvl1pPr>
          </a:lstStyle>
          <a:p>
            <a:fld id="{2C6C2034-B28B-4EFB-857F-88A380A1118E}" type="slidenum">
              <a:rPr lang="en-US" altLang="en-US"/>
              <a:pPr/>
              <a:t>‹#›</a:t>
            </a:fld>
            <a:endParaRPr lang="en-US" altLang="en-US"/>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a:lvl1pPr>
          </a:lstStyle>
          <a:p>
            <a:fld id="{1E3416F7-8278-4624-841F-0D283CC02F76}" type="slidenum">
              <a:rPr lang="en-US" altLang="en-US"/>
              <a:pPr/>
              <a:t>‹#›</a:t>
            </a:fld>
            <a:endParaRPr lang="en-US" altLang="en-US"/>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a:lvl1pPr>
          </a:lstStyle>
          <a:p>
            <a:fld id="{F672505B-B2EB-45C6-AACB-9ADA5DE58369}" type="slidenum">
              <a:rPr lang="en-US" altLang="en-US"/>
              <a:pPr/>
              <a:t>‹#›</a:t>
            </a:fld>
            <a:endParaRPr lang="en-US" altLang="en-US"/>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a:lvl1pPr>
          </a:lstStyle>
          <a:p>
            <a:fld id="{8843CB69-14CC-41FD-92DC-F4FD047DE5BF}" type="slidenum">
              <a:rPr lang="en-US" altLang="en-US"/>
              <a:pPr/>
              <a:t>‹#›</a:t>
            </a:fld>
            <a:endParaRPr lang="en-US" altLang="en-US"/>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a:lvl1pPr>
          </a:lstStyle>
          <a:p>
            <a:fld id="{577FB69C-B1B8-4F8C-954F-96AC04693315}" type="slidenum">
              <a:rPr lang="en-US" altLang="en-US"/>
              <a:pPr/>
              <a:t>‹#›</a:t>
            </a:fld>
            <a:endParaRPr lang="en-US" altLang="en-US"/>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a:lvl1pPr>
          </a:lstStyle>
          <a:p>
            <a:fld id="{8B2D7C4A-3912-4A8C-8100-8B03DE116E94}" type="slidenum">
              <a:rPr lang="en-US" altLang="en-US"/>
              <a:pPr/>
              <a:t>‹#›</a:t>
            </a:fld>
            <a:endParaRPr lang="en-US" altLang="en-US"/>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8805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754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26003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18028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774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5799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50722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40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125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1179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614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9782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66916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23939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487171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872340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25998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77169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19305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31245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88682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340113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8111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228650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11647360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5325065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7453187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32506844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2434033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40899418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80442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991268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503836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4130113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5692338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387054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2501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155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6868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2531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484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6325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4935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3834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63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7269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7857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7988365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5160484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0703494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30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876719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956054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985331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004503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5104785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29247760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743927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93337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11634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5958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17355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32310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68712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61851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32153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97723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34872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55740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00473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8540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3122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14/05/2025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14/05/2025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14/05/2025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theme" Target="../theme/theme29.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14/05/2025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4B45F4-ADD7-4B10-AB95-D1592DA62574}" type="slidenum">
              <a:rPr lang="en-US" altLang="en-US"/>
              <a:pPr/>
              <a:t>‹#›</a:t>
            </a:fld>
            <a:endParaRPr lang="en-US" altLang="en-US"/>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88FE4CB7-90F8-7140-8B86-3C62BFCD97D1}" type="slidenum">
              <a:rPr lang="en-US"/>
              <a:pPr>
                <a:defRPr/>
              </a:pPr>
              <a:t>‹#›</a:t>
            </a:fld>
            <a:endParaRPr lang="en-US"/>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651845858"/>
      </p:ext>
    </p:extLst>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26217"/>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2997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5/14/25</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237934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492959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89690"/>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94" indent="-28527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66" indent="-22821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510" indent="-22821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932" indent="-22821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fld id="{5DDFCB5D-9589-6C49-93D5-A3E21ABC5181}" type="slidenum">
              <a:rPr lang="en-US" sz="1800" smtClean="0">
                <a:cs typeface="DejaVu Sans" charset="0"/>
              </a:rPr>
              <a:pPr defTabSz="321279">
                <a:buSzPct val="100000"/>
              </a:pPr>
              <a:t>‹#›</a:t>
            </a:fld>
            <a:endParaRPr lang="en-US" sz="1800">
              <a:cs typeface="DejaVu Sans" charset="0"/>
            </a:endParaRPr>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6.jpeg"/><Relationship Id="rId1" Type="http://schemas.openxmlformats.org/officeDocument/2006/relationships/slideLayout" Target="../slideLayouts/slideLayout103.xml"/><Relationship Id="rId4" Type="http://schemas.openxmlformats.org/officeDocument/2006/relationships/image" Target="../media/image9.jpeg"/></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4.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5.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6.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7.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8.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1.xml"/><Relationship Id="rId1" Type="http://schemas.openxmlformats.org/officeDocument/2006/relationships/slideLayout" Target="../slideLayouts/slideLayout75.xml"/></Relationships>
</file>

<file path=ppt/slides/_rels/slide12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7.jpeg"/><Relationship Id="rId1" Type="http://schemas.openxmlformats.org/officeDocument/2006/relationships/slideLayout" Target="../slideLayouts/slideLayout114.xml"/><Relationship Id="rId4" Type="http://schemas.openxmlformats.org/officeDocument/2006/relationships/image" Target="../media/image9.jpeg"/></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1.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2.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3.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4.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5.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6.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7.xml"/><Relationship Id="rId1" Type="http://schemas.openxmlformats.org/officeDocument/2006/relationships/slideLayout" Target="../slideLayouts/slideLayout13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8.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9.xml"/><Relationship Id="rId1" Type="http://schemas.openxmlformats.org/officeDocument/2006/relationships/slideLayout" Target="../slideLayouts/slideLayout52.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3.xml"/><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4.xml"/><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5.xml"/><Relationship Id="rId1" Type="http://schemas.openxmlformats.org/officeDocument/2006/relationships/slideLayout" Target="../slideLayouts/slideLayout141.xml"/><Relationship Id="rId4" Type="http://schemas.openxmlformats.org/officeDocument/2006/relationships/image" Target="../media/image120.jpg"/></Relationships>
</file>

<file path=ppt/slides/_rels/slide16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6.xml"/><Relationship Id="rId1" Type="http://schemas.openxmlformats.org/officeDocument/2006/relationships/slideLayout" Target="../slideLayouts/slideLayout1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7.xml"/><Relationship Id="rId1" Type="http://schemas.openxmlformats.org/officeDocument/2006/relationships/slideLayout" Target="../slideLayouts/slideLayout1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8.xml"/><Relationship Id="rId1" Type="http://schemas.openxmlformats.org/officeDocument/2006/relationships/slideLayout" Target="../slideLayouts/slideLayout160.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0.xml"/><Relationship Id="rId1" Type="http://schemas.openxmlformats.org/officeDocument/2006/relationships/slideLayout" Target="../slideLayouts/slideLayout17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2.xml"/><Relationship Id="rId1" Type="http://schemas.openxmlformats.org/officeDocument/2006/relationships/slideLayout" Target="../slideLayouts/slideLayout184.xml"/></Relationships>
</file>

<file path=ppt/slides/_rels/slide1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3.xml"/><Relationship Id="rId1" Type="http://schemas.openxmlformats.org/officeDocument/2006/relationships/slideLayout" Target="../slideLayouts/slideLayout184.xml"/></Relationships>
</file>

<file path=ppt/slides/_rels/slide17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4.xml"/><Relationship Id="rId1" Type="http://schemas.openxmlformats.org/officeDocument/2006/relationships/slideLayout" Target="../slideLayouts/slideLayout202.xml"/><Relationship Id="rId5" Type="http://schemas.openxmlformats.org/officeDocument/2006/relationships/image" Target="../media/image129.png"/><Relationship Id="rId4" Type="http://schemas.openxmlformats.org/officeDocument/2006/relationships/image" Target="../media/image128.png"/></Relationships>
</file>

<file path=ppt/slides/_rels/slide1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5.xml"/><Relationship Id="rId1" Type="http://schemas.openxmlformats.org/officeDocument/2006/relationships/slideLayout" Target="../slideLayouts/slideLayout185.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7.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9.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0.xml"/><Relationship Id="rId1" Type="http://schemas.openxmlformats.org/officeDocument/2006/relationships/slideLayout" Target="../slideLayouts/slideLayout184.xml"/></Relationships>
</file>

<file path=ppt/slides/_rels/slide1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1.xml"/><Relationship Id="rId1" Type="http://schemas.openxmlformats.org/officeDocument/2006/relationships/slideLayout" Target="../slideLayouts/slideLayout184.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2.xml"/><Relationship Id="rId1" Type="http://schemas.openxmlformats.org/officeDocument/2006/relationships/slideLayout" Target="../slideLayouts/slideLayout185.xml"/></Relationships>
</file>

<file path=ppt/slides/_rels/slide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3.xml"/><Relationship Id="rId1" Type="http://schemas.openxmlformats.org/officeDocument/2006/relationships/slideLayout" Target="../slideLayouts/slideLayout184.xml"/></Relationships>
</file>

<file path=ppt/slides/_rels/slide1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4.xml"/><Relationship Id="rId1" Type="http://schemas.openxmlformats.org/officeDocument/2006/relationships/slideLayout" Target="../slideLayouts/slideLayout184.xml"/></Relationships>
</file>

<file path=ppt/slides/_rels/slide1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6.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7.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8.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9.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0.xml"/><Relationship Id="rId1" Type="http://schemas.openxmlformats.org/officeDocument/2006/relationships/slideLayout" Target="../slideLayouts/slideLayout208.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1.xml"/><Relationship Id="rId1" Type="http://schemas.openxmlformats.org/officeDocument/2006/relationships/slideLayout" Target="../slideLayouts/slideLayout208.xml"/></Relationships>
</file>

<file path=ppt/slides/_rels/slide1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2.png"/></Relationships>
</file>

<file path=ppt/slides/_rels/slide1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4.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5.xml"/><Relationship Id="rId1" Type="http://schemas.openxmlformats.org/officeDocument/2006/relationships/slideLayout" Target="../slideLayouts/slideLayout221.xml"/></Relationships>
</file>

<file path=ppt/slides/_rels/slide19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6.xml"/><Relationship Id="rId1" Type="http://schemas.openxmlformats.org/officeDocument/2006/relationships/slideLayout" Target="../slideLayouts/slideLayout22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7.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8.xml"/><Relationship Id="rId1" Type="http://schemas.openxmlformats.org/officeDocument/2006/relationships/slideLayout" Target="../slideLayouts/slideLayout221.xml"/></Relationships>
</file>

<file path=ppt/slides/_rels/slide2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9.xml"/><Relationship Id="rId1" Type="http://schemas.openxmlformats.org/officeDocument/2006/relationships/slideLayout" Target="../slideLayouts/slideLayout22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0.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1.xml"/><Relationship Id="rId1" Type="http://schemas.openxmlformats.org/officeDocument/2006/relationships/slideLayout" Target="../slideLayouts/slideLayout22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2.xml"/><Relationship Id="rId1" Type="http://schemas.openxmlformats.org/officeDocument/2006/relationships/slideLayout" Target="../slideLayouts/slideLayout221.xml"/></Relationships>
</file>

<file path=ppt/slides/_rels/slide2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7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7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6.xml"/><Relationship Id="rId1" Type="http://schemas.openxmlformats.org/officeDocument/2006/relationships/slideLayout" Target="../slideLayouts/slideLayout256.xml"/><Relationship Id="rId4" Type="http://schemas.openxmlformats.org/officeDocument/2006/relationships/image" Target="../media/image153.jpeg"/></Relationships>
</file>

<file path=ppt/slides/_rels/slide232.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56.xml"/></Relationships>
</file>

<file path=ppt/slides/_rels/slide233.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256.xml"/></Relationships>
</file>

<file path=ppt/slides/_rels/slide23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51.xml"/></Relationships>
</file>

<file path=ppt/slides/_rels/slide235.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256.xml"/></Relationships>
</file>

<file path=ppt/slides/_rels/slide236.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256.xml"/></Relationships>
</file>

<file path=ppt/slides/_rels/slide23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slideLayout" Target="../slideLayouts/slideLayout256.xml"/></Relationships>
</file>

<file path=ppt/slides/_rels/slide24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48.xml"/></Relationships>
</file>

<file path=ppt/slides/_rels/slide24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4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5.x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slideLayout" Target="../slideLayouts/slideLayout2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46.xml"/><Relationship Id="rId5" Type="http://schemas.openxmlformats.org/officeDocument/2006/relationships/image" Target="../media/image168.jpeg"/><Relationship Id="rId4" Type="http://schemas.openxmlformats.org/officeDocument/2006/relationships/image" Target="../media/image167.jpeg"/></Relationships>
</file>

<file path=ppt/slides/_rels/slide24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56.xml"/></Relationships>
</file>

<file path=ppt/slides/_rels/slide2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7.xml"/><Relationship Id="rId1" Type="http://schemas.openxmlformats.org/officeDocument/2006/relationships/slideLayout" Target="../slideLayouts/slideLayout26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256.xml"/></Relationships>
</file>

<file path=ppt/slides/_rels/slide251.x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slideLayout" Target="../slideLayouts/slideLayout256.xml"/></Relationships>
</file>

<file path=ppt/slides/_rels/slide25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51.xml"/><Relationship Id="rId4" Type="http://schemas.openxmlformats.org/officeDocument/2006/relationships/image" Target="../media/image175.jpeg"/></Relationships>
</file>

<file path=ppt/slides/_rels/slide25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6.xml"/></Relationships>
</file>

<file path=ppt/slides/_rels/slide25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5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8.xml"/><Relationship Id="rId1" Type="http://schemas.openxmlformats.org/officeDocument/2006/relationships/slideLayout" Target="../slideLayouts/slideLayout244.xml"/><Relationship Id="rId4" Type="http://schemas.openxmlformats.org/officeDocument/2006/relationships/image" Target="../media/image179.png"/></Relationships>
</file>

<file path=ppt/slides/_rels/slide2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34.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98.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90.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311.xml"/><Relationship Id="rId5" Type="http://schemas.openxmlformats.org/officeDocument/2006/relationships/image" Target="../media/image9.jpe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31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31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31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1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311.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31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31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311.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31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311.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31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31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311.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31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31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31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31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311.xml"/></Relationships>
</file>

<file path=ppt/slides/_rels/slide7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31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75.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328.xml"/></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1.jpeg"/><Relationship Id="rId1" Type="http://schemas.openxmlformats.org/officeDocument/2006/relationships/slideLayout" Target="../slideLayouts/slideLayout58.xml"/><Relationship Id="rId4" Type="http://schemas.openxmlformats.org/officeDocument/2006/relationships/image" Target="../media/image9.jpeg"/></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9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2.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2622"/>
            <a:ext cx="9123337"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proves to be the Messiah in the initial acceptance of His person and His authority shown in His works and teaching</a:t>
            </a:r>
            <a:endParaRPr lang="en-US" sz="3200" b="1" kern="0" dirty="0">
              <a:solidFill>
                <a:srgbClr val="FFFFFF"/>
              </a:solidFill>
              <a:effectLst>
                <a:glow rad="228600">
                  <a:srgbClr val="220011"/>
                </a:glow>
              </a:effectLst>
              <a:latin typeface="Arial"/>
              <a:ea typeface="ＭＳ Ｐゴシック" charset="0"/>
              <a:cs typeface="Arial"/>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09398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The Belief Through the First Miracle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7070"/>
            <a:ext cx="9144000" cy="252398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confirms John’s disciples and others by turning water into wine to reveal his glory as God's Son and the joy he gives to believers</a:t>
            </a:r>
          </a:p>
        </p:txBody>
      </p:sp>
    </p:spTree>
    <p:extLst>
      <p:ext uri="{BB962C8B-B14F-4D97-AF65-F5344CB8AC3E}">
        <p14:creationId xmlns:p14="http://schemas.microsoft.com/office/powerpoint/2010/main" val="27418004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Christ's Authority Over Sickness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8:14-17; Mark 1:29-34; Luke 4:38-41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7369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heals Peter's mother-in-law and others to show his messianic authority over sickness but again rejects the witness of demons</a:t>
            </a:r>
          </a:p>
        </p:txBody>
      </p:sp>
    </p:spTree>
    <p:extLst>
      <p:ext uri="{BB962C8B-B14F-4D97-AF65-F5344CB8AC3E}">
        <p14:creationId xmlns:p14="http://schemas.microsoft.com/office/powerpoint/2010/main" val="17016886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469037"/>
            <a:ext cx="9144000" cy="131189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44</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4:23-25; Mark 1:35-39; Luke 4:42-44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many and preaches that God honored His covenant promises by sending Him, showing His ever-widening </a:t>
            </a:r>
            <a:r>
              <a:rPr lang="en-GB" sz="3200" b="1" kern="0" dirty="0">
                <a:solidFill>
                  <a:srgbClr val="FFFFFF"/>
                </a:solidFill>
                <a:effectLst>
                  <a:glow rad="228600">
                    <a:srgbClr val="220011"/>
                  </a:glow>
                </a:effectLst>
                <a:latin typeface="Arial"/>
                <a:ea typeface="ＭＳ Ｐゴシック" charset="0"/>
                <a:cs typeface="Arial"/>
              </a:rPr>
              <a:t>ministry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245633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Christ's Authority Over Defilement</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45</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8:2-4; Mark 1:40-45; Luke 5:12-16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healing of a leper shows His authority as Messiah for the Sanhedrin to consider Him when the leper presents himself in </a:t>
            </a:r>
            <a:r>
              <a:rPr lang="en-GB" sz="3200" b="1" kern="0" dirty="0">
                <a:solidFill>
                  <a:srgbClr val="FFFFFF"/>
                </a:solidFill>
                <a:effectLst>
                  <a:glow rad="228600">
                    <a:srgbClr val="220011"/>
                  </a:glow>
                </a:effectLst>
                <a:latin typeface="Arial"/>
                <a:ea typeface="ＭＳ Ｐゴシック" charset="0"/>
                <a:cs typeface="Arial"/>
              </a:rPr>
              <a:t>Jerusalem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021634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10. Christ's Authority to Forgive Sin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46</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9:1-8; Mark 1:41-45; Luke 5:17-26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Through healing the paralytic, Jesus maintains that as Messiah and God, He has the authority to forgive sin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916159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FORGIVES AND </a:t>
            </a:r>
            <a:b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HEALS A PARALYZED MAN</a:t>
            </a:r>
          </a:p>
        </p:txBody>
      </p:sp>
      <p:sp>
        <p:nvSpPr>
          <p:cNvPr id="4" name="TextBox 3"/>
          <p:cNvSpPr txBox="1"/>
          <p:nvPr/>
        </p:nvSpPr>
        <p:spPr>
          <a:xfrm>
            <a:off x="252536" y="4149083"/>
            <a:ext cx="8891464" cy="584739"/>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07504"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l" defTabSz="91269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WEDDING AT CANA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11. Christ's Authority Over Men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9:9-13; Mark 2:13-17; Luke 5:27-32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calls Matthew from his tax-collector booth due to His Messianic authority over and His acceptance of all repentant sinners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858435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12. Christ's Authority Over Tradition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48</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9:14-17; Mark 2:18-22; Luke 5:33-39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declares that His disciples do not fast due to His authority as Messiah over tradition in a new system, contrary to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94400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13. Christ's Authority Over the Sabbath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49-51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that He is over the Sabbath by two healings and by defending his disciples with God's view of the Sabbath</a:t>
            </a:r>
          </a:p>
        </p:txBody>
      </p:sp>
    </p:spTree>
    <p:extLst>
      <p:ext uri="{BB962C8B-B14F-4D97-AF65-F5344CB8AC3E}">
        <p14:creationId xmlns:p14="http://schemas.microsoft.com/office/powerpoint/2010/main" val="13295950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Through the Healing of the Paralytic</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5:1-47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paralytic to verify His authority over the Sabbath as Messiah (Son of Man) and deity (Son of God)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623181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LAME MAN </a:t>
            </a:r>
            <a:b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5:1-30</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8146" name="Text Box 3"/>
          <p:cNvSpPr txBox="1">
            <a:spLocks noChangeArrowheads="1"/>
          </p:cNvSpPr>
          <p:nvPr/>
        </p:nvSpPr>
        <p:spPr bwMode="auto">
          <a:xfrm>
            <a:off x="8578862" y="11"/>
            <a:ext cx="675012"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t>
            </a:r>
          </a:p>
        </p:txBody>
      </p:sp>
      <p:sp>
        <p:nvSpPr>
          <p:cNvPr id="518147" name="Title 5"/>
          <p:cNvSpPr>
            <a:spLocks noGrp="1"/>
          </p:cNvSpPr>
          <p:nvPr>
            <p:ph type="title" idx="4294967295"/>
          </p:nvPr>
        </p:nvSpPr>
        <p:spPr>
          <a:xfrm>
            <a:off x="1219234" y="-30163"/>
            <a:ext cx="6956425" cy="52387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CN" sz="2800" b="1" dirty="0">
                <a:solidFill>
                  <a:schemeClr val="bg2"/>
                </a:solidFill>
                <a:effectLst/>
                <a:latin typeface="Arial" charset="0"/>
                <a:ea typeface="ＭＳ Ｐゴシック" charset="0"/>
                <a:cs typeface="Arial" charset="0"/>
              </a:rPr>
              <a:t>The Significance of John</a:t>
            </a:r>
            <a:r>
              <a:rPr lang="fr-FR" altLang="zh-CN" sz="2800" b="1" dirty="0">
                <a:solidFill>
                  <a:schemeClr val="bg2"/>
                </a:solidFill>
                <a:effectLst/>
                <a:latin typeface="Arial" charset="0"/>
                <a:ea typeface="ＭＳ Ｐゴシック" charset="0"/>
                <a:cs typeface="Arial" charset="0"/>
              </a:rPr>
              <a:t>'</a:t>
            </a:r>
            <a:r>
              <a:rPr lang="en-US" altLang="zh-CN" sz="2800" b="1" dirty="0">
                <a:solidFill>
                  <a:schemeClr val="bg2"/>
                </a:solidFill>
                <a:effectLst/>
                <a:latin typeface="Arial" charset="0"/>
                <a:ea typeface="ＭＳ Ｐゴシック" charset="0"/>
                <a:cs typeface="Arial" charset="0"/>
              </a:rPr>
              <a:t>s Seven Signs </a:t>
            </a:r>
          </a:p>
        </p:txBody>
      </p:sp>
      <p:graphicFrame>
        <p:nvGraphicFramePr>
          <p:cNvPr id="2" name="Table 1"/>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in His 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pic>
        <p:nvPicPr>
          <p:cNvPr id="518177" name="Picture 116" descr="laza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b. Through the Controversy Over Grain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50</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21:1-8; Mark 2:23-28; Luke 6:1-5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says His disciples may pick Sabbath grain by exceptions of necessity to show authority over it as God to be trusted</a:t>
            </a:r>
          </a:p>
        </p:txBody>
      </p:sp>
    </p:spTree>
    <p:extLst>
      <p:ext uri="{BB962C8B-B14F-4D97-AF65-F5344CB8AC3E}">
        <p14:creationId xmlns:p14="http://schemas.microsoft.com/office/powerpoint/2010/main" val="19256150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c. Through Healing the Man With the Withered Hand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12:9-14; Mark 3:1-6; Luke 6:6-11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his authority over the Sabbath by healing a withered hand to model doing good on it</a:t>
            </a:r>
            <a:r>
              <a:rPr lang="en-GB" sz="3200" b="1" kern="0" dirty="0">
                <a:solidFill>
                  <a:srgbClr val="FFFFFF"/>
                </a:solidFill>
                <a:effectLst>
                  <a:glow rad="228600">
                    <a:srgbClr val="220011"/>
                  </a:glow>
                </a:effectLst>
                <a:latin typeface="Arial"/>
                <a:ea typeface="ＭＳ Ｐゴシック" charset="0"/>
                <a:cs typeface="Arial"/>
              </a:rPr>
              <a:t> and</a:t>
            </a:r>
            <a:r>
              <a:rPr lang="en-US" sz="3200" b="1" kern="0" dirty="0">
                <a:solidFill>
                  <a:srgbClr val="FFFFFF"/>
                </a:solidFill>
                <a:effectLst>
                  <a:glow rad="228600">
                    <a:srgbClr val="220011"/>
                  </a:glow>
                </a:effectLst>
                <a:latin typeface="Arial"/>
                <a:ea typeface="ＭＳ Ｐゴシック" charset="0"/>
                <a:cs typeface="Arial"/>
              </a:rPr>
              <a:t> reveal Pharisaical hypocrisy</a:t>
            </a:r>
          </a:p>
        </p:txBody>
      </p:sp>
    </p:spTree>
    <p:extLst>
      <p:ext uri="{BB962C8B-B14F-4D97-AF65-F5344CB8AC3E}">
        <p14:creationId xmlns:p14="http://schemas.microsoft.com/office/powerpoint/2010/main" val="1630153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14. Christ's Authority to Heal</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12:15-21; Mark 3:7-12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shows his authority to heal both Jews and Gentiles as Messiah with compassion, gentleness, and mercy to fulfill Isaiah </a:t>
            </a:r>
            <a:r>
              <a:rPr lang="en-GB" sz="3200" b="1" kern="0" dirty="0">
                <a:solidFill>
                  <a:srgbClr val="FFFFFF"/>
                </a:solidFill>
                <a:effectLst>
                  <a:glow rad="228600">
                    <a:srgbClr val="220011"/>
                  </a:glow>
                </a:effectLst>
                <a:latin typeface="Arial"/>
                <a:ea typeface="ＭＳ Ｐゴシック" charset="0"/>
                <a:cs typeface="Arial"/>
              </a:rPr>
              <a:t>42:1-4</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9703427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15. Commissioning of the Twelve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3:13-19; Luke 6:12-16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237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a night in prayer, Christ chooses from among the disciples twelve apostles to be His authoritative representatives in His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379950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en-GB" b="1" kern="0" dirty="0">
                <a:solidFill>
                  <a:srgbClr val="FFFFFF"/>
                </a:solidFill>
                <a:effectLst>
                  <a:glow rad="228600">
                    <a:srgbClr val="000000"/>
                  </a:glow>
                </a:effectLst>
                <a:latin typeface="Arial"/>
                <a:cs typeface="Arial"/>
              </a:rPr>
              <a:t>Commissioning of the Twelve</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16. Christ's Authority to Interpret the Law</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54-56</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5:1-7:29; Luke 6:17-42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Jesus' Sermon on the Mount shows God’s holiness in His subjects, His fulfilling the Law, and kingdom entrance in Jesus, not Pharisees</a:t>
            </a:r>
          </a:p>
        </p:txBody>
      </p:sp>
    </p:spTree>
    <p:extLst>
      <p:ext uri="{BB962C8B-B14F-4D97-AF65-F5344CB8AC3E}">
        <p14:creationId xmlns:p14="http://schemas.microsoft.com/office/powerpoint/2010/main" val="10432899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b="1" dirty="0">
                <a:solidFill>
                  <a:srgbClr val="FFFFFF"/>
                </a:solidFill>
                <a:latin typeface="Arial" charset="0"/>
                <a:ea typeface="ＭＳ Ｐゴシック" charset="0"/>
                <a:cs typeface="Arial" charset="0"/>
              </a:rPr>
              <a:t>The Sermon on the Mount </a:t>
            </a:r>
            <a:br>
              <a:rPr lang="en-US" sz="36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(An Introduction to Matthew 5–7)</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See the 21 PPT presentations of 1133 slides at NT Preaching</a:t>
            </a: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(Matthew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Heaven on Earth (Matthew 5–7)</a:t>
            </a:r>
          </a:p>
        </p:txBody>
      </p:sp>
      <p:pic>
        <p:nvPicPr>
          <p:cNvPr id="2" name="Picture 1" descr="beatitudes heaven on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How to be saved?</a:t>
            </a:r>
          </a:p>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those saved?</a:t>
            </a: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(Matthew 5:21-48)</a:t>
            </a: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have heard that it was said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tell you</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Murder</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Adultery</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Divorce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Vows</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Revenge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 purity won</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God</a:t>
            </a:r>
            <a:r>
              <a:rPr kumimoji="0" lang="mr-IN"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The Subjects of the Kingdom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5:1-16; Luke 6:17-26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Those entering Messiah's kingdom should show godly character beyond Pharisaical rites befitting the righteous kingdom Christ offered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354124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71"/>
            <a:ext cx="390577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I tell you that unless your righteousness surpasses that of the Pharisees and the teachers of the law, you will certainly not enter the kingdom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371398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(1) Introduction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5:1-2; Luke 6:17-19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instructs his disciples on the righteousness expected of those in his kingdom while the crowd begins to gather </a:t>
            </a:r>
          </a:p>
        </p:txBody>
      </p:sp>
    </p:spTree>
    <p:extLst>
      <p:ext uri="{BB962C8B-B14F-4D97-AF65-F5344CB8AC3E}">
        <p14:creationId xmlns:p14="http://schemas.microsoft.com/office/powerpoint/2010/main" val="38124342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(2) The subjects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5:3-16;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describes the characteristics and influence of a righteous man to show the type of person blessed in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0374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 (a) Their character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5:3-12;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Beatitudes describe the holy traits of the righteous person based on Jesus to experience a blessed life </a:t>
            </a:r>
          </a:p>
        </p:txBody>
      </p:sp>
    </p:spTree>
    <p:extLst>
      <p:ext uri="{BB962C8B-B14F-4D97-AF65-F5344CB8AC3E}">
        <p14:creationId xmlns:p14="http://schemas.microsoft.com/office/powerpoint/2010/main" val="1129129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The Revelation of the King (Matt 1–10)</a:t>
            </a: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Person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1–4)</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Principles</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5–7)</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Power</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8–10)</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Warren W. Wiersbe,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a:rPr>
              <a:t>Be Loyal: Following the King of Kings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 15</a:t>
            </a:r>
            <a:endPar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en-US" sz="4000" b="1">
                <a:solidFill>
                  <a:schemeClr val="tx1"/>
                </a:solidFill>
                <a:effectLst/>
                <a:latin typeface="Arial" charset="0"/>
                <a:ea typeface="ＭＳ Ｐゴシック" charset="0"/>
                <a:cs typeface="ＭＳ Ｐゴシック" charset="0"/>
              </a:rPr>
              <a:t>Are Beatitudes LAWS on how you get into the kingdom (eternal life)?</a:t>
            </a:r>
          </a:p>
        </p:txBody>
      </p:sp>
    </p:spTree>
    <p:extLst>
      <p:ext uri="{BB962C8B-B14F-4D97-AF65-F5344CB8AC3E}">
        <p14:creationId xmlns:p14="http://schemas.microsoft.com/office/powerpoint/2010/main" val="291225291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way to be saved?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charter for world peace?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model for the millennium?</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An ethic for believers now?</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MOURN</a:t>
            </a: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POOR IN SPIRIT</a:t>
            </a: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CCFF66"/>
                </a:solidFill>
                <a:effectLst>
                  <a:glow rad="127000">
                    <a:srgbClr val="000000"/>
                  </a:glow>
                </a:effectLst>
                <a:uLnTx/>
                <a:uFillTx/>
                <a:latin typeface="Marker Felt"/>
                <a:ea typeface="ＭＳ Ｐゴシック" charset="0"/>
                <a:cs typeface="Marker Felt"/>
              </a:rPr>
              <a:t>HUNGER &amp; THIRST FOR RIGHTEOUSNESS</a:t>
            </a: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MEEK</a:t>
            </a: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PURE OF HEART</a:t>
            </a: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PEACEMAKERS</a:t>
            </a: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PERSECUTED</a:t>
            </a: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MERCIFUL</a:t>
            </a:r>
          </a:p>
        </p:txBody>
      </p:sp>
    </p:spTree>
    <p:extLst>
      <p:ext uri="{BB962C8B-B14F-4D97-AF65-F5344CB8AC3E}">
        <p14:creationId xmlns:p14="http://schemas.microsoft.com/office/powerpoint/2010/main" val="121880329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7" y="2780928"/>
            <a:ext cx="3770094"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is-IS" sz="4000" b="1" kern="1200">
                <a:solidFill>
                  <a:srgbClr val="FFFF00"/>
                </a:solidFill>
                <a:effectLst>
                  <a:glow rad="127000">
                    <a:schemeClr val="tx1"/>
                  </a:glow>
                </a:effectLst>
                <a:latin typeface="Marker Felt"/>
                <a:ea typeface="ＭＳ Ｐゴシック" charset="0"/>
                <a:cs typeface="Marker Felt"/>
              </a:rPr>
              <a:t>…f</a:t>
            </a:r>
            <a:r>
              <a:rPr lang="en-US" sz="4000" b="1" kern="1200">
                <a:solidFill>
                  <a:srgbClr val="FFFF00"/>
                </a:solidFill>
                <a:effectLst>
                  <a:glow rad="127000">
                    <a:schemeClr val="tx1"/>
                  </a:glow>
                </a:effectLst>
                <a:latin typeface="Marker Felt"/>
                <a:ea typeface="ＭＳ Ｐゴシック" charset="0"/>
                <a:cs typeface="Marker Felt"/>
              </a:rPr>
              <a:t>or they will</a:t>
            </a:r>
            <a:r>
              <a:rPr lang="is-IS" sz="4000" b="1" kern="1200">
                <a:solidFill>
                  <a:srgbClr val="FFFF00"/>
                </a:solidFill>
                <a:effectLst>
                  <a:glow rad="127000">
                    <a:schemeClr val="tx1"/>
                  </a:glow>
                </a:effectLst>
                <a:latin typeface="Marker Felt"/>
                <a:ea typeface="ＭＳ Ｐゴシック" charset="0"/>
                <a:cs typeface="Marker Felt"/>
              </a:rPr>
              <a:t>…</a:t>
            </a:r>
            <a:endParaRPr lang="en-US" sz="4000" b="1" kern="120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be comforted</a:t>
            </a: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or theirs is the kingdom of heaven</a:t>
            </a: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be filled</a:t>
            </a: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inherit the earth</a:t>
            </a: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see God</a:t>
            </a: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be called sons of God</a:t>
            </a: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…for </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theirs is the kingdom of heaven</a:t>
            </a: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be shown mercy</a:t>
            </a:r>
          </a:p>
        </p:txBody>
      </p:sp>
      <p:sp>
        <p:nvSpPr>
          <p:cNvPr id="3" name="Left Bracket 2"/>
          <p:cNvSpPr/>
          <p:nvPr/>
        </p:nvSpPr>
        <p:spPr bwMode="auto">
          <a:xfrm>
            <a:off x="3872238"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en-US" sz="4800" b="1">
                <a:effectLst>
                  <a:glow rad="228600">
                    <a:schemeClr val="tx1"/>
                  </a:glow>
                </a:effectLst>
                <a:latin typeface="Arial" charset="0"/>
                <a:ea typeface="ＭＳ Ｐゴシック" charset="0"/>
                <a:cs typeface="ＭＳ Ｐゴシック" charset="0"/>
              </a:rPr>
              <a:t>Results of believing in Christ (1-11)</a:t>
            </a: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to do about these results (12)</a:t>
            </a: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en-US" sz="6000" b="1">
                <a:solidFill>
                  <a:srgbClr val="000000"/>
                </a:solidFill>
                <a:latin typeface="Arial" charset="0"/>
                <a:ea typeface="ＭＳ Ｐゴシック" charset="0"/>
                <a:cs typeface="ＭＳ Ｐゴシック" charset="0"/>
              </a:rPr>
              <a:t>How can you get </a:t>
            </a:r>
            <a:r>
              <a:rPr lang="en-US" sz="6000" b="1">
                <a:solidFill>
                  <a:srgbClr val="FF0000"/>
                </a:solidFill>
                <a:latin typeface="Arial" charset="0"/>
                <a:ea typeface="ＭＳ Ｐゴシック" charset="0"/>
                <a:cs typeface="ＭＳ Ｐゴシック" charset="0"/>
              </a:rPr>
              <a:t>blessed</a:t>
            </a:r>
            <a:r>
              <a:rPr lang="en-US" sz="6000" b="1">
                <a:solidFill>
                  <a:srgbClr val="000000"/>
                </a:solidFill>
                <a:latin typeface="Arial" charset="0"/>
                <a:ea typeface="ＭＳ Ｐゴシック" charset="0"/>
                <a:cs typeface="ＭＳ Ｐゴシック" charset="0"/>
              </a:rPr>
              <a:t> in life? </a:t>
            </a:r>
            <a:endParaRPr lang="en-US" sz="6000" b="1">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Believer </a:t>
            </a:r>
            <a:r>
              <a:rPr lang="en-US" b="1">
                <a:solidFill>
                  <a:srgbClr val="FFFF00"/>
                </a:solidFill>
                <a:effectLst>
                  <a:glow rad="127000">
                    <a:schemeClr val="tx1"/>
                  </a:glow>
                </a:effectLst>
                <a:latin typeface="Arial" charset="0"/>
                <a:ea typeface="ＭＳ Ｐゴシック" charset="0"/>
                <a:cs typeface="ＭＳ Ｐゴシック" charset="0"/>
              </a:rPr>
              <a:t>attitudes</a:t>
            </a:r>
            <a:r>
              <a:rPr lang="en-US" b="1">
                <a:effectLst>
                  <a:glow rad="127000">
                    <a:schemeClr val="tx1"/>
                  </a:glow>
                </a:effectLst>
                <a:latin typeface="Arial" charset="0"/>
                <a:ea typeface="ＭＳ Ｐゴシック" charset="0"/>
                <a:cs typeface="ＭＳ Ｐゴシック" charset="0"/>
              </a:rPr>
              <a:t> bring blessing </a:t>
            </a:r>
            <a:br>
              <a:rPr lang="en-US"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207708148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 You get blessed by </a:t>
            </a:r>
            <a:r>
              <a:rPr lang="en-US" sz="6000" b="1">
                <a:solidFill>
                  <a:srgbClr val="FFFF00"/>
                </a:solidFill>
                <a:effectLst>
                  <a:glow rad="127000">
                    <a:schemeClr val="tx1"/>
                  </a:glow>
                </a:effectLst>
                <a:latin typeface="Arial" charset="0"/>
                <a:ea typeface="ＭＳ Ｐゴシック" charset="0"/>
                <a:cs typeface="ＭＳ Ｐゴシック" charset="0"/>
              </a:rPr>
              <a:t>believing</a:t>
            </a:r>
            <a:r>
              <a:rPr lang="en-US" sz="6000" b="1">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II. Be glad to </a:t>
            </a:r>
            <a:r>
              <a:rPr lang="en-US" sz="6000" b="1">
                <a:solidFill>
                  <a:srgbClr val="FFFF00"/>
                </a:solidFill>
                <a:effectLst>
                  <a:glow rad="127000">
                    <a:schemeClr val="tx1"/>
                  </a:glow>
                </a:effectLst>
                <a:latin typeface="Arial" charset="0"/>
                <a:ea typeface="ＭＳ Ｐゴシック" charset="0"/>
                <a:cs typeface="ＭＳ Ｐゴシック" charset="0"/>
              </a:rPr>
              <a:t>suffer</a:t>
            </a:r>
            <a:r>
              <a:rPr lang="en-US" sz="6000" b="1">
                <a:effectLst>
                  <a:glow rad="127000">
                    <a:schemeClr val="tx1"/>
                  </a:glow>
                </a:effectLst>
                <a:latin typeface="Arial" charset="0"/>
                <a:ea typeface="ＭＳ Ｐゴシック" charset="0"/>
                <a:cs typeface="ＭＳ Ｐゴシック" charset="0"/>
              </a:rPr>
              <a:t> for Christ (5:12)!</a:t>
            </a:r>
          </a:p>
        </p:txBody>
      </p:sp>
    </p:spTree>
    <p:extLst>
      <p:ext uri="{BB962C8B-B14F-4D97-AF65-F5344CB8AC3E}">
        <p14:creationId xmlns:p14="http://schemas.microsoft.com/office/powerpoint/2010/main" val="242952355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Their influence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5:13-16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 righteous person creates a thirst for God in others by revealing God's righteousness, exposing sin, and attracting them to the Lord</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246153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Salt &amp; Light</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How can we </a:t>
            </a:r>
            <a:r>
              <a:rPr lang="en-US" sz="5400" b="1">
                <a:solidFill>
                  <a:srgbClr val="FFFF00"/>
                </a:solidFill>
                <a:effectLst>
                  <a:glow rad="127000">
                    <a:schemeClr val="tx1"/>
                  </a:glow>
                </a:effectLst>
                <a:latin typeface="Arial" charset="0"/>
                <a:ea typeface="ＭＳ Ｐゴシック" charset="0"/>
                <a:cs typeface="ＭＳ Ｐゴシック" charset="0"/>
              </a:rPr>
              <a:t>bless</a:t>
            </a:r>
            <a:r>
              <a:rPr lang="en-US" sz="5400" b="1">
                <a:effectLst>
                  <a:glow rad="127000">
                    <a:schemeClr val="tx1"/>
                  </a:glow>
                </a:effectLst>
                <a:latin typeface="Arial" charset="0"/>
                <a:ea typeface="ＭＳ Ｐゴシック" charset="0"/>
                <a:cs typeface="ＭＳ Ｐゴシック" charset="0"/>
              </a:rPr>
              <a:t> others?</a:t>
            </a:r>
          </a:p>
        </p:txBody>
      </p:sp>
    </p:spTree>
    <p:extLst>
      <p:ext uri="{BB962C8B-B14F-4D97-AF65-F5344CB8AC3E}">
        <p14:creationId xmlns:p14="http://schemas.microsoft.com/office/powerpoint/2010/main" val="178238087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 Help people </a:t>
            </a:r>
            <a:r>
              <a:rPr lang="en-US" sz="5400" b="1">
                <a:solidFill>
                  <a:srgbClr val="FFFF00"/>
                </a:solidFill>
                <a:effectLst>
                  <a:glow rad="127000">
                    <a:schemeClr val="tx1"/>
                  </a:glow>
                </a:effectLst>
                <a:latin typeface="Arial" charset="0"/>
                <a:ea typeface="ＭＳ Ｐゴシック" charset="0"/>
                <a:cs typeface="ＭＳ Ｐゴシック" charset="0"/>
              </a:rPr>
              <a:t>hunger</a:t>
            </a:r>
            <a:r>
              <a:rPr lang="en-US" sz="5400" b="1">
                <a:effectLst>
                  <a:glow rad="127000">
                    <a:schemeClr val="tx1"/>
                  </a:glow>
                </a:effectLst>
                <a:latin typeface="Arial" charset="0"/>
                <a:ea typeface="ＭＳ Ｐゴシック" charset="0"/>
                <a:cs typeface="ＭＳ Ｐゴシック" charset="0"/>
              </a:rPr>
              <a:t> for God (13).</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II.	</a:t>
            </a:r>
            <a:r>
              <a:rPr lang="en-US" sz="5400" b="1">
                <a:solidFill>
                  <a:srgbClr val="FFFF00"/>
                </a:solidFill>
                <a:effectLst>
                  <a:glow rad="127000">
                    <a:schemeClr val="tx1"/>
                  </a:glow>
                </a:effectLst>
                <a:latin typeface="Arial" charset="0"/>
                <a:ea typeface="ＭＳ Ｐゴシック" charset="0"/>
                <a:cs typeface="ＭＳ Ｐゴシック" charset="0"/>
              </a:rPr>
              <a:t>Lead</a:t>
            </a:r>
            <a:r>
              <a:rPr lang="en-US" sz="5400" b="1">
                <a:effectLst>
                  <a:glow rad="127000">
                    <a:schemeClr val="tx1"/>
                  </a:glow>
                </a:effectLst>
                <a:latin typeface="Arial" charset="0"/>
                <a:ea typeface="ＭＳ Ｐゴシック" charset="0"/>
                <a:cs typeface="ＭＳ Ｐゴシック" charset="0"/>
              </a:rPr>
              <a:t> people to God so they</a:t>
            </a:r>
            <a:r>
              <a:rPr lang="uk-UA" sz="5400" b="1">
                <a:effectLst>
                  <a:glow rad="127000">
                    <a:schemeClr val="tx1"/>
                  </a:glow>
                </a:effectLst>
                <a:latin typeface="Arial" charset="0"/>
                <a:ea typeface="ＭＳ Ｐゴシック" charset="0"/>
                <a:cs typeface="ＭＳ Ｐゴシック" charset="0"/>
              </a:rPr>
              <a:t>'</a:t>
            </a:r>
            <a:r>
              <a:rPr lang="en-US" sz="5400" b="1" err="1">
                <a:effectLst>
                  <a:glow rad="127000">
                    <a:schemeClr val="tx1"/>
                  </a:glow>
                </a:effectLst>
                <a:latin typeface="Arial" charset="0"/>
                <a:ea typeface="ＭＳ Ｐゴシック" charset="0"/>
                <a:cs typeface="ＭＳ Ｐゴシック" charset="0"/>
              </a:rPr>
              <a:t>ll</a:t>
            </a:r>
            <a:r>
              <a:rPr lang="en-US" sz="5400" b="1">
                <a:effectLst>
                  <a:glow rad="127000">
                    <a:schemeClr val="tx1"/>
                  </a:glow>
                </a:effectLst>
                <a:latin typeface="Arial" charset="0"/>
                <a:ea typeface="ＭＳ Ｐゴシック" charset="0"/>
                <a:cs typeface="ＭＳ Ｐゴシック" charset="0"/>
              </a:rPr>
              <a:t> praise him (5:14-16).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Be involved</a:t>
            </a:r>
            <a:r>
              <a:rPr lang="is-IS" sz="5400" b="1">
                <a:effectLst>
                  <a:glow rad="127000">
                    <a:schemeClr val="tx1"/>
                  </a:glow>
                </a:effectLst>
                <a:latin typeface="Arial" charset="0"/>
                <a:ea typeface="ＭＳ Ｐゴシック" charset="0"/>
                <a:cs typeface="ＭＳ Ｐゴシック" charset="0"/>
              </a:rPr>
              <a:t>…</a:t>
            </a:r>
            <a:endParaRPr lang="en-US" sz="5400" b="1">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Both 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God</a:t>
            </a:r>
            <a:r>
              <a:rPr kumimoji="0" lang="uk-UA"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 standards.  We dare not form isolated Christian enclaves to which the world pays no attention.</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1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Craig Blomberg, </a:t>
            </a:r>
            <a:r>
              <a:rPr kumimoji="0" lang="en-US" sz="20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Matthew</a:t>
            </a: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NAC (Nashville: Broadman, 1992), 103 </a:t>
            </a:r>
            <a:endParaRPr kumimoji="0" lang="en-US" sz="105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The Relation of the King to the Law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55</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5:17–7:6; Luke 6:27-42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587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a:solidFill>
                  <a:srgbClr val="FFFFFF"/>
                </a:solidFill>
                <a:effectLst>
                  <a:glow rad="228600">
                    <a:srgbClr val="220011"/>
                  </a:glow>
                </a:effectLst>
                <a:latin typeface="Arial"/>
                <a:ea typeface="ＭＳ Ｐゴシック" charset="0"/>
                <a:cs typeface="Arial"/>
              </a:rPr>
              <a:t>Jesus fulfills the Law by replacing Pharisaic views and practices with kingdom entrance in Christ's righteousness rather than in the Law</a:t>
            </a:r>
          </a:p>
        </p:txBody>
      </p:sp>
    </p:spTree>
    <p:extLst>
      <p:ext uri="{BB962C8B-B14F-4D97-AF65-F5344CB8AC3E}">
        <p14:creationId xmlns:p14="http://schemas.microsoft.com/office/powerpoint/2010/main" val="17568238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The Fulfiller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5:17-20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fulfills all that the Law and prophets required, so Pharisaic righteousness cannot save as it misconstrues the Law's true intent</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603188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Rejection of traditional interpretation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5:21-48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a:solidFill>
                  <a:srgbClr val="FFFFFF"/>
                </a:solidFill>
                <a:effectLst>
                  <a:glow rad="228600">
                    <a:srgbClr val="220011"/>
                  </a:glow>
                </a:effectLst>
                <a:latin typeface="Arial"/>
                <a:ea typeface="ＭＳ Ｐゴシック" charset="0"/>
                <a:cs typeface="Arial"/>
              </a:rPr>
              <a:t>Pharisees misinterpreted the Law, so it saved no one and neglected the second table of the law about proper conduct toward others </a:t>
            </a:r>
          </a:p>
        </p:txBody>
      </p:sp>
    </p:spTree>
    <p:extLst>
      <p:ext uri="{BB962C8B-B14F-4D97-AF65-F5344CB8AC3E}">
        <p14:creationId xmlns:p14="http://schemas.microsoft.com/office/powerpoint/2010/main" val="275310686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Murder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5:21-26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preserves life and avoids the anger, hatred, and unreconciled relationships that lead to murder</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948956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a:solidFill>
                  <a:srgbClr val="800000"/>
                </a:solidFill>
                <a:effectLst>
                  <a:glow rad="127000">
                    <a:schemeClr val="bg1"/>
                  </a:glow>
                </a:effectLst>
                <a:latin typeface="Arial" charset="0"/>
                <a:ea typeface="ＭＳ Ｐゴシック" charset="0"/>
                <a:cs typeface="ＭＳ Ｐゴシック" charset="0"/>
              </a:rPr>
              <a:t>relationships</a:t>
            </a:r>
            <a:r>
              <a:rPr lang="en-US" b="1">
                <a:solidFill>
                  <a:schemeClr val="tx2"/>
                </a:solidFill>
                <a:effectLst>
                  <a:glow rad="127000">
                    <a:schemeClr val="bg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Watch your </a:t>
            </a:r>
            <a:r>
              <a:rPr lang="en-US" sz="4800" b="1">
                <a:solidFill>
                  <a:srgbClr val="FFFF00"/>
                </a:solidFill>
                <a:effectLst>
                  <a:glow rad="127000">
                    <a:schemeClr val="tx1"/>
                  </a:glow>
                </a:effectLst>
                <a:latin typeface="Arial" charset="0"/>
                <a:ea typeface="ＭＳ Ｐゴシック" charset="0"/>
                <a:cs typeface="ＭＳ Ｐゴシック" charset="0"/>
              </a:rPr>
              <a:t>anger</a:t>
            </a:r>
            <a:r>
              <a:rPr lang="en-US" sz="4800" b="1">
                <a:effectLst>
                  <a:glow rad="127000">
                    <a:schemeClr val="tx1"/>
                  </a:glow>
                </a:effectLst>
                <a:latin typeface="Arial" charset="0"/>
                <a:ea typeface="ＭＳ Ｐゴシック" charset="0"/>
                <a:cs typeface="ＭＳ Ｐゴシック" charset="0"/>
              </a:rPr>
              <a:t> (21-22).</a:t>
            </a:r>
          </a:p>
        </p:txBody>
      </p:sp>
    </p:spTree>
    <p:extLst>
      <p:ext uri="{BB962C8B-B14F-4D97-AF65-F5344CB8AC3E}">
        <p14:creationId xmlns:p14="http://schemas.microsoft.com/office/powerpoint/2010/main" val="751811638"/>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Watch your </a:t>
            </a:r>
            <a:r>
              <a:rPr lang="en-US" sz="4800" b="1">
                <a:solidFill>
                  <a:srgbClr val="FFFF00"/>
                </a:solidFill>
                <a:effectLst>
                  <a:glow rad="127000">
                    <a:schemeClr val="tx1"/>
                  </a:glow>
                </a:effectLst>
                <a:latin typeface="Arial" charset="0"/>
                <a:ea typeface="ＭＳ Ｐゴシック" charset="0"/>
                <a:cs typeface="ＭＳ Ｐゴシック" charset="0"/>
              </a:rPr>
              <a:t>worship</a:t>
            </a:r>
            <a:r>
              <a:rPr lang="en-US" sz="4800" b="1">
                <a:effectLst>
                  <a:glow rad="127000">
                    <a:schemeClr val="tx1"/>
                  </a:glow>
                </a:effectLst>
                <a:latin typeface="Arial" charset="0"/>
                <a:ea typeface="ＭＳ Ｐゴシック" charset="0"/>
                <a:cs typeface="ＭＳ Ｐゴシック" charset="0"/>
              </a:rPr>
              <a:t> (23-24).</a:t>
            </a:r>
          </a:p>
        </p:txBody>
      </p:sp>
    </p:spTree>
    <p:extLst>
      <p:ext uri="{BB962C8B-B14F-4D97-AF65-F5344CB8AC3E}">
        <p14:creationId xmlns:p14="http://schemas.microsoft.com/office/powerpoint/2010/main" val="178915094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III. Watch your </a:t>
            </a:r>
            <a:r>
              <a:rPr lang="en-US" sz="4800" b="1">
                <a:solidFill>
                  <a:srgbClr val="FFFF00"/>
                </a:solidFill>
                <a:effectLst>
                  <a:glow rad="127000">
                    <a:schemeClr val="tx1"/>
                  </a:glow>
                </a:effectLst>
                <a:latin typeface="Arial" charset="0"/>
                <a:ea typeface="ＭＳ Ｐゴシック" charset="0"/>
                <a:cs typeface="ＭＳ Ｐゴシック" charset="0"/>
              </a:rPr>
              <a:t>money</a:t>
            </a:r>
            <a:r>
              <a:rPr lang="en-US" sz="4800" b="1">
                <a:effectLst>
                  <a:glow rad="127000">
                    <a:schemeClr val="tx1"/>
                  </a:glow>
                </a:effectLst>
                <a:latin typeface="Arial" charset="0"/>
                <a:ea typeface="ＭＳ Ｐゴシック" charset="0"/>
                <a:cs typeface="ＭＳ Ｐゴシック" charset="0"/>
              </a:rPr>
              <a:t> (25-26).</a:t>
            </a:r>
          </a:p>
        </p:txBody>
      </p:sp>
    </p:spTree>
    <p:extLst>
      <p:ext uri="{BB962C8B-B14F-4D97-AF65-F5344CB8AC3E}">
        <p14:creationId xmlns:p14="http://schemas.microsoft.com/office/powerpoint/2010/main" val="17015373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Adultery</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5:27-30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will be faithful to one's spouse but also remove lust and its causes that lead to adultery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44464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Divorce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5:31-32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legal divorce but all divorce lest the divorcee commit adultery when she remarries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4072350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a:t>
            </a:r>
            <a:r>
              <a:rPr lang="en-US" sz="4800" b="1">
                <a:solidFill>
                  <a:srgbClr val="800000"/>
                </a:solidFill>
                <a:effectLst>
                  <a:glow rad="127000">
                    <a:schemeClr val="bg1"/>
                  </a:glow>
                </a:effectLst>
                <a:latin typeface="Chalkduster"/>
                <a:ea typeface="ＭＳ Ｐゴシック" charset="0"/>
                <a:cs typeface="Chalkduster"/>
              </a:rPr>
              <a:t>defend</a:t>
            </a:r>
            <a:r>
              <a:rPr lang="en-US" sz="4800" b="1">
                <a:solidFill>
                  <a:schemeClr val="tx2"/>
                </a:solidFill>
                <a:effectLst>
                  <a:glow rad="127000">
                    <a:schemeClr val="bg1"/>
                  </a:glow>
                </a:effectLst>
                <a:latin typeface="Arial" charset="0"/>
                <a:ea typeface="ＭＳ Ｐゴシック" charset="0"/>
                <a:cs typeface="ＭＳ Ｐゴシック" charset="0"/>
              </a:rPr>
              <a:t> </a:t>
            </a:r>
            <a:r>
              <a:rPr lang="en-US" b="1">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glow rad="127000">
                    <a:srgbClr val="FFFFFF"/>
                  </a:glow>
                </a:effectLst>
                <a:uLnTx/>
                <a:uFillTx/>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	Don</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t let marriage be </a:t>
            </a:r>
            <a:r>
              <a:rPr lang="en-US" sz="4800" b="1">
                <a:solidFill>
                  <a:srgbClr val="FFFF00"/>
                </a:solidFill>
                <a:effectLst>
                  <a:glow rad="127000">
                    <a:schemeClr val="tx1"/>
                  </a:glow>
                </a:effectLst>
                <a:latin typeface="Arial" charset="0"/>
                <a:ea typeface="ＭＳ Ｐゴシック" charset="0"/>
                <a:cs typeface="ＭＳ Ｐゴシック" charset="0"/>
              </a:rPr>
              <a:t>devalued</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01935281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II.	Defend marriage against </a:t>
            </a:r>
            <a:r>
              <a:rPr lang="en-US" sz="4800" b="1">
                <a:solidFill>
                  <a:srgbClr val="FFFF00"/>
                </a:solidFill>
                <a:effectLst>
                  <a:glow rad="127000">
                    <a:schemeClr val="tx1"/>
                  </a:glow>
                </a:effectLst>
                <a:latin typeface="Arial" charset="0"/>
                <a:ea typeface="ＭＳ Ｐゴシック" charset="0"/>
                <a:cs typeface="ＭＳ Ｐゴシック" charset="0"/>
              </a:rPr>
              <a:t>adultery</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258240817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Oaths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5:33-37</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taking ambiguous oaths but also speaks so oath-taking is unnecessary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845385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Retaliation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5:38-42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not only avoids retaliation but also gives up rights in godliness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0953211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Love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 43-48; Luke 6:27-30, 32-36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Exceeding Pharisaic righteousness not only loves a neighbor who repays favors but loves his enemy who will never repay favors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150816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Enemies: The </a:t>
            </a:r>
            <a:r>
              <a:rPr lang="en-US" b="1">
                <a:solidFill>
                  <a:srgbClr val="FFFF00"/>
                </a:solidFill>
                <a:effectLst>
                  <a:glow rad="127000">
                    <a:schemeClr val="tx1"/>
                  </a:glow>
                </a:effectLst>
                <a:latin typeface="Arial" charset="0"/>
                <a:ea typeface="ＭＳ Ｐゴシック" charset="0"/>
                <a:cs typeface="ＭＳ Ｐゴシック" charset="0"/>
              </a:rPr>
              <a:t>How</a:t>
            </a:r>
            <a:r>
              <a:rPr lang="en-US" b="1">
                <a:effectLst>
                  <a:glow rad="127000">
                    <a:schemeClr val="tx1"/>
                  </a:glow>
                </a:effectLst>
                <a:latin typeface="Arial" charset="0"/>
                <a:ea typeface="ＭＳ Ｐゴシック" charset="0"/>
                <a:cs typeface="ＭＳ Ｐゴシック" charset="0"/>
              </a:rPr>
              <a:t> and </a:t>
            </a:r>
            <a:r>
              <a:rPr lang="en-US" b="1">
                <a:solidFill>
                  <a:srgbClr val="FFFF00"/>
                </a:solidFill>
                <a:effectLst>
                  <a:glow rad="127000">
                    <a:schemeClr val="tx1"/>
                  </a:glow>
                </a:effectLst>
                <a:latin typeface="Arial" charset="0"/>
                <a:ea typeface="ＭＳ Ｐゴシック" charset="0"/>
                <a:cs typeface="ＭＳ Ｐゴシック" charset="0"/>
              </a:rPr>
              <a:t>Why</a:t>
            </a: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How</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to treat your enemy (43-44)</a:t>
            </a: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Why</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treat your enemy like that (45-48)</a:t>
            </a: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a:t>
            </a:r>
            <a:r>
              <a:rPr lang="en-US" sz="4800" b="1">
                <a:solidFill>
                  <a:srgbClr val="FFFF00"/>
                </a:solidFill>
                <a:effectLst>
                  <a:glow rad="127000">
                    <a:schemeClr val="tx1"/>
                  </a:glow>
                </a:effectLst>
                <a:latin typeface="Arial" charset="0"/>
                <a:ea typeface="ＭＳ Ｐゴシック" charset="0"/>
                <a:cs typeface="ＭＳ Ｐゴシック" charset="0"/>
              </a:rPr>
              <a:t>Love</a:t>
            </a:r>
            <a:r>
              <a:rPr lang="en-US" sz="4800" b="1">
                <a:effectLst>
                  <a:glow rad="127000">
                    <a:schemeClr val="tx1"/>
                  </a:glow>
                </a:effectLst>
                <a:latin typeface="Arial" charset="0"/>
                <a:ea typeface="ＭＳ Ｐゴシック" charset="0"/>
                <a:cs typeface="ＭＳ Ｐゴシック" charset="0"/>
              </a:rPr>
              <a:t> and </a:t>
            </a:r>
            <a:r>
              <a:rPr lang="en-US" sz="4800" b="1">
                <a:solidFill>
                  <a:srgbClr val="FFFF00"/>
                </a:solidFill>
                <a:effectLst>
                  <a:glow rad="127000">
                    <a:schemeClr val="tx1"/>
                  </a:glow>
                </a:effectLst>
                <a:latin typeface="Arial" charset="0"/>
                <a:ea typeface="ＭＳ Ｐゴシック" charset="0"/>
                <a:cs typeface="ＭＳ Ｐゴシック" charset="0"/>
              </a:rPr>
              <a:t>pray for</a:t>
            </a:r>
            <a:r>
              <a:rPr lang="en-US" sz="4800" b="1">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Blessing your enemy shows Christ</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s </a:t>
            </a:r>
            <a:r>
              <a:rPr lang="en-US" sz="4800" b="1">
                <a:solidFill>
                  <a:srgbClr val="FFFF00"/>
                </a:solidFill>
                <a:effectLst>
                  <a:glow rad="127000">
                    <a:schemeClr val="tx1"/>
                  </a:glow>
                </a:effectLst>
                <a:latin typeface="Arial" charset="0"/>
                <a:ea typeface="ＭＳ Ｐゴシック" charset="0"/>
                <a:cs typeface="ＭＳ Ｐゴシック" charset="0"/>
              </a:rPr>
              <a:t>higher</a:t>
            </a:r>
            <a:r>
              <a:rPr lang="en-US" sz="4800" b="1">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Rejection of the Pharisaic practices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6:1–7:6;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Pharisees misinterpreted the Law, so they no one into the kingdom but only had hypocritical practices for show rather than true Godward </a:t>
            </a:r>
            <a:r>
              <a:rPr lang="en-GB" sz="2800" b="1" kern="0" dirty="0">
                <a:solidFill>
                  <a:srgbClr val="FFFFFF"/>
                </a:solidFill>
                <a:effectLst>
                  <a:glow rad="228600">
                    <a:srgbClr val="220011"/>
                  </a:glow>
                </a:effectLst>
                <a:latin typeface="Arial"/>
                <a:ea typeface="ＭＳ Ｐゴシック" charset="0"/>
                <a:cs typeface="Arial"/>
              </a:rPr>
              <a:t>righteousness</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63006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en-US" b="1" i="1">
                <a:effectLst>
                  <a:glow rad="876300">
                    <a:schemeClr val="tx1"/>
                  </a:glow>
                </a:effectLst>
                <a:latin typeface="Arial" charset="0"/>
                <a:ea typeface="ＭＳ Ｐゴシック" charset="0"/>
                <a:cs typeface="ＭＳ Ｐゴシック" charset="0"/>
              </a:rPr>
              <a:t>Parallel Structure (Matt 6)</a:t>
            </a: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spc="-100">
                <a:solidFill>
                  <a:srgbClr val="000090"/>
                </a:solidFill>
                <a:latin typeface="Helvetica Neue Black Condensed"/>
                <a:ea typeface="ＭＳ Ｐゴシック" charset="0"/>
                <a:cs typeface="Helvetica Neue Black Condensed"/>
              </a:rPr>
              <a:t>GIVING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PRAYER</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FASTING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(2)</a:t>
            </a: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(5)</a:t>
            </a: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(2)</a:t>
            </a: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(5)</a:t>
            </a: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(4)</a:t>
            </a: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(6)</a:t>
            </a: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(4)</a:t>
            </a: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(6, 8)</a:t>
            </a: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(18)</a:t>
            </a: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(1-2)</a:t>
            </a: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(16)</a:t>
            </a: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3200" b="1">
                <a:effectLst>
                  <a:glow rad="127000">
                    <a:schemeClr val="tx1"/>
                  </a:glow>
                </a:effectLst>
                <a:latin typeface="Arial" charset="0"/>
                <a:ea typeface="ＭＳ Ｐゴシック" charset="0"/>
                <a:cs typeface="ＭＳ Ｐゴシック" charset="0"/>
              </a:rPr>
              <a:t>Rewards for Righteousness (Matt. 6:1–7:6)</a:t>
            </a: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Don</a:t>
            </a:r>
            <a:r>
              <a:rPr kumimoji="0" lang="mr-IN"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 do this</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 this instead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6 More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Giving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Prayer</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Fasting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Investing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Trust</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Judging</a:t>
            </a: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Watch out! Don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t do your good deeds publicly, to be admired by others, for you will lose the reward from your Father in heaven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 (6:1 </a:t>
            </a:r>
            <a:r>
              <a:rPr kumimoji="0" lang="en-SG" sz="2400" b="1" i="0" u="none" strike="noStrike" kern="1200" cap="none" spc="0" normalizeH="0" baseline="0" noProof="0">
                <a:ln>
                  <a:noFill/>
                </a:ln>
                <a:solidFill>
                  <a:srgbClr val="FFFFFF"/>
                </a:solidFill>
                <a:effectLst/>
                <a:uLnTx/>
                <a:uFillTx/>
                <a:latin typeface="Arial"/>
                <a:ea typeface="ＭＳ Ｐゴシック" pitchFamily="-108" charset="-128"/>
                <a:cs typeface="Arial"/>
              </a:rPr>
              <a:t>NLT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Pharisee Practice</a:t>
            </a: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Pure Practice</a:t>
            </a: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Almsgiving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almsgiving only showed piety rather than the love of God by meeting a need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0765286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6:5-15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public prayer should be private prayer of worship, requests, confession, protection, and forgiveness</a:t>
            </a:r>
          </a:p>
        </p:txBody>
      </p:sp>
    </p:spTree>
    <p:extLst>
      <p:ext uri="{BB962C8B-B14F-4D97-AF65-F5344CB8AC3E}">
        <p14:creationId xmlns:p14="http://schemas.microsoft.com/office/powerpoint/2010/main" val="195024970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Fasting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6:16-18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fasting should be done privately before God to receive a reward only from Him</a:t>
            </a:r>
          </a:p>
        </p:txBody>
      </p:sp>
    </p:spTree>
    <p:extLst>
      <p:ext uri="{BB962C8B-B14F-4D97-AF65-F5344CB8AC3E}">
        <p14:creationId xmlns:p14="http://schemas.microsoft.com/office/powerpoint/2010/main" val="391672009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Attitude toward wealth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6:19-24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gaining riches as a sign of God's approval should be replaced with eternal investments that cannot be </a:t>
            </a:r>
            <a:r>
              <a:rPr lang="en-GB" sz="3200" b="1" kern="0" dirty="0">
                <a:solidFill>
                  <a:srgbClr val="FFFFFF"/>
                </a:solidFill>
                <a:effectLst>
                  <a:glow rad="228600">
                    <a:srgbClr val="220011"/>
                  </a:glow>
                </a:effectLst>
                <a:latin typeface="Arial"/>
                <a:ea typeface="ＭＳ Ｐゴシック" charset="0"/>
                <a:cs typeface="Arial"/>
              </a:rPr>
              <a:t>lost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2768203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Lack of faith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6:25-34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despising faith by greed should become trust in God to provide food and clothing as one seeks the kingdom</a:t>
            </a:r>
          </a:p>
        </p:txBody>
      </p:sp>
    </p:spTree>
    <p:extLst>
      <p:ext uri="{BB962C8B-B14F-4D97-AF65-F5344CB8AC3E}">
        <p14:creationId xmlns:p14="http://schemas.microsoft.com/office/powerpoint/2010/main" val="36650991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Judging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judging others by one’s morals that assumed motives should not judge others until his own life is</a:t>
            </a:r>
            <a:r>
              <a:rPr lang="en-GB" sz="3200" b="1" kern="0" dirty="0">
                <a:solidFill>
                  <a:srgbClr val="FFFFFF"/>
                </a:solidFill>
                <a:effectLst>
                  <a:glow rad="228600">
                    <a:srgbClr val="220011"/>
                  </a:glow>
                </a:effectLst>
                <a:latin typeface="Arial"/>
                <a:ea typeface="ＭＳ Ｐゴシック" charset="0"/>
                <a:cs typeface="Arial"/>
              </a:rPr>
              <a:t> pure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9831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Instruction to Those Who Would Enter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56</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741901"/>
            <a:ext cx="8992844"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the Pharisees' rejection, Jesus teaches God's ethics to those who want to experience a full life in His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714514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7:7-11</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God answers persistent prayer as a Father who meets His children's needs, not due to endless repetitions like the Pharisees did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5639484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True righteousness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7:12; Luke 6:31, 43-45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Treating others as one desires to be treated himself demonstrates true righteousness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7208013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way of access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7:13-14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invites kingdom entrance through Him as the only way instead of the false, broad way of the Pharisees that brings </a:t>
            </a:r>
            <a:r>
              <a:rPr lang="en-GB" sz="3200" b="1" kern="0" dirty="0">
                <a:solidFill>
                  <a:srgbClr val="FFFFFF"/>
                </a:solidFill>
                <a:effectLst>
                  <a:glow rad="228600">
                    <a:srgbClr val="220011"/>
                  </a:glow>
                </a:effectLst>
                <a:latin typeface="Arial"/>
                <a:ea typeface="ＭＳ Ｐゴシック" charset="0"/>
                <a:cs typeface="Arial"/>
              </a:rPr>
              <a:t>destruction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24052930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Warning to false teachers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7:15-23</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Pharisees are false prophets with godless lives whom God will judge for external piety without knowing Jesus for </a:t>
            </a:r>
            <a:r>
              <a:rPr lang="en-GB" sz="3200" b="1" kern="0" dirty="0">
                <a:solidFill>
                  <a:srgbClr val="FFFFFF"/>
                </a:solidFill>
                <a:effectLst>
                  <a:glow rad="228600">
                    <a:srgbClr val="220011"/>
                  </a:glow>
                </a:effectLst>
                <a:latin typeface="Arial"/>
                <a:ea typeface="ＭＳ Ｐゴシック" charset="0"/>
                <a:cs typeface="Arial"/>
              </a:rPr>
              <a:t>kingdom entrance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972081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The two foundations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7:24-8:1; Luke 6:46-49</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contrasts trust in Pharisaism with faith in the King to show that one’s destiny is determined by their response to His </a:t>
            </a:r>
            <a:r>
              <a:rPr lang="en-GB" sz="3200" b="1" kern="0" dirty="0">
                <a:solidFill>
                  <a:srgbClr val="FFFFFF"/>
                </a:solidFill>
                <a:effectLst>
                  <a:glow rad="228600">
                    <a:srgbClr val="220011"/>
                  </a:glow>
                </a:effectLst>
                <a:latin typeface="Arial"/>
                <a:ea typeface="ＭＳ Ｐゴシック" charset="0"/>
                <a:cs typeface="Arial"/>
              </a:rPr>
              <a:t>message</a:t>
            </a:r>
          </a:p>
        </p:txBody>
      </p:sp>
    </p:spTree>
    <p:extLst>
      <p:ext uri="{BB962C8B-B14F-4D97-AF65-F5344CB8AC3E}">
        <p14:creationId xmlns:p14="http://schemas.microsoft.com/office/powerpoint/2010/main" val="317327947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17. Recognition of Christ's Authority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57</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8:5-13; Luke 7:1-10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a centurion's servant at a distance to picture salvation extended to Gentiles in response to Israel's </a:t>
            </a:r>
            <a:r>
              <a:rPr lang="en-GB" sz="3200" b="1" kern="0" dirty="0">
                <a:solidFill>
                  <a:srgbClr val="FFFFFF"/>
                </a:solidFill>
                <a:effectLst>
                  <a:glow rad="228600">
                    <a:srgbClr val="220011"/>
                  </a:glow>
                </a:effectLst>
                <a:latin typeface="Arial"/>
                <a:ea typeface="ＭＳ Ｐゴシック" charset="0"/>
                <a:cs typeface="Arial"/>
              </a:rPr>
              <a:t>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21044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6968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18.  Recognition of Christ's Authority in Nain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7:11-17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proves His authority over death by restoring life to the widow of Nain's son, once again proving that He is the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2103909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19. Witness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9:35–11:1; Mark 6:6b-13; Luke 9:1-6</a:t>
            </a:r>
          </a:p>
          <a:p>
            <a:pPr algn="ctr" defTabSz="914400" fontAlgn="base">
              <a:spcBef>
                <a:spcPct val="20000"/>
              </a:spcBef>
              <a:buClr>
                <a:srgbClr val="FFCC00"/>
              </a:buClr>
              <a:buSzPct val="70000"/>
              <a:defRPr/>
            </a:pP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delegates to 12 apostles His Messianic authority over demons, sickness, and disease so they can preach that the kingdom is near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155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11690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390558" y="4419600"/>
            <a:ext cx="38491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Y목각파임B" pitchFamily="18" charset="-127"/>
                <a:ea typeface="HY목각파임B" pitchFamily="18" charset="-127"/>
                <a:cs typeface="+mn-cs"/>
              </a:rPr>
              <a:t>Commissioning </a:t>
            </a: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3600" b="0" i="0" u="none" strike="noStrike" kern="1200" cap="none" spc="0" normalizeH="0" baseline="0" noProof="0">
                <a:ln>
                  <a:noFill/>
                </a:ln>
                <a:solidFill>
                  <a:srgbClr val="000000"/>
                </a:solidFill>
                <a:effectLst/>
                <a:uLnTx/>
                <a:uFillTx/>
                <a:latin typeface="Asimov" pitchFamily="34" charset="0"/>
                <a:ea typeface="+mn-ea"/>
                <a:cs typeface="+mn-cs"/>
              </a:rPr>
              <a:t>12 </a:t>
            </a:r>
            <a:r>
              <a:rPr kumimoji="0" lang="en-US" altLang="en-US" sz="3600" b="0" i="0" u="none" strike="noStrike" kern="1200" cap="none" spc="0" normalizeH="0" baseline="0" noProof="0">
                <a:ln>
                  <a:noFill/>
                </a:ln>
                <a:solidFill>
                  <a:srgbClr val="000000"/>
                </a:solidFill>
                <a:effectLst/>
                <a:uLnTx/>
                <a:uFillTx/>
                <a:latin typeface="Candles" pitchFamily="2" charset="0"/>
                <a:ea typeface="+mn-ea"/>
                <a:cs typeface="+mn-cs"/>
              </a:rPr>
              <a:t>Disciples</a:t>
            </a: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Matthew 10</a:t>
            </a: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en-US" sz="2000" b="1" kern="0">
                <a:solidFill>
                  <a:srgbClr val="FFFFFF"/>
                </a:solidFill>
                <a:effectLst>
                  <a:outerShdw blurRad="38100" dist="38100" dir="2700000" algn="tl">
                    <a:srgbClr val="000000"/>
                  </a:outerShdw>
                </a:effectLst>
                <a:latin typeface="Arial"/>
                <a:cs typeface="Arial"/>
              </a:rPr>
              <a:t>Adapted from a Class Presentation by No Pum for</a:t>
            </a:r>
            <a:br>
              <a:rPr lang="en-US" sz="2000" b="1" kern="0">
                <a:solidFill>
                  <a:srgbClr val="FFFFFF"/>
                </a:solidFill>
                <a:effectLst>
                  <a:outerShdw blurRad="38100" dist="38100" dir="2700000" algn="tl">
                    <a:srgbClr val="000000"/>
                  </a:outerShdw>
                </a:effectLst>
                <a:latin typeface="Arial"/>
                <a:cs typeface="Arial"/>
              </a:rPr>
            </a:br>
            <a:r>
              <a:rPr lang="en-US" sz="2000" b="1" kern="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249945" y="129200"/>
            <a:ext cx="31037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sng" strike="noStrike" kern="1200" cap="none" spc="0" normalizeH="0" baseline="0" noProof="0">
                <a:ln>
                  <a:noFill/>
                </a:ln>
                <a:solidFill>
                  <a:srgbClr val="000000"/>
                </a:solidFill>
                <a:effectLst/>
                <a:uLnTx/>
                <a:uFillTx/>
                <a:latin typeface="Arial" panose="020B0604020202020204" pitchFamily="34" charset="0"/>
                <a:ea typeface="+mn-ea"/>
                <a:cs typeface="+mn-cs"/>
              </a:rPr>
              <a:t>Outline</a:t>
            </a: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	Themes of the 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 Context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III. An Exposition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IV. Homiletical Conclusion</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600200" y="914400"/>
            <a:ext cx="6157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 Themes of the Book</a:t>
            </a: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2314575" y="2465388"/>
            <a:ext cx="4552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Jesus in Matthew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1828800" y="3810000"/>
            <a:ext cx="628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B. The Kingship of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in Matthew 10</a:t>
            </a: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40426"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Jesus in Matthew</a:t>
            </a: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1042503" y="1868488"/>
            <a:ext cx="6901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The Hope of Israel,</a:t>
            </a:r>
          </a:p>
          <a:p>
            <a:r>
              <a:rPr lang="en-US" altLang="en-US" sz="3600"/>
              <a:t>  long-awaited Messiah</a:t>
            </a:r>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545571" y="3490893"/>
            <a:ext cx="7895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Blessing for Gentiles alike</a:t>
            </a:r>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rPr>
              <a:t>The Legitimate King &amp; Ruler</a:t>
            </a: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123083" y="6391930"/>
            <a:ext cx="3120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Craig L. Blomberg</a:t>
            </a:r>
            <a:r>
              <a:rPr lang="en-US" altLang="en-US" sz="2400" b="1" i="1">
                <a:solidFill>
                  <a:srgbClr val="FFFFFF"/>
                </a:solidFill>
                <a:latin typeface="Garamond" panose="02020404030301010803" pitchFamily="18" charset="0"/>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202</a:t>
            </a: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en-US" altLang="en-US" sz="4000"/>
              <a:t>The Kingship of Jesus in Matthew 10</a:t>
            </a:r>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000000"/>
                </a:solidFill>
                <a:latin typeface="Arial" panose="020B0604020202020204" pitchFamily="34" charset="0"/>
              </a:rPr>
              <a:t>Craig S. Keener,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i="1" dirty="0">
                <a:solidFill>
                  <a:srgbClr val="000000"/>
                </a:solidFill>
                <a:latin typeface="Arial" panose="020B0604020202020204" pitchFamily="34" charset="0"/>
              </a:rPr>
              <a:t>C</a:t>
            </a:r>
            <a:r>
              <a:rPr kumimoji="0" lang="en-US" alt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ommentary</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The right to control or command,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authority,</a:t>
            </a:r>
            <a:r>
              <a:rPr kumimoji="0" lang="en-US" altLang="en-US" sz="2400" b="1" i="1"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absolute power, warrant.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400" b="1">
                <a:solidFill>
                  <a:srgbClr val="000000"/>
                </a:solidFill>
                <a:latin typeface="Arial" panose="020B0604020202020204" pitchFamily="34" charset="0"/>
              </a:rPr>
              <a:t>P</a:t>
            </a:r>
            <a:r>
              <a:rPr kumimoji="0" lang="en-US" altLang="en-US" sz="2400" b="1" i="0" u="none" strike="noStrike" kern="1200" cap="none" spc="0" normalizeH="0" baseline="0" noProof="0" err="1">
                <a:ln>
                  <a:noFill/>
                </a:ln>
                <a:solidFill>
                  <a:srgbClr val="000000"/>
                </a:solidFill>
                <a:effectLst/>
                <a:uLnTx/>
                <a:uFillTx/>
                <a:latin typeface="Arial" panose="020B0604020202020204" pitchFamily="34" charset="0"/>
              </a:rPr>
              <a:t>ower</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 exercised by rulers or others in</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high position by virtue of their office,</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ruling power, official power.</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600200"/>
            <a:ext cx="3305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Matt 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“…gave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authority to…”</a:t>
            </a: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3889874" y="14478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CC0000"/>
                </a:solidFill>
                <a:effectLst/>
                <a:uLnTx/>
                <a:uFillTx/>
                <a:latin typeface="Arial" panose="020B0604020202020204" pitchFamily="34" charset="0"/>
                <a:ea typeface="+mn-ea"/>
                <a:cs typeface="+mn-cs"/>
              </a:rPr>
              <a:t>Jesus</a:t>
            </a: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757252"/>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Division of the Passage</a:t>
            </a: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514600"/>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Bridge</a:t>
            </a: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356436"/>
            <a:ext cx="551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Immediate Context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of the Passage</a:t>
            </a: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en-US" altLang="en-US"/>
              <a:t>The Bridge (Matt. 9:36–10:4)</a:t>
            </a:r>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5794375" y="1787525"/>
            <a:ext cx="2047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The harvest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plentiful</a:t>
            </a: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But the workers are few</a:t>
            </a: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a:t>
            </a:r>
            <a:r>
              <a:rPr kumimoji="0" lang="en-US"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Jesus and the Gospels: Additional Teaching of Jesus</a:t>
            </a: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285</a:t>
            </a: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a:solidFill>
                  <a:srgbClr val="000000"/>
                </a:solidFill>
                <a:latin typeface="Arial" panose="020B0604020202020204" pitchFamily="34" charset="0"/>
                <a:ea typeface="+mn-ea"/>
                <a:cs typeface="+mn-cs"/>
              </a:rPr>
              <a:t>The Immediate Context of the Passage</a:t>
            </a: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nSpc>
                <a:spcPct val="90000"/>
              </a:lnSpc>
              <a:buFontTx/>
              <a:buNone/>
            </a:pPr>
            <a:r>
              <a:rPr lang="en-US" altLang="en-US" sz="2400" b="1"/>
              <a:t>9:36</a:t>
            </a:r>
            <a:r>
              <a:rPr lang="en-US" altLang="en-US" sz="2400"/>
              <a:t>: But when </a:t>
            </a:r>
            <a:r>
              <a:rPr lang="en-US" altLang="en-US" sz="2400">
                <a:solidFill>
                  <a:srgbClr val="0000FF"/>
                </a:solidFill>
              </a:rPr>
              <a:t>he saw the multitudes</a:t>
            </a:r>
            <a:r>
              <a:rPr lang="en-US" altLang="en-US" sz="2400"/>
              <a:t>, he was moved with compassion for them, because they were distressed and scattered, as sheep not having a shepherd.</a:t>
            </a:r>
          </a:p>
          <a:p>
            <a:pPr>
              <a:lnSpc>
                <a:spcPct val="90000"/>
              </a:lnSpc>
              <a:buFontTx/>
              <a:buNone/>
            </a:pPr>
            <a:endParaRPr lang="en-US" altLang="en-US" sz="2400" b="1"/>
          </a:p>
          <a:p>
            <a:pPr>
              <a:lnSpc>
                <a:spcPct val="90000"/>
              </a:lnSpc>
              <a:buFontTx/>
              <a:buNone/>
            </a:pPr>
            <a:r>
              <a:rPr lang="en-US" altLang="en-US" sz="2400" b="1"/>
              <a:t>9:37</a:t>
            </a:r>
            <a:r>
              <a:rPr lang="en-US" altLang="en-US" sz="2400"/>
              <a:t>: </a:t>
            </a:r>
            <a:r>
              <a:rPr lang="en-US" altLang="en-US" sz="2400">
                <a:solidFill>
                  <a:schemeClr val="hlink"/>
                </a:solidFill>
              </a:rPr>
              <a:t>Then saith he unto his</a:t>
            </a:r>
            <a:r>
              <a:rPr lang="en-US" altLang="en-US" sz="2400">
                <a:solidFill>
                  <a:srgbClr val="FFFF00"/>
                </a:solidFill>
              </a:rPr>
              <a:t> </a:t>
            </a:r>
            <a:r>
              <a:rPr lang="en-US" altLang="en-US" sz="2400">
                <a:solidFill>
                  <a:schemeClr val="hlink"/>
                </a:solidFill>
              </a:rPr>
              <a:t>disciples</a:t>
            </a:r>
            <a:r>
              <a:rPr lang="en-US" altLang="en-US" sz="2400"/>
              <a:t>, The harvest indeed is plenteous, but the laborers are few.</a:t>
            </a:r>
          </a:p>
          <a:p>
            <a:pPr>
              <a:lnSpc>
                <a:spcPct val="90000"/>
              </a:lnSpc>
              <a:buFontTx/>
              <a:buNone/>
            </a:pPr>
            <a:endParaRPr lang="en-US" altLang="en-US" sz="2400" b="1"/>
          </a:p>
          <a:p>
            <a:pPr>
              <a:lnSpc>
                <a:spcPct val="90000"/>
              </a:lnSpc>
              <a:buFontTx/>
              <a:buNone/>
            </a:pPr>
            <a:r>
              <a:rPr lang="en-US" altLang="en-US" sz="2400" b="1"/>
              <a:t>9:38</a:t>
            </a:r>
            <a:r>
              <a:rPr lang="en-US" altLang="en-US" sz="2400"/>
              <a:t>: </a:t>
            </a:r>
            <a:r>
              <a:rPr lang="en-US" altLang="en-US" sz="2400">
                <a:solidFill>
                  <a:srgbClr val="660066"/>
                </a:solidFill>
              </a:rPr>
              <a:t>Pray ye, therefore,</a:t>
            </a:r>
            <a:r>
              <a:rPr lang="en-US" altLang="en-US" sz="2400"/>
              <a:t> the Lord of the harvest, that he send forth laborers into his harvest.</a:t>
            </a:r>
          </a:p>
          <a:p>
            <a:pPr>
              <a:lnSpc>
                <a:spcPct val="90000"/>
              </a:lnSpc>
              <a:buFontTx/>
              <a:buNone/>
            </a:pPr>
            <a:endParaRPr lang="en-US" altLang="en-US" sz="2400" b="1"/>
          </a:p>
          <a:p>
            <a:pPr>
              <a:lnSpc>
                <a:spcPct val="90000"/>
              </a:lnSpc>
              <a:buFontTx/>
              <a:buNone/>
            </a:pPr>
            <a:r>
              <a:rPr lang="en-US" altLang="en-US" sz="2400" b="1"/>
              <a:t>10:1</a:t>
            </a:r>
            <a:r>
              <a:rPr lang="en-US" altLang="en-US" sz="2400"/>
              <a:t> </a:t>
            </a:r>
            <a:r>
              <a:rPr lang="en-US" altLang="en-US" sz="2400">
                <a:solidFill>
                  <a:srgbClr val="CC0000"/>
                </a:solidFill>
              </a:rPr>
              <a:t>And he called</a:t>
            </a:r>
            <a:r>
              <a:rPr lang="en-US" altLang="en-US" sz="2400"/>
              <a:t> unto him his twelve disciples, and gave them authority over unclean spirits, to cast them out, and to heal all manner of disease and all manner of sickness. (ASV)</a:t>
            </a:r>
          </a:p>
          <a:p>
            <a:pPr>
              <a:lnSpc>
                <a:spcPct val="90000"/>
              </a:lnSpc>
            </a:pPr>
            <a:endParaRPr lang="en-US" altLang="en-US" sz="2400"/>
          </a:p>
          <a:p>
            <a:pPr>
              <a:lnSpc>
                <a:spcPct val="90000"/>
              </a:lnSpc>
            </a:pPr>
            <a:endParaRPr lang="en-US" altLang="en-US" sz="2000"/>
          </a:p>
        </p:txBody>
      </p:sp>
    </p:spTree>
    <p:extLst>
      <p:ext uri="{BB962C8B-B14F-4D97-AF65-F5344CB8AC3E}">
        <p14:creationId xmlns:p14="http://schemas.microsoft.com/office/powerpoint/2010/main" val="274678092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2" name="Text Box 4">
            <a:extLst>
              <a:ext uri="{FF2B5EF4-FFF2-40B4-BE49-F238E27FC236}">
                <a16:creationId xmlns:a16="http://schemas.microsoft.com/office/drawing/2014/main" id="{06914E5C-F13B-48EA-BBA5-2D25BAECB58B}"/>
              </a:ext>
            </a:extLst>
          </p:cNvPr>
          <p:cNvSpPr txBox="1">
            <a:spLocks noChangeArrowheads="1"/>
          </p:cNvSpPr>
          <p:nvPr/>
        </p:nvSpPr>
        <p:spPr bwMode="auto">
          <a:xfrm>
            <a:off x="381000" y="2421283"/>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9:36</a:t>
            </a:r>
          </a:p>
        </p:txBody>
      </p:sp>
      <p:sp>
        <p:nvSpPr>
          <p:cNvPr id="560133" name="Text Box 5">
            <a:extLst>
              <a:ext uri="{FF2B5EF4-FFF2-40B4-BE49-F238E27FC236}">
                <a16:creationId xmlns:a16="http://schemas.microsoft.com/office/drawing/2014/main" id="{A7EA3F44-BA17-421E-9F16-014B205BC22E}"/>
              </a:ext>
            </a:extLst>
          </p:cNvPr>
          <p:cNvSpPr txBox="1">
            <a:spLocks noChangeArrowheads="1"/>
          </p:cNvSpPr>
          <p:nvPr/>
        </p:nvSpPr>
        <p:spPr bwMode="auto">
          <a:xfrm>
            <a:off x="381000" y="3592329"/>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9:37</a:t>
            </a:r>
          </a:p>
        </p:txBody>
      </p:sp>
      <p:sp>
        <p:nvSpPr>
          <p:cNvPr id="560134" name="Text Box 6">
            <a:extLst>
              <a:ext uri="{FF2B5EF4-FFF2-40B4-BE49-F238E27FC236}">
                <a16:creationId xmlns:a16="http://schemas.microsoft.com/office/drawing/2014/main" id="{CEC4ABDF-20F2-47AF-A5B7-E50727E0DFC1}"/>
              </a:ext>
            </a:extLst>
          </p:cNvPr>
          <p:cNvSpPr txBox="1">
            <a:spLocks noChangeArrowheads="1"/>
          </p:cNvSpPr>
          <p:nvPr/>
        </p:nvSpPr>
        <p:spPr bwMode="auto">
          <a:xfrm>
            <a:off x="381000" y="4532018"/>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9:38</a:t>
            </a:r>
          </a:p>
        </p:txBody>
      </p:sp>
      <p:sp>
        <p:nvSpPr>
          <p:cNvPr id="560135" name="Text Box 7">
            <a:extLst>
              <a:ext uri="{FF2B5EF4-FFF2-40B4-BE49-F238E27FC236}">
                <a16:creationId xmlns:a16="http://schemas.microsoft.com/office/drawing/2014/main" id="{B90151DA-3C25-40C5-B103-2DB3B4A169D9}"/>
              </a:ext>
            </a:extLst>
          </p:cNvPr>
          <p:cNvSpPr txBox="1">
            <a:spLocks noChangeArrowheads="1"/>
          </p:cNvSpPr>
          <p:nvPr/>
        </p:nvSpPr>
        <p:spPr bwMode="auto">
          <a:xfrm>
            <a:off x="2819400" y="5257800"/>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Chapter 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0136" name="Text Box 8">
            <a:extLst>
              <a:ext uri="{FF2B5EF4-FFF2-40B4-BE49-F238E27FC236}">
                <a16:creationId xmlns:a16="http://schemas.microsoft.com/office/drawing/2014/main" id="{6F22365F-1556-48F5-BEC8-D03604250B2A}"/>
              </a:ext>
            </a:extLst>
          </p:cNvPr>
          <p:cNvSpPr txBox="1">
            <a:spLocks noChangeArrowheads="1"/>
          </p:cNvSpPr>
          <p:nvPr/>
        </p:nvSpPr>
        <p:spPr bwMode="auto">
          <a:xfrm>
            <a:off x="1143000" y="2286000"/>
            <a:ext cx="733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But when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he saw the multitudes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he was moved with compassion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for them because they were distressed and scattered, as sheep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not having a shepherd.</a:t>
            </a:r>
          </a:p>
        </p:txBody>
      </p:sp>
      <p:sp>
        <p:nvSpPr>
          <p:cNvPr id="560137" name="Text Box 9">
            <a:extLst>
              <a:ext uri="{FF2B5EF4-FFF2-40B4-BE49-F238E27FC236}">
                <a16:creationId xmlns:a16="http://schemas.microsoft.com/office/drawing/2014/main" id="{54906B6D-5E54-48A2-8E61-6246CE730A68}"/>
              </a:ext>
            </a:extLst>
          </p:cNvPr>
          <p:cNvSpPr txBox="1">
            <a:spLocks noChangeArrowheads="1"/>
          </p:cNvSpPr>
          <p:nvPr/>
        </p:nvSpPr>
        <p:spPr bwMode="auto">
          <a:xfrm>
            <a:off x="1143000" y="3505200"/>
            <a:ext cx="650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Then saith he unto his</a:t>
            </a:r>
            <a:r>
              <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disciples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harvest indeed is plenteous, but the laborers are few.</a:t>
            </a:r>
          </a:p>
        </p:txBody>
      </p:sp>
      <p:sp>
        <p:nvSpPr>
          <p:cNvPr id="560138" name="Text Box 10">
            <a:extLst>
              <a:ext uri="{FF2B5EF4-FFF2-40B4-BE49-F238E27FC236}">
                <a16:creationId xmlns:a16="http://schemas.microsoft.com/office/drawing/2014/main" id="{B0956A4B-B8D2-4550-ABBC-C640982A6D3F}"/>
              </a:ext>
            </a:extLst>
          </p:cNvPr>
          <p:cNvSpPr txBox="1">
            <a:spLocks noChangeArrowheads="1"/>
          </p:cNvSpPr>
          <p:nvPr/>
        </p:nvSpPr>
        <p:spPr bwMode="auto">
          <a:xfrm>
            <a:off x="1143000" y="44196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Pray ye therefore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Lord of the harvest,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that he send forth laborers into his harvest.</a:t>
            </a:r>
          </a:p>
        </p:txBody>
      </p:sp>
      <p:sp>
        <p:nvSpPr>
          <p:cNvPr id="560139" name="Text Box 11">
            <a:extLst>
              <a:ext uri="{FF2B5EF4-FFF2-40B4-BE49-F238E27FC236}">
                <a16:creationId xmlns:a16="http://schemas.microsoft.com/office/drawing/2014/main" id="{5687BE16-C6DF-41CA-9467-50A9065E97B5}"/>
              </a:ext>
            </a:extLst>
          </p:cNvPr>
          <p:cNvSpPr txBox="1">
            <a:spLocks noChangeArrowheads="1"/>
          </p:cNvSpPr>
          <p:nvPr/>
        </p:nvSpPr>
        <p:spPr bwMode="auto">
          <a:xfrm>
            <a:off x="1219200" y="5715000"/>
            <a:ext cx="676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called unto him his twelve disciples, and gave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 over unclean spirits, to cast them out, and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heal all manner of disease and all manner of sickness. (ASV)</a:t>
            </a:r>
          </a:p>
        </p:txBody>
      </p:sp>
      <p:sp>
        <p:nvSpPr>
          <p:cNvPr id="560140" name="Text Box 12">
            <a:extLst>
              <a:ext uri="{FF2B5EF4-FFF2-40B4-BE49-F238E27FC236}">
                <a16:creationId xmlns:a16="http://schemas.microsoft.com/office/drawing/2014/main" id="{8D304024-A512-453A-8BB6-7CC115AA7B33}"/>
              </a:ext>
            </a:extLst>
          </p:cNvPr>
          <p:cNvSpPr txBox="1">
            <a:spLocks noChangeArrowheads="1"/>
          </p:cNvSpPr>
          <p:nvPr/>
        </p:nvSpPr>
        <p:spPr bwMode="auto">
          <a:xfrm>
            <a:off x="381000" y="5791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10:1</a:t>
            </a:r>
          </a:p>
        </p:txBody>
      </p:sp>
      <p:sp>
        <p:nvSpPr>
          <p:cNvPr id="560145" name="Oval 17">
            <a:extLst>
              <a:ext uri="{FF2B5EF4-FFF2-40B4-BE49-F238E27FC236}">
                <a16:creationId xmlns:a16="http://schemas.microsoft.com/office/drawing/2014/main" id="{C6F59DF1-F66B-40F2-AB78-030078F957C1}"/>
              </a:ext>
            </a:extLst>
          </p:cNvPr>
          <p:cNvSpPr>
            <a:spLocks noChangeArrowheads="1"/>
          </p:cNvSpPr>
          <p:nvPr/>
        </p:nvSpPr>
        <p:spPr bwMode="auto">
          <a:xfrm>
            <a:off x="1066800" y="4419600"/>
            <a:ext cx="762000" cy="304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534673F-1D0C-EE29-31A8-72409525715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A3CB5B5-643B-45BC-5A97-B8C0176267C2}"/>
              </a:ext>
            </a:extLst>
          </p:cNvPr>
          <p:cNvSpPr txBox="1">
            <a:spLocks noChangeArrowheads="1"/>
          </p:cNvSpPr>
          <p:nvPr/>
        </p:nvSpPr>
        <p:spPr bwMode="auto">
          <a:xfrm>
            <a:off x="99151" y="274638"/>
            <a:ext cx="8839199"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defTabSz="914400"/>
            <a:r>
              <a:rPr lang="en-US" altLang="en-US" sz="3200" b="1">
                <a:solidFill>
                  <a:srgbClr val="000000"/>
                </a:solidFill>
                <a:latin typeface="Arial" panose="020B0604020202020204" pitchFamily="34" charset="0"/>
                <a:ea typeface="+mn-ea"/>
                <a:cs typeface="+mn-cs"/>
              </a:rPr>
              <a:t>The Immediate Context of the Passage</a:t>
            </a:r>
          </a:p>
        </p:txBody>
      </p:sp>
    </p:spTree>
    <p:extLst>
      <p:ext uri="{BB962C8B-B14F-4D97-AF65-F5344CB8AC3E}">
        <p14:creationId xmlns:p14="http://schemas.microsoft.com/office/powerpoint/2010/main" val="91934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60132"/>
                                        </p:tgtEl>
                                        <p:attrNameLst>
                                          <p:attrName>ppt_x</p:attrName>
                                        </p:attrNameLst>
                                      </p:cBhvr>
                                      <p:tavLst>
                                        <p:tav tm="0">
                                          <p:val>
                                            <p:strVal val="ppt_x"/>
                                          </p:val>
                                        </p:tav>
                                        <p:tav tm="100000">
                                          <p:val>
                                            <p:strVal val="ppt_x"/>
                                          </p:val>
                                        </p:tav>
                                      </p:tavLst>
                                    </p:anim>
                                    <p:anim calcmode="lin" valueType="num">
                                      <p:cBhvr additive="base">
                                        <p:cTn id="7" dur="500"/>
                                        <p:tgtEl>
                                          <p:spTgt spid="560132"/>
                                        </p:tgtEl>
                                        <p:attrNameLst>
                                          <p:attrName>ppt_y</p:attrName>
                                        </p:attrNameLst>
                                      </p:cBhvr>
                                      <p:tavLst>
                                        <p:tav tm="0">
                                          <p:val>
                                            <p:strVal val="ppt_y"/>
                                          </p:val>
                                        </p:tav>
                                        <p:tav tm="100000">
                                          <p:val>
                                            <p:strVal val="1+ppt_h/2"/>
                                          </p:val>
                                        </p:tav>
                                      </p:tavLst>
                                    </p:anim>
                                    <p:set>
                                      <p:cBhvr>
                                        <p:cTn id="8" dur="1" fill="hold">
                                          <p:stCondLst>
                                            <p:cond delay="499"/>
                                          </p:stCondLst>
                                        </p:cTn>
                                        <p:tgtEl>
                                          <p:spTgt spid="56013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60133"/>
                                        </p:tgtEl>
                                        <p:attrNameLst>
                                          <p:attrName>ppt_x</p:attrName>
                                        </p:attrNameLst>
                                      </p:cBhvr>
                                      <p:tavLst>
                                        <p:tav tm="0">
                                          <p:val>
                                            <p:strVal val="ppt_x"/>
                                          </p:val>
                                        </p:tav>
                                        <p:tav tm="100000">
                                          <p:val>
                                            <p:strVal val="ppt_x"/>
                                          </p:val>
                                        </p:tav>
                                      </p:tavLst>
                                    </p:anim>
                                    <p:anim calcmode="lin" valueType="num">
                                      <p:cBhvr additive="base">
                                        <p:cTn id="11" dur="500"/>
                                        <p:tgtEl>
                                          <p:spTgt spid="560133"/>
                                        </p:tgtEl>
                                        <p:attrNameLst>
                                          <p:attrName>ppt_y</p:attrName>
                                        </p:attrNameLst>
                                      </p:cBhvr>
                                      <p:tavLst>
                                        <p:tav tm="0">
                                          <p:val>
                                            <p:strVal val="ppt_y"/>
                                          </p:val>
                                        </p:tav>
                                        <p:tav tm="100000">
                                          <p:val>
                                            <p:strVal val="1+ppt_h/2"/>
                                          </p:val>
                                        </p:tav>
                                      </p:tavLst>
                                    </p:anim>
                                    <p:set>
                                      <p:cBhvr>
                                        <p:cTn id="12" dur="1" fill="hold">
                                          <p:stCondLst>
                                            <p:cond delay="499"/>
                                          </p:stCondLst>
                                        </p:cTn>
                                        <p:tgtEl>
                                          <p:spTgt spid="5601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60134"/>
                                        </p:tgtEl>
                                        <p:attrNameLst>
                                          <p:attrName>ppt_x</p:attrName>
                                        </p:attrNameLst>
                                      </p:cBhvr>
                                      <p:tavLst>
                                        <p:tav tm="0">
                                          <p:val>
                                            <p:strVal val="ppt_x"/>
                                          </p:val>
                                        </p:tav>
                                        <p:tav tm="100000">
                                          <p:val>
                                            <p:strVal val="ppt_x"/>
                                          </p:val>
                                        </p:tav>
                                      </p:tavLst>
                                    </p:anim>
                                    <p:anim calcmode="lin" valueType="num">
                                      <p:cBhvr additive="base">
                                        <p:cTn id="15" dur="500"/>
                                        <p:tgtEl>
                                          <p:spTgt spid="560134"/>
                                        </p:tgtEl>
                                        <p:attrNameLst>
                                          <p:attrName>ppt_y</p:attrName>
                                        </p:attrNameLst>
                                      </p:cBhvr>
                                      <p:tavLst>
                                        <p:tav tm="0">
                                          <p:val>
                                            <p:strVal val="ppt_y"/>
                                          </p:val>
                                        </p:tav>
                                        <p:tav tm="100000">
                                          <p:val>
                                            <p:strVal val="1+ppt_h/2"/>
                                          </p:val>
                                        </p:tav>
                                      </p:tavLst>
                                    </p:anim>
                                    <p:set>
                                      <p:cBhvr>
                                        <p:cTn id="16" dur="1" fill="hold">
                                          <p:stCondLst>
                                            <p:cond delay="499"/>
                                          </p:stCondLst>
                                        </p:cTn>
                                        <p:tgtEl>
                                          <p:spTgt spid="56013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60135"/>
                                        </p:tgtEl>
                                        <p:attrNameLst>
                                          <p:attrName>ppt_x</p:attrName>
                                        </p:attrNameLst>
                                      </p:cBhvr>
                                      <p:tavLst>
                                        <p:tav tm="0">
                                          <p:val>
                                            <p:strVal val="ppt_x"/>
                                          </p:val>
                                        </p:tav>
                                        <p:tav tm="100000">
                                          <p:val>
                                            <p:strVal val="ppt_x"/>
                                          </p:val>
                                        </p:tav>
                                      </p:tavLst>
                                    </p:anim>
                                    <p:anim calcmode="lin" valueType="num">
                                      <p:cBhvr additive="base">
                                        <p:cTn id="19" dur="500"/>
                                        <p:tgtEl>
                                          <p:spTgt spid="560135"/>
                                        </p:tgtEl>
                                        <p:attrNameLst>
                                          <p:attrName>ppt_y</p:attrName>
                                        </p:attrNameLst>
                                      </p:cBhvr>
                                      <p:tavLst>
                                        <p:tav tm="0">
                                          <p:val>
                                            <p:strVal val="ppt_y"/>
                                          </p:val>
                                        </p:tav>
                                        <p:tav tm="100000">
                                          <p:val>
                                            <p:strVal val="1+ppt_h/2"/>
                                          </p:val>
                                        </p:tav>
                                      </p:tavLst>
                                    </p:anim>
                                    <p:set>
                                      <p:cBhvr>
                                        <p:cTn id="20" dur="1" fill="hold">
                                          <p:stCondLst>
                                            <p:cond delay="499"/>
                                          </p:stCondLst>
                                        </p:cTn>
                                        <p:tgtEl>
                                          <p:spTgt spid="56013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560140"/>
                                        </p:tgtEl>
                                        <p:attrNameLst>
                                          <p:attrName>ppt_x</p:attrName>
                                        </p:attrNameLst>
                                      </p:cBhvr>
                                      <p:tavLst>
                                        <p:tav tm="0">
                                          <p:val>
                                            <p:strVal val="ppt_x"/>
                                          </p:val>
                                        </p:tav>
                                        <p:tav tm="100000">
                                          <p:val>
                                            <p:strVal val="ppt_x"/>
                                          </p:val>
                                        </p:tav>
                                      </p:tavLst>
                                    </p:anim>
                                    <p:anim calcmode="lin" valueType="num">
                                      <p:cBhvr additive="base">
                                        <p:cTn id="23" dur="500"/>
                                        <p:tgtEl>
                                          <p:spTgt spid="560140"/>
                                        </p:tgtEl>
                                        <p:attrNameLst>
                                          <p:attrName>ppt_y</p:attrName>
                                        </p:attrNameLst>
                                      </p:cBhvr>
                                      <p:tavLst>
                                        <p:tav tm="0">
                                          <p:val>
                                            <p:strVal val="ppt_y"/>
                                          </p:val>
                                        </p:tav>
                                        <p:tav tm="100000">
                                          <p:val>
                                            <p:strVal val="1+ppt_h/2"/>
                                          </p:val>
                                        </p:tav>
                                      </p:tavLst>
                                    </p:anim>
                                    <p:set>
                                      <p:cBhvr>
                                        <p:cTn id="24" dur="1" fill="hold">
                                          <p:stCondLst>
                                            <p:cond delay="499"/>
                                          </p:stCondLst>
                                        </p:cTn>
                                        <p:tgtEl>
                                          <p:spTgt spid="560140"/>
                                        </p:tgtEl>
                                        <p:attrNameLst>
                                          <p:attrName>style.visibility</p:attrName>
                                        </p:attrNameLst>
                                      </p:cBhvr>
                                      <p:to>
                                        <p:strVal val="hidden"/>
                                      </p:to>
                                    </p:set>
                                  </p:childTnLst>
                                </p:cTn>
                              </p:par>
                              <p:par>
                                <p:cTn id="25" presetID="64" presetClass="path" presetSubtype="0" accel="50000" decel="50000" fill="hold" grpId="0" nodeType="withEffect">
                                  <p:stCondLst>
                                    <p:cond delay="0"/>
                                  </p:stCondLst>
                                  <p:childTnLst>
                                    <p:animMotion origin="layout" path="M -3.33333E-6 -2.42775E-6 L -0.00208 -0.05202 " pathEditMode="relative" rAng="0" ptsTypes="AA">
                                      <p:cBhvr>
                                        <p:cTn id="26" dur="2000" fill="hold"/>
                                        <p:tgtEl>
                                          <p:spTgt spid="560137"/>
                                        </p:tgtEl>
                                        <p:attrNameLst>
                                          <p:attrName>ppt_x</p:attrName>
                                          <p:attrName>ppt_y</p:attrName>
                                        </p:attrNameLst>
                                      </p:cBhvr>
                                      <p:rCtr x="-104" y="-2613"/>
                                    </p:animMotion>
                                  </p:childTnLst>
                                </p:cTn>
                              </p:par>
                              <p:par>
                                <p:cTn id="27" presetID="64" presetClass="path" presetSubtype="0" accel="50000" decel="50000" fill="hold" grpId="0" nodeType="withEffect">
                                  <p:stCondLst>
                                    <p:cond delay="0"/>
                                  </p:stCondLst>
                                  <p:childTnLst>
                                    <p:animMotion origin="layout" path="M -2.22222E-6 -3.3526E-6 L -0.00347 -0.09641 " pathEditMode="relative" rAng="0" ptsTypes="AA">
                                      <p:cBhvr>
                                        <p:cTn id="28" dur="2000" fill="hold"/>
                                        <p:tgtEl>
                                          <p:spTgt spid="560138"/>
                                        </p:tgtEl>
                                        <p:attrNameLst>
                                          <p:attrName>ppt_x</p:attrName>
                                          <p:attrName>ppt_y</p:attrName>
                                        </p:attrNameLst>
                                      </p:cBhvr>
                                      <p:rCtr x="-174" y="-4832"/>
                                    </p:animMotion>
                                  </p:childTnLst>
                                </p:cTn>
                              </p:par>
                              <p:par>
                                <p:cTn id="29" presetID="64" presetClass="path" presetSubtype="0" accel="50000" decel="50000" fill="hold" grpId="0" nodeType="withEffect">
                                  <p:stCondLst>
                                    <p:cond delay="0"/>
                                  </p:stCondLst>
                                  <p:childTnLst>
                                    <p:animMotion origin="layout" path="M -2.22222E-6 1.11022E-16 L -0.00764 -0.19399 " pathEditMode="relative" rAng="0" ptsTypes="AA">
                                      <p:cBhvr>
                                        <p:cTn id="30" dur="2000" fill="hold"/>
                                        <p:tgtEl>
                                          <p:spTgt spid="560139"/>
                                        </p:tgtEl>
                                        <p:attrNameLst>
                                          <p:attrName>ppt_x</p:attrName>
                                          <p:attrName>ppt_y</p:attrName>
                                        </p:attrNameLst>
                                      </p:cBhvr>
                                      <p:rCtr x="-382" y="-9711"/>
                                    </p:animMotion>
                                  </p:childTnLst>
                                </p:cTn>
                              </p:par>
                              <p:par>
                                <p:cTn id="31" presetID="2" presetClass="entr" presetSubtype="8" fill="hold" nodeType="withEffect">
                                  <p:stCondLst>
                                    <p:cond delay="0"/>
                                  </p:stCondLst>
                                  <p:childTnLst>
                                    <p:set>
                                      <p:cBhvr>
                                        <p:cTn id="32" dur="1" fill="hold">
                                          <p:stCondLst>
                                            <p:cond delay="0"/>
                                          </p:stCondLst>
                                        </p:cTn>
                                        <p:tgtEl>
                                          <p:spTgt spid="560145"/>
                                        </p:tgtEl>
                                        <p:attrNameLst>
                                          <p:attrName>style.visibility</p:attrName>
                                        </p:attrNameLst>
                                      </p:cBhvr>
                                      <p:to>
                                        <p:strVal val="visible"/>
                                      </p:to>
                                    </p:set>
                                    <p:anim calcmode="lin" valueType="num">
                                      <p:cBhvr additive="base">
                                        <p:cTn id="33" dur="2000" fill="hold"/>
                                        <p:tgtEl>
                                          <p:spTgt spid="560145"/>
                                        </p:tgtEl>
                                        <p:attrNameLst>
                                          <p:attrName>ppt_x</p:attrName>
                                        </p:attrNameLst>
                                      </p:cBhvr>
                                      <p:tavLst>
                                        <p:tav tm="0">
                                          <p:val>
                                            <p:strVal val="0-#ppt_w/2"/>
                                          </p:val>
                                        </p:tav>
                                        <p:tav tm="100000">
                                          <p:val>
                                            <p:strVal val="#ppt_x"/>
                                          </p:val>
                                        </p:tav>
                                      </p:tavLst>
                                    </p:anim>
                                    <p:anim calcmode="lin" valueType="num">
                                      <p:cBhvr additive="base">
                                        <p:cTn id="34" dur="2000" fill="hold"/>
                                        <p:tgtEl>
                                          <p:spTgt spid="560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p:bldP spid="560133" grpId="0"/>
      <p:bldP spid="560134" grpId="0"/>
      <p:bldP spid="560135" grpId="0"/>
      <p:bldP spid="560137" grpId="0"/>
      <p:bldP spid="560138" grpId="0"/>
      <p:bldP spid="560139" grpId="0"/>
      <p:bldP spid="5601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en-US" altLang="en-US" sz="4800">
                <a:solidFill>
                  <a:schemeClr val="bg1"/>
                </a:solidFill>
              </a:rPr>
              <a:t>Division of the Passage:</a:t>
            </a:r>
            <a:br>
              <a:rPr lang="en-US" altLang="en-US" sz="4800">
                <a:solidFill>
                  <a:schemeClr val="bg1"/>
                </a:solidFill>
              </a:rPr>
            </a:br>
            <a:r>
              <a:rPr lang="en-US" altLang="en-US" sz="4000" b="1" i="1">
                <a:solidFill>
                  <a:schemeClr val="bg1"/>
                </a:solidFill>
              </a:rPr>
              <a:t>10:5-42</a:t>
            </a: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16936"/>
            <a:ext cx="14269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10:5-16</a:t>
            </a: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916936"/>
            <a:ext cx="16273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10:17-42</a:t>
            </a: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373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Looking ahead toward coming persecution,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circumstances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His death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noProof="0">
                <a:solidFill>
                  <a:srgbClr val="000000"/>
                </a:solidFill>
                <a:latin typeface="Arial" panose="020B0604020202020204" pitchFamily="34" charset="0"/>
              </a:rPr>
              <a:t>and</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a:solidFill>
                  <a:srgbClr val="000000"/>
                </a:solidFill>
                <a:latin typeface="Arial" panose="020B0604020202020204" pitchFamily="34" charset="0"/>
              </a:rPr>
              <a:t>r</a:t>
            </a:r>
            <a:r>
              <a:rPr kumimoji="0" lang="en-US" altLang="en-US" sz="2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esurrection</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a:t>
            </a:r>
            <a:r>
              <a:rPr kumimoji="0" lang="en-US" alt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Jesus and the Gospels: Additional Teaching of Jesus, 285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066800" y="2743200"/>
            <a:ext cx="35814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Ministry</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During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Lifetime</a:t>
            </a: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303545" y="298450"/>
            <a:ext cx="80860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III. An Exposition 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2058128" y="1600200"/>
            <a:ext cx="45768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Previous Call of Disciples</a:t>
            </a: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811793" y="2209800"/>
            <a:ext cx="7069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re-gathering of disciples for urgent needs </a:t>
            </a: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1570172" y="3429000"/>
            <a:ext cx="5552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Definite Target Group</a:t>
            </a: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1436163" y="4038600"/>
            <a:ext cx="5820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Instructions regarding with the future</a:t>
            </a: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3519265" y="4572000"/>
            <a:ext cx="1654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Principles</a:t>
            </a: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4254500" y="2667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2006832" y="2819400"/>
            <a:ext cx="46794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Comparing between Synoptics</a:t>
            </a:r>
          </a:p>
        </p:txBody>
      </p:sp>
    </p:spTree>
    <p:extLst>
      <p:ext uri="{BB962C8B-B14F-4D97-AF65-F5344CB8AC3E}">
        <p14:creationId xmlns:p14="http://schemas.microsoft.com/office/powerpoint/2010/main" val="37940350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en-US" altLang="en-US" sz="4000"/>
              <a:t>The Previous Call of Disciples: Matt. 4:19-22</a:t>
            </a:r>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en-US" altLang="en-US"/>
              <a:t>Disciples were chosen earlier. Matt. 4:19-22</a:t>
            </a:r>
            <a:r>
              <a:rPr lang="en-US" altLang="en-US" sz="4000"/>
              <a:t> </a:t>
            </a:r>
          </a:p>
          <a:p>
            <a:pPr algn="ctr">
              <a:lnSpc>
                <a:spcPct val="90000"/>
              </a:lnSpc>
              <a:buFontTx/>
              <a:buNone/>
            </a:pPr>
            <a:r>
              <a:rPr lang="en-US" altLang="en-US" sz="2800" b="1" i="1"/>
              <a:t>“Jesus called them, and immediately they left the boat and their father and follow him” (vs. 21b-22).</a:t>
            </a:r>
          </a:p>
          <a:p>
            <a:pPr>
              <a:lnSpc>
                <a:spcPct val="90000"/>
              </a:lnSpc>
            </a:pPr>
            <a:endParaRPr lang="en-US" altLang="en-US" sz="400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en-US" altLang="en-US" sz="3600"/>
              <a:t>The re-gathering of disciples for urgent needs (Matthew 10:1-4).</a:t>
            </a:r>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a:p>
          <a:p>
            <a:pPr>
              <a:lnSpc>
                <a:spcPct val="90000"/>
              </a:lnSpc>
            </a:pPr>
            <a:endParaRPr lang="en-US" altLang="en-US" sz="240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5029200" y="1524000"/>
            <a:ext cx="3657600" cy="5105400"/>
          </a:xfrm>
        </p:spPr>
        <p:txBody>
          <a:bodyPr/>
          <a:lstStyle/>
          <a:p>
            <a:pPr>
              <a:lnSpc>
                <a:spcPct val="90000"/>
              </a:lnSpc>
              <a:buFontTx/>
              <a:buNone/>
            </a:pPr>
            <a:r>
              <a:rPr lang="en-US" altLang="en-US" sz="2000" b="1"/>
              <a:t>The first, Simon, who is called Peter, and Andrew his brother;</a:t>
            </a:r>
          </a:p>
          <a:p>
            <a:pPr>
              <a:lnSpc>
                <a:spcPct val="90000"/>
              </a:lnSpc>
              <a:buFontTx/>
              <a:buNone/>
            </a:pPr>
            <a:r>
              <a:rPr lang="en-US" altLang="en-US" sz="2000" b="1"/>
              <a:t>James the </a:t>
            </a:r>
            <a:r>
              <a:rPr lang="en-US" altLang="en-US" sz="2000" b="1" i="1"/>
              <a:t>son </a:t>
            </a:r>
            <a:r>
              <a:rPr lang="en-US" altLang="en-US" sz="2000" b="1"/>
              <a:t>of Zebedee, and John his brother;</a:t>
            </a:r>
          </a:p>
          <a:p>
            <a:pPr>
              <a:lnSpc>
                <a:spcPct val="90000"/>
              </a:lnSpc>
              <a:buFontTx/>
              <a:buNone/>
            </a:pPr>
            <a:r>
              <a:rPr lang="en-US" altLang="en-US" sz="2000" b="1"/>
              <a:t> Philip, and Bartholomew;</a:t>
            </a:r>
          </a:p>
          <a:p>
            <a:pPr>
              <a:lnSpc>
                <a:spcPct val="90000"/>
              </a:lnSpc>
              <a:buFontTx/>
              <a:buNone/>
            </a:pPr>
            <a:r>
              <a:rPr lang="en-US" altLang="en-US" sz="2000" b="1"/>
              <a:t>Thomas, and Matthew the publican; </a:t>
            </a:r>
          </a:p>
          <a:p>
            <a:pPr>
              <a:lnSpc>
                <a:spcPct val="90000"/>
              </a:lnSpc>
              <a:buFontTx/>
              <a:buNone/>
            </a:pPr>
            <a:r>
              <a:rPr lang="en-US" altLang="en-US" sz="2000" b="1"/>
              <a:t>James the </a:t>
            </a:r>
            <a:r>
              <a:rPr lang="en-US" altLang="en-US" sz="2000" b="1" i="1"/>
              <a:t>son </a:t>
            </a:r>
            <a:r>
              <a:rPr lang="en-US" altLang="en-US" sz="2000" b="1"/>
              <a:t>of Alphaeus, and Thaddaeus;</a:t>
            </a:r>
          </a:p>
          <a:p>
            <a:pPr>
              <a:lnSpc>
                <a:spcPct val="90000"/>
              </a:lnSpc>
              <a:buFontTx/>
              <a:buNone/>
            </a:pPr>
            <a:r>
              <a:rPr lang="en-US" altLang="en-US" sz="2000" b="1"/>
              <a:t>Simon the Cananaean, zealot, and Judas Iscariot, who also betrayed him.</a:t>
            </a:r>
          </a:p>
          <a:p>
            <a:pPr>
              <a:lnSpc>
                <a:spcPct val="90000"/>
              </a:lnSpc>
              <a:buFontTx/>
              <a:buNone/>
            </a:pPr>
            <a:endParaRPr lang="en-US" altLang="en-US" sz="1200" b="1"/>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914400" y="1600200"/>
            <a:ext cx="3371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Now the names of the twelve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apostles are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68"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par>
                          <p:cTn id="18" fill="hold" nodeType="afterGroup">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534534">
                                            <p:txEl>
                                              <p:pRg st="1" end="1"/>
                                            </p:txEl>
                                          </p:spTgt>
                                        </p:tgtEl>
                                        <p:attrNameLst>
                                          <p:attrName>style.visibility</p:attrName>
                                        </p:attrNameLst>
                                      </p:cBhvr>
                                      <p:to>
                                        <p:strVal val="visible"/>
                                      </p:to>
                                    </p:set>
                                    <p:animEffect transition="in" filter="checkerboard(across)">
                                      <p:cBhvr>
                                        <p:cTn id="21" dur="500"/>
                                        <p:tgtEl>
                                          <p:spTgt spid="534534">
                                            <p:txEl>
                                              <p:pRg st="1" end="1"/>
                                            </p:txEl>
                                          </p:spTgt>
                                        </p:tgtEl>
                                      </p:cBhvr>
                                    </p:animEffect>
                                  </p:childTnLst>
                                </p:cTn>
                              </p:par>
                            </p:childTnLst>
                          </p:cTn>
                        </p:par>
                        <p:par>
                          <p:cTn id="22" fill="hold" nodeType="afterGroup">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534534">
                                            <p:txEl>
                                              <p:pRg st="2" end="2"/>
                                            </p:txEl>
                                          </p:spTgt>
                                        </p:tgtEl>
                                        <p:attrNameLst>
                                          <p:attrName>style.visibility</p:attrName>
                                        </p:attrNameLst>
                                      </p:cBhvr>
                                      <p:to>
                                        <p:strVal val="visible"/>
                                      </p:to>
                                    </p:set>
                                    <p:animEffect transition="in" filter="checkerboard(across)">
                                      <p:cBhvr>
                                        <p:cTn id="25" dur="500"/>
                                        <p:tgtEl>
                                          <p:spTgt spid="534534">
                                            <p:txEl>
                                              <p:pRg st="2" end="2"/>
                                            </p:txEl>
                                          </p:spTgt>
                                        </p:tgtEl>
                                      </p:cBhvr>
                                    </p:animEffect>
                                  </p:childTnLst>
                                </p:cTn>
                              </p:par>
                            </p:childTnLst>
                          </p:cTn>
                        </p:par>
                        <p:par>
                          <p:cTn id="26" fill="hold" nodeType="afterGroup">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534534">
                                            <p:txEl>
                                              <p:pRg st="3" end="3"/>
                                            </p:txEl>
                                          </p:spTgt>
                                        </p:tgtEl>
                                        <p:attrNameLst>
                                          <p:attrName>style.visibility</p:attrName>
                                        </p:attrNameLst>
                                      </p:cBhvr>
                                      <p:to>
                                        <p:strVal val="visible"/>
                                      </p:to>
                                    </p:set>
                                    <p:animEffect transition="in" filter="checkerboard(across)">
                                      <p:cBhvr>
                                        <p:cTn id="29" dur="500"/>
                                        <p:tgtEl>
                                          <p:spTgt spid="534534">
                                            <p:txEl>
                                              <p:pRg st="3" end="3"/>
                                            </p:txEl>
                                          </p:spTgt>
                                        </p:tgtEl>
                                      </p:cBhvr>
                                    </p:animEffect>
                                  </p:childTnLst>
                                </p:cTn>
                              </p:par>
                            </p:childTnLst>
                          </p:cTn>
                        </p:par>
                        <p:par>
                          <p:cTn id="30" fill="hold" nodeType="afterGroup">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534534">
                                            <p:txEl>
                                              <p:pRg st="4" end="4"/>
                                            </p:txEl>
                                          </p:spTgt>
                                        </p:tgtEl>
                                        <p:attrNameLst>
                                          <p:attrName>style.visibility</p:attrName>
                                        </p:attrNameLst>
                                      </p:cBhvr>
                                      <p:to>
                                        <p:strVal val="visible"/>
                                      </p:to>
                                    </p:set>
                                    <p:animEffect transition="in" filter="checkerboard(across)">
                                      <p:cBhvr>
                                        <p:cTn id="33" dur="500"/>
                                        <p:tgtEl>
                                          <p:spTgt spid="534534">
                                            <p:txEl>
                                              <p:pRg st="4" end="4"/>
                                            </p:txEl>
                                          </p:spTgt>
                                        </p:tgtEl>
                                      </p:cBhvr>
                                    </p:animEffect>
                                  </p:childTnLst>
                                </p:cTn>
                              </p:par>
                            </p:childTnLst>
                          </p:cTn>
                        </p:par>
                        <p:par>
                          <p:cTn id="34" fill="hold" nodeType="afterGroup">
                            <p:stCondLst>
                              <p:cond delay="3000"/>
                            </p:stCondLst>
                            <p:childTnLst>
                              <p:par>
                                <p:cTn id="35" presetID="5" presetClass="entr" presetSubtype="10" fill="hold" grpId="0" nodeType="afterEffect">
                                  <p:stCondLst>
                                    <p:cond delay="0"/>
                                  </p:stCondLst>
                                  <p:childTnLst>
                                    <p:set>
                                      <p:cBhvr>
                                        <p:cTn id="36" dur="1" fill="hold">
                                          <p:stCondLst>
                                            <p:cond delay="0"/>
                                          </p:stCondLst>
                                        </p:cTn>
                                        <p:tgtEl>
                                          <p:spTgt spid="534534">
                                            <p:txEl>
                                              <p:pRg st="5" end="5"/>
                                            </p:txEl>
                                          </p:spTgt>
                                        </p:tgtEl>
                                        <p:attrNameLst>
                                          <p:attrName>style.visibility</p:attrName>
                                        </p:attrNameLst>
                                      </p:cBhvr>
                                      <p:to>
                                        <p:strVal val="visible"/>
                                      </p:to>
                                    </p:set>
                                    <p:animEffect transition="in" filter="checkerboard(across)">
                                      <p:cBhvr>
                                        <p:cTn id="37" dur="500"/>
                                        <p:tgtEl>
                                          <p:spTgt spid="5345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en-US" altLang="en-US" sz="4000"/>
              <a:t>Comparing the Synoptics</a:t>
            </a:r>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Matthew 10</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unto him his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twelve disciples,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gave  them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twelve Jesus sent forth,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2944813" y="1600200"/>
            <a:ext cx="3151187"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Mark</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6:7</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Unto him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 twelve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send them forth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by </a:t>
            </a: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he gave them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over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unclean spirits;…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he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that they…”</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Luke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“Now after these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things the </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appointed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seventy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sent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Go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your ways; behold,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I send you forth…”</a:t>
            </a:r>
            <a:r>
              <a:rPr kumimoji="0" lang="en-US" altLang="en-US" sz="3200" b="0" i="0" u="none" strike="noStrike" kern="1200" cap="none" spc="0" normalizeH="0" baseline="0" noProof="0">
                <a:ln>
                  <a:noFill/>
                </a:ln>
                <a:solidFill>
                  <a:srgbClr val="611EC4"/>
                </a:solidFill>
                <a:effectLst/>
                <a:uLnTx/>
                <a:uFillTx/>
                <a:latin typeface="Arial" panose="020B0604020202020204" pitchFamily="34" charset="0"/>
                <a:ea typeface="+mn-ea"/>
                <a:cs typeface="+mn-cs"/>
              </a:rPr>
              <a:t> </a:t>
            </a: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0" name="Line 10">
            <a:extLst>
              <a:ext uri="{FF2B5EF4-FFF2-40B4-BE49-F238E27FC236}">
                <a16:creationId xmlns:a16="http://schemas.microsoft.com/office/drawing/2014/main" id="{4FD97676-F7BB-4D98-B22A-E57E54C681D1}"/>
              </a:ext>
            </a:extLst>
          </p:cNvPr>
          <p:cNvSpPr>
            <a:spLocks noChangeShapeType="1"/>
          </p:cNvSpPr>
          <p:nvPr/>
        </p:nvSpPr>
        <p:spPr bwMode="auto">
          <a:xfrm>
            <a:off x="2667000" y="2286000"/>
            <a:ext cx="44958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1" name="Line 11">
            <a:extLst>
              <a:ext uri="{FF2B5EF4-FFF2-40B4-BE49-F238E27FC236}">
                <a16:creationId xmlns:a16="http://schemas.microsoft.com/office/drawing/2014/main" id="{5829FBE1-CD6B-4D0D-B726-4B89D8550CAE}"/>
              </a:ext>
            </a:extLst>
          </p:cNvPr>
          <p:cNvSpPr>
            <a:spLocks noChangeShapeType="1"/>
          </p:cNvSpPr>
          <p:nvPr/>
        </p:nvSpPr>
        <p:spPr bwMode="auto">
          <a:xfrm>
            <a:off x="1295400" y="3048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2" name="Line 12">
            <a:extLst>
              <a:ext uri="{FF2B5EF4-FFF2-40B4-BE49-F238E27FC236}">
                <a16:creationId xmlns:a16="http://schemas.microsoft.com/office/drawing/2014/main" id="{D4394D39-DFDB-4CBE-9A88-689D3D455745}"/>
              </a:ext>
            </a:extLst>
          </p:cNvPr>
          <p:cNvSpPr>
            <a:spLocks noChangeShapeType="1"/>
          </p:cNvSpPr>
          <p:nvPr/>
        </p:nvSpPr>
        <p:spPr bwMode="auto">
          <a:xfrm>
            <a:off x="1295400" y="3505200"/>
            <a:ext cx="5867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3" name="Line 13">
            <a:extLst>
              <a:ext uri="{FF2B5EF4-FFF2-40B4-BE49-F238E27FC236}">
                <a16:creationId xmlns:a16="http://schemas.microsoft.com/office/drawing/2014/main" id="{F967C71E-E743-409A-B55D-7EC7CB94A837}"/>
              </a:ext>
            </a:extLst>
          </p:cNvPr>
          <p:cNvSpPr>
            <a:spLocks noChangeShapeType="1"/>
          </p:cNvSpPr>
          <p:nvPr/>
        </p:nvSpPr>
        <p:spPr bwMode="auto">
          <a:xfrm>
            <a:off x="7162800" y="44958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4" name="Line 14">
            <a:extLst>
              <a:ext uri="{FF2B5EF4-FFF2-40B4-BE49-F238E27FC236}">
                <a16:creationId xmlns:a16="http://schemas.microsoft.com/office/drawing/2014/main" id="{BC0E8191-762D-4134-A0B8-8EC4B371B24E}"/>
              </a:ext>
            </a:extLst>
          </p:cNvPr>
          <p:cNvSpPr>
            <a:spLocks noChangeShapeType="1"/>
          </p:cNvSpPr>
          <p:nvPr/>
        </p:nvSpPr>
        <p:spPr bwMode="auto">
          <a:xfrm flipV="1">
            <a:off x="457200" y="2286000"/>
            <a:ext cx="4419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5" name="Line 15">
            <a:extLst>
              <a:ext uri="{FF2B5EF4-FFF2-40B4-BE49-F238E27FC236}">
                <a16:creationId xmlns:a16="http://schemas.microsoft.com/office/drawing/2014/main" id="{D0B43F38-0006-4885-9DE8-1356C052CF95}"/>
              </a:ext>
            </a:extLst>
          </p:cNvPr>
          <p:cNvSpPr>
            <a:spLocks noChangeShapeType="1"/>
          </p:cNvSpPr>
          <p:nvPr/>
        </p:nvSpPr>
        <p:spPr bwMode="auto">
          <a:xfrm>
            <a:off x="4876800" y="2286000"/>
            <a:ext cx="26670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7" name="Line 17">
            <a:extLst>
              <a:ext uri="{FF2B5EF4-FFF2-40B4-BE49-F238E27FC236}">
                <a16:creationId xmlns:a16="http://schemas.microsoft.com/office/drawing/2014/main" id="{D5ECD1FC-7D01-4211-B64C-3C8D1000C201}"/>
              </a:ext>
            </a:extLst>
          </p:cNvPr>
          <p:cNvSpPr>
            <a:spLocks noChangeShapeType="1"/>
          </p:cNvSpPr>
          <p:nvPr/>
        </p:nvSpPr>
        <p:spPr bwMode="auto">
          <a:xfrm flipV="1">
            <a:off x="1143000" y="2971800"/>
            <a:ext cx="2743200" cy="1524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8" name="Line 18">
            <a:extLst>
              <a:ext uri="{FF2B5EF4-FFF2-40B4-BE49-F238E27FC236}">
                <a16:creationId xmlns:a16="http://schemas.microsoft.com/office/drawing/2014/main" id="{AEF37C5E-B2E5-4BF0-8007-6652C822B1BE}"/>
              </a:ext>
            </a:extLst>
          </p:cNvPr>
          <p:cNvSpPr>
            <a:spLocks noChangeShapeType="1"/>
          </p:cNvSpPr>
          <p:nvPr/>
        </p:nvSpPr>
        <p:spPr bwMode="auto">
          <a:xfrm>
            <a:off x="3810000" y="3048000"/>
            <a:ext cx="3124200" cy="381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0" name="AutoShape 20">
            <a:extLst>
              <a:ext uri="{FF2B5EF4-FFF2-40B4-BE49-F238E27FC236}">
                <a16:creationId xmlns:a16="http://schemas.microsoft.com/office/drawing/2014/main" id="{4EF882C5-D961-43AC-B46C-6BE2C799ABE4}"/>
              </a:ext>
            </a:extLst>
          </p:cNvPr>
          <p:cNvSpPr>
            <a:spLocks noChangeArrowheads="1"/>
          </p:cNvSpPr>
          <p:nvPr/>
        </p:nvSpPr>
        <p:spPr bwMode="auto">
          <a:xfrm rot="-1316922">
            <a:off x="2366963" y="4598988"/>
            <a:ext cx="914400" cy="228600"/>
          </a:xfrm>
          <a:prstGeom prst="leftRightArrow">
            <a:avLst>
              <a:gd name="adj1" fmla="val 50000"/>
              <a:gd name="adj2" fmla="val 80000"/>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1" name="AutoShape 21">
            <a:extLst>
              <a:ext uri="{FF2B5EF4-FFF2-40B4-BE49-F238E27FC236}">
                <a16:creationId xmlns:a16="http://schemas.microsoft.com/office/drawing/2014/main" id="{AECC715F-C76C-4CAA-A353-F5E71EC2E483}"/>
              </a:ext>
            </a:extLst>
          </p:cNvPr>
          <p:cNvSpPr>
            <a:spLocks noChangeArrowheads="1"/>
          </p:cNvSpPr>
          <p:nvPr/>
        </p:nvSpPr>
        <p:spPr bwMode="auto">
          <a:xfrm rot="-2261601">
            <a:off x="2651125" y="5516563"/>
            <a:ext cx="1062038" cy="228600"/>
          </a:xfrm>
          <a:prstGeom prst="leftRightArrow">
            <a:avLst>
              <a:gd name="adj1" fmla="val 50000"/>
              <a:gd name="adj2" fmla="val 92917"/>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2" name="AutoShape 22">
            <a:extLst>
              <a:ext uri="{FF2B5EF4-FFF2-40B4-BE49-F238E27FC236}">
                <a16:creationId xmlns:a16="http://schemas.microsoft.com/office/drawing/2014/main" id="{DB442123-ED7A-4D36-9FBA-95E236090C3B}"/>
              </a:ext>
            </a:extLst>
          </p:cNvPr>
          <p:cNvSpPr>
            <a:spLocks noChangeArrowheads="1"/>
          </p:cNvSpPr>
          <p:nvPr/>
        </p:nvSpPr>
        <p:spPr bwMode="auto">
          <a:xfrm rot="1743277">
            <a:off x="5491163" y="3790950"/>
            <a:ext cx="762000" cy="228600"/>
          </a:xfrm>
          <a:prstGeom prst="leftRightArrow">
            <a:avLst>
              <a:gd name="adj1" fmla="val 50000"/>
              <a:gd name="adj2" fmla="val 66667"/>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24650"/>
                                        </p:tgtEl>
                                        <p:attrNameLst>
                                          <p:attrName>style.visibility</p:attrName>
                                        </p:attrNameLst>
                                      </p:cBhvr>
                                      <p:to>
                                        <p:strVal val="visible"/>
                                      </p:to>
                                    </p:set>
                                    <p:anim calcmode="lin" valueType="num">
                                      <p:cBhvr additive="base">
                                        <p:cTn id="27" dur="500" fill="hold"/>
                                        <p:tgtEl>
                                          <p:spTgt spid="624650"/>
                                        </p:tgtEl>
                                        <p:attrNameLst>
                                          <p:attrName>ppt_x</p:attrName>
                                        </p:attrNameLst>
                                      </p:cBhvr>
                                      <p:tavLst>
                                        <p:tav tm="0">
                                          <p:val>
                                            <p:strVal val="#ppt_x"/>
                                          </p:val>
                                        </p:tav>
                                        <p:tav tm="100000">
                                          <p:val>
                                            <p:strVal val="#ppt_x"/>
                                          </p:val>
                                        </p:tav>
                                      </p:tavLst>
                                    </p:anim>
                                    <p:anim calcmode="lin" valueType="num">
                                      <p:cBhvr additive="base">
                                        <p:cTn id="28" dur="500" fill="hold"/>
                                        <p:tgtEl>
                                          <p:spTgt spid="6246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51"/>
                                        </p:tgtEl>
                                        <p:attrNameLst>
                                          <p:attrName>style.visibility</p:attrName>
                                        </p:attrNameLst>
                                      </p:cBhvr>
                                      <p:to>
                                        <p:strVal val="visible"/>
                                      </p:to>
                                    </p:set>
                                    <p:anim calcmode="lin" valueType="num">
                                      <p:cBhvr additive="base">
                                        <p:cTn id="31" dur="500" fill="hold"/>
                                        <p:tgtEl>
                                          <p:spTgt spid="624651"/>
                                        </p:tgtEl>
                                        <p:attrNameLst>
                                          <p:attrName>ppt_x</p:attrName>
                                        </p:attrNameLst>
                                      </p:cBhvr>
                                      <p:tavLst>
                                        <p:tav tm="0">
                                          <p:val>
                                            <p:strVal val="#ppt_x"/>
                                          </p:val>
                                        </p:tav>
                                        <p:tav tm="100000">
                                          <p:val>
                                            <p:strVal val="#ppt_x"/>
                                          </p:val>
                                        </p:tav>
                                      </p:tavLst>
                                    </p:anim>
                                    <p:anim calcmode="lin" valueType="num">
                                      <p:cBhvr additive="base">
                                        <p:cTn id="32" dur="500" fill="hold"/>
                                        <p:tgtEl>
                                          <p:spTgt spid="6246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52"/>
                                        </p:tgtEl>
                                        <p:attrNameLst>
                                          <p:attrName>style.visibility</p:attrName>
                                        </p:attrNameLst>
                                      </p:cBhvr>
                                      <p:to>
                                        <p:strVal val="visible"/>
                                      </p:to>
                                    </p:set>
                                    <p:anim calcmode="lin" valueType="num">
                                      <p:cBhvr additive="base">
                                        <p:cTn id="35" dur="500" fill="hold"/>
                                        <p:tgtEl>
                                          <p:spTgt spid="624652"/>
                                        </p:tgtEl>
                                        <p:attrNameLst>
                                          <p:attrName>ppt_x</p:attrName>
                                        </p:attrNameLst>
                                      </p:cBhvr>
                                      <p:tavLst>
                                        <p:tav tm="0">
                                          <p:val>
                                            <p:strVal val="#ppt_x"/>
                                          </p:val>
                                        </p:tav>
                                        <p:tav tm="100000">
                                          <p:val>
                                            <p:strVal val="#ppt_x"/>
                                          </p:val>
                                        </p:tav>
                                      </p:tavLst>
                                    </p:anim>
                                    <p:anim calcmode="lin" valueType="num">
                                      <p:cBhvr additive="base">
                                        <p:cTn id="36" dur="500" fill="hold"/>
                                        <p:tgtEl>
                                          <p:spTgt spid="6246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653"/>
                                        </p:tgtEl>
                                        <p:attrNameLst>
                                          <p:attrName>style.visibility</p:attrName>
                                        </p:attrNameLst>
                                      </p:cBhvr>
                                      <p:to>
                                        <p:strVal val="visible"/>
                                      </p:to>
                                    </p:set>
                                    <p:anim calcmode="lin" valueType="num">
                                      <p:cBhvr additive="base">
                                        <p:cTn id="39" dur="500" fill="hold"/>
                                        <p:tgtEl>
                                          <p:spTgt spid="624653"/>
                                        </p:tgtEl>
                                        <p:attrNameLst>
                                          <p:attrName>ppt_x</p:attrName>
                                        </p:attrNameLst>
                                      </p:cBhvr>
                                      <p:tavLst>
                                        <p:tav tm="0">
                                          <p:val>
                                            <p:strVal val="#ppt_x"/>
                                          </p:val>
                                        </p:tav>
                                        <p:tav tm="100000">
                                          <p:val>
                                            <p:strVal val="#ppt_x"/>
                                          </p:val>
                                        </p:tav>
                                      </p:tavLst>
                                    </p:anim>
                                    <p:anim calcmode="lin" valueType="num">
                                      <p:cBhvr additive="base">
                                        <p:cTn id="40" dur="500" fill="hold"/>
                                        <p:tgtEl>
                                          <p:spTgt spid="62465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624654"/>
                                        </p:tgtEl>
                                        <p:attrNameLst>
                                          <p:attrName>style.visibility</p:attrName>
                                        </p:attrNameLst>
                                      </p:cBhvr>
                                      <p:to>
                                        <p:strVal val="visible"/>
                                      </p:to>
                                    </p:set>
                                    <p:anim calcmode="lin" valueType="num">
                                      <p:cBhvr additive="base">
                                        <p:cTn id="45" dur="500" fill="hold"/>
                                        <p:tgtEl>
                                          <p:spTgt spid="624654"/>
                                        </p:tgtEl>
                                        <p:attrNameLst>
                                          <p:attrName>ppt_x</p:attrName>
                                        </p:attrNameLst>
                                      </p:cBhvr>
                                      <p:tavLst>
                                        <p:tav tm="0">
                                          <p:val>
                                            <p:strVal val="0-#ppt_w/2"/>
                                          </p:val>
                                        </p:tav>
                                        <p:tav tm="100000">
                                          <p:val>
                                            <p:strVal val="#ppt_x"/>
                                          </p:val>
                                        </p:tav>
                                      </p:tavLst>
                                    </p:anim>
                                    <p:anim calcmode="lin" valueType="num">
                                      <p:cBhvr additive="base">
                                        <p:cTn id="46" dur="500" fill="hold"/>
                                        <p:tgtEl>
                                          <p:spTgt spid="62465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24655"/>
                                        </p:tgtEl>
                                        <p:attrNameLst>
                                          <p:attrName>style.visibility</p:attrName>
                                        </p:attrNameLst>
                                      </p:cBhvr>
                                      <p:to>
                                        <p:strVal val="visible"/>
                                      </p:to>
                                    </p:set>
                                    <p:anim calcmode="lin" valueType="num">
                                      <p:cBhvr additive="base">
                                        <p:cTn id="49" dur="500" fill="hold"/>
                                        <p:tgtEl>
                                          <p:spTgt spid="624655"/>
                                        </p:tgtEl>
                                        <p:attrNameLst>
                                          <p:attrName>ppt_x</p:attrName>
                                        </p:attrNameLst>
                                      </p:cBhvr>
                                      <p:tavLst>
                                        <p:tav tm="0">
                                          <p:val>
                                            <p:strVal val="1+#ppt_w/2"/>
                                          </p:val>
                                        </p:tav>
                                        <p:tav tm="100000">
                                          <p:val>
                                            <p:strVal val="#ppt_x"/>
                                          </p:val>
                                        </p:tav>
                                      </p:tavLst>
                                    </p:anim>
                                    <p:anim calcmode="lin" valueType="num">
                                      <p:cBhvr additive="base">
                                        <p:cTn id="50" dur="500" fill="hold"/>
                                        <p:tgtEl>
                                          <p:spTgt spid="6246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624657"/>
                                        </p:tgtEl>
                                        <p:attrNameLst>
                                          <p:attrName>style.visibility</p:attrName>
                                        </p:attrNameLst>
                                      </p:cBhvr>
                                      <p:to>
                                        <p:strVal val="visible"/>
                                      </p:to>
                                    </p:set>
                                    <p:anim calcmode="lin" valueType="num">
                                      <p:cBhvr additive="base">
                                        <p:cTn id="55" dur="500" fill="hold"/>
                                        <p:tgtEl>
                                          <p:spTgt spid="624657"/>
                                        </p:tgtEl>
                                        <p:attrNameLst>
                                          <p:attrName>ppt_x</p:attrName>
                                        </p:attrNameLst>
                                      </p:cBhvr>
                                      <p:tavLst>
                                        <p:tav tm="0">
                                          <p:val>
                                            <p:strVal val="#ppt_x"/>
                                          </p:val>
                                        </p:tav>
                                        <p:tav tm="100000">
                                          <p:val>
                                            <p:strVal val="#ppt_x"/>
                                          </p:val>
                                        </p:tav>
                                      </p:tavLst>
                                    </p:anim>
                                    <p:anim calcmode="lin" valueType="num">
                                      <p:cBhvr additive="base">
                                        <p:cTn id="56" dur="500" fill="hold"/>
                                        <p:tgtEl>
                                          <p:spTgt spid="624657"/>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24658"/>
                                        </p:tgtEl>
                                        <p:attrNameLst>
                                          <p:attrName>style.visibility</p:attrName>
                                        </p:attrNameLst>
                                      </p:cBhvr>
                                      <p:to>
                                        <p:strVal val="visible"/>
                                      </p:to>
                                    </p:set>
                                    <p:anim calcmode="lin" valueType="num">
                                      <p:cBhvr additive="base">
                                        <p:cTn id="59" dur="500" fill="hold"/>
                                        <p:tgtEl>
                                          <p:spTgt spid="624658"/>
                                        </p:tgtEl>
                                        <p:attrNameLst>
                                          <p:attrName>ppt_x</p:attrName>
                                        </p:attrNameLst>
                                      </p:cBhvr>
                                      <p:tavLst>
                                        <p:tav tm="0">
                                          <p:val>
                                            <p:strVal val="#ppt_x"/>
                                          </p:val>
                                        </p:tav>
                                        <p:tav tm="100000">
                                          <p:val>
                                            <p:strVal val="#ppt_x"/>
                                          </p:val>
                                        </p:tav>
                                      </p:tavLst>
                                    </p:anim>
                                    <p:anim calcmode="lin" valueType="num">
                                      <p:cBhvr additive="base">
                                        <p:cTn id="60" dur="500" fill="hold"/>
                                        <p:tgtEl>
                                          <p:spTgt spid="624658"/>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624660"/>
                                        </p:tgtEl>
                                        <p:attrNameLst>
                                          <p:attrName>style.visibility</p:attrName>
                                        </p:attrNameLst>
                                      </p:cBhvr>
                                      <p:to>
                                        <p:strVal val="visible"/>
                                      </p:to>
                                    </p:set>
                                    <p:animEffect transition="in" filter="wipe(down)">
                                      <p:cBhvr>
                                        <p:cTn id="65" dur="290">
                                          <p:stCondLst>
                                            <p:cond delay="0"/>
                                          </p:stCondLst>
                                        </p:cTn>
                                        <p:tgtEl>
                                          <p:spTgt spid="624660"/>
                                        </p:tgtEl>
                                      </p:cBhvr>
                                    </p:animEffect>
                                    <p:anim calcmode="lin" valueType="num">
                                      <p:cBhvr>
                                        <p:cTn id="66" dur="911" tmFilter="0,0; 0.14,0.36; 0.43,0.73; 0.71,0.91; 1.0,1.0">
                                          <p:stCondLst>
                                            <p:cond delay="0"/>
                                          </p:stCondLst>
                                        </p:cTn>
                                        <p:tgtEl>
                                          <p:spTgt spid="62466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62466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62466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62466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624660"/>
                                        </p:tgtEl>
                                        <p:attrNameLst>
                                          <p:attrName>ppt_y</p:attrName>
                                        </p:attrNameLst>
                                      </p:cBhvr>
                                      <p:tavLst>
                                        <p:tav tm="0" fmla="#ppt_y-sin(pi*$)/81">
                                          <p:val>
                                            <p:fltVal val="0"/>
                                          </p:val>
                                        </p:tav>
                                        <p:tav tm="100000">
                                          <p:val>
                                            <p:fltVal val="1"/>
                                          </p:val>
                                        </p:tav>
                                      </p:tavLst>
                                    </p:anim>
                                    <p:animScale>
                                      <p:cBhvr>
                                        <p:cTn id="71" dur="13">
                                          <p:stCondLst>
                                            <p:cond delay="325"/>
                                          </p:stCondLst>
                                        </p:cTn>
                                        <p:tgtEl>
                                          <p:spTgt spid="624660"/>
                                        </p:tgtEl>
                                      </p:cBhvr>
                                      <p:to x="100000" y="60000"/>
                                    </p:animScale>
                                    <p:animScale>
                                      <p:cBhvr>
                                        <p:cTn id="72" dur="83" decel="50000">
                                          <p:stCondLst>
                                            <p:cond delay="338"/>
                                          </p:stCondLst>
                                        </p:cTn>
                                        <p:tgtEl>
                                          <p:spTgt spid="624660"/>
                                        </p:tgtEl>
                                      </p:cBhvr>
                                      <p:to x="100000" y="100000"/>
                                    </p:animScale>
                                    <p:animScale>
                                      <p:cBhvr>
                                        <p:cTn id="73" dur="13">
                                          <p:stCondLst>
                                            <p:cond delay="656"/>
                                          </p:stCondLst>
                                        </p:cTn>
                                        <p:tgtEl>
                                          <p:spTgt spid="624660"/>
                                        </p:tgtEl>
                                      </p:cBhvr>
                                      <p:to x="100000" y="80000"/>
                                    </p:animScale>
                                    <p:animScale>
                                      <p:cBhvr>
                                        <p:cTn id="74" dur="83" decel="50000">
                                          <p:stCondLst>
                                            <p:cond delay="669"/>
                                          </p:stCondLst>
                                        </p:cTn>
                                        <p:tgtEl>
                                          <p:spTgt spid="624660"/>
                                        </p:tgtEl>
                                      </p:cBhvr>
                                      <p:to x="100000" y="100000"/>
                                    </p:animScale>
                                    <p:animScale>
                                      <p:cBhvr>
                                        <p:cTn id="75" dur="13">
                                          <p:stCondLst>
                                            <p:cond delay="821"/>
                                          </p:stCondLst>
                                        </p:cTn>
                                        <p:tgtEl>
                                          <p:spTgt spid="624660"/>
                                        </p:tgtEl>
                                      </p:cBhvr>
                                      <p:to x="100000" y="90000"/>
                                    </p:animScale>
                                    <p:animScale>
                                      <p:cBhvr>
                                        <p:cTn id="76" dur="83" decel="50000">
                                          <p:stCondLst>
                                            <p:cond delay="834"/>
                                          </p:stCondLst>
                                        </p:cTn>
                                        <p:tgtEl>
                                          <p:spTgt spid="624660"/>
                                        </p:tgtEl>
                                      </p:cBhvr>
                                      <p:to x="100000" y="100000"/>
                                    </p:animScale>
                                    <p:animScale>
                                      <p:cBhvr>
                                        <p:cTn id="77" dur="13">
                                          <p:stCondLst>
                                            <p:cond delay="904"/>
                                          </p:stCondLst>
                                        </p:cTn>
                                        <p:tgtEl>
                                          <p:spTgt spid="624660"/>
                                        </p:tgtEl>
                                      </p:cBhvr>
                                      <p:to x="100000" y="95000"/>
                                    </p:animScale>
                                    <p:animScale>
                                      <p:cBhvr>
                                        <p:cTn id="78" dur="83" decel="50000">
                                          <p:stCondLst>
                                            <p:cond delay="917"/>
                                          </p:stCondLst>
                                        </p:cTn>
                                        <p:tgtEl>
                                          <p:spTgt spid="624660"/>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30" presetClass="entr" presetSubtype="0" fill="hold" nodeType="clickEffect">
                                  <p:stCondLst>
                                    <p:cond delay="0"/>
                                  </p:stCondLst>
                                  <p:childTnLst>
                                    <p:set>
                                      <p:cBhvr>
                                        <p:cTn id="82" dur="1" fill="hold">
                                          <p:stCondLst>
                                            <p:cond delay="0"/>
                                          </p:stCondLst>
                                        </p:cTn>
                                        <p:tgtEl>
                                          <p:spTgt spid="624661"/>
                                        </p:tgtEl>
                                        <p:attrNameLst>
                                          <p:attrName>style.visibility</p:attrName>
                                        </p:attrNameLst>
                                      </p:cBhvr>
                                      <p:to>
                                        <p:strVal val="visible"/>
                                      </p:to>
                                    </p:set>
                                    <p:animEffect transition="in" filter="fade">
                                      <p:cBhvr>
                                        <p:cTn id="83" dur="800" decel="100000"/>
                                        <p:tgtEl>
                                          <p:spTgt spid="624661"/>
                                        </p:tgtEl>
                                      </p:cBhvr>
                                    </p:animEffect>
                                    <p:anim calcmode="lin" valueType="num">
                                      <p:cBhvr>
                                        <p:cTn id="84" dur="800" decel="100000" fill="hold"/>
                                        <p:tgtEl>
                                          <p:spTgt spid="624661"/>
                                        </p:tgtEl>
                                        <p:attrNameLst>
                                          <p:attrName>style.rotation</p:attrName>
                                        </p:attrNameLst>
                                      </p:cBhvr>
                                      <p:tavLst>
                                        <p:tav tm="0">
                                          <p:val>
                                            <p:fltVal val="-90"/>
                                          </p:val>
                                        </p:tav>
                                        <p:tav tm="100000">
                                          <p:val>
                                            <p:fltVal val="0"/>
                                          </p:val>
                                        </p:tav>
                                      </p:tavLst>
                                    </p:anim>
                                    <p:anim calcmode="lin" valueType="num">
                                      <p:cBhvr>
                                        <p:cTn id="85" dur="800" decel="100000" fill="hold"/>
                                        <p:tgtEl>
                                          <p:spTgt spid="624661"/>
                                        </p:tgtEl>
                                        <p:attrNameLst>
                                          <p:attrName>ppt_x</p:attrName>
                                        </p:attrNameLst>
                                      </p:cBhvr>
                                      <p:tavLst>
                                        <p:tav tm="0">
                                          <p:val>
                                            <p:strVal val="#ppt_x+0.4"/>
                                          </p:val>
                                        </p:tav>
                                        <p:tav tm="100000">
                                          <p:val>
                                            <p:strVal val="#ppt_x-0.05"/>
                                          </p:val>
                                        </p:tav>
                                      </p:tavLst>
                                    </p:anim>
                                    <p:anim calcmode="lin" valueType="num">
                                      <p:cBhvr>
                                        <p:cTn id="86" dur="800" decel="100000" fill="hold"/>
                                        <p:tgtEl>
                                          <p:spTgt spid="62466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62466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624661"/>
                                        </p:tgtEl>
                                        <p:attrNameLst>
                                          <p:attrName>ppt_y</p:attrName>
                                        </p:attrNameLst>
                                      </p:cBhvr>
                                      <p:tavLst>
                                        <p:tav tm="0">
                                          <p:val>
                                            <p:strVal val="#ppt_y+0.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624662"/>
                                        </p:tgtEl>
                                        <p:attrNameLst>
                                          <p:attrName>style.visibility</p:attrName>
                                        </p:attrNameLst>
                                      </p:cBhvr>
                                      <p:to>
                                        <p:strVal val="visible"/>
                                      </p:to>
                                    </p:set>
                                    <p:anim calcmode="lin" valueType="num">
                                      <p:cBhvr additive="base">
                                        <p:cTn id="93" dur="500" fill="hold"/>
                                        <p:tgtEl>
                                          <p:spTgt spid="624662"/>
                                        </p:tgtEl>
                                        <p:attrNameLst>
                                          <p:attrName>ppt_x</p:attrName>
                                        </p:attrNameLst>
                                      </p:cBhvr>
                                      <p:tavLst>
                                        <p:tav tm="0">
                                          <p:val>
                                            <p:strVal val="0-#ppt_w/2"/>
                                          </p:val>
                                        </p:tav>
                                        <p:tav tm="100000">
                                          <p:val>
                                            <p:strVal val="#ppt_x"/>
                                          </p:val>
                                        </p:tav>
                                      </p:tavLst>
                                    </p:anim>
                                    <p:anim calcmode="lin" valueType="num">
                                      <p:cBhvr additive="base">
                                        <p:cTn id="94" dur="500" fill="hold"/>
                                        <p:tgtEl>
                                          <p:spTgt spid="624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en-US" altLang="en-US" sz="4000" b="1" i="1"/>
              <a:t>Definite Target Group</a:t>
            </a:r>
            <a:br>
              <a:rPr lang="en-US" altLang="en-US" sz="4000"/>
            </a:br>
            <a:r>
              <a:rPr lang="en-US" altLang="en-US" sz="4000"/>
              <a:t>Matthew 10:6</a:t>
            </a:r>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3022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rather </a:t>
            </a: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the lost sheep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of Israel</a:t>
            </a: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6061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not finish going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through the cities of Israel (vv. 23)</a:t>
            </a: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684713"/>
            <a:ext cx="1501775" cy="819150"/>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97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prospect of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Persecution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26-31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proper reaction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 fear God”</a:t>
            </a: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32-42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Personal Choice: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Acknowledge Jesus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Reject Jesus</a:t>
            </a: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regarding the future</a:t>
            </a:r>
            <a:b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Matthew 10:17-42</a:t>
            </a: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228600"/>
            <a:ext cx="4267200" cy="1098550"/>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altLang="en-US" sz="6600" b="1" i="0" u="none" strike="noStrike" kern="1200" cap="none" spc="0" normalizeH="0" baseline="0" noProof="0">
                <a:ln>
                  <a:noFill/>
                </a:ln>
                <a:solidFill>
                  <a:schemeClr val="bg1"/>
                </a:solidFill>
                <a:effectLst/>
                <a:uLnTx/>
                <a:uFillTx/>
                <a:latin typeface="Arial" panose="020B0604020202020204" pitchFamily="34" charset="0"/>
                <a:ea typeface="+mn-ea"/>
                <a:cs typeface="+mn-cs"/>
              </a:rPr>
              <a:t>Principle</a:t>
            </a: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28600" y="1600200"/>
            <a:ext cx="8678863" cy="1373188"/>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never guaranteed disciples (or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that there would not be hardship, difficulties,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problems, and persecution etc. in their ministry, rather</a:t>
            </a: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be…</a:t>
            </a: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1066800" y="3733800"/>
            <a:ext cx="1295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U</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T</a:t>
            </a: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“…but the Spirit of your Father speaking through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n-US" altLang="en-US" sz="2800">
                <a:solidFill>
                  <a:srgbClr val="0000CC"/>
                </a:solidFill>
                <a:latin typeface="Arial" panose="020B0604020202020204" pitchFamily="34" charset="0"/>
              </a:rPr>
              <a:t>Matthew 10:</a:t>
            </a:r>
            <a:r>
              <a:rPr kumimoji="0" lang="en-US" altLang="en-US" sz="2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20 (NIV)</a:t>
            </a: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610313"/>
                                        </p:tgtEl>
                                        <p:attrNameLst>
                                          <p:attrName>style.visibility</p:attrName>
                                        </p:attrNameLst>
                                      </p:cBhvr>
                                      <p:to>
                                        <p:strVal val="visible"/>
                                      </p:to>
                                    </p:set>
                                    <p:anim calcmode="lin" valueType="num">
                                      <p:cBhvr additive="base">
                                        <p:cTn id="26" dur="500" fill="hold"/>
                                        <p:tgtEl>
                                          <p:spTgt spid="610313"/>
                                        </p:tgtEl>
                                        <p:attrNameLst>
                                          <p:attrName>ppt_x</p:attrName>
                                        </p:attrNameLst>
                                      </p:cBhvr>
                                      <p:tavLst>
                                        <p:tav tm="0">
                                          <p:val>
                                            <p:strVal val="#ppt_x"/>
                                          </p:val>
                                        </p:tav>
                                        <p:tav tm="100000">
                                          <p:val>
                                            <p:strVal val="#ppt_x"/>
                                          </p:val>
                                        </p:tav>
                                      </p:tavLst>
                                    </p:anim>
                                    <p:anim calcmode="lin" valueType="num">
                                      <p:cBhvr additive="base">
                                        <p:cTn id="27" dur="500" fill="hold"/>
                                        <p:tgtEl>
                                          <p:spTgt spid="610313"/>
                                        </p:tgtEl>
                                        <p:attrNameLst>
                                          <p:attrName>ppt_y</p:attrName>
                                        </p:attrNameLst>
                                      </p:cBhvr>
                                      <p:tavLst>
                                        <p:tav tm="0">
                                          <p:val>
                                            <p:strVal val="1+#ppt_h/2"/>
                                          </p:val>
                                        </p:tav>
                                        <p:tav tm="100000">
                                          <p:val>
                                            <p:strVal val="#ppt_y"/>
                                          </p:val>
                                        </p:tav>
                                      </p:tavLst>
                                    </p:anim>
                                  </p:childTnLst>
                                </p:cTn>
                              </p:par>
                              <p:par>
                                <p:cTn id="28" presetID="35" presetClass="entr" presetSubtype="0" fill="hold" nodeType="withEffect">
                                  <p:stCondLst>
                                    <p:cond delay="0"/>
                                  </p:stCondLst>
                                  <p:childTnLst>
                                    <p:set>
                                      <p:cBhvr>
                                        <p:cTn id="29" dur="1" fill="hold">
                                          <p:stCondLst>
                                            <p:cond delay="0"/>
                                          </p:stCondLst>
                                        </p:cTn>
                                        <p:tgtEl>
                                          <p:spTgt spid="610314"/>
                                        </p:tgtEl>
                                        <p:attrNameLst>
                                          <p:attrName>style.visibility</p:attrName>
                                        </p:attrNameLst>
                                      </p:cBhvr>
                                      <p:to>
                                        <p:strVal val="visible"/>
                                      </p:to>
                                    </p:set>
                                    <p:animEffect transition="in" filter="fade">
                                      <p:cBhvr>
                                        <p:cTn id="30" dur="3000"/>
                                        <p:tgtEl>
                                          <p:spTgt spid="610314"/>
                                        </p:tgtEl>
                                      </p:cBhvr>
                                    </p:animEffect>
                                    <p:anim calcmode="lin" valueType="num">
                                      <p:cBhvr>
                                        <p:cTn id="31" dur="3000" fill="hold"/>
                                        <p:tgtEl>
                                          <p:spTgt spid="610314"/>
                                        </p:tgtEl>
                                        <p:attrNameLst>
                                          <p:attrName>style.rotation</p:attrName>
                                        </p:attrNameLst>
                                      </p:cBhvr>
                                      <p:tavLst>
                                        <p:tav tm="0">
                                          <p:val>
                                            <p:fltVal val="720"/>
                                          </p:val>
                                        </p:tav>
                                        <p:tav tm="100000">
                                          <p:val>
                                            <p:fltVal val="0"/>
                                          </p:val>
                                        </p:tav>
                                      </p:tavLst>
                                    </p:anim>
                                    <p:anim calcmode="lin" valueType="num">
                                      <p:cBhvr>
                                        <p:cTn id="32" dur="3000" fill="hold"/>
                                        <p:tgtEl>
                                          <p:spTgt spid="610314"/>
                                        </p:tgtEl>
                                        <p:attrNameLst>
                                          <p:attrName>ppt_h</p:attrName>
                                        </p:attrNameLst>
                                      </p:cBhvr>
                                      <p:tavLst>
                                        <p:tav tm="0">
                                          <p:val>
                                            <p:fltVal val="0"/>
                                          </p:val>
                                        </p:tav>
                                        <p:tav tm="100000">
                                          <p:val>
                                            <p:strVal val="#ppt_h"/>
                                          </p:val>
                                        </p:tav>
                                      </p:tavLst>
                                    </p:anim>
                                    <p:anim calcmode="lin" valueType="num">
                                      <p:cBhvr>
                                        <p:cTn id="33"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610315"/>
                                        </p:tgtEl>
                                        <p:attrNameLst>
                                          <p:attrName>style.visibility</p:attrName>
                                        </p:attrNameLst>
                                      </p:cBhvr>
                                      <p:to>
                                        <p:strVal val="visible"/>
                                      </p:to>
                                    </p:set>
                                    <p:set>
                                      <p:cBhvr>
                                        <p:cTn id="38" dur="455" fill="hold">
                                          <p:stCondLst>
                                            <p:cond delay="0"/>
                                          </p:stCondLst>
                                        </p:cTn>
                                        <p:tgtEl>
                                          <p:spTgt spid="610315"/>
                                        </p:tgtEl>
                                        <p:attrNameLst>
                                          <p:attrName>style.rotation</p:attrName>
                                        </p:attrNameLst>
                                      </p:cBhvr>
                                      <p:to>
                                        <p:strVal val="-45.0"/>
                                      </p:to>
                                    </p:set>
                                    <p:anim calcmode="lin" valueType="num">
                                      <p:cBhvr>
                                        <p:cTn id="39"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34</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"Don</a:t>
            </a:r>
            <a:r>
              <a:rPr kumimoji="0" lang="mr-IN"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t imagine that I came to bring peace to the earth!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came not to bring peace, but a sword.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35</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have come to set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man against his father,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daughter against her mother,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and a daughter-in-law against her mother-in-law.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36</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Your enemies will be right in your own household!" (Matt. 10:34-36 </a:t>
            </a: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en-US" altLang="en-US"/>
              <a:t>Message: Matt. 10:5-42</a:t>
            </a:r>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 you go, preach this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0066"/>
                </a:solidFill>
                <a:effectLst/>
                <a:uLnTx/>
                <a:uFillTx/>
                <a:latin typeface="Arial" panose="020B0604020202020204" pitchFamily="34" charset="0"/>
                <a:ea typeface="+mn-ea"/>
                <a:cs typeface="+mn-cs"/>
              </a:rPr>
              <a:t>kingdom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of God is near” (vs. 7)</a:t>
            </a: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act of ruling</a:t>
            </a:r>
          </a:p>
        </p:txBody>
      </p:sp>
      <p:sp>
        <p:nvSpPr>
          <p:cNvPr id="526344" name="Text Box 8">
            <a:extLst>
              <a:ext uri="{FF2B5EF4-FFF2-40B4-BE49-F238E27FC236}">
                <a16:creationId xmlns:a16="http://schemas.microsoft.com/office/drawing/2014/main" id="{2DE5AEA3-5AEB-459E-A780-FE6AD54ED123}"/>
              </a:ext>
            </a:extLst>
          </p:cNvPr>
          <p:cNvSpPr txBox="1">
            <a:spLocks noChangeArrowheads="1"/>
          </p:cNvSpPr>
          <p:nvPr/>
        </p:nvSpPr>
        <p:spPr bwMode="auto">
          <a:xfrm>
            <a:off x="4876800" y="33528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kingship, royal power, royal rule</a:t>
            </a: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657600"/>
            <a:ext cx="410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royal reign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(usually rendered ‘kingdom 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territory ruled by a king, </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kingdom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304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Kingdom of God means</a:t>
            </a:r>
            <a:r>
              <a:rPr kumimoji="0" lang="en-US" altLang="en-US" sz="1800" b="1" i="0" u="none" strike="noStrike" kern="1200" cap="none" spc="0" normalizeH="0" baseline="0" noProof="0">
                <a:ln>
                  <a:noFill/>
                </a:ln>
                <a:solidFill>
                  <a:srgbClr val="000000"/>
                </a:solidFill>
                <a:effectLst/>
                <a:uLnTx/>
                <a:uFillTx/>
                <a:latin typeface="PCSB Greek Outline"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kingdom</a:t>
              </a: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Country</a:t>
              </a: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a:t>
              </a: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People</a:t>
              </a: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components of a kingdom</a:t>
            </a: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4330700" y="4876800"/>
            <a:ext cx="4813300" cy="1800225"/>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Be prepared! The reign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ruling power of God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near because the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(Jesus) is coming soon. </a:t>
            </a: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526344"/>
                                        </p:tgtEl>
                                        <p:attrNameLst>
                                          <p:attrName>style.visibility</p:attrName>
                                        </p:attrNameLst>
                                      </p:cBhvr>
                                      <p:to>
                                        <p:strVal val="visible"/>
                                      </p:to>
                                    </p:set>
                                    <p:animScale>
                                      <p:cBhvr>
                                        <p:cTn id="40" dur="1000" decel="50000" fill="hold">
                                          <p:stCondLst>
                                            <p:cond delay="0"/>
                                          </p:stCondLst>
                                        </p:cTn>
                                        <p:tgtEl>
                                          <p:spTgt spid="5263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6344"/>
                                        </p:tgtEl>
                                        <p:attrNameLst>
                                          <p:attrName>ppt_x</p:attrName>
                                          <p:attrName>ppt_y</p:attrName>
                                        </p:attrNameLst>
                                      </p:cBhvr>
                                    </p:animMotion>
                                    <p:animEffect transition="in" filter="fade">
                                      <p:cBhvr>
                                        <p:cTn id="42" dur="1000"/>
                                        <p:tgtEl>
                                          <p:spTgt spid="52634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526345"/>
                                        </p:tgtEl>
                                        <p:attrNameLst>
                                          <p:attrName>style.visibility</p:attrName>
                                        </p:attrNameLst>
                                      </p:cBhvr>
                                      <p:to>
                                        <p:strVal val="visible"/>
                                      </p:to>
                                    </p:set>
                                    <p:animScale>
                                      <p:cBhvr>
                                        <p:cTn id="45"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26345"/>
                                        </p:tgtEl>
                                        <p:attrNameLst>
                                          <p:attrName>ppt_x</p:attrName>
                                          <p:attrName>ppt_y</p:attrName>
                                        </p:attrNameLst>
                                      </p:cBhvr>
                                    </p:animMotion>
                                    <p:animEffect transition="in" filter="fade">
                                      <p:cBhvr>
                                        <p:cTn id="47" dur="1000"/>
                                        <p:tgtEl>
                                          <p:spTgt spid="526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26346"/>
                                        </p:tgtEl>
                                        <p:attrNameLst>
                                          <p:attrName>style.visibility</p:attrName>
                                        </p:attrNameLst>
                                      </p:cBhvr>
                                      <p:to>
                                        <p:strVal val="visible"/>
                                      </p:to>
                                    </p:set>
                                    <p:animEffect transition="in" filter="slide(fromBottom)">
                                      <p:cBhvr>
                                        <p:cTn id="52" dur="500"/>
                                        <p:tgtEl>
                                          <p:spTgt spid="5263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26364"/>
                                        </p:tgtEl>
                                        <p:attrNameLst>
                                          <p:attrName>style.visibility</p:attrName>
                                        </p:attrNameLst>
                                      </p:cBhvr>
                                      <p:to>
                                        <p:strVal val="visible"/>
                                      </p:to>
                                    </p:set>
                                    <p:animEffect transition="in" filter="slide(fromBottom)">
                                      <p:cBhvr>
                                        <p:cTn id="57"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4" grpId="0"/>
      <p:bldP spid="526345" grpId="0"/>
      <p:bldP spid="526346" grpId="0"/>
      <p:bldP spid="526347" grpId="0"/>
      <p:bldP spid="526360" grpId="0"/>
      <p:bldP spid="5263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Homiletical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 Conclusion</a:t>
            </a: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836613" y="406400"/>
            <a:ext cx="7629525" cy="94615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How could Jesus use the men He had chosen?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all…</a:t>
            </a: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762000" y="40386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&gt;At least</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one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of them was</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a Z</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ealot (robbers and troublemakers)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875790" y="1434578"/>
            <a:ext cx="7734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&gt;None of them occupied a prominent place in the synagogue</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381000" y="1916716"/>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mn-cs"/>
              </a:rPr>
              <a:t>&gt;They did not belong to the Levitical priesthood</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615950" y="2385632"/>
            <a:ext cx="6236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FF0066"/>
                </a:solidFill>
                <a:effectLst/>
                <a:uLnTx/>
                <a:uFillTx/>
                <a:latin typeface="Arial" panose="020B0604020202020204" pitchFamily="34" charset="0"/>
                <a:ea typeface="+mn-ea"/>
                <a:cs typeface="+mn-cs"/>
              </a:rPr>
              <a:t>&gt;They probably had no professional training</a:t>
            </a: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457200" y="2854548"/>
            <a:ext cx="822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&gt;None of them were wealthy</a:t>
            </a:r>
            <a:r>
              <a:rPr kumimoji="0" lang="en-US" altLang="en-US" sz="2000" b="0" i="0" u="none" strike="noStrike" kern="1200" cap="none" spc="0" normalizeH="0" noProof="0">
                <a:ln>
                  <a:noFill/>
                </a:ln>
                <a:solidFill>
                  <a:srgbClr val="3333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except maybe the sons of Zebedee</a:t>
            </a: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80707" y="330041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    &gt;They were raised in the poor section of the country around Galilee and with probably only</a:t>
            </a:r>
            <a:r>
              <a:rPr kumimoji="0" lang="en-US" altLang="en-US" sz="1800" b="1" i="0" u="none" strike="noStrike" kern="1200" cap="none" spc="0" normalizeH="0" noProof="0">
                <a:ln>
                  <a:noFill/>
                </a:ln>
                <a:solidFill>
                  <a:srgbClr val="00B050"/>
                </a:solidFill>
                <a:effectLst/>
                <a:uLnTx/>
                <a:uFillTx/>
                <a:latin typeface="Arial" panose="020B0604020202020204" pitchFamily="34" charset="0"/>
                <a:ea typeface="+mn-ea"/>
                <a:cs typeface="+mn-cs"/>
              </a:rPr>
              <a:t> one s</a:t>
            </a: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ynagogue school </a:t>
            </a: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5575"/>
            <a:ext cx="5486400" cy="30480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Robert E. Coleman</a:t>
            </a:r>
            <a:r>
              <a:rPr lang="en-US" altLang="en-US" sz="1400" b="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Master Plan of Evangelism</a:t>
            </a:r>
            <a:r>
              <a:rPr lang="en-US" altLang="en-US" sz="1400" b="1">
                <a:solidFill>
                  <a:srgbClr val="000000"/>
                </a:solidFill>
                <a:latin typeface="Arial" panose="020B0604020202020204" pitchFamily="34" charset="0"/>
              </a:rPr>
              <a:t>,</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22-23</a:t>
            </a: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1548788" y="1705058"/>
            <a:ext cx="7315200" cy="4154984"/>
          </a:xfrm>
          <a:prstGeom prst="rect">
            <a:avLst/>
          </a:prstGeom>
          <a:solidFill>
            <a:srgbClr val="0432FF"/>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But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t</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hey all 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in their Master’s hands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who could </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make them sharp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mold them better</a:t>
            </a: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905000" y="457200"/>
            <a:ext cx="54102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Personal Response</a:t>
            </a: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270160"/>
            <a:ext cx="4953000" cy="4431983"/>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besought Him to </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give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some work to do for Him, as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outlet for love and gratitude;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some self-denying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matter what it might 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however trying or however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trivial; something with which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would be pleased, and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might do for Him who had done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000000"/>
                </a:solidFill>
                <a:effectLst/>
                <a:uLnTx/>
                <a:uFillTx/>
                <a:latin typeface="Arial" panose="020B0604020202020204" pitchFamily="34" charset="0"/>
                <a:ea typeface="+mn-ea"/>
                <a:cs typeface="+mn-cs"/>
              </a:rPr>
              <a:t>so much for me</a:t>
            </a:r>
            <a:r>
              <a:rPr kumimoji="0" lang="en-US" altLang="en-US" sz="1600" b="1" i="0" u="sng"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J. Hudson Taylor,</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 Retrospect</a:t>
            </a:r>
            <a:r>
              <a:rPr lang="en-US" altLang="en-US" sz="1400" b="1" i="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Call to Serve</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 (Overseas Missionary Fellowship, n.d.),</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1" u="sng"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1566109"/>
            <a:ext cx="3810000" cy="3570208"/>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 was uneducated,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unordained, unconnected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(with a mission society),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uncouth. And if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 not enough, he was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short (Maria was tall), and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he wore Chinese clothes.”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Ruth A. Tucker,</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From Jerusalem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Irian Jaya</a:t>
            </a:r>
            <a:r>
              <a:rPr lang="en-US" altLang="en-US" sz="1400" b="1">
                <a:solidFill>
                  <a:srgbClr val="000000"/>
                </a:solidFill>
                <a:latin typeface="Arial" panose="020B0604020202020204" pitchFamily="34" charset="0"/>
              </a:rPr>
              <a:t>,</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rPr>
              <a:t> 191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letter from Miss. </a:t>
            </a:r>
            <a:r>
              <a:rPr kumimoji="0" lang="en-US" alt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Aldersey</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Maria’s uncle)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5813425"/>
            <a:ext cx="9144000" cy="94615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 Hudson Taylor became known as the founder of China Inland Mission.</a:t>
            </a: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8288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How about me or you?</a:t>
            </a: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890705" y="805309"/>
            <a:ext cx="7368940" cy="630942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unseen things above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because I know ‘tis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It satisfies my longings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as nothing else can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‘twill be my theme in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To tell the old, old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of Jesus and His Love</a:t>
            </a: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‘tis pleasant to repeat.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What seems, each time I tell it,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more wonderfully sweet.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for some had never heard.</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message of Salvation,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from God’s own holy Word.</a:t>
            </a: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3962400" y="4495800"/>
            <a:ext cx="47291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‘twill be my theme in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To tell the old, old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of Jesus and His Love.</a:t>
            </a:r>
          </a:p>
        </p:txBody>
      </p:sp>
    </p:spTree>
    <p:extLst>
      <p:ext uri="{BB962C8B-B14F-4D97-AF65-F5344CB8AC3E}">
        <p14:creationId xmlns:p14="http://schemas.microsoft.com/office/powerpoint/2010/main" val="25160249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98601616"/>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a:solidFill>
                  <a:srgbClr val="FFFFFF"/>
                </a:solidFill>
                <a:latin typeface="Arial" charset="0"/>
                <a:ea typeface="ＭＳ Ｐゴシック" charset="0"/>
              </a:rPr>
              <a:t>Life of Christ link at </a:t>
            </a:r>
            <a:r>
              <a:rPr lang="en-US" sz="2800" b="1" err="1">
                <a:solidFill>
                  <a:srgbClr val="FFFFFF"/>
                </a:solidFill>
                <a:latin typeface="Arial" charset="0"/>
                <a:ea typeface="ＭＳ Ｐゴシック" charset="0"/>
              </a:rPr>
              <a:t>BibleStudyDownloads.org</a:t>
            </a:r>
            <a:endParaRPr lang="en-US" sz="1050" b="1">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3. The Sojourn in Capernaum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further verifies the faith of His disciples in His Messianic identity in Capernaum before starting His first public ministry in Judea</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092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4. The Possession of the Temple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31</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2:13-22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in His zeal for the Temple, which He promises to authenticate in His death and resurrection</a:t>
            </a:r>
          </a:p>
        </p:txBody>
      </p:sp>
    </p:spTree>
    <p:extLst>
      <p:ext uri="{BB962C8B-B14F-4D97-AF65-F5344CB8AC3E}">
        <p14:creationId xmlns:p14="http://schemas.microsoft.com/office/powerpoint/2010/main" val="1868887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Acceptance in Judea</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32</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2:23–3:21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Judeans accept Jesus, as does Nicodemus, who sees that Jesus reveals God and gives spiritual birth to enter the kingdom</a:t>
            </a:r>
          </a:p>
        </p:txBody>
      </p:sp>
    </p:spTree>
    <p:extLst>
      <p:ext uri="{BB962C8B-B14F-4D97-AF65-F5344CB8AC3E}">
        <p14:creationId xmlns:p14="http://schemas.microsoft.com/office/powerpoint/2010/main" val="597897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The Witness of John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33</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3:22-36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John declares Christ’s superiority as a heavenly Revealer of the Father for people to have eternal life instead of God’s wrath </a:t>
            </a:r>
          </a:p>
        </p:txBody>
      </p:sp>
    </p:spTree>
    <p:extLst>
      <p:ext uri="{BB962C8B-B14F-4D97-AF65-F5344CB8AC3E}">
        <p14:creationId xmlns:p14="http://schemas.microsoft.com/office/powerpoint/2010/main" val="4203174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The Withdrawal from Judea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34</a:t>
            </a:r>
          </a:p>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4:12; Mark 1:14; Luke 3:19-20; John 4:1-4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transfers from Judea to Galilee to avoid potential conflict with John and premature death by the Pharisees </a:t>
            </a:r>
          </a:p>
        </p:txBody>
      </p:sp>
    </p:spTree>
    <p:extLst>
      <p:ext uri="{BB962C8B-B14F-4D97-AF65-F5344CB8AC3E}">
        <p14:creationId xmlns:p14="http://schemas.microsoft.com/office/powerpoint/2010/main" val="265273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The Acceptance in Samaria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35</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4:5-42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Samaritans believe in Jesus as Messiah through a woman at the well who accepts His person and the eternal life He came to give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79090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en-US" dirty="0">
                <a:latin typeface="Arial" charset="0"/>
                <a:ea typeface="ＭＳ Ｐゴシック" charset="0"/>
                <a:cs typeface="Arial" charset="0"/>
              </a:rPr>
              <a:t>Jesus in Judea and Samaria</a:t>
            </a: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267871" y="4441777"/>
            <a:ext cx="8876128" cy="1384496"/>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TALKS WITH A SAMARITAN WOMAN</a:t>
            </a:r>
          </a:p>
        </p:txBody>
      </p:sp>
      <p:sp>
        <p:nvSpPr>
          <p:cNvPr id="6" name="TextBox 5">
            <a:extLst>
              <a:ext uri="{FF2B5EF4-FFF2-40B4-BE49-F238E27FC236}">
                <a16:creationId xmlns:a16="http://schemas.microsoft.com/office/drawing/2014/main" id="{34C25FBC-5805-E5AE-9E28-63D60FAD5751}"/>
              </a:ext>
            </a:extLst>
          </p:cNvPr>
          <p:cNvSpPr txBox="1"/>
          <p:nvPr/>
        </p:nvSpPr>
        <p:spPr>
          <a:xfrm>
            <a:off x="369173" y="3884749"/>
            <a:ext cx="5284995" cy="676615"/>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4:1-42</a:t>
            </a: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Authority</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the King</a:t>
            </a:r>
          </a:p>
          <a:p>
            <a:pPr algn="ctr" defTabSz="914400"/>
            <a:r>
              <a:rPr lang="en-US" sz="3600" b="1" kern="0" dirty="0">
                <a:solidFill>
                  <a:srgbClr val="FFFFFF"/>
                </a:solidFill>
                <a:effectLst>
                  <a:glow rad="228600">
                    <a:srgbClr val="000000"/>
                  </a:glow>
                </a:effectLst>
                <a:latin typeface="Arial"/>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Tree>
    <p:extLst>
      <p:ext uri="{BB962C8B-B14F-4D97-AF65-F5344CB8AC3E}">
        <p14:creationId xmlns:p14="http://schemas.microsoft.com/office/powerpoint/2010/main" val="14014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51"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71" y="3148453"/>
            <a:ext cx="4940737" cy="10923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43"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39"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The Acceptance in Galilee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36</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4:43-45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18688"/>
            <a:ext cx="9144000" cy="3346704"/>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Galileans welcome and honor Jesus as a Galilean after His Jerusalem Passover miracles, but He predicts their future 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38461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7690768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a:extLst>
            <a:ext uri="{909E8E84-426E-40dd-AFC4-6F175D3DCCD1}">
              <a14:hiddenFill xmlns:a14="http://schemas.microsoft.com/office/drawing/2010/main" xmlns="">
                <a:solidFill>
                  <a:srgbClr val="FFFFFF"/>
                </a:solidFill>
              </a14:hiddenFill>
            </a:ext>
          </a:extLst>
        </p:spPr>
      </p:pic>
      <p:sp>
        <p:nvSpPr>
          <p:cNvPr id="134147" name="Text Box 3"/>
          <p:cNvSpPr txBox="1">
            <a:spLocks noChangeArrowheads="1"/>
          </p:cNvSpPr>
          <p:nvPr/>
        </p:nvSpPr>
        <p:spPr bwMode="auto">
          <a:xfrm>
            <a:off x="5586413" y="2635250"/>
            <a:ext cx="3000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Decapolis</a:t>
            </a:r>
          </a:p>
        </p:txBody>
      </p:sp>
      <p:sp>
        <p:nvSpPr>
          <p:cNvPr id="134148" name="Rectangle 4"/>
          <p:cNvSpPr>
            <a:spLocks noGrp="1" noChangeArrowheads="1"/>
          </p:cNvSpPr>
          <p:nvPr>
            <p:ph type="title"/>
          </p:nvPr>
        </p:nvSpPr>
        <p:spPr>
          <a:xfrm>
            <a:off x="228600" y="228600"/>
            <a:ext cx="3352800" cy="1752600"/>
          </a:xfrm>
          <a:solidFill>
            <a:schemeClr val="bg1"/>
          </a:solidFill>
          <a:ln>
            <a:solidFill>
              <a:schemeClr val="bg2"/>
            </a:solidFill>
          </a:ln>
        </p:spPr>
        <p:txBody>
          <a:bodyPr/>
          <a:lstStyle/>
          <a:p>
            <a:pPr eaLnBrk="1" hangingPunct="1">
              <a:defRPr/>
            </a:pPr>
            <a:r>
              <a:rPr lang="en-US" sz="4000" dirty="0">
                <a:ea typeface="ＭＳ Ｐゴシック" charset="0"/>
              </a:rPr>
              <a:t>Regions of Israel (NT)</a:t>
            </a: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Judea</a:t>
            </a:r>
          </a:p>
        </p:txBody>
      </p:sp>
      <p:sp>
        <p:nvSpPr>
          <p:cNvPr id="134150" name="Text Box 6"/>
          <p:cNvSpPr txBox="1">
            <a:spLocks noChangeArrowheads="1"/>
          </p:cNvSpPr>
          <p:nvPr/>
        </p:nvSpPr>
        <p:spPr bwMode="auto">
          <a:xfrm>
            <a:off x="3589338" y="2438400"/>
            <a:ext cx="211772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Some Area</a:t>
            </a: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Galilee</a:t>
            </a: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Batanea</a:t>
            </a: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Perea</a:t>
            </a: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Arabia</a:t>
            </a: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Samaria</a:t>
            </a: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Idumea</a:t>
            </a: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cs typeface="Arial"/>
              </a:rPr>
              <a:t>10</a:t>
            </a:r>
          </a:p>
        </p:txBody>
      </p:sp>
    </p:spTree>
    <p:extLst>
      <p:ext uri="{BB962C8B-B14F-4D97-AF65-F5344CB8AC3E}">
        <p14:creationId xmlns:p14="http://schemas.microsoft.com/office/powerpoint/2010/main" val="342499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83254"/>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37267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Authority</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37-59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substantiates His authority as Messiah through His miracles and teachings that authenticate Himself and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66699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37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4:17; Mark 1:15; Luke 4:14-15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preaches as a Spirit-appointed teacher and prophet the same repentance to enter the Messianic kingdom that John declared</a:t>
            </a:r>
          </a:p>
        </p:txBody>
      </p:sp>
    </p:spTree>
    <p:extLst>
      <p:ext uri="{BB962C8B-B14F-4D97-AF65-F5344CB8AC3E}">
        <p14:creationId xmlns:p14="http://schemas.microsoft.com/office/powerpoint/2010/main" val="702869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Christ's Authority Over Disease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4:46-54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by healing a royal official's son based on the official's faith in Christ's word alone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95507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3. Rejection in Nazareth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976069"/>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4:16-30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3200" b="1" kern="0" dirty="0">
                <a:solidFill>
                  <a:srgbClr val="FFFFFF"/>
                </a:solidFill>
                <a:effectLst>
                  <a:glow rad="228600">
                    <a:srgbClr val="220011"/>
                  </a:glow>
                </a:effectLst>
                <a:latin typeface="Arial"/>
                <a:ea typeface="ＭＳ Ｐゴシック" charset="0"/>
                <a:cs typeface="Arial"/>
              </a:rPr>
              <a:t>Jesus</a:t>
            </a:r>
            <a:r>
              <a:rPr lang="en-US" sz="3200" b="1" kern="0" dirty="0">
                <a:solidFill>
                  <a:srgbClr val="FFFFFF"/>
                </a:solidFill>
                <a:effectLst>
                  <a:glow rad="228600">
                    <a:srgbClr val="220011"/>
                  </a:glow>
                </a:effectLst>
                <a:latin typeface="Arial"/>
                <a:ea typeface="ＭＳ Ｐゴシック" charset="0"/>
                <a:cs typeface="Arial"/>
              </a:rPr>
              <a:t> </a:t>
            </a:r>
            <a:r>
              <a:rPr lang="en-US" sz="3200" b="1" kern="0">
                <a:solidFill>
                  <a:srgbClr val="FFFFFF"/>
                </a:solidFill>
                <a:effectLst>
                  <a:glow rad="228600">
                    <a:srgbClr val="220011"/>
                  </a:glow>
                </a:effectLst>
                <a:latin typeface="Arial"/>
                <a:ea typeface="ＭＳ Ｐゴシック" charset="0"/>
                <a:cs typeface="Arial"/>
              </a:rPr>
              <a:t>cites Isaiah 61:1-2 in Nazareth for His messianic authority to heal and preach to Gentiles, but His hometown rejects</a:t>
            </a:r>
            <a:r>
              <a:rPr lang="en-US" sz="3200" b="1" kern="0" dirty="0">
                <a:solidFill>
                  <a:srgbClr val="FFFFFF"/>
                </a:solidFill>
                <a:effectLst>
                  <a:glow rad="228600">
                    <a:srgbClr val="220011"/>
                  </a:glow>
                </a:effectLst>
                <a:latin typeface="Arial"/>
                <a:ea typeface="ＭＳ Ｐゴシック" charset="0"/>
                <a:cs typeface="Arial"/>
              </a:rPr>
              <a:t> Him</a:t>
            </a:r>
          </a:p>
        </p:txBody>
      </p:sp>
    </p:spTree>
    <p:extLst>
      <p:ext uri="{BB962C8B-B14F-4D97-AF65-F5344CB8AC3E}">
        <p14:creationId xmlns:p14="http://schemas.microsoft.com/office/powerpoint/2010/main" val="130175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Acceptance </a:t>
            </a:r>
          </a:p>
          <a:p>
            <a:pPr defTabSz="914400"/>
            <a:r>
              <a:rPr lang="en-US" sz="5400" b="1" kern="0" dirty="0">
                <a:solidFill>
                  <a:srgbClr val="FFFFFF"/>
                </a:solidFill>
                <a:effectLst>
                  <a:glow rad="228600">
                    <a:srgbClr val="000000"/>
                  </a:glow>
                </a:effectLst>
                <a:latin typeface="Arial"/>
                <a:cs typeface="Arial"/>
              </a:rPr>
              <a:t>of His Person</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114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initially accepted in Judea, Samaria, and Galilee by His new disciples and by the multitudes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123328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4. Residence in Capernaum</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4:13-16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rejection in Nazareth, Jesus moves to Capernaum to foreshadow His ministry to Gentiles after Israel rejects him as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63603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5. Christ's Authority Over Nature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4:18-22; Mark 1:16-20; Luke 5:1-11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confirms His authority over nature in a miraculous catch of fish, so four fishermen follow His authority instead of their father's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5367036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Christ's Authority Over Demons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1:21-28; Luke 4:31-37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authority to expel a demon that knew Him as the Messiah, but He would not allow the testimony of demons</a:t>
            </a:r>
          </a:p>
        </p:txBody>
      </p:sp>
    </p:spTree>
    <p:extLst>
      <p:ext uri="{BB962C8B-B14F-4D97-AF65-F5344CB8AC3E}">
        <p14:creationId xmlns:p14="http://schemas.microsoft.com/office/powerpoint/2010/main" val="2684158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POSSESSED MAN</a:t>
            </a:r>
          </a:p>
        </p:txBody>
      </p:sp>
      <p:sp>
        <p:nvSpPr>
          <p:cNvPr id="4" name="TextBox 3"/>
          <p:cNvSpPr txBox="1"/>
          <p:nvPr/>
        </p:nvSpPr>
        <p:spPr>
          <a:xfrm>
            <a:off x="252536" y="4149094"/>
            <a:ext cx="8891464" cy="584739"/>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1:21-28; Luke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The Belief of the First Disciples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1:35-51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2387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Simon Peter, Andrew, John, and Nathaniel confess faith in Christ's person, work, and office as Messiah of Israel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041917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11315</TotalTime>
  <Words>11734</Words>
  <Application>Microsoft Macintosh PowerPoint</Application>
  <PresentationFormat>On-screen Show (4:3)</PresentationFormat>
  <Paragraphs>1164</Paragraphs>
  <Slides>256</Slides>
  <Notes>168</Notes>
  <HiddenSlides>0</HiddenSlides>
  <MMClips>0</MMClips>
  <ScaleCrop>false</ScaleCrop>
  <HeadingPairs>
    <vt:vector size="6" baseType="variant">
      <vt:variant>
        <vt:lpstr>Fonts Used</vt:lpstr>
      </vt:variant>
      <vt:variant>
        <vt:i4>23</vt:i4>
      </vt:variant>
      <vt:variant>
        <vt:lpstr>Theme</vt:lpstr>
      </vt:variant>
      <vt:variant>
        <vt:i4>29</vt:i4>
      </vt:variant>
      <vt:variant>
        <vt:lpstr>Slide Titles</vt:lpstr>
      </vt:variant>
      <vt:variant>
        <vt:i4>256</vt:i4>
      </vt:variant>
    </vt:vector>
  </HeadingPairs>
  <TitlesOfParts>
    <vt:vector size="308" baseType="lpstr">
      <vt:lpstr>Asimov</vt:lpstr>
      <vt:lpstr>Candles</vt:lpstr>
      <vt:lpstr>HY목각파임B</vt:lpstr>
      <vt:lpstr>ＭＳ Ｐゴシック</vt:lpstr>
      <vt:lpstr>Osaka</vt:lpstr>
      <vt:lpstr>PCSB Greek Outline</vt:lpstr>
      <vt:lpstr>Times</vt:lpstr>
      <vt:lpstr>Arial</vt:lpstr>
      <vt:lpstr>Arial Black</vt:lpstr>
      <vt:lpstr>Arial Rounded MT Bold</vt:lpstr>
      <vt:lpstr>Avenir Black</vt:lpstr>
      <vt:lpstr>Calibri</vt:lpstr>
      <vt:lpstr>Calibri Light</vt:lpstr>
      <vt:lpstr>Chalkduster</vt:lpstr>
      <vt:lpstr>Comic Sans MS</vt:lpstr>
      <vt:lpstr>Garamond</vt:lpstr>
      <vt:lpstr>Helvetica Neue</vt:lpstr>
      <vt:lpstr>Helvetica Neue Black Condensed</vt:lpstr>
      <vt:lpstr>Impact</vt:lpstr>
      <vt:lpstr>Lucida Grande</vt:lpstr>
      <vt:lpstr>Marker Felt</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Fireball</vt:lpstr>
      <vt:lpstr>1_Ribbons</vt:lpstr>
      <vt:lpstr>Ribbons</vt:lpstr>
      <vt:lpstr>1_Office Theme</vt:lpstr>
      <vt:lpstr>9_Office Theme</vt:lpstr>
      <vt:lpstr>1_Stream</vt:lpstr>
      <vt:lpstr>PowerPoint Presentation</vt:lpstr>
      <vt:lpstr>Introduction  of the King</vt:lpstr>
      <vt:lpstr>Introduction  of the King</vt:lpstr>
      <vt:lpstr>Pentecost Outline</vt:lpstr>
      <vt:lpstr>Increasing Polarization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Jesus in Judea and Samaria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Great Periods in the Life of Christ</vt:lpstr>
      <vt:lpstr>Regions of Israel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The Power &amp; Authority of Messiah  in Matthew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Significance of John's Seven Signs </vt:lpstr>
      <vt:lpstr>PowerPoint Presentation</vt:lpstr>
      <vt:lpstr>PowerPoint Presentation</vt:lpstr>
      <vt:lpstr>PowerPoint Presentation</vt:lpstr>
      <vt:lpstr>PowerPoint Presentation</vt:lpstr>
      <vt:lpstr>Commissioning of the Twelve</vt:lpstr>
      <vt:lpstr>PowerPoint Presentation</vt:lpstr>
      <vt:lpstr>The Sermon on the Mount  (An Introduction to Matthew 5–7)</vt:lpstr>
      <vt:lpstr>The Sermon on the Mount  (Matthew 5–7)</vt:lpstr>
      <vt:lpstr>Mount of Beatitudes (Matthew 5–7)</vt:lpstr>
      <vt:lpstr>Mount of Beatitudes (Matthew 5–7)</vt:lpstr>
      <vt:lpstr>Heaven on Earth (Matthew 5–7)</vt:lpstr>
      <vt:lpstr>Purpose of the Sermon (Matthew 5–7)</vt:lpstr>
      <vt:lpstr>When Jesus is King…  (Matthew 5–7)</vt:lpstr>
      <vt:lpstr>Back to Basics (Matthew 5:21-48)</vt:lpstr>
      <vt:lpstr>PowerPoint Presentation</vt:lpstr>
      <vt:lpstr>"For I tell you that unless your righteousness surpasses that of the Pharisees and the teachers of the law, you will certainly not enter the kingdom of heaven"  (5:20 NIV).</vt:lpstr>
      <vt:lpstr>PowerPoint Presentation</vt:lpstr>
      <vt:lpstr>PowerPoint Presentation</vt:lpstr>
      <vt:lpstr>PowerPoint Presentation</vt:lpstr>
      <vt:lpstr>How to Be Happy in the Beatitudes</vt:lpstr>
      <vt:lpstr>The Revelation of the King (Matt 1–10)</vt:lpstr>
      <vt:lpstr>Are Beatitudes LAWS on how you get into the kingdom (eternal life)?</vt:lpstr>
      <vt:lpstr>Purpose of the Sermon (Matthew 5–7)</vt:lpstr>
      <vt:lpstr>When Jesus is King…  (Matthew 5–7)</vt:lpstr>
      <vt:lpstr>Beatitudes</vt:lpstr>
      <vt:lpstr>Beatitudes</vt:lpstr>
      <vt:lpstr>…for they will…</vt:lpstr>
      <vt:lpstr>Results of believing in Christ (1-11)</vt:lpstr>
      <vt:lpstr>How can you get blessed in life? </vt:lpstr>
      <vt:lpstr>Believer attitudes bring blessing  (Main Idea).</vt:lpstr>
      <vt:lpstr>When Jesus is King…  (Matthew 5–7)</vt:lpstr>
      <vt:lpstr>I. You get blessed by believing (5:1-11)! </vt:lpstr>
      <vt:lpstr>II. Be glad to suffer for Christ (5:12)!</vt:lpstr>
      <vt:lpstr>PowerPoint Presentation</vt:lpstr>
      <vt:lpstr>How can we bless others?</vt:lpstr>
      <vt:lpstr>Direct others to God.</vt:lpstr>
      <vt:lpstr>Direct others to God.</vt:lpstr>
      <vt:lpstr>I. Help people hunger for God (13).</vt:lpstr>
      <vt:lpstr>II. Lead people to God so they'll praise him (5:14-16). </vt:lpstr>
      <vt:lpstr>Be involved…</vt:lpstr>
      <vt:lpstr>PowerPoint Presentation</vt:lpstr>
      <vt:lpstr>PowerPoint Presentation</vt:lpstr>
      <vt:lpstr>PowerPoint Presentation</vt:lpstr>
      <vt:lpstr>PowerPoint Presentation</vt:lpstr>
      <vt:lpstr>How can you sustain great relationships?</vt:lpstr>
      <vt:lpstr>I. Watch your anger (21-22).</vt:lpstr>
      <vt:lpstr>II. Watch your worship (23-24).</vt:lpstr>
      <vt:lpstr>III. Watch your money (25-26).</vt:lpstr>
      <vt:lpstr>PowerPoint Presentation</vt:lpstr>
      <vt:lpstr>PowerPoint Presentation</vt:lpstr>
      <vt:lpstr>How can you defend marriage?</vt:lpstr>
      <vt:lpstr>I. Don't let marriage be devalued (Matt 5:31). </vt:lpstr>
      <vt:lpstr>II. Defend marriage against adultery (Matt 5:32).</vt:lpstr>
      <vt:lpstr>PowerPoint Presentation</vt:lpstr>
      <vt:lpstr>PowerPoint Presentation</vt:lpstr>
      <vt:lpstr>PowerPoint Presentation</vt:lpstr>
      <vt:lpstr>Enemies: The How and Why</vt:lpstr>
      <vt:lpstr>I. Love and pray for your enemy (5:43-44). </vt:lpstr>
      <vt:lpstr>II. Blessing your enemy shows Christ's higher law (5:45-48). </vt:lpstr>
      <vt:lpstr>PowerPoint Presentation</vt:lpstr>
      <vt:lpstr>Parallel Structure (Matt 6)</vt:lpstr>
      <vt:lpstr>Rewards for Righteousness (Matt. 6:1–7:6)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&amp; Authority of Messiah  in Matthew 8–10</vt:lpstr>
      <vt:lpstr>PowerPoint Presentation</vt:lpstr>
      <vt:lpstr>PowerPoint Presentation</vt:lpstr>
      <vt:lpstr>The Power &amp; Authority of Messiah  in Matthew 8–10</vt:lpstr>
      <vt:lpstr>PowerPoint Presentation</vt:lpstr>
      <vt:lpstr>PowerPoint Presentation</vt:lpstr>
      <vt:lpstr>PowerPoint Presentation</vt:lpstr>
      <vt:lpstr>PowerPoint Presentation</vt:lpstr>
      <vt:lpstr>The Kingship of Jesus in Matthew 10</vt:lpstr>
      <vt:lpstr>PowerPoint Presentation</vt:lpstr>
      <vt:lpstr>The Bridge (Matt. 9:36–10:4)</vt:lpstr>
      <vt:lpstr>The Immediate Context of the Passage</vt:lpstr>
      <vt:lpstr>PowerPoint Presentation</vt:lpstr>
      <vt:lpstr>Division of the Passage: 10:5-42</vt:lpstr>
      <vt:lpstr>PowerPoint Presentation</vt:lpstr>
      <vt:lpstr>The Previous Call of Disciples: Matt. 4:19-22</vt:lpstr>
      <vt:lpstr>The re-gathering of disciples for urgent needs (Matthew 10:1-4).</vt:lpstr>
      <vt:lpstr>Comparing the Synoptics</vt:lpstr>
      <vt:lpstr>Definite Target Group Matthew 10:6</vt:lpstr>
      <vt:lpstr>PowerPoint Presentation</vt:lpstr>
      <vt:lpstr>PowerPoint Presentation</vt:lpstr>
      <vt:lpstr>Jesus promised family opposition</vt:lpstr>
      <vt:lpstr>Message: Matt. 10:5-42</vt:lpstr>
      <vt:lpstr>PowerPoint Presentation</vt:lpstr>
      <vt:lpstr>PowerPoint Presentation</vt:lpstr>
      <vt:lpstr>PowerPoint Presentation</vt:lpstr>
      <vt:lpstr>PowerPoint Presentation</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133</cp:revision>
  <dcterms:created xsi:type="dcterms:W3CDTF">2018-02-05T03:13:19Z</dcterms:created>
  <dcterms:modified xsi:type="dcterms:W3CDTF">2025-05-14T16:45:51Z</dcterms:modified>
</cp:coreProperties>
</file>