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38" r:id="rId4"/>
    <p:sldMasterId id="2147483751" r:id="rId5"/>
    <p:sldMasterId id="2147483764" r:id="rId6"/>
    <p:sldMasterId id="2147483776" r:id="rId7"/>
    <p:sldMasterId id="2147483802" r:id="rId8"/>
    <p:sldMasterId id="2147483816" r:id="rId9"/>
    <p:sldMasterId id="2147483828" r:id="rId10"/>
    <p:sldMasterId id="2147483830" r:id="rId11"/>
    <p:sldMasterId id="2147483842" r:id="rId12"/>
    <p:sldMasterId id="2147483854" r:id="rId13"/>
    <p:sldMasterId id="2147483866" r:id="rId14"/>
    <p:sldMasterId id="2147483879" r:id="rId15"/>
    <p:sldMasterId id="2147483915" r:id="rId16"/>
    <p:sldMasterId id="2147483927" r:id="rId17"/>
    <p:sldMasterId id="2147483951" r:id="rId18"/>
    <p:sldMasterId id="2147484045" r:id="rId19"/>
    <p:sldMasterId id="2147484059" r:id="rId20"/>
    <p:sldMasterId id="2147484072" r:id="rId21"/>
    <p:sldMasterId id="2147484085" r:id="rId22"/>
    <p:sldMasterId id="2147484099" r:id="rId23"/>
    <p:sldMasterId id="2147484123" r:id="rId24"/>
    <p:sldMasterId id="2147484135" r:id="rId25"/>
    <p:sldMasterId id="2147484147" r:id="rId26"/>
    <p:sldMasterId id="2147484159" r:id="rId27"/>
    <p:sldMasterId id="2147484161" r:id="rId28"/>
    <p:sldMasterId id="2147484173" r:id="rId29"/>
    <p:sldMasterId id="2147484185" r:id="rId30"/>
    <p:sldMasterId id="2147484199" r:id="rId31"/>
    <p:sldMasterId id="2147484328" r:id="rId32"/>
    <p:sldMasterId id="2147484342" r:id="rId33"/>
  </p:sldMasterIdLst>
  <p:notesMasterIdLst>
    <p:notesMasterId r:id="rId103"/>
  </p:notesMasterIdLst>
  <p:handoutMasterIdLst>
    <p:handoutMasterId r:id="rId104"/>
  </p:handoutMasterIdLst>
  <p:sldIdLst>
    <p:sldId id="256" r:id="rId34"/>
    <p:sldId id="379" r:id="rId35"/>
    <p:sldId id="380" r:id="rId36"/>
    <p:sldId id="382" r:id="rId37"/>
    <p:sldId id="383" r:id="rId38"/>
    <p:sldId id="384" r:id="rId39"/>
    <p:sldId id="385" r:id="rId40"/>
    <p:sldId id="386" r:id="rId41"/>
    <p:sldId id="637" r:id="rId42"/>
    <p:sldId id="5365" r:id="rId43"/>
    <p:sldId id="425" r:id="rId44"/>
    <p:sldId id="5363" r:id="rId45"/>
    <p:sldId id="3685" r:id="rId46"/>
    <p:sldId id="5346" r:id="rId47"/>
    <p:sldId id="5347" r:id="rId48"/>
    <p:sldId id="5342" r:id="rId49"/>
    <p:sldId id="5343" r:id="rId50"/>
    <p:sldId id="710" r:id="rId51"/>
    <p:sldId id="711" r:id="rId52"/>
    <p:sldId id="399" r:id="rId53"/>
    <p:sldId id="398" r:id="rId54"/>
    <p:sldId id="400" r:id="rId55"/>
    <p:sldId id="2593" r:id="rId56"/>
    <p:sldId id="402" r:id="rId57"/>
    <p:sldId id="403" r:id="rId58"/>
    <p:sldId id="467" r:id="rId59"/>
    <p:sldId id="404" r:id="rId60"/>
    <p:sldId id="405" r:id="rId61"/>
    <p:sldId id="406" r:id="rId62"/>
    <p:sldId id="661" r:id="rId63"/>
    <p:sldId id="408" r:id="rId64"/>
    <p:sldId id="409" r:id="rId65"/>
    <p:sldId id="410" r:id="rId66"/>
    <p:sldId id="411" r:id="rId67"/>
    <p:sldId id="412" r:id="rId68"/>
    <p:sldId id="413" r:id="rId69"/>
    <p:sldId id="414" r:id="rId70"/>
    <p:sldId id="381" r:id="rId71"/>
    <p:sldId id="709" r:id="rId72"/>
    <p:sldId id="668" r:id="rId73"/>
    <p:sldId id="669" r:id="rId74"/>
    <p:sldId id="701" r:id="rId75"/>
    <p:sldId id="700" r:id="rId76"/>
    <p:sldId id="702" r:id="rId77"/>
    <p:sldId id="703" r:id="rId78"/>
    <p:sldId id="704" r:id="rId79"/>
    <p:sldId id="705" r:id="rId80"/>
    <p:sldId id="708" r:id="rId81"/>
    <p:sldId id="706" r:id="rId82"/>
    <p:sldId id="707" r:id="rId83"/>
    <p:sldId id="3682" r:id="rId84"/>
    <p:sldId id="485" r:id="rId85"/>
    <p:sldId id="590" r:id="rId86"/>
    <p:sldId id="487" r:id="rId87"/>
    <p:sldId id="5337" r:id="rId88"/>
    <p:sldId id="488" r:id="rId89"/>
    <p:sldId id="493" r:id="rId90"/>
    <p:sldId id="370" r:id="rId91"/>
    <p:sldId id="3671" r:id="rId92"/>
    <p:sldId id="266" r:id="rId93"/>
    <p:sldId id="363" r:id="rId94"/>
    <p:sldId id="368" r:id="rId95"/>
    <p:sldId id="5341" r:id="rId96"/>
    <p:sldId id="1208" r:id="rId97"/>
    <p:sldId id="5338" r:id="rId98"/>
    <p:sldId id="366" r:id="rId99"/>
    <p:sldId id="369" r:id="rId100"/>
    <p:sldId id="360" r:id="rId101"/>
    <p:sldId id="361" r:id="rId10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ECF8FA"/>
    <a:srgbClr val="F7FBFE"/>
    <a:srgbClr val="3333FF"/>
    <a:srgbClr val="CC0000"/>
    <a:srgbClr val="0033CC"/>
    <a:srgbClr val="99FFCC"/>
    <a:srgbClr val="99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8375" autoAdjust="0"/>
    <p:restoredTop sz="85690" autoAdjust="0"/>
  </p:normalViewPr>
  <p:slideViewPr>
    <p:cSldViewPr>
      <p:cViewPr varScale="1">
        <p:scale>
          <a:sx n="135" d="100"/>
          <a:sy n="135" d="100"/>
        </p:scale>
        <p:origin x="1336"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4736"/>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slide" Target="slides/slide56.xml"/><Relationship Id="rId16" Type="http://schemas.openxmlformats.org/officeDocument/2006/relationships/slideMaster" Target="slideMasters/slideMaster16.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slide" Target="slides/slide50.xml"/><Relationship Id="rId88" Type="http://schemas.openxmlformats.org/officeDocument/2006/relationships/slide" Target="slides/slide55.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slide" Target="slides/slide53.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does graphics and Chloe does </a:t>
            </a:r>
            <a:r>
              <a:rPr lang="en-US" baseline="0" dirty="0">
                <a:latin typeface="Arial" panose="020B0604020202020204" pitchFamily="34" charset="0"/>
                <a:cs typeface="Arial" panose="020B0604020202020204" pitchFamily="34" charset="0"/>
              </a:rPr>
              <a:t>web design for digital software companies.</a:t>
            </a:r>
          </a:p>
          <a:p>
            <a:r>
              <a:rPr lang="en-US" baseline="0" dirty="0">
                <a:latin typeface="Arial" panose="020B0604020202020204" pitchFamily="34" charset="0"/>
                <a:cs typeface="Arial" panose="020B0604020202020204" pitchFamily="34" charset="0"/>
              </a:rPr>
              <a:t>___________</a:t>
            </a:r>
          </a:p>
          <a:p>
            <a:r>
              <a:rPr lang="en-US"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0"/>
                <a:cs typeface="ＭＳ Ｐゴシック" charset="0"/>
              </a:rPr>
              <a:t>From 2006-2021, for 15 years we pastored this congregation in Singapore until we turned the church over to new leadership to move to the Middle East.</a:t>
            </a:r>
          </a:p>
          <a:p>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had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p:txBody>
      </p:sp>
    </p:spTree>
    <p:extLst>
      <p:ext uri="{BB962C8B-B14F-4D97-AF65-F5344CB8AC3E}">
        <p14:creationId xmlns:p14="http://schemas.microsoft.com/office/powerpoint/2010/main" val="342079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We also helped start Crossroads International Church in 2006 where I served as the pastor-teacher.</a:t>
            </a:r>
          </a:p>
        </p:txBody>
      </p:sp>
      <p:sp>
        <p:nvSpPr>
          <p:cNvPr id="3604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SBC trains about 50 seminary professors and pastors throughout Asia in English and Chinese.  Generally each year about 5 of them received their Doctor of Ministry degree.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25</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66056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27</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891A-3568-3D40-AD7C-988C24079627}" type="slidenum">
              <a:rPr lang="en-US" sz="1200">
                <a:solidFill>
                  <a:prstClr val="black"/>
                </a:solidFill>
              </a:rPr>
              <a:pPr eaLnBrk="1" hangingPunct="1"/>
              <a:t>2</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28</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29</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solidFill>
                  <a:prstClr val="black"/>
                </a:solidFill>
              </a:rPr>
              <a:pPr eaLnBrk="1" hangingPunct="1"/>
              <a:t>31</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solidFill>
                  <a:prstClr val="black"/>
                </a:solidFill>
              </a:rPr>
              <a:pPr eaLnBrk="1" hangingPunct="1"/>
              <a:t>32</a:t>
            </a:fld>
            <a:endParaRPr lang="en-US" sz="1200">
              <a:solidFill>
                <a:prstClr val="black"/>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EF7633-79C0-E041-9243-9498DF1227F8}" type="slidenum">
              <a:rPr lang="en-US" sz="1200">
                <a:solidFill>
                  <a:prstClr val="black"/>
                </a:solidFill>
              </a:rPr>
              <a:pPr eaLnBrk="1" hangingPunct="1"/>
              <a:t>33</a:t>
            </a:fld>
            <a:endParaRPr lang="en-US" sz="1200">
              <a:solidFill>
                <a:prstClr val="black"/>
              </a:solidFill>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0482F-6436-F144-81F2-AD65A19AF0C7}" type="slidenum">
              <a:rPr lang="en-US" sz="1200">
                <a:solidFill>
                  <a:prstClr val="black"/>
                </a:solidFill>
              </a:rPr>
              <a:pPr eaLnBrk="1" hangingPunct="1"/>
              <a:t>34</a:t>
            </a:fld>
            <a:endParaRPr lang="en-US" sz="1200">
              <a:solidFill>
                <a:prstClr val="black"/>
              </a:solidFill>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solidFill>
                  <a:prstClr val="black"/>
                </a:solidFill>
              </a:rPr>
              <a:pPr eaLnBrk="1" hangingPunct="1"/>
              <a:t>35</a:t>
            </a:fld>
            <a:endParaRPr lang="en-US" sz="1200">
              <a:solidFill>
                <a:prstClr val="black"/>
              </a:solidFill>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8CCAC-2414-DB4C-9402-C7E500C2B656}" type="slidenum">
              <a:rPr lang="en-US" sz="1200">
                <a:solidFill>
                  <a:prstClr val="black"/>
                </a:solidFill>
              </a:rPr>
              <a:pPr eaLnBrk="1" hangingPunct="1"/>
              <a:t>36</a:t>
            </a:fld>
            <a:endParaRPr lang="en-US" sz="1200">
              <a:solidFill>
                <a:prstClr val="black"/>
              </a:solidFill>
            </a:endParaRPr>
          </a:p>
        </p:txBody>
      </p:sp>
      <p:sp>
        <p:nvSpPr>
          <p:cNvPr id="394242"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37</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mr-IN"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4</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38</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6178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6</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mr-IN"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solidFill>
                  <a:prstClr val="black"/>
                </a:solidFill>
              </a:rPr>
              <a:pPr eaLnBrk="1" hangingPunct="1"/>
              <a:t>52</a:t>
            </a:fld>
            <a:endParaRPr lang="en-US" sz="1200">
              <a:solidFill>
                <a:prstClr val="black"/>
              </a:solidFill>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54</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55</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4559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solidFill>
                  <a:prstClr val="black"/>
                </a:solidFill>
              </a:rPr>
              <a:pPr eaLnBrk="1" hangingPunct="1"/>
              <a:t>56</a:t>
            </a:fld>
            <a:endParaRPr lang="en-US" sz="1200">
              <a:solidFill>
                <a:prstClr val="black"/>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57</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Quizzes are over the reading.</a:t>
            </a:r>
          </a:p>
          <a:p>
            <a:pPr eaLnBrk="1" hangingPunct="1"/>
            <a:r>
              <a:rPr lang="en-US">
                <a:latin typeface="Arial" charset="0"/>
                <a:ea typeface="ＭＳ Ｐゴシック" charset="0"/>
                <a:cs typeface="ＭＳ Ｐゴシック" charset="0"/>
              </a:rPr>
              <a:t>Exams</a:t>
            </a:r>
            <a:r>
              <a:rPr lang="en-US" baseline="0">
                <a:latin typeface="Arial" charset="0"/>
                <a:ea typeface="ＭＳ Ｐゴシック" charset="0"/>
                <a:cs typeface="ＭＳ Ｐゴシック" charset="0"/>
              </a:rPr>
              <a:t> are over the course notes.</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8</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The original 1981 title was </a:t>
            </a:r>
            <a:r>
              <a:rPr lang="en-US" i="1" dirty="0"/>
              <a:t>The Words and Works of Jesus Christ.</a:t>
            </a:r>
          </a:p>
          <a:p>
            <a:r>
              <a:rPr lang="en-US" i="0" dirty="0"/>
              <a:t>The 1998 edition add the harmony idea with the new title </a:t>
            </a:r>
            <a:r>
              <a:rPr lang="en-US" i="1" dirty="0"/>
              <a:t>A Harmony of the Words and Works of Jesus Christ.</a:t>
            </a:r>
            <a:endParaRPr lang="en-US" i="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 This is the essential message and application of the entire gospel of Matthew.</a:t>
            </a: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also takes an international trip monthly.</a:t>
            </a:r>
          </a:p>
          <a:p>
            <a:r>
              <a:rPr lang="en-US" dirty="0"/>
              <a:t>__________</a:t>
            </a:r>
          </a:p>
          <a:p>
            <a:r>
              <a:rPr lang="en-US" dirty="0"/>
              <a:t>Common-69</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466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801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8680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0719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0991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1262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500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02E5892-B31E-A349-BBCF-7700892AC6B0}"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83304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9646169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0453920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5820382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4965284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1059589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737445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6514943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70143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6111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9360855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5740332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16360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167552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184810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8/25/25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189350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8/25/25</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33870755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8/25/25</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1812212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8/25/25</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692064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8/25/25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4315855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8/25/25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6774760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2301351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706958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2981427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23118559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41151644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1778575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33099690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1535773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4051762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141992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11613587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3699406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9745696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9874399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3072509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5844977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4144511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9946190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772502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5299133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2882965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837426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7715621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1729851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3484918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12351893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965613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6506204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13535342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2361973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37910546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1857285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24735131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11139039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9815848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7144371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578634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5197627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4232444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36591766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7393101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502179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1636877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6492018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7124874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3105516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cs typeface="ＭＳ Ｐゴシック" charset="0"/>
              </a:rPr>
              <a:pPr eaLnBrk="0" hangingPunct="0"/>
              <a:t>‹#›</a:t>
            </a:fld>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7297377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0476209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8227451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3385737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6248925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177789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9908708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6749245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528295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4326144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91222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5970548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1992731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22982888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066197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384686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40757453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22577192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3748480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383384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18199214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1838751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22623641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0168319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9490465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91662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129088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8903752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10927637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15431092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9314345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5771321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39483803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8824883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3455486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112022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3100318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8715912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2019682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056362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6757039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1480793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7431004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2940837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3799755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53631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9457286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4900666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9860855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137015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07485492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4128213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6576477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0448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2426384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19250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4024595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8511967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434779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738756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134272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435911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9738524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622540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4981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06389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160ECBC7-E1DB-9446-B47B-13D1EE097C21}" type="slidenum">
              <a:rPr lang="en-US"/>
              <a:pPr>
                <a:defRPr/>
              </a:pPr>
              <a:t>‹#›</a:t>
            </a:fld>
            <a:endParaRPr lang="en-US"/>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094880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72089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2321627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978944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0177124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819158591"/>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644495403"/>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763164367"/>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76773038"/>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117876944"/>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F074CC1-E8CC-AC4B-8752-E82D812D4245}" type="slidenum">
              <a:rPr lang="en-US"/>
              <a:pPr>
                <a:defRPr/>
              </a:pPr>
              <a:t>‹#›</a:t>
            </a:fld>
            <a:endParaRPr lang="en-US"/>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521099164"/>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289820562"/>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631516494"/>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916908717"/>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744616961"/>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567769220"/>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25564848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189383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9460246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00184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8971523-7B5D-8F42-A0E8-C26966D9E40C}" type="slidenum">
              <a:rPr lang="en-US"/>
              <a:pPr>
                <a:defRPr/>
              </a:pPr>
              <a:t>‹#›</a:t>
            </a:fld>
            <a:endParaRPr lang="en-US"/>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6288203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11203868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2552806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9063216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0023641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4644208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30776947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114056651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93224616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112443901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5EE331-6821-6D47-A91C-003572F98EB9}" type="slidenum">
              <a:rPr lang="en-US"/>
              <a:pPr>
                <a:defRPr/>
              </a:pPr>
              <a:t>‹#›</a:t>
            </a:fld>
            <a:endParaRPr lang="en-US"/>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368026769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98806610"/>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10670412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030582333"/>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329723489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71588700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67798149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717082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54281805"/>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2197025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34F993E-D789-6B4D-8E6B-35687A2C128F}" type="slidenum">
              <a:rPr lang="en-US"/>
              <a:pPr>
                <a:defRPr/>
              </a:pPr>
              <a:t>‹#›</a:t>
            </a:fld>
            <a:endParaRPr lang="en-US"/>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29822766"/>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0272336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0388005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107283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0238164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0580013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76831576"/>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5894977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798181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2426738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DA4844-71FE-0049-B047-46F37D9E2830}" type="slidenum">
              <a:rPr lang="en-US"/>
              <a:pPr>
                <a:defRPr/>
              </a:pPr>
              <a:t>‹#›</a:t>
            </a:fld>
            <a:endParaRPr lang="en-US"/>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6778479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11665218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18425153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18344825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3435374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6840071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13881071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27056597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1767564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173299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64867798-62FA-C24B-BD4D-0D674BD18436}" type="slidenum">
              <a:rPr lang="en-US"/>
              <a:pPr>
                <a:defRPr/>
              </a:pPr>
              <a:t>‹#›</a:t>
            </a:fld>
            <a:endParaRPr lang="en-US"/>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34312522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9460971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92913857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8091909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0285784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56106569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400480765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19474179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88117982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617000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74ECAF8-93B1-5846-8525-C5C25C62CE46}" type="slidenum">
              <a:rPr lang="en-US"/>
              <a:pPr>
                <a:defRPr/>
              </a:pPr>
              <a:t>‹#›</a:t>
            </a:fld>
            <a:endParaRPr lang="en-US"/>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7364175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6778250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76763958"/>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51813454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411175417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974122724"/>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143019205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32655496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387975764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26625911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CD0A6FD-27DE-EC43-8B43-C2D86FAB2CFF}" type="slidenum">
              <a:rPr lang="en-US"/>
              <a:pPr>
                <a:defRPr/>
              </a:pPr>
              <a:t>‹#›</a:t>
            </a:fld>
            <a:endParaRPr lang="en-US"/>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4350415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1208845749"/>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270948104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345021133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2526178122"/>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286926982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26887575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32152841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123066301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2409686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D6DA9A3-E5C1-A548-B2B5-2CA253B19CED}" type="slidenum">
              <a:rPr lang="en-US"/>
              <a:pPr>
                <a:defRPr/>
              </a:pPr>
              <a:t>‹#›</a:t>
            </a:fld>
            <a:endParaRPr lang="en-US"/>
          </a:p>
        </p:txBody>
      </p:sp>
    </p:spTree>
    <p:extLst>
      <p:ext uri="{BB962C8B-B14F-4D97-AF65-F5344CB8AC3E}">
        <p14:creationId xmlns:p14="http://schemas.microsoft.com/office/powerpoint/2010/main" val="32854382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9409962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05380721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8496380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2139976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100193058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17558593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265634693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32625332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356461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3812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228ABE7-ED01-E14C-AF95-29B964AF6B59}" type="slidenum">
              <a:rPr lang="en-US"/>
              <a:pPr>
                <a:defRPr/>
              </a:pPr>
              <a:t>‹#›</a:t>
            </a:fld>
            <a:endParaRPr lang="en-US"/>
          </a:p>
        </p:txBody>
      </p:sp>
    </p:spTree>
    <p:extLst>
      <p:ext uri="{BB962C8B-B14F-4D97-AF65-F5344CB8AC3E}">
        <p14:creationId xmlns:p14="http://schemas.microsoft.com/office/powerpoint/2010/main" val="31741814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708469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5228931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349560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3574358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474804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782178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768275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6820603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010769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4461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0F5B2FC-A500-2C4F-83D4-0EBFF9ADFD71}" type="slidenum">
              <a:rPr lang="en-US"/>
              <a:pPr>
                <a:defRPr/>
              </a:pPr>
              <a:t>‹#›</a:t>
            </a:fld>
            <a:endParaRPr lang="en-US"/>
          </a:p>
        </p:txBody>
      </p:sp>
    </p:spTree>
    <p:extLst>
      <p:ext uri="{BB962C8B-B14F-4D97-AF65-F5344CB8AC3E}">
        <p14:creationId xmlns:p14="http://schemas.microsoft.com/office/powerpoint/2010/main" val="9058691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0593735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3149115322"/>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586314250"/>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09211973"/>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3722390988"/>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183812519"/>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217585701"/>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466995659"/>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4125419528"/>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4291679670"/>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045410623"/>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401480082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8/25/25</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8/25/25</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8/25/25</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8/25/25</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8/25/25</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8/25/25</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91701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0492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3200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2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33166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7430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27108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65888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9279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912632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0927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96772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981574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2003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5614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7684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8034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0215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9218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6544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55954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861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15950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0884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261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9827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0246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664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6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3.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3.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1.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image" Target="../media/image3.png"/><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1.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1.pn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image" Target="../media/image3.png"/><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4.jpe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8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3.pn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image" Target="../media/image3.png"/><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image" Target="../media/image5.jpeg"/><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3.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a:defRPr/>
            </a:pPr>
            <a:fld id="{9ED141E3-9952-C548-BCB7-60763D886130}" type="slidenum">
              <a:rPr lang="en-US">
                <a:cs typeface="ＭＳ Ｐゴシック" charset="0"/>
              </a:rPr>
              <a:pPr>
                <a:defRPr/>
              </a:pPr>
              <a:t>‹#›</a:t>
            </a:fld>
            <a:endParaRPr lang="en-US">
              <a:cs typeface="ＭＳ Ｐゴシック" charset="0"/>
            </a:endParaRPr>
          </a:p>
        </p:txBody>
      </p:sp>
      <p:sp>
        <p:nvSpPr>
          <p:cNvPr id="59398"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cs typeface="ＭＳ Ｐゴシック" charset="0"/>
            </a:endParaRPr>
          </a:p>
        </p:txBody>
      </p:sp>
      <p:sp>
        <p:nvSpPr>
          <p:cNvPr id="59399"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cs typeface="ＭＳ Ｐゴシック" charset="0"/>
            </a:endParaRPr>
          </a:p>
        </p:txBody>
      </p:sp>
      <p:grpSp>
        <p:nvGrpSpPr>
          <p:cNvPr id="59400" name="Group 8"/>
          <p:cNvGrpSpPr>
            <a:grpSpLocks/>
          </p:cNvGrpSpPr>
          <p:nvPr/>
        </p:nvGrpSpPr>
        <p:grpSpPr bwMode="auto">
          <a:xfrm>
            <a:off x="228600" y="457200"/>
            <a:ext cx="1246188" cy="1371600"/>
            <a:chOff x="144" y="288"/>
            <a:chExt cx="785" cy="864"/>
          </a:xfrm>
        </p:grpSpPr>
        <p:sp>
          <p:nvSpPr>
            <p:cNvPr id="5940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0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sp>
          <p:nvSpPr>
            <p:cNvPr id="5941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latin typeface="Arial" charset="0"/>
                <a:cs typeface="ＭＳ Ｐゴシック"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218185026"/>
      </p:ext>
    </p:extLst>
  </p:cSld>
  <p:clrMap bg1="dk2" tx1="lt1" bg2="dk1" tx2="lt2" accent1="accent1" accent2="accent2" accent3="accent3" accent4="accent4" accent5="accent5" accent6="accent6" hlink="hlink" folHlink="folHlink"/>
  <p:sldLayoutIdLst>
    <p:sldLayoutId id="2147483829"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5238421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a:defRPr/>
            </a:pPr>
            <a:fld id="{435090FA-97C6-0F42-88D2-CF26FBEE8361}" type="datetimeFigureOut">
              <a:rPr lang="en-US"/>
              <a:pPr>
                <a:defRPr/>
              </a:pPr>
              <a:t>8/25/25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a:defRPr/>
            </a:pPr>
            <a:fld id="{B3095FBB-E422-2242-90A7-1CA55E2A572C}" type="slidenum">
              <a:rPr lang="en-US"/>
              <a:pPr>
                <a:defRPr/>
              </a:pPr>
              <a:t>‹#›</a:t>
            </a:fld>
            <a:endParaRPr lang="en-US"/>
          </a:p>
        </p:txBody>
      </p:sp>
    </p:spTree>
    <p:extLst>
      <p:ext uri="{BB962C8B-B14F-4D97-AF65-F5344CB8AC3E}">
        <p14:creationId xmlns:p14="http://schemas.microsoft.com/office/powerpoint/2010/main" val="20824629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874429799"/>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700200358"/>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102698595"/>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55412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cs typeface="ＭＳ Ｐゴシック" charset="0"/>
              </a:rPr>
              <a:pPr>
                <a:defRPr/>
              </a:pPr>
              <a:t>‹#›</a:t>
            </a:fld>
            <a:endParaRPr lang="en-US">
              <a:latin typeface="Arial" charset="0"/>
              <a:cs typeface="ＭＳ Ｐゴシック" charset="0"/>
            </a:endParaRPr>
          </a:p>
        </p:txBody>
      </p:sp>
    </p:spTree>
    <p:extLst>
      <p:ext uri="{BB962C8B-B14F-4D97-AF65-F5344CB8AC3E}">
        <p14:creationId xmlns:p14="http://schemas.microsoft.com/office/powerpoint/2010/main" val="2066884293"/>
      </p:ext>
    </p:extLst>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80457557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5229863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890870205"/>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366655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68495284"/>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37771309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3612732343"/>
      </p:ext>
    </p:extLst>
  </p:cSld>
  <p:clrMap bg1="dk2" tx1="lt1" bg2="dk1"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2489977652"/>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262820219"/>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3406480789"/>
      </p:ext>
    </p:extLst>
  </p:cSld>
  <p:clrMap bg1="lt1" tx1="dk1" bg2="lt2" tx2="dk2" accent1="accent1" accent2="accent2" accent3="accent3" accent4="accent4" accent5="accent5" accent6="accent6" hlink="hlink" folHlink="folHlink"/>
  <p:sldLayoutIdLst>
    <p:sldLayoutId id="214748416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581705391"/>
      </p:ext>
    </p:extLst>
  </p:cSld>
  <p:clrMap bg1="dk2" tx1="lt1" bg2="dk1"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1081182523"/>
      </p:ext>
    </p:extLst>
  </p:cSld>
  <p:clrMap bg1="dk2" tx1="lt1" bg2="dk1" tx2="lt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69E765A-7A39-BF43-A2D3-3CDD648125F2}"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1927105839"/>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66778"/>
      </p:ext>
    </p:extLst>
  </p:cSld>
  <p:clrMap bg1="dk2" tx1="lt1" bg2="dk1"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84055124"/>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0521091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8/25/25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445732"/>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252637"/>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cs typeface="ＭＳ Ｐゴシック" charset="0"/>
              </a:rPr>
              <a:pPr>
                <a:def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9061971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5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5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13.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08.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09.xml"/><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08.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08.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08.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5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91.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7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7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7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96.x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96.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8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88.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08.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89.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89.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89.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89.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289.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289.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289.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89.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89.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28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9.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2.xml"/><Relationship Id="rId1" Type="http://schemas.openxmlformats.org/officeDocument/2006/relationships/slideLayout" Target="../slideLayouts/slideLayout289.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3.xml"/><Relationship Id="rId1" Type="http://schemas.openxmlformats.org/officeDocument/2006/relationships/slideLayout" Target="../slideLayouts/slideLayout2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30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97.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0.xml"/><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1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1.xml"/></Relationships>
</file>

<file path=ppt/slides/_rels/slide6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1.xml"/><Relationship Id="rId1" Type="http://schemas.openxmlformats.org/officeDocument/2006/relationships/slideLayout" Target="../slideLayouts/slideLayout337.xml"/><Relationship Id="rId4" Type="http://schemas.openxmlformats.org/officeDocument/2006/relationships/image" Target="../media/image72.emf"/></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1.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38.xml"/><Relationship Id="rId1" Type="http://schemas.openxmlformats.org/officeDocument/2006/relationships/themeOverride" Target="../theme/themeOverride2.xml"/></Relationships>
</file>

<file path=ppt/slides/_rels/slide6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80.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7.jpeg"/><Relationship Id="rId1" Type="http://schemas.openxmlformats.org/officeDocument/2006/relationships/slideLayout" Target="../slideLayouts/slideLayout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55576" y="0"/>
            <a:ext cx="7772400" cy="2204864"/>
          </a:xfrm>
        </p:spPr>
        <p:txBody>
          <a:bodyPr/>
          <a:lstStyle/>
          <a:p>
            <a:r>
              <a:rPr lang="en-US" sz="6000" b="1">
                <a:solidFill>
                  <a:srgbClr val="FFFFFF"/>
                </a:solidFill>
                <a:effectLst>
                  <a:glow rad="228600">
                    <a:srgbClr val="000000"/>
                  </a:glow>
                </a:effectLst>
                <a:latin typeface="Arial"/>
                <a:cs typeface="Arial"/>
              </a:rPr>
              <a:t>Life of Christ Syllabus</a:t>
            </a:r>
          </a:p>
        </p:txBody>
      </p:sp>
      <p:sp>
        <p:nvSpPr>
          <p:cNvPr id="3" name="Rectangle 2">
            <a:extLst>
              <a:ext uri="{FF2B5EF4-FFF2-40B4-BE49-F238E27FC236}">
                <a16:creationId xmlns:a16="http://schemas.microsoft.com/office/drawing/2014/main" id="{437F18B1-1CFF-AC7A-1E99-091F96E0498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DC609-E4FA-69CB-C08B-9E61E5EF214A}"/>
              </a:ext>
            </a:extLst>
          </p:cNvPr>
          <p:cNvPicPr>
            <a:picLocks noChangeAspect="1"/>
          </p:cNvPicPr>
          <p:nvPr/>
        </p:nvPicPr>
        <p:blipFill>
          <a:blip r:embed="rId3"/>
          <a:srcRect l="6764" r="11486" b="18247"/>
          <a:stretch>
            <a:fillRect/>
          </a:stretch>
        </p:blipFill>
        <p:spPr>
          <a:xfrm>
            <a:off x="0" y="1"/>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9512" y="3717032"/>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Cara (38)</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915816" y="31676"/>
            <a:ext cx="2376264"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372200" y="38610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Katie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3491880" y="501317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6896"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2025</a:t>
            </a:r>
          </a:p>
        </p:txBody>
      </p:sp>
    </p:spTree>
    <p:extLst>
      <p:ext uri="{BB962C8B-B14F-4D97-AF65-F5344CB8AC3E}">
        <p14:creationId xmlns:p14="http://schemas.microsoft.com/office/powerpoint/2010/main" val="2018276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3B683-9FAB-2B34-68E8-A65EC30E00D9}"/>
              </a:ext>
            </a:extLst>
          </p:cNvPr>
          <p:cNvPicPr>
            <a:picLocks noChangeAspect="1"/>
          </p:cNvPicPr>
          <p:nvPr/>
        </p:nvPicPr>
        <p:blipFill>
          <a:blip r:embed="rId3"/>
          <a:srcRect l="11765" t="33596" b="16771"/>
          <a:stretch/>
        </p:blipFill>
        <p:spPr>
          <a:xfrm>
            <a:off x="0" y="-1"/>
            <a:ext cx="9144000" cy="6858001"/>
          </a:xfrm>
          <a:prstGeom prst="rect">
            <a:avLst/>
          </a:prstGeom>
        </p:spPr>
      </p:pic>
      <p:sp>
        <p:nvSpPr>
          <p:cNvPr id="2" name="Title 1"/>
          <p:cNvSpPr>
            <a:spLocks noGrp="1"/>
          </p:cNvSpPr>
          <p:nvPr>
            <p:ph type="title"/>
          </p:nvPr>
        </p:nvSpPr>
        <p:spPr>
          <a:xfrm>
            <a:off x="126124" y="4819506"/>
            <a:ext cx="9017876" cy="1892190"/>
          </a:xfrm>
        </p:spPr>
        <p:txBody>
          <a:bodyPr/>
          <a:lstStyle/>
          <a:p>
            <a:pPr algn="l">
              <a:defRPr/>
            </a:pPr>
            <a:r>
              <a:rPr lang="en-US" sz="4000" b="1" dirty="0">
                <a:solidFill>
                  <a:schemeClr val="tx1"/>
                </a:solidFill>
                <a:effectLst>
                  <a:glow rad="266700">
                    <a:schemeClr val="bg1">
                      <a:alpha val="75000"/>
                    </a:schemeClr>
                  </a:glow>
                </a:effectLst>
              </a:rPr>
              <a:t>Kurt (38) &amp; Cara own their HR consulting business near Seattle</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(Kadon born Jan 2023)</a:t>
            </a:r>
          </a:p>
        </p:txBody>
      </p:sp>
    </p:spTree>
    <p:extLst>
      <p:ext uri="{BB962C8B-B14F-4D97-AF65-F5344CB8AC3E}">
        <p14:creationId xmlns:p14="http://schemas.microsoft.com/office/powerpoint/2010/main" val="389043293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FD72EC-3D26-FA6C-4688-A84372A443A2}"/>
              </a:ext>
            </a:extLst>
          </p:cNvPr>
          <p:cNvPicPr>
            <a:picLocks noChangeAspect="1"/>
          </p:cNvPicPr>
          <p:nvPr/>
        </p:nvPicPr>
        <p:blipFill>
          <a:blip r:embed="rId2"/>
          <a:srcRect l="16806" t="10644" r="12050" b="1821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kern="0" dirty="0">
                <a:effectLst>
                  <a:glow rad="139700">
                    <a:schemeClr val="tx1"/>
                  </a:glow>
                </a:effectLst>
                <a:ea typeface="ＭＳ Ｐゴシック" charset="0"/>
              </a:rPr>
              <a:t>2-year-old grandson Kadon</a:t>
            </a:r>
          </a:p>
        </p:txBody>
      </p:sp>
    </p:spTree>
    <p:extLst>
      <p:ext uri="{BB962C8B-B14F-4D97-AF65-F5344CB8AC3E}">
        <p14:creationId xmlns:p14="http://schemas.microsoft.com/office/powerpoint/2010/main" val="243116766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7"/>
            <a:ext cx="9144000" cy="807243"/>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in Denver</a:t>
            </a:r>
          </a:p>
        </p:txBody>
      </p:sp>
      <p:pic>
        <p:nvPicPr>
          <p:cNvPr id="4" name="Picture 3">
            <a:extLst>
              <a:ext uri="{FF2B5EF4-FFF2-40B4-BE49-F238E27FC236}">
                <a16:creationId xmlns:a16="http://schemas.microsoft.com/office/drawing/2014/main" id="{7137B0F9-FD74-AE7B-9117-BF60110C4D31}"/>
              </a:ext>
            </a:extLst>
          </p:cNvPr>
          <p:cNvPicPr>
            <a:picLocks noChangeAspect="1"/>
          </p:cNvPicPr>
          <p:nvPr/>
        </p:nvPicPr>
        <p:blipFill>
          <a:blip r:embed="rId3"/>
          <a:srcRect l="7120" t="3346" r="6821"/>
          <a:stretch>
            <a:fillRect/>
          </a:stretch>
        </p:blipFill>
        <p:spPr>
          <a:xfrm>
            <a:off x="1" y="209550"/>
            <a:ext cx="9144000" cy="5776689"/>
          </a:xfrm>
          <a:prstGeom prst="rect">
            <a:avLst/>
          </a:prstGeom>
        </p:spPr>
      </p:pic>
    </p:spTree>
    <p:extLst>
      <p:ext uri="{BB962C8B-B14F-4D97-AF65-F5344CB8AC3E}">
        <p14:creationId xmlns:p14="http://schemas.microsoft.com/office/powerpoint/2010/main" val="2614611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6372200" y="1"/>
            <a:ext cx="2779174" cy="6858000"/>
          </a:xfrm>
        </p:spPr>
        <p:txBody>
          <a:bodyPr/>
          <a:lstStyle/>
          <a:p>
            <a:pPr>
              <a:defRPr/>
            </a:pPr>
            <a:r>
              <a:rPr lang="en-US" b="1" dirty="0">
                <a:effectLst>
                  <a:glow rad="139700">
                    <a:schemeClr val="tx1"/>
                  </a:glow>
                </a:effectLst>
                <a:latin typeface="Arial" charset="0"/>
                <a:ea typeface="ＭＳ Ｐゴシック" charset="0"/>
              </a:rPr>
              <a:t>6-year-old grandson Jesse</a:t>
            </a:r>
          </a:p>
        </p:txBody>
      </p:sp>
      <p:pic>
        <p:nvPicPr>
          <p:cNvPr id="4" name="Picture 3">
            <a:extLst>
              <a:ext uri="{FF2B5EF4-FFF2-40B4-BE49-F238E27FC236}">
                <a16:creationId xmlns:a16="http://schemas.microsoft.com/office/drawing/2014/main" id="{FFC29272-F2B4-A451-F05E-FCE0B04CB7E2}"/>
              </a:ext>
            </a:extLst>
          </p:cNvPr>
          <p:cNvPicPr>
            <a:picLocks noChangeAspect="1"/>
          </p:cNvPicPr>
          <p:nvPr/>
        </p:nvPicPr>
        <p:blipFill>
          <a:blip r:embed="rId2"/>
          <a:stretch>
            <a:fillRect/>
          </a:stretch>
        </p:blipFill>
        <p:spPr>
          <a:xfrm>
            <a:off x="0" y="-27434"/>
            <a:ext cx="6388174" cy="8517565"/>
          </a:xfrm>
          <a:prstGeom prst="rect">
            <a:avLst/>
          </a:prstGeom>
        </p:spPr>
      </p:pic>
    </p:spTree>
    <p:extLst>
      <p:ext uri="{BB962C8B-B14F-4D97-AF65-F5344CB8AC3E}">
        <p14:creationId xmlns:p14="http://schemas.microsoft.com/office/powerpoint/2010/main" val="4024081314"/>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56793-3BF4-E8B4-3B8B-2910F2FFD7E4}"/>
              </a:ext>
            </a:extLst>
          </p:cNvPr>
          <p:cNvPicPr>
            <a:picLocks noChangeAspect="1"/>
          </p:cNvPicPr>
          <p:nvPr/>
        </p:nvPicPr>
        <p:blipFill>
          <a:blip r:embed="rId2"/>
          <a:stretch>
            <a:fillRect/>
          </a:stretch>
        </p:blipFill>
        <p:spPr>
          <a:xfrm>
            <a:off x="4932730" y="25152"/>
            <a:ext cx="4211270" cy="6858000"/>
          </a:xfrm>
          <a:prstGeom prst="rect">
            <a:avLst/>
          </a:prstGeom>
        </p:spPr>
      </p:pic>
      <p:pic>
        <p:nvPicPr>
          <p:cNvPr id="6" name="Picture 5">
            <a:extLst>
              <a:ext uri="{FF2B5EF4-FFF2-40B4-BE49-F238E27FC236}">
                <a16:creationId xmlns:a16="http://schemas.microsoft.com/office/drawing/2014/main" id="{60F54E10-622D-8603-2B66-E77318ABB3BF}"/>
              </a:ext>
            </a:extLst>
          </p:cNvPr>
          <p:cNvPicPr>
            <a:picLocks noChangeAspect="1"/>
          </p:cNvPicPr>
          <p:nvPr/>
        </p:nvPicPr>
        <p:blipFill>
          <a:blip r:embed="rId3"/>
          <a:stretch>
            <a:fillRect/>
          </a:stretch>
        </p:blipFill>
        <p:spPr>
          <a:xfrm>
            <a:off x="3247541" y="-243408"/>
            <a:ext cx="7085099" cy="10415464"/>
          </a:xfrm>
          <a:prstGeom prst="rect">
            <a:avLst/>
          </a:prstGeom>
        </p:spPr>
      </p:pic>
      <p:sp>
        <p:nvSpPr>
          <p:cNvPr id="184322" name="Title 1"/>
          <p:cNvSpPr>
            <a:spLocks noGrp="1"/>
          </p:cNvSpPr>
          <p:nvPr>
            <p:ph type="title"/>
          </p:nvPr>
        </p:nvSpPr>
        <p:spPr>
          <a:xfrm>
            <a:off x="-108520" y="3068959"/>
            <a:ext cx="4860032" cy="3789041"/>
          </a:xfrm>
        </p:spPr>
        <p:txBody>
          <a:bodyPr/>
          <a:lstStyle/>
          <a:p>
            <a:pPr>
              <a:defRPr/>
            </a:pPr>
            <a:r>
              <a:rPr lang="en-US" b="1" dirty="0">
                <a:effectLst>
                  <a:glow rad="139700">
                    <a:schemeClr val="tx1"/>
                  </a:glow>
                </a:effectLst>
                <a:latin typeface="Arial" charset="0"/>
                <a:ea typeface="ＭＳ Ｐゴシック" charset="0"/>
              </a:rPr>
              <a:t>4-year-old granddaughter Norah</a:t>
            </a:r>
          </a:p>
        </p:txBody>
      </p:sp>
    </p:spTree>
    <p:extLst>
      <p:ext uri="{BB962C8B-B14F-4D97-AF65-F5344CB8AC3E}">
        <p14:creationId xmlns:p14="http://schemas.microsoft.com/office/powerpoint/2010/main" val="3108239250"/>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(35) trains United B777 pilots in Denver</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846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406FE-0B5D-6301-A0ED-FB2A3325F0EB}"/>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b="1" dirty="0">
                <a:solidFill>
                  <a:schemeClr val="tx1"/>
                </a:solidFill>
                <a:effectLst>
                  <a:glow rad="266700">
                    <a:schemeClr val="bg1">
                      <a:alpha val="75000"/>
                    </a:schemeClr>
                  </a:glow>
                </a:effectLst>
              </a:rPr>
              <a:t>John (32) &amp; Chloe </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in Pasadena,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43849316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05151202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KENYA</a:t>
            </a:r>
          </a:p>
        </p:txBody>
      </p:sp>
    </p:spTree>
    <p:extLst>
      <p:ext uri="{BB962C8B-B14F-4D97-AF65-F5344CB8AC3E}">
        <p14:creationId xmlns:p14="http://schemas.microsoft.com/office/powerpoint/2010/main" val="4179889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Introduce Yourself in a Presentation: Guide to a Killer Opener">
            <a:extLst>
              <a:ext uri="{FF2B5EF4-FFF2-40B4-BE49-F238E27FC236}">
                <a16:creationId xmlns:a16="http://schemas.microsoft.com/office/drawing/2014/main" id="{7A5354C8-6FAC-53DB-13A6-B1AED196A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698"/>
            <a:ext cx="9468544" cy="6106883"/>
          </a:xfrm>
          <a:prstGeom prst="rect">
            <a:avLst/>
          </a:prstGeom>
          <a:noFill/>
          <a:extLst>
            <a:ext uri="{909E8E84-426E-40DD-AFC4-6F175D3DCCD1}">
              <a14:hiddenFill xmlns:a14="http://schemas.microsoft.com/office/drawing/2010/main">
                <a:solidFill>
                  <a:srgbClr val="FFFFFF"/>
                </a:solidFill>
              </a14:hiddenFill>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3563888" y="1916832"/>
            <a:ext cx="4716016" cy="3096344"/>
          </a:xfrm>
          <a:prstGeom prst="rect">
            <a:avLst/>
          </a:prstGeom>
          <a:noFill/>
          <a:ln w="9525">
            <a:noFill/>
            <a:miter lim="800000"/>
            <a:headEnd/>
            <a:tailEnd/>
          </a:ln>
          <a:effectLst/>
        </p:spPr>
        <p:txBody>
          <a:bodyPr lIns="92075" tIns="46038" rIns="92075" bIns="46038"/>
          <a:lstStyle/>
          <a:p>
            <a:pPr algn="ctr">
              <a:spcBef>
                <a:spcPct val="20000"/>
              </a:spcBef>
              <a:buClr>
                <a:srgbClr val="FFFF00"/>
              </a:buClr>
              <a:buSzPct val="75000"/>
              <a:buFont typeface="Wingdings" charset="0"/>
              <a:buNone/>
              <a:defRPr/>
            </a:pPr>
            <a:r>
              <a:rPr lang="en-US" sz="3200" b="1" dirty="0">
                <a:solidFill>
                  <a:schemeClr val="bg2"/>
                </a:solidFill>
                <a:effectLst/>
                <a:latin typeface="Arial" charset="0"/>
                <a:cs typeface="Arial" charset="0"/>
              </a:rPr>
              <a:t>Name</a:t>
            </a:r>
            <a:br>
              <a:rPr lang="en-US" sz="3200" b="1" dirty="0">
                <a:solidFill>
                  <a:schemeClr val="bg2"/>
                </a:solidFill>
                <a:effectLst/>
                <a:latin typeface="Arial" charset="0"/>
                <a:cs typeface="Arial" charset="0"/>
              </a:rPr>
            </a:br>
            <a:r>
              <a:rPr lang="en-US" sz="3200" b="1" dirty="0">
                <a:solidFill>
                  <a:schemeClr val="bg2"/>
                </a:solidFill>
                <a:effectLst/>
                <a:latin typeface="Arial" charset="0"/>
                <a:cs typeface="Arial" charset="0"/>
              </a:rPr>
              <a:t>Country</a:t>
            </a:r>
            <a:br>
              <a:rPr lang="en-US" sz="3200" b="1" dirty="0">
                <a:solidFill>
                  <a:schemeClr val="bg2"/>
                </a:solidFill>
                <a:effectLst/>
                <a:latin typeface="Arial" charset="0"/>
                <a:cs typeface="Arial" charset="0"/>
              </a:rPr>
            </a:br>
            <a:r>
              <a:rPr lang="en-US" sz="3200" b="1" dirty="0" err="1">
                <a:solidFill>
                  <a:schemeClr val="bg2"/>
                </a:solidFill>
                <a:effectLst/>
                <a:latin typeface="Arial" charset="0"/>
                <a:cs typeface="Arial" charset="0"/>
              </a:rPr>
              <a:t>Program</a:t>
            </a:r>
            <a:br>
              <a:rPr lang="en-US" sz="3200" b="1" dirty="0" err="1">
                <a:solidFill>
                  <a:schemeClr val="bg2"/>
                </a:solidFill>
                <a:effectLst/>
                <a:latin typeface="Arial" charset="0"/>
                <a:cs typeface="Arial" charset="0"/>
              </a:rPr>
            </a:br>
            <a:r>
              <a:rPr lang="en-US" sz="3200" b="1" dirty="0">
                <a:solidFill>
                  <a:schemeClr val="bg2"/>
                </a:solidFill>
                <a:effectLst/>
                <a:latin typeface="Arial" charset="0"/>
                <a:cs typeface="Arial" charset="0"/>
              </a:rPr>
              <a:t>Family</a:t>
            </a:r>
            <a:br>
              <a:rPr lang="en-US" sz="3200" b="1" dirty="0">
                <a:solidFill>
                  <a:schemeClr val="bg2"/>
                </a:solidFill>
                <a:effectLst/>
                <a:latin typeface="Arial" charset="0"/>
                <a:cs typeface="Arial" charset="0"/>
              </a:rPr>
            </a:br>
            <a:r>
              <a:rPr lang="en-US" sz="3200" b="1" dirty="0">
                <a:solidFill>
                  <a:schemeClr val="bg2"/>
                </a:solidFill>
                <a:effectLst/>
                <a:latin typeface="Arial" charset="0"/>
                <a:cs typeface="Arial" charset="0"/>
              </a:rPr>
              <a:t>Church</a:t>
            </a:r>
            <a:br>
              <a:rPr lang="en-US" sz="3200" b="1" dirty="0">
                <a:solidFill>
                  <a:schemeClr val="bg2"/>
                </a:solidFill>
                <a:effectLst/>
                <a:latin typeface="Arial" charset="0"/>
                <a:cs typeface="Arial" charset="0"/>
              </a:rPr>
            </a:br>
            <a:r>
              <a:rPr lang="en-US" sz="3200" b="1" dirty="0">
                <a:solidFill>
                  <a:schemeClr val="bg2"/>
                </a:solidFill>
                <a:effectLst/>
                <a:latin typeface="Arial" charset="0"/>
                <a:cs typeface="Arial" charset="0"/>
              </a:rPr>
              <a:t>Ministry Goal</a:t>
            </a:r>
          </a:p>
        </p:txBody>
      </p:sp>
    </p:spTree>
    <p:extLst>
      <p:ext uri="{BB962C8B-B14F-4D97-AF65-F5344CB8AC3E}">
        <p14:creationId xmlns:p14="http://schemas.microsoft.com/office/powerpoint/2010/main" val="208265163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latin typeface="Arial" charset="0"/>
              </a:rPr>
              <a:t>Preaching through Scripture</a:t>
            </a:r>
            <a:endParaRPr lang="en-US" sz="4400" b="1" dirty="0">
              <a:solidFill>
                <a:srgbClr val="000000"/>
              </a:solidFill>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2066155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8003309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9187543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sz="4000" b="1" dirty="0">
                <a:cs typeface="+mj-cs"/>
              </a:rPr>
              <a:t>I directed the SBC Doctor of Ministry studies (DMin) from 2012-2021</a:t>
            </a:r>
          </a:p>
        </p:txBody>
      </p:sp>
    </p:spTree>
    <p:extLst>
      <p:ext uri="{BB962C8B-B14F-4D97-AF65-F5344CB8AC3E}">
        <p14:creationId xmlns:p14="http://schemas.microsoft.com/office/powerpoint/2010/main" val="2969863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98833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41591775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HONG KONG</a:t>
            </a:r>
          </a:p>
        </p:txBody>
      </p:sp>
    </p:spTree>
    <p:extLst>
      <p:ext uri="{BB962C8B-B14F-4D97-AF65-F5344CB8AC3E}">
        <p14:creationId xmlns:p14="http://schemas.microsoft.com/office/powerpoint/2010/main" val="916393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004191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Our Singapore Bible College Apt.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3528127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SBC Pastoral Care Group</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8346909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 y="0"/>
            <a:ext cx="9137119" cy="908720"/>
          </a:xfrm>
        </p:spPr>
        <p:txBody>
          <a:bodyPr/>
          <a:lstStyle/>
          <a:p>
            <a:r>
              <a:rPr lang="en-US" sz="5400" b="1">
                <a:solidFill>
                  <a:schemeClr val="bg1"/>
                </a:solidFill>
              </a:rPr>
              <a:t>Notes Options</a:t>
            </a: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a:solidFill>
                  <a:srgbClr val="FFFFFF"/>
                </a:solidFill>
              </a:rPr>
              <a:t>Printed </a:t>
            </a:r>
            <a:br>
              <a:rPr lang="en-US" b="1">
                <a:solidFill>
                  <a:srgbClr val="FFFFFF"/>
                </a:solidFill>
              </a:rPr>
            </a:br>
            <a:r>
              <a:rPr lang="en-US" b="1">
                <a:solidFill>
                  <a:srgbClr val="FFFFFF"/>
                </a:solidFill>
              </a:rPr>
              <a:t>($10 each)</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3600" b="1" dirty="0">
                <a:solidFill>
                  <a:srgbClr val="FFFFFF"/>
                </a:solidFill>
              </a:rPr>
              <a:t>Digital at BibleStudyDownloads Life of Christ link</a:t>
            </a:r>
            <a:br>
              <a:rPr lang="en-US" sz="3600" b="1" dirty="0">
                <a:solidFill>
                  <a:srgbClr val="FFFFFF"/>
                </a:solidFill>
              </a:rPr>
            </a:br>
            <a:r>
              <a:rPr lang="en-US" sz="3600" b="1" dirty="0">
                <a:solidFill>
                  <a:srgbClr val="FFFFFF"/>
                </a:solidFill>
              </a:rPr>
              <a:t>(Free)</a:t>
            </a:r>
          </a:p>
        </p:txBody>
      </p:sp>
      <p:pic>
        <p:nvPicPr>
          <p:cNvPr id="1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43641"/>
          <a:stretch/>
        </p:blipFill>
        <p:spPr bwMode="auto">
          <a:xfrm>
            <a:off x="899592" y="1124744"/>
            <a:ext cx="2885750" cy="384020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 name="Title 1"/>
          <p:cNvSpPr txBox="1">
            <a:spLocks/>
          </p:cNvSpPr>
          <p:nvPr/>
        </p:nvSpPr>
        <p:spPr bwMode="auto">
          <a:xfrm>
            <a:off x="899592" y="1124744"/>
            <a:ext cx="2880320"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2400" b="1">
                <a:solidFill>
                  <a:srgbClr val="FFFFFF"/>
                </a:solidFill>
                <a:effectLst>
                  <a:glow rad="228600">
                    <a:srgbClr val="000000"/>
                  </a:glow>
                </a:effectLst>
              </a:rPr>
              <a:t>The Life of Christ</a:t>
            </a:r>
          </a:p>
        </p:txBody>
      </p:sp>
    </p:spTree>
    <p:extLst>
      <p:ext uri="{BB962C8B-B14F-4D97-AF65-F5344CB8AC3E}">
        <p14:creationId xmlns:p14="http://schemas.microsoft.com/office/powerpoint/2010/main" val="7406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endParaRPr lang="en-US">
              <a:solidFill>
                <a:srgbClr val="000000"/>
              </a:solidFill>
              <a:cs typeface="ＭＳ Ｐゴシック" charset="0"/>
            </a:endParaRPr>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49419365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WorldVenture Seminary Professors in Israel</a:t>
            </a:r>
            <a:endParaRPr lang="en-US" sz="4000" b="1">
              <a:latin typeface="Times New Roman" charset="0"/>
              <a:ea typeface="ＭＳ Ｐゴシック" charset="0"/>
              <a:cs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0996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ctrTitle"/>
          </p:nvPr>
        </p:nvSpPr>
        <p:spPr>
          <a:xfrm>
            <a:off x="4800600" y="5754216"/>
            <a:ext cx="4343400" cy="838200"/>
          </a:xfrm>
        </p:spPr>
        <p:txBody>
          <a:bodyPr/>
          <a:lstStyle/>
          <a:p>
            <a:pPr eaLnBrk="1" hangingPunct="1"/>
            <a:r>
              <a:rPr lang="en-US" sz="3200" b="1">
                <a:solidFill>
                  <a:schemeClr val="bg1"/>
                </a:solidFill>
                <a:latin typeface="Arial" charset="0"/>
                <a:ea typeface="ＭＳ Ｐゴシック" charset="0"/>
                <a:cs typeface="ＭＳ Ｐゴシック" charset="0"/>
              </a:rPr>
              <a:t>Susan &amp; Rick at Mount of Olives</a:t>
            </a:r>
            <a:endParaRPr lang="en-US" sz="4000" b="1">
              <a:latin typeface="Times New Roman" charset="0"/>
              <a:ea typeface="ＭＳ Ｐゴシック" charset="0"/>
              <a:cs typeface="ＭＳ Ｐゴシック" charset="0"/>
            </a:endParaRPr>
          </a:p>
        </p:txBody>
      </p:sp>
      <p:pic>
        <p:nvPicPr>
          <p:cNvPr id="38093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1" name="Rectangle 4"/>
          <p:cNvSpPr>
            <a:spLocks noChangeArrowheads="1"/>
          </p:cNvSpPr>
          <p:nvPr/>
        </p:nvSpPr>
        <p:spPr bwMode="auto">
          <a:xfrm>
            <a:off x="0" y="5373216"/>
            <a:ext cx="4419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b="1">
                <a:solidFill>
                  <a:srgbClr val="FFFFFF"/>
                </a:solidFill>
                <a:latin typeface="Arial" charset="0"/>
                <a:cs typeface="ＭＳ Ｐゴシック" charset="0"/>
              </a:rPr>
              <a:t>Kurt in </a:t>
            </a:r>
            <a:br>
              <a:rPr lang="en-US" sz="3200" b="1">
                <a:solidFill>
                  <a:srgbClr val="FFFFFF"/>
                </a:solidFill>
                <a:latin typeface="Arial" charset="0"/>
                <a:cs typeface="ＭＳ Ｐゴシック" charset="0"/>
              </a:rPr>
            </a:br>
            <a:r>
              <a:rPr lang="en-US" sz="3200" b="1">
                <a:solidFill>
                  <a:srgbClr val="FFFFFF"/>
                </a:solidFill>
                <a:latin typeface="Arial" charset="0"/>
                <a:cs typeface="ＭＳ Ｐゴシック" charset="0"/>
              </a:rPr>
              <a:t>Hezekiah</a:t>
            </a:r>
            <a:r>
              <a:rPr lang="mr-IN" altLang="ja-JP" sz="3200" b="1">
                <a:solidFill>
                  <a:srgbClr val="FFFFFF"/>
                </a:solidFill>
                <a:latin typeface="Arial" charset="0"/>
                <a:cs typeface="ＭＳ Ｐゴシック" charset="0"/>
              </a:rPr>
              <a:t>'</a:t>
            </a:r>
            <a:r>
              <a:rPr lang="en-US" altLang="ja-JP" sz="3200" b="1">
                <a:solidFill>
                  <a:srgbClr val="FFFFFF"/>
                </a:solidFill>
                <a:latin typeface="Arial" charset="0"/>
                <a:cs typeface="ＭＳ Ｐゴシック" charset="0"/>
              </a:rPr>
              <a:t>s Tunnel</a:t>
            </a:r>
            <a:endParaRPr lang="en-US" sz="4000" b="1">
              <a:solidFill>
                <a:srgbClr val="000000"/>
              </a:solidFill>
              <a:cs typeface="ＭＳ Ｐゴシック" charset="0"/>
            </a:endParaRPr>
          </a:p>
        </p:txBody>
      </p:sp>
      <p:pic>
        <p:nvPicPr>
          <p:cNvPr id="38093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5695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0"/>
                <a:cs typeface="ＭＳ Ｐゴシック" charset="0"/>
              </a:rPr>
              <a:t>Dead Sea Mud</a:t>
            </a:r>
            <a:endParaRPr lang="en-US" b="1">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10053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en-US" altLang="ja-JP" sz="3600" b="1">
                <a:solidFill>
                  <a:schemeClr val="bg1"/>
                </a:solidFill>
                <a:latin typeface="Arial" charset="0"/>
                <a:ea typeface="ＭＳ Ｐゴシック" charset="0"/>
                <a:cs typeface="ＭＳ Ｐゴシック" charset="0"/>
              </a:rPr>
              <a:t>"Preach to every creature" (Mark 16:15)</a:t>
            </a:r>
            <a:endParaRPr lang="en-US" b="1">
              <a:latin typeface="Times New Roman" charset="0"/>
              <a:ea typeface="ＭＳ Ｐゴシック" charset="0"/>
              <a:cs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921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457200"/>
            <a:ext cx="7772400" cy="11430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4800" b="1">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endParaRPr lang="en-US" sz="3600" b="1">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84003" name="Rectangle 3"/>
          <p:cNvSpPr>
            <a:spLocks noChangeArrowheads="1"/>
          </p:cNvSpPr>
          <p:nvPr/>
        </p:nvSpPr>
        <p:spPr bwMode="auto">
          <a:xfrm>
            <a:off x="457200" y="1905000"/>
            <a:ext cx="8458200" cy="4800600"/>
          </a:xfrm>
          <a:prstGeom prst="rect">
            <a:avLst/>
          </a:prstGeom>
          <a:noFill/>
          <a:ln w="12700">
            <a:noFill/>
            <a:miter lim="800000"/>
            <a:headEnd/>
            <a:tailEnd/>
          </a:ln>
          <a:effectLst/>
        </p:spPr>
        <p:txBody>
          <a:bodyPr lIns="90488" tIns="44450" rIns="90488" bIns="44450"/>
          <a:lstStyle/>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WorldVenture</a:t>
            </a:r>
            <a:r>
              <a:rPr lang="en-US" sz="3200" b="1" dirty="0">
                <a:solidFill>
                  <a:srgbClr val="FFFFFF"/>
                </a:solidFill>
                <a:effectLst>
                  <a:outerShdw blurRad="50800" dist="38100" dir="2700000" algn="tl" rotWithShape="0">
                    <a:srgbClr val="000000"/>
                  </a:outerShdw>
                </a:effectLst>
                <a:latin typeface="Arial" charset="0"/>
                <a:cs typeface="Arial" charset="0"/>
              </a:rPr>
              <a:t> Singapore field leader</a:t>
            </a:r>
          </a:p>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3200" b="1" dirty="0">
                <a:solidFill>
                  <a:srgbClr val="FFFFFF"/>
                </a:solidFill>
                <a:effectLst>
                  <a:outerShdw blurRad="50800" dist="38100" dir="2700000" algn="tl" rotWithShape="0">
                    <a:srgbClr val="000000"/>
                  </a:outerShdw>
                </a:effectLst>
                <a:latin typeface="Arial" charset="0"/>
                <a:cs typeface="Arial" charset="0"/>
              </a:rPr>
              <a:t> professor</a:t>
            </a:r>
          </a:p>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Biblical Education by Extension</a:t>
            </a:r>
            <a:r>
              <a:rPr lang="en-US" sz="3200" b="1" dirty="0">
                <a:solidFill>
                  <a:srgbClr val="FFFFFF"/>
                </a:solidFill>
                <a:effectLst>
                  <a:outerShdw blurRad="50800" dist="38100" dir="2700000" algn="tl" rotWithShape="0">
                    <a:srgbClr val="000000"/>
                  </a:outerShdw>
                </a:effectLst>
                <a:latin typeface="Arial" charset="0"/>
                <a:cs typeface="Arial" charset="0"/>
              </a:rPr>
              <a:t> teacher</a:t>
            </a:r>
          </a:p>
        </p:txBody>
      </p:sp>
    </p:spTree>
    <p:extLst>
      <p:ext uri="{BB962C8B-B14F-4D97-AF65-F5344CB8AC3E}">
        <p14:creationId xmlns:p14="http://schemas.microsoft.com/office/powerpoint/2010/main" val="343921622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84003">
                                            <p:txEl>
                                              <p:pRg st="2" end="2"/>
                                            </p:txEl>
                                          </p:spTgt>
                                        </p:tgtEl>
                                        <p:attrNameLst>
                                          <p:attrName>style.visibility</p:attrName>
                                        </p:attrNameLst>
                                      </p:cBhvr>
                                      <p:to>
                                        <p:strVal val="visible"/>
                                      </p:to>
                                    </p:set>
                                    <p:animEffect transition="in" filter="wipe(up)">
                                      <p:cBhvr>
                                        <p:cTn id="7" dur="500"/>
                                        <p:tgtEl>
                                          <p:spTgt spid="384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3"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1538384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112" charset="0"/>
              <a:cs typeface="ＭＳ Ｐゴシック" charset="0"/>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en-US" sz="3600" b="1">
                <a:solidFill>
                  <a:schemeClr val="bg1"/>
                </a:solidFill>
                <a:latin typeface="Arial" charset="0"/>
                <a:ea typeface="ＭＳ Ｐゴシック" charset="0"/>
                <a:cs typeface="ＭＳ Ｐゴシック" charset="0"/>
              </a:rPr>
              <a:t>LC Sign Up List</a:t>
            </a: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3088397"/>
              </p:ext>
            </p:extLst>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B: </a:t>
                      </a:r>
                      <a:r>
                        <a:rPr kumimoji="0" lang="en-US" sz="2000" b="1" i="0" u="none" strike="noStrike" cap="none" normalizeH="0" baseline="0" dirty="0">
                          <a:ln>
                            <a:noFill/>
                          </a:ln>
                          <a:solidFill>
                            <a:srgbClr val="FFFFCC"/>
                          </a:solidFill>
                          <a:effectLst/>
                          <a:latin typeface="Arial" charset="0"/>
                          <a:ea typeface="ＭＳ Ｐゴシック" charset="0"/>
                          <a:cs typeface="ＭＳ Ｐゴシック" charset="0"/>
                        </a:rPr>
                        <a:t>Book</a:t>
                      </a: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1119771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49102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978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1-2 THESS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10271219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a:srcRect l="1209" b="9786"/>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en-US" sz="4800" b="1" dirty="0">
                <a:solidFill>
                  <a:schemeClr val="bg1"/>
                </a:solidFill>
                <a:latin typeface="Arial" charset="0"/>
                <a:ea typeface="ＭＳ Ｐゴシック" charset="0"/>
                <a:cs typeface="ＭＳ Ｐゴシック" charset="0"/>
              </a:rPr>
              <a:t>Arabic </a:t>
            </a:r>
            <a:r>
              <a:rPr lang="ar-SA" sz="4800" b="1" dirty="0">
                <a:solidFill>
                  <a:schemeClr val="bg1"/>
                </a:solidFill>
                <a:latin typeface="Arial" charset="0"/>
                <a:ea typeface="ＭＳ Ｐゴシック" charset="0"/>
                <a:cs typeface="ＭＳ Ｐゴシック" charset="0"/>
              </a:rPr>
              <a:t>العربية </a:t>
            </a:r>
            <a:endParaRPr lang="en-US" sz="1800" b="1" dirty="0">
              <a:solidFill>
                <a:schemeClr val="bg1"/>
              </a:solidFill>
              <a:latin typeface="Arial" charset="0"/>
              <a:ea typeface="ＭＳ Ｐゴシック" charset="0"/>
              <a:cs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WorldVenture</a:t>
            </a:r>
            <a:r>
              <a:rPr lang="en-US" sz="2800" b="1" dirty="0">
                <a:solidFill>
                  <a:srgbClr val="FFFFFF"/>
                </a:solidFill>
                <a:effectLst>
                  <a:outerShdw blurRad="50800" dist="38100" dir="2700000" algn="tl" rotWithShape="0">
                    <a:srgbClr val="000000"/>
                  </a:outerShdw>
                </a:effectLst>
                <a:latin typeface="Arial" charset="0"/>
                <a:cs typeface="Arial" charset="0"/>
              </a:rPr>
              <a:t> Singapore field leader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cs typeface="Arial" charset="0"/>
              </a:rPr>
              <a:t> Bible &amp; preaching professor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rgbClr val="FFFFFF"/>
                </a:solidFill>
                <a:effectLst>
                  <a:outerShdw blurRad="50800" dist="38100" dir="2700000" algn="tl" rotWithShape="0">
                    <a:srgbClr val="000000"/>
                  </a:outerShdw>
                </a:effectLst>
                <a:latin typeface="Arial" charset="0"/>
                <a:cs typeface="Arial" charset="0"/>
              </a:rPr>
              <a:t> Doctor of Ministry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Adjunct Professor </a:t>
            </a:r>
            <a:r>
              <a:rPr lang="en-US" sz="2800" b="1" dirty="0">
                <a:solidFill>
                  <a:srgbClr val="FFFFFF"/>
                </a:solidFill>
                <a:effectLst>
                  <a:outerShdw blurRad="50800" dist="38100" dir="2700000" algn="tl" rotWithShape="0">
                    <a:srgbClr val="000000"/>
                  </a:outerShdw>
                </a:effectLst>
                <a:latin typeface="Arial" charset="0"/>
                <a:cs typeface="Arial" charset="0"/>
              </a:rPr>
              <a:t>teaching in 12 nations</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The Bible…Basically</a:t>
            </a:r>
            <a:r>
              <a:rPr lang="en-US" sz="2800" b="1" dirty="0">
                <a:solidFill>
                  <a:srgbClr val="FFFFFF"/>
                </a:solidFill>
                <a:effectLst>
                  <a:outerShdw blurRad="50800" dist="38100" dir="2700000" algn="tl" rotWithShape="0">
                    <a:srgbClr val="000000"/>
                  </a:outerShdw>
                </a:effectLst>
                <a:latin typeface="Arial" charset="0"/>
                <a:cs typeface="Arial" charset="0"/>
              </a:rPr>
              <a:t> translation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BibleStudyDownloads.org</a:t>
            </a:r>
            <a:r>
              <a:rPr lang="en-US" sz="2800" b="1" dirty="0">
                <a:solidFill>
                  <a:srgbClr val="FFFFFF"/>
                </a:solidFill>
                <a:effectLst>
                  <a:outerShdw blurRad="50800" dist="38100" dir="2700000" algn="tl" rotWithShape="0">
                    <a:srgbClr val="000000"/>
                  </a:outerShdw>
                </a:effectLst>
                <a:latin typeface="Arial" charset="0"/>
                <a:cs typeface="Arial" charset="0"/>
              </a:rPr>
              <a:t> web author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Crossroads International Church</a:t>
            </a:r>
            <a:r>
              <a:rPr lang="en-US" sz="2800" b="1" dirty="0">
                <a:solidFill>
                  <a:srgbClr val="FFFFFF"/>
                </a:solidFill>
                <a:effectLst>
                  <a:outerShdw blurRad="50800" dist="38100" dir="2700000" algn="tl" rotWithShape="0">
                    <a:srgbClr val="000000"/>
                  </a:outerShdw>
                </a:effectLst>
                <a:latin typeface="Arial" charset="0"/>
                <a:cs typeface="Arial" charset="0"/>
              </a:rPr>
              <a:t> pastor-teacher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Jordan Evangelical Theological Seminary </a:t>
            </a:r>
            <a:r>
              <a:rPr lang="en-US" sz="2800" b="1" dirty="0">
                <a:solidFill>
                  <a:srgbClr val="FFFFFF"/>
                </a:solidFill>
                <a:effectLst>
                  <a:outerShdw blurRad="50800" dist="38100" dir="2700000" algn="tl" rotWithShape="0">
                    <a:srgbClr val="000000"/>
                  </a:outerShdw>
                </a:effectLst>
                <a:latin typeface="Arial" charset="0"/>
                <a:cs typeface="Arial" charset="0"/>
              </a:rPr>
              <a:t>professor</a:t>
            </a:r>
          </a:p>
        </p:txBody>
      </p:sp>
      <p:cxnSp>
        <p:nvCxnSpPr>
          <p:cNvPr id="3" name="Straight Connector 2">
            <a:extLst>
              <a:ext uri="{FF2B5EF4-FFF2-40B4-BE49-F238E27FC236}">
                <a16:creationId xmlns:a16="http://schemas.microsoft.com/office/drawing/2014/main" id="{563EF882-84BD-3488-5BCE-976D6CF5C124}"/>
              </a:ext>
            </a:extLst>
          </p:cNvPr>
          <p:cNvCxnSpPr/>
          <p:nvPr/>
        </p:nvCxnSpPr>
        <p:spPr bwMode="auto">
          <a:xfrm flipV="1">
            <a:off x="-540569" y="285293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4" name="Straight Connector 3">
            <a:extLst>
              <a:ext uri="{FF2B5EF4-FFF2-40B4-BE49-F238E27FC236}">
                <a16:creationId xmlns:a16="http://schemas.microsoft.com/office/drawing/2014/main" id="{6FD1439B-0216-053C-3D84-45B039947CD0}"/>
              </a:ext>
            </a:extLst>
          </p:cNvPr>
          <p:cNvCxnSpPr/>
          <p:nvPr/>
        </p:nvCxnSpPr>
        <p:spPr bwMode="auto">
          <a:xfrm flipV="1">
            <a:off x="-519548" y="3273350"/>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5" name="Straight Connector 4">
            <a:extLst>
              <a:ext uri="{FF2B5EF4-FFF2-40B4-BE49-F238E27FC236}">
                <a16:creationId xmlns:a16="http://schemas.microsoft.com/office/drawing/2014/main" id="{D0804F42-08C8-DEDA-6AC6-3AE0FA35CFF7}"/>
              </a:ext>
            </a:extLst>
          </p:cNvPr>
          <p:cNvCxnSpPr/>
          <p:nvPr/>
        </p:nvCxnSpPr>
        <p:spPr bwMode="auto">
          <a:xfrm flipV="1">
            <a:off x="-530059" y="3840909"/>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6C5A5109-43F9-A7F9-6413-AD1F6E3380E8}"/>
              </a:ext>
            </a:extLst>
          </p:cNvPr>
          <p:cNvCxnSpPr/>
          <p:nvPr/>
        </p:nvCxnSpPr>
        <p:spPr bwMode="auto">
          <a:xfrm flipV="1">
            <a:off x="-477508" y="5385930"/>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2" name="Straight Connector 1">
            <a:extLst>
              <a:ext uri="{FF2B5EF4-FFF2-40B4-BE49-F238E27FC236}">
                <a16:creationId xmlns:a16="http://schemas.microsoft.com/office/drawing/2014/main" id="{3BF5FD1A-B873-493A-7D8D-2A0B94A2B652}"/>
              </a:ext>
            </a:extLst>
          </p:cNvPr>
          <p:cNvCxnSpPr/>
          <p:nvPr/>
        </p:nvCxnSpPr>
        <p:spPr bwMode="auto">
          <a:xfrm flipV="1">
            <a:off x="-501571" y="228178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1576441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wipe(up)">
                                      <p:cBhvr>
                                        <p:cTn id="12" dur="500"/>
                                        <p:tgtEl>
                                          <p:spTgt spid="1027">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up)">
                                      <p:cBhvr>
                                        <p:cTn id="17" dur="500"/>
                                        <p:tgtEl>
                                          <p:spTgt spid="1027">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wipe(up)">
                                      <p:cBhvr>
                                        <p:cTn id="22" dur="500"/>
                                        <p:tgtEl>
                                          <p:spTgt spid="1027">
                                            <p:txEl>
                                              <p:pRg st="3" end="3"/>
                                            </p:txEl>
                                          </p:spTgt>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up)">
                                      <p:cBhvr>
                                        <p:cTn id="27" dur="500"/>
                                        <p:tgtEl>
                                          <p:spTgt spid="1027">
                                            <p:txEl>
                                              <p:pRg st="4" end="4"/>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27">
                                            <p:txEl>
                                              <p:pRg st="5" end="5"/>
                                            </p:txEl>
                                          </p:spTgt>
                                        </p:tgtEl>
                                        <p:attrNameLst>
                                          <p:attrName>style.visibility</p:attrName>
                                        </p:attrNameLst>
                                      </p:cBhvr>
                                      <p:to>
                                        <p:strVal val="visible"/>
                                      </p:to>
                                    </p:set>
                                    <p:animEffect transition="in" filter="wipe(up)">
                                      <p:cBhvr>
                                        <p:cTn id="32" dur="500"/>
                                        <p:tgtEl>
                                          <p:spTgt spid="1027">
                                            <p:txEl>
                                              <p:pRg st="5" end="5"/>
                                            </p:txEl>
                                          </p:spTgt>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27">
                                            <p:txEl>
                                              <p:pRg st="6" end="6"/>
                                            </p:txEl>
                                          </p:spTgt>
                                        </p:tgtEl>
                                        <p:attrNameLst>
                                          <p:attrName>style.visibility</p:attrName>
                                        </p:attrNameLst>
                                      </p:cBhvr>
                                      <p:to>
                                        <p:strVal val="visible"/>
                                      </p:to>
                                    </p:set>
                                    <p:animEffect transition="in" filter="wipe(up)">
                                      <p:cBhvr>
                                        <p:cTn id="37" dur="500"/>
                                        <p:tgtEl>
                                          <p:spTgt spid="10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27">
                                            <p:txEl>
                                              <p:pRg st="7" end="7"/>
                                            </p:txEl>
                                          </p:spTgt>
                                        </p:tgtEl>
                                        <p:attrNameLst>
                                          <p:attrName>style.visibility</p:attrName>
                                        </p:attrNameLst>
                                      </p:cBhvr>
                                      <p:to>
                                        <p:strVal val="visible"/>
                                      </p:to>
                                    </p:set>
                                    <p:animEffect transition="in" filter="wipe(up)">
                                      <p:cBhvr>
                                        <p:cTn id="42" dur="500"/>
                                        <p:tgtEl>
                                          <p:spTgt spid="10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utoUpdateAnimBg="0" advAuto="2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1997-2021</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SRI LANKA</a:t>
            </a:r>
          </a:p>
        </p:txBody>
      </p:sp>
    </p:spTree>
    <p:extLst>
      <p:ext uri="{BB962C8B-B14F-4D97-AF65-F5344CB8AC3E}">
        <p14:creationId xmlns:p14="http://schemas.microsoft.com/office/powerpoint/2010/main" val="205077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JETS 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sz="2000" b="1">
                <a:solidFill>
                  <a:srgbClr val="FFFFFF"/>
                </a:solidFill>
                <a:latin typeface="Arial"/>
                <a:cs typeface="Arial"/>
              </a:rPr>
              <a:t>1</a:t>
            </a:r>
          </a:p>
        </p:txBody>
      </p:sp>
      <p:sp>
        <p:nvSpPr>
          <p:cNvPr id="140293" name="Rectangle 1029"/>
          <p:cNvSpPr>
            <a:spLocks noChangeArrowheads="1"/>
          </p:cNvSpPr>
          <p:nvPr/>
        </p:nvSpPr>
        <p:spPr bwMode="auto">
          <a:xfrm>
            <a:off x="457200" y="1484784"/>
            <a:ext cx="8382000" cy="4646141"/>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This is a study of the four Gospels, with attention given to developing a chronological survey of the life of Christ. Emphasis will be given to understanding their historical, cultural, and literary message, the trustworthiness of their witness, and important issues for the contemporary church (3 hours).</a:t>
            </a:r>
          </a:p>
          <a:p>
            <a:pPr>
              <a:lnSpc>
                <a:spcPct val="90000"/>
              </a:lnSpc>
              <a:spcBef>
                <a:spcPct val="20000"/>
              </a:spcBef>
              <a:buClr>
                <a:srgbClr val="FFFF00"/>
              </a:buClr>
              <a:buSzPct val="75000"/>
              <a:defRPr/>
            </a:pPr>
            <a:endParaRPr lang="en-US" sz="32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71733353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sz="2000" b="1">
                <a:solidFill>
                  <a:srgbClr val="FFFFFF"/>
                </a:solidFill>
                <a:latin typeface="Arial"/>
                <a:cs typeface="Arial"/>
              </a:rPr>
              <a:t>1</a:t>
            </a: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A survey of the life of Jesus Christ in ten movements</a:t>
            </a:r>
          </a:p>
          <a:p>
            <a:pPr marL="342900" indent="-342900">
              <a:lnSpc>
                <a:spcPct val="90000"/>
              </a:lnSpc>
              <a:spcBef>
                <a:spcPct val="20000"/>
              </a:spcBef>
              <a:buClr>
                <a:srgbClr val="FFFF00"/>
              </a:buClr>
              <a:buSzPct val="75000"/>
              <a:buFont typeface="Wingdings" charset="0"/>
              <a:buChar char="n"/>
              <a:defRPr/>
            </a:pPr>
            <a:r>
              <a:rPr lang="en-US" sz="3200" b="1" dirty="0">
                <a:solidFill>
                  <a:srgbClr val="FFFFFF"/>
                </a:solidFill>
                <a:effectLst>
                  <a:outerShdw blurRad="38100" dist="38100" dir="2700000" algn="tl">
                    <a:srgbClr val="000000"/>
                  </a:outerShdw>
                </a:effectLst>
                <a:latin typeface="Arial" charset="0"/>
                <a:cs typeface="Arial" charset="0"/>
              </a:rPr>
              <a:t>An understanding of how a harmony of the gospels can aid our understanding of each respective gospel </a:t>
            </a:r>
          </a:p>
        </p:txBody>
      </p:sp>
    </p:spTree>
    <p:extLst>
      <p:ext uri="{BB962C8B-B14F-4D97-AF65-F5344CB8AC3E}">
        <p14:creationId xmlns:p14="http://schemas.microsoft.com/office/powerpoint/2010/main" val="4290867811"/>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Objectives</a:t>
            </a: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a:t>
            </a:r>
          </a:p>
        </p:txBody>
      </p:sp>
      <p:sp>
        <p:nvSpPr>
          <p:cNvPr id="14352" name="Rectangle 16"/>
          <p:cNvSpPr>
            <a:spLocks noChangeArrowheads="1"/>
          </p:cNvSpPr>
          <p:nvPr/>
        </p:nvSpPr>
        <p:spPr bwMode="auto">
          <a:xfrm>
            <a:off x="251520" y="1678632"/>
            <a:ext cx="8892480" cy="4774704"/>
          </a:xfrm>
          <a:prstGeom prst="rect">
            <a:avLst/>
          </a:prstGeom>
          <a:noFill/>
          <a:ln w="12700" cap="sq">
            <a:noFill/>
            <a:miter lim="800000"/>
            <a:headEnd type="none" w="sm" len="sm"/>
            <a:tailEnd type="none" w="sm" len="sm"/>
          </a:ln>
          <a:effectLst/>
        </p:spPr>
        <p:txBody>
          <a:bodyPr/>
          <a:lstStyle/>
          <a:p>
            <a:pPr marL="609600" indent="-609600">
              <a:lnSpc>
                <a:spcPct val="90000"/>
              </a:lnSpc>
              <a:buClr>
                <a:srgbClr val="FFFF00"/>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cs typeface="Arial" charset="0"/>
              </a:rPr>
              <a:t>By the end of this course, the student will be able to…</a:t>
            </a:r>
            <a:endParaRPr lang="en-US" altLang="zh-CN" sz="2000" b="1" dirty="0">
              <a:solidFill>
                <a:srgbClr val="FFFFFF"/>
              </a:solidFill>
              <a:effectLst>
                <a:outerShdw blurRad="38100" dist="38100" dir="2700000" algn="tl">
                  <a:srgbClr val="000000"/>
                </a:outerShdw>
              </a:effectLst>
              <a:latin typeface="Arial" charset="0"/>
              <a:cs typeface="Arial" charset="0"/>
            </a:endParaRPr>
          </a:p>
          <a:p>
            <a:pPr marL="609600" indent="-609600">
              <a:lnSpc>
                <a:spcPct val="90000"/>
              </a:lnSpc>
              <a:buClr>
                <a:srgbClr val="FFFF00"/>
              </a:buClr>
              <a:buSzPct val="75000"/>
              <a:buFont typeface="Wingdings" charset="0"/>
              <a:buNone/>
              <a:defRPr/>
            </a:pPr>
            <a:endParaRPr lang="en-US" sz="2000" b="1" dirty="0">
              <a:solidFill>
                <a:srgbClr val="FFFFFF"/>
              </a:solidFill>
              <a:effectLst>
                <a:outerShdw blurRad="38100" dist="38100" dir="2700000" algn="tl">
                  <a:srgbClr val="000000"/>
                </a:outerShdw>
              </a:effectLst>
              <a:latin typeface="Arial" charset="0"/>
              <a:cs typeface="Arial" charset="0"/>
            </a:endParaRPr>
          </a:p>
          <a:p>
            <a:pPr marL="609600" indent="-609600">
              <a:lnSpc>
                <a:spcPct val="90000"/>
              </a:lnSpc>
              <a:buClr>
                <a:srgbClr val="FFFF00"/>
              </a:buClr>
              <a:buSzPct val="75000"/>
              <a:defRPr/>
            </a:pPr>
            <a:r>
              <a:rPr lang="en-US" altLang="zh-CN" sz="2800" b="1" dirty="0">
                <a:solidFill>
                  <a:srgbClr val="FFFF00"/>
                </a:solidFill>
                <a:effectLst>
                  <a:outerShdw blurRad="38100" dist="38100" dir="2700000" algn="tl">
                    <a:srgbClr val="000000"/>
                  </a:outerShdw>
                </a:effectLst>
                <a:latin typeface="Arial" charset="0"/>
                <a:cs typeface="Arial" charset="0"/>
              </a:rPr>
              <a:t>A. Know the ten movements of the Life of Christ</a:t>
            </a:r>
          </a:p>
          <a:p>
            <a:pPr marL="609600" indent="-609600">
              <a:lnSpc>
                <a:spcPct val="90000"/>
              </a:lnSpc>
              <a:buClr>
                <a:srgbClr val="FFFF00"/>
              </a:buClr>
              <a:buSzPct val="75000"/>
              <a:defRPr/>
            </a:pPr>
            <a:endParaRPr lang="en-US" sz="2000" b="1" dirty="0">
              <a:solidFill>
                <a:srgbClr val="FFFF00"/>
              </a:solidFill>
              <a:effectLst>
                <a:outerShdw blurRad="38100" dist="38100" dir="2700000" algn="tl">
                  <a:srgbClr val="000000"/>
                </a:outerShdw>
              </a:effectLst>
              <a:latin typeface="Arial" charset="0"/>
              <a:cs typeface="Arial" charset="0"/>
            </a:endParaRPr>
          </a:p>
          <a:p>
            <a:pPr marL="609600" indent="-609600">
              <a:lnSpc>
                <a:spcPct val="90000"/>
              </a:lnSpc>
              <a:buClr>
                <a:srgbClr val="FFFFFF"/>
              </a:buClr>
              <a:buSzPct val="75000"/>
              <a:buFont typeface="Wingdings" charset="0"/>
              <a:buNone/>
              <a:defRPr/>
            </a:pPr>
            <a:r>
              <a:rPr lang="en-US" altLang="zh-CN" sz="2800" b="1" dirty="0">
                <a:solidFill>
                  <a:srgbClr val="FFFF00"/>
                </a:solidFill>
                <a:effectLst>
                  <a:outerShdw blurRad="38100" dist="38100" dir="2700000" algn="tl">
                    <a:srgbClr val="000000"/>
                  </a:outerShdw>
                </a:effectLst>
                <a:latin typeface="Arial" charset="0"/>
                <a:cs typeface="Arial" charset="0"/>
              </a:rPr>
              <a:t>B. See the value of harmonizing the gospels.</a:t>
            </a:r>
          </a:p>
          <a:p>
            <a:pPr marL="609600" indent="-609600">
              <a:lnSpc>
                <a:spcPct val="90000"/>
              </a:lnSpc>
              <a:buClr>
                <a:srgbClr val="FFFFFF"/>
              </a:buClr>
              <a:buSzPct val="75000"/>
              <a:buFont typeface="Wingdings" charset="0"/>
              <a:buNone/>
              <a:defRPr/>
            </a:pPr>
            <a:endParaRPr lang="en-US" altLang="zh-CN" sz="2000" b="1" dirty="0">
              <a:solidFill>
                <a:srgbClr val="FFFF00"/>
              </a:solidFill>
              <a:effectLst>
                <a:outerShdw blurRad="38100" dist="38100" dir="2700000" algn="tl">
                  <a:srgbClr val="000000"/>
                </a:outerShdw>
              </a:effectLst>
              <a:latin typeface="Arial" charset="0"/>
              <a:cs typeface="Arial" charset="0"/>
            </a:endParaRPr>
          </a:p>
          <a:p>
            <a:pPr marL="609600" indent="-609600">
              <a:lnSpc>
                <a:spcPct val="90000"/>
              </a:lnSpc>
              <a:buClr>
                <a:srgbClr val="FFFFFF"/>
              </a:buClr>
              <a:buSzPct val="75000"/>
              <a:defRPr/>
            </a:pPr>
            <a:r>
              <a:rPr lang="en-US" altLang="zh-CN" sz="2800" b="1" dirty="0">
                <a:solidFill>
                  <a:srgbClr val="FFFF00"/>
                </a:solidFill>
                <a:effectLst>
                  <a:outerShdw blurRad="38100" dist="38100" dir="2700000" algn="tl">
                    <a:srgbClr val="000000"/>
                  </a:outerShdw>
                </a:effectLst>
                <a:latin typeface="Arial" charset="0"/>
                <a:cs typeface="Arial" charset="0"/>
              </a:rPr>
              <a:t>C. Teach the basic content of the course in Arabic and teach it.</a:t>
            </a:r>
          </a:p>
          <a:p>
            <a:pPr marL="609600" indent="-609600">
              <a:lnSpc>
                <a:spcPct val="90000"/>
              </a:lnSpc>
              <a:buClr>
                <a:srgbClr val="FFFFFF"/>
              </a:buClr>
              <a:buSzPct val="75000"/>
              <a:buFont typeface="Wingdings" charset="0"/>
              <a:buNone/>
              <a:defRPr/>
            </a:pPr>
            <a:endParaRPr lang="en-US" altLang="zh-CN" sz="2800" b="1" dirty="0">
              <a:solidFill>
                <a:srgbClr val="FFFF00"/>
              </a:solidFill>
              <a:effectLst>
                <a:outerShdw blurRad="38100" dist="38100" dir="2700000" algn="tl">
                  <a:srgbClr val="000000"/>
                </a:outerShdw>
              </a:effectLst>
              <a:latin typeface="Arial" charset="0"/>
              <a:cs typeface="Arial" charset="0"/>
            </a:endParaRPr>
          </a:p>
          <a:p>
            <a:pPr marL="609600" indent="-609600">
              <a:lnSpc>
                <a:spcPct val="90000"/>
              </a:lnSpc>
              <a:buClr>
                <a:srgbClr val="FFFFFF"/>
              </a:buClr>
              <a:buSzPct val="75000"/>
              <a:buFont typeface="Wingdings" charset="0"/>
              <a:buNone/>
              <a:defRPr/>
            </a:pPr>
            <a:r>
              <a:rPr lang="en-US" altLang="zh-CN" sz="2800" b="1" dirty="0">
                <a:solidFill>
                  <a:srgbClr val="FFFF00"/>
                </a:solidFill>
                <a:effectLst>
                  <a:outerShdw blurRad="38100" dist="38100" dir="2700000" algn="tl">
                    <a:srgbClr val="000000"/>
                  </a:outerShdw>
                </a:effectLst>
                <a:latin typeface="Arial" charset="0"/>
                <a:cs typeface="Arial" charset="0"/>
              </a:rPr>
              <a:t>D. Know from experience the value of Internet learning to know how to learn from the net.</a:t>
            </a:r>
            <a:endParaRPr lang="en-US" sz="2800" b="1" dirty="0">
              <a:solidFill>
                <a:srgbClr val="FFFF00"/>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42078117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4" end="4"/>
                                            </p:txEl>
                                          </p:spTgt>
                                        </p:tgtEl>
                                        <p:attrNameLst>
                                          <p:attrName>style.visibility</p:attrName>
                                        </p:attrNameLst>
                                      </p:cBhvr>
                                      <p:to>
                                        <p:strVal val="visible"/>
                                      </p:to>
                                    </p:set>
                                    <p:anim calcmode="lin" valueType="num">
                                      <p:cBhvr additive="base">
                                        <p:cTn id="19"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6" end="6"/>
                                            </p:txEl>
                                          </p:spTgt>
                                        </p:tgtEl>
                                        <p:attrNameLst>
                                          <p:attrName>style.visibility</p:attrName>
                                        </p:attrNameLst>
                                      </p:cBhvr>
                                      <p:to>
                                        <p:strVal val="visible"/>
                                      </p:to>
                                    </p:set>
                                    <p:anim calcmode="lin" valueType="num">
                                      <p:cBhvr additive="base">
                                        <p:cTn id="25"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8" end="8"/>
                                            </p:txEl>
                                          </p:spTgt>
                                        </p:tgtEl>
                                        <p:attrNameLst>
                                          <p:attrName>style.visibility</p:attrName>
                                        </p:attrNameLst>
                                      </p:cBhvr>
                                      <p:to>
                                        <p:strVal val="visible"/>
                                      </p:to>
                                    </p:set>
                                    <p:anim calcmode="lin" valueType="num">
                                      <p:cBhvr additive="base">
                                        <p:cTn id="31"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a:solidFill>
                <a:srgbClr val="000000"/>
              </a:solidFill>
              <a:latin typeface="Arial" charset="0"/>
              <a:cs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a:solidFill>
                  <a:schemeClr val="bg1"/>
                </a:solidFill>
                <a:latin typeface="Arial" charset="0"/>
                <a:ea typeface="ＭＳ Ｐゴシック" charset="0"/>
                <a:cs typeface="Arial" charset="0"/>
              </a:rPr>
              <a:t>All Quizzes and Exams are Closed Book!</a:t>
            </a:r>
            <a:endParaRPr lang="en-US" b="1">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483768" y="171201"/>
            <a:ext cx="6660232" cy="1385592"/>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sz="3600" b="1">
                <a:solidFill>
                  <a:srgbClr val="FFFFFF"/>
                </a:solidFill>
                <a:latin typeface="Arial" charset="0"/>
                <a:ea typeface="ＭＳ Ｐゴシック" charset="0"/>
                <a:cs typeface="Arial" charset="0"/>
              </a:rPr>
              <a:t>Quizzes are over the reading.</a:t>
            </a:r>
          </a:p>
          <a:p>
            <a:pPr eaLnBrk="1" hangingPunct="1"/>
            <a:r>
              <a:rPr lang="en-US" sz="3600" b="1">
                <a:solidFill>
                  <a:srgbClr val="FFFFFF"/>
                </a:solidFill>
                <a:latin typeface="Arial" charset="0"/>
                <a:ea typeface="ＭＳ Ｐゴシック" charset="0"/>
                <a:cs typeface="Arial" charset="0"/>
              </a:rPr>
              <a:t>Exams are over the notes.</a:t>
            </a:r>
          </a:p>
        </p:txBody>
      </p:sp>
    </p:spTree>
    <p:extLst>
      <p:ext uri="{BB962C8B-B14F-4D97-AF65-F5344CB8AC3E}">
        <p14:creationId xmlns:p14="http://schemas.microsoft.com/office/powerpoint/2010/main" val="33299464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008" y="0"/>
            <a:ext cx="4499992" cy="4941168"/>
          </a:xfrm>
          <a:noFill/>
        </p:spPr>
        <p:txBody>
          <a:bodyPr/>
          <a:lstStyle/>
          <a:p>
            <a:r>
              <a:rPr lang="en-US" sz="5400" b="1">
                <a:solidFill>
                  <a:srgbClr val="FFFFFF"/>
                </a:solidFill>
                <a:effectLst>
                  <a:glow rad="228600">
                    <a:srgbClr val="000000"/>
                  </a:glow>
                </a:effectLst>
                <a:latin typeface="Arial"/>
                <a:cs typeface="Arial"/>
              </a:rPr>
              <a:t>Course Text</a:t>
            </a:r>
            <a:endParaRPr lang="en-US" sz="6000" b="1">
              <a:solidFill>
                <a:srgbClr val="FFFFFF"/>
              </a:solidFill>
              <a:effectLst>
                <a:glow rad="228600">
                  <a:srgbClr val="000000"/>
                </a:glow>
              </a:effectLst>
              <a:latin typeface="Arial"/>
              <a:cs typeface="Arial"/>
            </a:endParaRPr>
          </a:p>
        </p:txBody>
      </p:sp>
      <p:sp>
        <p:nvSpPr>
          <p:cNvPr id="6" name="Rectangle 5"/>
          <p:cNvSpPr>
            <a:spLocks noChangeArrowheads="1"/>
          </p:cNvSpPr>
          <p:nvPr/>
        </p:nvSpPr>
        <p:spPr bwMode="auto">
          <a:xfrm>
            <a:off x="4572000" y="4293097"/>
            <a:ext cx="4572000" cy="244827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b="1" kern="0" dirty="0">
                <a:solidFill>
                  <a:srgbClr val="FFFFFF"/>
                </a:solidFill>
                <a:effectLst>
                  <a:outerShdw blurRad="38100" dist="38100" dir="2700000" algn="tl">
                    <a:srgbClr val="000000"/>
                  </a:outerShdw>
                </a:effectLst>
                <a:latin typeface="Arial"/>
                <a:cs typeface="Arial"/>
              </a:rPr>
              <a:t>Section summaries based on J. Dwight Pentecost, </a:t>
            </a:r>
            <a:br>
              <a:rPr lang="en-US" b="1" kern="0" dirty="0">
                <a:solidFill>
                  <a:srgbClr val="FFFFFF"/>
                </a:solidFill>
                <a:effectLst>
                  <a:outerShdw blurRad="38100" dist="38100" dir="2700000" algn="tl">
                    <a:srgbClr val="000000"/>
                  </a:outerShdw>
                </a:effectLst>
                <a:latin typeface="Arial"/>
                <a:cs typeface="Arial"/>
              </a:rPr>
            </a:br>
            <a:r>
              <a:rPr lang="en-US"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b="1" kern="0" dirty="0">
                <a:solidFill>
                  <a:srgbClr val="FFFFFF"/>
                </a:solidFill>
                <a:effectLst>
                  <a:outerShdw blurRad="38100" dist="38100" dir="2700000" algn="tl">
                    <a:srgbClr val="000000"/>
                  </a:outerShdw>
                </a:effectLst>
                <a:latin typeface="Arial"/>
                <a:cs typeface="Arial"/>
              </a:rPr>
              <a:t>  (Grand Rapids: Zondervan, 1981)</a:t>
            </a:r>
          </a:p>
        </p:txBody>
      </p:sp>
      <p:pic>
        <p:nvPicPr>
          <p:cNvPr id="3" name="Picture 2" descr="Pentecost-Life-of-Christ-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 y="-27384"/>
            <a:ext cx="4535424" cy="6858000"/>
          </a:xfrm>
          <a:prstGeom prst="rect">
            <a:avLst/>
          </a:prstGeom>
        </p:spPr>
      </p:pic>
    </p:spTree>
    <p:extLst>
      <p:ext uri="{BB962C8B-B14F-4D97-AF65-F5344CB8AC3E}">
        <p14:creationId xmlns:p14="http://schemas.microsoft.com/office/powerpoint/2010/main" val="1721837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a:spLocks noChangeAspect="1"/>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BTh Student Grading</a:t>
            </a:r>
            <a:endParaRPr lang="en-US" b="1" dirty="0">
              <a:latin typeface="Arial" charset="0"/>
              <a:ea typeface="ヒラギノ角ゴ Pro W3" charset="0"/>
              <a:cs typeface="ヒラギノ角ゴ Pro W3" charset="0"/>
            </a:endParaRPr>
          </a:p>
        </p:txBody>
      </p:sp>
      <p:sp>
        <p:nvSpPr>
          <p:cNvPr id="8" name="Rectangle 7"/>
          <p:cNvSpPr/>
          <p:nvPr/>
        </p:nvSpPr>
        <p:spPr>
          <a:xfrm>
            <a:off x="251520" y="1196752"/>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Readings</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a:spLocks noChangeAspect="1"/>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3" y="134076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Paper</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4</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4" name="Cloud 13"/>
          <p:cNvSpPr>
            <a:spLocks noChangeAspect="1"/>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a:spLocks noChangeAspect="1"/>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6"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2 Exams</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 name="Rectangle 4"/>
          <p:cNvSpPr/>
          <p:nvPr/>
        </p:nvSpPr>
        <p:spPr>
          <a:xfrm>
            <a:off x="3108744" y="634364"/>
            <a:ext cx="3047999" cy="138499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Average of </a:t>
            </a:r>
            <a:b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3 grades (paper or project)</a:t>
            </a: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6093850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en-US" altLang="zh-CN">
                <a:solidFill>
                  <a:schemeClr val="bg1"/>
                </a:solidFill>
                <a:effectLst>
                  <a:outerShdw blurRad="38100" dist="38100" dir="2700000" algn="tl">
                    <a:srgbClr val="DDDDDD"/>
                  </a:outerShdw>
                </a:effectLst>
                <a:latin typeface="Arial" charset="0"/>
                <a:ea typeface="ＭＳ Ｐゴシック" charset="0"/>
                <a:cs typeface="Arial" charset="0"/>
              </a:rPr>
              <a:t>Other Matters</a:t>
            </a:r>
            <a:endParaRPr lang="en-US">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en-US"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Copying Class Notes</a:t>
            </a:r>
            <a:r>
              <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Char char="•"/>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en-US"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Contacting Me</a:t>
            </a:r>
            <a:r>
              <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Mobile number: +962 7 9725 6061</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My office hours are after chapel</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Email: drrickgriffith@gmail.com</a:t>
            </a:r>
          </a:p>
          <a:p>
            <a:pPr marL="609600" marR="0" lvl="0" indent="-609600" algn="l" defTabSz="914400" rtl="0"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a:t>
            </a:r>
            <a:r>
              <a:rPr kumimoji="0" lang="mr-IN"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have lunch too!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4" end="4"/>
                                            </p:txEl>
                                          </p:spTgt>
                                        </p:tgtEl>
                                        <p:attrNameLst>
                                          <p:attrName>style.visibility</p:attrName>
                                        </p:attrNameLst>
                                      </p:cBhvr>
                                      <p:to>
                                        <p:strVal val="visible"/>
                                      </p:to>
                                    </p:set>
                                    <p:anim calcmode="lin" valueType="num">
                                      <p:cBhvr additive="base">
                                        <p:cTn id="30"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5" end="5"/>
                                            </p:txEl>
                                          </p:spTgt>
                                        </p:tgtEl>
                                        <p:attrNameLst>
                                          <p:attrName>style.visibility</p:attrName>
                                        </p:attrNameLst>
                                      </p:cBhvr>
                                      <p:to>
                                        <p:strVal val="visible"/>
                                      </p:to>
                                    </p:set>
                                    <p:anim calcmode="lin" valueType="num">
                                      <p:cBhvr additive="base">
                                        <p:cTn id="36"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6" end="6"/>
                                            </p:txEl>
                                          </p:spTgt>
                                        </p:tgtEl>
                                        <p:attrNameLst>
                                          <p:attrName>style.visibility</p:attrName>
                                        </p:attrNameLst>
                                      </p:cBhvr>
                                      <p:to>
                                        <p:strVal val="visible"/>
                                      </p:to>
                                    </p:set>
                                    <p:anim calcmode="lin" valueType="num">
                                      <p:cBhvr additive="base">
                                        <p:cTn id="42"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7" end="7"/>
                                            </p:txEl>
                                          </p:spTgt>
                                        </p:tgtEl>
                                        <p:attrNameLst>
                                          <p:attrName>style.visibility</p:attrName>
                                        </p:attrNameLst>
                                      </p:cBhvr>
                                      <p:to>
                                        <p:strVal val="visible"/>
                                      </p:to>
                                    </p:set>
                                    <p:anim calcmode="lin" valueType="num">
                                      <p:cBhvr additive="base">
                                        <p:cTn id="48"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1648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164881"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164882" name="TextBox 17"/>
          <p:cNvSpPr txBox="1">
            <a:spLocks noChangeArrowheads="1"/>
          </p:cNvSpPr>
          <p:nvPr/>
        </p:nvSpPr>
        <p:spPr bwMode="auto">
          <a:xfrm>
            <a:off x="2987675" y="1284288"/>
            <a:ext cx="4594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164883" name="TextBox 18"/>
          <p:cNvSpPr txBox="1">
            <a:spLocks noChangeArrowheads="1"/>
          </p:cNvSpPr>
          <p:nvPr/>
        </p:nvSpPr>
        <p:spPr bwMode="auto">
          <a:xfrm>
            <a:off x="2987675" y="692150"/>
            <a:ext cx="32305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164884" name="TextBox 19"/>
          <p:cNvSpPr txBox="1">
            <a:spLocks noChangeArrowheads="1"/>
          </p:cNvSpPr>
          <p:nvPr/>
        </p:nvSpPr>
        <p:spPr bwMode="auto">
          <a:xfrm>
            <a:off x="2987675" y="6021388"/>
            <a:ext cx="3030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164885" name="TextBox 20"/>
          <p:cNvSpPr txBox="1">
            <a:spLocks noChangeArrowheads="1"/>
          </p:cNvSpPr>
          <p:nvPr/>
        </p:nvSpPr>
        <p:spPr bwMode="auto">
          <a:xfrm>
            <a:off x="2987675" y="5429250"/>
            <a:ext cx="39163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164886" name="TextBox 21"/>
          <p:cNvSpPr txBox="1">
            <a:spLocks noChangeArrowheads="1"/>
          </p:cNvSpPr>
          <p:nvPr/>
        </p:nvSpPr>
        <p:spPr bwMode="auto">
          <a:xfrm>
            <a:off x="2987675" y="4837113"/>
            <a:ext cx="37766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164887" name="TextBox 22"/>
          <p:cNvSpPr txBox="1">
            <a:spLocks noChangeArrowheads="1"/>
          </p:cNvSpPr>
          <p:nvPr/>
        </p:nvSpPr>
        <p:spPr bwMode="auto">
          <a:xfrm>
            <a:off x="2987675" y="3060700"/>
            <a:ext cx="337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164888" name="TextBox 23"/>
          <p:cNvSpPr txBox="1">
            <a:spLocks noChangeArrowheads="1"/>
          </p:cNvSpPr>
          <p:nvPr/>
        </p:nvSpPr>
        <p:spPr bwMode="auto">
          <a:xfrm>
            <a:off x="2987675" y="4244975"/>
            <a:ext cx="426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Washing Disciples' Feet</a:t>
            </a:r>
          </a:p>
        </p:txBody>
      </p:sp>
      <p:sp>
        <p:nvSpPr>
          <p:cNvPr id="164889" name="TextBox 24"/>
          <p:cNvSpPr txBox="1">
            <a:spLocks noChangeArrowheads="1"/>
          </p:cNvSpPr>
          <p:nvPr/>
        </p:nvSpPr>
        <p:spPr bwMode="auto">
          <a:xfrm>
            <a:off x="2987675" y="3652838"/>
            <a:ext cx="6297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164890" name="TextBox 25"/>
          <p:cNvSpPr txBox="1">
            <a:spLocks noChangeArrowheads="1"/>
          </p:cNvSpPr>
          <p:nvPr/>
        </p:nvSpPr>
        <p:spPr bwMode="auto">
          <a:xfrm>
            <a:off x="2987675" y="2468563"/>
            <a:ext cx="34163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164891" name="TextBox 26"/>
          <p:cNvSpPr txBox="1">
            <a:spLocks noChangeArrowheads="1"/>
          </p:cNvSpPr>
          <p:nvPr/>
        </p:nvSpPr>
        <p:spPr bwMode="auto">
          <a:xfrm>
            <a:off x="2987675" y="1876425"/>
            <a:ext cx="41544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Enemy's 3 Temptations</a:t>
            </a:r>
          </a:p>
        </p:txBody>
      </p:sp>
      <p:sp>
        <p:nvSpPr>
          <p:cNvPr id="164892" name="TextBox 27"/>
          <p:cNvSpPr txBox="1">
            <a:spLocks noChangeArrowheads="1"/>
          </p:cNvSpPr>
          <p:nvPr/>
        </p:nvSpPr>
        <p:spPr bwMode="auto">
          <a:xfrm>
            <a:off x="250825" y="1006475"/>
            <a:ext cx="2017713"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3673969897"/>
              </p:ext>
            </p:extLst>
          </p:nvPr>
        </p:nvGraphicFramePr>
        <p:xfrm>
          <a:off x="0" y="0"/>
          <a:ext cx="9144000" cy="6873348"/>
        </p:xfrm>
        <a:graphic>
          <a:graphicData uri="http://schemas.openxmlformats.org/drawingml/2006/table">
            <a:tbl>
              <a:tblPr/>
              <a:tblGrid>
                <a:gridCol w="3128210">
                  <a:extLst>
                    <a:ext uri="{9D8B030D-6E8A-4147-A177-3AD203B41FA5}">
                      <a16:colId xmlns:a16="http://schemas.microsoft.com/office/drawing/2014/main" val="20000"/>
                    </a:ext>
                  </a:extLst>
                </a:gridCol>
                <a:gridCol w="3315368">
                  <a:extLst>
                    <a:ext uri="{9D8B030D-6E8A-4147-A177-3AD203B41FA5}">
                      <a16:colId xmlns:a16="http://schemas.microsoft.com/office/drawing/2014/main" val="20001"/>
                    </a:ext>
                  </a:extLst>
                </a:gridCol>
                <a:gridCol w="2700422">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charset="0"/>
                          <a:ea typeface="ＭＳ Ｐゴシック" charset="0"/>
                          <a:cs typeface="Times New Roman" charset="0"/>
                        </a:rPr>
                        <a:t> </a:t>
                      </a:r>
                      <a:r>
                        <a:rPr kumimoji="0" lang="en-US" sz="1600" b="1" i="0" u="none" strike="noStrike" cap="none" normalizeH="0" baseline="0">
                          <a:ln>
                            <a:noFill/>
                          </a:ln>
                          <a:solidFill>
                            <a:srgbClr val="FFFFFF"/>
                          </a:solidFill>
                          <a:effectLst/>
                          <a:latin typeface="Arial" charset="0"/>
                          <a:ea typeface="ＭＳ Ｐゴシック" charset="0"/>
                          <a:cs typeface="Times New Roman" charset="0"/>
                        </a:rPr>
                        <a:t>AN ALPHABETIZED LIFE OF JESUS </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(Adapted from Terry Hall, </a:t>
                      </a:r>
                      <a:r>
                        <a:rPr kumimoji="0" lang="en-US" sz="1400" b="1" i="1" u="none" strike="noStrike" cap="none" normalizeH="0" baseline="0">
                          <a:ln>
                            <a:noFill/>
                          </a:ln>
                          <a:solidFill>
                            <a:srgbClr val="FFFFFF"/>
                          </a:solidFill>
                          <a:effectLst/>
                          <a:latin typeface="Arial" charset="0"/>
                          <a:ea typeface="ＭＳ Ｐゴシック" charset="0"/>
                          <a:cs typeface="Times New Roman" charset="0"/>
                        </a:rPr>
                        <a:t>Bible Panorama</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 139)</a:t>
                      </a:r>
                      <a:endParaRPr kumimoji="0" lang="en-US" sz="1400" b="1" i="0" u="none" strike="noStrike" cap="none" normalizeH="0" baseline="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ngels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1:5-38; Matthew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irth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2:1-20; Matthew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Bethlehem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arpenter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2:19-23; Luke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ove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3:11-17; Luke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Jordan River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nemy</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4:1-11; Luke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Wilderness, northeast Judea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ollowers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1:19-51; Mark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Perea, Galilee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Cana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ousecleaning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nterview</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acob's well</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Samaria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ocation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essage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ature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pposition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arables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13:1-53; Mark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16:13-28; Luke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Caesarea Philippi</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evelation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Iturea, Mt. Hermon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toning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omb</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Bethany near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pset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ision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ashing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Upper Room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ecution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28; Luke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Judea,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6995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FFFFFF"/>
                </a:solidFill>
                <a:latin typeface="Arial"/>
                <a:cs typeface="Arial"/>
              </a:rPr>
              <a:t>54</a:t>
            </a: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1335255207"/>
      </p:ext>
    </p:extLst>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1126761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Introduction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Authentication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Controversy over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Instruction of the Twelve by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Opposition to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Preparation of the Disciples by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Official Presentation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Preparation for the Death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Rejection of the King</a:t>
            </a:r>
          </a:p>
          <a:p>
            <a:pPr marL="574675" indent="-574675" algn="l">
              <a:buFont typeface="+mj-lt"/>
              <a:buAutoNum type="arabicPeriod"/>
            </a:pPr>
            <a:r>
              <a:rPr lang="en-US" sz="28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6"/>
            <a:ext cx="4501008" cy="3288593"/>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b="1" i="1">
                <a:latin typeface="Arial"/>
                <a:ea typeface="ＭＳ Ｐゴシック"/>
                <a:cs typeface="Times New Roman"/>
              </a:rPr>
              <a:t>Pictures of Jesus from</a:t>
            </a:r>
            <a:r>
              <a:rPr lang="mr-IN" sz="2000" b="1" i="1">
                <a:latin typeface="Arial"/>
                <a:ea typeface="ＭＳ Ｐゴシック"/>
                <a:cs typeface="Times New Roman"/>
              </a:rPr>
              <a:t>…</a:t>
            </a:r>
            <a:endParaRPr lang="en-US" sz="5400" i="1"/>
          </a:p>
        </p:txBody>
      </p:sp>
    </p:spTree>
    <p:extLst>
      <p:ext uri="{BB962C8B-B14F-4D97-AF65-F5344CB8AC3E}">
        <p14:creationId xmlns:p14="http://schemas.microsoft.com/office/powerpoint/2010/main" val="4200078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20888"/>
            <a:ext cx="4968552" cy="7385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kern="0">
                <a:solidFill>
                  <a:srgbClr val="000000"/>
                </a:solidFill>
                <a:latin typeface="Arial"/>
                <a:ea typeface="Times New Roman"/>
                <a:cs typeface="Arial"/>
                <a:sym typeface="Times New Roman"/>
              </a:rPr>
              <a:t>Due to the </a:t>
            </a:r>
            <a:r>
              <a:rPr sz="1400" kern="0">
                <a:solidFill>
                  <a:srgbClr val="000000"/>
                </a:solidFill>
                <a:latin typeface="Arial"/>
                <a:ea typeface="Times New Roman"/>
                <a:cs typeface="Arial"/>
                <a:sym typeface="Times New Roman"/>
              </a:rPr>
              <a:t>Lumo </a:t>
            </a:r>
            <a:r>
              <a:rPr lang="en-US" sz="14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400" u="sng" kern="0">
                <a:solidFill>
                  <a:srgbClr val="0000FF"/>
                </a:solidFill>
                <a:uFill>
                  <a:solidFill>
                    <a:srgbClr val="0000FF"/>
                  </a:solidFill>
                </a:uFill>
                <a:latin typeface="Arial"/>
                <a:ea typeface="Times New Roman"/>
                <a:cs typeface="Arial"/>
                <a:sym typeface="Times New Roman"/>
                <a:hlinkClick r:id="rId3"/>
              </a:rPr>
              <a:t>freebibleimages.org</a:t>
            </a:r>
            <a:r>
              <a:rPr lang="en-US" sz="1400" kern="0">
                <a:solidFill>
                  <a:srgbClr val="000000"/>
                </a:solidFill>
                <a:latin typeface="Arial"/>
                <a:ea typeface="Times New Roman"/>
                <a:cs typeface="Arial"/>
                <a:sym typeface="Times New Roman"/>
              </a:rPr>
              <a:t>.</a:t>
            </a:r>
            <a:endParaRPr sz="14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4"/>
            <a:ext cx="4940737" cy="109253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900" u="sng" kern="0">
                <a:solidFill>
                  <a:srgbClr val="0000FF"/>
                </a:solidFill>
                <a:uFill>
                  <a:solidFill>
                    <a:srgbClr val="0000FF"/>
                  </a:solidFill>
                </a:uFill>
                <a:latin typeface="Arial"/>
                <a:ea typeface="Times New Roman"/>
                <a:cs typeface="Arial"/>
                <a:sym typeface="Times New Roman"/>
                <a:hlinkClick r:id="rId5"/>
              </a:rPr>
              <a:t>www.LumoProject.com</a:t>
            </a:r>
            <a:r>
              <a:rPr lang="en-US" sz="900" u="sng" kern="0">
                <a:solidFill>
                  <a:srgbClr val="0000FF"/>
                </a:solidFill>
                <a:uFill>
                  <a:solidFill>
                    <a:srgbClr val="0000FF"/>
                  </a:solidFill>
                </a:uFill>
                <a:latin typeface="Arial"/>
                <a:ea typeface="Times New Roman"/>
                <a:cs typeface="Arial"/>
                <a:sym typeface="Times New Roman"/>
              </a:rPr>
              <a:t>.</a:t>
            </a:r>
            <a:endParaRPr lang="en-US" sz="900" u="sng" kern="0">
              <a:solidFill>
                <a:srgbClr val="0000FF"/>
              </a:solidFill>
              <a:uFill>
                <a:solidFill>
                  <a:srgbClr val="0000FF"/>
                </a:solidFill>
              </a:uFill>
              <a:latin typeface="Arial"/>
              <a:ea typeface="Times New Roman"/>
              <a:cs typeface="Arial"/>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665" eaLnBrk="0"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4085586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179381515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has almost 400 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cs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cs typeface="ＭＳ Ｐゴシック"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43088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B44159-B38B-ACBC-772F-71422AD0C7A0}"/>
              </a:ext>
            </a:extLst>
          </p:cNvPr>
          <p:cNvPicPr>
            <a:picLocks noChangeAspect="1"/>
          </p:cNvPicPr>
          <p:nvPr/>
        </p:nvPicPr>
        <p:blipFill>
          <a:blip r:embed="rId2"/>
          <a:srcRect l="17191" t="4270" r="26119" b="20143"/>
          <a:stretch>
            <a:fillRect/>
          </a:stretch>
        </p:blipFill>
        <p:spPr>
          <a:xfrm>
            <a:off x="1" y="0"/>
            <a:ext cx="9144000"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659940234"/>
      </p:ext>
    </p:extLst>
  </p:cSld>
  <p:clrMapOvr>
    <a:masterClrMapping/>
  </p:clrMapOvr>
  <p:transition spd="slow"/>
</p:sld>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13918</TotalTime>
  <Words>2808</Words>
  <Application>Microsoft Macintosh PowerPoint</Application>
  <PresentationFormat>On-screen Show (4:3)</PresentationFormat>
  <Paragraphs>547</Paragraphs>
  <Slides>69</Slides>
  <Notes>54</Notes>
  <HiddenSlides>0</HiddenSlides>
  <MMClips>0</MMClips>
  <ScaleCrop>false</ScaleCrop>
  <HeadingPairs>
    <vt:vector size="6" baseType="variant">
      <vt:variant>
        <vt:lpstr>Fonts Used</vt:lpstr>
      </vt:variant>
      <vt:variant>
        <vt:i4>9</vt:i4>
      </vt:variant>
      <vt:variant>
        <vt:lpstr>Theme</vt:lpstr>
      </vt:variant>
      <vt:variant>
        <vt:i4>33</vt:i4>
      </vt:variant>
      <vt:variant>
        <vt:lpstr>Slide Titles</vt:lpstr>
      </vt:variant>
      <vt:variant>
        <vt:i4>69</vt:i4>
      </vt:variant>
    </vt:vector>
  </HeadingPairs>
  <TitlesOfParts>
    <vt:vector size="111" baseType="lpstr">
      <vt:lpstr>26</vt:lpstr>
      <vt:lpstr>ＭＳ Ｐゴシック</vt:lpstr>
      <vt:lpstr>Arial</vt:lpstr>
      <vt:lpstr>Arial Black</vt:lpstr>
      <vt:lpstr>Avenir Black</vt:lpstr>
      <vt:lpstr>Calibri</vt:lpstr>
      <vt:lpstr>Comic Sans MS</vt:lpstr>
      <vt:lpstr>Times New Roman</vt:lpstr>
      <vt:lpstr>Wingdings</vt:lpstr>
      <vt:lpstr>Ribbons</vt:lpstr>
      <vt:lpstr>3_Orbit</vt:lpstr>
      <vt:lpstr>3_Fireball</vt:lpstr>
      <vt:lpstr>5_Fireball</vt:lpstr>
      <vt:lpstr>Fireball</vt:lpstr>
      <vt:lpstr>4_Office Theme</vt:lpstr>
      <vt:lpstr>1_Ribbons</vt:lpstr>
      <vt:lpstr>Blue Diagonal</vt:lpstr>
      <vt:lpstr>Default Design</vt:lpstr>
      <vt:lpstr>Cascade</vt:lpstr>
      <vt:lpstr>3_Blank Presentation</vt:lpstr>
      <vt:lpstr>8_Office Theme</vt:lpstr>
      <vt:lpstr>3_Beam</vt:lpstr>
      <vt:lpstr>5_Blank Presentation</vt:lpstr>
      <vt:lpstr>Beam</vt:lpstr>
      <vt:lpstr>White on Black Background</vt:lpstr>
      <vt:lpstr>4_Beam</vt:lpstr>
      <vt:lpstr>8_Default Design</vt:lpstr>
      <vt:lpstr>10_Default Design</vt:lpstr>
      <vt:lpstr>7_Blank Presentation</vt:lpstr>
      <vt:lpstr>8_Blank Presentation</vt:lpstr>
      <vt:lpstr>50_Blank Presentation</vt:lpstr>
      <vt:lpstr>4_Default Design</vt:lpstr>
      <vt:lpstr>6_Beam</vt:lpstr>
      <vt:lpstr>1_Clipboard</vt:lpstr>
      <vt:lpstr>2_Orbit</vt:lpstr>
      <vt:lpstr>11_Default Design</vt:lpstr>
      <vt:lpstr>1_Beam</vt:lpstr>
      <vt:lpstr>7_Beam</vt:lpstr>
      <vt:lpstr>預設簡報設計</vt:lpstr>
      <vt:lpstr>1_Blue Diagonal</vt:lpstr>
      <vt:lpstr>51_Blank Presentation</vt:lpstr>
      <vt:lpstr>5_Default Design</vt:lpstr>
      <vt:lpstr>Life of Christ Syllabus</vt:lpstr>
      <vt:lpstr>Introduce Yourself!</vt:lpstr>
      <vt:lpstr>Notes Options</vt:lpstr>
      <vt:lpstr>Our People</vt:lpstr>
      <vt:lpstr>PowerPoint Presentation</vt:lpstr>
      <vt:lpstr>Thailand • Mongolia • Myanmar • Indonesia</vt:lpstr>
      <vt:lpstr>International Community School  (est. 1993)</vt:lpstr>
      <vt:lpstr>ICS now has almost 400 students!</vt:lpstr>
      <vt:lpstr>Our Three Sons</vt:lpstr>
      <vt:lpstr>The Griffiths  28 Nov 2019</vt:lpstr>
      <vt:lpstr>Kurt (38) &amp; Cara own their HR consulting business near Seattle (Kadon born Jan 2023)</vt:lpstr>
      <vt:lpstr>2-year-old grandson Kadon</vt:lpstr>
      <vt:lpstr>Stephen, Katie, Jesse &amp; Norah in Denver</vt:lpstr>
      <vt:lpstr>6-year-old grandson Jesse</vt:lpstr>
      <vt:lpstr>4-year-old granddaughter Norah</vt:lpstr>
      <vt:lpstr>Stephen (35) trains United B777 pilots in Denver</vt:lpstr>
      <vt:lpstr>John (32) &amp; Chloe  in Pasadena, California</vt:lpstr>
      <vt:lpstr>Our People</vt:lpstr>
      <vt:lpstr>Crossroads People • June 2021</vt:lpstr>
      <vt:lpstr>Our People</vt:lpstr>
      <vt:lpstr>Our People</vt:lpstr>
      <vt:lpstr>Our People</vt:lpstr>
      <vt:lpstr>I directed the SBC Doctor of Ministry studies (DMin) from 2012-2021</vt:lpstr>
      <vt:lpstr>Leading Change &amp; Conflict Resolution  (Dr. Alan McMahan Oct 2016)</vt:lpstr>
      <vt:lpstr>SINGAPORE BIBLE COLLEGE</vt:lpstr>
      <vt:lpstr>Singapore Bible College Students</vt:lpstr>
      <vt:lpstr>Singapore Bible College Students</vt:lpstr>
      <vt:lpstr>Our Singapore Bible College Apt.</vt:lpstr>
      <vt:lpstr>SBC Pastoral Care Group</vt:lpstr>
      <vt:lpstr>Courses Taught Since 1991</vt:lpstr>
      <vt:lpstr>Our Mission Organization…</vt:lpstr>
      <vt:lpstr>WorldVenture Seminary Professors in Israel</vt:lpstr>
      <vt:lpstr>Susan &amp; Rick at Mount of Olives</vt:lpstr>
      <vt:lpstr>Dead Sea Mud</vt:lpstr>
      <vt:lpstr>"Preach to every creature" (Mark 16:15)</vt:lpstr>
      <vt:lpstr>Ministries God Gave Us</vt:lpstr>
      <vt:lpstr>Assignment File System</vt:lpstr>
      <vt:lpstr>LC Sign Up List</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Arabic العربية </vt:lpstr>
      <vt:lpstr>Ministries God Gave Us</vt:lpstr>
      <vt:lpstr>Teaching 1997-2021</vt:lpstr>
      <vt:lpstr>JETS Course Description</vt:lpstr>
      <vt:lpstr>Course Description</vt:lpstr>
      <vt:lpstr>Course Objectives</vt:lpstr>
      <vt:lpstr>All Quizzes and Exams are Closed Book!</vt:lpstr>
      <vt:lpstr>Course Text</vt:lpstr>
      <vt:lpstr>BTh Student Grading</vt:lpstr>
      <vt:lpstr>Other Matters</vt:lpstr>
      <vt:lpstr>How Well Do You Know the Life of Christ?</vt:lpstr>
      <vt:lpstr>AN ALPHABETIZED LIFE OF JESUS </vt:lpstr>
      <vt:lpstr>Great Periods in the Life of Christ</vt:lpstr>
      <vt:lpstr>MAIN IDEA OF MATTHEW</vt:lpstr>
      <vt:lpstr>Pentecost Outline</vt:lpstr>
      <vt:lpstr>THE WORD IN PICTURES</vt:lpstr>
      <vt:lpstr>Used with Permission</vt:lpstr>
      <vt:lpstr>Black</vt:lpstr>
      <vt:lpstr>Life of Christ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242</cp:revision>
  <dcterms:created xsi:type="dcterms:W3CDTF">2003-01-02T11:06:38Z</dcterms:created>
  <dcterms:modified xsi:type="dcterms:W3CDTF">2025-08-25T17:14:05Z</dcterms:modified>
</cp:coreProperties>
</file>