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26" r:id="rId2"/>
    <p:sldMasterId id="2147483741" r:id="rId3"/>
    <p:sldMasterId id="2147483753" r:id="rId4"/>
  </p:sldMasterIdLst>
  <p:notesMasterIdLst>
    <p:notesMasterId r:id="rId53"/>
  </p:notesMasterIdLst>
  <p:sldIdLst>
    <p:sldId id="436" r:id="rId5"/>
    <p:sldId id="391" r:id="rId6"/>
    <p:sldId id="437" r:id="rId7"/>
    <p:sldId id="393" r:id="rId8"/>
    <p:sldId id="438" r:id="rId9"/>
    <p:sldId id="395" r:id="rId10"/>
    <p:sldId id="396" r:id="rId11"/>
    <p:sldId id="397" r:id="rId12"/>
    <p:sldId id="398" r:id="rId13"/>
    <p:sldId id="399" r:id="rId14"/>
    <p:sldId id="400" r:id="rId15"/>
    <p:sldId id="5418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350" r:id="rId51"/>
    <p:sldId id="390" r:id="rId52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FF5050"/>
    <a:srgbClr val="663300"/>
    <a:srgbClr val="CCFF99"/>
    <a:srgbClr val="66FF66"/>
    <a:srgbClr val="008000"/>
    <a:srgbClr val="0033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3"/>
    <p:restoredTop sz="73978"/>
  </p:normalViewPr>
  <p:slideViewPr>
    <p:cSldViewPr>
      <p:cViewPr varScale="1">
        <p:scale>
          <a:sx n="77" d="100"/>
          <a:sy n="77" d="100"/>
        </p:scale>
        <p:origin x="176" y="7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81E0DF-8117-E34A-B8D8-4D7F51E2C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97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F8C2749-DF9D-7E4E-B03F-FB90A75BFBA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6B2AAFE-DA30-5F48-B6CD-1F49CEDBFBAF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82C42AD-2958-814D-A231-9AACECCB881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28C66CA-D5C7-FB48-8D5B-6277968F12C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DF09E57-1315-4B47-819B-6273CDB0F11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54FF9C4-7C01-BD46-AC4A-26F1F1FABCA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85A4A8-4F9D-9F42-A738-28F407E7446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945431C-FE80-384B-950C-853A903E2DF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A3A2737-B884-6041-BA41-803E84ED7B5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B2B1CC4-6E85-4649-B6E4-2F31AD5F695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3F8693-A190-2A4C-AD19-1F5A90BE54B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39FCE44-1784-9C44-A438-E97CAB7CD8C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A53BB37-3CFE-C748-84CB-D399F01B117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36BC2DF-B448-6749-95E3-E4F6F0A929E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F05E03-1FFC-7545-9194-D19C9DEA5E7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D26CD4-3544-294E-8FB7-C0230FE52CD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3978572-18B4-DD4A-BA61-6349520D5A2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B775B7D-FB2F-2A46-956D-5B1DA9BD7F4A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F0E201F-82C9-864F-BD83-E77DB5C0CF8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03D1591-69CA-B146-BCC1-EC0A5E26C25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1F1B7C-FC45-D146-9119-823662EBE9F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6780205-FBFB-3C40-9F75-88BB8679FE4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3B5573-45FC-524F-B0E5-6B5ECA6770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F0377F5-38DD-534B-961B-5DCCFC2659B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7E35B0-AAF8-8C44-9FF3-DE6B9927652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B560CD0-8DF8-584F-95FA-E08C7539565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CDFEF0-814E-F641-AA70-361BA06C8BF2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EC4763-A0C4-1942-ADCB-57064C6392C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4FC67A-8899-4E40-BA80-22311E70173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D8023CE-5EBA-DF41-8A11-0DA908035E3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226DB04-B890-0C43-93A6-1A71C17CF08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B2E2BAE-8514-EE45-8838-6C4A77B48DF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These two regions of Israel produced two cultures with their various benefits and challenges.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_______________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BG-05-Israel-NT_Regions_and_Travel-45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BG-08-Jerusalem_Geography-2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0E99062-3790-624A-B63D-4D82F1F7855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E4AD03D-79A8-AE47-B0D5-88704A44C67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______________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BG-02-Eden&amp; ANE-37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BG-05-Israel NT Regions-4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B20FEE-EFAA-A94E-A6EF-FA1A4AED89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E696A34-1670-BD4E-922F-877D0F125F2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F40ED2C-9662-D341-83C1-9F397086A62F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8E8DEA4-BB5F-6841-A056-749ED2F43B5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8ACC1-6FE4-BA45-9068-7A1A0E066F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BG-00-NT Regions-12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LC-00-NT Regions-12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LC-01-Introduction-4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198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10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762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9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5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6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76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95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68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7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729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6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40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34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03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13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38E2-432D-884F-9F67-A37E84BE80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1313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ACAD-118F-314B-8D61-46A54797CC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9667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5954D-9814-CB49-99BB-D609FAC64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65525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EF447-DE8B-DB45-8E03-D6A244B1D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2741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0763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DC821-B5C2-434C-8402-FCDEA2740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00993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CAA09-7688-2B40-90A6-E61A333A09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82751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9EC6B-67A5-1143-81A1-613F42D04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0276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043B-6A36-324E-A083-578B22C4A4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65405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6FDBB-F292-1647-AF74-DFD389C0FE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53699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E0DE9-A9B9-5C47-9C86-FE52C692C3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7423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46F3-52CA-144D-A059-4A4A45D9C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97249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56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9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3175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48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60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08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7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0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4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09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08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96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9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1644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4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094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59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6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46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105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986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  <a:endParaRPr lang="en-US"/>
          </a:p>
          <a:p>
            <a:pPr lvl="1"/>
            <a:r>
              <a:rPr lang="he-IL"/>
              <a:t>רמה שנייה</a:t>
            </a:r>
            <a:endParaRPr lang="en-US"/>
          </a:p>
          <a:p>
            <a:pPr lvl="2"/>
            <a:r>
              <a:rPr lang="he-IL"/>
              <a:t>רמה שלישית</a:t>
            </a:r>
            <a:endParaRPr lang="en-US"/>
          </a:p>
          <a:p>
            <a:pPr lvl="3"/>
            <a:r>
              <a:rPr lang="he-IL"/>
              <a:t>רמה רביעית</a:t>
            </a:r>
            <a:endParaRPr lang="en-US"/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rtl="1" eaLnBrk="1" fontAlgn="base" hangingPunct="1">
              <a:spcBef>
                <a:spcPct val="0"/>
              </a:spcBef>
            </a:pPr>
            <a:endParaRPr lang="he-IL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rtl="1" eaLnBrk="1" fontAlgn="base" hangingPunct="1">
              <a:spcBef>
                <a:spcPct val="0"/>
              </a:spcBef>
            </a:pPr>
            <a:fld id="{DB50C6C1-9CE7-744F-8D60-C83F0E4E6A9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rtl="1" eaLnBrk="1" fontAlgn="base" hangingPunct="1"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 eaLnBrk="1" fontAlgn="base" hangingPunct="1">
              <a:spcBef>
                <a:spcPct val="0"/>
              </a:spcBef>
            </a:pPr>
            <a:r>
              <a:rPr lang="en-US" sz="4400">
                <a:solidFill>
                  <a:srgbClr val="BBE0E3"/>
                </a:solidFill>
                <a:latin typeface="Batik Regular" charset="0"/>
                <a:cs typeface="Times New Roman (Hebrew)" charset="0"/>
              </a:rPr>
              <a:t>Israel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010400" y="6172200"/>
            <a:ext cx="177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 eaLnBrk="1" fontAlgn="base" hangingPunct="1">
              <a:spcBef>
                <a:spcPct val="0"/>
              </a:spcBef>
            </a:pPr>
            <a:r>
              <a:rPr lang="en-US" sz="2400" b="1">
                <a:solidFill>
                  <a:srgbClr val="FF0066"/>
                </a:solidFill>
                <a:latin typeface="Arial" charset="0"/>
                <a:cs typeface="Arial" charset="0"/>
              </a:rPr>
              <a:t>Don’t Click</a:t>
            </a:r>
            <a:endParaRPr lang="fr-FR" sz="2400" b="1">
              <a:solidFill>
                <a:srgbClr val="FF0066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9" descr="C:\AZV2-DATA (F)\GRAPHS\Israel\topimage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0" name="Group 26"/>
          <p:cNvGrpSpPr>
            <a:grpSpLocks/>
          </p:cNvGrpSpPr>
          <p:nvPr userDrawn="1"/>
        </p:nvGrpSpPr>
        <p:grpSpPr bwMode="auto">
          <a:xfrm>
            <a:off x="0" y="6172200"/>
            <a:ext cx="9144000" cy="685800"/>
            <a:chOff x="0" y="3888"/>
            <a:chExt cx="5760" cy="432"/>
          </a:xfrm>
        </p:grpSpPr>
        <p:pic>
          <p:nvPicPr>
            <p:cNvPr id="1034" name="Picture 1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C:\AZV2-DATA (F)\GRAPHS\Israel\Flag_of_Israel.svg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3984"/>
              <a:ext cx="528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C:\AZV2-DATA (F)\GRAPHS\Israel\is-lgflag.gif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76"/>
              <a:ext cx="528" cy="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0" y="3888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50000">
                  <a:schemeClr val="bg1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 eaLnBrk="1" fontAlgn="base" hangingPunct="1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046" name="Picture 22" descr="C:\AZV2-DATA (F)\GRAPHS\Israel\Jerusalem_emblem_crop.png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152400"/>
            <a:ext cx="85725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0" y="1447800"/>
            <a:ext cx="9144000" cy="152400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 eaLnBrk="1" fontAlgn="base" hangingPunct="1"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9" name="WordArt 25"/>
          <p:cNvSpPr>
            <a:spLocks noChangeArrowheads="1" noChangeShapeType="1" noTextEdit="1"/>
          </p:cNvSpPr>
          <p:nvPr userDrawn="1"/>
        </p:nvSpPr>
        <p:spPr bwMode="auto">
          <a:xfrm>
            <a:off x="1905000" y="2590800"/>
            <a:ext cx="5181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base" hangingPunct="1">
              <a:spcBef>
                <a:spcPct val="0"/>
              </a:spcBef>
            </a:pPr>
            <a:r>
              <a:rPr lang="en-US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Kristen ITC"/>
                <a:ea typeface="Kristen ITC"/>
                <a:cs typeface="Kristen ITC"/>
              </a:rPr>
              <a:t>Forever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0" y="58674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1" eaLnBrk="1" fontAlgn="base" hangingPunct="1"/>
            <a:r>
              <a:rPr lang="en-US" sz="1200" b="1">
                <a:solidFill>
                  <a:srgbClr val="FFFFFF"/>
                </a:solidFill>
                <a:latin typeface="Arial" charset="0"/>
                <a:cs typeface="Arial" charset="0"/>
              </a:rPr>
              <a:t>PPS Designed &amp; Edited by: AZV2</a:t>
            </a:r>
          </a:p>
        </p:txBody>
      </p:sp>
    </p:spTree>
    <p:extLst>
      <p:ext uri="{BB962C8B-B14F-4D97-AF65-F5344CB8AC3E}">
        <p14:creationId xmlns:p14="http://schemas.microsoft.com/office/powerpoint/2010/main" val="40266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>
    <p:fade thruBlk="1"/>
  </p:transition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Batik Regular" charset="0"/>
          <a:ea typeface="ＭＳ Ｐゴシック" charset="0"/>
          <a:cs typeface="Times New Roman (Hebrew)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420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www.usda.gov/oc/photo/97c2185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hyperlink" Target="http://www.jahitchcock.com/cyberstalked/easy.gif" TargetMode="Externa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971800" cy="3505200"/>
          </a:xfr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Geography of Israel</a:t>
            </a:r>
            <a:r>
              <a:rPr lang="fr-FR" sz="4000" dirty="0"/>
              <a:t>'</a:t>
            </a:r>
            <a:r>
              <a:rPr lang="en-US" sz="4000" dirty="0"/>
              <a:t>s Regions &amp; Travel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80E54-7FE4-1188-9C77-4D90E1F1D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98675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248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Mount Hermon</a:t>
            </a:r>
          </a:p>
        </p:txBody>
      </p:sp>
    </p:spTree>
    <p:extLst>
      <p:ext uri="{BB962C8B-B14F-4D97-AF65-F5344CB8AC3E}">
        <p14:creationId xmlns:p14="http://schemas.microsoft.com/office/powerpoint/2010/main" val="2369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19763" y="2482850"/>
            <a:ext cx="2967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638800" y="377825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5726113" y="2482850"/>
            <a:ext cx="2290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Gilead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634038" y="3778250"/>
            <a:ext cx="2747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Ammon</a:t>
            </a: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3048000" cy="1752600"/>
          </a:xfrm>
          <a:solidFill>
            <a:srgbClr val="008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FF"/>
                </a:solidFill>
                <a:ea typeface="ＭＳ Ｐゴシック" charset="0"/>
              </a:rPr>
              <a:t>Regions of Israel (OT)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55963" y="44196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Judah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941763" y="23622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Israel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46563" y="10668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Galilee</a:t>
            </a: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6075363" y="533400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Bashan</a:t>
            </a: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5638800" y="5181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Moab</a:t>
            </a: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5654675" y="6324600"/>
            <a:ext cx="217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Edom</a:t>
            </a: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5634038" y="5181600"/>
            <a:ext cx="3128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5638800" y="6324600"/>
            <a:ext cx="3449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7446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4" grpId="0"/>
      <p:bldP spid="133125" grpId="0"/>
      <p:bldP spid="133126" grpId="0"/>
      <p:bldP spid="133127" grpId="0" animBg="1"/>
      <p:bldP spid="133128" grpId="0"/>
      <p:bldP spid="133129" grpId="0"/>
      <p:bldP spid="133130" grpId="0"/>
      <p:bldP spid="133131" grpId="0"/>
      <p:bldP spid="133132" grpId="0"/>
      <p:bldP spid="133133" grpId="0"/>
      <p:bldP spid="133134" grpId="0"/>
      <p:bldP spid="1331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624"/>
            <a:ext cx="9296400" cy="68580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586413" y="2635250"/>
            <a:ext cx="3000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Decapolis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3528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Regions of Israel (NT)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132138" y="44196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Judea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534395" y="2670423"/>
            <a:ext cx="21177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Some Area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4122738" y="10668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Galilee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951538" y="80645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Batanea</a:t>
            </a: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600700" y="36576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Perea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5529263" y="629285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Arabia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817938" y="2276872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Samaria</a:t>
            </a: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024063" y="6096000"/>
            <a:ext cx="273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Idumea</a:t>
            </a: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10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BAAE778A-882D-DFAE-44E6-5E953817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12700"/>
            <a:ext cx="2117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Syria</a:t>
            </a:r>
          </a:p>
        </p:txBody>
      </p:sp>
    </p:spTree>
    <p:extLst>
      <p:ext uri="{BB962C8B-B14F-4D97-AF65-F5344CB8AC3E}">
        <p14:creationId xmlns:p14="http://schemas.microsoft.com/office/powerpoint/2010/main" val="34249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1341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  <p:bldP spid="134148" grpId="0" animBg="1"/>
      <p:bldP spid="134149" grpId="0"/>
      <p:bldP spid="134150" grpId="0"/>
      <p:bldP spid="134150" grpId="1"/>
      <p:bldP spid="134151" grpId="0"/>
      <p:bldP spid="134152" grpId="0"/>
      <p:bldP spid="134153" grpId="0"/>
      <p:bldP spid="134154" grpId="0"/>
      <p:bldP spid="134155" grpId="0"/>
      <p:bldP spid="13415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15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Elevations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5" charset="2"/>
              <a:buNone/>
              <a:defRPr/>
            </a:pPr>
            <a:endParaRPr lang="en-US"/>
          </a:p>
        </p:txBody>
      </p:sp>
      <p:pic>
        <p:nvPicPr>
          <p:cNvPr id="52227" name="Picture 5" descr="IsraelElevati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4895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46208" y="228600"/>
            <a:ext cx="3489688" cy="1752600"/>
          </a:xfr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</a:rPr>
              <a:t>Elevations in North-South Divisions</a:t>
            </a:r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1219200" y="4419600"/>
            <a:ext cx="2590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Coastal Plain</a:t>
            </a:r>
          </a:p>
        </p:txBody>
      </p:sp>
      <p:pic>
        <p:nvPicPr>
          <p:cNvPr id="6169" name="Picture 25" descr="Chari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-125152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5"/>
          <p:cNvSpPr txBox="1">
            <a:spLocks noChangeAspect="1" noChangeArrowheads="1"/>
          </p:cNvSpPr>
          <p:nvPr/>
        </p:nvSpPr>
        <p:spPr bwMode="auto">
          <a:xfrm>
            <a:off x="8588738" y="11651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66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Coastal Plain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310197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ea typeface="ＭＳ Ｐゴシック" charset="0"/>
              </a:rPr>
              <a:t>Kurkar</a:t>
            </a:r>
            <a:r>
              <a:rPr lang="en-US" b="1" dirty="0">
                <a:ea typeface="ＭＳ Ｐゴシック" charset="0"/>
              </a:rPr>
              <a:t> (sandstone) ridges in the foreground while looking east to the foothills</a:t>
            </a:r>
          </a:p>
        </p:txBody>
      </p:sp>
      <p:pic>
        <p:nvPicPr>
          <p:cNvPr id="56323" name="Picture 4" descr="Caesar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18129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8182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Coastal Plain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a typeface="ＭＳ Ｐゴシック" charset="0"/>
              </a:rPr>
              <a:t>Tyre</a:t>
            </a:r>
          </a:p>
        </p:txBody>
      </p:sp>
      <p:pic>
        <p:nvPicPr>
          <p:cNvPr id="58371" name="Picture 5" descr="Ty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272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_kav_hof000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30163"/>
            <a:ext cx="9324976" cy="6988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30817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_center0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3" cy="6884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Tel Aviv</a:t>
            </a:r>
          </a:p>
        </p:txBody>
      </p:sp>
    </p:spTree>
    <p:extLst>
      <p:ext uri="{BB962C8B-B14F-4D97-AF65-F5344CB8AC3E}">
        <p14:creationId xmlns:p14="http://schemas.microsoft.com/office/powerpoint/2010/main" val="36202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Coastal Plain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>
                <a:ea typeface="ＭＳ Ｐゴシック" charset="0"/>
              </a:rPr>
              <a:t>Caesarea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12795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60420" name="Group 11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60423" name="Picture 7" descr="CaesareaDo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4" name="Picture 10" descr="CaesareaDoc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25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/>
            <a:ahLst/>
            <a:cxnLst>
              <a:cxn ang="0">
                <a:pos x="2093" y="1856"/>
              </a:cxn>
              <a:cxn ang="0">
                <a:pos x="2050" y="1841"/>
              </a:cxn>
              <a:cxn ang="0">
                <a:pos x="1964" y="1827"/>
              </a:cxn>
              <a:cxn ang="0">
                <a:pos x="1757" y="1774"/>
              </a:cxn>
              <a:cxn ang="0">
                <a:pos x="1724" y="1712"/>
              </a:cxn>
              <a:cxn ang="0">
                <a:pos x="1637" y="1669"/>
              </a:cxn>
              <a:cxn ang="0">
                <a:pos x="1560" y="1621"/>
              </a:cxn>
              <a:cxn ang="0">
                <a:pos x="1498" y="1467"/>
              </a:cxn>
              <a:cxn ang="0">
                <a:pos x="1407" y="1400"/>
              </a:cxn>
              <a:cxn ang="0">
                <a:pos x="1349" y="1352"/>
              </a:cxn>
              <a:cxn ang="0">
                <a:pos x="1392" y="1328"/>
              </a:cxn>
              <a:cxn ang="0">
                <a:pos x="1364" y="1261"/>
              </a:cxn>
              <a:cxn ang="0">
                <a:pos x="1349" y="1241"/>
              </a:cxn>
              <a:cxn ang="0">
                <a:pos x="1320" y="1174"/>
              </a:cxn>
              <a:cxn ang="0">
                <a:pos x="1277" y="1150"/>
              </a:cxn>
              <a:cxn ang="0">
                <a:pos x="1181" y="1112"/>
              </a:cxn>
              <a:cxn ang="0">
                <a:pos x="1138" y="1069"/>
              </a:cxn>
              <a:cxn ang="0">
                <a:pos x="1100" y="1035"/>
              </a:cxn>
              <a:cxn ang="0">
                <a:pos x="1066" y="992"/>
              </a:cxn>
              <a:cxn ang="0">
                <a:pos x="946" y="896"/>
              </a:cxn>
              <a:cxn ang="0">
                <a:pos x="768" y="901"/>
              </a:cxn>
              <a:cxn ang="0">
                <a:pos x="730" y="877"/>
              </a:cxn>
              <a:cxn ang="0">
                <a:pos x="605" y="790"/>
              </a:cxn>
              <a:cxn ang="0">
                <a:pos x="586" y="747"/>
              </a:cxn>
              <a:cxn ang="0">
                <a:pos x="552" y="675"/>
              </a:cxn>
              <a:cxn ang="0">
                <a:pos x="524" y="641"/>
              </a:cxn>
              <a:cxn ang="0">
                <a:pos x="495" y="589"/>
              </a:cxn>
              <a:cxn ang="0">
                <a:pos x="360" y="550"/>
              </a:cxn>
              <a:cxn ang="0">
                <a:pos x="264" y="493"/>
              </a:cxn>
              <a:cxn ang="0">
                <a:pos x="173" y="454"/>
              </a:cxn>
              <a:cxn ang="0">
                <a:pos x="130" y="478"/>
              </a:cxn>
              <a:cxn ang="0">
                <a:pos x="120" y="344"/>
              </a:cxn>
              <a:cxn ang="0">
                <a:pos x="92" y="301"/>
              </a:cxn>
              <a:cxn ang="0">
                <a:pos x="0" y="181"/>
              </a:cxn>
              <a:cxn ang="0">
                <a:pos x="10" y="161"/>
              </a:cxn>
              <a:cxn ang="0">
                <a:pos x="44" y="152"/>
              </a:cxn>
              <a:cxn ang="0">
                <a:pos x="197" y="137"/>
              </a:cxn>
              <a:cxn ang="0">
                <a:pos x="144" y="51"/>
              </a:cxn>
              <a:cxn ang="0">
                <a:pos x="125" y="41"/>
              </a:cxn>
              <a:cxn ang="0">
                <a:pos x="154" y="51"/>
              </a:cxn>
              <a:cxn ang="0">
                <a:pos x="284" y="46"/>
              </a:cxn>
              <a:cxn ang="0">
                <a:pos x="288" y="3"/>
              </a:cxn>
              <a:cxn ang="0">
                <a:pos x="298" y="3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/>
            <a:ahLst/>
            <a:cxnLst>
              <a:cxn ang="0">
                <a:pos x="1382" y="1863"/>
              </a:cxn>
              <a:cxn ang="0">
                <a:pos x="1334" y="1757"/>
              </a:cxn>
              <a:cxn ang="0">
                <a:pos x="1291" y="1685"/>
              </a:cxn>
              <a:cxn ang="0">
                <a:pos x="1320" y="1599"/>
              </a:cxn>
              <a:cxn ang="0">
                <a:pos x="1257" y="1488"/>
              </a:cxn>
              <a:cxn ang="0">
                <a:pos x="1195" y="1412"/>
              </a:cxn>
              <a:cxn ang="0">
                <a:pos x="1108" y="1383"/>
              </a:cxn>
              <a:cxn ang="0">
                <a:pos x="1089" y="1364"/>
              </a:cxn>
              <a:cxn ang="0">
                <a:pos x="1046" y="1349"/>
              </a:cxn>
              <a:cxn ang="0">
                <a:pos x="1022" y="1320"/>
              </a:cxn>
              <a:cxn ang="0">
                <a:pos x="974" y="1301"/>
              </a:cxn>
              <a:cxn ang="0">
                <a:pos x="950" y="1263"/>
              </a:cxn>
              <a:cxn ang="0">
                <a:pos x="916" y="1167"/>
              </a:cxn>
              <a:cxn ang="0">
                <a:pos x="873" y="1143"/>
              </a:cxn>
              <a:cxn ang="0">
                <a:pos x="849" y="1066"/>
              </a:cxn>
              <a:cxn ang="0">
                <a:pos x="825" y="951"/>
              </a:cxn>
              <a:cxn ang="0">
                <a:pos x="801" y="908"/>
              </a:cxn>
              <a:cxn ang="0">
                <a:pos x="777" y="879"/>
              </a:cxn>
              <a:cxn ang="0">
                <a:pos x="739" y="869"/>
              </a:cxn>
              <a:cxn ang="0">
                <a:pos x="724" y="764"/>
              </a:cxn>
              <a:cxn ang="0">
                <a:pos x="710" y="716"/>
              </a:cxn>
              <a:cxn ang="0">
                <a:pos x="724" y="668"/>
              </a:cxn>
              <a:cxn ang="0">
                <a:pos x="720" y="629"/>
              </a:cxn>
              <a:cxn ang="0">
                <a:pos x="739" y="600"/>
              </a:cxn>
              <a:cxn ang="0">
                <a:pos x="667" y="528"/>
              </a:cxn>
              <a:cxn ang="0">
                <a:pos x="710" y="533"/>
              </a:cxn>
              <a:cxn ang="0">
                <a:pos x="729" y="528"/>
              </a:cxn>
              <a:cxn ang="0">
                <a:pos x="715" y="524"/>
              </a:cxn>
              <a:cxn ang="0">
                <a:pos x="672" y="509"/>
              </a:cxn>
              <a:cxn ang="0">
                <a:pos x="657" y="504"/>
              </a:cxn>
              <a:cxn ang="0">
                <a:pos x="648" y="514"/>
              </a:cxn>
              <a:cxn ang="0">
                <a:pos x="643" y="500"/>
              </a:cxn>
              <a:cxn ang="0">
                <a:pos x="624" y="452"/>
              </a:cxn>
              <a:cxn ang="0">
                <a:pos x="604" y="408"/>
              </a:cxn>
              <a:cxn ang="0">
                <a:pos x="552" y="346"/>
              </a:cxn>
              <a:cxn ang="0">
                <a:pos x="480" y="188"/>
              </a:cxn>
              <a:cxn ang="0">
                <a:pos x="441" y="197"/>
              </a:cxn>
              <a:cxn ang="0">
                <a:pos x="427" y="188"/>
              </a:cxn>
              <a:cxn ang="0">
                <a:pos x="350" y="164"/>
              </a:cxn>
              <a:cxn ang="0">
                <a:pos x="326" y="159"/>
              </a:cxn>
              <a:cxn ang="0">
                <a:pos x="259" y="149"/>
              </a:cxn>
              <a:cxn ang="0">
                <a:pos x="129" y="125"/>
              </a:cxn>
              <a:cxn ang="0">
                <a:pos x="67" y="58"/>
              </a:cxn>
              <a:cxn ang="0">
                <a:pos x="48" y="0"/>
              </a:cxn>
              <a:cxn ang="0">
                <a:pos x="19" y="15"/>
              </a:cxn>
              <a:cxn ang="0">
                <a:pos x="0" y="68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65100" y="2162175"/>
            <a:ext cx="19685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05" charset="0"/>
              </a:rPr>
              <a:t>Euphrates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838200" y="1004888"/>
            <a:ext cx="19685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05" charset="0"/>
              </a:rPr>
              <a:t>Tigris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200400" y="5195888"/>
            <a:ext cx="24384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>
                <a:solidFill>
                  <a:srgbClr val="FFFFFF"/>
                </a:solidFill>
                <a:latin typeface="Arial" pitchFamily="-105" charset="0"/>
              </a:rPr>
              <a:t>Persian Gulf</a:t>
            </a: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 flipH="1">
            <a:off x="14478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</a:endParaRPr>
          </a:p>
        </p:txBody>
      </p:sp>
      <p:sp>
        <p:nvSpPr>
          <p:cNvPr id="4104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295400" y="76200"/>
            <a:ext cx="5715000" cy="762000"/>
          </a:xfrm>
          <a:solidFill>
            <a:schemeClr val="tx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Mesopotamia</a:t>
            </a:r>
          </a:p>
        </p:txBody>
      </p:sp>
      <p:sp>
        <p:nvSpPr>
          <p:cNvPr id="1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9</a:t>
            </a:r>
          </a:p>
        </p:txBody>
      </p:sp>
      <p:sp>
        <p:nvSpPr>
          <p:cNvPr id="2" name="Text Box 21">
            <a:extLst>
              <a:ext uri="{FF2B5EF4-FFF2-40B4-BE49-F238E27FC236}">
                <a16:creationId xmlns:a16="http://schemas.microsoft.com/office/drawing/2014/main" id="{172B94C1-A28D-10F3-3FA4-13C740FA4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917" y="2745045"/>
            <a:ext cx="1968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05" charset="0"/>
              </a:rPr>
              <a:t>Babylon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F64C2FEB-27E1-F048-E4B7-6F385D24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30" y="1526381"/>
            <a:ext cx="19685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05" charset="0"/>
              </a:rPr>
              <a:t>Assyria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99ECCFE2-01EC-D31E-2EE7-C8E38E46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3723203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05" charset="0"/>
              </a:rPr>
              <a:t>Chaldea</a:t>
            </a: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23AC35B3-E950-EA42-23D3-06B72983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254" y="2854490"/>
            <a:ext cx="2438400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-105" charset="0"/>
              </a:rPr>
              <a:t>Persia</a:t>
            </a:r>
          </a:p>
        </p:txBody>
      </p:sp>
    </p:spTree>
    <p:extLst>
      <p:ext uri="{BB962C8B-B14F-4D97-AF65-F5344CB8AC3E}">
        <p14:creationId xmlns:p14="http://schemas.microsoft.com/office/powerpoint/2010/main" val="7074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/>
      <p:bldP spid="4118" grpId="0" animBg="1"/>
      <p:bldP spid="411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aseria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432926" cy="6899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Caesarea</a:t>
            </a:r>
          </a:p>
        </p:txBody>
      </p:sp>
    </p:spTree>
    <p:extLst>
      <p:ext uri="{BB962C8B-B14F-4D97-AF65-F5344CB8AC3E}">
        <p14:creationId xmlns:p14="http://schemas.microsoft.com/office/powerpoint/2010/main" val="28902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Coastal Plain</a:t>
            </a:r>
          </a:p>
        </p:txBody>
      </p:sp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a typeface="ＭＳ Ｐゴシック" charset="0"/>
              </a:rPr>
              <a:t>Gaza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5934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28600"/>
            <a:ext cx="9144000" cy="7302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429000" cy="1935162"/>
          </a:xfr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</a:rPr>
              <a:t>Elevations in North-South Divisions</a:t>
            </a:r>
          </a:p>
        </p:txBody>
      </p:sp>
      <p:pic>
        <p:nvPicPr>
          <p:cNvPr id="38926" name="Picture 14" descr="Shephelah Landsca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43213" y="3657600"/>
            <a:ext cx="2498725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 err="1"/>
              <a:t>Shephelah</a:t>
            </a:r>
            <a:endParaRPr lang="en-US" dirty="0"/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570538" y="4419600"/>
            <a:ext cx="3465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Valleys and Hills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5722938" y="46323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040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Shephelah</a:t>
            </a: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</a:rPr>
              <a:t>Farmland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1889125"/>
            <a:ext cx="184150" cy="641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99534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228600"/>
            <a:ext cx="3527425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a typeface="ＭＳ Ｐゴシック" charset="0"/>
              </a:rPr>
              <a:t>Elevations in North-South Divisions</a:t>
            </a:r>
            <a:endParaRPr lang="en-US" sz="4000" b="0" dirty="0">
              <a:ea typeface="ＭＳ Ｐゴシック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Central Mountain Range</a:t>
            </a: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83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lls of Jud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ea typeface="ＭＳ Ｐゴシック" charset="0"/>
              </a:rPr>
              <a:t>Judean Hills</a:t>
            </a: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80463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3394075" cy="1752600"/>
          </a:xfr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</a:rPr>
              <a:t>Elevations in North-South Divisions</a:t>
            </a:r>
          </a:p>
        </p:txBody>
      </p:sp>
      <p:sp>
        <p:nvSpPr>
          <p:cNvPr id="118788" name="Oval 4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2667000" y="3657600"/>
            <a:ext cx="2209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Central Mountain Range</a:t>
            </a: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rot="19061027">
            <a:off x="4748213" y="1346200"/>
            <a:ext cx="717550" cy="1101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5945188" y="1519585"/>
            <a:ext cx="2803525" cy="1077218"/>
          </a:xfrm>
          <a:prstGeom prst="leftArrowCallout">
            <a:avLst>
              <a:gd name="adj1" fmla="val 25000"/>
              <a:gd name="adj2" fmla="val 25000"/>
              <a:gd name="adj3" fmla="val 20160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Jezreel Valley</a:t>
            </a:r>
          </a:p>
        </p:txBody>
      </p:sp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5796136" y="1052736"/>
            <a:ext cx="3230563" cy="2062103"/>
          </a:xfrm>
          <a:prstGeom prst="leftArrowCallout">
            <a:avLst>
              <a:gd name="adj1" fmla="val 25000"/>
              <a:gd name="adj2" fmla="val 25000"/>
              <a:gd name="adj3" fmla="val 18318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 Also Called:</a:t>
            </a:r>
          </a:p>
          <a:p>
            <a:pPr algn="ctr" fontAlgn="base"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rPr>
              <a:t>Plain of Megiddo</a:t>
            </a: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79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  <p:bldP spid="118791" grpId="1" animBg="1"/>
      <p:bldP spid="1187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Tab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64088" y="260648"/>
            <a:ext cx="3779912" cy="338437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Mount Tabor in the Jezreel Valley</a:t>
            </a:r>
          </a:p>
        </p:txBody>
      </p:sp>
      <p:pic>
        <p:nvPicPr>
          <p:cNvPr id="74755" name="Picture 5" descr="Mount Tab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3910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4139952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Central Mountain Range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645024"/>
            <a:ext cx="4211638" cy="244827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>
                <a:ea typeface="ＭＳ Ｐゴシック" charset="0"/>
              </a:rPr>
              <a:t>A ridge causes water to flow east or west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b="1" dirty="0"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>
                <a:ea typeface="ＭＳ Ｐゴシック" charset="0"/>
              </a:rPr>
              <a:t>The higher elevation is in the south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6381750"/>
            <a:ext cx="3962400" cy="1714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pic>
        <p:nvPicPr>
          <p:cNvPr id="76804" name="Picture 7" descr="Map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35134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3" r="4536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The Wilderness of Judea</a:t>
            </a:r>
          </a:p>
        </p:txBody>
      </p:sp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831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</a:rPr>
              <a:t>The Ancient Near East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DC288-9002-F154-2900-71D59EB0DD35}"/>
              </a:ext>
            </a:extLst>
          </p:cNvPr>
          <p:cNvSpPr txBox="1"/>
          <p:nvPr/>
        </p:nvSpPr>
        <p:spPr>
          <a:xfrm>
            <a:off x="3131840" y="3429000"/>
            <a:ext cx="4451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Fertile Crescent</a:t>
            </a:r>
          </a:p>
        </p:txBody>
      </p:sp>
    </p:spTree>
    <p:extLst>
      <p:ext uri="{BB962C8B-B14F-4D97-AF65-F5344CB8AC3E}">
        <p14:creationId xmlns:p14="http://schemas.microsoft.com/office/powerpoint/2010/main" val="3196154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540125" cy="1752600"/>
          </a:xfr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</a:rPr>
              <a:t>Elevations in North-South Divisions</a:t>
            </a: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484438" y="3688268"/>
            <a:ext cx="2925762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/>
              <a:t>Jordan Rift</a:t>
            </a: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190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Jordan Rift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a typeface="ＭＳ Ｐゴシック" charset="0"/>
              </a:rPr>
              <a:t>Deep Depression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pic>
        <p:nvPicPr>
          <p:cNvPr id="829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From the Wilderness of Judea looking east to the Salt Sea below</a:t>
            </a:r>
          </a:p>
        </p:txBody>
      </p:sp>
      <p:sp>
        <p:nvSpPr>
          <p:cNvPr id="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578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" y="228600"/>
            <a:ext cx="3640138" cy="1752600"/>
          </a:xfr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</a:rPr>
              <a:t>Elevations in North-South Divisions</a:t>
            </a: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59138" y="3276600"/>
            <a:ext cx="325755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Transjordan Plateau</a:t>
            </a:r>
          </a:p>
        </p:txBody>
      </p:sp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025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6" grpId="0" animBg="1"/>
      <p:bldP spid="532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ea typeface="ＭＳ Ｐゴシック" charset="0"/>
              </a:rPr>
              <a:t>Transjordan Plateau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12776"/>
            <a:ext cx="3267075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a typeface="ＭＳ Ｐゴシック" charset="0"/>
              </a:rPr>
              <a:t>Mt. Nebo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pic>
        <p:nvPicPr>
          <p:cNvPr id="870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4"/>
          <a:stretch>
            <a:fillRect/>
          </a:stretch>
        </p:blipFill>
        <p:spPr>
          <a:xfrm>
            <a:off x="3448050" y="1295400"/>
            <a:ext cx="5372100" cy="5562600"/>
          </a:xfrm>
        </p:spPr>
      </p:pic>
      <p:sp>
        <p:nvSpPr>
          <p:cNvPr id="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581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228600"/>
            <a:ext cx="3465959" cy="2192288"/>
          </a:xfr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  <a:ea typeface="ＭＳ Ｐゴシック" charset="0"/>
              </a:rPr>
              <a:t>Elevations in North-South Divisions</a:t>
            </a: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9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639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89" grpId="0" animBg="1"/>
      <p:bldP spid="41990" grpId="0" animBg="1"/>
      <p:bldP spid="41991" grpId="0" animBg="1"/>
      <p:bldP spid="419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62513" y="274638"/>
            <a:ext cx="38862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The Negev</a:t>
            </a:r>
          </a:p>
        </p:txBody>
      </p:sp>
      <p:pic>
        <p:nvPicPr>
          <p:cNvPr id="91138" name="Picture 4" descr="Nege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6232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egev066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24"/>
          <a:stretch/>
        </p:blipFill>
        <p:spPr bwMode="auto">
          <a:xfrm>
            <a:off x="-17463" y="-26988"/>
            <a:ext cx="9161463" cy="6998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870538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The Negev</a:t>
            </a:r>
          </a:p>
        </p:txBody>
      </p:sp>
    </p:spTree>
    <p:extLst>
      <p:ext uri="{BB962C8B-B14F-4D97-AF65-F5344CB8AC3E}">
        <p14:creationId xmlns:p14="http://schemas.microsoft.com/office/powerpoint/2010/main" val="3666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solidFill>
            <a:schemeClr val="bg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1" name="Freeform 1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6861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68620" name="Freeform 12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9319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Travel in Ancient Israel</a:t>
            </a:r>
          </a:p>
        </p:txBody>
      </p:sp>
      <p:sp>
        <p:nvSpPr>
          <p:cNvPr id="68617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23528" y="1484784"/>
            <a:ext cx="2776121" cy="58477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West &amp; North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6027037" y="1484784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East &amp; South</a:t>
            </a:r>
          </a:p>
        </p:txBody>
      </p: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825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  <p:bldP spid="686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0" name="Picture 18" descr="L to R Steve Corniffee, Bill Perry and Wainsworth Brown inspect bee hives in the Finger Lakes National Forest, NY.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6963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3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65546" y="1410742"/>
            <a:ext cx="30344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Farmers</a:t>
            </a:r>
          </a:p>
          <a:p>
            <a:r>
              <a:rPr lang="en-US"/>
              <a:t>Land of Honey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867400" y="1410742"/>
            <a:ext cx="327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Herdsmen</a:t>
            </a:r>
          </a:p>
          <a:p>
            <a:r>
              <a:rPr lang="en-US"/>
              <a:t>Land of Milk</a:t>
            </a:r>
          </a:p>
        </p:txBody>
      </p:sp>
      <p:pic>
        <p:nvPicPr>
          <p:cNvPr id="69653" name="Picture 21" descr="1SMgotmil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18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611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2" grpId="0"/>
      <p:bldP spid="696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2720975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pic>
        <p:nvPicPr>
          <p:cNvPr id="74765" name="Picture 13" descr="photo of Kiltimagh in County Mayo, Irland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7475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5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107504" y="1508125"/>
            <a:ext cx="3038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40 Large Cities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5596310" y="1508125"/>
            <a:ext cx="31670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310 Small Towns</a:t>
            </a:r>
          </a:p>
        </p:txBody>
      </p:sp>
      <p:pic>
        <p:nvPicPr>
          <p:cNvPr id="74768" name="Picture 16" descr="wpe2.jpg (20410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7295" name="Picture 19" descr="CaesareaDoc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6" name="Picture 20" descr="CaesareaDoc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561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4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/>
      <p:bldP spid="747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DEDICA01.mid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9180513" cy="6858001"/>
          </a:xfr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990600"/>
            <a:ext cx="281940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sz="2800">
                <a:solidFill>
                  <a:srgbClr val="E5E5FF"/>
                </a:solidFill>
              </a:rPr>
              <a:t>OT: Sea of Chinnereth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409836"/>
            <a:ext cx="2514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>
                <a:solidFill>
                  <a:srgbClr val="E5E5FF"/>
                </a:solidFill>
              </a:rPr>
              <a:t>Jordan River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6764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>
                <a:solidFill>
                  <a:srgbClr val="E5E5FF"/>
                </a:solidFill>
              </a:rPr>
              <a:t>Salt Sea</a:t>
            </a: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</a:pPr>
            <a:endParaRPr lang="en-US" sz="16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9" name="Freeform 13"/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562600" y="2209801"/>
            <a:ext cx="3473896" cy="571128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105 km. (65 mi.)</a:t>
            </a:r>
          </a:p>
        </p:txBody>
      </p:sp>
      <p:sp>
        <p:nvSpPr>
          <p:cNvPr id="29713" name="Freeform 17"/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/>
            <a:ahLst/>
            <a:cxnLst>
              <a:cxn ang="0">
                <a:pos x="180" y="25"/>
              </a:cxn>
              <a:cxn ang="0">
                <a:pos x="263" y="25"/>
              </a:cxn>
              <a:cxn ang="0">
                <a:pos x="202" y="99"/>
              </a:cxn>
              <a:cxn ang="0">
                <a:pos x="116" y="86"/>
              </a:cxn>
              <a:cxn ang="0">
                <a:pos x="74" y="60"/>
              </a:cxn>
              <a:cxn ang="0">
                <a:pos x="10" y="48"/>
              </a:cxn>
              <a:cxn ang="0">
                <a:pos x="45" y="163"/>
              </a:cxn>
              <a:cxn ang="0">
                <a:pos x="122" y="137"/>
              </a:cxn>
              <a:cxn ang="0">
                <a:pos x="285" y="195"/>
              </a:cxn>
              <a:cxn ang="0">
                <a:pos x="304" y="227"/>
              </a:cxn>
              <a:cxn ang="0">
                <a:pos x="221" y="243"/>
              </a:cxn>
              <a:cxn ang="0">
                <a:pos x="116" y="224"/>
              </a:cxn>
              <a:cxn ang="0">
                <a:pos x="48" y="291"/>
              </a:cxn>
              <a:cxn ang="0">
                <a:pos x="68" y="374"/>
              </a:cxn>
              <a:cxn ang="0">
                <a:pos x="122" y="320"/>
              </a:cxn>
              <a:cxn ang="0">
                <a:pos x="151" y="288"/>
              </a:cxn>
              <a:cxn ang="0">
                <a:pos x="202" y="329"/>
              </a:cxn>
              <a:cxn ang="0">
                <a:pos x="272" y="425"/>
              </a:cxn>
              <a:cxn ang="0">
                <a:pos x="317" y="355"/>
              </a:cxn>
              <a:cxn ang="0">
                <a:pos x="343" y="473"/>
              </a:cxn>
              <a:cxn ang="0">
                <a:pos x="250" y="492"/>
              </a:cxn>
              <a:cxn ang="0">
                <a:pos x="176" y="425"/>
              </a:cxn>
              <a:cxn ang="0">
                <a:pos x="109" y="438"/>
              </a:cxn>
              <a:cxn ang="0">
                <a:pos x="58" y="496"/>
              </a:cxn>
              <a:cxn ang="0">
                <a:pos x="84" y="550"/>
              </a:cxn>
              <a:cxn ang="0">
                <a:pos x="234" y="544"/>
              </a:cxn>
              <a:cxn ang="0">
                <a:pos x="295" y="611"/>
              </a:cxn>
              <a:cxn ang="0">
                <a:pos x="279" y="668"/>
              </a:cxn>
              <a:cxn ang="0">
                <a:pos x="116" y="608"/>
              </a:cxn>
              <a:cxn ang="0">
                <a:pos x="61" y="630"/>
              </a:cxn>
              <a:cxn ang="0">
                <a:pos x="52" y="704"/>
              </a:cxn>
              <a:cxn ang="0">
                <a:pos x="320" y="739"/>
              </a:cxn>
              <a:cxn ang="0">
                <a:pos x="282" y="857"/>
              </a:cxn>
              <a:cxn ang="0">
                <a:pos x="151" y="854"/>
              </a:cxn>
              <a:cxn ang="0">
                <a:pos x="80" y="806"/>
              </a:cxn>
              <a:cxn ang="0">
                <a:pos x="42" y="860"/>
              </a:cxn>
              <a:cxn ang="0">
                <a:pos x="327" y="931"/>
              </a:cxn>
              <a:cxn ang="0">
                <a:pos x="362" y="963"/>
              </a:cxn>
              <a:cxn ang="0">
                <a:pos x="173" y="995"/>
              </a:cxn>
              <a:cxn ang="0">
                <a:pos x="231" y="1030"/>
              </a:cxn>
              <a:cxn ang="0">
                <a:pos x="144" y="1043"/>
              </a:cxn>
              <a:cxn ang="0">
                <a:pos x="87" y="976"/>
              </a:cxn>
              <a:cxn ang="0">
                <a:pos x="52" y="1004"/>
              </a:cxn>
              <a:cxn ang="0">
                <a:pos x="100" y="1091"/>
              </a:cxn>
              <a:cxn ang="0">
                <a:pos x="116" y="1104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33772"/>
            <a:ext cx="3048000" cy="52322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215 km. (135 mi.)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3717925" y="22860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5940152" y="980728"/>
            <a:ext cx="3092896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sz="2800">
                <a:solidFill>
                  <a:srgbClr val="E5E5FF"/>
                </a:solidFill>
              </a:rPr>
              <a:t>NT: Sea of Galilee</a:t>
            </a:r>
          </a:p>
        </p:txBody>
      </p:sp>
      <p:pic>
        <p:nvPicPr>
          <p:cNvPr id="29719" name="Picture 23" descr="j02128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>
                <a:ea typeface="ＭＳ Ｐゴシック" charset="0"/>
              </a:rPr>
              <a:t>Bodies of Water in  Israel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36513" y="2863850"/>
            <a:ext cx="331311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sz="2800" dirty="0">
                <a:solidFill>
                  <a:srgbClr val="E5E5FF"/>
                </a:solidFill>
              </a:rPr>
              <a:t>The Great Sea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749596" y="2345263"/>
            <a:ext cx="3367088" cy="4495800"/>
            <a:chOff x="3696" y="1488"/>
            <a:chExt cx="2121" cy="2832"/>
          </a:xfrm>
        </p:grpSpPr>
        <p:pic>
          <p:nvPicPr>
            <p:cNvPr id="39962" name="Picture 25" descr="Nahal Senir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488"/>
              <a:ext cx="2121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2" name="Text Box 26"/>
            <p:cNvSpPr txBox="1">
              <a:spLocks noChangeArrowheads="1"/>
            </p:cNvSpPr>
            <p:nvPr/>
          </p:nvSpPr>
          <p:spPr bwMode="auto">
            <a:xfrm>
              <a:off x="3742" y="3748"/>
              <a:ext cx="207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Nahal</a:t>
              </a: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Senir</a:t>
              </a: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, one of the sources of the Jordan River</a:t>
              </a:r>
            </a:p>
          </p:txBody>
        </p:sp>
      </p:grpSp>
      <p:sp>
        <p:nvSpPr>
          <p:cNvPr id="28" name="Text Box 25"/>
          <p:cNvSpPr txBox="1">
            <a:spLocks noChangeAspect="1" noChangeArrowheads="1"/>
          </p:cNvSpPr>
          <p:nvPr/>
        </p:nvSpPr>
        <p:spPr bwMode="auto">
          <a:xfrm>
            <a:off x="8532440" y="14709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29012" y="-27384"/>
            <a:ext cx="5651500" cy="954107"/>
            <a:chOff x="2555776" y="692696"/>
            <a:chExt cx="5651500" cy="954107"/>
          </a:xfrm>
        </p:grpSpPr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2555776" y="692696"/>
              <a:ext cx="5651500" cy="954107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5pPr>
              <a:lvl6pPr marL="4572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6pPr>
              <a:lvl7pPr marL="9144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7pPr>
              <a:lvl8pPr marL="1371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8pPr>
              <a:lvl9pPr marL="18288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dirty="0" err="1">
                  <a:solidFill>
                    <a:srgbClr val="FFFFFF"/>
                  </a:solidFill>
                  <a:latin typeface="Bwhebb" charset="0"/>
                </a:rPr>
                <a:t>    </a:t>
              </a:r>
              <a:r>
                <a:rPr lang="en-US" sz="2000" dirty="0">
                  <a:solidFill>
                    <a:srgbClr val="FFFFFF"/>
                  </a:solidFill>
                  <a:latin typeface="Arial"/>
                  <a:cs typeface="Arial"/>
                </a:rPr>
                <a:t>n.m. lyre -- lyre, stringed instrument used for popular as well as sacred music (B4604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3" name="Picture 2" descr="Screen Shot 2017-09-01 at 3.29.18 PM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652" y="720080"/>
              <a:ext cx="734235" cy="404664"/>
            </a:xfrm>
            <a:prstGeom prst="rect">
              <a:avLst/>
            </a:prstGeom>
          </p:spPr>
        </p:pic>
      </p:grpSp>
      <p:pic>
        <p:nvPicPr>
          <p:cNvPr id="4" name="Picture 3" descr="Screen Shot 2017-09-01 at 3.28.30 PM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052736"/>
            <a:ext cx="1008112" cy="5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247" fill="hold"/>
                                        <p:tgtEl>
                                          <p:spTgt spid="29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20"/>
                </p:tgtEl>
              </p:cMediaNode>
            </p:audio>
          </p:childTnLst>
        </p:cTn>
      </p:par>
    </p:tnLst>
    <p:bldLst>
      <p:bldP spid="29701" grpId="0" animBg="1"/>
      <p:bldP spid="29702" grpId="0" animBg="1"/>
      <p:bldP spid="29703" grpId="0" animBg="1"/>
      <p:bldP spid="29707" grpId="0" animBg="1"/>
      <p:bldP spid="29712" grpId="0" animBg="1"/>
      <p:bldP spid="29714" grpId="0" animBg="1"/>
      <p:bldP spid="297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pic>
        <p:nvPicPr>
          <p:cNvPr id="75789" name="Picture 13" descr="exhau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3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4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5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519170" y="1581150"/>
            <a:ext cx="23970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Easy,</a:t>
            </a:r>
          </a:p>
          <a:p>
            <a:r>
              <a:rPr lang="en-US"/>
              <a:t>Predictable</a:t>
            </a: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6038060" y="1581150"/>
            <a:ext cx="29209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 dirty="0"/>
              <a:t>Exhausting,</a:t>
            </a:r>
          </a:p>
          <a:p>
            <a:r>
              <a:rPr lang="en-US" dirty="0"/>
              <a:t>Unpredictable</a:t>
            </a:r>
          </a:p>
        </p:txBody>
      </p:sp>
      <p:pic>
        <p:nvPicPr>
          <p:cNvPr id="75792" name="Picture 16" descr="easy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2819400" cy="2633663"/>
          </a:xfrm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473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2792412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pic>
        <p:nvPicPr>
          <p:cNvPr id="76813" name="Picture 13" descr="oregon-plains-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76806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6807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81000" y="1295400"/>
            <a:ext cx="3470275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Trade, Noisy,</a:t>
            </a:r>
          </a:p>
          <a:p>
            <a:r>
              <a:rPr lang="en-US"/>
              <a:t>International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700553" y="1295400"/>
            <a:ext cx="3262632" cy="11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Isolation, Quiet,</a:t>
            </a:r>
          </a:p>
          <a:p>
            <a:r>
              <a:rPr lang="en-US"/>
              <a:t>Nationalism</a:t>
            </a:r>
          </a:p>
        </p:txBody>
      </p:sp>
      <p:pic>
        <p:nvPicPr>
          <p:cNvPr id="76816" name="Picture 16" descr="HK-Ph26a-very-busy-stre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115888"/>
            <a:ext cx="539750" cy="46196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569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/>
      <p:bldP spid="768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2720975" cy="1020762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77830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2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3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39750" y="1382713"/>
            <a:ext cx="33051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Syncretism,</a:t>
            </a:r>
          </a:p>
          <a:p>
            <a:r>
              <a:rPr lang="en-US"/>
              <a:t>Paganism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515975" y="1401763"/>
            <a:ext cx="33920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Religious Purity,</a:t>
            </a:r>
          </a:p>
          <a:p>
            <a:r>
              <a:rPr lang="en-US"/>
              <a:t>Monotheism</a:t>
            </a:r>
          </a:p>
        </p:txBody>
      </p:sp>
      <p:pic>
        <p:nvPicPr>
          <p:cNvPr id="77839" name="Picture 15" descr="t22blow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God of 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976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4" grpId="0"/>
      <p:bldP spid="778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131078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79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0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1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553774" y="1219200"/>
            <a:ext cx="285326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Controlled</a:t>
            </a:r>
          </a:p>
          <a:p>
            <a:r>
              <a:rPr lang="en-US"/>
              <a:t>By Israel only </a:t>
            </a:r>
          </a:p>
          <a:p>
            <a:r>
              <a:rPr lang="en-US"/>
              <a:t>150 years</a:t>
            </a: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074675" y="1219200"/>
            <a:ext cx="228419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Controlled</a:t>
            </a:r>
          </a:p>
          <a:p>
            <a:r>
              <a:rPr lang="en-US"/>
              <a:t>By Israel</a:t>
            </a:r>
          </a:p>
          <a:p>
            <a:r>
              <a:rPr lang="en-US"/>
              <a:t>1650 years</a:t>
            </a:r>
          </a:p>
        </p:txBody>
      </p:sp>
      <p:pic>
        <p:nvPicPr>
          <p:cNvPr id="105483" name="Picture 12" descr="Sheep &amp; Goat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13" descr="manonchar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115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2971800" y="4572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Life in </a:t>
            </a:r>
            <a:b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Ancient Israel</a:t>
            </a:r>
          </a:p>
        </p:txBody>
      </p:sp>
      <p:sp>
        <p:nvSpPr>
          <p:cNvPr id="79878" name="Freeform 6"/>
          <p:cNvSpPr>
            <a:spLocks/>
          </p:cNvSpPr>
          <p:nvPr/>
        </p:nvSpPr>
        <p:spPr bwMode="auto">
          <a:xfrm>
            <a:off x="-100013" y="2193925"/>
            <a:ext cx="54371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9879" name="Freeform 7"/>
          <p:cNvSpPr>
            <a:spLocks/>
          </p:cNvSpPr>
          <p:nvPr/>
        </p:nvSpPr>
        <p:spPr bwMode="auto">
          <a:xfrm>
            <a:off x="4838700" y="1430338"/>
            <a:ext cx="1025525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9880" name="Freeform 8"/>
          <p:cNvSpPr>
            <a:spLocks/>
          </p:cNvSpPr>
          <p:nvPr/>
        </p:nvSpPr>
        <p:spPr bwMode="auto">
          <a:xfrm>
            <a:off x="4854575" y="1420813"/>
            <a:ext cx="747713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9881" name="Freeform 9"/>
          <p:cNvSpPr>
            <a:spLocks/>
          </p:cNvSpPr>
          <p:nvPr/>
        </p:nvSpPr>
        <p:spPr bwMode="auto">
          <a:xfrm>
            <a:off x="5619750" y="-282575"/>
            <a:ext cx="674688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0" y="1775718"/>
            <a:ext cx="44926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/>
            <a:r>
              <a:rPr lang="en-US"/>
              <a:t>Sea Peoples,</a:t>
            </a:r>
          </a:p>
          <a:p>
            <a:pPr algn="l"/>
            <a:r>
              <a:rPr lang="en-US"/>
              <a:t>The </a:t>
            </a:r>
            <a:r>
              <a:rPr lang="ja-JP" altLang="en-US"/>
              <a:t>“</a:t>
            </a:r>
            <a:r>
              <a:rPr lang="en-US" altLang="ja-JP"/>
              <a:t>ians</a:t>
            </a:r>
            <a:r>
              <a:rPr lang="ja-JP" altLang="en-US"/>
              <a:t>”</a:t>
            </a:r>
            <a:r>
              <a:rPr lang="en-US" altLang="ja-JP"/>
              <a:t> (mostly)</a:t>
            </a:r>
            <a:endParaRPr lang="en-US"/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5435600" y="1775718"/>
            <a:ext cx="39147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Desert Peoples,</a:t>
            </a:r>
          </a:p>
          <a:p>
            <a:r>
              <a:rPr lang="en-US"/>
              <a:t>The </a:t>
            </a:r>
            <a:r>
              <a:rPr lang="ja-JP" altLang="en-US"/>
              <a:t>“</a:t>
            </a:r>
            <a:r>
              <a:rPr lang="en-US" altLang="ja-JP"/>
              <a:t>ites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0" y="6167438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Egyptians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827088" y="5159375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Philistines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895600" y="-99392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Phoenicians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6400800" y="-99392"/>
            <a:ext cx="192246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Syrians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3000375" y="1556792"/>
            <a:ext cx="250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Romans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1187450" y="4151313"/>
            <a:ext cx="2754313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Assyrians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1371600" y="3143250"/>
            <a:ext cx="30099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Babylonians</a:t>
            </a:r>
          </a:p>
        </p:txBody>
      </p:sp>
      <p:sp>
        <p:nvSpPr>
          <p:cNvPr id="79901" name="Text Box 29"/>
          <p:cNvSpPr txBox="1">
            <a:spLocks noChangeArrowheads="1"/>
          </p:cNvSpPr>
          <p:nvPr/>
        </p:nvSpPr>
        <p:spPr bwMode="auto">
          <a:xfrm>
            <a:off x="3886200" y="4038600"/>
            <a:ext cx="22574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Israelites</a:t>
            </a:r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6300192" y="2996952"/>
            <a:ext cx="2674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endParaRPr lang="en-US"/>
          </a:p>
          <a:p>
            <a:r>
              <a:rPr lang="en-US"/>
              <a:t>Ammonites</a:t>
            </a: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6084888" y="5135275"/>
            <a:ext cx="226853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Moabites</a:t>
            </a:r>
          </a:p>
        </p:txBody>
      </p:sp>
      <p:sp>
        <p:nvSpPr>
          <p:cNvPr id="79904" name="Text Box 32"/>
          <p:cNvSpPr txBox="1">
            <a:spLocks noChangeArrowheads="1"/>
          </p:cNvSpPr>
          <p:nvPr/>
        </p:nvSpPr>
        <p:spPr bwMode="auto">
          <a:xfrm>
            <a:off x="5796136" y="5880174"/>
            <a:ext cx="25082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endParaRPr lang="en-US"/>
          </a:p>
          <a:p>
            <a:r>
              <a:rPr lang="en-US"/>
              <a:t>Edomites</a:t>
            </a:r>
          </a:p>
        </p:txBody>
      </p:sp>
      <p:sp>
        <p:nvSpPr>
          <p:cNvPr id="23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756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92" grpId="0"/>
      <p:bldP spid="79893" grpId="0"/>
      <p:bldP spid="79894" grpId="0"/>
      <p:bldP spid="79897" grpId="0"/>
      <p:bldP spid="79898" grpId="0"/>
      <p:bldP spid="79899" grpId="0"/>
      <p:bldP spid="79900" grpId="0"/>
      <p:bldP spid="79901" grpId="0"/>
      <p:bldP spid="79902" grpId="0"/>
      <p:bldP spid="79903" grpId="0"/>
      <p:bldP spid="7990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189" y="3174"/>
              </a:cxn>
              <a:cxn ang="0">
                <a:pos x="252" y="3132"/>
              </a:cxn>
              <a:cxn ang="0">
                <a:pos x="283" y="3111"/>
              </a:cxn>
              <a:cxn ang="0">
                <a:pos x="335" y="3048"/>
              </a:cxn>
              <a:cxn ang="0">
                <a:pos x="608" y="2975"/>
              </a:cxn>
              <a:cxn ang="0">
                <a:pos x="828" y="2901"/>
              </a:cxn>
              <a:cxn ang="0">
                <a:pos x="911" y="2880"/>
              </a:cxn>
              <a:cxn ang="0">
                <a:pos x="1068" y="2776"/>
              </a:cxn>
              <a:cxn ang="0">
                <a:pos x="1362" y="2723"/>
              </a:cxn>
              <a:cxn ang="0">
                <a:pos x="1466" y="2681"/>
              </a:cxn>
              <a:cxn ang="0">
                <a:pos x="1602" y="2566"/>
              </a:cxn>
              <a:cxn ang="0">
                <a:pos x="1634" y="2482"/>
              </a:cxn>
              <a:cxn ang="0">
                <a:pos x="1707" y="2346"/>
              </a:cxn>
              <a:cxn ang="0">
                <a:pos x="1812" y="2200"/>
              </a:cxn>
              <a:cxn ang="0">
                <a:pos x="1917" y="2043"/>
              </a:cxn>
              <a:cxn ang="0">
                <a:pos x="1948" y="2022"/>
              </a:cxn>
              <a:cxn ang="0">
                <a:pos x="1980" y="1980"/>
              </a:cxn>
              <a:cxn ang="0">
                <a:pos x="2021" y="1917"/>
              </a:cxn>
              <a:cxn ang="0">
                <a:pos x="2032" y="1885"/>
              </a:cxn>
              <a:cxn ang="0">
                <a:pos x="2063" y="1865"/>
              </a:cxn>
              <a:cxn ang="0">
                <a:pos x="2116" y="1812"/>
              </a:cxn>
              <a:cxn ang="0">
                <a:pos x="2168" y="1770"/>
              </a:cxn>
              <a:cxn ang="0">
                <a:pos x="2231" y="1634"/>
              </a:cxn>
              <a:cxn ang="0">
                <a:pos x="2283" y="1529"/>
              </a:cxn>
              <a:cxn ang="0">
                <a:pos x="2336" y="1330"/>
              </a:cxn>
              <a:cxn ang="0">
                <a:pos x="2398" y="1142"/>
              </a:cxn>
              <a:cxn ang="0">
                <a:pos x="2482" y="880"/>
              </a:cxn>
              <a:cxn ang="0">
                <a:pos x="2514" y="849"/>
              </a:cxn>
              <a:cxn ang="0">
                <a:pos x="2587" y="733"/>
              </a:cxn>
              <a:cxn ang="0">
                <a:pos x="2723" y="545"/>
              </a:cxn>
              <a:cxn ang="0">
                <a:pos x="2744" y="503"/>
              </a:cxn>
              <a:cxn ang="0">
                <a:pos x="2786" y="440"/>
              </a:cxn>
              <a:cxn ang="0">
                <a:pos x="2838" y="346"/>
              </a:cxn>
              <a:cxn ang="0">
                <a:pos x="2933" y="189"/>
              </a:cxn>
              <a:cxn ang="0">
                <a:pos x="3006" y="116"/>
              </a:cxn>
              <a:cxn ang="0">
                <a:pos x="3090" y="53"/>
              </a:cxn>
              <a:cxn ang="0">
                <a:pos x="3121" y="0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2792412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Left Stage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Right Stage</a:t>
            </a:r>
          </a:p>
        </p:txBody>
      </p:sp>
      <p:sp>
        <p:nvSpPr>
          <p:cNvPr id="124935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0" y="460"/>
              </a:cxn>
              <a:cxn ang="0">
                <a:pos x="41" y="471"/>
              </a:cxn>
              <a:cxn ang="0">
                <a:pos x="104" y="513"/>
              </a:cxn>
              <a:cxn ang="0">
                <a:pos x="303" y="544"/>
              </a:cxn>
              <a:cxn ang="0">
                <a:pos x="366" y="565"/>
              </a:cxn>
              <a:cxn ang="0">
                <a:pos x="439" y="607"/>
              </a:cxn>
              <a:cxn ang="0">
                <a:pos x="544" y="597"/>
              </a:cxn>
              <a:cxn ang="0">
                <a:pos x="481" y="419"/>
              </a:cxn>
              <a:cxn ang="0">
                <a:pos x="387" y="303"/>
              </a:cxn>
              <a:cxn ang="0">
                <a:pos x="418" y="115"/>
              </a:cxn>
              <a:cxn ang="0">
                <a:pos x="439" y="62"/>
              </a:cxn>
              <a:cxn ang="0">
                <a:pos x="460" y="0"/>
              </a:cxn>
              <a:cxn ang="0">
                <a:pos x="492" y="10"/>
              </a:cxn>
              <a:cxn ang="0">
                <a:pos x="523" y="21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/>
            <a:ahLst/>
            <a:cxnLst>
              <a:cxn ang="0">
                <a:pos x="0" y="466"/>
              </a:cxn>
              <a:cxn ang="0">
                <a:pos x="52" y="215"/>
              </a:cxn>
              <a:cxn ang="0">
                <a:pos x="105" y="142"/>
              </a:cxn>
              <a:cxn ang="0">
                <a:pos x="429" y="48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3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09577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779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base"/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Travel in Ancient Israel</a:t>
            </a: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/>
            <a:ahLst/>
            <a:cxnLst>
              <a:cxn ang="0">
                <a:pos x="10" y="1110"/>
              </a:cxn>
              <a:cxn ang="0">
                <a:pos x="73" y="932"/>
              </a:cxn>
              <a:cxn ang="0">
                <a:pos x="125" y="723"/>
              </a:cxn>
              <a:cxn ang="0">
                <a:pos x="188" y="628"/>
              </a:cxn>
              <a:cxn ang="0">
                <a:pos x="220" y="565"/>
              </a:cxn>
              <a:cxn ang="0">
                <a:pos x="241" y="482"/>
              </a:cxn>
              <a:cxn ang="0">
                <a:pos x="283" y="419"/>
              </a:cxn>
              <a:cxn ang="0">
                <a:pos x="324" y="157"/>
              </a:cxn>
              <a:cxn ang="0">
                <a:pos x="387" y="0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277612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West &amp; North</a:t>
            </a: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273825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fontAlgn="base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en-US"/>
              <a:t>East &amp; South</a:t>
            </a:r>
          </a:p>
        </p:txBody>
      </p:sp>
      <p:sp>
        <p:nvSpPr>
          <p:cNvPr id="1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855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/>
      <p:bldP spid="1249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" t="1186" r="17809" b="2148"/>
          <a:stretch/>
        </p:blipFill>
        <p:spPr bwMode="auto">
          <a:xfrm>
            <a:off x="0" y="26988"/>
            <a:ext cx="9180512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430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charset="0"/>
                <a:ea typeface="ＭＳ Ｐゴシック" charset="0"/>
                <a:cs typeface="Arial" charset="0"/>
              </a:rPr>
              <a:t>Israel</a:t>
            </a:r>
            <a:r>
              <a:rPr lang="fr-FR" altLang="ja-JP" sz="4000" dirty="0"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4000" dirty="0">
                <a:latin typeface="Arial" charset="0"/>
                <a:ea typeface="ＭＳ Ｐゴシック" charset="0"/>
                <a:cs typeface="Arial" charset="0"/>
              </a:rPr>
              <a:t>s Strategic Location</a:t>
            </a:r>
          </a:p>
        </p:txBody>
      </p:sp>
      <p:sp>
        <p:nvSpPr>
          <p:cNvPr id="142339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</a:pP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39080" y="2362200"/>
            <a:ext cx="3352800" cy="3505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How has God placed </a:t>
            </a:r>
            <a:r>
              <a:rPr lang="en-US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you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in a strategic place for His purposes?</a:t>
            </a:r>
          </a:p>
        </p:txBody>
      </p:sp>
      <p:sp>
        <p:nvSpPr>
          <p:cNvPr id="202760" name="WordArt 8"/>
          <p:cNvSpPr>
            <a:spLocks noChangeArrowheads="1" noChangeShapeType="1" noTextEdit="1"/>
          </p:cNvSpPr>
          <p:nvPr/>
        </p:nvSpPr>
        <p:spPr bwMode="auto">
          <a:xfrm>
            <a:off x="40655" y="1844675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Thought Question: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791200" y="2870200"/>
            <a:ext cx="3352800" cy="4030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9863" algn="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ja-JP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Thus says the L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ORD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God: This is Jerusalem; </a:t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 have set her in the center of the nations, with countries round about her</a:t>
            </a:r>
            <a:r>
              <a:rPr lang="ja-JP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”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169863" algn="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Ezekiel 5:5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2762" name="AutoShape 10"/>
          <p:cNvSpPr>
            <a:spLocks noChangeArrowheads="1"/>
          </p:cNvSpPr>
          <p:nvPr/>
        </p:nvSpPr>
        <p:spPr bwMode="auto">
          <a:xfrm rot="7220944" flipV="1">
            <a:off x="5730875" y="1803400"/>
            <a:ext cx="22860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  <p:sp>
        <p:nvSpPr>
          <p:cNvPr id="12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1559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18213109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 Geography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69413" cy="6953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91328" y="235967"/>
            <a:ext cx="5049780" cy="769441"/>
          </a:xfrm>
          <a:noFill/>
        </p:spPr>
        <p:txBody>
          <a:bodyPr wrap="none" rtlCol="0">
            <a:spAutoFit/>
          </a:bodyPr>
          <a:lstStyle/>
          <a:p>
            <a:pPr algn="l" fontAlgn="t">
              <a:spcBef>
                <a:spcPct val="50000"/>
              </a:spcBef>
            </a:pPr>
            <a:r>
              <a:rPr lang="en-US" kern="1200" dirty="0">
                <a:solidFill>
                  <a:schemeClr val="tx1"/>
                </a:solidFill>
                <a:effectLst>
                  <a:glow rad="228600">
                    <a:schemeClr val="bg2">
                      <a:alpha val="88000"/>
                    </a:schemeClr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Sea of Galilee</a:t>
            </a:r>
          </a:p>
        </p:txBody>
      </p:sp>
      <p:sp>
        <p:nvSpPr>
          <p:cNvPr id="122884" name="Rectangle 4"/>
          <p:cNvSpPr>
            <a:spLocks noRot="1" noChangeArrowheads="1"/>
          </p:cNvSpPr>
          <p:nvPr/>
        </p:nvSpPr>
        <p:spPr bwMode="auto">
          <a:xfrm>
            <a:off x="5796136" y="2348880"/>
            <a:ext cx="291040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(North shore looking east)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3826"/>
            <a:ext cx="2627784" cy="65451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ea typeface="ＭＳ Ｐゴシック" charset="0"/>
                <a:cs typeface="Times New Roman (Hebrew)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Arbel</a:t>
            </a:r>
          </a:p>
        </p:txBody>
      </p:sp>
    </p:spTree>
    <p:extLst>
      <p:ext uri="{BB962C8B-B14F-4D97-AF65-F5344CB8AC3E}">
        <p14:creationId xmlns:p14="http://schemas.microsoft.com/office/powerpoint/2010/main" val="3247178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neret0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88" y="-26988"/>
            <a:ext cx="9291638" cy="6962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2627784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Sea of Galilee</a:t>
            </a:r>
          </a:p>
        </p:txBody>
      </p:sp>
    </p:spTree>
    <p:extLst>
      <p:ext uri="{BB962C8B-B14F-4D97-AF65-F5344CB8AC3E}">
        <p14:creationId xmlns:p14="http://schemas.microsoft.com/office/powerpoint/2010/main" val="1583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0" y="274638"/>
            <a:ext cx="259080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ea typeface="ＭＳ Ｐゴシック" charset="0"/>
              </a:rPr>
              <a:t>The Sea of Galilee</a:t>
            </a:r>
          </a:p>
        </p:txBody>
      </p:sp>
      <p:pic>
        <p:nvPicPr>
          <p:cNvPr id="44034" name="Picture 4" descr="Sea of Galilee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5943600" y="1752600"/>
            <a:ext cx="3092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>
              <a:spcBef>
                <a:spcPct val="0"/>
              </a:spcBef>
              <a:defRPr/>
            </a:pPr>
            <a:r>
              <a:rPr lang="en-US" sz="32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(South shore looking east)</a:t>
            </a:r>
          </a:p>
        </p:txBody>
      </p:sp>
    </p:spTree>
    <p:extLst>
      <p:ext uri="{BB962C8B-B14F-4D97-AF65-F5344CB8AC3E}">
        <p14:creationId xmlns:p14="http://schemas.microsoft.com/office/powerpoint/2010/main" val="380362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1752600"/>
          </a:xfrm>
          <a:solidFill>
            <a:srgbClr val="663300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0" dirty="0">
                <a:ea typeface="ＭＳ Ｐゴシック" charset="0"/>
              </a:rPr>
              <a:t>Mountains </a:t>
            </a:r>
            <a:br>
              <a:rPr lang="en-US" sz="4000" b="0" dirty="0">
                <a:ea typeface="ＭＳ Ｐゴシック" charset="0"/>
              </a:rPr>
            </a:br>
            <a:r>
              <a:rPr lang="en-US" sz="4000" b="0" dirty="0">
                <a:ea typeface="ＭＳ Ｐゴシック" charset="0"/>
              </a:rPr>
              <a:t>in Israel</a:t>
            </a:r>
          </a:p>
        </p:txBody>
      </p:sp>
      <p:grpSp>
        <p:nvGrpSpPr>
          <p:cNvPr id="46083" name="Group 58"/>
          <p:cNvGrpSpPr>
            <a:grpSpLocks/>
          </p:cNvGrpSpPr>
          <p:nvPr/>
        </p:nvGrpSpPr>
        <p:grpSpPr bwMode="auto">
          <a:xfrm>
            <a:off x="3581400" y="4616450"/>
            <a:ext cx="1724025" cy="889000"/>
            <a:chOff x="2880" y="2208"/>
            <a:chExt cx="960" cy="560"/>
          </a:xfrm>
        </p:grpSpPr>
        <p:sp>
          <p:nvSpPr>
            <p:cNvPr id="28720" name="Text Box 48"/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en-US"/>
                <a:t>Olives</a:t>
              </a:r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28733" name="Line 61"/>
          <p:cNvSpPr>
            <a:spLocks noChangeShapeType="1"/>
          </p:cNvSpPr>
          <p:nvPr/>
        </p:nvSpPr>
        <p:spPr bwMode="auto">
          <a:xfrm rot="16200000" flipV="1">
            <a:off x="6324578" y="76222"/>
            <a:ext cx="228600" cy="380956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6580838" y="332656"/>
            <a:ext cx="1996425" cy="70788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40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 sz="3200" b="1">
                <a:solidFill>
                  <a:srgbClr val="FFFFFF"/>
                </a:solidFill>
              </a:rPr>
              <a:t>Hermon</a:t>
            </a:r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46085" name="Group 63"/>
          <p:cNvGrpSpPr>
            <a:grpSpLocks/>
          </p:cNvGrpSpPr>
          <p:nvPr/>
        </p:nvGrpSpPr>
        <p:grpSpPr bwMode="auto">
          <a:xfrm>
            <a:off x="5334000" y="1987550"/>
            <a:ext cx="2112963" cy="774700"/>
            <a:chOff x="3360" y="1252"/>
            <a:chExt cx="1176" cy="488"/>
          </a:xfrm>
        </p:grpSpPr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9" name="Text Box 47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en-US"/>
                <a:t>Tabor</a:t>
              </a:r>
            </a:p>
          </p:txBody>
        </p:sp>
      </p:grpSp>
      <p:sp>
        <p:nvSpPr>
          <p:cNvPr id="28737" name="Line 65"/>
          <p:cNvSpPr>
            <a:spLocks noChangeShapeType="1"/>
          </p:cNvSpPr>
          <p:nvPr/>
        </p:nvSpPr>
        <p:spPr bwMode="auto">
          <a:xfrm rot="16200000" flipV="1">
            <a:off x="6230144" y="4672806"/>
            <a:ext cx="228600" cy="344488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738" name="Text Box 66"/>
          <p:cNvSpPr txBox="1">
            <a:spLocks noChangeArrowheads="1"/>
          </p:cNvSpPr>
          <p:nvPr/>
        </p:nvSpPr>
        <p:spPr bwMode="auto">
          <a:xfrm>
            <a:off x="6438900" y="4921250"/>
            <a:ext cx="1811338" cy="584776"/>
          </a:xfrm>
          <a:prstGeom prst="rect">
            <a:avLst/>
          </a:prstGeom>
          <a:solidFill>
            <a:srgbClr val="663300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fontAlgn="base" hangingPunct="1">
              <a:spcBef>
                <a:spcPct val="0"/>
              </a:spcBef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fontAlgn="base">
              <a:spcBef>
                <a:spcPct val="0"/>
              </a:spcBef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1" charset="0"/>
              </a:defRPr>
            </a:lvl9pPr>
          </a:lstStyle>
          <a:p>
            <a:r>
              <a:rPr lang="en-US"/>
              <a:t>Nebo</a:t>
            </a:r>
          </a:p>
        </p:txBody>
      </p:sp>
      <p:grpSp>
        <p:nvGrpSpPr>
          <p:cNvPr id="46088" name="Group 67"/>
          <p:cNvGrpSpPr>
            <a:grpSpLocks/>
          </p:cNvGrpSpPr>
          <p:nvPr/>
        </p:nvGrpSpPr>
        <p:grpSpPr bwMode="auto">
          <a:xfrm>
            <a:off x="3581400" y="2514600"/>
            <a:ext cx="1811338" cy="857250"/>
            <a:chOff x="2256" y="1584"/>
            <a:chExt cx="1008" cy="540"/>
          </a:xfrm>
        </p:grpSpPr>
        <p:sp>
          <p:nvSpPr>
            <p:cNvPr id="28723" name="Line 51"/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6" name="Text Box 44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en-US"/>
                <a:t>Gilboa</a:t>
              </a:r>
            </a:p>
          </p:txBody>
        </p:sp>
      </p:grpSp>
      <p:grpSp>
        <p:nvGrpSpPr>
          <p:cNvPr id="46089" name="Group 68"/>
          <p:cNvGrpSpPr>
            <a:grpSpLocks/>
          </p:cNvGrpSpPr>
          <p:nvPr/>
        </p:nvGrpSpPr>
        <p:grpSpPr bwMode="auto">
          <a:xfrm>
            <a:off x="2362200" y="1676400"/>
            <a:ext cx="1982788" cy="857250"/>
            <a:chOff x="1488" y="1056"/>
            <a:chExt cx="1104" cy="540"/>
          </a:xfrm>
        </p:grpSpPr>
        <p:sp>
          <p:nvSpPr>
            <p:cNvPr id="28721" name="Line 49"/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en-US"/>
                <a:t>Carmel</a:t>
              </a:r>
            </a:p>
          </p:txBody>
        </p:sp>
      </p:grpSp>
      <p:grpSp>
        <p:nvGrpSpPr>
          <p:cNvPr id="46090" name="Group 70"/>
          <p:cNvGrpSpPr>
            <a:grpSpLocks/>
          </p:cNvGrpSpPr>
          <p:nvPr/>
        </p:nvGrpSpPr>
        <p:grpSpPr bwMode="auto">
          <a:xfrm>
            <a:off x="5867400" y="5943600"/>
            <a:ext cx="1379538" cy="762000"/>
            <a:chOff x="3696" y="3744"/>
            <a:chExt cx="768" cy="480"/>
          </a:xfrm>
        </p:grpSpPr>
        <p:sp>
          <p:nvSpPr>
            <p:cNvPr id="28741" name="Line 69"/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8715" name="Text Box 43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en-US"/>
                <a:t>Hor</a:t>
              </a:r>
            </a:p>
          </p:txBody>
        </p:sp>
      </p:grpSp>
      <p:sp>
        <p:nvSpPr>
          <p:cNvPr id="24" name="Text Box 25"/>
          <p:cNvSpPr txBox="1">
            <a:spLocks noChangeAspect="1" noChangeArrowheads="1"/>
          </p:cNvSpPr>
          <p:nvPr/>
        </p:nvSpPr>
        <p:spPr bwMode="auto">
          <a:xfrm>
            <a:off x="8604250" y="76200"/>
            <a:ext cx="5397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defRPr>
            </a:lvl1pPr>
            <a:lvl2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2pPr>
            <a:lvl3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3pPr>
            <a:lvl4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4pPr>
            <a:lvl5pPr algn="ctr" rtl="1" fontAlgn="base">
              <a:spcBef>
                <a:spcPct val="0"/>
              </a:spcBef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Batik Regular" charset="0"/>
                <a:cs typeface="Times New Roman (Hebrew)" charset="0"/>
              </a:defRPr>
            </a:lvl9pPr>
          </a:lstStyle>
          <a:p>
            <a:r>
              <a:rPr lang="en-US" dirty="0"/>
              <a:t>10</a:t>
            </a:r>
          </a:p>
        </p:txBody>
      </p:sp>
      <p:grpSp>
        <p:nvGrpSpPr>
          <p:cNvPr id="25" name="Group 58"/>
          <p:cNvGrpSpPr>
            <a:grpSpLocks/>
          </p:cNvGrpSpPr>
          <p:nvPr/>
        </p:nvGrpSpPr>
        <p:grpSpPr bwMode="auto">
          <a:xfrm>
            <a:off x="3131841" y="4155309"/>
            <a:ext cx="1727617" cy="584200"/>
            <a:chOff x="2880" y="2348"/>
            <a:chExt cx="962" cy="368"/>
          </a:xfrm>
        </p:grpSpPr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2880" y="2348"/>
              <a:ext cx="864" cy="368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eaLnBrk="1" fontAlgn="base" hangingPunct="1">
                <a:spcBef>
                  <a:spcPct val="0"/>
                </a:spcBef>
                <a:defRPr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defRPr>
              </a:lvl1pPr>
              <a:lvl2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2pPr>
              <a:lvl3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3pPr>
              <a:lvl4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4pPr>
              <a:lvl5pPr algn="ctr" fontAlgn="base">
                <a:spcBef>
                  <a:spcPct val="0"/>
                </a:spcBef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105" charset="-128"/>
                  <a:cs typeface="ＭＳ Ｐゴシック" pitchFamily="-105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11" charset="0"/>
                </a:defRPr>
              </a:lvl9pPr>
            </a:lstStyle>
            <a:p>
              <a:r>
                <a:rPr lang="en-US"/>
                <a:t>Zion</a:t>
              </a:r>
            </a:p>
          </p:txBody>
        </p:sp>
        <p:sp>
          <p:nvSpPr>
            <p:cNvPr id="27" name="Line 54"/>
            <p:cNvSpPr>
              <a:spLocks noChangeShapeType="1"/>
            </p:cNvSpPr>
            <p:nvPr/>
          </p:nvSpPr>
          <p:spPr bwMode="auto">
            <a:xfrm>
              <a:off x="3696" y="2445"/>
              <a:ext cx="146" cy="262"/>
            </a:xfrm>
            <a:prstGeom prst="line">
              <a:avLst/>
            </a:prstGeom>
            <a:solidFill>
              <a:srgbClr val="66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1" fontAlgn="base" hangingPunct="1">
                <a:spcBef>
                  <a:spcPct val="0"/>
                </a:spcBef>
              </a:pP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2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826"/>
            <a:ext cx="3131840" cy="654514"/>
          </a:xfrm>
          <a:solidFill>
            <a:schemeClr val="tx1"/>
          </a:solidFill>
        </p:spPr>
        <p:txBody>
          <a:bodyPr/>
          <a:lstStyle/>
          <a:p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Mount Hermon</a:t>
            </a:r>
          </a:p>
        </p:txBody>
      </p:sp>
    </p:spTree>
    <p:extLst>
      <p:ext uri="{BB962C8B-B14F-4D97-AF65-F5344CB8AC3E}">
        <p14:creationId xmlns:p14="http://schemas.microsoft.com/office/powerpoint/2010/main" val="8431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Batik Regular"/>
        <a:ea typeface="ＭＳ Ｐゴシック"/>
        <a:cs typeface="Times New Roman (Hebrew)"/>
      </a:majorFont>
      <a:minorFont>
        <a:latin typeface="Arial"/>
        <a:ea typeface="ＭＳ Ｐゴシック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4006</TotalTime>
  <Words>690</Words>
  <Application>Microsoft Macintosh PowerPoint</Application>
  <PresentationFormat>On-screen Show (4:3)</PresentationFormat>
  <Paragraphs>281</Paragraphs>
  <Slides>48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Batik Regular</vt:lpstr>
      <vt:lpstr>ＭＳ Ｐゴシック</vt:lpstr>
      <vt:lpstr>Arial</vt:lpstr>
      <vt:lpstr>Bwhebb</vt:lpstr>
      <vt:lpstr>Garamond</vt:lpstr>
      <vt:lpstr>Impact</vt:lpstr>
      <vt:lpstr>Kristen ITC</vt:lpstr>
      <vt:lpstr>Times New Roman</vt:lpstr>
      <vt:lpstr>Wingdings</vt:lpstr>
      <vt:lpstr>Orbit</vt:lpstr>
      <vt:lpstr>1_Stream</vt:lpstr>
      <vt:lpstr>4_עיצוב ברירת מחדל</vt:lpstr>
      <vt:lpstr>2_Stream</vt:lpstr>
      <vt:lpstr>Geography of Israel's Regions &amp; Travel</vt:lpstr>
      <vt:lpstr>Mesopotamia</vt:lpstr>
      <vt:lpstr>The Ancient Near East </vt:lpstr>
      <vt:lpstr>Bodies of Water in  Israel</vt:lpstr>
      <vt:lpstr>The Sea of Galilee</vt:lpstr>
      <vt:lpstr>Sea of Galilee</vt:lpstr>
      <vt:lpstr>The Sea of Galilee</vt:lpstr>
      <vt:lpstr>Mountains  in Israel</vt:lpstr>
      <vt:lpstr>Mount Hermon</vt:lpstr>
      <vt:lpstr>Mount Hermon</vt:lpstr>
      <vt:lpstr>Regions of Israel (OT)</vt:lpstr>
      <vt:lpstr>Regions of Israel (NT)</vt:lpstr>
      <vt:lpstr>Elevations</vt:lpstr>
      <vt:lpstr>Elevations in North-South Divisions</vt:lpstr>
      <vt:lpstr>Coastal Plain</vt:lpstr>
      <vt:lpstr>Coastal Plain</vt:lpstr>
      <vt:lpstr>Tel Aviv</vt:lpstr>
      <vt:lpstr>Tel Aviv</vt:lpstr>
      <vt:lpstr>Coastal Plain</vt:lpstr>
      <vt:lpstr>Caesarea</vt:lpstr>
      <vt:lpstr>Coastal Plain</vt:lpstr>
      <vt:lpstr>Elevations in North-South Divisions</vt:lpstr>
      <vt:lpstr>Shephelah</vt:lpstr>
      <vt:lpstr>Elevations in North-South Divisions</vt:lpstr>
      <vt:lpstr>Judean Hills</vt:lpstr>
      <vt:lpstr>Elevations in North-South Divisions</vt:lpstr>
      <vt:lpstr>Mount Tabor in the Jezreel Valley</vt:lpstr>
      <vt:lpstr>Central Mountain Range</vt:lpstr>
      <vt:lpstr>The Wilderness of Judea</vt:lpstr>
      <vt:lpstr>Elevations in North-South Divisions</vt:lpstr>
      <vt:lpstr>Jordan Rift</vt:lpstr>
      <vt:lpstr>Elevations in North-South Divisions</vt:lpstr>
      <vt:lpstr>Transjordan Plateau</vt:lpstr>
      <vt:lpstr>Elevations in North-South Divisions</vt:lpstr>
      <vt:lpstr>The Negev</vt:lpstr>
      <vt:lpstr>The Negev</vt:lpstr>
      <vt:lpstr>Left Stage</vt:lpstr>
      <vt:lpstr>Left Stage</vt:lpstr>
      <vt:lpstr>Left Stage</vt:lpstr>
      <vt:lpstr>Left Stage</vt:lpstr>
      <vt:lpstr>Left Stage</vt:lpstr>
      <vt:lpstr>Left Stage</vt:lpstr>
      <vt:lpstr>Left Stage</vt:lpstr>
      <vt:lpstr>Left Stage</vt:lpstr>
      <vt:lpstr>Left Stage</vt:lpstr>
      <vt:lpstr>Israel's Strategic Location</vt:lpstr>
      <vt:lpstr>Black</vt:lpstr>
      <vt:lpstr>Bible Geography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233</cp:revision>
  <cp:lastPrinted>2025-09-20T12:47:22Z</cp:lastPrinted>
  <dcterms:created xsi:type="dcterms:W3CDTF">2002-07-30T01:35:17Z</dcterms:created>
  <dcterms:modified xsi:type="dcterms:W3CDTF">2025-09-20T12:48:33Z</dcterms:modified>
</cp:coreProperties>
</file>