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729" r:id="rId5"/>
    <p:sldMasterId id="2147483806" r:id="rId6"/>
    <p:sldMasterId id="2147483820" r:id="rId7"/>
    <p:sldMasterId id="2147483822" r:id="rId8"/>
    <p:sldMasterId id="2147483847" r:id="rId9"/>
    <p:sldMasterId id="2147483859" r:id="rId10"/>
  </p:sldMasterIdLst>
  <p:notesMasterIdLst>
    <p:notesMasterId r:id="rId24"/>
  </p:notesMasterIdLst>
  <p:sldIdLst>
    <p:sldId id="263" r:id="rId11"/>
    <p:sldId id="264" r:id="rId12"/>
    <p:sldId id="262" r:id="rId13"/>
    <p:sldId id="257" r:id="rId14"/>
    <p:sldId id="258" r:id="rId15"/>
    <p:sldId id="259" r:id="rId16"/>
    <p:sldId id="260" r:id="rId17"/>
    <p:sldId id="5716" r:id="rId18"/>
    <p:sldId id="5799" r:id="rId19"/>
    <p:sldId id="5800" r:id="rId20"/>
    <p:sldId id="5801" r:id="rId21"/>
    <p:sldId id="287" r:id="rId22"/>
    <p:sldId id="266"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46" autoAdjust="0"/>
    <p:restoredTop sz="75056" autoAdjust="0"/>
  </p:normalViewPr>
  <p:slideViewPr>
    <p:cSldViewPr snapToGrid="0" snapToObjects="1">
      <p:cViewPr varScale="1">
        <p:scale>
          <a:sx n="80" d="100"/>
          <a:sy n="80" d="100"/>
        </p:scale>
        <p:origin x="192"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D25C5518-6D3A-9441-8204-D437382271EA}" type="datetime1">
              <a:rPr lang="en-US"/>
              <a:pPr>
                <a:defRPr/>
              </a:pPr>
              <a:t>12/7/25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52973D7-A23B-A44B-A4E4-6786506C5AC0}" type="slidenum">
              <a:rPr lang="en-US"/>
              <a:pPr>
                <a:defRPr/>
              </a:pPr>
              <a:t>‹#›</a:t>
            </a:fld>
            <a:endParaRPr lang="en-US"/>
          </a:p>
        </p:txBody>
      </p:sp>
    </p:spTree>
    <p:extLst>
      <p:ext uri="{BB962C8B-B14F-4D97-AF65-F5344CB8AC3E}">
        <p14:creationId xmlns:p14="http://schemas.microsoft.com/office/powerpoint/2010/main" val="950982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56DA48-3240-7B45-A10C-6D15F2E72DB2}" type="slidenum">
              <a:rPr lang="en-US" sz="1200">
                <a:solidFill>
                  <a:srgbClr val="000000"/>
                </a:solidFill>
                <a:latin typeface="Calibri" charset="0"/>
              </a:rPr>
              <a:pPr eaLnBrk="1" hangingPunct="1"/>
              <a:t>5</a:t>
            </a:fld>
            <a:endParaRPr lang="en-US" sz="1200">
              <a:solidFill>
                <a:srgbClr val="000000"/>
              </a:solidFill>
              <a:latin typeface="Calibri" charset="0"/>
            </a:endParaRPr>
          </a:p>
        </p:txBody>
      </p:sp>
      <p:sp>
        <p:nvSpPr>
          <p:cNvPr id="26626" name="AutoShape 2"/>
          <p:cNvSpPr>
            <a:spLocks noGrp="1" noRot="1" noChangeAspect="1" noChangeArrowheads="1" noTextEdit="1"/>
          </p:cNvSpPr>
          <p:nvPr>
            <p:ph type="sldImg"/>
          </p:nvPr>
        </p:nvSpPr>
        <p:spPr bwMode="auto">
          <a:xfrm>
            <a:off x="841375" y="241300"/>
            <a:ext cx="5233988" cy="39258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bwMode="auto">
          <a:xfrm>
            <a:off x="396875" y="4305300"/>
            <a:ext cx="5988050" cy="4184650"/>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112713" indent="-112713" defTabSz="1020763" eaLnBrk="1" hangingPunct="1">
              <a:spcBef>
                <a:spcPct val="0"/>
              </a:spcBef>
            </a:pPr>
            <a:r>
              <a:rPr lang="en-US">
                <a:latin typeface="Times New Roman" charset="0"/>
                <a:ea typeface="ＭＳ Ｐゴシック" charset="0"/>
                <a:cs typeface="ＭＳ Ｐゴシック" charset="0"/>
              </a:rPr>
              <a:t>Christ</a:t>
            </a:r>
            <a:r>
              <a:rPr lang="fr-FR" altLang="ja-JP">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9CB64A-5356-1348-89F6-B17785490C6A}" type="slidenum">
              <a:rPr lang="en-US" sz="1200">
                <a:solidFill>
                  <a:srgbClr val="000000"/>
                </a:solidFill>
                <a:latin typeface="Calibri" charset="0"/>
              </a:rPr>
              <a:pPr eaLnBrk="1" hangingPunct="1"/>
              <a:t>6</a:t>
            </a:fld>
            <a:endParaRPr lang="en-US" sz="1200">
              <a:solidFill>
                <a:srgbClr val="000000"/>
              </a:solidFill>
              <a:latin typeface="Calibri" charset="0"/>
            </a:endParaRPr>
          </a:p>
        </p:txBody>
      </p:sp>
      <p:sp>
        <p:nvSpPr>
          <p:cNvPr id="2867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Genev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582CDB-573A-4E4E-A0BB-69E4DCB53A6B}" type="slidenum">
              <a:rPr lang="en-US" sz="1200">
                <a:solidFill>
                  <a:srgbClr val="000000"/>
                </a:solidFill>
                <a:latin typeface="Calibri" charset="0"/>
              </a:rPr>
              <a:pPr eaLnBrk="1" hangingPunct="1"/>
              <a:t>7</a:t>
            </a:fld>
            <a:endParaRPr lang="en-US" sz="1200">
              <a:solidFill>
                <a:srgbClr val="000000"/>
              </a:solidFill>
              <a:latin typeface="Calibri" charset="0"/>
            </a:endParaRPr>
          </a:p>
        </p:txBody>
      </p:sp>
      <p:sp>
        <p:nvSpPr>
          <p:cNvPr id="30722"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0723"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Genev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three key feasts of Israel: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Another view by Mark Moore:</a:t>
            </a:r>
          </a:p>
          <a:p>
            <a:pPr>
              <a:spcBef>
                <a:spcPts val="1350"/>
              </a:spcBef>
              <a:buNone/>
            </a:pPr>
            <a:r>
              <a:rPr lang="en-US" baseline="0" dirty="0">
                <a:latin typeface="Arial" panose="020B0604020202020204" pitchFamily="34" charset="0"/>
                <a:cs typeface="Arial" panose="020B0604020202020204" pitchFamily="34" charset="0"/>
              </a:rPr>
              <a:t>"</a:t>
            </a:r>
            <a:r>
              <a:rPr lang="en-US" b="1">
                <a:effectLst/>
                <a:latin typeface="Times"/>
              </a:rPr>
              <a:t>§ 143 Preparation for the Passover Meal</a:t>
            </a:r>
            <a:r>
              <a:rPr lang="en-US">
                <a:effectLst/>
                <a:latin typeface="Times"/>
              </a:rPr>
              <a:t> (Mt 26:17–19; Mk 14:12–16; Lk 22:7–13)</a:t>
            </a:r>
          </a:p>
          <a:p>
            <a:pPr>
              <a:spcBef>
                <a:spcPts val="675"/>
              </a:spcBef>
              <a:buNone/>
            </a:pPr>
            <a:r>
              <a:rPr lang="en-US">
                <a:effectLst/>
                <a:latin typeface="Helvetica" pitchFamily="2" charset="0"/>
              </a:rPr>
              <a:t>The Synoptics indicate that Jesus ate the actual Passover meal on Nisan 14 before he was crucified on Nisan 15 (roughly equivalent to our April). Some, however, have interpreted John 18:28 and 19:14 to say that Jesus died at the very time the Passover lambs were being slain on Nisan 14. If that is true then we have an obvious contradiction between John and the Synoptics.</a:t>
            </a:r>
          </a:p>
          <a:p>
            <a:pPr>
              <a:buNone/>
            </a:pPr>
            <a:r>
              <a:rPr lang="en-US">
                <a:effectLst/>
                <a:latin typeface="Helvetica" pitchFamily="2" charset="0"/>
              </a:rPr>
              <a:t>Though some are always eager to charge the Evangelists with theological editing or outright error, a better solution seems to be the suggestion that two separate calendars were followed. For example, Jaubert argues that Jesus followed the Essene solar calendar,</a:t>
            </a:r>
            <a:r>
              <a:rPr lang="en-US" baseline="30000">
                <a:effectLst/>
                <a:latin typeface="Helvetica" pitchFamily="2" charset="0"/>
              </a:rPr>
              <a:t>21</a:t>
            </a:r>
            <a:r>
              <a:rPr lang="en-US">
                <a:effectLst/>
                <a:latin typeface="Helvetica" pitchFamily="2" charset="0"/>
              </a:rPr>
              <a:t> or that the Passover sacrifices and meals were spread over two days because of the flood of visitors to Jerusalem.</a:t>
            </a:r>
            <a:r>
              <a:rPr lang="en-US" baseline="30000">
                <a:effectLst/>
                <a:latin typeface="Helvetica" pitchFamily="2" charset="0"/>
              </a:rPr>
              <a:t>22</a:t>
            </a:r>
            <a:r>
              <a:rPr lang="en-US">
                <a:effectLst/>
                <a:latin typeface="Helvetica" pitchFamily="2" charset="0"/>
              </a:rPr>
              <a:t> This would put the Passover on Thursday for the disciples but on Friday for the Sadducees. Hoehner argues that there was a difference in how the Galileans and Judeans reckoned their days (from sunrise or sunset).</a:t>
            </a:r>
            <a:r>
              <a:rPr lang="en-US" baseline="30000">
                <a:effectLst/>
                <a:latin typeface="Helvetica" pitchFamily="2" charset="0"/>
              </a:rPr>
              <a:t>23</a:t>
            </a:r>
            <a:r>
              <a:rPr lang="en-US">
                <a:effectLst/>
                <a:latin typeface="Helvetica" pitchFamily="2" charset="0"/>
              </a:rPr>
              <a:t> Hence Jesus and the other Galileans ate the Passover a day before the Judeans did. Others have suggested that the discrepancy stemmed from an argument between the Pharisees and Sadducees. However, none of these arguments based on a calendar have strong documentary support.</a:t>
            </a:r>
          </a:p>
          <a:p>
            <a:pPr>
              <a:buNone/>
            </a:pPr>
            <a:r>
              <a:rPr lang="en-US">
                <a:effectLst/>
                <a:latin typeface="Helvetica" pitchFamily="2" charset="0"/>
              </a:rPr>
              <a:t>There is a third solution that is better still and much simpler. Jesus and his disciples celebrated the actual Passover. John knew that. After all, he was familiar with synoptic chronology. In fact, John 13 also describes the Passover Jesus celebrated. (1) It was in Jerusalem rather than Bethany, which had been their haunt the entire week. (2) They are pictured as reclining at the table at night, which is indicative of a festival meal. And (3) when the disciples saw Judas exit urgently they believed he was going out to get last minute supplies for the Passover meal or to give alms to the poor. These are indications of a Passover meal. Consequently, what John calls the Passover (18:28), is actually the </a:t>
            </a:r>
            <a:r>
              <a:rPr lang="en-US" i="1">
                <a:effectLst/>
                <a:latin typeface="Helvetica" pitchFamily="2" charset="0"/>
              </a:rPr>
              <a:t>chagigah</a:t>
            </a:r>
            <a:r>
              <a:rPr lang="en-US">
                <a:effectLst/>
                <a:latin typeface="Helvetica" pitchFamily="2" charset="0"/>
              </a:rPr>
              <a:t> (Num 28:18–19), which opened the Feast of Unleavened Bread. Was John confused about what it was actually called? No. In John’s day, there was little distinction between the Passover (Nisan 14) and the Feast of Unleavened Bread (Nisan 15–21). Both terms were used interchangeably (Mt 26:17; Mk 14:1, 12; Lk 2:41; 22:1; Josephus, </a:t>
            </a:r>
            <a:r>
              <a:rPr lang="en-US" i="1">
                <a:effectLst/>
                <a:latin typeface="Helvetica" pitchFamily="2" charset="0"/>
              </a:rPr>
              <a:t>Ant</a:t>
            </a:r>
            <a:r>
              <a:rPr lang="en-US">
                <a:effectLst/>
                <a:latin typeface="Helvetica" pitchFamily="2" charset="0"/>
              </a:rPr>
              <a:t> 2.317; </a:t>
            </a:r>
            <a:r>
              <a:rPr lang="en-US" i="1">
                <a:effectLst/>
                <a:latin typeface="Helvetica" pitchFamily="2" charset="0"/>
              </a:rPr>
              <a:t>JW</a:t>
            </a:r>
            <a:r>
              <a:rPr lang="en-US">
                <a:effectLst/>
                <a:latin typeface="Helvetica" pitchFamily="2" charset="0"/>
              </a:rPr>
              <a:t> 5.98). So it was perfectly acceptable for John to identify this special meal as the Passover. Besides, every other time John uses the term “Passover” he refers to the entire feast, not the single meal (Jn 2:13, 23; 6:4; 11:55; 12:1; 13:1). Therefore, we suggest that Jesus and the disciples ate the actual Passover meal, celebrated on Nisan 14. Furthermore, the Jews of John 18:12 refused to enter Pilate’s praetorium so they would not be disqualified from the rest of the seven day Feast of Unleavened Bread, not the actual Passover meal.</a:t>
            </a:r>
            <a:r>
              <a:rPr lang="en-US" baseline="30000">
                <a:effectLst/>
                <a:latin typeface="Helvetica" pitchFamily="2" charset="0"/>
              </a:rPr>
              <a:t>24</a:t>
            </a:r>
            <a:br>
              <a:rPr lang="en-US">
                <a:effectLst/>
                <a:latin typeface="Helvetica" pitchFamily="2" charset="0"/>
              </a:rPr>
            </a:br>
            <a:endParaRPr lang="en-US">
              <a:effectLst/>
              <a:latin typeface="Helvetica" pitchFamily="2" charset="0"/>
            </a:endParaRPr>
          </a:p>
          <a:p>
            <a:pPr>
              <a:buNone/>
            </a:pPr>
            <a:r>
              <a:rPr lang="en-US" baseline="30000">
                <a:effectLst/>
                <a:latin typeface="Calibri" panose="020F0502020204030204" pitchFamily="34" charset="0"/>
              </a:rPr>
              <a:t>21</a:t>
            </a:r>
            <a:r>
              <a:rPr lang="en-US">
                <a:effectLst/>
                <a:latin typeface="Calibri" panose="020F0502020204030204" pitchFamily="34" charset="0"/>
              </a:rPr>
              <a:t> Annie Jaubert, </a:t>
            </a:r>
            <a:r>
              <a:rPr lang="en-US" i="1">
                <a:effectLst/>
                <a:latin typeface="Calibri" panose="020F0502020204030204" pitchFamily="34" charset="0"/>
              </a:rPr>
              <a:t>The Date of the Last Supper</a:t>
            </a:r>
            <a:r>
              <a:rPr lang="en-US">
                <a:effectLst/>
                <a:latin typeface="Calibri" panose="020F0502020204030204" pitchFamily="34" charset="0"/>
              </a:rPr>
              <a:t> (New York: Alba House, 1965). One great weakness of her view is that her evidence for the Essene solar calendar comes from a third century document.</a:t>
            </a:r>
          </a:p>
          <a:p>
            <a:pPr>
              <a:buNone/>
            </a:pPr>
            <a:r>
              <a:rPr lang="en-US" baseline="30000">
                <a:effectLst/>
                <a:latin typeface="Calibri" panose="020F0502020204030204" pitchFamily="34" charset="0"/>
              </a:rPr>
              <a:t>22</a:t>
            </a:r>
            <a:r>
              <a:rPr lang="en-US">
                <a:effectLst/>
                <a:latin typeface="Calibri" panose="020F0502020204030204" pitchFamily="34" charset="0"/>
              </a:rPr>
              <a:t> Cf. Maurice Casey, “The Date of the Passover Sacrifices and Mark 14:12,” </a:t>
            </a:r>
            <a:r>
              <a:rPr lang="en-US" i="1">
                <a:effectLst/>
                <a:latin typeface="Calibri" panose="020F0502020204030204" pitchFamily="34" charset="0"/>
              </a:rPr>
              <a:t>TB</a:t>
            </a:r>
            <a:r>
              <a:rPr lang="en-US">
                <a:effectLst/>
                <a:latin typeface="Calibri" panose="020F0502020204030204" pitchFamily="34" charset="0"/>
              </a:rPr>
              <a:t> 48/2 (1997): 245–247.</a:t>
            </a:r>
          </a:p>
          <a:p>
            <a:pPr>
              <a:buNone/>
            </a:pPr>
            <a:r>
              <a:rPr lang="en-US" baseline="30000">
                <a:effectLst/>
                <a:latin typeface="Calibri" panose="020F0502020204030204" pitchFamily="34" charset="0"/>
              </a:rPr>
              <a:t>23</a:t>
            </a:r>
            <a:r>
              <a:rPr lang="en-US">
                <a:effectLst/>
                <a:latin typeface="Calibri" panose="020F0502020204030204" pitchFamily="34" charset="0"/>
              </a:rPr>
              <a:t> H.W. Hoehner, </a:t>
            </a:r>
            <a:r>
              <a:rPr lang="en-US" i="1">
                <a:effectLst/>
                <a:latin typeface="Calibri" panose="020F0502020204030204" pitchFamily="34" charset="0"/>
              </a:rPr>
              <a:t>Chronological Aspects of the Life of Christ</a:t>
            </a:r>
            <a:r>
              <a:rPr lang="en-US">
                <a:effectLst/>
                <a:latin typeface="Calibri" panose="020F0502020204030204" pitchFamily="34" charset="0"/>
              </a:rPr>
              <a:t> (Grand Rapids: Zondervan, 1977).</a:t>
            </a:r>
          </a:p>
          <a:p>
            <a:pPr>
              <a:buNone/>
            </a:pPr>
            <a:r>
              <a:rPr lang="en-US" i="1">
                <a:effectLst/>
                <a:latin typeface="Calibri" panose="020F0502020204030204" pitchFamily="34" charset="0"/>
              </a:rPr>
              <a:t>Ant</a:t>
            </a:r>
            <a:r>
              <a:rPr lang="en-US">
                <a:effectLst/>
                <a:latin typeface="Calibri" panose="020F0502020204030204" pitchFamily="34" charset="0"/>
              </a:rPr>
              <a:t> Antiquities of the Jews</a:t>
            </a:r>
          </a:p>
          <a:p>
            <a:pPr>
              <a:buNone/>
            </a:pPr>
            <a:r>
              <a:rPr lang="en-US" i="1">
                <a:effectLst/>
                <a:latin typeface="Calibri" panose="020F0502020204030204" pitchFamily="34" charset="0"/>
              </a:rPr>
              <a:t>JW</a:t>
            </a:r>
            <a:r>
              <a:rPr lang="en-US">
                <a:effectLst/>
                <a:latin typeface="Calibri" panose="020F0502020204030204" pitchFamily="34" charset="0"/>
              </a:rPr>
              <a:t> Jewish Wars</a:t>
            </a:r>
          </a:p>
          <a:p>
            <a:pPr>
              <a:buNone/>
            </a:pPr>
            <a:r>
              <a:rPr lang="en-US" baseline="30000">
                <a:effectLst/>
                <a:latin typeface="Calibri" panose="020F0502020204030204" pitchFamily="34" charset="0"/>
              </a:rPr>
              <a:t>24</a:t>
            </a:r>
            <a:r>
              <a:rPr lang="en-US">
                <a:effectLst/>
                <a:latin typeface="Calibri" panose="020F0502020204030204" pitchFamily="34" charset="0"/>
              </a:rPr>
              <a:t> Cf. Carson, pp. 528–532; and B. Smith, “The Chronology of the Last Supper,” </a:t>
            </a:r>
            <a:r>
              <a:rPr lang="en-US" i="1">
                <a:effectLst/>
                <a:latin typeface="Calibri" panose="020F0502020204030204" pitchFamily="34" charset="0"/>
              </a:rPr>
              <a:t>WTJ</a:t>
            </a:r>
            <a:r>
              <a:rPr lang="en-US">
                <a:effectLst/>
                <a:latin typeface="Calibri" panose="020F0502020204030204" pitchFamily="34" charset="0"/>
              </a:rPr>
              <a:t> 53 (1991): 29–45. F. Chenderlin, “Distributed Observance of the Passover: A Preliminary Test of the Hypothesis,” </a:t>
            </a:r>
            <a:r>
              <a:rPr lang="en-US" i="1">
                <a:effectLst/>
                <a:latin typeface="Calibri" panose="020F0502020204030204" pitchFamily="34" charset="0"/>
              </a:rPr>
              <a:t>Biblica</a:t>
            </a:r>
            <a:r>
              <a:rPr lang="en-US">
                <a:effectLst/>
                <a:latin typeface="Calibri" panose="020F0502020204030204" pitchFamily="34" charset="0"/>
              </a:rPr>
              <a:t> 57 (1976): 1–24, adds a couple of additional keen points. First, there were probably too many Passover participants to have all the lambs killed and eaten in a single day. Hence, he argues for a “distributed observance” in which the Passover would be celebrated on successive days. Second, if that were the case, the Jewish leaders may have preferred to eat the Passover on the holy high Sabbath during Passover week rather than strictly on Nisan 14."</a:t>
            </a:r>
          </a:p>
          <a:p>
            <a:pPr>
              <a:buNone/>
            </a:pPr>
            <a:endParaRPr lang="en-US">
              <a:effectLst/>
              <a:latin typeface="Calibri" panose="020F0502020204030204" pitchFamily="34" charset="0"/>
            </a:endParaRPr>
          </a:p>
          <a:p>
            <a:r>
              <a:rPr lang="en-US">
                <a:effectLst/>
                <a:latin typeface="Calibri" panose="020F0502020204030204" pitchFamily="34" charset="0"/>
              </a:rPr>
              <a:t>— Mark E. Moore, </a:t>
            </a:r>
            <a:r>
              <a:rPr lang="en-US" i="1">
                <a:effectLst/>
                <a:latin typeface="Calibri" panose="020F0502020204030204" pitchFamily="34" charset="0"/>
              </a:rPr>
              <a:t>The Chronological Life of Christ</a:t>
            </a:r>
            <a:r>
              <a:rPr lang="en-US">
                <a:effectLst/>
                <a:latin typeface="Calibri" panose="020F0502020204030204" pitchFamily="34" charset="0"/>
              </a:rPr>
              <a:t> (Joplin, MO: College Press Publishing Company, 2011), 557–558.</a:t>
            </a:r>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a:t>
            </a:r>
          </a:p>
          <a:p>
            <a:r>
              <a:rPr lang="en-US" dirty="0"/>
              <a:t>Common-435</a:t>
            </a:r>
          </a:p>
          <a:p>
            <a:r>
              <a:rPr lang="en-US" dirty="0"/>
              <a:t>OB-25-Feasts-35</a:t>
            </a:r>
          </a:p>
          <a:p>
            <a:r>
              <a:rPr lang="en-US" dirty="0"/>
              <a:t>OS-03-Leviticus-303</a:t>
            </a:r>
          </a:p>
          <a:p>
            <a:r>
              <a:rPr lang="en-US" baseline="0" dirty="0">
                <a:latin typeface="Arial" panose="020B0604020202020204" pitchFamily="34" charset="0"/>
                <a:cs typeface="Arial" panose="020B0604020202020204" pitchFamily="34" charset="0"/>
              </a:rPr>
              <a:t>OS-26-Ezek40-43-Slide105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LC-00-Chronology of Christ-8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LC-08-Preparation-98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cs typeface="Arial" panose="020B0604020202020204" pitchFamily="34" charset="0"/>
              </a:rPr>
              <a:t>LC-09-Rejection-226</a:t>
            </a:r>
            <a:endParaRPr lang="en-US" dirty="0">
              <a:latin typeface="Times New Roman" charset="0"/>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LC-10-Resurrection-35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NB-11-Feasts-35</a:t>
            </a:r>
            <a:endParaRPr lang="en-US" baseline="0" dirty="0">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Acts-13</a:t>
            </a:r>
          </a:p>
          <a:p>
            <a:r>
              <a:rPr lang="en-US" baseline="0" dirty="0">
                <a:latin typeface="Arial" panose="020B0604020202020204" pitchFamily="34" charset="0"/>
                <a:cs typeface="Arial" panose="020B0604020202020204" pitchFamily="34" charset="0"/>
              </a:rPr>
              <a:t>NS-00-NTS Chronology-slide 40</a:t>
            </a:r>
          </a:p>
          <a:p>
            <a:r>
              <a:rPr lang="en-US" baseline="0" dirty="0">
                <a:latin typeface="Arial" panose="020B0604020202020204" pitchFamily="34" charset="0"/>
                <a:cs typeface="Arial" panose="020B0604020202020204" pitchFamily="34" charset="0"/>
              </a:rPr>
              <a:t>NS-00-Chronology of Christ-8</a:t>
            </a:r>
          </a:p>
          <a:p>
            <a:pPr eaLnBrk="1" hangingPunct="1"/>
            <a:r>
              <a:rPr lang="en-US" dirty="0">
                <a:latin typeface="Times New Roman" charset="0"/>
                <a:ea typeface="ＭＳ Ｐゴシック" charset="0"/>
                <a:cs typeface="ＭＳ Ｐゴシック" charset="0"/>
              </a:rPr>
              <a:t>NS-01-Matt15-28-slide 315</a:t>
            </a:r>
          </a:p>
          <a:p>
            <a:pPr eaLnBrk="1" hangingPunct="1"/>
            <a:r>
              <a:rPr lang="en-US" dirty="0">
                <a:latin typeface="Times New Roman" charset="0"/>
                <a:ea typeface="ＭＳ Ｐゴシック" charset="0"/>
                <a:cs typeface="ＭＳ Ｐゴシック" charset="0"/>
              </a:rPr>
              <a:t>NS-02-Mark9-16-slide 262</a:t>
            </a:r>
          </a:p>
          <a:p>
            <a:pPr eaLnBrk="1" hangingPunct="1"/>
            <a:r>
              <a:rPr lang="en-US" dirty="0">
                <a:latin typeface="Times New Roman" charset="0"/>
                <a:ea typeface="ＭＳ Ｐゴシック" charset="0"/>
                <a:cs typeface="ＭＳ Ｐゴシック" charset="0"/>
              </a:rPr>
              <a:t>NS-03-Luke13-24-slide 292</a:t>
            </a:r>
          </a:p>
          <a:p>
            <a:pPr eaLnBrk="1" hangingPunct="1"/>
            <a:r>
              <a:rPr lang="en-US" dirty="0">
                <a:latin typeface="Times New Roman" charset="0"/>
                <a:ea typeface="ＭＳ Ｐゴシック" charset="0"/>
                <a:cs typeface="ＭＳ Ｐゴシック" charset="0"/>
              </a:rPr>
              <a:t>NS-04-John12-21-slide 390</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D311A2-CC67-457E-8B87-1390BDD8269E}"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08297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Kurt M. Simmons published a recent (2021) scholarly study of the chronology of Jesus. He argues for the 25 Dec 5 BC birth and 3 April AD 33 death.</a:t>
            </a:r>
          </a:p>
          <a:p>
            <a:pPr eaLnBrk="1" hangingPunct="1"/>
            <a:r>
              <a:rPr lang="en-US" b="0" dirty="0">
                <a:latin typeface="Times" charset="0"/>
                <a:ea typeface="ＭＳ Ｐゴシック" charset="0"/>
                <a:cs typeface="ＭＳ Ｐゴシック" charset="0"/>
              </a:rPr>
              <a:t>_________</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Christ-8</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LC-09-Rejection-255</a:t>
            </a:r>
            <a:endParaRPr lang="en-US" b="0" dirty="0">
              <a:latin typeface="Arial" charset="0"/>
              <a:ea typeface="ＭＳ Ｐゴシック" charset="0"/>
              <a:cs typeface="ＭＳ Ｐゴシック"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A3E270-222E-4260-B10C-0499B719B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70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Kurt M. Simmons published a recent (2021) scholarly study of the chronology of Jesus. He argues for the 25 Dec 5 BC birth and 3 April AD 33 death.</a:t>
            </a:r>
          </a:p>
          <a:p>
            <a:pPr eaLnBrk="1" hangingPunct="1"/>
            <a:r>
              <a:rPr lang="en-US" b="0" dirty="0">
                <a:latin typeface="Times" charset="0"/>
                <a:ea typeface="ＭＳ Ｐゴシック" charset="0"/>
                <a:cs typeface="ＭＳ Ｐゴシック" charset="0"/>
              </a:rPr>
              <a:t>_________</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Christ-9</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LC-09-Rejection-256</a:t>
            </a:r>
            <a:endParaRPr lang="en-US" b="0"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A3E270-222E-4260-B10C-0499B719B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636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Kurt M. Simmons published a recent (2021) scholarly study of the chronology of Jesus. He argues for the 25 Dec 5 BC birth and 3 April AD 33 death.</a:t>
            </a:r>
          </a:p>
          <a:p>
            <a:pPr eaLnBrk="1" hangingPunct="1"/>
            <a:r>
              <a:rPr lang="en-US" b="0" dirty="0">
                <a:latin typeface="Times" charset="0"/>
                <a:ea typeface="ＭＳ Ｐゴシック" charset="0"/>
                <a:cs typeface="ＭＳ Ｐゴシック" charset="0"/>
              </a:rPr>
              <a:t>_________</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Christ-10</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LC-09-Rejection-257</a:t>
            </a:r>
            <a:endParaRPr lang="en-US" b="0"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A3E270-222E-4260-B10C-0499B719B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93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Life of Christ (lc)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a:defRPr/>
            </a:lvl1pPr>
          </a:lstStyle>
          <a:p>
            <a:pPr>
              <a:defRPr/>
            </a:pPr>
            <a:fld id="{9FA830A6-D475-484F-A0CD-EBDFD338F424}" type="slidenum">
              <a:rPr lang="en-US"/>
              <a:pPr>
                <a:defRPr/>
              </a:pPr>
              <a:t>‹#›</a:t>
            </a:fld>
            <a:endParaRPr lang="en-US"/>
          </a:p>
        </p:txBody>
      </p:sp>
    </p:spTree>
    <p:extLst>
      <p:ext uri="{BB962C8B-B14F-4D97-AF65-F5344CB8AC3E}">
        <p14:creationId xmlns:p14="http://schemas.microsoft.com/office/powerpoint/2010/main" val="392532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defTabSz="457200">
              <a:defRPr/>
            </a:lvl1pPr>
          </a:lstStyle>
          <a:p>
            <a:pPr>
              <a:defRPr/>
            </a:pPr>
            <a:endParaRPr lang="en-US"/>
          </a:p>
        </p:txBody>
      </p:sp>
      <p:sp>
        <p:nvSpPr>
          <p:cNvPr id="4"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11"/>
          <p:cNvSpPr>
            <a:spLocks noGrp="1" noChangeArrowheads="1"/>
          </p:cNvSpPr>
          <p:nvPr>
            <p:ph type="sldNum" sz="quarter" idx="12"/>
          </p:nvPr>
        </p:nvSpPr>
        <p:spPr/>
        <p:txBody>
          <a:bodyPr/>
          <a:lstStyle>
            <a:lvl1pPr defTabSz="457200">
              <a:defRPr/>
            </a:lvl1pPr>
          </a:lstStyle>
          <a:p>
            <a:pPr>
              <a:defRPr/>
            </a:pPr>
            <a:fld id="{7C147D6F-35E4-DD4C-A3A5-59C2B5251082}" type="slidenum">
              <a:rPr lang="en-US"/>
              <a:pPr>
                <a:defRPr/>
              </a:pPr>
              <a:t>‹#›</a:t>
            </a:fld>
            <a:endParaRPr lang="en-US"/>
          </a:p>
        </p:txBody>
      </p:sp>
    </p:spTree>
    <p:extLst>
      <p:ext uri="{BB962C8B-B14F-4D97-AF65-F5344CB8AC3E}">
        <p14:creationId xmlns:p14="http://schemas.microsoft.com/office/powerpoint/2010/main" val="114489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457200">
              <a:defRPr/>
            </a:lvl1pPr>
          </a:lstStyle>
          <a:p>
            <a:pPr>
              <a:defRPr/>
            </a:pPr>
            <a:endParaRPr lang="en-US"/>
          </a:p>
        </p:txBody>
      </p:sp>
      <p:sp>
        <p:nvSpPr>
          <p:cNvPr id="3"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11"/>
          <p:cNvSpPr>
            <a:spLocks noGrp="1" noChangeArrowheads="1"/>
          </p:cNvSpPr>
          <p:nvPr>
            <p:ph type="sldNum" sz="quarter" idx="12"/>
          </p:nvPr>
        </p:nvSpPr>
        <p:spPr/>
        <p:txBody>
          <a:bodyPr/>
          <a:lstStyle>
            <a:lvl1pPr defTabSz="457200">
              <a:defRPr/>
            </a:lvl1pPr>
          </a:lstStyle>
          <a:p>
            <a:pPr>
              <a:defRPr/>
            </a:pPr>
            <a:fld id="{66A0C73A-5087-AE49-853E-55246C6E4CEA}" type="slidenum">
              <a:rPr lang="en-US"/>
              <a:pPr>
                <a:defRPr/>
              </a:pPr>
              <a:t>‹#›</a:t>
            </a:fld>
            <a:endParaRPr lang="en-US"/>
          </a:p>
        </p:txBody>
      </p:sp>
    </p:spTree>
    <p:extLst>
      <p:ext uri="{BB962C8B-B14F-4D97-AF65-F5344CB8AC3E}">
        <p14:creationId xmlns:p14="http://schemas.microsoft.com/office/powerpoint/2010/main" val="240081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C63B3A7E-D403-8D4A-9AD2-8411060B54CA}" type="slidenum">
              <a:rPr lang="en-US"/>
              <a:pPr>
                <a:defRPr/>
              </a:pPr>
              <a:t>‹#›</a:t>
            </a:fld>
            <a:endParaRPr lang="en-US"/>
          </a:p>
        </p:txBody>
      </p:sp>
    </p:spTree>
    <p:extLst>
      <p:ext uri="{BB962C8B-B14F-4D97-AF65-F5344CB8AC3E}">
        <p14:creationId xmlns:p14="http://schemas.microsoft.com/office/powerpoint/2010/main" val="419210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48E5A141-0E1E-7243-BAAB-F34C2CE2A43D}" type="slidenum">
              <a:rPr lang="en-US"/>
              <a:pPr>
                <a:defRPr/>
              </a:pPr>
              <a:t>‹#›</a:t>
            </a:fld>
            <a:endParaRPr lang="en-US"/>
          </a:p>
        </p:txBody>
      </p:sp>
    </p:spTree>
    <p:extLst>
      <p:ext uri="{BB962C8B-B14F-4D97-AF65-F5344CB8AC3E}">
        <p14:creationId xmlns:p14="http://schemas.microsoft.com/office/powerpoint/2010/main" val="3889801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98AD5AE0-61C5-A549-AB36-BC913F850F84}" type="slidenum">
              <a:rPr lang="en-US"/>
              <a:pPr>
                <a:defRPr/>
              </a:pPr>
              <a:t>‹#›</a:t>
            </a:fld>
            <a:endParaRPr lang="en-US"/>
          </a:p>
        </p:txBody>
      </p:sp>
    </p:spTree>
    <p:extLst>
      <p:ext uri="{BB962C8B-B14F-4D97-AF65-F5344CB8AC3E}">
        <p14:creationId xmlns:p14="http://schemas.microsoft.com/office/powerpoint/2010/main" val="250917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A0CABF77-EC1E-B740-B874-60A9B2A66FB8}" type="slidenum">
              <a:rPr lang="en-US"/>
              <a:pPr>
                <a:defRPr/>
              </a:pPr>
              <a:t>‹#›</a:t>
            </a:fld>
            <a:endParaRPr lang="en-US"/>
          </a:p>
        </p:txBody>
      </p:sp>
    </p:spTree>
    <p:extLst>
      <p:ext uri="{BB962C8B-B14F-4D97-AF65-F5344CB8AC3E}">
        <p14:creationId xmlns:p14="http://schemas.microsoft.com/office/powerpoint/2010/main" val="289216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2D75979E-8B02-2C44-8510-092DDD373073}" type="slidenum">
              <a:rPr lang="en-US"/>
              <a:pPr>
                <a:defRPr/>
              </a:pPr>
              <a:t>‹#›</a:t>
            </a:fld>
            <a:endParaRPr lang="en-US"/>
          </a:p>
        </p:txBody>
      </p:sp>
    </p:spTree>
    <p:extLst>
      <p:ext uri="{BB962C8B-B14F-4D97-AF65-F5344CB8AC3E}">
        <p14:creationId xmlns:p14="http://schemas.microsoft.com/office/powerpoint/2010/main" val="395834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285481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841318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95400" y="1676400"/>
            <a:ext cx="7467600" cy="4449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Times New Roman" charset="0"/>
                <a:ea typeface="MS Gothic" charset="0"/>
                <a:cs typeface="MS Gothic" charset="0"/>
              </a:defRPr>
            </a:lvl1pPr>
          </a:lstStyle>
          <a:p>
            <a:pPr>
              <a:defRPr/>
            </a:pPr>
            <a:fld id="{BB949F63-333E-2F4E-B8DD-C43CF5671ECB}" type="slidenum">
              <a:rPr lang="en-US"/>
              <a:pPr>
                <a:defRPr/>
              </a:pPr>
              <a:t>‹#›</a:t>
            </a:fld>
            <a:endParaRPr lang="en-US"/>
          </a:p>
        </p:txBody>
      </p:sp>
    </p:spTree>
    <p:extLst>
      <p:ext uri="{BB962C8B-B14F-4D97-AF65-F5344CB8AC3E}">
        <p14:creationId xmlns:p14="http://schemas.microsoft.com/office/powerpoint/2010/main" val="4071628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3118311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509286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88356942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648587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98667305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6417230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6986596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9055216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4955003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929419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1"/>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2"/>
          <p:cNvSpPr>
            <a:spLocks noGrp="1" noChangeArrowheads="1"/>
          </p:cNvSpPr>
          <p:nvPr>
            <p:ph type="sldNum" sz="quarter" idx="12"/>
          </p:nvPr>
        </p:nvSpPr>
        <p:spPr/>
        <p:txBody>
          <a:bodyPr/>
          <a:lstStyle>
            <a:lvl1pPr>
              <a:defRPr/>
            </a:lvl1pPr>
          </a:lstStyle>
          <a:p>
            <a:pPr>
              <a:defRPr/>
            </a:pPr>
            <a:fld id="{D59224F9-31EE-954A-A5FE-6C6CEC454E12}" type="slidenum">
              <a:rPr lang="en-US"/>
              <a:pPr>
                <a:defRPr/>
              </a:pPr>
              <a:t>‹#›</a:t>
            </a:fld>
            <a:endParaRPr lang="en-US"/>
          </a:p>
        </p:txBody>
      </p:sp>
    </p:spTree>
    <p:extLst>
      <p:ext uri="{BB962C8B-B14F-4D97-AF65-F5344CB8AC3E}">
        <p14:creationId xmlns:p14="http://schemas.microsoft.com/office/powerpoint/2010/main" val="1337144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Tahoma" pitchFamily="-107" charset="-52"/>
                <a:ea typeface="+mn-ea"/>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p>
        </p:txBody>
      </p:sp>
      <p:sp>
        <p:nvSpPr>
          <p:cNvPr id="8" name="Rectangle 7"/>
          <p:cNvSpPr>
            <a:spLocks noGrp="1" noChangeArrowheads="1"/>
          </p:cNvSpPr>
          <p:nvPr>
            <p:ph type="ftr" sz="quarter" idx="11"/>
          </p:nvPr>
        </p:nvSpPr>
        <p:spPr/>
        <p:txBody>
          <a:bodyPr/>
          <a:lstStyle>
            <a:lvl1pPr>
              <a:defRPr/>
            </a:lvl1pPr>
          </a:lstStyle>
          <a:p>
            <a:endParaRPr lang="en-US" altLang="en-US"/>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pPr/>
              <a:t>‹#›</a:t>
            </a:fld>
            <a:endParaRPr lang="en-US" altLang="en-US"/>
          </a:p>
        </p:txBody>
      </p:sp>
    </p:spTree>
    <p:extLst>
      <p:ext uri="{BB962C8B-B14F-4D97-AF65-F5344CB8AC3E}">
        <p14:creationId xmlns:p14="http://schemas.microsoft.com/office/powerpoint/2010/main" val="729076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pPr/>
              <a:t>‹#›</a:t>
            </a:fld>
            <a:endParaRPr lang="en-US" altLang="en-US"/>
          </a:p>
        </p:txBody>
      </p:sp>
    </p:spTree>
    <p:extLst>
      <p:ext uri="{BB962C8B-B14F-4D97-AF65-F5344CB8AC3E}">
        <p14:creationId xmlns:p14="http://schemas.microsoft.com/office/powerpoint/2010/main" val="176713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pPr/>
              <a:t>‹#›</a:t>
            </a:fld>
            <a:endParaRPr lang="en-US" altLang="en-US"/>
          </a:p>
        </p:txBody>
      </p:sp>
    </p:spTree>
    <p:extLst>
      <p:ext uri="{BB962C8B-B14F-4D97-AF65-F5344CB8AC3E}">
        <p14:creationId xmlns:p14="http://schemas.microsoft.com/office/powerpoint/2010/main" val="3601050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pPr/>
              <a:t>‹#›</a:t>
            </a:fld>
            <a:endParaRPr lang="en-US" altLang="en-US"/>
          </a:p>
        </p:txBody>
      </p:sp>
    </p:spTree>
    <p:extLst>
      <p:ext uri="{BB962C8B-B14F-4D97-AF65-F5344CB8AC3E}">
        <p14:creationId xmlns:p14="http://schemas.microsoft.com/office/powerpoint/2010/main" val="2313328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p>
        </p:txBody>
      </p:sp>
      <p:sp>
        <p:nvSpPr>
          <p:cNvPr id="8" name="Rectangle 8"/>
          <p:cNvSpPr>
            <a:spLocks noGrp="1" noChangeArrowheads="1"/>
          </p:cNvSpPr>
          <p:nvPr>
            <p:ph type="ftr" sz="quarter" idx="11"/>
          </p:nvPr>
        </p:nvSpPr>
        <p:spPr>
          <a:ln/>
        </p:spPr>
        <p:txBody>
          <a:bodyPr/>
          <a:lstStyle>
            <a:lvl1pPr>
              <a:defRPr/>
            </a:lvl1pPr>
          </a:lstStyle>
          <a:p>
            <a:endParaRPr lang="en-US" altLang="en-US"/>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pPr/>
              <a:t>‹#›</a:t>
            </a:fld>
            <a:endParaRPr lang="en-US" altLang="en-US"/>
          </a:p>
        </p:txBody>
      </p:sp>
    </p:spTree>
    <p:extLst>
      <p:ext uri="{BB962C8B-B14F-4D97-AF65-F5344CB8AC3E}">
        <p14:creationId xmlns:p14="http://schemas.microsoft.com/office/powerpoint/2010/main" val="3451519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p>
        </p:txBody>
      </p:sp>
      <p:sp>
        <p:nvSpPr>
          <p:cNvPr id="4" name="Rectangle 8"/>
          <p:cNvSpPr>
            <a:spLocks noGrp="1" noChangeArrowheads="1"/>
          </p:cNvSpPr>
          <p:nvPr>
            <p:ph type="ftr" sz="quarter" idx="11"/>
          </p:nvPr>
        </p:nvSpPr>
        <p:spPr>
          <a:ln/>
        </p:spPr>
        <p:txBody>
          <a:bodyPr/>
          <a:lstStyle>
            <a:lvl1pPr>
              <a:defRPr/>
            </a:lvl1pPr>
          </a:lstStyle>
          <a:p>
            <a:endParaRPr lang="en-US" altLang="en-US"/>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pPr/>
              <a:t>‹#›</a:t>
            </a:fld>
            <a:endParaRPr lang="en-US" altLang="en-US"/>
          </a:p>
        </p:txBody>
      </p:sp>
    </p:spTree>
    <p:extLst>
      <p:ext uri="{BB962C8B-B14F-4D97-AF65-F5344CB8AC3E}">
        <p14:creationId xmlns:p14="http://schemas.microsoft.com/office/powerpoint/2010/main" val="4120439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p>
        </p:txBody>
      </p:sp>
      <p:sp>
        <p:nvSpPr>
          <p:cNvPr id="3" name="Rectangle 8"/>
          <p:cNvSpPr>
            <a:spLocks noGrp="1" noChangeArrowheads="1"/>
          </p:cNvSpPr>
          <p:nvPr>
            <p:ph type="ftr" sz="quarter" idx="11"/>
          </p:nvPr>
        </p:nvSpPr>
        <p:spPr>
          <a:ln/>
        </p:spPr>
        <p:txBody>
          <a:bodyPr/>
          <a:lstStyle>
            <a:lvl1pPr>
              <a:defRPr/>
            </a:lvl1pPr>
          </a:lstStyle>
          <a:p>
            <a:endParaRPr lang="en-US" altLang="en-US"/>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pPr/>
              <a:t>‹#›</a:t>
            </a:fld>
            <a:endParaRPr lang="en-US" altLang="en-US"/>
          </a:p>
        </p:txBody>
      </p:sp>
    </p:spTree>
    <p:extLst>
      <p:ext uri="{BB962C8B-B14F-4D97-AF65-F5344CB8AC3E}">
        <p14:creationId xmlns:p14="http://schemas.microsoft.com/office/powerpoint/2010/main" val="1496130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pPr/>
              <a:t>‹#›</a:t>
            </a:fld>
            <a:endParaRPr lang="en-US" altLang="en-US"/>
          </a:p>
        </p:txBody>
      </p:sp>
    </p:spTree>
    <p:extLst>
      <p:ext uri="{BB962C8B-B14F-4D97-AF65-F5344CB8AC3E}">
        <p14:creationId xmlns:p14="http://schemas.microsoft.com/office/powerpoint/2010/main" val="1261686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pPr/>
              <a:t>‹#›</a:t>
            </a:fld>
            <a:endParaRPr lang="en-US" altLang="en-US"/>
          </a:p>
        </p:txBody>
      </p:sp>
    </p:spTree>
    <p:extLst>
      <p:ext uri="{BB962C8B-B14F-4D97-AF65-F5344CB8AC3E}">
        <p14:creationId xmlns:p14="http://schemas.microsoft.com/office/powerpoint/2010/main" val="3702197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pPr/>
              <a:t>‹#›</a:t>
            </a:fld>
            <a:endParaRPr lang="en-US" altLang="en-US"/>
          </a:p>
        </p:txBody>
      </p:sp>
    </p:spTree>
    <p:extLst>
      <p:ext uri="{BB962C8B-B14F-4D97-AF65-F5344CB8AC3E}">
        <p14:creationId xmlns:p14="http://schemas.microsoft.com/office/powerpoint/2010/main" val="37395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a:defRPr/>
            </a:lvl1pPr>
          </a:lstStyle>
          <a:p>
            <a:pPr>
              <a:defRPr/>
            </a:pPr>
            <a:fld id="{07C60A8C-E84E-574F-9738-3EC4A83D396F}" type="slidenum">
              <a:rPr lang="en-US"/>
              <a:pPr>
                <a:defRPr/>
              </a:pPr>
              <a:t>‹#›</a:t>
            </a:fld>
            <a:endParaRPr lang="en-US"/>
          </a:p>
        </p:txBody>
      </p:sp>
    </p:spTree>
    <p:extLst>
      <p:ext uri="{BB962C8B-B14F-4D97-AF65-F5344CB8AC3E}">
        <p14:creationId xmlns:p14="http://schemas.microsoft.com/office/powerpoint/2010/main" val="721657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pPr/>
              <a:t>‹#›</a:t>
            </a:fld>
            <a:endParaRPr lang="en-US" altLang="en-US"/>
          </a:p>
        </p:txBody>
      </p:sp>
    </p:spTree>
    <p:extLst>
      <p:ext uri="{BB962C8B-B14F-4D97-AF65-F5344CB8AC3E}">
        <p14:creationId xmlns:p14="http://schemas.microsoft.com/office/powerpoint/2010/main" val="2470803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54AE-574F-4B34-B420-4E73E25D7F1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7B15F0-4362-441D-9FFF-D0E25417F81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5C96A0-8DC5-4D5E-93F6-7BAE104D845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A5E1E5-D538-40C6-AA65-DFA09297467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88C243B-67A8-405F-A7D8-D04DC0F96B49}"/>
              </a:ext>
            </a:extLst>
          </p:cNvPr>
          <p:cNvSpPr>
            <a:spLocks noGrp="1"/>
          </p:cNvSpPr>
          <p:nvPr>
            <p:ph type="sldNum" sz="quarter" idx="12"/>
          </p:nvPr>
        </p:nvSpPr>
        <p:spPr/>
        <p:txBody>
          <a:bodyPr/>
          <a:lstStyle>
            <a:lvl1pPr>
              <a:defRPr/>
            </a:lvl1pPr>
          </a:lstStyle>
          <a:p>
            <a:fld id="{E7F2D86C-A1A2-4AAC-BB81-36DFDE66A9BD}" type="slidenum">
              <a:rPr lang="en-US" altLang="en-US"/>
              <a:pPr/>
              <a:t>‹#›</a:t>
            </a:fld>
            <a:endParaRPr lang="en-US" altLang="en-US"/>
          </a:p>
        </p:txBody>
      </p:sp>
    </p:spTree>
    <p:extLst>
      <p:ext uri="{BB962C8B-B14F-4D97-AF65-F5344CB8AC3E}">
        <p14:creationId xmlns:p14="http://schemas.microsoft.com/office/powerpoint/2010/main" val="1709217806"/>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F444-E698-49CB-B1A0-F043BB9A81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204B95-51CF-4682-AF2D-7FBE6E6C70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96A09D-2558-48A3-8D1F-E626CD62ECB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895AE9F-4D8D-46CD-BBA5-EB51F2EDDC4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D4DF49-CE72-4758-83D3-F5AA948F7E91}"/>
              </a:ext>
            </a:extLst>
          </p:cNvPr>
          <p:cNvSpPr>
            <a:spLocks noGrp="1"/>
          </p:cNvSpPr>
          <p:nvPr>
            <p:ph type="sldNum" sz="quarter" idx="12"/>
          </p:nvPr>
        </p:nvSpPr>
        <p:spPr/>
        <p:txBody>
          <a:bodyPr/>
          <a:lstStyle>
            <a:lvl1pPr>
              <a:defRPr/>
            </a:lvl1pPr>
          </a:lstStyle>
          <a:p>
            <a:fld id="{F93B9884-1292-4F79-9B64-5594F96B6787}" type="slidenum">
              <a:rPr lang="en-US" altLang="en-US"/>
              <a:pPr/>
              <a:t>‹#›</a:t>
            </a:fld>
            <a:endParaRPr lang="en-US" altLang="en-US"/>
          </a:p>
        </p:txBody>
      </p:sp>
    </p:spTree>
    <p:extLst>
      <p:ext uri="{BB962C8B-B14F-4D97-AF65-F5344CB8AC3E}">
        <p14:creationId xmlns:p14="http://schemas.microsoft.com/office/powerpoint/2010/main" val="4065083824"/>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6767-46E0-4BEA-8970-D28AF58DAC1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EBC428-A0F7-4957-BE24-37293E3C6CF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EB0E2915-C7E1-4115-9337-CE785DB37B4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008E43-E4FC-481F-B1E2-5DE491CA7B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7B4882-B5C6-450C-847E-2ADE03A871EC}"/>
              </a:ext>
            </a:extLst>
          </p:cNvPr>
          <p:cNvSpPr>
            <a:spLocks noGrp="1"/>
          </p:cNvSpPr>
          <p:nvPr>
            <p:ph type="sldNum" sz="quarter" idx="12"/>
          </p:nvPr>
        </p:nvSpPr>
        <p:spPr/>
        <p:txBody>
          <a:bodyPr/>
          <a:lstStyle>
            <a:lvl1pPr>
              <a:defRPr/>
            </a:lvl1pPr>
          </a:lstStyle>
          <a:p>
            <a:fld id="{C35148F2-3D7B-40EC-8E1B-DD6DD7BB045B}" type="slidenum">
              <a:rPr lang="en-US" altLang="en-US"/>
              <a:pPr/>
              <a:t>‹#›</a:t>
            </a:fld>
            <a:endParaRPr lang="en-US" altLang="en-US"/>
          </a:p>
        </p:txBody>
      </p:sp>
    </p:spTree>
    <p:extLst>
      <p:ext uri="{BB962C8B-B14F-4D97-AF65-F5344CB8AC3E}">
        <p14:creationId xmlns:p14="http://schemas.microsoft.com/office/powerpoint/2010/main" val="852042857"/>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C4B4-6239-4155-9FA9-BF3604A1CE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6D39D3-5117-4BD1-BD2A-2A5C151657D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B0C3E7-CBBF-4D34-B3BF-6A2706B8B9B4}"/>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73E2CF-D294-4B85-8AD3-CB13D3F1689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EC92F28-DB73-466B-867D-2522957D44C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82E0818-9F38-4063-9363-31C6E242FB43}"/>
              </a:ext>
            </a:extLst>
          </p:cNvPr>
          <p:cNvSpPr>
            <a:spLocks noGrp="1"/>
          </p:cNvSpPr>
          <p:nvPr>
            <p:ph type="sldNum" sz="quarter" idx="12"/>
          </p:nvPr>
        </p:nvSpPr>
        <p:spPr/>
        <p:txBody>
          <a:bodyPr/>
          <a:lstStyle>
            <a:lvl1pPr>
              <a:defRPr/>
            </a:lvl1pPr>
          </a:lstStyle>
          <a:p>
            <a:fld id="{AA4C10A5-C37B-458E-9D70-3FA7A1F541F1}" type="slidenum">
              <a:rPr lang="en-US" altLang="en-US"/>
              <a:pPr/>
              <a:t>‹#›</a:t>
            </a:fld>
            <a:endParaRPr lang="en-US" altLang="en-US"/>
          </a:p>
        </p:txBody>
      </p:sp>
    </p:spTree>
    <p:extLst>
      <p:ext uri="{BB962C8B-B14F-4D97-AF65-F5344CB8AC3E}">
        <p14:creationId xmlns:p14="http://schemas.microsoft.com/office/powerpoint/2010/main" val="320923035"/>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0065-BBA0-40E9-AFC3-F60709D9E7DB}"/>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DFD4B1-E64D-415F-AABA-359C539BBB3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E46BFE-7CEB-41BB-B8CE-1736466391F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AD850C-CE9C-41E3-A0A2-4C5449F7774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90FEA5-2E0D-4197-BEB7-B5E87D8B98F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E2CF8A-7499-4B94-BAE2-04145A27F79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A5C9323-DB53-4885-B743-35B0A704603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9F36C20-2D62-4CA1-8AAA-28633C53771B}"/>
              </a:ext>
            </a:extLst>
          </p:cNvPr>
          <p:cNvSpPr>
            <a:spLocks noGrp="1"/>
          </p:cNvSpPr>
          <p:nvPr>
            <p:ph type="sldNum" sz="quarter" idx="12"/>
          </p:nvPr>
        </p:nvSpPr>
        <p:spPr/>
        <p:txBody>
          <a:bodyPr/>
          <a:lstStyle>
            <a:lvl1pPr>
              <a:defRPr/>
            </a:lvl1pPr>
          </a:lstStyle>
          <a:p>
            <a:fld id="{E221FACA-CD6C-442F-9580-708DA538E304}" type="slidenum">
              <a:rPr lang="en-US" altLang="en-US"/>
              <a:pPr/>
              <a:t>‹#›</a:t>
            </a:fld>
            <a:endParaRPr lang="en-US" altLang="en-US"/>
          </a:p>
        </p:txBody>
      </p:sp>
    </p:spTree>
    <p:extLst>
      <p:ext uri="{BB962C8B-B14F-4D97-AF65-F5344CB8AC3E}">
        <p14:creationId xmlns:p14="http://schemas.microsoft.com/office/powerpoint/2010/main" val="1789565004"/>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9C21-088D-410F-B033-6846D63C81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7EAF63-EE23-4327-A851-78ED6439913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6134160-2F98-44D0-A5AA-DDA04742C3E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4213CA8-D299-4702-9747-CEC8195A35AA}"/>
              </a:ext>
            </a:extLst>
          </p:cNvPr>
          <p:cNvSpPr>
            <a:spLocks noGrp="1"/>
          </p:cNvSpPr>
          <p:nvPr>
            <p:ph type="sldNum" sz="quarter" idx="12"/>
          </p:nvPr>
        </p:nvSpPr>
        <p:spPr/>
        <p:txBody>
          <a:bodyPr/>
          <a:lstStyle>
            <a:lvl1pPr>
              <a:defRPr/>
            </a:lvl1pPr>
          </a:lstStyle>
          <a:p>
            <a:fld id="{50F391D1-72A8-4A03-AA1C-0ACF1E121999}" type="slidenum">
              <a:rPr lang="en-US" altLang="en-US"/>
              <a:pPr/>
              <a:t>‹#›</a:t>
            </a:fld>
            <a:endParaRPr lang="en-US" altLang="en-US"/>
          </a:p>
        </p:txBody>
      </p:sp>
    </p:spTree>
    <p:extLst>
      <p:ext uri="{BB962C8B-B14F-4D97-AF65-F5344CB8AC3E}">
        <p14:creationId xmlns:p14="http://schemas.microsoft.com/office/powerpoint/2010/main" val="533578982"/>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780258-52D6-4AB9-A49B-17B5D376416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AFE33A9-2590-400A-9C5E-05550A09E56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30B74F2-D56A-4AF1-97C7-50C601E657D2}"/>
              </a:ext>
            </a:extLst>
          </p:cNvPr>
          <p:cNvSpPr>
            <a:spLocks noGrp="1"/>
          </p:cNvSpPr>
          <p:nvPr>
            <p:ph type="sldNum" sz="quarter" idx="12"/>
          </p:nvPr>
        </p:nvSpPr>
        <p:spPr/>
        <p:txBody>
          <a:bodyPr/>
          <a:lstStyle>
            <a:lvl1pPr>
              <a:defRPr/>
            </a:lvl1pPr>
          </a:lstStyle>
          <a:p>
            <a:fld id="{21E4C311-FD6B-4D40-B273-9075FC622E6F}" type="slidenum">
              <a:rPr lang="en-US" altLang="en-US"/>
              <a:pPr/>
              <a:t>‹#›</a:t>
            </a:fld>
            <a:endParaRPr lang="en-US" altLang="en-US"/>
          </a:p>
        </p:txBody>
      </p:sp>
    </p:spTree>
    <p:extLst>
      <p:ext uri="{BB962C8B-B14F-4D97-AF65-F5344CB8AC3E}">
        <p14:creationId xmlns:p14="http://schemas.microsoft.com/office/powerpoint/2010/main" val="2569201308"/>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F4F1-0AA1-49EA-B244-6D0D87F561C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E44DC9-0CEC-403B-845B-4462506CED3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BBFC02-D2B1-4CA1-A25D-7C86FF50A1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35BF86-29D5-4927-ACBE-63324305829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6921BAE-0937-4D32-A23C-313F91B4428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CF58DA7-C64F-47EA-ADA5-3A68A48D8575}"/>
              </a:ext>
            </a:extLst>
          </p:cNvPr>
          <p:cNvSpPr>
            <a:spLocks noGrp="1"/>
          </p:cNvSpPr>
          <p:nvPr>
            <p:ph type="sldNum" sz="quarter" idx="12"/>
          </p:nvPr>
        </p:nvSpPr>
        <p:spPr/>
        <p:txBody>
          <a:bodyPr/>
          <a:lstStyle>
            <a:lvl1pPr>
              <a:defRPr/>
            </a:lvl1pPr>
          </a:lstStyle>
          <a:p>
            <a:fld id="{E8D97BFB-10F9-412B-AF6A-6C3095564009}" type="slidenum">
              <a:rPr lang="en-US" altLang="en-US"/>
              <a:pPr/>
              <a:t>‹#›</a:t>
            </a:fld>
            <a:endParaRPr lang="en-US" altLang="en-US"/>
          </a:p>
        </p:txBody>
      </p:sp>
    </p:spTree>
    <p:extLst>
      <p:ext uri="{BB962C8B-B14F-4D97-AF65-F5344CB8AC3E}">
        <p14:creationId xmlns:p14="http://schemas.microsoft.com/office/powerpoint/2010/main" val="2224133374"/>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7B522-EAFC-45F8-A13B-9C39CCB07E4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AFD147-9174-4DF5-9CC2-95B73E529C2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677A67-9E5C-4BC7-9770-E0CE8AFB34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0164FF-FDF5-4865-BBB0-7F851B0F4E9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CCD56FF-3A8C-4574-B828-397D274B67A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C9FBF0D-C464-4DB8-8227-41168AE20683}"/>
              </a:ext>
            </a:extLst>
          </p:cNvPr>
          <p:cNvSpPr>
            <a:spLocks noGrp="1"/>
          </p:cNvSpPr>
          <p:nvPr>
            <p:ph type="sldNum" sz="quarter" idx="12"/>
          </p:nvPr>
        </p:nvSpPr>
        <p:spPr/>
        <p:txBody>
          <a:bodyPr/>
          <a:lstStyle>
            <a:lvl1pPr>
              <a:defRPr/>
            </a:lvl1pPr>
          </a:lstStyle>
          <a:p>
            <a:fld id="{3E8F4E45-AB8D-4A23-9F71-2B94EA280D9A}" type="slidenum">
              <a:rPr lang="en-US" altLang="en-US"/>
              <a:pPr/>
              <a:t>‹#›</a:t>
            </a:fld>
            <a:endParaRPr lang="en-US" altLang="en-US"/>
          </a:p>
        </p:txBody>
      </p:sp>
    </p:spTree>
    <p:extLst>
      <p:ext uri="{BB962C8B-B14F-4D97-AF65-F5344CB8AC3E}">
        <p14:creationId xmlns:p14="http://schemas.microsoft.com/office/powerpoint/2010/main" val="96766412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defTabSz="457200">
              <a:defRPr/>
            </a:lvl1pPr>
          </a:lstStyle>
          <a:p>
            <a:pPr>
              <a:defRPr/>
            </a:pPr>
            <a:endParaRPr lang="en-US"/>
          </a:p>
        </p:txBody>
      </p:sp>
      <p:sp>
        <p:nvSpPr>
          <p:cNvPr id="10"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11" name="Rectangle 11"/>
          <p:cNvSpPr>
            <a:spLocks noGrp="1" noChangeArrowheads="1"/>
          </p:cNvSpPr>
          <p:nvPr>
            <p:ph type="sldNum" sz="quarter" idx="12"/>
          </p:nvPr>
        </p:nvSpPr>
        <p:spPr/>
        <p:txBody>
          <a:bodyPr/>
          <a:lstStyle>
            <a:lvl1pPr defTabSz="457200">
              <a:defRPr/>
            </a:lvl1pPr>
          </a:lstStyle>
          <a:p>
            <a:pPr>
              <a:defRPr/>
            </a:pPr>
            <a:fld id="{7693456B-A965-3F40-80AA-ED6F3D45E004}" type="slidenum">
              <a:rPr lang="en-US"/>
              <a:pPr>
                <a:defRPr/>
              </a:pPr>
              <a:t>‹#›</a:t>
            </a:fld>
            <a:endParaRPr lang="en-US"/>
          </a:p>
        </p:txBody>
      </p:sp>
    </p:spTree>
    <p:extLst>
      <p:ext uri="{BB962C8B-B14F-4D97-AF65-F5344CB8AC3E}">
        <p14:creationId xmlns:p14="http://schemas.microsoft.com/office/powerpoint/2010/main" val="31543498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585A-C797-49F9-8995-73E73C7C6F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1C7A15-DCD3-4435-92D4-22F1ECF37D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C788B3-73BD-4576-BC61-A411F2A622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4F24042-EACA-4BC9-8B7E-492AA00196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C625CC1-04D7-40AE-9D06-879EFAEE87C5}"/>
              </a:ext>
            </a:extLst>
          </p:cNvPr>
          <p:cNvSpPr>
            <a:spLocks noGrp="1"/>
          </p:cNvSpPr>
          <p:nvPr>
            <p:ph type="sldNum" sz="quarter" idx="12"/>
          </p:nvPr>
        </p:nvSpPr>
        <p:spPr/>
        <p:txBody>
          <a:bodyPr/>
          <a:lstStyle>
            <a:lvl1pPr>
              <a:defRPr/>
            </a:lvl1pPr>
          </a:lstStyle>
          <a:p>
            <a:fld id="{DBFD3B20-0FC5-4E0C-BC1F-9D78530DD029}" type="slidenum">
              <a:rPr lang="en-US" altLang="en-US"/>
              <a:pPr/>
              <a:t>‹#›</a:t>
            </a:fld>
            <a:endParaRPr lang="en-US" altLang="en-US"/>
          </a:p>
        </p:txBody>
      </p:sp>
    </p:spTree>
    <p:extLst>
      <p:ext uri="{BB962C8B-B14F-4D97-AF65-F5344CB8AC3E}">
        <p14:creationId xmlns:p14="http://schemas.microsoft.com/office/powerpoint/2010/main" val="904119018"/>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62A9F5-0B1A-4274-8BCA-F92932F2CAC2}"/>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D91EF2-2829-410E-9ACE-76D635B4030F}"/>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DD9C6D-2C5B-4726-9C3A-29161F2FCCB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97A2968-C52C-4C0F-9F2A-9AD962A09BB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35EB817-2832-465D-9164-BB7AD16B52F3}"/>
              </a:ext>
            </a:extLst>
          </p:cNvPr>
          <p:cNvSpPr>
            <a:spLocks noGrp="1"/>
          </p:cNvSpPr>
          <p:nvPr>
            <p:ph type="sldNum" sz="quarter" idx="12"/>
          </p:nvPr>
        </p:nvSpPr>
        <p:spPr/>
        <p:txBody>
          <a:bodyPr/>
          <a:lstStyle>
            <a:lvl1pPr>
              <a:defRPr/>
            </a:lvl1pPr>
          </a:lstStyle>
          <a:p>
            <a:fld id="{46726816-5E6D-4C84-B152-1F0D82E81C3D}" type="slidenum">
              <a:rPr lang="en-US" altLang="en-US"/>
              <a:pPr/>
              <a:t>‹#›</a:t>
            </a:fld>
            <a:endParaRPr lang="en-US" altLang="en-US"/>
          </a:p>
        </p:txBody>
      </p:sp>
    </p:spTree>
    <p:extLst>
      <p:ext uri="{BB962C8B-B14F-4D97-AF65-F5344CB8AC3E}">
        <p14:creationId xmlns:p14="http://schemas.microsoft.com/office/powerpoint/2010/main" val="355098704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BEBB1B31-D688-8146-8A7F-1BAD3708F6BC}" type="slidenum">
              <a:rPr lang="en-US"/>
              <a:pPr>
                <a:defRPr/>
              </a:pPr>
              <a:t>‹#›</a:t>
            </a:fld>
            <a:endParaRPr lang="en-US"/>
          </a:p>
        </p:txBody>
      </p:sp>
    </p:spTree>
    <p:extLst>
      <p:ext uri="{BB962C8B-B14F-4D97-AF65-F5344CB8AC3E}">
        <p14:creationId xmlns:p14="http://schemas.microsoft.com/office/powerpoint/2010/main" val="363394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03A71FBD-E776-F44F-A2C6-7BC75381E6D9}" type="slidenum">
              <a:rPr lang="en-US"/>
              <a:pPr>
                <a:defRPr/>
              </a:pPr>
              <a:t>‹#›</a:t>
            </a:fld>
            <a:endParaRPr lang="en-US"/>
          </a:p>
        </p:txBody>
      </p:sp>
    </p:spTree>
    <p:extLst>
      <p:ext uri="{BB962C8B-B14F-4D97-AF65-F5344CB8AC3E}">
        <p14:creationId xmlns:p14="http://schemas.microsoft.com/office/powerpoint/2010/main" val="279107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73A214AC-427E-4F47-98FA-91BA4ACF2CDB}" type="slidenum">
              <a:rPr lang="en-US"/>
              <a:pPr>
                <a:defRPr/>
              </a:pPr>
              <a:t>‹#›</a:t>
            </a:fld>
            <a:endParaRPr lang="en-US"/>
          </a:p>
        </p:txBody>
      </p:sp>
    </p:spTree>
    <p:extLst>
      <p:ext uri="{BB962C8B-B14F-4D97-AF65-F5344CB8AC3E}">
        <p14:creationId xmlns:p14="http://schemas.microsoft.com/office/powerpoint/2010/main" val="139218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defTabSz="457200">
              <a:defRPr/>
            </a:lvl1pPr>
          </a:lstStyle>
          <a:p>
            <a:pPr>
              <a:defRPr/>
            </a:pPr>
            <a:endParaRPr lang="en-US"/>
          </a:p>
        </p:txBody>
      </p:sp>
      <p:sp>
        <p:nvSpPr>
          <p:cNvPr id="8"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11"/>
          <p:cNvSpPr>
            <a:spLocks noGrp="1" noChangeArrowheads="1"/>
          </p:cNvSpPr>
          <p:nvPr>
            <p:ph type="sldNum" sz="quarter" idx="12"/>
          </p:nvPr>
        </p:nvSpPr>
        <p:spPr/>
        <p:txBody>
          <a:bodyPr/>
          <a:lstStyle>
            <a:lvl1pPr defTabSz="457200">
              <a:defRPr/>
            </a:lvl1pPr>
          </a:lstStyle>
          <a:p>
            <a:pPr>
              <a:defRPr/>
            </a:pPr>
            <a:fld id="{01830499-D8D2-4F46-A5E5-C4F23E6B0491}" type="slidenum">
              <a:rPr lang="en-US"/>
              <a:pPr>
                <a:defRPr/>
              </a:pPr>
              <a:t>‹#›</a:t>
            </a:fld>
            <a:endParaRPr lang="en-US"/>
          </a:p>
        </p:txBody>
      </p:sp>
    </p:spTree>
    <p:extLst>
      <p:ext uri="{BB962C8B-B14F-4D97-AF65-F5344CB8AC3E}">
        <p14:creationId xmlns:p14="http://schemas.microsoft.com/office/powerpoint/2010/main" val="6210234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10.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5.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defRPr>
            </a:lvl1pPr>
          </a:lstStyle>
          <a:p>
            <a:pPr>
              <a:defRPr/>
            </a:pPr>
            <a:fld id="{447EA2AD-4F9D-3D40-B0BE-E47BBDD25FF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0"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9A76A5BC-6E89-4F40-8EDD-D62A29B94C3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6371" name="Rectangle 3">
            <a:extLst>
              <a:ext uri="{FF2B5EF4-FFF2-40B4-BE49-F238E27FC236}">
                <a16:creationId xmlns:a16="http://schemas.microsoft.com/office/drawing/2014/main" id="{8BC957FC-9A56-4CCB-9CD2-14381752934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6372" name="Rectangle 4">
            <a:extLst>
              <a:ext uri="{FF2B5EF4-FFF2-40B4-BE49-F238E27FC236}">
                <a16:creationId xmlns:a16="http://schemas.microsoft.com/office/drawing/2014/main" id="{08C0844C-D32D-42D5-BF8C-933F3325179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186373" name="Rectangle 5">
            <a:extLst>
              <a:ext uri="{FF2B5EF4-FFF2-40B4-BE49-F238E27FC236}">
                <a16:creationId xmlns:a16="http://schemas.microsoft.com/office/drawing/2014/main" id="{1D1B879E-573A-4521-AD39-A65833DF478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186374" name="Rectangle 6">
            <a:extLst>
              <a:ext uri="{FF2B5EF4-FFF2-40B4-BE49-F238E27FC236}">
                <a16:creationId xmlns:a16="http://schemas.microsoft.com/office/drawing/2014/main" id="{3DA30D13-C712-4C74-A6D9-6A20E43DE48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61A99D3A-86B7-4BBA-A920-CCE7C9A92B10}" type="slidenum">
              <a:rPr lang="en-US" altLang="en-US"/>
              <a:pPr/>
              <a:t>‹#›</a:t>
            </a:fld>
            <a:endParaRPr lang="en-US" altLang="en-US"/>
          </a:p>
        </p:txBody>
      </p:sp>
    </p:spTree>
    <p:extLst>
      <p:ext uri="{BB962C8B-B14F-4D97-AF65-F5344CB8AC3E}">
        <p14:creationId xmlns:p14="http://schemas.microsoft.com/office/powerpoint/2010/main" val="325093299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ransition>
    <p:fade thruBlk="1"/>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pPr defTabSz="914400"/>
            <a:endParaRPr lang="en-US" sz="2400">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9pPr>
          </a:lstStyle>
          <a:p>
            <a:pPr algn="ctr" defTabSz="914400" eaLnBrk="1" hangingPunct="1">
              <a:spcBef>
                <a:spcPts val="500"/>
              </a:spcBef>
              <a:buClr>
                <a:srgbClr val="FFFFFF"/>
              </a:buClr>
              <a:buFont typeface="Arial" charset="0"/>
              <a:buNone/>
              <a:defRPr/>
            </a:pPr>
            <a:r>
              <a:rPr lang="en-GB" sz="800" b="1">
                <a:solidFill>
                  <a:srgbClr val="FFFFFF"/>
                </a:solidFill>
                <a:ea typeface="MS Gothic" charset="0"/>
                <a:cs typeface="MS Gothic" charset="0"/>
              </a:rPr>
              <a:t>© </a:t>
            </a:r>
            <a:r>
              <a:rPr lang="en-GB" sz="900" b="1">
                <a:solidFill>
                  <a:srgbClr val="FFFFFF"/>
                </a:solidFill>
                <a:ea typeface="MS Gothic" charset="0"/>
                <a:cs typeface="MS Gothic" charset="0"/>
              </a:rPr>
              <a:t>2006</a:t>
            </a:r>
            <a:r>
              <a:rPr lang="en-GB" sz="800" b="1">
                <a:solidFill>
                  <a:srgbClr val="FFFFFF"/>
                </a:solidFill>
                <a:ea typeface="MS Gothic" charset="0"/>
                <a:cs typeface="MS Gothic" charset="0"/>
              </a:rPr>
              <a:t> TBBMI</a:t>
            </a:r>
          </a:p>
        </p:txBody>
      </p:sp>
      <p:sp>
        <p:nvSpPr>
          <p:cNvPr id="3076"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66" tIns="41998" rIns="80766" bIns="41998" anchor="ctr">
            <a:spAutoFit/>
          </a:bodyPr>
          <a:lstStyle/>
          <a:p>
            <a:pPr algn="ctr" defTabSz="914400">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3077"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104" tIns="45552" rIns="91104" bIns="45552">
            <a:spAutoFit/>
          </a:bodyPr>
          <a:lstStyle/>
          <a:p>
            <a:pPr defTabSz="914400">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2400"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3791"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mj-ea"/>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mn-ea"/>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212164"/>
                </a:solidFill>
              </a:defRPr>
            </a:lvl1pPr>
          </a:lstStyle>
          <a:p>
            <a:pPr>
              <a:defRPr/>
            </a:pPr>
            <a:fld id="{92FA3CDD-6A6D-E64B-955A-580A6D194D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1"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2"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3"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4"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5"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6" name="Rectangle 1032"/>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defTabSz="914400"/>
            <a:endParaRPr kumimoji="1" lang="en-US" sz="2400">
              <a:solidFill>
                <a:srgbClr val="000000"/>
              </a:solidFill>
            </a:endParaRPr>
          </a:p>
        </p:txBody>
      </p:sp>
      <p:sp>
        <p:nvSpPr>
          <p:cNvPr id="7177"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8"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defRPr>
            </a:lvl1pPr>
          </a:lstStyle>
          <a:p>
            <a:pPr>
              <a:defRPr/>
            </a:pPr>
            <a:fld id="{68D099F0-7596-774D-AE4B-7ACEB53BF4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457200" y="992188"/>
            <a:ext cx="8153400" cy="1600200"/>
            <a:chOff x="288" y="625"/>
            <a:chExt cx="5136" cy="1008"/>
          </a:xfrm>
        </p:grpSpPr>
        <p:sp>
          <p:nvSpPr>
            <p:cNvPr id="9224"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225"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226"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227"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921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922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defTabSz="914400">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defTabSz="914400">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defTabSz="914400">
              <a:defRPr sz="1400">
                <a:solidFill>
                  <a:srgbClr val="FFFFCC"/>
                </a:solidFill>
                <a:latin typeface="Arial" charset="0"/>
              </a:defRPr>
            </a:lvl1pPr>
          </a:lstStyle>
          <a:p>
            <a:pPr>
              <a:defRPr/>
            </a:pPr>
            <a:fld id="{6D7AF3FE-1026-2143-B10C-72C7A5F0868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2334391107"/>
      </p:ext>
    </p:extLst>
  </p:cSld>
  <p:clrMap bg1="lt1" tx1="dk1" bg2="lt2" tx2="dk2" accent1="accent1" accent2="accent2" accent3="accent3" accent4="accent4" accent5="accent5" accent6="accent6" hlink="hlink" folHlink="folHlink"/>
  <p:sldLayoutIdLst>
    <p:sldLayoutId id="2147483807"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82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a:defRPr/>
            </a:pPr>
            <a:fld id="{61F442D0-A11F-2640-8129-5D1BEF7A3C1E}" type="slidenum">
              <a:rPr lang="en-US"/>
              <a:pPr defTabSz="914400">
                <a:defRPr/>
              </a:pPr>
              <a:t>‹#›</a:t>
            </a:fld>
            <a:endParaRPr lang="en-US"/>
          </a:p>
        </p:txBody>
      </p:sp>
    </p:spTree>
    <p:extLst>
      <p:ext uri="{BB962C8B-B14F-4D97-AF65-F5344CB8AC3E}">
        <p14:creationId xmlns:p14="http://schemas.microsoft.com/office/powerpoint/2010/main" val="442362677"/>
      </p:ext>
    </p:extLst>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Tahoma" pitchFamily="-107" charset="-52"/>
                <a:ea typeface="+mn-ea"/>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483AB95-8A6B-437B-B35D-3F3F801EBC6C}" type="slidenum">
              <a:rPr lang="en-US" altLang="en-US"/>
              <a:pPr/>
              <a:t>‹#›</a:t>
            </a:fld>
            <a:endParaRPr lang="en-US" altLang="en-US"/>
          </a:p>
        </p:txBody>
      </p:sp>
    </p:spTree>
    <p:extLst>
      <p:ext uri="{BB962C8B-B14F-4D97-AF65-F5344CB8AC3E}">
        <p14:creationId xmlns:p14="http://schemas.microsoft.com/office/powerpoint/2010/main" val="3945376801"/>
      </p:ext>
    </p:extLst>
  </p:cSld>
  <p:clrMap bg1="dk2" tx1="lt1" bg2="dk1"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71525"/>
            <a:ext cx="9144000" cy="6086475"/>
          </a:xfrm>
          <a:prstGeom prst="rect">
            <a:avLst/>
          </a:prstGeom>
        </p:spPr>
      </p:pic>
      <p:sp>
        <p:nvSpPr>
          <p:cNvPr id="2" name="Title 1"/>
          <p:cNvSpPr>
            <a:spLocks noGrp="1"/>
          </p:cNvSpPr>
          <p:nvPr>
            <p:ph type="title" idx="4294967295"/>
          </p:nvPr>
        </p:nvSpPr>
        <p:spPr>
          <a:xfrm>
            <a:off x="0" y="0"/>
            <a:ext cx="9144000" cy="1028700"/>
          </a:xfrm>
          <a:solidFill>
            <a:schemeClr val="bg1">
              <a:lumMod val="10000"/>
            </a:schemeClr>
          </a:solidFill>
        </p:spPr>
        <p:txBody>
          <a:bodyPr/>
          <a:lstStyle/>
          <a:p>
            <a:r>
              <a:rPr lang="en-US" sz="5400" dirty="0">
                <a:solidFill>
                  <a:srgbClr val="FFFFFF"/>
                </a:solidFill>
              </a:rPr>
              <a:t>The Chronology of Christ</a:t>
            </a:r>
          </a:p>
        </p:txBody>
      </p:sp>
      <p:sp>
        <p:nvSpPr>
          <p:cNvPr id="6" name="Rectangle 5">
            <a:extLst>
              <a:ext uri="{FF2B5EF4-FFF2-40B4-BE49-F238E27FC236}">
                <a16:creationId xmlns:a16="http://schemas.microsoft.com/office/drawing/2014/main" id="{DB1318B2-CDEE-7341-AB8F-BB9B9E5C97EB}"/>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32621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0D803-A009-D778-4704-6BC3FC6B7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9FF06-0615-6699-60EC-8DFE1F751019}"/>
              </a:ext>
            </a:extLst>
          </p:cNvPr>
          <p:cNvSpPr>
            <a:spLocks noGrp="1"/>
          </p:cNvSpPr>
          <p:nvPr>
            <p:ph type="title"/>
          </p:nvPr>
        </p:nvSpPr>
        <p:spPr>
          <a:xfrm>
            <a:off x="0" y="0"/>
            <a:ext cx="9144000" cy="695459"/>
          </a:xfrm>
          <a:solidFill>
            <a:schemeClr val="accent2"/>
          </a:solidFill>
        </p:spPr>
        <p:txBody>
          <a:bodyPr/>
          <a:lstStyle/>
          <a:p>
            <a:r>
              <a:rPr lang="en-US" sz="3600" b="1">
                <a:solidFill>
                  <a:schemeClr val="bg1"/>
                </a:solidFill>
              </a:rPr>
              <a:t>Timeline of Jesus' Ministry </a:t>
            </a:r>
          </a:p>
        </p:txBody>
      </p:sp>
      <p:pic>
        <p:nvPicPr>
          <p:cNvPr id="5" name="Picture 4">
            <a:extLst>
              <a:ext uri="{FF2B5EF4-FFF2-40B4-BE49-F238E27FC236}">
                <a16:creationId xmlns:a16="http://schemas.microsoft.com/office/drawing/2014/main" id="{ED28665F-6F93-A1EE-CEC6-04BAE5CD97C0}"/>
              </a:ext>
            </a:extLst>
          </p:cNvPr>
          <p:cNvPicPr>
            <a:picLocks noChangeAspect="1"/>
          </p:cNvPicPr>
          <p:nvPr/>
        </p:nvPicPr>
        <p:blipFill>
          <a:blip r:embed="rId3">
            <a:extLst>
              <a:ext uri="{28A0092B-C50C-407E-A947-70E740481C1C}">
                <a14:useLocalDpi xmlns:a14="http://schemas.microsoft.com/office/drawing/2010/main" val="0"/>
              </a:ext>
            </a:extLst>
          </a:blip>
          <a:srcRect t="23093"/>
          <a:stretch>
            <a:fillRect/>
          </a:stretch>
        </p:blipFill>
        <p:spPr>
          <a:xfrm>
            <a:off x="-334854" y="1468192"/>
            <a:ext cx="17146768" cy="4327301"/>
          </a:xfrm>
          <a:prstGeom prst="rect">
            <a:avLst/>
          </a:prstGeom>
        </p:spPr>
      </p:pic>
    </p:spTree>
    <p:extLst>
      <p:ext uri="{BB962C8B-B14F-4D97-AF65-F5344CB8AC3E}">
        <p14:creationId xmlns:p14="http://schemas.microsoft.com/office/powerpoint/2010/main" val="2257406612"/>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B954-D1CF-8396-07C6-9CB287192F1D}"/>
              </a:ext>
            </a:extLst>
          </p:cNvPr>
          <p:cNvSpPr>
            <a:spLocks noGrp="1"/>
          </p:cNvSpPr>
          <p:nvPr>
            <p:ph type="title"/>
          </p:nvPr>
        </p:nvSpPr>
        <p:spPr>
          <a:xfrm>
            <a:off x="0" y="0"/>
            <a:ext cx="9144000" cy="695459"/>
          </a:xfrm>
          <a:solidFill>
            <a:schemeClr val="accent2"/>
          </a:solidFill>
        </p:spPr>
        <p:txBody>
          <a:bodyPr/>
          <a:lstStyle/>
          <a:p>
            <a:r>
              <a:rPr lang="en-US" sz="3600" b="1">
                <a:solidFill>
                  <a:schemeClr val="bg1"/>
                </a:solidFill>
              </a:rPr>
              <a:t>Timeline of Jesus' Ministry </a:t>
            </a:r>
          </a:p>
        </p:txBody>
      </p:sp>
      <p:pic>
        <p:nvPicPr>
          <p:cNvPr id="5" name="Picture 4">
            <a:extLst>
              <a:ext uri="{FF2B5EF4-FFF2-40B4-BE49-F238E27FC236}">
                <a16:creationId xmlns:a16="http://schemas.microsoft.com/office/drawing/2014/main" id="{A617CAFC-2D24-7898-4FD0-6779C96DE031}"/>
              </a:ext>
            </a:extLst>
          </p:cNvPr>
          <p:cNvPicPr>
            <a:picLocks noChangeAspect="1"/>
          </p:cNvPicPr>
          <p:nvPr/>
        </p:nvPicPr>
        <p:blipFill>
          <a:blip r:embed="rId3">
            <a:extLst>
              <a:ext uri="{28A0092B-C50C-407E-A947-70E740481C1C}">
                <a14:useLocalDpi xmlns:a14="http://schemas.microsoft.com/office/drawing/2010/main" val="0"/>
              </a:ext>
            </a:extLst>
          </a:blip>
          <a:srcRect t="20495"/>
          <a:stretch>
            <a:fillRect/>
          </a:stretch>
        </p:blipFill>
        <p:spPr>
          <a:xfrm>
            <a:off x="-9547005" y="1365161"/>
            <a:ext cx="18906568" cy="4932608"/>
          </a:xfrm>
          <a:prstGeom prst="rect">
            <a:avLst/>
          </a:prstGeom>
        </p:spPr>
      </p:pic>
    </p:spTree>
    <p:extLst>
      <p:ext uri="{BB962C8B-B14F-4D97-AF65-F5344CB8AC3E}">
        <p14:creationId xmlns:p14="http://schemas.microsoft.com/office/powerpoint/2010/main" val="140248635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Life of Christ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291442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1981200"/>
          </a:xfrm>
        </p:spPr>
        <p:txBody>
          <a:bodyPr/>
          <a:lstStyle/>
          <a:p>
            <a:r>
              <a:rPr lang="en-US" b="1" dirty="0">
                <a:solidFill>
                  <a:srgbClr val="FFFFFF"/>
                </a:solidFill>
                <a:latin typeface="Arial" charset="0"/>
                <a:ea typeface="ＭＳ Ｐゴシック" charset="0"/>
                <a:cs typeface="ＭＳ Ｐゴシック" charset="0"/>
              </a:rPr>
              <a:t>A Definitive Work</a:t>
            </a: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106184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p>
            <a:pPr defTabSz="914400">
              <a:defRPr/>
            </a:pPr>
            <a:endParaRPr lang="en-US" sz="2400" b="1">
              <a:solidFill>
                <a:srgbClr val="FFFFCC"/>
              </a:solidFill>
              <a:effectLst>
                <a:outerShdw blurRad="38100" dist="38100" dir="2700000" algn="tl">
                  <a:srgbClr val="000000">
                    <a:alpha val="43137"/>
                  </a:srgbClr>
                </a:outerShdw>
              </a:effectLst>
              <a:cs typeface="Arial"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r>
              <a:rPr lang="en-US" b="1" dirty="0">
                <a:solidFill>
                  <a:srgbClr val="F8F8EF"/>
                </a:solidFill>
                <a:effectLst>
                  <a:outerShdw blurRad="38100" dist="38100" dir="2700000" algn="tl">
                    <a:srgbClr val="000000">
                      <a:alpha val="43137"/>
                    </a:srgbClr>
                  </a:outerShdw>
                </a:effectLst>
                <a:cs typeface="Arial" charset="0"/>
              </a:rPr>
              <a:t>56</a:t>
            </a: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eaLnBrk="1" hangingPunct="1">
              <a:defRPr/>
            </a:pPr>
            <a:r>
              <a:rPr lang="en-US" sz="3600" b="1" dirty="0">
                <a:solidFill>
                  <a:schemeClr val="bg1"/>
                </a:solidFill>
                <a:latin typeface="Arial" charset="0"/>
                <a:cs typeface="Arial" charset="0"/>
              </a:rPr>
              <a:t>Dating the Birth of Christ</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800" b="1" i="0" dirty="0">
                <a:solidFill>
                  <a:srgbClr val="F2FCFF"/>
                </a:solidFill>
                <a:effectLst>
                  <a:outerShdw blurRad="38100" dist="38100" dir="2700000" algn="tl">
                    <a:srgbClr val="000000">
                      <a:alpha val="43137"/>
                    </a:srgbClr>
                  </a:outerShdw>
                </a:effectLst>
                <a:latin typeface="Arial" charset="0"/>
                <a:cs typeface="Arial" charset="0"/>
              </a:rPr>
              <a:t>Date of Birth: ca. December 5 BC/January 4 BC</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Jesus was born between these two dates:</a:t>
            </a:r>
          </a:p>
        </p:txBody>
      </p:sp>
      <p:sp>
        <p:nvSpPr>
          <p:cNvPr id="10" name="Title 7"/>
          <p:cNvSpPr txBox="1">
            <a:spLocks/>
          </p:cNvSpPr>
          <p:nvPr/>
        </p:nvSpPr>
        <p:spPr bwMode="auto">
          <a:xfrm>
            <a:off x="204788" y="4976813"/>
            <a:ext cx="2959100"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6 BC</a:t>
            </a:r>
          </a:p>
        </p:txBody>
      </p:sp>
      <p:sp>
        <p:nvSpPr>
          <p:cNvPr id="12" name="Title 7"/>
          <p:cNvSpPr txBox="1">
            <a:spLocks/>
          </p:cNvSpPr>
          <p:nvPr/>
        </p:nvSpPr>
        <p:spPr bwMode="auto">
          <a:xfrm>
            <a:off x="5402263" y="4976813"/>
            <a:ext cx="3571875"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29 March-11 April</a:t>
            </a:r>
          </a:p>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4 BC</a:t>
            </a: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r>
              <a:rPr lang="en-US" sz="1600" b="1" dirty="0">
                <a:solidFill>
                  <a:srgbClr val="FFFFFF"/>
                </a:solidFill>
                <a:effectLst>
                  <a:outerShdw blurRad="38100" dist="38100" dir="2700000" algn="tl">
                    <a:srgbClr val="000000">
                      <a:alpha val="43137"/>
                    </a:srgbClr>
                  </a:outerShdw>
                </a:effectLst>
                <a:ea typeface="MS Gothic" charset="0"/>
              </a:rPr>
              <a:t>Harold W. Hoehner, </a:t>
            </a:r>
            <a:r>
              <a:rPr lang="en-US" sz="1600" b="1" i="1" dirty="0">
                <a:solidFill>
                  <a:srgbClr val="FFFFFF"/>
                </a:solidFill>
                <a:effectLst>
                  <a:outerShdw blurRad="38100" dist="38100" dir="2700000" algn="tl">
                    <a:srgbClr val="000000">
                      <a:alpha val="43137"/>
                    </a:srgbClr>
                  </a:outerShdw>
                </a:effectLst>
                <a:ea typeface="MS Gothic" charset="0"/>
              </a:rPr>
              <a:t>Chronological Aspects of the Life of Christ </a:t>
            </a:r>
            <a:r>
              <a:rPr lang="en-US" sz="1600" b="1" dirty="0">
                <a:solidFill>
                  <a:srgbClr val="FFFFFF"/>
                </a:solidFill>
                <a:effectLst>
                  <a:outerShdw blurRad="38100" dist="38100" dir="2700000" algn="tl">
                    <a:srgbClr val="000000">
                      <a:alpha val="43137"/>
                    </a:srgbClr>
                  </a:outerShdw>
                </a:effectLst>
                <a:ea typeface="MS Gothic" charset="0"/>
              </a:rPr>
              <a:t>(Zondervan, 1977), 114</a:t>
            </a: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Census of </a:t>
            </a:r>
            <a:r>
              <a:rPr lang="en-US" sz="2400" b="1" i="0" dirty="0" err="1">
                <a:solidFill>
                  <a:srgbClr val="F2FCFF"/>
                </a:solidFill>
                <a:effectLst>
                  <a:outerShdw blurRad="38100" dist="38100" dir="2700000" algn="tl">
                    <a:srgbClr val="000000">
                      <a:alpha val="43137"/>
                    </a:srgbClr>
                  </a:outerShdw>
                </a:effectLst>
                <a:latin typeface="Arial" charset="0"/>
                <a:cs typeface="Arial" charset="0"/>
              </a:rPr>
              <a:t>Quirinius</a:t>
            </a:r>
            <a:r>
              <a:rPr lang="en-US" sz="2400" b="1" i="0" dirty="0">
                <a:solidFill>
                  <a:srgbClr val="F2FCFF"/>
                </a:solidFill>
                <a:effectLst>
                  <a:outerShdw blurRad="38100" dist="38100" dir="2700000" algn="tl">
                    <a:srgbClr val="000000">
                      <a:alpha val="43137"/>
                    </a:srgbClr>
                  </a:outerShdw>
                </a:effectLst>
                <a:latin typeface="Arial" charset="0"/>
                <a:cs typeface="Arial" charset="0"/>
              </a:rPr>
              <a:t>/</a:t>
            </a:r>
            <a:r>
              <a:rPr lang="en-US" sz="2400" b="1" i="0" dirty="0" err="1">
                <a:solidFill>
                  <a:srgbClr val="F2FCFF"/>
                </a:solidFill>
                <a:effectLst>
                  <a:outerShdw blurRad="38100" dist="38100" dir="2700000" algn="tl">
                    <a:srgbClr val="000000">
                      <a:alpha val="43137"/>
                    </a:srgbClr>
                  </a:outerShdw>
                </a:effectLst>
                <a:latin typeface="Arial" charset="0"/>
                <a:cs typeface="Arial" charset="0"/>
              </a:rPr>
              <a:t>Cyrenius</a:t>
            </a:r>
            <a:r>
              <a:rPr lang="en-US" sz="2400" b="1" i="0" dirty="0">
                <a:solidFill>
                  <a:srgbClr val="F2FCFF"/>
                </a:solidFill>
                <a:effectLst>
                  <a:outerShdw blurRad="38100" dist="38100" dir="2700000" algn="tl">
                    <a:srgbClr val="000000">
                      <a:alpha val="43137"/>
                    </a:srgbClr>
                  </a:outerShdw>
                </a:effectLst>
                <a:latin typeface="Arial" charset="0"/>
                <a:cs typeface="Arial" charset="0"/>
              </a:rPr>
              <a:t> (Luke 2:1-5)</a:t>
            </a:r>
          </a:p>
        </p:txBody>
      </p:sp>
      <p:sp>
        <p:nvSpPr>
          <p:cNvPr id="17" name="Title 7"/>
          <p:cNvSpPr txBox="1">
            <a:spLocks/>
          </p:cNvSpPr>
          <p:nvPr/>
        </p:nvSpPr>
        <p:spPr bwMode="auto">
          <a:xfrm>
            <a:off x="5410200" y="3217863"/>
            <a:ext cx="357346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Death of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Herod the Great</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(Matt. 2:1; Luke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p>
            <a:pPr defTabSz="914400">
              <a:defRPr/>
            </a:pPr>
            <a:endParaRPr lang="en-US" sz="2400" b="1">
              <a:solidFill>
                <a:srgbClr val="FFFFCC"/>
              </a:solidFill>
              <a:effectLst>
                <a:outerShdw blurRad="38100" dist="38100" dir="2700000" algn="tl">
                  <a:srgbClr val="000000">
                    <a:alpha val="43137"/>
                  </a:srgbClr>
                </a:outerShdw>
              </a:effectLst>
              <a:cs typeface="Arial"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r>
              <a:rPr lang="en-US" b="1" dirty="0">
                <a:solidFill>
                  <a:srgbClr val="F8F8EF"/>
                </a:solidFill>
                <a:effectLst>
                  <a:outerShdw blurRad="38100" dist="38100" dir="2700000" algn="tl">
                    <a:srgbClr val="000000">
                      <a:alpha val="43137"/>
                    </a:srgbClr>
                  </a:outerShdw>
                </a:effectLst>
                <a:cs typeface="Arial" charset="0"/>
              </a:rPr>
              <a:t>56</a:t>
            </a: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en-US" sz="3600" b="1" dirty="0">
                <a:solidFill>
                  <a:srgbClr val="F2FCFF"/>
                </a:solidFill>
                <a:effectLst>
                  <a:outerShdw blurRad="38100" dist="38100" dir="2700000" algn="tl">
                    <a:srgbClr val="000000">
                      <a:alpha val="43137"/>
                    </a:srgbClr>
                  </a:outerShdw>
                </a:effectLst>
                <a:latin typeface="Arial" charset="0"/>
                <a:cs typeface="Arial" charset="0"/>
              </a:rPr>
              <a:t>Dating the Start of Christ</a:t>
            </a:r>
            <a:r>
              <a:rPr lang="fr-FR" altLang="ja-JP" sz="3600" b="1" dirty="0">
                <a:solidFill>
                  <a:srgbClr val="F2FCFF"/>
                </a:solidFill>
                <a:effectLst>
                  <a:outerShdw blurRad="38100" dist="38100" dir="2700000" algn="tl">
                    <a:srgbClr val="000000">
                      <a:alpha val="43137"/>
                    </a:srgbClr>
                  </a:outerShdw>
                </a:effectLst>
                <a:latin typeface="Arial" charset="0"/>
                <a:cs typeface="Arial" charset="0"/>
              </a:rPr>
              <a:t>'</a:t>
            </a:r>
            <a:r>
              <a:rPr lang="en-US" sz="3600" b="1" dirty="0">
                <a:solidFill>
                  <a:srgbClr val="F2FCFF"/>
                </a:solidFill>
                <a:effectLst>
                  <a:outerShdw blurRad="38100" dist="38100" dir="2700000" algn="tl">
                    <a:srgbClr val="000000">
                      <a:alpha val="43137"/>
                    </a:srgbClr>
                  </a:outerShdw>
                </a:effectLst>
                <a:latin typeface="Arial" charset="0"/>
                <a:cs typeface="Arial" charset="0"/>
              </a:rPr>
              <a:t>s Ministry</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800" b="1" i="0" dirty="0">
                <a:solidFill>
                  <a:srgbClr val="F2FCFF"/>
                </a:solidFill>
                <a:effectLst>
                  <a:outerShdw blurRad="38100" dist="38100" dir="2700000" algn="tl">
                    <a:srgbClr val="000000">
                      <a:alpha val="43137"/>
                    </a:srgbClr>
                  </a:outerShdw>
                </a:effectLst>
                <a:latin typeface="Arial" charset="0"/>
                <a:cs typeface="Arial" charset="0"/>
              </a:rPr>
              <a:t>Commencement of Ministry: ca. Autumn AD 29</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Jesus probably began his ministry between these two dates:</a:t>
            </a:r>
          </a:p>
        </p:txBody>
      </p:sp>
      <p:sp>
        <p:nvSpPr>
          <p:cNvPr id="9" name="Title 7"/>
          <p:cNvSpPr txBox="1">
            <a:spLocks/>
          </p:cNvSpPr>
          <p:nvPr/>
        </p:nvSpPr>
        <p:spPr bwMode="auto">
          <a:xfrm>
            <a:off x="1231900" y="2995613"/>
            <a:ext cx="6659563"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15</a:t>
            </a:r>
            <a:r>
              <a:rPr lang="en-US" sz="2400" b="1" i="0" baseline="30000" dirty="0">
                <a:solidFill>
                  <a:srgbClr val="F2FCFF"/>
                </a:solidFill>
                <a:effectLst>
                  <a:outerShdw blurRad="38100" dist="38100" dir="2700000" algn="tl">
                    <a:srgbClr val="000000">
                      <a:alpha val="43137"/>
                    </a:srgbClr>
                  </a:outerShdw>
                </a:effectLst>
                <a:latin typeface="Arial" charset="0"/>
                <a:cs typeface="Arial" charset="0"/>
              </a:rPr>
              <a:t>th</a:t>
            </a:r>
            <a:r>
              <a:rPr lang="en-US" sz="2400" b="1" i="0" dirty="0">
                <a:solidFill>
                  <a:srgbClr val="F2FCFF"/>
                </a:solidFill>
                <a:effectLst>
                  <a:outerShdw blurRad="38100" dist="38100" dir="2700000" algn="tl">
                    <a:srgbClr val="000000">
                      <a:alpha val="43137"/>
                    </a:srgbClr>
                  </a:outerShdw>
                </a:effectLst>
                <a:latin typeface="Arial" charset="0"/>
                <a:cs typeface="Arial" charset="0"/>
              </a:rPr>
              <a:t> YEAR OF THE REIGN OF TIBERIUS*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(Luke 3:1-3)</a:t>
            </a:r>
          </a:p>
        </p:txBody>
      </p:sp>
      <p:sp>
        <p:nvSpPr>
          <p:cNvPr id="10" name="Title 7"/>
          <p:cNvSpPr txBox="1">
            <a:spLocks/>
          </p:cNvSpPr>
          <p:nvPr/>
        </p:nvSpPr>
        <p:spPr bwMode="auto">
          <a:xfrm>
            <a:off x="204788" y="4427538"/>
            <a:ext cx="2959100"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19 August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AD 28</a:t>
            </a:r>
          </a:p>
        </p:txBody>
      </p:sp>
      <p:sp>
        <p:nvSpPr>
          <p:cNvPr id="12" name="Title 7"/>
          <p:cNvSpPr txBox="1">
            <a:spLocks/>
          </p:cNvSpPr>
          <p:nvPr/>
        </p:nvSpPr>
        <p:spPr bwMode="auto">
          <a:xfrm>
            <a:off x="5402263" y="4427538"/>
            <a:ext cx="3571875"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31 December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AD 29</a:t>
            </a:r>
          </a:p>
        </p:txBody>
      </p:sp>
      <p:sp>
        <p:nvSpPr>
          <p:cNvPr id="13" name="Title 7"/>
          <p:cNvSpPr txBox="1">
            <a:spLocks/>
          </p:cNvSpPr>
          <p:nvPr/>
        </p:nvSpPr>
        <p:spPr bwMode="auto">
          <a:xfrm>
            <a:off x="-6350" y="5589588"/>
            <a:ext cx="9136063"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000" b="1" i="0" dirty="0">
                <a:solidFill>
                  <a:srgbClr val="F2FCFF"/>
                </a:solidFill>
                <a:effectLst>
                  <a:outerShdw blurRad="38100" dist="38100" dir="2700000" algn="tl">
                    <a:srgbClr val="000000">
                      <a:alpha val="43137"/>
                    </a:srgbClr>
                  </a:outerShdw>
                </a:effectLst>
                <a:latin typeface="Arial" charset="0"/>
                <a:cs typeface="Arial" charset="0"/>
              </a:rPr>
              <a:t>*Reckoned from either the Julian Calendar or Tiberius Regnal Year</a:t>
            </a: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r>
              <a:rPr lang="en-US" sz="1600" b="1" dirty="0">
                <a:solidFill>
                  <a:srgbClr val="FFFFFF"/>
                </a:solidFill>
                <a:effectLst>
                  <a:outerShdw blurRad="38100" dist="38100" dir="2700000" algn="tl">
                    <a:srgbClr val="000000">
                      <a:alpha val="43137"/>
                    </a:srgbClr>
                  </a:outerShdw>
                </a:effectLst>
                <a:ea typeface="MS Gothic" charset="0"/>
              </a:rPr>
              <a:t>Harold W. Hoehner, </a:t>
            </a:r>
            <a:r>
              <a:rPr lang="en-US" sz="1600" b="1" i="1" dirty="0">
                <a:solidFill>
                  <a:srgbClr val="FFFFFF"/>
                </a:solidFill>
                <a:effectLst>
                  <a:outerShdw blurRad="38100" dist="38100" dir="2700000" algn="tl">
                    <a:srgbClr val="000000">
                      <a:alpha val="43137"/>
                    </a:srgbClr>
                  </a:outerShdw>
                </a:effectLst>
                <a:ea typeface="MS Gothic" charset="0"/>
              </a:rPr>
              <a:t>Chronological Aspects of the Life of Christ </a:t>
            </a:r>
            <a:r>
              <a:rPr lang="en-US" sz="1600" b="1" dirty="0">
                <a:solidFill>
                  <a:srgbClr val="FFFFFF"/>
                </a:solidFill>
                <a:effectLst>
                  <a:outerShdw blurRad="38100" dist="38100" dir="2700000" algn="tl">
                    <a:srgbClr val="000000">
                      <a:alpha val="43137"/>
                    </a:srgbClr>
                  </a:outerShdw>
                </a:effectLst>
                <a:ea typeface="MS Gothic" charset="0"/>
              </a:rPr>
              <a:t>(Zondervan, 1977), 114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a:lstStyle/>
          <a:p>
            <a:pPr eaLnBrk="0" hangingPunct="0">
              <a:lnSpc>
                <a:spcPct val="93000"/>
              </a:lnSpc>
              <a:buClr>
                <a:srgbClr val="000000"/>
              </a:buClr>
              <a:buSzPct val="100000"/>
              <a:buFont typeface="Times New Roman" charset="0"/>
              <a:buNone/>
            </a:pPr>
            <a:endParaRPr lang="en-US" sz="2400">
              <a:solidFill>
                <a:srgbClr val="FFFFFF"/>
              </a:solidFill>
              <a:ea typeface="MS Gothic" charset="0"/>
              <a:cs typeface="MS Gothic" charset="0"/>
            </a:endParaRPr>
          </a:p>
        </p:txBody>
      </p:sp>
      <p:sp>
        <p:nvSpPr>
          <p:cNvPr id="25602" name="Rounded Rectangle 34"/>
          <p:cNvSpPr>
            <a:spLocks noChangeArrowheads="1"/>
          </p:cNvSpPr>
          <p:nvPr/>
        </p:nvSpPr>
        <p:spPr bwMode="auto">
          <a:xfrm>
            <a:off x="34925" y="76200"/>
            <a:ext cx="9074150" cy="1447800"/>
          </a:xfrm>
          <a:prstGeom prst="roundRect">
            <a:avLst>
              <a:gd name="adj" fmla="val 16667"/>
            </a:avLst>
          </a:prstGeom>
          <a:solidFill>
            <a:schemeClr val="tx2"/>
          </a:solidFill>
          <a:ln w="9525">
            <a:solidFill>
              <a:srgbClr val="FFFFFF"/>
            </a:solidFill>
            <a:round/>
            <a:headEnd/>
            <a:tailEnd/>
          </a:ln>
        </p:spPr>
        <p:txBody>
          <a:bodyPr/>
          <a:lstStyle/>
          <a:p>
            <a:pPr eaLnBrk="0" hangingPunct="0">
              <a:lnSpc>
                <a:spcPct val="93000"/>
              </a:lnSpc>
              <a:buClr>
                <a:srgbClr val="000000"/>
              </a:buClr>
              <a:buSzPct val="100000"/>
              <a:buFont typeface="Times New Roman" charset="0"/>
              <a:buNone/>
            </a:pPr>
            <a:endParaRPr lang="en-US" sz="2400">
              <a:solidFill>
                <a:srgbClr val="FFFFFF"/>
              </a:solidFill>
              <a:ea typeface="MS Gothic" charset="0"/>
              <a:cs typeface="MS Gothic" charset="0"/>
            </a:endParaRPr>
          </a:p>
        </p:txBody>
      </p:sp>
      <p:sp>
        <p:nvSpPr>
          <p:cNvPr id="25603" name="Rectangle 8"/>
          <p:cNvSpPr>
            <a:spLocks noGrp="1" noChangeArrowheads="1"/>
          </p:cNvSpPr>
          <p:nvPr>
            <p:ph type="title"/>
          </p:nvPr>
        </p:nvSpPr>
        <p:spPr bwMode="auto">
          <a:xfrm>
            <a:off x="-152400" y="0"/>
            <a:ext cx="9448800" cy="8413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eaLnBrk="1" hangingPunct="1"/>
            <a:r>
              <a:rPr lang="en-US" altLang="zh-CN" sz="4400">
                <a:solidFill>
                  <a:schemeClr val="bg1"/>
                </a:solidFill>
                <a:latin typeface="Arial" charset="0"/>
                <a:ea typeface="MS Gothic" charset="0"/>
                <a:cs typeface="Arial" charset="0"/>
              </a:rPr>
              <a:t>The Duration of Christ</a:t>
            </a:r>
            <a:r>
              <a:rPr lang="fr-FR" altLang="zh-CN" sz="4400">
                <a:solidFill>
                  <a:schemeClr val="bg1"/>
                </a:solidFill>
                <a:latin typeface="Arial" charset="0"/>
                <a:ea typeface="MS Gothic" charset="0"/>
                <a:cs typeface="Arial" charset="0"/>
              </a:rPr>
              <a:t>'</a:t>
            </a:r>
            <a:r>
              <a:rPr lang="en-US" altLang="zh-CN" sz="4400">
                <a:solidFill>
                  <a:schemeClr val="bg1"/>
                </a:solidFill>
                <a:latin typeface="Arial" charset="0"/>
                <a:ea typeface="MS Gothic" charset="0"/>
                <a:cs typeface="Arial" charset="0"/>
              </a:rPr>
              <a:t>s Ministry</a:t>
            </a:r>
            <a:endParaRPr lang="en-US" altLang="zh-CN" sz="4000">
              <a:latin typeface="Arial" charset="0"/>
              <a:ea typeface="MS Gothic" charset="0"/>
              <a:cs typeface="Arial" charset="0"/>
            </a:endParaRPr>
          </a:p>
        </p:txBody>
      </p:sp>
      <p:sp>
        <p:nvSpPr>
          <p:cNvPr id="25604" name="Text Box 9"/>
          <p:cNvSpPr txBox="1">
            <a:spLocks noChangeArrowheads="1"/>
          </p:cNvSpPr>
          <p:nvPr/>
        </p:nvSpPr>
        <p:spPr bwMode="auto">
          <a:xfrm>
            <a:off x="-47625" y="838200"/>
            <a:ext cx="92408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ea typeface="MS Gothic" charset="0"/>
                <a:cs typeface="MS Gothic" charset="0"/>
              </a:rPr>
              <a:t>Autumn AD 29 – 3 April AD 33 (3.5 Years)</a:t>
            </a:r>
          </a:p>
        </p:txBody>
      </p:sp>
      <p:sp>
        <p:nvSpPr>
          <p:cNvPr id="25605" name="Text Box 9"/>
          <p:cNvSpPr txBox="1">
            <a:spLocks noChangeArrowheads="1"/>
          </p:cNvSpPr>
          <p:nvPr/>
        </p:nvSpPr>
        <p:spPr bwMode="auto">
          <a:xfrm>
            <a:off x="0" y="2743200"/>
            <a:ext cx="1981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Commencement of Christ</a:t>
            </a:r>
            <a:r>
              <a:rPr lang="fr-FR" altLang="ja-JP" sz="1600" b="1">
                <a:solidFill>
                  <a:srgbClr val="FFFFFF"/>
                </a:solidFill>
                <a:ea typeface="MS Gothic" charset="0"/>
                <a:cs typeface="MS Gothic" charset="0"/>
              </a:rPr>
              <a:t>'</a:t>
            </a:r>
            <a:r>
              <a:rPr lang="en-US" sz="1600" b="1">
                <a:solidFill>
                  <a:srgbClr val="FFFFFF"/>
                </a:solidFill>
                <a:ea typeface="MS Gothic" charset="0"/>
                <a:cs typeface="MS Gothic" charset="0"/>
              </a:rPr>
              <a:t>s Ministry</a:t>
            </a:r>
          </a:p>
        </p:txBody>
      </p:sp>
      <p:sp>
        <p:nvSpPr>
          <p:cNvPr id="25606" name="Text Box 9"/>
          <p:cNvSpPr txBox="1">
            <a:spLocks noChangeArrowheads="1"/>
          </p:cNvSpPr>
          <p:nvPr/>
        </p:nvSpPr>
        <p:spPr bwMode="auto">
          <a:xfrm>
            <a:off x="152400" y="4648200"/>
            <a:ext cx="1447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Autumn</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29</a:t>
            </a:r>
          </a:p>
        </p:txBody>
      </p:sp>
      <p:cxnSp>
        <p:nvCxnSpPr>
          <p:cNvPr id="25607" name="Straight Connector 15"/>
          <p:cNvCxnSpPr>
            <a:cxnSpLocks noChangeShapeType="1"/>
          </p:cNvCxnSpPr>
          <p:nvPr/>
        </p:nvCxnSpPr>
        <p:spPr bwMode="auto">
          <a:xfrm rot="5400000">
            <a:off x="419894" y="4075906"/>
            <a:ext cx="9906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608"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609" name="Straight Connector 21"/>
          <p:cNvCxnSpPr>
            <a:cxnSpLocks noChangeShapeType="1"/>
          </p:cNvCxnSpPr>
          <p:nvPr/>
        </p:nvCxnSpPr>
        <p:spPr bwMode="auto">
          <a:xfrm rot="5400000">
            <a:off x="7735094" y="4075906"/>
            <a:ext cx="9906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610" name="Straight Connector 22"/>
          <p:cNvCxnSpPr>
            <a:cxnSpLocks noChangeShapeType="1"/>
          </p:cNvCxnSpPr>
          <p:nvPr/>
        </p:nvCxnSpPr>
        <p:spPr bwMode="auto">
          <a:xfrm rot="5400000">
            <a:off x="2248694" y="4075906"/>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cxnSp>
        <p:nvCxnSpPr>
          <p:cNvPr id="25611" name="Straight Connector 23"/>
          <p:cNvCxnSpPr>
            <a:cxnSpLocks noChangeShapeType="1"/>
          </p:cNvCxnSpPr>
          <p:nvPr/>
        </p:nvCxnSpPr>
        <p:spPr bwMode="auto">
          <a:xfrm rot="5400000">
            <a:off x="4077494" y="4075906"/>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cxnSp>
        <p:nvCxnSpPr>
          <p:cNvPr id="25612" name="Straight Connector 24"/>
          <p:cNvCxnSpPr>
            <a:cxnSpLocks noChangeShapeType="1"/>
          </p:cNvCxnSpPr>
          <p:nvPr/>
        </p:nvCxnSpPr>
        <p:spPr bwMode="auto">
          <a:xfrm rot="5400000">
            <a:off x="5906294" y="4075906"/>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sp>
        <p:nvSpPr>
          <p:cNvPr id="25613" name="Text Box 9"/>
          <p:cNvSpPr txBox="1">
            <a:spLocks noChangeArrowheads="1"/>
          </p:cNvSpPr>
          <p:nvPr/>
        </p:nvSpPr>
        <p:spPr bwMode="auto">
          <a:xfrm>
            <a:off x="2057400" y="2743200"/>
            <a:ext cx="1447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Passover #1</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April 7,</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30</a:t>
            </a:r>
          </a:p>
        </p:txBody>
      </p:sp>
      <p:sp>
        <p:nvSpPr>
          <p:cNvPr id="25614" name="Text Box 9"/>
          <p:cNvSpPr txBox="1">
            <a:spLocks noChangeArrowheads="1"/>
          </p:cNvSpPr>
          <p:nvPr/>
        </p:nvSpPr>
        <p:spPr bwMode="auto">
          <a:xfrm>
            <a:off x="1828800" y="4648200"/>
            <a:ext cx="17526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John 2:13, 23</a:t>
            </a:r>
          </a:p>
        </p:txBody>
      </p:sp>
      <p:sp>
        <p:nvSpPr>
          <p:cNvPr id="25615" name="Text Box 9"/>
          <p:cNvSpPr txBox="1">
            <a:spLocks noChangeArrowheads="1"/>
          </p:cNvSpPr>
          <p:nvPr/>
        </p:nvSpPr>
        <p:spPr bwMode="auto">
          <a:xfrm>
            <a:off x="3924300" y="2743200"/>
            <a:ext cx="1447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Passover #2</a:t>
            </a:r>
            <a:br>
              <a:rPr lang="en-US" sz="1600" b="1">
                <a:solidFill>
                  <a:srgbClr val="FFFFFF"/>
                </a:solidFill>
                <a:ea typeface="MS Gothic" charset="0"/>
                <a:cs typeface="MS Gothic" charset="0"/>
              </a:rPr>
            </a:br>
            <a:endParaRPr lang="en-US" sz="1600" b="1">
              <a:solidFill>
                <a:srgbClr val="FFFFFF"/>
              </a:solidFill>
              <a:ea typeface="MS Gothic" charset="0"/>
              <a:cs typeface="MS Gothic" charset="0"/>
            </a:endParaRPr>
          </a:p>
        </p:txBody>
      </p:sp>
      <p:sp>
        <p:nvSpPr>
          <p:cNvPr id="25616" name="Text Box 9"/>
          <p:cNvSpPr txBox="1">
            <a:spLocks noChangeArrowheads="1"/>
          </p:cNvSpPr>
          <p:nvPr/>
        </p:nvSpPr>
        <p:spPr bwMode="auto">
          <a:xfrm>
            <a:off x="3429000" y="4648200"/>
            <a:ext cx="2362200"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Unstated by John</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Mark 2:23-28</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Luke 6:1-5</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Matthew 12:1-8</a:t>
            </a:r>
          </a:p>
        </p:txBody>
      </p:sp>
      <p:sp>
        <p:nvSpPr>
          <p:cNvPr id="25617" name="Text Box 9"/>
          <p:cNvSpPr txBox="1">
            <a:spLocks noChangeArrowheads="1"/>
          </p:cNvSpPr>
          <p:nvPr/>
        </p:nvSpPr>
        <p:spPr bwMode="auto">
          <a:xfrm>
            <a:off x="5619750" y="2743200"/>
            <a:ext cx="1447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Passover #3</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April 25,</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32</a:t>
            </a:r>
          </a:p>
        </p:txBody>
      </p:sp>
      <p:sp>
        <p:nvSpPr>
          <p:cNvPr id="25618"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John 6:4</a:t>
            </a:r>
          </a:p>
        </p:txBody>
      </p:sp>
      <p:sp>
        <p:nvSpPr>
          <p:cNvPr id="25619" name="Text Box 9"/>
          <p:cNvSpPr txBox="1">
            <a:spLocks noChangeArrowheads="1"/>
          </p:cNvSpPr>
          <p:nvPr/>
        </p:nvSpPr>
        <p:spPr bwMode="auto">
          <a:xfrm>
            <a:off x="7467600" y="2743200"/>
            <a:ext cx="1447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Passover #4</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April 3,</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33</a:t>
            </a:r>
          </a:p>
        </p:txBody>
      </p:sp>
      <p:sp>
        <p:nvSpPr>
          <p:cNvPr id="25620" name="Text Box 9"/>
          <p:cNvSpPr txBox="1">
            <a:spLocks noChangeArrowheads="1"/>
          </p:cNvSpPr>
          <p:nvPr/>
        </p:nvSpPr>
        <p:spPr bwMode="auto">
          <a:xfrm>
            <a:off x="7315200" y="4648200"/>
            <a:ext cx="1828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John 11:55–12:1</a:t>
            </a:r>
          </a:p>
        </p:txBody>
      </p:sp>
      <p:sp>
        <p:nvSpPr>
          <p:cNvPr id="25621" name="Text Box 9"/>
          <p:cNvSpPr txBox="1">
            <a:spLocks noChangeArrowheads="1"/>
          </p:cNvSpPr>
          <p:nvPr/>
        </p:nvSpPr>
        <p:spPr bwMode="auto">
          <a:xfrm>
            <a:off x="381000" y="1573213"/>
            <a:ext cx="8458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i="1">
                <a:solidFill>
                  <a:srgbClr val="FFFF00"/>
                </a:solidFill>
                <a:ea typeface="MS Gothic" charset="0"/>
                <a:cs typeface="MS Gothic" charset="0"/>
              </a:rPr>
              <a:t>John </a:t>
            </a:r>
            <a:r>
              <a:rPr lang="en-US" sz="2800" b="1" i="1">
                <a:solidFill>
                  <a:srgbClr val="FFFFFF"/>
                </a:solidFill>
                <a:ea typeface="MS Gothic" charset="0"/>
                <a:cs typeface="MS Gothic" charset="0"/>
              </a:rPr>
              <a:t>alone notes three Passovers</a:t>
            </a:r>
          </a:p>
        </p:txBody>
      </p:sp>
      <p:sp>
        <p:nvSpPr>
          <p:cNvPr id="36" name="TextBox 35"/>
          <p:cNvSpPr txBox="1"/>
          <p:nvPr/>
        </p:nvSpPr>
        <p:spPr>
          <a:xfrm>
            <a:off x="8616950" y="71438"/>
            <a:ext cx="527050" cy="461962"/>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r>
              <a:rPr lang="en-US" b="1">
                <a:solidFill>
                  <a:srgbClr val="FFFFFF"/>
                </a:solidFill>
                <a:effectLst>
                  <a:outerShdw blurRad="38100" dist="38100" dir="2700000" algn="tl">
                    <a:srgbClr val="DDDDDD"/>
                  </a:outerShdw>
                </a:effectLst>
                <a:ea typeface="MS Gothic" charset="0"/>
              </a:rPr>
              <a:t>56</a:t>
            </a:r>
          </a:p>
        </p:txBody>
      </p:sp>
      <p:sp>
        <p:nvSpPr>
          <p:cNvPr id="25623" name="Text Box 9"/>
          <p:cNvSpPr txBox="1">
            <a:spLocks noChangeArrowheads="1"/>
          </p:cNvSpPr>
          <p:nvPr/>
        </p:nvSpPr>
        <p:spPr bwMode="auto">
          <a:xfrm>
            <a:off x="0" y="6443663"/>
            <a:ext cx="91281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Harold W. Hoehner, </a:t>
            </a:r>
            <a:r>
              <a:rPr lang="en-US" sz="1600" b="1" i="1">
                <a:solidFill>
                  <a:srgbClr val="FFFFFF"/>
                </a:solidFill>
                <a:ea typeface="MS Gothic" charset="0"/>
                <a:cs typeface="MS Gothic" charset="0"/>
              </a:rPr>
              <a:t>Chronological Aspects of the Life of Christ </a:t>
            </a:r>
            <a:r>
              <a:rPr lang="en-US" sz="1600" b="1">
                <a:solidFill>
                  <a:srgbClr val="FFFFFF"/>
                </a:solidFill>
                <a:ea typeface="MS Gothic" charset="0"/>
                <a:cs typeface="MS Gothic" charset="0"/>
              </a:rPr>
              <a:t>(Zondervan, 1977), 114</a:t>
            </a:r>
          </a:p>
        </p:txBody>
      </p:sp>
      <p:sp>
        <p:nvSpPr>
          <p:cNvPr id="25624"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000" b="1">
                <a:solidFill>
                  <a:srgbClr val="F2FCFF"/>
                </a:solidFill>
                <a:ea typeface="MS Gothic" charset="0"/>
                <a:cs typeface="MS Gothic" charset="0"/>
              </a:rPr>
              <a:t>Therefore, Christ's ministry was at least 2.5 years</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en-US">
                <a:solidFill>
                  <a:srgbClr val="FFFFFF"/>
                </a:solidFill>
                <a:latin typeface="Arial" charset="0"/>
                <a:ea typeface="ＭＳ Ｐゴシック" charset="0"/>
                <a:cs typeface="ＭＳ Ｐゴシック" charset="0"/>
              </a:rPr>
              <a:t>Chronology of Jesus &amp; Acts</a:t>
            </a:r>
            <a:endParaRPr kumimoji="0" lang="en-US">
              <a:latin typeface="Arial" charset="0"/>
              <a:ea typeface="ＭＳ Ｐゴシック" charset="0"/>
              <a:cs typeface="ＭＳ Ｐゴシック" charset="0"/>
            </a:endParaRPr>
          </a:p>
        </p:txBody>
      </p:sp>
      <p:sp>
        <p:nvSpPr>
          <p:cNvPr id="84995" name="Text Box 3"/>
          <p:cNvSpPr txBox="1">
            <a:spLocks noChangeArrowheads="1"/>
          </p:cNvSpPr>
          <p:nvPr/>
        </p:nvSpPr>
        <p:spPr bwMode="auto">
          <a:xfrm>
            <a:off x="457200" y="1219200"/>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4 BC</a:t>
            </a:r>
          </a:p>
        </p:txBody>
      </p:sp>
      <p:sp>
        <p:nvSpPr>
          <p:cNvPr id="84996" name="Text Box 4"/>
          <p:cNvSpPr txBox="1">
            <a:spLocks noChangeArrowheads="1"/>
          </p:cNvSpPr>
          <p:nvPr/>
        </p:nvSpPr>
        <p:spPr bwMode="auto">
          <a:xfrm>
            <a:off x="1371600" y="1219200"/>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1 BC</a:t>
            </a:r>
          </a:p>
        </p:txBody>
      </p:sp>
      <p:sp>
        <p:nvSpPr>
          <p:cNvPr id="84997" name="Text Box 5"/>
          <p:cNvSpPr txBox="1">
            <a:spLocks noChangeArrowheads="1"/>
          </p:cNvSpPr>
          <p:nvPr/>
        </p:nvSpPr>
        <p:spPr bwMode="auto">
          <a:xfrm>
            <a:off x="2514600" y="1219200"/>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AD 1</a:t>
            </a:r>
          </a:p>
        </p:txBody>
      </p:sp>
      <p:sp>
        <p:nvSpPr>
          <p:cNvPr id="84998" name="Text Box 6"/>
          <p:cNvSpPr txBox="1">
            <a:spLocks noChangeArrowheads="1"/>
          </p:cNvSpPr>
          <p:nvPr/>
        </p:nvSpPr>
        <p:spPr bwMode="auto">
          <a:xfrm>
            <a:off x="5264150"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29</a:t>
            </a:r>
          </a:p>
        </p:txBody>
      </p:sp>
      <p:sp>
        <p:nvSpPr>
          <p:cNvPr id="84999" name="Text Box 7"/>
          <p:cNvSpPr txBox="1">
            <a:spLocks noChangeArrowheads="1"/>
          </p:cNvSpPr>
          <p:nvPr/>
        </p:nvSpPr>
        <p:spPr bwMode="auto">
          <a:xfrm>
            <a:off x="6172200"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30</a:t>
            </a:r>
          </a:p>
        </p:txBody>
      </p:sp>
      <p:sp>
        <p:nvSpPr>
          <p:cNvPr id="85000" name="Text Box 8"/>
          <p:cNvSpPr txBox="1">
            <a:spLocks noChangeArrowheads="1"/>
          </p:cNvSpPr>
          <p:nvPr/>
        </p:nvSpPr>
        <p:spPr bwMode="auto">
          <a:xfrm>
            <a:off x="6780213"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33</a:t>
            </a:r>
          </a:p>
        </p:txBody>
      </p:sp>
      <p:sp>
        <p:nvSpPr>
          <p:cNvPr id="85001" name="Text Box 9"/>
          <p:cNvSpPr txBox="1">
            <a:spLocks noChangeArrowheads="1"/>
          </p:cNvSpPr>
          <p:nvPr/>
        </p:nvSpPr>
        <p:spPr bwMode="auto">
          <a:xfrm>
            <a:off x="8069263"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35</a:t>
            </a:r>
          </a:p>
        </p:txBody>
      </p:sp>
      <p:sp>
        <p:nvSpPr>
          <p:cNvPr id="85002" name="Text Box 10"/>
          <p:cNvSpPr txBox="1">
            <a:spLocks noChangeArrowheads="1"/>
          </p:cNvSpPr>
          <p:nvPr/>
        </p:nvSpPr>
        <p:spPr bwMode="auto">
          <a:xfrm>
            <a:off x="3681413"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14</a:t>
            </a:r>
          </a:p>
        </p:txBody>
      </p:sp>
      <p:sp>
        <p:nvSpPr>
          <p:cNvPr id="85003" name="Text Box 11"/>
          <p:cNvSpPr txBox="1">
            <a:spLocks noChangeArrowheads="1"/>
          </p:cNvSpPr>
          <p:nvPr/>
        </p:nvSpPr>
        <p:spPr bwMode="auto">
          <a:xfrm>
            <a:off x="376238" y="1905000"/>
            <a:ext cx="10477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Jesus</a:t>
            </a:r>
            <a:br>
              <a:rPr lang="en-US" b="1">
                <a:solidFill>
                  <a:srgbClr val="212164"/>
                </a:solidFill>
              </a:rPr>
            </a:br>
            <a:r>
              <a:rPr lang="en-US" b="1">
                <a:solidFill>
                  <a:srgbClr val="212164"/>
                </a:solidFill>
              </a:rPr>
              <a:t>Born</a:t>
            </a:r>
          </a:p>
        </p:txBody>
      </p:sp>
      <p:sp>
        <p:nvSpPr>
          <p:cNvPr id="85004" name="Text Box 12"/>
          <p:cNvSpPr txBox="1">
            <a:spLocks noChangeArrowheads="1"/>
          </p:cNvSpPr>
          <p:nvPr/>
        </p:nvSpPr>
        <p:spPr bwMode="auto">
          <a:xfrm>
            <a:off x="1493838" y="1905000"/>
            <a:ext cx="140493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–1 year–</a:t>
            </a:r>
          </a:p>
        </p:txBody>
      </p:sp>
      <p:sp>
        <p:nvSpPr>
          <p:cNvPr id="85005" name="Text Box 13"/>
          <p:cNvSpPr txBox="1">
            <a:spLocks noChangeArrowheads="1"/>
          </p:cNvSpPr>
          <p:nvPr/>
        </p:nvSpPr>
        <p:spPr bwMode="auto">
          <a:xfrm>
            <a:off x="4843463" y="1905000"/>
            <a:ext cx="1370012" cy="191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15th Yr.</a:t>
            </a:r>
            <a:br>
              <a:rPr lang="en-US" b="1">
                <a:solidFill>
                  <a:srgbClr val="212164"/>
                </a:solidFill>
              </a:rPr>
            </a:br>
            <a:r>
              <a:rPr lang="en-US" b="1">
                <a:solidFill>
                  <a:srgbClr val="212164"/>
                </a:solidFill>
              </a:rPr>
              <a:t>Tiberius</a:t>
            </a:r>
          </a:p>
          <a:p>
            <a:pPr algn="ctr" defTabSz="914400" eaLnBrk="1" hangingPunct="1"/>
            <a:r>
              <a:rPr lang="en-US" b="1">
                <a:solidFill>
                  <a:srgbClr val="212164"/>
                </a:solidFill>
              </a:rPr>
              <a:t>–</a:t>
            </a:r>
            <a:br>
              <a:rPr lang="en-US" b="1">
                <a:solidFill>
                  <a:srgbClr val="212164"/>
                </a:solidFill>
              </a:rPr>
            </a:br>
            <a:r>
              <a:rPr lang="en-US" b="1">
                <a:solidFill>
                  <a:srgbClr val="212164"/>
                </a:solidFill>
              </a:rPr>
              <a:t>John &amp; </a:t>
            </a:r>
            <a:br>
              <a:rPr lang="en-US" b="1">
                <a:solidFill>
                  <a:srgbClr val="212164"/>
                </a:solidFill>
              </a:rPr>
            </a:br>
            <a:r>
              <a:rPr lang="en-US" b="1">
                <a:solidFill>
                  <a:srgbClr val="212164"/>
                </a:solidFill>
              </a:rPr>
              <a:t>Jesus</a:t>
            </a:r>
          </a:p>
        </p:txBody>
      </p:sp>
      <p:sp>
        <p:nvSpPr>
          <p:cNvPr id="85006" name="Text Box 14"/>
          <p:cNvSpPr txBox="1">
            <a:spLocks noChangeArrowheads="1"/>
          </p:cNvSpPr>
          <p:nvPr/>
        </p:nvSpPr>
        <p:spPr bwMode="auto">
          <a:xfrm>
            <a:off x="6519863" y="1905000"/>
            <a:ext cx="10477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Jesus</a:t>
            </a:r>
            <a:br>
              <a:rPr lang="en-US" b="1">
                <a:solidFill>
                  <a:srgbClr val="212164"/>
                </a:solidFill>
              </a:rPr>
            </a:br>
            <a:r>
              <a:rPr lang="en-US" b="1">
                <a:solidFill>
                  <a:srgbClr val="212164"/>
                </a:solidFill>
              </a:rPr>
              <a:t>Died</a:t>
            </a:r>
          </a:p>
        </p:txBody>
      </p:sp>
      <p:sp>
        <p:nvSpPr>
          <p:cNvPr id="85007" name="Text Box 15"/>
          <p:cNvSpPr txBox="1">
            <a:spLocks noChangeArrowheads="1"/>
          </p:cNvSpPr>
          <p:nvPr/>
        </p:nvSpPr>
        <p:spPr bwMode="auto">
          <a:xfrm>
            <a:off x="7612063" y="1905000"/>
            <a:ext cx="143827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Paul</a:t>
            </a:r>
            <a:br>
              <a:rPr lang="en-US" b="1">
                <a:solidFill>
                  <a:srgbClr val="212164"/>
                </a:solidFill>
              </a:rPr>
            </a:br>
            <a:r>
              <a:rPr lang="en-US" b="1">
                <a:solidFill>
                  <a:srgbClr val="212164"/>
                </a:solidFill>
              </a:rPr>
              <a:t>Believed</a:t>
            </a:r>
          </a:p>
        </p:txBody>
      </p:sp>
      <p:sp>
        <p:nvSpPr>
          <p:cNvPr id="85008" name="Text Box 16"/>
          <p:cNvSpPr txBox="1">
            <a:spLocks noChangeArrowheads="1"/>
          </p:cNvSpPr>
          <p:nvPr/>
        </p:nvSpPr>
        <p:spPr bwMode="auto">
          <a:xfrm>
            <a:off x="3200400" y="1905000"/>
            <a:ext cx="148748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Tiberius</a:t>
            </a:r>
            <a:br>
              <a:rPr lang="en-US" b="1">
                <a:solidFill>
                  <a:srgbClr val="212164"/>
                </a:solidFill>
              </a:rPr>
            </a:br>
            <a:r>
              <a:rPr lang="en-US" b="1">
                <a:solidFill>
                  <a:srgbClr val="212164"/>
                </a:solidFill>
              </a:rPr>
              <a:t>Crowned</a:t>
            </a:r>
          </a:p>
        </p:txBody>
      </p:sp>
      <p:sp>
        <p:nvSpPr>
          <p:cNvPr id="85009" name="Text Box 17"/>
          <p:cNvSpPr txBox="1">
            <a:spLocks noChangeArrowheads="1"/>
          </p:cNvSpPr>
          <p:nvPr/>
        </p:nvSpPr>
        <p:spPr bwMode="auto">
          <a:xfrm>
            <a:off x="2255838" y="4191000"/>
            <a:ext cx="1844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32-33 years</a:t>
            </a: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5011" name="Text Box 19"/>
          <p:cNvSpPr txBox="1">
            <a:spLocks noChangeArrowheads="1"/>
          </p:cNvSpPr>
          <p:nvPr/>
        </p:nvSpPr>
        <p:spPr bwMode="auto">
          <a:xfrm>
            <a:off x="914400" y="4648200"/>
            <a:ext cx="4724400" cy="11874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ja-JP" altLang="en-US" b="1">
                <a:solidFill>
                  <a:srgbClr val="FFFFFF"/>
                </a:solidFill>
              </a:rPr>
              <a:t>“</a:t>
            </a:r>
            <a:r>
              <a:rPr lang="en-US" altLang="ja-JP" b="1">
                <a:solidFill>
                  <a:srgbClr val="FFFFFF"/>
                </a:solidFill>
              </a:rPr>
              <a:t>Now Jesus himself was about 30 years old when he began his ministry</a:t>
            </a:r>
            <a:r>
              <a:rPr lang="ja-JP" altLang="en-US" b="1">
                <a:solidFill>
                  <a:srgbClr val="FFFFFF"/>
                </a:solidFill>
              </a:rPr>
              <a:t>”</a:t>
            </a:r>
            <a:r>
              <a:rPr lang="en-US" altLang="ja-JP" b="1">
                <a:solidFill>
                  <a:srgbClr val="FFFFFF"/>
                </a:solidFill>
              </a:rPr>
              <a:t> (Luke 3:23)</a:t>
            </a:r>
            <a:endParaRPr lang="en-US" b="1">
              <a:solidFill>
                <a:srgbClr val="FFFFFF"/>
              </a:solidFill>
            </a:endParaRPr>
          </a:p>
        </p:txBody>
      </p:sp>
      <p:sp>
        <p:nvSpPr>
          <p:cNvPr id="85012" name="Text Box 20"/>
          <p:cNvSpPr txBox="1">
            <a:spLocks noChangeArrowheads="1"/>
          </p:cNvSpPr>
          <p:nvPr/>
        </p:nvSpPr>
        <p:spPr bwMode="auto">
          <a:xfrm>
            <a:off x="0" y="2835275"/>
            <a:ext cx="4953000" cy="822325"/>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ja-JP" altLang="en-US" b="1">
                <a:solidFill>
                  <a:srgbClr val="FFFFFF"/>
                </a:solidFill>
              </a:rPr>
              <a:t>“</a:t>
            </a:r>
            <a:r>
              <a:rPr lang="en-US" altLang="ja-JP" b="1">
                <a:solidFill>
                  <a:srgbClr val="FFFFFF"/>
                </a:solidFill>
              </a:rPr>
              <a:t>In the 15th year of Tiberius… John preached</a:t>
            </a:r>
            <a:r>
              <a:rPr lang="ja-JP" altLang="en-US" b="1">
                <a:solidFill>
                  <a:srgbClr val="FFFFFF"/>
                </a:solidFill>
              </a:rPr>
              <a:t>”</a:t>
            </a:r>
            <a:r>
              <a:rPr lang="en-US" altLang="ja-JP" b="1">
                <a:solidFill>
                  <a:srgbClr val="FFFFFF"/>
                </a:solidFill>
              </a:rPr>
              <a:t> (Luke 3:1)</a:t>
            </a:r>
            <a:endParaRPr lang="en-US" b="1">
              <a:solidFill>
                <a:srgbClr val="FFFFFF"/>
              </a:solidFill>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p>
            <a:pPr algn="ctr" defTabSz="914400"/>
            <a:endParaRPr lang="en-US" sz="2400">
              <a:solidFill>
                <a:srgbClr val="212164"/>
              </a:solidFill>
              <a:latin typeface="Times New Roman" charset="0"/>
            </a:endParaRPr>
          </a:p>
        </p:txBody>
      </p:sp>
      <p:sp>
        <p:nvSpPr>
          <p:cNvPr id="27669" name="Text Box 22"/>
          <p:cNvSpPr txBox="1">
            <a:spLocks noChangeArrowheads="1"/>
          </p:cNvSpPr>
          <p:nvPr/>
        </p:nvSpPr>
        <p:spPr bwMode="auto">
          <a:xfrm>
            <a:off x="8518525" y="0"/>
            <a:ext cx="625475" cy="4000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000" b="1">
                <a:solidFill>
                  <a:srgbClr val="FFFFFF"/>
                </a:solidFill>
              </a:rPr>
              <a:t>38a</a:t>
            </a:r>
            <a:endParaRPr lang="en-US" sz="2000">
              <a:solidFill>
                <a:srgbClr val="2121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698"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699"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0"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1"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2"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3"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4"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5"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6"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7"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8"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9"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0"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1"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2"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3"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4"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5"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6"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7"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8"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9"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0"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1"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2"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3"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4"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5"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6"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7"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8" name="Text Box 33"/>
          <p:cNvSpPr txBox="1">
            <a:spLocks noChangeArrowheads="1"/>
          </p:cNvSpPr>
          <p:nvPr/>
        </p:nvSpPr>
        <p:spPr bwMode="auto">
          <a:xfrm>
            <a:off x="0" y="4100513"/>
            <a:ext cx="9372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sz="1200" b="1">
                <a:solidFill>
                  <a:srgbClr val="000000"/>
                </a:solidFill>
                <a:cs typeface="Arial" charset="0"/>
              </a:rPr>
              <a:t>  4       3     2      1      </a:t>
            </a:r>
            <a:r>
              <a:rPr lang="en-US" sz="1200" b="1">
                <a:solidFill>
                  <a:srgbClr val="000099"/>
                </a:solidFill>
                <a:cs typeface="Arial" charset="0"/>
              </a:rPr>
              <a:t>1     2      3       4      5      6      7      8 ……………………………………………….…………………… 26  27  28   29</a:t>
            </a:r>
          </a:p>
        </p:txBody>
      </p:sp>
      <p:sp>
        <p:nvSpPr>
          <p:cNvPr id="29729" name="Line 34"/>
          <p:cNvSpPr>
            <a:spLocks noChangeShapeType="1"/>
          </p:cNvSpPr>
          <p:nvPr/>
        </p:nvSpPr>
        <p:spPr bwMode="auto">
          <a:xfrm flipH="1">
            <a:off x="166688" y="3338513"/>
            <a:ext cx="976312"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730"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731"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732" name="Text Box 37"/>
          <p:cNvSpPr txBox="1">
            <a:spLocks noChangeArrowheads="1"/>
          </p:cNvSpPr>
          <p:nvPr/>
        </p:nvSpPr>
        <p:spPr bwMode="auto">
          <a:xfrm>
            <a:off x="0" y="2881313"/>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a:solidFill>
                  <a:srgbClr val="000000"/>
                </a:solidFill>
                <a:cs typeface="Arial" charset="0"/>
              </a:rPr>
              <a:t>  3 yrs</a:t>
            </a:r>
          </a:p>
        </p:txBody>
      </p:sp>
      <p:sp>
        <p:nvSpPr>
          <p:cNvPr id="29733"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sz="2000">
                <a:solidFill>
                  <a:srgbClr val="000000"/>
                </a:solidFill>
                <a:cs typeface="Arial" charset="0"/>
              </a:rPr>
              <a:t>1yr</a:t>
            </a:r>
          </a:p>
        </p:txBody>
      </p:sp>
      <p:sp>
        <p:nvSpPr>
          <p:cNvPr id="29734" name="Text Box 39"/>
          <p:cNvSpPr txBox="1">
            <a:spLocks noChangeArrowheads="1"/>
          </p:cNvSpPr>
          <p:nvPr/>
        </p:nvSpPr>
        <p:spPr bwMode="auto">
          <a:xfrm>
            <a:off x="1447800" y="2805113"/>
            <a:ext cx="7593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endParaRPr lang="en-US">
              <a:solidFill>
                <a:srgbClr val="000000"/>
              </a:solidFill>
              <a:cs typeface="Arial" charset="0"/>
            </a:endParaRPr>
          </a:p>
        </p:txBody>
      </p:sp>
      <p:sp>
        <p:nvSpPr>
          <p:cNvPr id="29735" name="Text Box 40"/>
          <p:cNvSpPr txBox="1">
            <a:spLocks noChangeArrowheads="1"/>
          </p:cNvSpPr>
          <p:nvPr/>
        </p:nvSpPr>
        <p:spPr bwMode="auto">
          <a:xfrm>
            <a:off x="1447800" y="2805113"/>
            <a:ext cx="7634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spcBef>
                <a:spcPct val="50000"/>
              </a:spcBef>
            </a:pPr>
            <a:r>
              <a:rPr lang="en-US">
                <a:solidFill>
                  <a:srgbClr val="000000"/>
                </a:solidFill>
                <a:cs typeface="Arial" charset="0"/>
              </a:rPr>
              <a:t>28 / 29 years</a:t>
            </a:r>
          </a:p>
        </p:txBody>
      </p:sp>
      <p:sp>
        <p:nvSpPr>
          <p:cNvPr id="29736" name="Text Box 41"/>
          <p:cNvSpPr txBox="1">
            <a:spLocks noChangeArrowheads="1"/>
          </p:cNvSpPr>
          <p:nvPr/>
        </p:nvSpPr>
        <p:spPr bwMode="auto">
          <a:xfrm>
            <a:off x="0" y="4405313"/>
            <a:ext cx="3733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a:solidFill>
                  <a:srgbClr val="000000"/>
                </a:solidFill>
                <a:cs typeface="Arial" charset="0"/>
              </a:rPr>
              <a:t>BC	      </a:t>
            </a:r>
            <a:r>
              <a:rPr lang="en-US">
                <a:solidFill>
                  <a:srgbClr val="000099"/>
                </a:solidFill>
                <a:cs typeface="Arial" charset="0"/>
              </a:rPr>
              <a:t>AD</a:t>
            </a:r>
            <a:r>
              <a:rPr lang="en-US">
                <a:solidFill>
                  <a:srgbClr val="000000"/>
                </a:solidFill>
                <a:cs typeface="Arial" charset="0"/>
              </a:rPr>
              <a:t>	</a:t>
            </a:r>
          </a:p>
        </p:txBody>
      </p:sp>
      <p:sp>
        <p:nvSpPr>
          <p:cNvPr id="29737" name="Text Box 42"/>
          <p:cNvSpPr txBox="1">
            <a:spLocks noChangeArrowheads="1"/>
          </p:cNvSpPr>
          <p:nvPr/>
        </p:nvSpPr>
        <p:spPr bwMode="auto">
          <a:xfrm>
            <a:off x="1447800" y="838200"/>
            <a:ext cx="6553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spcBef>
                <a:spcPct val="50000"/>
              </a:spcBef>
            </a:pPr>
            <a:endParaRPr lang="en-US">
              <a:solidFill>
                <a:srgbClr val="000000"/>
              </a:solidFill>
              <a:cs typeface="Arial" charset="0"/>
            </a:endParaRPr>
          </a:p>
        </p:txBody>
      </p:sp>
      <p:sp>
        <p:nvSpPr>
          <p:cNvPr id="29738" name="Text Box 43"/>
          <p:cNvSpPr txBox="1">
            <a:spLocks noChangeArrowheads="1"/>
          </p:cNvSpPr>
          <p:nvPr/>
        </p:nvSpPr>
        <p:spPr bwMode="auto">
          <a:xfrm>
            <a:off x="1295400" y="5014913"/>
            <a:ext cx="66294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a:solidFill>
                  <a:srgbClr val="000000"/>
                </a:solidFill>
                <a:cs typeface="Arial" charset="0"/>
              </a:rPr>
              <a:t>3 + 1 + 28 = 32 years (Non-inclusive of AD 29)</a:t>
            </a:r>
          </a:p>
          <a:p>
            <a:pPr defTabSz="914400" eaLnBrk="1" hangingPunct="1">
              <a:spcBef>
                <a:spcPct val="50000"/>
              </a:spcBef>
            </a:pPr>
            <a:r>
              <a:rPr lang="en-US">
                <a:solidFill>
                  <a:srgbClr val="000000"/>
                </a:solidFill>
                <a:cs typeface="Arial" charset="0"/>
              </a:rPr>
              <a:t>3 + 1 + 29 = 33 years (Inclusive of AD 29)</a:t>
            </a:r>
          </a:p>
        </p:txBody>
      </p:sp>
      <p:sp>
        <p:nvSpPr>
          <p:cNvPr id="29739" name="Rectangle 44"/>
          <p:cNvSpPr>
            <a:spLocks noGrp="1" noChangeArrowheads="1"/>
          </p:cNvSpPr>
          <p:nvPr>
            <p:ph type="title" idx="4294967295"/>
          </p:nvPr>
        </p:nvSpPr>
        <p:spPr>
          <a:xfrm>
            <a:off x="1150938" y="617538"/>
            <a:ext cx="7793037" cy="914400"/>
          </a:xfrm>
        </p:spPr>
        <p:txBody>
          <a:bodyPr/>
          <a:lstStyle/>
          <a:p>
            <a:pPr eaLnBrk="1" hangingPunct="1"/>
            <a:r>
              <a:rPr lang="en-US" sz="3200" b="1">
                <a:solidFill>
                  <a:schemeClr val="tx1"/>
                </a:solidFill>
                <a:latin typeface="Arial" charset="0"/>
                <a:cs typeface="Arial" charset="0"/>
              </a:rPr>
              <a:t>Age of Jesus </a:t>
            </a:r>
            <a:br>
              <a:rPr lang="en-US" sz="3200" b="1">
                <a:solidFill>
                  <a:schemeClr val="tx1"/>
                </a:solidFill>
                <a:latin typeface="Arial" charset="0"/>
                <a:cs typeface="Arial" charset="0"/>
              </a:rPr>
            </a:br>
            <a:r>
              <a:rPr lang="en-US" sz="3200" b="1">
                <a:solidFill>
                  <a:schemeClr val="tx1"/>
                </a:solidFill>
                <a:latin typeface="Arial" charset="0"/>
                <a:cs typeface="Arial" charset="0"/>
              </a:rPr>
              <a:t>When He Began His Ministry</a:t>
            </a:r>
            <a:endParaRPr lang="en-US" sz="2400">
              <a:solidFill>
                <a:schemeClr val="tx1"/>
              </a:solidFill>
              <a:latin typeface="Arial" charset="0"/>
              <a:cs typeface="Arial" charset="0"/>
            </a:endParaRPr>
          </a:p>
        </p:txBody>
      </p:sp>
      <p:sp>
        <p:nvSpPr>
          <p:cNvPr id="29740" name="Text Box 45"/>
          <p:cNvSpPr txBox="1">
            <a:spLocks noChangeArrowheads="1"/>
          </p:cNvSpPr>
          <p:nvPr/>
        </p:nvSpPr>
        <p:spPr bwMode="auto">
          <a:xfrm>
            <a:off x="0" y="6373813"/>
            <a:ext cx="89900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r>
              <a:rPr lang="en-US" sz="2000" i="1">
                <a:solidFill>
                  <a:srgbClr val="000000"/>
                </a:solidFill>
                <a:cs typeface="Arial" charset="0"/>
              </a:rPr>
              <a:t>Adapted from Michele Ang (NT Survey student, SBC, 2006)</a:t>
            </a:r>
          </a:p>
        </p:txBody>
      </p:sp>
      <p:sp>
        <p:nvSpPr>
          <p:cNvPr id="89134" name="Text Box 46"/>
          <p:cNvSpPr txBox="1">
            <a:spLocks noChangeArrowheads="1"/>
          </p:cNvSpPr>
          <p:nvPr/>
        </p:nvSpPr>
        <p:spPr bwMode="auto">
          <a:xfrm>
            <a:off x="4419600" y="1524000"/>
            <a:ext cx="4724400" cy="12001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ja-JP" altLang="en-US" b="1">
                <a:solidFill>
                  <a:srgbClr val="FFFFFF"/>
                </a:solidFill>
                <a:cs typeface="Arial" charset="0"/>
              </a:rPr>
              <a:t>“</a:t>
            </a:r>
            <a:r>
              <a:rPr lang="en-US" altLang="ja-JP" b="1">
                <a:solidFill>
                  <a:srgbClr val="FFFFFF"/>
                </a:solidFill>
                <a:cs typeface="Arial" charset="0"/>
              </a:rPr>
              <a:t>Now Jesus himself was about 30 years old when he began his ministry</a:t>
            </a:r>
            <a:r>
              <a:rPr lang="ja-JP" altLang="en-US" b="1">
                <a:solidFill>
                  <a:srgbClr val="FFFFFF"/>
                </a:solidFill>
                <a:cs typeface="Arial" charset="0"/>
              </a:rPr>
              <a:t>”</a:t>
            </a:r>
            <a:r>
              <a:rPr lang="en-US" altLang="ja-JP" b="1">
                <a:solidFill>
                  <a:srgbClr val="FFFFFF"/>
                </a:solidFill>
                <a:cs typeface="Arial" charset="0"/>
              </a:rPr>
              <a:t> (Luke 3:23)</a:t>
            </a:r>
            <a:endParaRPr lang="en-US" b="1">
              <a:solidFill>
                <a:srgbClr val="FFFFFF"/>
              </a:solidFill>
              <a:cs typeface="Arial" charset="0"/>
            </a:endParaRPr>
          </a:p>
        </p:txBody>
      </p:sp>
      <p:sp>
        <p:nvSpPr>
          <p:cNvPr id="29742" name="Text Box 22"/>
          <p:cNvSpPr txBox="1">
            <a:spLocks noChangeArrowheads="1"/>
          </p:cNvSpPr>
          <p:nvPr/>
        </p:nvSpPr>
        <p:spPr bwMode="auto">
          <a:xfrm>
            <a:off x="8518525" y="0"/>
            <a:ext cx="625475" cy="4000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000" b="1">
                <a:solidFill>
                  <a:srgbClr val="FFFFFF"/>
                </a:solidFill>
                <a:cs typeface="Arial" charset="0"/>
              </a:rPr>
              <a:t>38a</a:t>
            </a:r>
            <a:endParaRPr lang="en-US" sz="2000">
              <a:solidFill>
                <a:srgbClr val="212164"/>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6988"/>
            <a:ext cx="91503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44624"/>
            <a:ext cx="8229600" cy="922338"/>
          </a:xfrm>
          <a:solidFill>
            <a:schemeClr val="accent4">
              <a:lumMod val="10000"/>
            </a:schemeClr>
          </a:solidFill>
        </p:spPr>
        <p:txBody>
          <a:bodyPr/>
          <a:lstStyle/>
          <a:p>
            <a:r>
              <a:rPr lang="en-US" altLang="en-US" b="1" dirty="0">
                <a:solidFill>
                  <a:srgbClr val="FFFFFF"/>
                </a:solidFill>
                <a:latin typeface="Arial" pitchFamily="34" charset="0"/>
                <a:cs typeface="Arial" pitchFamily="34" charset="0"/>
              </a:rPr>
              <a:t>A Prophetic Weekend</a:t>
            </a:r>
          </a:p>
        </p:txBody>
      </p:sp>
      <p:sp>
        <p:nvSpPr>
          <p:cNvPr id="5" name="Rectangle 4"/>
          <p:cNvSpPr/>
          <p:nvPr/>
        </p:nvSpPr>
        <p:spPr>
          <a:xfrm>
            <a:off x="612775" y="1398762"/>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Tahoma"/>
              <a:ea typeface="+mn-ea"/>
              <a:cs typeface="+mn-cs"/>
            </a:endParaRPr>
          </a:p>
        </p:txBody>
      </p:sp>
      <p:grpSp>
        <p:nvGrpSpPr>
          <p:cNvPr id="259076" name="Group 6"/>
          <p:cNvGrpSpPr>
            <a:grpSpLocks/>
          </p:cNvGrpSpPr>
          <p:nvPr/>
        </p:nvGrpSpPr>
        <p:grpSpPr bwMode="auto">
          <a:xfrm>
            <a:off x="612775" y="1327324"/>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Thursday</a:t>
              </a:r>
            </a:p>
          </p:txBody>
        </p:sp>
      </p:grpSp>
      <p:grpSp>
        <p:nvGrpSpPr>
          <p:cNvPr id="259077" name="Group 7"/>
          <p:cNvGrpSpPr>
            <a:grpSpLocks/>
          </p:cNvGrpSpPr>
          <p:nvPr/>
        </p:nvGrpSpPr>
        <p:grpSpPr bwMode="auto">
          <a:xfrm>
            <a:off x="2413000" y="1327324"/>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Friday</a:t>
              </a:r>
            </a:p>
          </p:txBody>
        </p:sp>
      </p:grpSp>
      <p:grpSp>
        <p:nvGrpSpPr>
          <p:cNvPr id="259078" name="Group 10"/>
          <p:cNvGrpSpPr>
            <a:grpSpLocks/>
          </p:cNvGrpSpPr>
          <p:nvPr/>
        </p:nvGrpSpPr>
        <p:grpSpPr bwMode="auto">
          <a:xfrm>
            <a:off x="4213225" y="1327324"/>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Saturday</a:t>
              </a:r>
            </a:p>
          </p:txBody>
        </p:sp>
      </p:grpSp>
      <p:grpSp>
        <p:nvGrpSpPr>
          <p:cNvPr id="259079" name="Group 13"/>
          <p:cNvGrpSpPr>
            <a:grpSpLocks/>
          </p:cNvGrpSpPr>
          <p:nvPr/>
        </p:nvGrpSpPr>
        <p:grpSpPr bwMode="auto">
          <a:xfrm>
            <a:off x="6013450" y="1327324"/>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Sunday</a:t>
              </a:r>
            </a:p>
          </p:txBody>
        </p:sp>
      </p:grpSp>
      <p:grpSp>
        <p:nvGrpSpPr>
          <p:cNvPr id="26" name="Group 25"/>
          <p:cNvGrpSpPr>
            <a:grpSpLocks/>
          </p:cNvGrpSpPr>
          <p:nvPr/>
        </p:nvGrpSpPr>
        <p:grpSpPr bwMode="auto">
          <a:xfrm>
            <a:off x="1189038" y="1975024"/>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18" name="Rectangle 17"/>
            <p:cNvSpPr/>
            <p:nvPr/>
          </p:nvSpPr>
          <p:spPr>
            <a:xfrm>
              <a:off x="1332324"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Passover</a:t>
              </a:r>
            </a:p>
          </p:txBody>
        </p:sp>
      </p:grpSp>
      <p:grpSp>
        <p:nvGrpSpPr>
          <p:cNvPr id="28" name="Group 27"/>
          <p:cNvGrpSpPr>
            <a:grpSpLocks/>
          </p:cNvGrpSpPr>
          <p:nvPr/>
        </p:nvGrpSpPr>
        <p:grpSpPr bwMode="auto">
          <a:xfrm>
            <a:off x="3211513" y="1975024"/>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Unleavened Bread</a:t>
              </a:r>
            </a:p>
          </p:txBody>
        </p:sp>
      </p:grpSp>
      <p:grpSp>
        <p:nvGrpSpPr>
          <p:cNvPr id="27" name="Group 26"/>
          <p:cNvGrpSpPr>
            <a:grpSpLocks/>
          </p:cNvGrpSpPr>
          <p:nvPr/>
        </p:nvGrpSpPr>
        <p:grpSpPr bwMode="auto">
          <a:xfrm>
            <a:off x="5233988" y="1975024"/>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22" name="Rectangle 21"/>
            <p:cNvSpPr/>
            <p:nvPr/>
          </p:nvSpPr>
          <p:spPr>
            <a:xfrm>
              <a:off x="5220756"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a:rPr>
                <a:t>Firstfruits</a:t>
              </a:r>
              <a:endParaRPr kumimoji="0" lang="en-US" sz="2400" b="1" i="0" u="none" strike="noStrike" kern="1200" cap="none" spc="0" normalizeH="0" baseline="0" noProof="0" dirty="0">
                <a:ln>
                  <a:noFill/>
                </a:ln>
                <a:solidFill>
                  <a:srgbClr val="FFFFFF"/>
                </a:solidFill>
                <a:effectLst/>
                <a:uLnTx/>
                <a:uFillTx/>
                <a:latin typeface="Arial"/>
                <a:ea typeface="+mn-ea"/>
                <a:cs typeface="Arial"/>
              </a:endParaRPr>
            </a:p>
          </p:txBody>
        </p:sp>
      </p:grpSp>
      <p:sp>
        <p:nvSpPr>
          <p:cNvPr id="23" name="Rectangle 22"/>
          <p:cNvSpPr/>
          <p:nvPr/>
        </p:nvSpPr>
        <p:spPr>
          <a:xfrm>
            <a:off x="611857" y="3847753"/>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Last Supper</a:t>
            </a:r>
          </a:p>
        </p:txBody>
      </p:sp>
      <p:sp>
        <p:nvSpPr>
          <p:cNvPr id="24" name="Rectangle 23"/>
          <p:cNvSpPr/>
          <p:nvPr/>
        </p:nvSpPr>
        <p:spPr>
          <a:xfrm>
            <a:off x="2655819" y="3847753"/>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Crucifixion</a:t>
            </a:r>
          </a:p>
        </p:txBody>
      </p:sp>
      <p:sp>
        <p:nvSpPr>
          <p:cNvPr id="25" name="Rectangle 24"/>
          <p:cNvSpPr/>
          <p:nvPr/>
        </p:nvSpPr>
        <p:spPr>
          <a:xfrm>
            <a:off x="5836933" y="3847753"/>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Resurrection</a:t>
            </a:r>
          </a:p>
        </p:txBody>
      </p:sp>
      <p:grpSp>
        <p:nvGrpSpPr>
          <p:cNvPr id="29" name="Group 28"/>
          <p:cNvGrpSpPr>
            <a:grpSpLocks/>
          </p:cNvGrpSpPr>
          <p:nvPr/>
        </p:nvGrpSpPr>
        <p:grpSpPr bwMode="auto">
          <a:xfrm>
            <a:off x="3203575" y="2983087"/>
            <a:ext cx="2003425" cy="936625"/>
            <a:chOff x="1259632" y="2996952"/>
            <a:chExt cx="1872208" cy="936104"/>
          </a:xfrm>
        </p:grpSpPr>
        <p:sp>
          <p:nvSpPr>
            <p:cNvPr id="259097"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1" name="Rectangle 30"/>
            <p:cNvSpPr/>
            <p:nvPr/>
          </p:nvSpPr>
          <p:spPr>
            <a:xfrm>
              <a:off x="1332325"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Passover</a:t>
              </a:r>
            </a:p>
          </p:txBody>
        </p:sp>
      </p:grpSp>
      <p:grpSp>
        <p:nvGrpSpPr>
          <p:cNvPr id="32" name="Group 31"/>
          <p:cNvGrpSpPr>
            <a:grpSpLocks/>
          </p:cNvGrpSpPr>
          <p:nvPr/>
        </p:nvGrpSpPr>
        <p:grpSpPr bwMode="auto">
          <a:xfrm>
            <a:off x="5226050" y="2983087"/>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Unleavened Bread</a:t>
              </a:r>
            </a:p>
          </p:txBody>
        </p:sp>
      </p:grpSp>
      <p:grpSp>
        <p:nvGrpSpPr>
          <p:cNvPr id="35" name="Group 34"/>
          <p:cNvGrpSpPr>
            <a:grpSpLocks/>
          </p:cNvGrpSpPr>
          <p:nvPr/>
        </p:nvGrpSpPr>
        <p:grpSpPr bwMode="auto">
          <a:xfrm>
            <a:off x="7248525" y="2983087"/>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7" name="Rectangle 36"/>
            <p:cNvSpPr/>
            <p:nvPr/>
          </p:nvSpPr>
          <p:spPr>
            <a:xfrm>
              <a:off x="5220757"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a:rPr>
                <a:t>Firstfruits</a:t>
              </a:r>
              <a:endParaRPr kumimoji="0" lang="en-US" sz="2400" b="1" i="0" u="none" strike="noStrike" kern="1200" cap="none" spc="0" normalizeH="0" baseline="0" noProof="0" dirty="0">
                <a:ln>
                  <a:noFill/>
                </a:ln>
                <a:solidFill>
                  <a:srgbClr val="FFFFFF"/>
                </a:solidFill>
                <a:effectLst/>
                <a:uLnTx/>
                <a:uFillTx/>
                <a:latin typeface="Arial"/>
                <a:ea typeface="+mn-ea"/>
                <a:cs typeface="Arial"/>
              </a:endParaRPr>
            </a:p>
          </p:txBody>
        </p:sp>
      </p:grpSp>
      <p:sp>
        <p:nvSpPr>
          <p:cNvPr id="38" name="Left Arrow 24"/>
          <p:cNvSpPr>
            <a:spLocks noChangeArrowheads="1"/>
          </p:cNvSpPr>
          <p:nvPr/>
        </p:nvSpPr>
        <p:spPr bwMode="auto">
          <a:xfrm rot="10800000">
            <a:off x="0" y="1832149"/>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Narrow" pitchFamily="34" charset="0"/>
              <a:ea typeface="MS PGothic" pitchFamily="34" charset="-128"/>
              <a:cs typeface="Times New Roman" pitchFamily="18" charset="0"/>
            </a:endParaRPr>
          </a:p>
        </p:txBody>
      </p:sp>
      <p:sp>
        <p:nvSpPr>
          <p:cNvPr id="39" name="Title 3"/>
          <p:cNvSpPr txBox="1">
            <a:spLocks/>
          </p:cNvSpPr>
          <p:nvPr/>
        </p:nvSpPr>
        <p:spPr bwMode="auto">
          <a:xfrm>
            <a:off x="-71438" y="2136949"/>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mn-cs"/>
              </a:rPr>
              <a:t>Galilean</a:t>
            </a:r>
            <a:endParaRPr kumimoji="0" lang="en-US" altLang="en-US" sz="36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S PGothic" pitchFamily="34" charset="-128"/>
              <a:cs typeface="+mn-cs"/>
            </a:endParaRPr>
          </a:p>
        </p:txBody>
      </p:sp>
      <p:sp>
        <p:nvSpPr>
          <p:cNvPr id="40" name="Left Arrow 24"/>
          <p:cNvSpPr>
            <a:spLocks noChangeArrowheads="1"/>
          </p:cNvSpPr>
          <p:nvPr/>
        </p:nvSpPr>
        <p:spPr bwMode="auto">
          <a:xfrm rot="10800000">
            <a:off x="1655763" y="2605262"/>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Narrow" pitchFamily="34" charset="0"/>
              <a:ea typeface="MS PGothic" pitchFamily="34" charset="-128"/>
              <a:cs typeface="Times New Roman" pitchFamily="18" charset="0"/>
            </a:endParaRPr>
          </a:p>
        </p:txBody>
      </p:sp>
      <p:sp>
        <p:nvSpPr>
          <p:cNvPr id="41" name="Title 3"/>
          <p:cNvSpPr txBox="1">
            <a:spLocks/>
          </p:cNvSpPr>
          <p:nvPr/>
        </p:nvSpPr>
        <p:spPr bwMode="auto">
          <a:xfrm>
            <a:off x="1584325" y="2911649"/>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mn-cs"/>
              </a:rPr>
              <a:t>Judean</a:t>
            </a:r>
            <a:endParaRPr kumimoji="0" lang="en-US" altLang="en-US" sz="36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S PGothic" pitchFamily="34" charset="-128"/>
              <a:cs typeface="+mn-cs"/>
            </a:endParaRPr>
          </a:p>
        </p:txBody>
      </p:sp>
      <p:sp>
        <p:nvSpPr>
          <p:cNvPr id="42" name="Rectangle 41">
            <a:extLst>
              <a:ext uri="{FF2B5EF4-FFF2-40B4-BE49-F238E27FC236}">
                <a16:creationId xmlns:a16="http://schemas.microsoft.com/office/drawing/2014/main" id="{921C6668-1B7C-7742-AA6B-104E5A5FAD77}"/>
              </a:ext>
            </a:extLst>
          </p:cNvPr>
          <p:cNvSpPr/>
          <p:nvPr/>
        </p:nvSpPr>
        <p:spPr>
          <a:xfrm>
            <a:off x="0" y="5013176"/>
            <a:ext cx="9097963" cy="738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“But now Christ has been raised from the dead, the first fruits of those who are asleep” (1 Cor 15:20 </a:t>
            </a:r>
            <a:r>
              <a:rPr kumimoji="0" lang="en-US" sz="20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NAU</a:t>
            </a: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a:t>
            </a:r>
          </a:p>
        </p:txBody>
      </p:sp>
      <p:sp>
        <p:nvSpPr>
          <p:cNvPr id="43" name="Rectangle 42">
            <a:extLst>
              <a:ext uri="{FF2B5EF4-FFF2-40B4-BE49-F238E27FC236}">
                <a16:creationId xmlns:a16="http://schemas.microsoft.com/office/drawing/2014/main" id="{725E5D2A-1E19-684E-A37A-B70665CA4086}"/>
              </a:ext>
            </a:extLst>
          </p:cNvPr>
          <p:cNvSpPr/>
          <p:nvPr/>
        </p:nvSpPr>
        <p:spPr>
          <a:xfrm>
            <a:off x="-8708" y="5927576"/>
            <a:ext cx="9097963" cy="738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Christ is the only one ever resurrected, but as such, he is also the first among many who will join a resurrected body.</a:t>
            </a:r>
          </a:p>
        </p:txBody>
      </p:sp>
      <p:sp>
        <p:nvSpPr>
          <p:cNvPr id="44" name="Rectangle 43">
            <a:extLst>
              <a:ext uri="{FF2B5EF4-FFF2-40B4-BE49-F238E27FC236}">
                <a16:creationId xmlns:a16="http://schemas.microsoft.com/office/drawing/2014/main" id="{B17B2E9C-F600-864A-89EE-A4CEF09EEE9F}"/>
              </a:ext>
            </a:extLst>
          </p:cNvPr>
          <p:cNvSpPr/>
          <p:nvPr/>
        </p:nvSpPr>
        <p:spPr>
          <a:xfrm>
            <a:off x="611857" y="4381773"/>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2 April 33</a:t>
            </a:r>
          </a:p>
        </p:txBody>
      </p:sp>
      <p:sp>
        <p:nvSpPr>
          <p:cNvPr id="45" name="Rectangle 44">
            <a:extLst>
              <a:ext uri="{FF2B5EF4-FFF2-40B4-BE49-F238E27FC236}">
                <a16:creationId xmlns:a16="http://schemas.microsoft.com/office/drawing/2014/main" id="{D5A487AA-21DC-3B40-AAFC-571AE8C7413B}"/>
              </a:ext>
            </a:extLst>
          </p:cNvPr>
          <p:cNvSpPr/>
          <p:nvPr/>
        </p:nvSpPr>
        <p:spPr>
          <a:xfrm>
            <a:off x="2655819" y="4381773"/>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3 April 33</a:t>
            </a:r>
          </a:p>
        </p:txBody>
      </p:sp>
      <p:sp>
        <p:nvSpPr>
          <p:cNvPr id="46" name="Rectangle 45">
            <a:extLst>
              <a:ext uri="{FF2B5EF4-FFF2-40B4-BE49-F238E27FC236}">
                <a16:creationId xmlns:a16="http://schemas.microsoft.com/office/drawing/2014/main" id="{87773E08-A513-8545-ADAD-4EAED9A2F74D}"/>
              </a:ext>
            </a:extLst>
          </p:cNvPr>
          <p:cNvSpPr/>
          <p:nvPr/>
        </p:nvSpPr>
        <p:spPr>
          <a:xfrm>
            <a:off x="5836933" y="4381773"/>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5 April 33</a:t>
            </a:r>
          </a:p>
        </p:txBody>
      </p:sp>
    </p:spTree>
    <p:extLst>
      <p:ext uri="{BB962C8B-B14F-4D97-AF65-F5344CB8AC3E}">
        <p14:creationId xmlns:p14="http://schemas.microsoft.com/office/powerpoint/2010/main" val="1558681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ppt_w</p:attrName>
                                        </p:attrNameLst>
                                      </p:cBhvr>
                                      <p:tavLst>
                                        <p:tav tm="0">
                                          <p:val>
                                            <p:strVal val="#ppt_w*0.70"/>
                                          </p:val>
                                        </p:tav>
                                        <p:tav tm="100000">
                                          <p:val>
                                            <p:strVal val="#ppt_w"/>
                                          </p:val>
                                        </p:tav>
                                      </p:tavLst>
                                    </p:anim>
                                    <p:anim calcmode="lin" valueType="num">
                                      <p:cBhvr>
                                        <p:cTn id="29" dur="1000" fill="hold"/>
                                        <p:tgtEl>
                                          <p:spTgt spid="23"/>
                                        </p:tgtEl>
                                        <p:attrNameLst>
                                          <p:attrName>ppt_h</p:attrName>
                                        </p:attrNameLst>
                                      </p:cBhvr>
                                      <p:tavLst>
                                        <p:tav tm="0">
                                          <p:val>
                                            <p:strVal val="#ppt_h"/>
                                          </p:val>
                                        </p:tav>
                                        <p:tav tm="100000">
                                          <p:val>
                                            <p:strVal val="#ppt_h"/>
                                          </p:val>
                                        </p:tav>
                                      </p:tavLst>
                                    </p:anim>
                                    <p:animEffect transition="in" filter="fade">
                                      <p:cBhvr>
                                        <p:cTn id="30" dur="10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strVal val="#ppt_w*0.70"/>
                                          </p:val>
                                        </p:tav>
                                        <p:tav tm="100000">
                                          <p:val>
                                            <p:strVal val="#ppt_w"/>
                                          </p:val>
                                        </p:tav>
                                      </p:tavLst>
                                    </p:anim>
                                    <p:anim calcmode="lin" valueType="num">
                                      <p:cBhvr>
                                        <p:cTn id="36" dur="1000" fill="hold"/>
                                        <p:tgtEl>
                                          <p:spTgt spid="24"/>
                                        </p:tgtEl>
                                        <p:attrNameLst>
                                          <p:attrName>ppt_h</p:attrName>
                                        </p:attrNameLst>
                                      </p:cBhvr>
                                      <p:tavLst>
                                        <p:tav tm="0">
                                          <p:val>
                                            <p:strVal val="#ppt_h"/>
                                          </p:val>
                                        </p:tav>
                                        <p:tav tm="100000">
                                          <p:val>
                                            <p:strVal val="#ppt_h"/>
                                          </p:val>
                                        </p:tav>
                                      </p:tavLst>
                                    </p:anim>
                                    <p:animEffect transition="in" filter="fade">
                                      <p:cBhvr>
                                        <p:cTn id="37" dur="10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strVal val="#ppt_w*0.70"/>
                                          </p:val>
                                        </p:tav>
                                        <p:tav tm="100000">
                                          <p:val>
                                            <p:strVal val="#ppt_w"/>
                                          </p:val>
                                        </p:tav>
                                      </p:tavLst>
                                    </p:anim>
                                    <p:anim calcmode="lin" valueType="num">
                                      <p:cBhvr>
                                        <p:cTn id="43" dur="1000" fill="hold"/>
                                        <p:tgtEl>
                                          <p:spTgt spid="25"/>
                                        </p:tgtEl>
                                        <p:attrNameLst>
                                          <p:attrName>ppt_h</p:attrName>
                                        </p:attrNameLst>
                                      </p:cBhvr>
                                      <p:tavLst>
                                        <p:tav tm="0">
                                          <p:val>
                                            <p:strVal val="#ppt_h"/>
                                          </p:val>
                                        </p:tav>
                                        <p:tav tm="100000">
                                          <p:val>
                                            <p:strVal val="#ppt_h"/>
                                          </p:val>
                                        </p:tav>
                                      </p:tavLst>
                                    </p:anim>
                                    <p:animEffect transition="in" filter="fade">
                                      <p:cBhvr>
                                        <p:cTn id="44" dur="1000"/>
                                        <p:tgtEl>
                                          <p:spTgt spid="2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strVal val="#ppt_w*0.70"/>
                                          </p:val>
                                        </p:tav>
                                        <p:tav tm="100000">
                                          <p:val>
                                            <p:strVal val="#ppt_w"/>
                                          </p:val>
                                        </p:tav>
                                      </p:tavLst>
                                    </p:anim>
                                    <p:anim calcmode="lin" valueType="num">
                                      <p:cBhvr>
                                        <p:cTn id="50" dur="1000" fill="hold"/>
                                        <p:tgtEl>
                                          <p:spTgt spid="29"/>
                                        </p:tgtEl>
                                        <p:attrNameLst>
                                          <p:attrName>ppt_h</p:attrName>
                                        </p:attrNameLst>
                                      </p:cBhvr>
                                      <p:tavLst>
                                        <p:tav tm="0">
                                          <p:val>
                                            <p:strVal val="#ppt_h"/>
                                          </p:val>
                                        </p:tav>
                                        <p:tav tm="100000">
                                          <p:val>
                                            <p:strVal val="#ppt_h"/>
                                          </p:val>
                                        </p:tav>
                                      </p:tavLst>
                                    </p:anim>
                                    <p:animEffect transition="in" filter="fade">
                                      <p:cBhvr>
                                        <p:cTn id="51" dur="1000"/>
                                        <p:tgtEl>
                                          <p:spTgt spid="2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1000" fill="hold"/>
                                        <p:tgtEl>
                                          <p:spTgt spid="32"/>
                                        </p:tgtEl>
                                        <p:attrNameLst>
                                          <p:attrName>ppt_w</p:attrName>
                                        </p:attrNameLst>
                                      </p:cBhvr>
                                      <p:tavLst>
                                        <p:tav tm="0">
                                          <p:val>
                                            <p:strVal val="#ppt_w*0.70"/>
                                          </p:val>
                                        </p:tav>
                                        <p:tav tm="100000">
                                          <p:val>
                                            <p:strVal val="#ppt_w"/>
                                          </p:val>
                                        </p:tav>
                                      </p:tavLst>
                                    </p:anim>
                                    <p:anim calcmode="lin" valueType="num">
                                      <p:cBhvr>
                                        <p:cTn id="57" dur="1000" fill="hold"/>
                                        <p:tgtEl>
                                          <p:spTgt spid="32"/>
                                        </p:tgtEl>
                                        <p:attrNameLst>
                                          <p:attrName>ppt_h</p:attrName>
                                        </p:attrNameLst>
                                      </p:cBhvr>
                                      <p:tavLst>
                                        <p:tav tm="0">
                                          <p:val>
                                            <p:strVal val="#ppt_h"/>
                                          </p:val>
                                        </p:tav>
                                        <p:tav tm="100000">
                                          <p:val>
                                            <p:strVal val="#ppt_h"/>
                                          </p:val>
                                        </p:tav>
                                      </p:tavLst>
                                    </p:anim>
                                    <p:animEffect transition="in" filter="fade">
                                      <p:cBhvr>
                                        <p:cTn id="58" dur="1000"/>
                                        <p:tgtEl>
                                          <p:spTgt spid="3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1000" fill="hold"/>
                                        <p:tgtEl>
                                          <p:spTgt spid="35"/>
                                        </p:tgtEl>
                                        <p:attrNameLst>
                                          <p:attrName>ppt_w</p:attrName>
                                        </p:attrNameLst>
                                      </p:cBhvr>
                                      <p:tavLst>
                                        <p:tav tm="0">
                                          <p:val>
                                            <p:strVal val="#ppt_w*0.70"/>
                                          </p:val>
                                        </p:tav>
                                        <p:tav tm="100000">
                                          <p:val>
                                            <p:strVal val="#ppt_w"/>
                                          </p:val>
                                        </p:tav>
                                      </p:tavLst>
                                    </p:anim>
                                    <p:anim calcmode="lin" valueType="num">
                                      <p:cBhvr>
                                        <p:cTn id="64" dur="1000" fill="hold"/>
                                        <p:tgtEl>
                                          <p:spTgt spid="35"/>
                                        </p:tgtEl>
                                        <p:attrNameLst>
                                          <p:attrName>ppt_h</p:attrName>
                                        </p:attrNameLst>
                                      </p:cBhvr>
                                      <p:tavLst>
                                        <p:tav tm="0">
                                          <p:val>
                                            <p:strVal val="#ppt_h"/>
                                          </p:val>
                                        </p:tav>
                                        <p:tav tm="100000">
                                          <p:val>
                                            <p:strVal val="#ppt_h"/>
                                          </p:val>
                                        </p:tav>
                                      </p:tavLst>
                                    </p:anim>
                                    <p:animEffect transition="in" filter="fade">
                                      <p:cBhvr>
                                        <p:cTn id="65" dur="1000"/>
                                        <p:tgtEl>
                                          <p:spTgt spid="3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linds(horizontal)">
                                      <p:cBhvr>
                                        <p:cTn id="70" dur="500"/>
                                        <p:tgtEl>
                                          <p:spTgt spid="39"/>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blinds(horizontal)">
                                      <p:cBhvr>
                                        <p:cTn id="73" dur="500"/>
                                        <p:tgtEl>
                                          <p:spTgt spid="3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blinds(horizontal)">
                                      <p:cBhvr>
                                        <p:cTn id="78" dur="500"/>
                                        <p:tgtEl>
                                          <p:spTgt spid="41"/>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blinds(horizontal)">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nodeType="click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1000" fill="hold"/>
                                        <p:tgtEl>
                                          <p:spTgt spid="45"/>
                                        </p:tgtEl>
                                        <p:attrNameLst>
                                          <p:attrName>ppt_w</p:attrName>
                                        </p:attrNameLst>
                                      </p:cBhvr>
                                      <p:tavLst>
                                        <p:tav tm="0">
                                          <p:val>
                                            <p:strVal val="#ppt_w*0.70"/>
                                          </p:val>
                                        </p:tav>
                                        <p:tav tm="100000">
                                          <p:val>
                                            <p:strVal val="#ppt_w"/>
                                          </p:val>
                                        </p:tav>
                                      </p:tavLst>
                                    </p:anim>
                                    <p:anim calcmode="lin" valueType="num">
                                      <p:cBhvr>
                                        <p:cTn id="108" dur="1000" fill="hold"/>
                                        <p:tgtEl>
                                          <p:spTgt spid="45"/>
                                        </p:tgtEl>
                                        <p:attrNameLst>
                                          <p:attrName>ppt_h</p:attrName>
                                        </p:attrNameLst>
                                      </p:cBhvr>
                                      <p:tavLst>
                                        <p:tav tm="0">
                                          <p:val>
                                            <p:strVal val="#ppt_h"/>
                                          </p:val>
                                        </p:tav>
                                        <p:tav tm="100000">
                                          <p:val>
                                            <p:strVal val="#ppt_h"/>
                                          </p:val>
                                        </p:tav>
                                      </p:tavLst>
                                    </p:anim>
                                    <p:animEffect transition="in" filter="fade">
                                      <p:cBhvr>
                                        <p:cTn id="109" dur="1000"/>
                                        <p:tgtEl>
                                          <p:spTgt spid="45"/>
                                        </p:tgtEl>
                                      </p:cBhvr>
                                    </p:animEffect>
                                  </p:childTnLst>
                                </p:cTn>
                              </p:par>
                            </p:childTnLst>
                          </p:cTn>
                        </p:par>
                      </p:childTnLst>
                    </p:cTn>
                  </p:par>
                  <p:par>
                    <p:cTn id="110" fill="hold">
                      <p:stCondLst>
                        <p:cond delay="indefinite"/>
                      </p:stCondLst>
                      <p:childTnLst>
                        <p:par>
                          <p:cTn id="111" fill="hold">
                            <p:stCondLst>
                              <p:cond delay="0"/>
                            </p:stCondLst>
                            <p:childTnLst>
                              <p:par>
                                <p:cTn id="112" presetID="55" presetClass="entr" presetSubtype="0" fill="hold" nodeType="click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1000" fill="hold"/>
                                        <p:tgtEl>
                                          <p:spTgt spid="46"/>
                                        </p:tgtEl>
                                        <p:attrNameLst>
                                          <p:attrName>ppt_w</p:attrName>
                                        </p:attrNameLst>
                                      </p:cBhvr>
                                      <p:tavLst>
                                        <p:tav tm="0">
                                          <p:val>
                                            <p:strVal val="#ppt_w*0.70"/>
                                          </p:val>
                                        </p:tav>
                                        <p:tav tm="100000">
                                          <p:val>
                                            <p:strVal val="#ppt_w"/>
                                          </p:val>
                                        </p:tav>
                                      </p:tavLst>
                                    </p:anim>
                                    <p:anim calcmode="lin" valueType="num">
                                      <p:cBhvr>
                                        <p:cTn id="115" dur="1000" fill="hold"/>
                                        <p:tgtEl>
                                          <p:spTgt spid="46"/>
                                        </p:tgtEl>
                                        <p:attrNameLst>
                                          <p:attrName>ppt_h</p:attrName>
                                        </p:attrNameLst>
                                      </p:cBhvr>
                                      <p:tavLst>
                                        <p:tav tm="0">
                                          <p:val>
                                            <p:strVal val="#ppt_h"/>
                                          </p:val>
                                        </p:tav>
                                        <p:tav tm="100000">
                                          <p:val>
                                            <p:strVal val="#ppt_h"/>
                                          </p:val>
                                        </p:tav>
                                      </p:tavLst>
                                    </p:anim>
                                    <p:animEffect transition="in" filter="fade">
                                      <p:cBhvr>
                                        <p:cTn id="116"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B954-D1CF-8396-07C6-9CB287192F1D}"/>
              </a:ext>
            </a:extLst>
          </p:cNvPr>
          <p:cNvSpPr>
            <a:spLocks noGrp="1"/>
          </p:cNvSpPr>
          <p:nvPr>
            <p:ph type="title"/>
          </p:nvPr>
        </p:nvSpPr>
        <p:spPr>
          <a:xfrm>
            <a:off x="0" y="0"/>
            <a:ext cx="9144000" cy="695459"/>
          </a:xfrm>
          <a:solidFill>
            <a:schemeClr val="accent2"/>
          </a:solidFill>
        </p:spPr>
        <p:txBody>
          <a:bodyPr/>
          <a:lstStyle/>
          <a:p>
            <a:r>
              <a:rPr lang="en-US" sz="3600" b="1">
                <a:solidFill>
                  <a:schemeClr val="bg1"/>
                </a:solidFill>
              </a:rPr>
              <a:t>Timeline of Jesus' Ministry </a:t>
            </a:r>
          </a:p>
        </p:txBody>
      </p:sp>
      <p:pic>
        <p:nvPicPr>
          <p:cNvPr id="5" name="Picture 4">
            <a:extLst>
              <a:ext uri="{FF2B5EF4-FFF2-40B4-BE49-F238E27FC236}">
                <a16:creationId xmlns:a16="http://schemas.microsoft.com/office/drawing/2014/main" id="{A617CAFC-2D24-7898-4FD0-6779C96DE031}"/>
              </a:ext>
            </a:extLst>
          </p:cNvPr>
          <p:cNvPicPr>
            <a:picLocks noChangeAspect="1"/>
          </p:cNvPicPr>
          <p:nvPr/>
        </p:nvPicPr>
        <p:blipFill>
          <a:blip r:embed="rId3">
            <a:extLst>
              <a:ext uri="{28A0092B-C50C-407E-A947-70E740481C1C}">
                <a14:useLocalDpi xmlns:a14="http://schemas.microsoft.com/office/drawing/2010/main" val="0"/>
              </a:ext>
            </a:extLst>
          </a:blip>
          <a:srcRect t="13022"/>
          <a:stretch>
            <a:fillRect/>
          </a:stretch>
        </p:blipFill>
        <p:spPr>
          <a:xfrm>
            <a:off x="0" y="901520"/>
            <a:ext cx="9114861" cy="2601533"/>
          </a:xfrm>
          <a:prstGeom prst="rect">
            <a:avLst/>
          </a:prstGeom>
        </p:spPr>
      </p:pic>
    </p:spTree>
    <p:extLst>
      <p:ext uri="{BB962C8B-B14F-4D97-AF65-F5344CB8AC3E}">
        <p14:creationId xmlns:p14="http://schemas.microsoft.com/office/powerpoint/2010/main" val="4112946213"/>
      </p:ext>
    </p:extLst>
  </p:cSld>
  <p:clrMapOvr>
    <a:masterClrMapping/>
  </p:clrMapOvr>
  <p:transition>
    <p:fade thruBlk="1"/>
  </p:transition>
</p:sld>
</file>

<file path=ppt/theme/theme1.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1100</TotalTime>
  <Words>1941</Words>
  <Application>Microsoft Macintosh PowerPoint</Application>
  <PresentationFormat>On-screen Show (4:3)</PresentationFormat>
  <Paragraphs>159</Paragraphs>
  <Slides>13</Slides>
  <Notes>8</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13</vt:i4>
      </vt:variant>
    </vt:vector>
  </HeadingPairs>
  <TitlesOfParts>
    <vt:vector size="34" baseType="lpstr">
      <vt:lpstr>MS Gothic</vt:lpstr>
      <vt:lpstr>ＭＳ Ｐゴシック</vt:lpstr>
      <vt:lpstr>Times</vt:lpstr>
      <vt:lpstr>Arial</vt:lpstr>
      <vt:lpstr>Arial Narrow</vt:lpstr>
      <vt:lpstr>Calibri</vt:lpstr>
      <vt:lpstr>Comic Sans MS</vt:lpstr>
      <vt:lpstr>Helvetica</vt:lpstr>
      <vt:lpstr>Tahoma</vt:lpstr>
      <vt:lpstr>Times New Roman</vt:lpstr>
      <vt:lpstr>Wingdings</vt:lpstr>
      <vt:lpstr>1_Fireball</vt:lpstr>
      <vt:lpstr>Blank Presentation</vt:lpstr>
      <vt:lpstr>Portfolio</vt:lpstr>
      <vt:lpstr>Blends</vt:lpstr>
      <vt:lpstr>2_Fireball</vt:lpstr>
      <vt:lpstr>1_Default Design</vt:lpstr>
      <vt:lpstr>2_Default Design</vt:lpstr>
      <vt:lpstr>Orbit</vt:lpstr>
      <vt:lpstr>1_Slit</vt:lpstr>
      <vt:lpstr>Default Design</vt:lpstr>
      <vt:lpstr>The Chronology of Christ</vt:lpstr>
      <vt:lpstr>A Definitive Work</vt:lpstr>
      <vt:lpstr>Dating the Birth of Christ</vt:lpstr>
      <vt:lpstr>Dating the Start of Christ's Ministry</vt:lpstr>
      <vt:lpstr>The Duration of Christ's Ministry</vt:lpstr>
      <vt:lpstr>Chronology of Jesus &amp; Acts</vt:lpstr>
      <vt:lpstr>Age of Jesus  When He Began His Ministry</vt:lpstr>
      <vt:lpstr>A Prophetic Weekend</vt:lpstr>
      <vt:lpstr>Timeline of Jesus' Ministry </vt:lpstr>
      <vt:lpstr>Timeline of Jesus' Ministry </vt:lpstr>
      <vt:lpstr>Timeline of Jesus' Ministry </vt:lpstr>
      <vt:lpstr>Life of Christ link at BibleStudyDownloads.org</vt:lpstr>
      <vt:lpstr>Black</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Dating the Beginning of the Ministry of Christ</dc:title>
  <dc:creator>Rick Griffith</dc:creator>
  <cp:lastModifiedBy>Rick Griffith</cp:lastModifiedBy>
  <cp:revision>30</cp:revision>
  <dcterms:created xsi:type="dcterms:W3CDTF">2010-12-20T09:16:49Z</dcterms:created>
  <dcterms:modified xsi:type="dcterms:W3CDTF">2025-12-07T20:57:20Z</dcterms:modified>
</cp:coreProperties>
</file>