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 id="2147483651" r:id="rId3"/>
    <p:sldMasterId id="2147483686" r:id="rId4"/>
    <p:sldMasterId id="2147483901" r:id="rId5"/>
    <p:sldMasterId id="2147483913" r:id="rId6"/>
    <p:sldMasterId id="2147483925" r:id="rId7"/>
    <p:sldMasterId id="2147483937" r:id="rId8"/>
    <p:sldMasterId id="2147483940" r:id="rId9"/>
    <p:sldMasterId id="2147483952" r:id="rId10"/>
    <p:sldMasterId id="2147483964" r:id="rId11"/>
    <p:sldMasterId id="2147483976" r:id="rId12"/>
  </p:sldMasterIdLst>
  <p:notesMasterIdLst>
    <p:notesMasterId r:id="rId73"/>
  </p:notesMasterIdLst>
  <p:handoutMasterIdLst>
    <p:handoutMasterId r:id="rId74"/>
  </p:handoutMasterIdLst>
  <p:sldIdLst>
    <p:sldId id="289" r:id="rId13"/>
    <p:sldId id="422" r:id="rId14"/>
    <p:sldId id="286" r:id="rId15"/>
    <p:sldId id="368" r:id="rId16"/>
    <p:sldId id="287" r:id="rId17"/>
    <p:sldId id="288" r:id="rId18"/>
    <p:sldId id="369" r:id="rId19"/>
    <p:sldId id="398" r:id="rId20"/>
    <p:sldId id="395" r:id="rId21"/>
    <p:sldId id="396" r:id="rId22"/>
    <p:sldId id="397" r:id="rId23"/>
    <p:sldId id="399" r:id="rId24"/>
    <p:sldId id="400" r:id="rId25"/>
    <p:sldId id="401" r:id="rId26"/>
    <p:sldId id="402" r:id="rId27"/>
    <p:sldId id="403" r:id="rId28"/>
    <p:sldId id="404" r:id="rId29"/>
    <p:sldId id="405" r:id="rId30"/>
    <p:sldId id="406" r:id="rId31"/>
    <p:sldId id="407" r:id="rId32"/>
    <p:sldId id="409" r:id="rId33"/>
    <p:sldId id="423" r:id="rId34"/>
    <p:sldId id="408" r:id="rId35"/>
    <p:sldId id="410" r:id="rId36"/>
    <p:sldId id="411" r:id="rId37"/>
    <p:sldId id="412" r:id="rId38"/>
    <p:sldId id="413" r:id="rId39"/>
    <p:sldId id="414" r:id="rId40"/>
    <p:sldId id="415" r:id="rId41"/>
    <p:sldId id="416" r:id="rId42"/>
    <p:sldId id="421" r:id="rId43"/>
    <p:sldId id="417" r:id="rId44"/>
    <p:sldId id="418" r:id="rId45"/>
    <p:sldId id="419" r:id="rId46"/>
    <p:sldId id="420" r:id="rId47"/>
    <p:sldId id="391" r:id="rId48"/>
    <p:sldId id="291" r:id="rId49"/>
    <p:sldId id="371" r:id="rId50"/>
    <p:sldId id="372" r:id="rId51"/>
    <p:sldId id="373" r:id="rId52"/>
    <p:sldId id="374" r:id="rId53"/>
    <p:sldId id="375" r:id="rId54"/>
    <p:sldId id="376" r:id="rId55"/>
    <p:sldId id="377" r:id="rId56"/>
    <p:sldId id="378" r:id="rId57"/>
    <p:sldId id="379" r:id="rId58"/>
    <p:sldId id="380" r:id="rId59"/>
    <p:sldId id="381" r:id="rId60"/>
    <p:sldId id="382" r:id="rId61"/>
    <p:sldId id="383" r:id="rId62"/>
    <p:sldId id="384" r:id="rId63"/>
    <p:sldId id="385" r:id="rId64"/>
    <p:sldId id="386" r:id="rId65"/>
    <p:sldId id="387" r:id="rId66"/>
    <p:sldId id="388" r:id="rId67"/>
    <p:sldId id="555" r:id="rId68"/>
    <p:sldId id="389" r:id="rId69"/>
    <p:sldId id="327" r:id="rId70"/>
    <p:sldId id="393" r:id="rId71"/>
    <p:sldId id="424" r:id="rId72"/>
  </p:sldIdLst>
  <p:sldSz cx="9144000" cy="6858000" type="letter"/>
  <p:notesSz cx="6985000" cy="9282113"/>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709"/>
  </p:normalViewPr>
  <p:slideViewPr>
    <p:cSldViewPr>
      <p:cViewPr varScale="1">
        <p:scale>
          <a:sx n="79" d="100"/>
          <a:sy n="79" d="100"/>
        </p:scale>
        <p:origin x="200" y="1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44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39" name="Rectangle 3"/>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algn="r" defTabSz="930275">
              <a:defRPr sz="1200">
                <a:latin typeface="Times New Roman" charset="0"/>
                <a:ea typeface="+mn-ea"/>
                <a:cs typeface="+mn-cs"/>
              </a:defRPr>
            </a:lvl1pPr>
          </a:lstStyle>
          <a:p>
            <a:pPr>
              <a:defRPr/>
            </a:pPr>
            <a:endParaRPr lang="en-US"/>
          </a:p>
        </p:txBody>
      </p:sp>
      <p:sp>
        <p:nvSpPr>
          <p:cNvPr id="14340" name="Rectangle 4"/>
          <p:cNvSpPr>
            <a:spLocks noGrp="1" noChangeArrowheads="1"/>
          </p:cNvSpPr>
          <p:nvPr>
            <p:ph type="ftr" sz="quarter" idx="2"/>
          </p:nvPr>
        </p:nvSpPr>
        <p:spPr bwMode="auto">
          <a:xfrm>
            <a:off x="0" y="8818563"/>
            <a:ext cx="3027363"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41" name="Rectangle 5"/>
          <p:cNvSpPr>
            <a:spLocks noGrp="1" noChangeArrowheads="1"/>
          </p:cNvSpPr>
          <p:nvPr>
            <p:ph type="sldNum" sz="quarter" idx="3"/>
          </p:nvPr>
        </p:nvSpPr>
        <p:spPr bwMode="auto">
          <a:xfrm>
            <a:off x="3957638" y="8818563"/>
            <a:ext cx="3027362"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algn="r" defTabSz="930275">
              <a:defRPr sz="1200"/>
            </a:lvl1pPr>
          </a:lstStyle>
          <a:p>
            <a:pPr>
              <a:defRPr/>
            </a:pPr>
            <a:fld id="{790AAA37-9F9E-4743-829F-6FCD220DBAC5}" type="slidenum">
              <a:rPr lang="en-US"/>
              <a:pPr>
                <a:defRPr/>
              </a:pPr>
              <a:t>‹#›</a:t>
            </a:fld>
            <a:endParaRPr lang="en-US"/>
          </a:p>
        </p:txBody>
      </p:sp>
    </p:spTree>
    <p:extLst>
      <p:ext uri="{BB962C8B-B14F-4D97-AF65-F5344CB8AC3E}">
        <p14:creationId xmlns:p14="http://schemas.microsoft.com/office/powerpoint/2010/main" val="1404249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5" name="Rectangle 5"/>
          <p:cNvSpPr>
            <a:spLocks noGrp="1" noChangeArrowheads="1"/>
          </p:cNvSpPr>
          <p:nvPr>
            <p:ph type="body" sz="quarter" idx="3"/>
          </p:nvPr>
        </p:nvSpPr>
        <p:spPr bwMode="auto">
          <a:xfrm>
            <a:off x="914400" y="4419600"/>
            <a:ext cx="5105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5652420-B985-F441-80C6-ABDBF1AFA20A}" type="slidenum">
              <a:rPr lang="en-US"/>
              <a:pPr>
                <a:defRPr/>
              </a:pPr>
              <a:t>‹#›</a:t>
            </a:fld>
            <a:endParaRPr lang="en-US"/>
          </a:p>
        </p:txBody>
      </p:sp>
    </p:spTree>
    <p:extLst>
      <p:ext uri="{BB962C8B-B14F-4D97-AF65-F5344CB8AC3E}">
        <p14:creationId xmlns:p14="http://schemas.microsoft.com/office/powerpoint/2010/main" val="3329108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57DC49-866A-4341-93E1-BF911A9CA5F8}" type="slidenum">
              <a:rPr lang="en-US" sz="1200"/>
              <a:pPr/>
              <a:t>1</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11</a:t>
            </a:fld>
            <a:endParaRPr lang="en-US" sz="1200">
              <a:solidFill>
                <a:prstClr val="black"/>
              </a:solidFill>
            </a:endParaRPr>
          </a:p>
        </p:txBody>
      </p:sp>
      <p:sp>
        <p:nvSpPr>
          <p:cNvPr id="53251" name="Rectangle 2"/>
          <p:cNvSpPr>
            <a:spLocks noGrp="1" noRot="1" noChangeAspect="1" noChangeArrowheads="1"/>
          </p:cNvSpPr>
          <p:nvPr>
            <p:ph type="sldImg"/>
          </p:nvPr>
        </p:nvSpPr>
        <p:spPr>
          <a:xfrm>
            <a:off x="1173163" y="696913"/>
            <a:ext cx="4638675" cy="3479800"/>
          </a:xfrm>
          <a:solidFill>
            <a:srgbClr val="FFFFFF"/>
          </a:solidFill>
          <a:ln/>
        </p:spPr>
      </p:sp>
      <p:sp>
        <p:nvSpPr>
          <p:cNvPr id="53252"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 xmlns:ma14="http://schemas.microsoft.com/office/mac/drawingml/2011/main"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12</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31334" y="4409003"/>
            <a:ext cx="5122333" cy="8457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13</a:t>
            </a:fld>
            <a:endParaRPr lang="en-US" sz="1200">
              <a:solidFill>
                <a:prstClr val="black"/>
              </a:solidFill>
            </a:endParaRPr>
          </a:p>
        </p:txBody>
      </p:sp>
      <p:sp>
        <p:nvSpPr>
          <p:cNvPr id="51203" name="Rectangle 2"/>
          <p:cNvSpPr>
            <a:spLocks noGrp="1" noRot="1" noChangeAspect="1" noChangeArrowheads="1"/>
          </p:cNvSpPr>
          <p:nvPr>
            <p:ph type="sldImg"/>
          </p:nvPr>
        </p:nvSpPr>
        <p:spPr>
          <a:xfrm>
            <a:off x="1173163" y="696913"/>
            <a:ext cx="4638675" cy="3479800"/>
          </a:xfrm>
          <a:solidFill>
            <a:srgbClr val="FFFFFF"/>
          </a:solidFill>
          <a:ln/>
        </p:spPr>
      </p:sp>
      <p:sp>
        <p:nvSpPr>
          <p:cNvPr id="51204"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 xmlns:ma14="http://schemas.microsoft.com/office/mac/drawingml/2011/main"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14</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15</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2CA51627-13AE-3242-9BD0-51F93EEC3BD2}" type="slidenum">
              <a:rPr lang="en-US" sz="1200">
                <a:solidFill>
                  <a:prstClr val="black"/>
                </a:solidFill>
              </a:rPr>
              <a:pPr/>
              <a:t>16</a:t>
            </a:fld>
            <a:endParaRPr lang="en-US" sz="120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17</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31334" y="4409003"/>
            <a:ext cx="5122333" cy="8457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a:solidFill>
                  <a:schemeClr val="bg1"/>
                </a:solidFill>
                <a:latin typeface="Bwgrkl" charset="0"/>
                <a:ea typeface="ＭＳ Ｐゴシック" charset="0"/>
                <a:cs typeface="Bwgrkl" charset="0"/>
              </a:rPr>
              <a:t>e,k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18</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31334" y="4409003"/>
            <a:ext cx="5122333" cy="8457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a:solidFill>
                  <a:schemeClr val="bg1"/>
                </a:solidFill>
                <a:latin typeface="Bwgrkl" charset="0"/>
                <a:ea typeface="ＭＳ Ｐゴシック" charset="0"/>
                <a:cs typeface="Bwgrkl" charset="0"/>
              </a:rPr>
              <a:t>e,k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4BCD1384-30E3-AA43-AB9F-4C587EB21D3A}" type="slidenum">
              <a:rPr lang="en-US" sz="1200">
                <a:solidFill>
                  <a:prstClr val="black"/>
                </a:solidFill>
              </a:rPr>
              <a:pPr/>
              <a:t>19</a:t>
            </a:fld>
            <a:endParaRPr 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20</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EC24982-E14B-7342-B2E8-1B3F95872C8B}" type="slidenum">
              <a:rPr lang="en-US" sz="1200"/>
              <a:pPr/>
              <a:t>3</a:t>
            </a:fld>
            <a:endParaRPr lang="en-US" sz="1200"/>
          </a:p>
        </p:txBody>
      </p:sp>
      <p:sp>
        <p:nvSpPr>
          <p:cNvPr id="45058" name="Rectangle 2"/>
          <p:cNvSpPr>
            <a:spLocks noGrp="1" noRot="1" noChangeAspect="1" noChangeArrowheads="1"/>
          </p:cNvSpPr>
          <p:nvPr>
            <p:ph type="sldImg"/>
          </p:nvPr>
        </p:nvSpPr>
        <p:spPr>
          <a:xfrm>
            <a:off x="1173163" y="696913"/>
            <a:ext cx="4638675" cy="3479800"/>
          </a:xfrm>
          <a:solidFill>
            <a:srgbClr val="FFFFFF"/>
          </a:solidFill>
          <a:ln/>
        </p:spPr>
      </p:sp>
      <p:sp>
        <p:nvSpPr>
          <p:cNvPr id="45059" name="Rectangle 3"/>
          <p:cNvSpPr>
            <a:spLocks noGrp="1" noChangeArrowheads="1"/>
          </p:cNvSpPr>
          <p:nvPr>
            <p:ph type="body" idx="1"/>
          </p:nvPr>
        </p:nvSpPr>
        <p:spPr>
          <a:xfrm>
            <a:off x="931863" y="4408488"/>
            <a:ext cx="5121275" cy="4176712"/>
          </a:xfrm>
          <a:solidFill>
            <a:srgbClr val="FFFFFF"/>
          </a:solidFill>
          <a:ln>
            <a:solidFill>
              <a:srgbClr val="000000"/>
            </a:solidFill>
          </a:ln>
        </p:spPr>
        <p:txBody>
          <a:bodyPr lIns="92949" tIns="46474" rIns="92949" bIns="46474"/>
          <a:lstStyle/>
          <a:p>
            <a:r>
              <a:rPr lang="en-US">
                <a:latin typeface="Times New Roman" charset="0"/>
                <a:ea typeface="ＭＳ Ｐゴシック" charset="0"/>
                <a:cs typeface="ＭＳ Ｐゴシック" charset="0"/>
              </a:rPr>
              <a:t>The amil view of the millennium is that it takes place between Christ</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first and second comings—thus it is in a box above. The Second Coming in this view appears as a single event where saints rise to meet Christ in the air and then immediately enter the eternal state without ever returning to the present earth.  They only enter the new heaven and the new earth instead.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D607D826-F788-BC4D-BD93-112C753CA326}" type="slidenum">
              <a:rPr lang="en-US" sz="1200">
                <a:solidFill>
                  <a:prstClr val="black"/>
                </a:solidFill>
              </a:rPr>
              <a:pPr/>
              <a:t>21</a:t>
            </a:fld>
            <a:endParaRPr lang="en-US" sz="120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22</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BFA78EA-A91C-7745-A39B-3D0268FB3DCD}" type="slidenum">
              <a:rPr lang="en-GB" sz="1200">
                <a:solidFill>
                  <a:prstClr val="black"/>
                </a:solidFill>
                <a:latin typeface="Comic Sans MS" charset="0"/>
              </a:rPr>
              <a:pPr/>
              <a:t>23</a:t>
            </a:fld>
            <a:endParaRPr lang="en-GB" sz="1200">
              <a:solidFill>
                <a:prstClr val="black"/>
              </a:solidFill>
              <a:latin typeface="Comic Sans MS"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36746D5-5443-1F4A-B900-B1AB7E391CD5}" type="slidenum">
              <a:rPr lang="en-GB" sz="1200">
                <a:solidFill>
                  <a:prstClr val="black"/>
                </a:solidFill>
                <a:latin typeface="Comic Sans MS" charset="0"/>
              </a:rPr>
              <a:pPr algn="r"/>
              <a:t>24</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25</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26</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27</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28</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29</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6E381BC-C9AA-C54B-AA05-E84D49A84922}" type="slidenum">
              <a:rPr lang="en-US" sz="1200">
                <a:solidFill>
                  <a:prstClr val="black"/>
                </a:solidFill>
              </a:rPr>
              <a:pPr/>
              <a:t>30</a:t>
            </a:fld>
            <a:endParaRPr lang="en-US" sz="1200">
              <a:solidFill>
                <a:prstClr val="black"/>
              </a:solidFill>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2D59F1F-2B50-024B-99EC-98E33DC53739}" type="slidenum">
              <a:rPr lang="en-US" sz="1200">
                <a:solidFill>
                  <a:prstClr val="black"/>
                </a:solidFill>
              </a:rPr>
              <a:pPr/>
              <a:t>31</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32</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B8FAAD63-E713-0547-982E-AB116C1B6562}" type="slidenum">
              <a:rPr lang="en-US" sz="1200">
                <a:solidFill>
                  <a:prstClr val="black"/>
                </a:solidFill>
              </a:rPr>
              <a:pPr/>
              <a:t>33</a:t>
            </a:fld>
            <a:endParaRPr lang="en-US" sz="1200">
              <a:solidFill>
                <a:prstClr val="black"/>
              </a:solidFill>
            </a:endParaRPr>
          </a:p>
        </p:txBody>
      </p:sp>
      <p:sp>
        <p:nvSpPr>
          <p:cNvPr id="157698" name="Rectangle 2"/>
          <p:cNvSpPr>
            <a:spLocks noGrp="1" noRot="1" noChangeAspect="1" noChangeArrowheads="1"/>
          </p:cNvSpPr>
          <p:nvPr>
            <p:ph type="sldImg"/>
          </p:nvPr>
        </p:nvSpPr>
        <p:spPr bwMode="auto">
          <a:xfrm>
            <a:off x="1130300" y="685800"/>
            <a:ext cx="4675188" cy="35052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bwMode="auto">
          <a:xfrm>
            <a:off x="915164" y="4420284"/>
            <a:ext cx="5104548" cy="418984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1"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93AA6A88-2847-2D4A-887B-09E9F1810785}" type="slidenum">
              <a:rPr lang="en-US" sz="1200">
                <a:solidFill>
                  <a:prstClr val="black"/>
                </a:solidFill>
                <a:latin typeface="Times New Roman" charset="0"/>
              </a:rPr>
              <a:pPr algn="r"/>
              <a:t>34</a:t>
            </a:fld>
            <a:endParaRPr lang="en-US" sz="1200">
              <a:solidFill>
                <a:prstClr val="black"/>
              </a:solidFill>
              <a:latin typeface="Times New Roman" charset="0"/>
            </a:endParaRPr>
          </a:p>
        </p:txBody>
      </p:sp>
      <p:sp>
        <p:nvSpPr>
          <p:cNvPr id="1218562" name="Rectangle 2"/>
          <p:cNvSpPr>
            <a:spLocks noGrp="1" noRot="1" noChangeAspect="1" noChangeArrowheads="1"/>
          </p:cNvSpPr>
          <p:nvPr>
            <p:ph type="sldImg"/>
          </p:nvPr>
        </p:nvSpPr>
        <p:spPr>
          <a:xfrm>
            <a:off x="1130300" y="685800"/>
            <a:ext cx="4675188" cy="3505200"/>
          </a:xfrm>
          <a:solidFill>
            <a:srgbClr val="FFFFFF"/>
          </a:solidFill>
          <a:ln/>
        </p:spPr>
      </p:sp>
      <p:sp>
        <p:nvSpPr>
          <p:cNvPr id="121856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64744"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1" name="Rectangle 7"/>
          <p:cNvSpPr txBox="1">
            <a:spLocks noGrp="1" noChangeArrowheads="1"/>
          </p:cNvSpPr>
          <p:nvPr/>
        </p:nvSpPr>
        <p:spPr bwMode="auto">
          <a:xfrm>
            <a:off x="3958167" y="8818007"/>
            <a:ext cx="3026833" cy="46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02457F7D-40D2-3347-A8C4-2790BD732B58}" type="slidenum">
              <a:rPr lang="en-US" sz="1200">
                <a:solidFill>
                  <a:prstClr val="black"/>
                </a:solidFill>
                <a:latin typeface="Arial" charset="0"/>
              </a:rPr>
              <a:pPr algn="r"/>
              <a:t>35</a:t>
            </a:fld>
            <a:endParaRPr lang="en-US" sz="1200">
              <a:solidFill>
                <a:prstClr val="black"/>
              </a:solidFill>
              <a:latin typeface="Arial" charset="0"/>
            </a:endParaRPr>
          </a:p>
        </p:txBody>
      </p:sp>
      <p:sp>
        <p:nvSpPr>
          <p:cNvPr id="1208322" name="Rectangle 2"/>
          <p:cNvSpPr>
            <a:spLocks noGrp="1" noRot="1" noChangeAspect="1" noChangeArrowheads="1"/>
          </p:cNvSpPr>
          <p:nvPr>
            <p:ph type="sldImg"/>
          </p:nvPr>
        </p:nvSpPr>
        <p:spPr>
          <a:solidFill>
            <a:srgbClr val="FFFFFF"/>
          </a:solidFill>
          <a:ln/>
        </p:spPr>
      </p:sp>
      <p:sp>
        <p:nvSpPr>
          <p:cNvPr id="1208323" name="Rectangle 3"/>
          <p:cNvSpPr>
            <a:spLocks noGrp="1" noChangeArrowheads="1"/>
          </p:cNvSpPr>
          <p:nvPr>
            <p:ph type="body" idx="1"/>
          </p:nvPr>
        </p:nvSpPr>
        <p:spPr>
          <a:xfrm>
            <a:off x="931334" y="4409004"/>
            <a:ext cx="5122333" cy="417695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36</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5B11DA-B0FA-2846-9A7B-6C5B56E3DDCB}" type="slidenum">
              <a:rPr lang="en-US" sz="1200"/>
              <a:pPr/>
              <a:t>37</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A4EF082-66EE-E849-9E8B-0A48B5D6A081}" type="slidenum">
              <a:rPr lang="en-US" sz="1200"/>
              <a:pPr algn="r"/>
              <a:t>38</a:t>
            </a:fld>
            <a:endParaRPr lang="en-US" sz="1200"/>
          </a:p>
        </p:txBody>
      </p:sp>
      <p:sp>
        <p:nvSpPr>
          <p:cNvPr id="94210" name="Rectangle 2"/>
          <p:cNvSpPr>
            <a:spLocks noGrp="1" noRot="1" noChangeAspect="1" noChangeArrowheads="1"/>
          </p:cNvSpPr>
          <p:nvPr>
            <p:ph type="sldImg"/>
          </p:nvPr>
        </p:nvSpPr>
        <p:spPr>
          <a:xfrm>
            <a:off x="1173163" y="696913"/>
            <a:ext cx="4638675" cy="3479800"/>
          </a:xfrm>
          <a:solidFill>
            <a:srgbClr val="FFFFFF"/>
          </a:solidFill>
          <a:ln/>
        </p:spPr>
      </p:sp>
      <p:sp>
        <p:nvSpPr>
          <p:cNvPr id="94211" name="Rectangle 3"/>
          <p:cNvSpPr>
            <a:spLocks noGrp="1" noChangeArrowheads="1"/>
          </p:cNvSpPr>
          <p:nvPr>
            <p:ph type="body" idx="1"/>
          </p:nvPr>
        </p:nvSpPr>
        <p:spPr>
          <a:xfrm>
            <a:off x="698500" y="4408488"/>
            <a:ext cx="5588000" cy="4176712"/>
          </a:xfrm>
          <a:solidFill>
            <a:srgbClr val="FFFFFF"/>
          </a:solidFill>
          <a:ln>
            <a:solidFill>
              <a:srgbClr val="000000"/>
            </a:solidFill>
          </a:ln>
          <a:extLst>
            <a:ext uri="{FAA26D3D-D897-4be2-8F04-BA451C77F1D7}">
              <ma14:placeholderFlag xmlns="" xmlns:ma14="http://schemas.microsoft.com/office/mac/drawingml/2011/main"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6E337E8-E746-324E-BCB5-F3EE557E607E}" type="slidenum">
              <a:rPr lang="en-US" sz="1200"/>
              <a:pPr algn="r"/>
              <a:t>39</a:t>
            </a:fld>
            <a:endParaRPr lang="en-US" sz="1200"/>
          </a:p>
        </p:txBody>
      </p:sp>
      <p:sp>
        <p:nvSpPr>
          <p:cNvPr id="96258" name="Rectangle 2"/>
          <p:cNvSpPr>
            <a:spLocks noGrp="1" noRot="1" noChangeAspect="1" noChangeArrowheads="1"/>
          </p:cNvSpPr>
          <p:nvPr>
            <p:ph type="sldImg"/>
          </p:nvPr>
        </p:nvSpPr>
        <p:spPr>
          <a:xfrm>
            <a:off x="1131888" y="685800"/>
            <a:ext cx="4673600" cy="3505200"/>
          </a:xfrm>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2E71BF9-B23A-1947-8762-1C7BE11B8D92}" type="slidenum">
              <a:rPr lang="en-US" sz="1200"/>
              <a:pPr algn="r"/>
              <a:t>40</a:t>
            </a:fld>
            <a:endParaRPr lang="en-US" sz="1200"/>
          </a:p>
        </p:txBody>
      </p:sp>
      <p:sp>
        <p:nvSpPr>
          <p:cNvPr id="98306" name="Rectangle 2"/>
          <p:cNvSpPr>
            <a:spLocks noGrp="1" noRot="1" noChangeAspect="1" noChangeArrowheads="1"/>
          </p:cNvSpPr>
          <p:nvPr>
            <p:ph type="sldImg"/>
          </p:nvPr>
        </p:nvSpPr>
        <p:spPr>
          <a:xfrm>
            <a:off x="1173163" y="696913"/>
            <a:ext cx="4638675" cy="3479800"/>
          </a:xfrm>
          <a:solidFill>
            <a:srgbClr val="FFFFFF"/>
          </a:solidFill>
          <a:ln/>
        </p:spPr>
      </p:sp>
      <p:sp>
        <p:nvSpPr>
          <p:cNvPr id="98307" name="Rectangle 3"/>
          <p:cNvSpPr>
            <a:spLocks noGrp="1" noChangeArrowheads="1"/>
          </p:cNvSpPr>
          <p:nvPr>
            <p:ph type="body" idx="1"/>
          </p:nvPr>
        </p:nvSpPr>
        <p:spPr>
          <a:xfrm>
            <a:off x="698500" y="4408488"/>
            <a:ext cx="5588000" cy="4176712"/>
          </a:xfrm>
          <a:solidFill>
            <a:srgbClr val="FFFFFF"/>
          </a:solidFill>
          <a:ln>
            <a:solidFill>
              <a:srgbClr val="000000"/>
            </a:solidFill>
          </a:ln>
          <a:extLst>
            <a:ext uri="{FAA26D3D-D897-4be2-8F04-BA451C77F1D7}">
              <ma14:placeholderFlag xmlns="" xmlns:ma14="http://schemas.microsoft.com/office/mac/drawingml/2011/main"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3426256-70F3-D04D-B268-343B5B3CD0AC}" type="slidenum">
              <a:rPr lang="en-US" sz="1200"/>
              <a:pPr/>
              <a:t>5</a:t>
            </a:fld>
            <a:endParaRPr lang="en-US" sz="1200"/>
          </a:p>
        </p:txBody>
      </p:sp>
      <p:sp>
        <p:nvSpPr>
          <p:cNvPr id="49154" name="Rectangle 2"/>
          <p:cNvSpPr>
            <a:spLocks noGrp="1" noRot="1" noChangeAspect="1" noChangeArrowheads="1"/>
          </p:cNvSpPr>
          <p:nvPr>
            <p:ph type="sldImg"/>
          </p:nvPr>
        </p:nvSpPr>
        <p:spPr>
          <a:xfrm>
            <a:off x="1173163" y="696913"/>
            <a:ext cx="4638675" cy="3479800"/>
          </a:xfrm>
          <a:solidFill>
            <a:srgbClr val="FFFFFF"/>
          </a:solidFill>
          <a:ln/>
        </p:spPr>
      </p:sp>
      <p:sp>
        <p:nvSpPr>
          <p:cNvPr id="49155" name="Rectangle 3"/>
          <p:cNvSpPr>
            <a:spLocks noGrp="1" noChangeArrowheads="1"/>
          </p:cNvSpPr>
          <p:nvPr>
            <p:ph type="body" idx="1"/>
          </p:nvPr>
        </p:nvSpPr>
        <p:spPr>
          <a:xfrm>
            <a:off x="931863" y="4408488"/>
            <a:ext cx="5121275" cy="4176712"/>
          </a:xfrm>
          <a:solidFill>
            <a:srgbClr val="FFFFFF"/>
          </a:solidFill>
          <a:ln>
            <a:solidFill>
              <a:srgbClr val="000000"/>
            </a:solidFill>
          </a:ln>
        </p:spPr>
        <p:txBody>
          <a:bodyPr lIns="92949" tIns="46474" rIns="92949" bIns="46474"/>
          <a:lstStyle/>
          <a:p>
            <a:r>
              <a:rPr lang="en-US">
                <a:latin typeface="Times New Roman" charset="0"/>
                <a:ea typeface="ＭＳ Ｐゴシック" charset="0"/>
                <a:cs typeface="ＭＳ Ｐゴシック" charset="0"/>
              </a:rPr>
              <a:t>The postmil view of the millennium is that it gradually comes to the earth over a long period of time—so far over 2000 years.  Thus it is diagrammed as a polygon that gets larger and larger over time.  Finally after the millennium arrives, Christ then comes to the earth.  Like the amil view, the Second Coming in this postmil view appears as a single event where saints rise to meet Christ in the air and then immediately enter the eternal state without ever returning to the earth. They only enter the new heaven and the new earth instead.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29FCCDC-DAC6-6C49-8045-790FA86D76AB}" type="slidenum">
              <a:rPr lang="en-US" sz="1200"/>
              <a:pPr algn="r"/>
              <a:t>41</a:t>
            </a:fld>
            <a:endParaRPr lang="en-US" sz="1200"/>
          </a:p>
        </p:txBody>
      </p:sp>
      <p:sp>
        <p:nvSpPr>
          <p:cNvPr id="100354" name="Rectangle 2"/>
          <p:cNvSpPr>
            <a:spLocks noGrp="1" noRot="1" noChangeAspect="1" noChangeArrowheads="1"/>
          </p:cNvSpPr>
          <p:nvPr>
            <p:ph type="sldImg"/>
          </p:nvPr>
        </p:nvSpPr>
        <p:spPr>
          <a:xfrm>
            <a:off x="1158875" y="684213"/>
            <a:ext cx="4667250" cy="3500437"/>
          </a:xfrm>
          <a:solidFill>
            <a:srgbClr val="FFFFFF"/>
          </a:solidFill>
          <a:ln/>
        </p:spPr>
      </p:sp>
      <p:sp>
        <p:nvSpPr>
          <p:cNvPr id="100355" name="Rectangle 3"/>
          <p:cNvSpPr>
            <a:spLocks noGrp="1" noChangeArrowheads="1"/>
          </p:cNvSpPr>
          <p:nvPr>
            <p:ph type="body" idx="1"/>
          </p:nvPr>
        </p:nvSpPr>
        <p:spPr>
          <a:xfrm>
            <a:off x="931863" y="4413250"/>
            <a:ext cx="5121275"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D14C2AB-CE46-E640-BA1A-68A998F6534A}" type="slidenum">
              <a:rPr lang="en-US" sz="1200"/>
              <a:pPr algn="r"/>
              <a:t>42</a:t>
            </a:fld>
            <a:endParaRPr lang="en-US" sz="1200"/>
          </a:p>
        </p:txBody>
      </p:sp>
      <p:sp>
        <p:nvSpPr>
          <p:cNvPr id="102402" name="Rectangle 2"/>
          <p:cNvSpPr>
            <a:spLocks noGrp="1" noRot="1" noChangeAspect="1" noChangeArrowheads="1"/>
          </p:cNvSpPr>
          <p:nvPr>
            <p:ph type="sldImg"/>
          </p:nvPr>
        </p:nvSpPr>
        <p:spPr>
          <a:xfrm>
            <a:off x="1131888" y="685800"/>
            <a:ext cx="4673600" cy="3505200"/>
          </a:xfrm>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21836EB-0184-494B-B1A4-FFDDD6DB8BEC}" type="slidenum">
              <a:rPr lang="en-US" sz="1200"/>
              <a:pPr algn="r"/>
              <a:t>43</a:t>
            </a:fld>
            <a:endParaRPr lang="en-US" sz="1200"/>
          </a:p>
        </p:txBody>
      </p:sp>
      <p:sp>
        <p:nvSpPr>
          <p:cNvPr id="104450" name="Rectangle 2"/>
          <p:cNvSpPr>
            <a:spLocks noGrp="1" noRot="1" noChangeAspect="1" noChangeArrowheads="1"/>
          </p:cNvSpPr>
          <p:nvPr>
            <p:ph type="sldImg"/>
          </p:nvPr>
        </p:nvSpPr>
        <p:spPr>
          <a:xfrm>
            <a:off x="1131888" y="685800"/>
            <a:ext cx="4673600" cy="3505200"/>
          </a:xfrm>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5FE933C-C471-BD47-B53C-8DC0AF233363}" type="slidenum">
              <a:rPr lang="en-US" sz="1200"/>
              <a:pPr algn="r"/>
              <a:t>44</a:t>
            </a:fld>
            <a:endParaRPr lang="en-US" sz="1200"/>
          </a:p>
        </p:txBody>
      </p:sp>
      <p:sp>
        <p:nvSpPr>
          <p:cNvPr id="106498" name="Rectangle 2"/>
          <p:cNvSpPr>
            <a:spLocks noGrp="1" noRot="1" noChangeAspect="1" noChangeArrowheads="1"/>
          </p:cNvSpPr>
          <p:nvPr>
            <p:ph type="sldImg"/>
          </p:nvPr>
        </p:nvSpPr>
        <p:spPr>
          <a:xfrm>
            <a:off x="1131888" y="685800"/>
            <a:ext cx="4673600" cy="3505200"/>
          </a:xfrm>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95C5877-E4B4-E847-9697-B2E63E017395}" type="slidenum">
              <a:rPr lang="en-US" sz="1200"/>
              <a:pPr algn="r"/>
              <a:t>45</a:t>
            </a:fld>
            <a:endParaRPr lang="en-US" sz="1200"/>
          </a:p>
        </p:txBody>
      </p:sp>
      <p:sp>
        <p:nvSpPr>
          <p:cNvPr id="108546" name="Rectangle 2"/>
          <p:cNvSpPr>
            <a:spLocks noGrp="1" noRot="1" noChangeAspect="1" noChangeArrowheads="1"/>
          </p:cNvSpPr>
          <p:nvPr>
            <p:ph type="sldImg"/>
          </p:nvPr>
        </p:nvSpPr>
        <p:spPr>
          <a:xfrm>
            <a:off x="1131888" y="685800"/>
            <a:ext cx="4673600" cy="3505200"/>
          </a:xfrm>
          <a:solidFill>
            <a:srgbClr val="FFFFFF"/>
          </a:solidFill>
          <a:ln/>
        </p:spPr>
      </p:sp>
      <p:sp>
        <p:nvSpPr>
          <p:cNvPr id="108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D5E917A-D894-D644-BA16-1AC92819989A}" type="slidenum">
              <a:rPr lang="en-US" sz="1200"/>
              <a:pPr algn="r"/>
              <a:t>46</a:t>
            </a:fld>
            <a:endParaRPr lang="en-US" sz="1200"/>
          </a:p>
        </p:txBody>
      </p:sp>
      <p:sp>
        <p:nvSpPr>
          <p:cNvPr id="110594" name="Rectangle 2"/>
          <p:cNvSpPr>
            <a:spLocks noGrp="1" noRot="1" noChangeAspect="1" noChangeArrowheads="1"/>
          </p:cNvSpPr>
          <p:nvPr>
            <p:ph type="sldImg"/>
          </p:nvPr>
        </p:nvSpPr>
        <p:spPr>
          <a:xfrm>
            <a:off x="1131888" y="685800"/>
            <a:ext cx="4673600" cy="3505200"/>
          </a:xfrm>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C29DA3C-D1D9-DE48-90AE-63DAAB47A99A}" type="slidenum">
              <a:rPr lang="en-US" sz="1200"/>
              <a:pPr algn="r"/>
              <a:t>47</a:t>
            </a:fld>
            <a:endParaRPr lang="en-US" sz="1200"/>
          </a:p>
        </p:txBody>
      </p:sp>
      <p:sp>
        <p:nvSpPr>
          <p:cNvPr id="112642" name="Rectangle 2"/>
          <p:cNvSpPr>
            <a:spLocks noGrp="1" noRot="1" noChangeAspect="1" noChangeArrowheads="1"/>
          </p:cNvSpPr>
          <p:nvPr>
            <p:ph type="sldImg"/>
          </p:nvPr>
        </p:nvSpPr>
        <p:spPr>
          <a:xfrm>
            <a:off x="1131888" y="685800"/>
            <a:ext cx="4673600" cy="3505200"/>
          </a:xfrm>
          <a:solidFill>
            <a:srgbClr val="FFFFFF"/>
          </a:solidFill>
          <a:ln/>
        </p:spPr>
      </p:sp>
      <p:sp>
        <p:nvSpPr>
          <p:cNvPr id="11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C07DEBB-596B-CE4F-AD54-82CA456B4A38}" type="slidenum">
              <a:rPr lang="en-US" sz="1200"/>
              <a:pPr algn="r"/>
              <a:t>48</a:t>
            </a:fld>
            <a:endParaRPr lang="en-US" sz="1200"/>
          </a:p>
        </p:txBody>
      </p:sp>
      <p:sp>
        <p:nvSpPr>
          <p:cNvPr id="114690" name="Rectangle 2"/>
          <p:cNvSpPr>
            <a:spLocks noGrp="1" noRot="1" noChangeAspect="1" noChangeArrowheads="1"/>
          </p:cNvSpPr>
          <p:nvPr>
            <p:ph type="sldImg"/>
          </p:nvPr>
        </p:nvSpPr>
        <p:spPr>
          <a:xfrm>
            <a:off x="1131888" y="685800"/>
            <a:ext cx="4673600" cy="3505200"/>
          </a:xfrm>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720EB33-5631-9042-BF3B-6F7C73CE2CB9}" type="slidenum">
              <a:rPr lang="en-US" sz="1200"/>
              <a:pPr algn="r"/>
              <a:t>49</a:t>
            </a:fld>
            <a:endParaRPr lang="en-US" sz="1200"/>
          </a:p>
        </p:txBody>
      </p:sp>
      <p:sp>
        <p:nvSpPr>
          <p:cNvPr id="116738" name="Rectangle 2"/>
          <p:cNvSpPr>
            <a:spLocks noGrp="1" noRot="1" noChangeAspect="1" noChangeArrowheads="1"/>
          </p:cNvSpPr>
          <p:nvPr>
            <p:ph type="sldImg"/>
          </p:nvPr>
        </p:nvSpPr>
        <p:spPr>
          <a:xfrm>
            <a:off x="1131888" y="685800"/>
            <a:ext cx="4673600" cy="3505200"/>
          </a:xfrm>
          <a:solidFill>
            <a:srgbClr val="FFFFFF"/>
          </a:solidFill>
          <a:ln/>
        </p:spPr>
      </p:sp>
      <p:sp>
        <p:nvSpPr>
          <p:cNvPr id="11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3443655-E024-FA4A-8EF8-DFB13E108653}" type="slidenum">
              <a:rPr lang="en-US" sz="1200"/>
              <a:pPr algn="r"/>
              <a:t>50</a:t>
            </a:fld>
            <a:endParaRPr lang="en-US" sz="1200"/>
          </a:p>
        </p:txBody>
      </p:sp>
      <p:sp>
        <p:nvSpPr>
          <p:cNvPr id="118786" name="Rectangle 2"/>
          <p:cNvSpPr>
            <a:spLocks noGrp="1" noRot="1" noChangeAspect="1" noChangeArrowheads="1"/>
          </p:cNvSpPr>
          <p:nvPr>
            <p:ph type="sldImg"/>
          </p:nvPr>
        </p:nvSpPr>
        <p:spPr>
          <a:xfrm>
            <a:off x="1131888" y="685800"/>
            <a:ext cx="4673600" cy="3505200"/>
          </a:xfrm>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968A2-388B-1A42-AA1E-9838AC026DA8}" type="slidenum">
              <a:rPr lang="en-US" sz="1200"/>
              <a:pPr/>
              <a:t>6</a:t>
            </a:fld>
            <a:endParaRPr lang="en-US" sz="1200"/>
          </a:p>
        </p:txBody>
      </p:sp>
      <p:sp>
        <p:nvSpPr>
          <p:cNvPr id="51202" name="Rectangle 2"/>
          <p:cNvSpPr>
            <a:spLocks noGrp="1" noRot="1" noChangeAspect="1" noChangeArrowheads="1"/>
          </p:cNvSpPr>
          <p:nvPr>
            <p:ph type="sldImg"/>
          </p:nvPr>
        </p:nvSpPr>
        <p:spPr>
          <a:xfrm>
            <a:off x="1173163" y="696913"/>
            <a:ext cx="4638675" cy="3479800"/>
          </a:xfrm>
          <a:solidFill>
            <a:srgbClr val="FFFFFF"/>
          </a:solidFill>
          <a:ln/>
        </p:spPr>
      </p:sp>
      <p:sp>
        <p:nvSpPr>
          <p:cNvPr id="51203" name="Rectangle 3"/>
          <p:cNvSpPr>
            <a:spLocks noGrp="1" noChangeArrowheads="1"/>
          </p:cNvSpPr>
          <p:nvPr>
            <p:ph type="body" idx="1"/>
          </p:nvPr>
        </p:nvSpPr>
        <p:spPr>
          <a:xfrm>
            <a:off x="931863" y="4408488"/>
            <a:ext cx="5121275" cy="4176712"/>
          </a:xfrm>
          <a:solidFill>
            <a:srgbClr val="FFFFFF"/>
          </a:solidFill>
          <a:ln>
            <a:solidFill>
              <a:srgbClr val="000000"/>
            </a:solidFill>
          </a:ln>
          <a:extLst>
            <a:ext uri="{FAA26D3D-D897-4be2-8F04-BA451C77F1D7}">
              <ma14:placeholderFlag xmlns="" xmlns:ma14="http://schemas.microsoft.com/office/mac/drawingml/2011/main"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D83757B-F9DB-8F44-A1C0-E543ED59779F}" type="slidenum">
              <a:rPr lang="en-US" sz="1200"/>
              <a:pPr algn="r"/>
              <a:t>51</a:t>
            </a:fld>
            <a:endParaRPr lang="en-US" sz="1200"/>
          </a:p>
        </p:txBody>
      </p:sp>
      <p:sp>
        <p:nvSpPr>
          <p:cNvPr id="120834" name="Rectangle 2"/>
          <p:cNvSpPr>
            <a:spLocks noGrp="1" noRot="1" noChangeAspect="1" noChangeArrowheads="1"/>
          </p:cNvSpPr>
          <p:nvPr>
            <p:ph type="sldImg"/>
          </p:nvPr>
        </p:nvSpPr>
        <p:spPr>
          <a:xfrm>
            <a:off x="1131888" y="685800"/>
            <a:ext cx="4673600" cy="3505200"/>
          </a:xfrm>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13C16F6-7829-B046-8041-CE7F542A89BA}" type="slidenum">
              <a:rPr lang="en-US" sz="1200"/>
              <a:pPr algn="r"/>
              <a:t>52</a:t>
            </a:fld>
            <a:endParaRPr lang="en-US" sz="1200"/>
          </a:p>
        </p:txBody>
      </p:sp>
      <p:sp>
        <p:nvSpPr>
          <p:cNvPr id="122882" name="Rectangle 2"/>
          <p:cNvSpPr>
            <a:spLocks noGrp="1" noRot="1" noChangeAspect="1" noChangeArrowheads="1"/>
          </p:cNvSpPr>
          <p:nvPr>
            <p:ph type="sldImg"/>
          </p:nvPr>
        </p:nvSpPr>
        <p:spPr>
          <a:xfrm>
            <a:off x="1131888" y="685800"/>
            <a:ext cx="4673600" cy="3505200"/>
          </a:xfrm>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90F83B5-F787-7A44-801D-456457A521B0}" type="slidenum">
              <a:rPr lang="en-US" sz="1200"/>
              <a:pPr algn="r"/>
              <a:t>53</a:t>
            </a:fld>
            <a:endParaRPr lang="en-US" sz="1200"/>
          </a:p>
        </p:txBody>
      </p:sp>
      <p:sp>
        <p:nvSpPr>
          <p:cNvPr id="124930" name="Rectangle 2"/>
          <p:cNvSpPr>
            <a:spLocks noGrp="1" noRot="1" noChangeAspect="1" noChangeArrowheads="1"/>
          </p:cNvSpPr>
          <p:nvPr>
            <p:ph type="sldImg"/>
          </p:nvPr>
        </p:nvSpPr>
        <p:spPr>
          <a:xfrm>
            <a:off x="1131888" y="685800"/>
            <a:ext cx="4673600" cy="3505200"/>
          </a:xfrm>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B63B150-B360-5A43-8304-8C7A95144D5D}" type="slidenum">
              <a:rPr lang="en-US" sz="1200"/>
              <a:pPr algn="r"/>
              <a:t>54</a:t>
            </a:fld>
            <a:endParaRPr lang="en-US" sz="1200"/>
          </a:p>
        </p:txBody>
      </p:sp>
      <p:sp>
        <p:nvSpPr>
          <p:cNvPr id="126978"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E97742B-E315-DD4F-A2A9-5D92AFC4C392}" type="slidenum">
              <a:rPr lang="en-US" sz="1200"/>
              <a:pPr algn="r"/>
              <a:t>55</a:t>
            </a:fld>
            <a:endParaRPr lang="en-US" sz="1200"/>
          </a:p>
        </p:txBody>
      </p:sp>
      <p:sp>
        <p:nvSpPr>
          <p:cNvPr id="129026" name="Rectangle 2"/>
          <p:cNvSpPr>
            <a:spLocks noGrp="1" noRot="1" noChangeAspect="1" noChangeArrowheads="1"/>
          </p:cNvSpPr>
          <p:nvPr>
            <p:ph type="sldImg"/>
          </p:nvPr>
        </p:nvSpPr>
        <p:spPr>
          <a:xfrm>
            <a:off x="1131888" y="685800"/>
            <a:ext cx="4673600" cy="3505200"/>
          </a:xfrm>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9E00412E-BA8D-1649-ACA0-0CD4363A454E}"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0770" name="Rectangle 2"/>
          <p:cNvSpPr>
            <a:spLocks noGrp="1" noRot="1" noChangeAspect="1" noChangeArrowheads="1"/>
          </p:cNvSpPr>
          <p:nvPr>
            <p:ph type="sldImg"/>
          </p:nvPr>
        </p:nvSpPr>
        <p:spPr>
          <a:xfrm>
            <a:off x="1104900" y="676275"/>
            <a:ext cx="4603750" cy="3452813"/>
          </a:xfrm>
          <a:solidFill>
            <a:srgbClr val="FFFFFF"/>
          </a:solidFill>
          <a:ln/>
        </p:spPr>
      </p:sp>
      <p:sp>
        <p:nvSpPr>
          <p:cNvPr id="16077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31E58F-C68C-B147-ADF7-5EA2284911D2}" type="slidenum">
              <a:rPr lang="en-US" sz="1200"/>
              <a:pPr algn="r"/>
              <a:t>57</a:t>
            </a:fld>
            <a:endParaRPr lang="en-US" sz="1200"/>
          </a:p>
        </p:txBody>
      </p:sp>
      <p:sp>
        <p:nvSpPr>
          <p:cNvPr id="131074" name="Rectangle 2"/>
          <p:cNvSpPr>
            <a:spLocks noGrp="1" noRot="1" noChangeAspect="1" noChangeArrowheads="1"/>
          </p:cNvSpPr>
          <p:nvPr>
            <p:ph type="sldImg"/>
          </p:nvPr>
        </p:nvSpPr>
        <p:spPr>
          <a:xfrm>
            <a:off x="1131888" y="685800"/>
            <a:ext cx="4673600" cy="3505200"/>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4B2B23C-F652-1044-9979-26243DE9C674}" type="slidenum">
              <a:rPr lang="en-US" sz="1200"/>
              <a:pPr/>
              <a:t>58</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5209" indent="-290465" eaLnBrk="0" hangingPunct="0">
              <a:defRPr sz="2400">
                <a:solidFill>
                  <a:schemeClr val="tx1"/>
                </a:solidFill>
                <a:latin typeface="Times New Roman" charset="0"/>
                <a:ea typeface="ＭＳ Ｐゴシック" charset="0"/>
              </a:defRPr>
            </a:lvl2pPr>
            <a:lvl3pPr marL="1161860" indent="-232372" eaLnBrk="0" hangingPunct="0">
              <a:defRPr sz="2400">
                <a:solidFill>
                  <a:schemeClr val="tx1"/>
                </a:solidFill>
                <a:latin typeface="Times New Roman" charset="0"/>
                <a:ea typeface="ＭＳ Ｐゴシック" charset="0"/>
              </a:defRPr>
            </a:lvl3pPr>
            <a:lvl4pPr marL="1626603" indent="-232372" eaLnBrk="0" hangingPunct="0">
              <a:defRPr sz="2400">
                <a:solidFill>
                  <a:schemeClr val="tx1"/>
                </a:solidFill>
                <a:latin typeface="Times New Roman" charset="0"/>
                <a:ea typeface="ＭＳ Ｐゴシック" charset="0"/>
              </a:defRPr>
            </a:lvl4pPr>
            <a:lvl5pPr marL="2091347" indent="-232372" eaLnBrk="0" hangingPunct="0">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0CF779A-C2FC-9F47-BA0F-2EC521E5B7AD}" type="slidenum">
              <a:rPr lang="en-US" sz="1200"/>
              <a:pPr/>
              <a:t>7</a:t>
            </a:fld>
            <a:endParaRPr lang="en-US" sz="1200"/>
          </a:p>
        </p:txBody>
      </p:sp>
      <p:sp>
        <p:nvSpPr>
          <p:cNvPr id="53250" name="Rectangle 2"/>
          <p:cNvSpPr>
            <a:spLocks noGrp="1" noRot="1" noChangeAspect="1" noChangeArrowheads="1"/>
          </p:cNvSpPr>
          <p:nvPr>
            <p:ph type="sldImg"/>
          </p:nvPr>
        </p:nvSpPr>
        <p:spPr>
          <a:xfrm>
            <a:off x="1173163" y="696913"/>
            <a:ext cx="4638675" cy="3479800"/>
          </a:xfrm>
          <a:solidFill>
            <a:srgbClr val="FFFFFF"/>
          </a:solidFill>
          <a:ln/>
        </p:spPr>
      </p:sp>
      <p:sp>
        <p:nvSpPr>
          <p:cNvPr id="53251" name="Rectangle 3"/>
          <p:cNvSpPr>
            <a:spLocks noGrp="1" noChangeArrowheads="1"/>
          </p:cNvSpPr>
          <p:nvPr>
            <p:ph type="body" idx="1"/>
          </p:nvPr>
        </p:nvSpPr>
        <p:spPr>
          <a:xfrm>
            <a:off x="931863" y="4408488"/>
            <a:ext cx="5121275" cy="4176712"/>
          </a:xfrm>
          <a:solidFill>
            <a:srgbClr val="FFFFFF"/>
          </a:solidFill>
          <a:ln>
            <a:solidFill>
              <a:srgbClr val="000000"/>
            </a:solidFill>
          </a:ln>
          <a:extLst>
            <a:ext uri="{FAA26D3D-D897-4be2-8F04-BA451C77F1D7}">
              <ma14:placeholderFlag xmlns="" xmlns:ma14="http://schemas.microsoft.com/office/mac/drawingml/2011/main"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958167" y="8998716"/>
            <a:ext cx="30268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5FB21F42-2519-BD46-972A-C90C4E73E8D4}" type="slidenum">
              <a:rPr lang="en-US" sz="1200">
                <a:solidFill>
                  <a:prstClr val="black"/>
                </a:solidFill>
              </a:rPr>
              <a:pPr/>
              <a:t>8</a:t>
            </a:fld>
            <a:endParaRPr lang="en-US" sz="1200">
              <a:solidFill>
                <a:prstClr val="black"/>
              </a:solidFill>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31334" y="4409004"/>
            <a:ext cx="5122333" cy="28339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9</a:t>
            </a:fld>
            <a:endParaRPr lang="en-GB" sz="1200">
              <a:solidFill>
                <a:prstClr val="white"/>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pPr>
                <a:defRPr/>
              </a:pPr>
              <a:t>‹#›</a:t>
            </a:fld>
            <a:endParaRPr lang="en-US"/>
          </a:p>
        </p:txBody>
      </p:sp>
    </p:spTree>
    <p:extLst>
      <p:ext uri="{BB962C8B-B14F-4D97-AF65-F5344CB8AC3E}">
        <p14:creationId xmlns:p14="http://schemas.microsoft.com/office/powerpoint/2010/main" val="100407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pPr>
                <a:defRPr/>
              </a:pPr>
              <a:t>‹#›</a:t>
            </a:fld>
            <a:endParaRPr lang="en-US"/>
          </a:p>
        </p:txBody>
      </p:sp>
    </p:spTree>
    <p:extLst>
      <p:ext uri="{BB962C8B-B14F-4D97-AF65-F5344CB8AC3E}">
        <p14:creationId xmlns:p14="http://schemas.microsoft.com/office/powerpoint/2010/main" val="40992605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0060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2790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3500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0D6058-A2D2-F54D-84DF-B0C8EE517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0465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F64FF4-E573-A44E-8E72-F6C097465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088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pPr>
                <a:defRPr/>
              </a:pPr>
              <a:t>‹#›</a:t>
            </a:fld>
            <a:endParaRPr lang="en-US"/>
          </a:p>
        </p:txBody>
      </p:sp>
    </p:spTree>
    <p:extLst>
      <p:ext uri="{BB962C8B-B14F-4D97-AF65-F5344CB8AC3E}">
        <p14:creationId xmlns:p14="http://schemas.microsoft.com/office/powerpoint/2010/main" val="40535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pPr>
                <a:defRPr/>
              </a:pPr>
              <a:t>‹#›</a:t>
            </a:fld>
            <a:endParaRPr lang="en-US"/>
          </a:p>
        </p:txBody>
      </p:sp>
    </p:spTree>
    <p:extLst>
      <p:ext uri="{BB962C8B-B14F-4D97-AF65-F5344CB8AC3E}">
        <p14:creationId xmlns:p14="http://schemas.microsoft.com/office/powerpoint/2010/main" val="2159843775"/>
      </p:ext>
    </p:extLst>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pPr>
                <a:defRPr/>
              </a:pPr>
              <a:t>‹#›</a:t>
            </a:fld>
            <a:endParaRPr lang="en-US"/>
          </a:p>
        </p:txBody>
      </p:sp>
    </p:spTree>
    <p:extLst>
      <p:ext uri="{BB962C8B-B14F-4D97-AF65-F5344CB8AC3E}">
        <p14:creationId xmlns:p14="http://schemas.microsoft.com/office/powerpoint/2010/main" val="3079739017"/>
      </p:ext>
    </p:extLst>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pPr>
                <a:defRPr/>
              </a:pPr>
              <a:t>‹#›</a:t>
            </a:fld>
            <a:endParaRPr lang="en-US"/>
          </a:p>
        </p:txBody>
      </p:sp>
    </p:spTree>
    <p:extLst>
      <p:ext uri="{BB962C8B-B14F-4D97-AF65-F5344CB8AC3E}">
        <p14:creationId xmlns:p14="http://schemas.microsoft.com/office/powerpoint/2010/main" val="3032466319"/>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pPr>
                <a:defRPr/>
              </a:pPr>
              <a:t>‹#›</a:t>
            </a:fld>
            <a:endParaRPr lang="en-US"/>
          </a:p>
        </p:txBody>
      </p:sp>
    </p:spTree>
    <p:extLst>
      <p:ext uri="{BB962C8B-B14F-4D97-AF65-F5344CB8AC3E}">
        <p14:creationId xmlns:p14="http://schemas.microsoft.com/office/powerpoint/2010/main" val="1823481427"/>
      </p:ext>
    </p:extLst>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p>
        </p:txBody>
      </p:sp>
      <p:sp>
        <p:nvSpPr>
          <p:cNvPr id="8" name="Rectangle 1037"/>
          <p:cNvSpPr>
            <a:spLocks noGrp="1" noChangeArrowheads="1"/>
          </p:cNvSpPr>
          <p:nvPr>
            <p:ph type="ftr" sz="quarter" idx="11"/>
          </p:nvPr>
        </p:nvSpPr>
        <p:spPr/>
        <p:txBody>
          <a:bodyPr/>
          <a:lstStyle>
            <a:lvl1pPr>
              <a:defRPr/>
            </a:lvl1pPr>
          </a:lstStyle>
          <a:p>
            <a:pPr>
              <a:defRPr/>
            </a:pPr>
            <a:endParaRPr lang="en-US"/>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pPr>
                <a:defRPr/>
              </a:pPr>
              <a:t>‹#›</a:t>
            </a:fld>
            <a:endParaRPr lang="en-US"/>
          </a:p>
        </p:txBody>
      </p:sp>
    </p:spTree>
    <p:extLst>
      <p:ext uri="{BB962C8B-B14F-4D97-AF65-F5344CB8AC3E}">
        <p14:creationId xmlns:p14="http://schemas.microsoft.com/office/powerpoint/2010/main" val="4109115070"/>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p>
        </p:txBody>
      </p:sp>
      <p:sp>
        <p:nvSpPr>
          <p:cNvPr id="4" name="Rectangle 1037"/>
          <p:cNvSpPr>
            <a:spLocks noGrp="1" noChangeArrowheads="1"/>
          </p:cNvSpPr>
          <p:nvPr>
            <p:ph type="ftr" sz="quarter" idx="11"/>
          </p:nvPr>
        </p:nvSpPr>
        <p:spPr/>
        <p:txBody>
          <a:bodyPr/>
          <a:lstStyle>
            <a:lvl1pPr>
              <a:defRPr/>
            </a:lvl1pPr>
          </a:lstStyle>
          <a:p>
            <a:pPr>
              <a:defRPr/>
            </a:pPr>
            <a:endParaRPr lang="en-US"/>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pPr>
                <a:defRPr/>
              </a:pPr>
              <a:t>‹#›</a:t>
            </a:fld>
            <a:endParaRPr lang="en-US"/>
          </a:p>
        </p:txBody>
      </p:sp>
    </p:spTree>
    <p:extLst>
      <p:ext uri="{BB962C8B-B14F-4D97-AF65-F5344CB8AC3E}">
        <p14:creationId xmlns:p14="http://schemas.microsoft.com/office/powerpoint/2010/main" val="1677836640"/>
      </p:ext>
    </p:extLst>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p>
        </p:txBody>
      </p:sp>
      <p:sp>
        <p:nvSpPr>
          <p:cNvPr id="3" name="Rectangle 1037"/>
          <p:cNvSpPr>
            <a:spLocks noGrp="1" noChangeArrowheads="1"/>
          </p:cNvSpPr>
          <p:nvPr>
            <p:ph type="ftr" sz="quarter" idx="11"/>
          </p:nvPr>
        </p:nvSpPr>
        <p:spPr/>
        <p:txBody>
          <a:bodyPr/>
          <a:lstStyle>
            <a:lvl1pPr>
              <a:defRPr/>
            </a:lvl1pPr>
          </a:lstStyle>
          <a:p>
            <a:pPr>
              <a:defRPr/>
            </a:pPr>
            <a:endParaRPr lang="en-US"/>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pPr>
                <a:defRPr/>
              </a:pPr>
              <a:t>‹#›</a:t>
            </a:fld>
            <a:endParaRPr lang="en-US"/>
          </a:p>
        </p:txBody>
      </p:sp>
    </p:spTree>
    <p:extLst>
      <p:ext uri="{BB962C8B-B14F-4D97-AF65-F5344CB8AC3E}">
        <p14:creationId xmlns:p14="http://schemas.microsoft.com/office/powerpoint/2010/main" val="3578763216"/>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pPr>
                <a:defRPr/>
              </a:pPr>
              <a:t>‹#›</a:t>
            </a:fld>
            <a:endParaRPr lang="en-US"/>
          </a:p>
        </p:txBody>
      </p:sp>
    </p:spTree>
    <p:extLst>
      <p:ext uri="{BB962C8B-B14F-4D97-AF65-F5344CB8AC3E}">
        <p14:creationId xmlns:p14="http://schemas.microsoft.com/office/powerpoint/2010/main" val="2853948953"/>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pPr>
                <a:defRPr/>
              </a:pPr>
              <a:t>‹#›</a:t>
            </a:fld>
            <a:endParaRPr lang="en-US"/>
          </a:p>
        </p:txBody>
      </p:sp>
    </p:spTree>
    <p:extLst>
      <p:ext uri="{BB962C8B-B14F-4D97-AF65-F5344CB8AC3E}">
        <p14:creationId xmlns:p14="http://schemas.microsoft.com/office/powerpoint/2010/main" val="32920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pPr>
                <a:defRPr/>
              </a:pPr>
              <a:t>‹#›</a:t>
            </a:fld>
            <a:endParaRPr lang="en-US"/>
          </a:p>
        </p:txBody>
      </p:sp>
    </p:spTree>
    <p:extLst>
      <p:ext uri="{BB962C8B-B14F-4D97-AF65-F5344CB8AC3E}">
        <p14:creationId xmlns:p14="http://schemas.microsoft.com/office/powerpoint/2010/main" val="1276528695"/>
      </p:ext>
    </p:extLst>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pPr>
                <a:defRPr/>
              </a:pPr>
              <a:t>‹#›</a:t>
            </a:fld>
            <a:endParaRPr lang="en-US"/>
          </a:p>
        </p:txBody>
      </p:sp>
    </p:spTree>
    <p:extLst>
      <p:ext uri="{BB962C8B-B14F-4D97-AF65-F5344CB8AC3E}">
        <p14:creationId xmlns:p14="http://schemas.microsoft.com/office/powerpoint/2010/main" val="1109316654"/>
      </p:ext>
    </p:extLst>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pPr>
                <a:defRPr/>
              </a:pPr>
              <a:t>‹#›</a:t>
            </a:fld>
            <a:endParaRPr lang="en-US"/>
          </a:p>
        </p:txBody>
      </p:sp>
    </p:spTree>
    <p:extLst>
      <p:ext uri="{BB962C8B-B14F-4D97-AF65-F5344CB8AC3E}">
        <p14:creationId xmlns:p14="http://schemas.microsoft.com/office/powerpoint/2010/main" val="4022988563"/>
      </p:ext>
    </p:extLst>
  </p:cSld>
  <p:clrMapOvr>
    <a:masterClrMapping/>
  </p:clrMapOvr>
  <p:transitio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pPr>
                <a:defRPr/>
              </a:pPr>
              <a:t>‹#›</a:t>
            </a:fld>
            <a:endParaRPr lang="en-US"/>
          </a:p>
        </p:txBody>
      </p:sp>
    </p:spTree>
    <p:extLst>
      <p:ext uri="{BB962C8B-B14F-4D97-AF65-F5344CB8AC3E}">
        <p14:creationId xmlns:p14="http://schemas.microsoft.com/office/powerpoint/2010/main" val="3695361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pPr>
                <a:defRPr/>
              </a:pPr>
              <a:t>‹#›</a:t>
            </a:fld>
            <a:endParaRPr lang="en-US"/>
          </a:p>
        </p:txBody>
      </p:sp>
    </p:spTree>
    <p:extLst>
      <p:ext uri="{BB962C8B-B14F-4D97-AF65-F5344CB8AC3E}">
        <p14:creationId xmlns:p14="http://schemas.microsoft.com/office/powerpoint/2010/main" val="196664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pPr>
                <a:defRPr/>
              </a:pPr>
              <a:t>‹#›</a:t>
            </a:fld>
            <a:endParaRPr lang="en-US"/>
          </a:p>
        </p:txBody>
      </p:sp>
    </p:spTree>
    <p:extLst>
      <p:ext uri="{BB962C8B-B14F-4D97-AF65-F5344CB8AC3E}">
        <p14:creationId xmlns:p14="http://schemas.microsoft.com/office/powerpoint/2010/main" val="3805817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pPr>
                <a:defRPr/>
              </a:pPr>
              <a:t>‹#›</a:t>
            </a:fld>
            <a:endParaRPr lang="en-US"/>
          </a:p>
        </p:txBody>
      </p:sp>
    </p:spTree>
    <p:extLst>
      <p:ext uri="{BB962C8B-B14F-4D97-AF65-F5344CB8AC3E}">
        <p14:creationId xmlns:p14="http://schemas.microsoft.com/office/powerpoint/2010/main" val="3052717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pPr>
                <a:defRPr/>
              </a:pPr>
              <a:t>‹#›</a:t>
            </a:fld>
            <a:endParaRPr lang="en-US"/>
          </a:p>
        </p:txBody>
      </p:sp>
    </p:spTree>
    <p:extLst>
      <p:ext uri="{BB962C8B-B14F-4D97-AF65-F5344CB8AC3E}">
        <p14:creationId xmlns:p14="http://schemas.microsoft.com/office/powerpoint/2010/main" val="3124685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pPr>
                <a:defRPr/>
              </a:pPr>
              <a:t>‹#›</a:t>
            </a:fld>
            <a:endParaRPr lang="en-US"/>
          </a:p>
        </p:txBody>
      </p:sp>
    </p:spTree>
    <p:extLst>
      <p:ext uri="{BB962C8B-B14F-4D97-AF65-F5344CB8AC3E}">
        <p14:creationId xmlns:p14="http://schemas.microsoft.com/office/powerpoint/2010/main" val="4223871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pPr>
                <a:defRPr/>
              </a:pPr>
              <a:t>‹#›</a:t>
            </a:fld>
            <a:endParaRPr lang="en-US"/>
          </a:p>
        </p:txBody>
      </p:sp>
    </p:spTree>
    <p:extLst>
      <p:ext uri="{BB962C8B-B14F-4D97-AF65-F5344CB8AC3E}">
        <p14:creationId xmlns:p14="http://schemas.microsoft.com/office/powerpoint/2010/main" val="94885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pPr>
                <a:defRPr/>
              </a:pPr>
              <a:t>‹#›</a:t>
            </a:fld>
            <a:endParaRPr lang="en-US"/>
          </a:p>
        </p:txBody>
      </p:sp>
    </p:spTree>
    <p:extLst>
      <p:ext uri="{BB962C8B-B14F-4D97-AF65-F5344CB8AC3E}">
        <p14:creationId xmlns:p14="http://schemas.microsoft.com/office/powerpoint/2010/main" val="2322025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pPr>
                <a:defRPr/>
              </a:pPr>
              <a:t>‹#›</a:t>
            </a:fld>
            <a:endParaRPr lang="en-US"/>
          </a:p>
        </p:txBody>
      </p:sp>
    </p:spTree>
    <p:extLst>
      <p:ext uri="{BB962C8B-B14F-4D97-AF65-F5344CB8AC3E}">
        <p14:creationId xmlns:p14="http://schemas.microsoft.com/office/powerpoint/2010/main" val="3692559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pPr>
                <a:defRPr/>
              </a:pPr>
              <a:t>‹#›</a:t>
            </a:fld>
            <a:endParaRPr lang="en-US"/>
          </a:p>
        </p:txBody>
      </p:sp>
    </p:spTree>
    <p:extLst>
      <p:ext uri="{BB962C8B-B14F-4D97-AF65-F5344CB8AC3E}">
        <p14:creationId xmlns:p14="http://schemas.microsoft.com/office/powerpoint/2010/main" val="3135224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pPr>
                <a:defRPr/>
              </a:pPr>
              <a:t>‹#›</a:t>
            </a:fld>
            <a:endParaRPr lang="en-US"/>
          </a:p>
        </p:txBody>
      </p:sp>
    </p:spTree>
    <p:extLst>
      <p:ext uri="{BB962C8B-B14F-4D97-AF65-F5344CB8AC3E}">
        <p14:creationId xmlns:p14="http://schemas.microsoft.com/office/powerpoint/2010/main" val="949535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pPr>
                <a:defRPr/>
              </a:pPr>
              <a:t>‹#›</a:t>
            </a:fld>
            <a:endParaRPr lang="en-US"/>
          </a:p>
        </p:txBody>
      </p:sp>
    </p:spTree>
    <p:extLst>
      <p:ext uri="{BB962C8B-B14F-4D97-AF65-F5344CB8AC3E}">
        <p14:creationId xmlns:p14="http://schemas.microsoft.com/office/powerpoint/2010/main" val="4225226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3067053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0572337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0360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3519714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6145465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499896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pPr>
                <a:defRPr/>
              </a:pPr>
              <a:t>‹#›</a:t>
            </a:fld>
            <a:endParaRPr lang="en-US"/>
          </a:p>
        </p:txBody>
      </p:sp>
    </p:spTree>
    <p:extLst>
      <p:ext uri="{BB962C8B-B14F-4D97-AF65-F5344CB8AC3E}">
        <p14:creationId xmlns:p14="http://schemas.microsoft.com/office/powerpoint/2010/main" val="341491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802618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2175133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508348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0852609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1829803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820323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48050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76520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8391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9261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pPr>
                <a:defRPr/>
              </a:pPr>
              <a:t>‹#›</a:t>
            </a:fld>
            <a:endParaRPr lang="en-US"/>
          </a:p>
        </p:txBody>
      </p:sp>
    </p:spTree>
    <p:extLst>
      <p:ext uri="{BB962C8B-B14F-4D97-AF65-F5344CB8AC3E}">
        <p14:creationId xmlns:p14="http://schemas.microsoft.com/office/powerpoint/2010/main" val="1357003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40034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72393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2060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5318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74536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81194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12/9/23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81200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71134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05739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30381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pPr>
                <a:defRPr/>
              </a:pPr>
              <a:t>‹#›</a:t>
            </a:fld>
            <a:endParaRPr lang="en-US"/>
          </a:p>
        </p:txBody>
      </p:sp>
    </p:spTree>
    <p:extLst>
      <p:ext uri="{BB962C8B-B14F-4D97-AF65-F5344CB8AC3E}">
        <p14:creationId xmlns:p14="http://schemas.microsoft.com/office/powerpoint/2010/main" val="4140166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68262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894568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5215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56540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79793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46250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09649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56614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5087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959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pPr>
                <a:defRPr/>
              </a:pPr>
              <a:t>‹#›</a:t>
            </a:fld>
            <a:endParaRPr lang="en-US"/>
          </a:p>
        </p:txBody>
      </p:sp>
    </p:spTree>
    <p:extLst>
      <p:ext uri="{BB962C8B-B14F-4D97-AF65-F5344CB8AC3E}">
        <p14:creationId xmlns:p14="http://schemas.microsoft.com/office/powerpoint/2010/main" val="658248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0195380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1772786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338575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78819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754562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125093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196015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7355942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522297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6619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pPr>
                <a:defRPr/>
              </a:pPr>
              <a:t>‹#›</a:t>
            </a:fld>
            <a:endParaRPr lang="en-US"/>
          </a:p>
        </p:txBody>
      </p:sp>
    </p:spTree>
    <p:extLst>
      <p:ext uri="{BB962C8B-B14F-4D97-AF65-F5344CB8AC3E}">
        <p14:creationId xmlns:p14="http://schemas.microsoft.com/office/powerpoint/2010/main" val="647221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4061424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0286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1341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1562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694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8493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471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2310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1887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45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pPr>
                <a:defRPr/>
              </a:pPr>
              <a:t>‹#›</a:t>
            </a:fld>
            <a:endParaRPr lang="en-US"/>
          </a:p>
        </p:txBody>
      </p:sp>
    </p:spTree>
    <p:extLst>
      <p:ext uri="{BB962C8B-B14F-4D97-AF65-F5344CB8AC3E}">
        <p14:creationId xmlns:p14="http://schemas.microsoft.com/office/powerpoint/2010/main" val="3062372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43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888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074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158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63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5441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4322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2340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0698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88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4.xml"/><Relationship Id="rId1"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4.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AA91FEDB-35C0-2B4F-9245-408B18AAAC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6666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07236"/>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defTabSz="914400" fontAlgn="base">
              <a:spcBef>
                <a:spcPct val="0"/>
              </a:spcBef>
              <a:spcAft>
                <a:spcPct val="0"/>
              </a:spcAft>
              <a:defRPr/>
            </a:pPr>
            <a:endParaRPr lang="en-US">
              <a:solidFill>
                <a:srgbClr val="000000"/>
              </a:solidFill>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defTabSz="914400" fontAlgn="base">
              <a:spcBef>
                <a:spcPct val="0"/>
              </a:spcBef>
              <a:spcAft>
                <a:spcPct val="0"/>
              </a:spcAft>
              <a:defRPr/>
            </a:pPr>
            <a:endParaRPr lang="en-US">
              <a:solidFill>
                <a:srgbClr val="000000"/>
              </a:solidFill>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3F20BCA-C9FD-3C46-BEA9-47E4B4EFDB8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2695988"/>
      </p:ext>
    </p:extLst>
  </p:cSld>
  <p:clrMap bg1="lt1" tx1="dk1" bg2="lt2" tx2="dk2" accent1="accent1" accent2="accent2" accent3="accent3" accent4="accent4" accent5="accent5" accent6="accent6" hlink="hlink" folHlink="folHlink"/>
  <p:sldLayoutIdLst>
    <p:sldLayoutId id="2147483977" r:id="rId1"/>
    <p:sldLayoutId id="2147483978"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mn-ea"/>
                <a:cs typeface="+mn-cs"/>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B5570984-E00C-AF45-8118-7708D4904C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B41CFF50-D79E-4246-A285-2C0C1A65E35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8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96954017"/>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96699457"/>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862689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0879816"/>
      </p:ext>
    </p:extLst>
  </p:cSld>
  <p:clrMap bg1="lt1" tx1="dk1" bg2="lt2" tx2="dk2" accent1="accent1" accent2="accent2" accent3="accent3" accent4="accent4" accent5="accent5" accent6="accent6" hlink="hlink" folHlink="folHlink"/>
  <p:sldLayoutIdLst>
    <p:sldLayoutId id="2147483938" r:id="rId1"/>
    <p:sldLayoutId id="2147483939"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151070646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68.xml"/><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hemeOverride" Target="../theme/themeOverride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themeOverride" Target="../theme/themeOverride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0" y="371939"/>
            <a:ext cx="9144000" cy="1143000"/>
          </a:xfrm>
        </p:spPr>
        <p:txBody>
          <a:bodyPr/>
          <a:lstStyle/>
          <a:p>
            <a:pPr>
              <a:defRPr/>
            </a:pPr>
            <a:r>
              <a:rPr lang="en-US" sz="60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The Return of Christ</a:t>
            </a:r>
            <a:endParaRPr lang="en-US" sz="6000" dirty="0">
              <a:solidFill>
                <a:schemeClr val="bg1"/>
              </a:solidFill>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805264"/>
            <a:ext cx="9144000" cy="680797"/>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rPr>
              <a:t>Christology: The Person &amp; Work of Jesus</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BE8628C5-F723-2083-AB3C-7208ABFFBD3C}"/>
              </a:ext>
            </a:extLst>
          </p:cNvPr>
          <p:cNvSpPr>
            <a:spLocks noChangeArrowheads="1"/>
          </p:cNvSpPr>
          <p:nvPr/>
        </p:nvSpPr>
        <p:spPr bwMode="auto">
          <a:xfrm>
            <a:off x="36512" y="640139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Christ promises honor before enemies (3:9).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sz="3200" b="1" dirty="0">
                <a:effectLst>
                  <a:glow rad="165100">
                    <a:prstClr val="black"/>
                  </a:glow>
                </a:effectLst>
                <a:ea typeface="ＭＳ Ｐゴシック" charset="0"/>
              </a:rPr>
              <a:t>"Look, I will force those who belong to Satan’s synagogue—those liars who say they are Jews but are not—to come and bow down at your feet. They will acknowledge that you are the ones I love."</a:t>
            </a:r>
          </a:p>
        </p:txBody>
      </p:sp>
    </p:spTree>
    <p:extLst>
      <p:ext uri="{BB962C8B-B14F-4D97-AF65-F5344CB8AC3E}">
        <p14:creationId xmlns:p14="http://schemas.microsoft.com/office/powerpoint/2010/main" val="187616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664955"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effectLst>
                  <a:outerShdw blurRad="38100" dist="38100" dir="2700000" algn="tl">
                    <a:srgbClr val="000000"/>
                  </a:outerShdw>
                </a:effectLst>
                <a:latin typeface="Arial"/>
                <a:cs typeface="Arial"/>
              </a:rPr>
              <a:t>Israel</a:t>
            </a:r>
            <a:endParaRPr lang="en-US" sz="3200" b="1" dirty="0">
              <a:solidFill>
                <a:srgbClr val="000000"/>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en-US" sz="3600" b="1" dirty="0">
                <a:solidFill>
                  <a:srgbClr val="FFFFFF"/>
                </a:solidFill>
                <a:latin typeface="Arial"/>
                <a:cs typeface="Arial"/>
              </a:rPr>
              <a:t>Church Age</a:t>
            </a: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7 years</a:t>
            </a: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1000 years</a:t>
            </a: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cs typeface="Arial"/>
              </a:rPr>
              <a:t>Eternal Kingdom</a:t>
            </a: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50189" name="Rectangle 1037"/>
          <p:cNvSpPr>
            <a:spLocks noGrp="1" noChangeArrowheads="1"/>
          </p:cNvSpPr>
          <p:nvPr>
            <p:ph type="title" idx="4294967295"/>
          </p:nvPr>
        </p:nvSpPr>
        <p:spPr>
          <a:xfrm>
            <a:off x="0" y="457200"/>
            <a:ext cx="8458200" cy="707886"/>
          </a:xfrm>
          <a:effectLst>
            <a:outerShdw blurRad="63500" dist="35921" dir="2700000" algn="ctr" rotWithShape="0">
              <a:srgbClr val="000000">
                <a:alpha val="74998"/>
              </a:srgbClr>
            </a:outerShdw>
          </a:effectLst>
        </p:spPr>
        <p:txBody>
          <a:bodyPr wrap="square" anchor="t">
            <a:spAutoFit/>
          </a:bodyPr>
          <a:lstStyle/>
          <a:p>
            <a:pPr>
              <a:spcBef>
                <a:spcPct val="50000"/>
              </a:spcBef>
              <a:defRPr/>
            </a:pPr>
            <a:r>
              <a:rPr lang="en-US" sz="4000" b="1" dirty="0">
                <a:solidFill>
                  <a:srgbClr val="FFFFFF"/>
                </a:solidFill>
                <a:latin typeface="Arial"/>
                <a:ea typeface="ＭＳ Ｐゴシック" charset="-128"/>
                <a:cs typeface="Arial"/>
              </a:rPr>
              <a:t>Deliverance from the Tribulation</a:t>
            </a:r>
          </a:p>
        </p:txBody>
      </p:sp>
      <p:sp>
        <p:nvSpPr>
          <p:cNvPr id="52241" name="Text Box 1041"/>
          <p:cNvSpPr txBox="1">
            <a:spLocks noChangeArrowheads="1"/>
          </p:cNvSpPr>
          <p:nvPr/>
        </p:nvSpPr>
        <p:spPr bwMode="auto">
          <a:xfrm>
            <a:off x="8463434" y="7772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57</a:t>
            </a:r>
            <a:endParaRPr lang="en-US" b="1" dirty="0">
              <a:solidFill>
                <a:srgbClr val="000000"/>
              </a:solidFill>
              <a:latin typeface="Arial"/>
              <a:cs typeface="Arial"/>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Tree>
    <p:extLst>
      <p:ext uri="{BB962C8B-B14F-4D97-AF65-F5344CB8AC3E}">
        <p14:creationId xmlns:p14="http://schemas.microsoft.com/office/powerpoint/2010/main" val="7974032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en-US" sz="4000" b="1">
                <a:solidFill>
                  <a:srgbClr val="FFFF99"/>
                </a:solidFill>
                <a:effectLst>
                  <a:outerShdw blurRad="38100" dist="38100" dir="2700000" algn="tl">
                    <a:srgbClr val="000000"/>
                  </a:outerShdw>
                </a:effectLst>
                <a:latin typeface="Arial"/>
                <a:ea typeface="ＭＳ Ｐゴシック" charset="0"/>
                <a:cs typeface="Arial"/>
              </a:rPr>
              <a:t>Greek Prepositions</a:t>
            </a: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21" name="Text Box 7"/>
          <p:cNvSpPr txBox="1">
            <a:spLocks noChangeArrowheads="1"/>
          </p:cNvSpPr>
          <p:nvPr/>
        </p:nvSpPr>
        <p:spPr bwMode="auto">
          <a:xfrm>
            <a:off x="390849" y="2343834"/>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ek</a:t>
            </a:r>
            <a:r>
              <a:rPr lang="en-US" sz="3600" b="1" i="1" dirty="0">
                <a:solidFill>
                  <a:srgbClr val="FFFFFF"/>
                </a:solidFill>
                <a:effectLst>
                  <a:outerShdw blurRad="38100" dist="38100" dir="2700000" algn="tl">
                    <a:srgbClr val="000000"/>
                  </a:outerShdw>
                </a:effectLst>
                <a:latin typeface="Arial"/>
                <a:cs typeface="Arial"/>
              </a:rPr>
              <a:t> </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12348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eis</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5" name="Text Box 7"/>
          <p:cNvSpPr txBox="1">
            <a:spLocks noChangeArrowheads="1"/>
          </p:cNvSpPr>
          <p:nvPr/>
        </p:nvSpPr>
        <p:spPr bwMode="auto">
          <a:xfrm>
            <a:off x="11280" y="3496877"/>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dia</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into</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097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through</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5"/>
            <a:ext cx="3505200" cy="1077218"/>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from, out of, away from</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peri</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around</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7"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0522770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nodeType="with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par>
                          <p:cTn id="19" fill="hold" nodeType="withGroup">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nodeType="with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nodeType="with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nodeType="with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nodeType="with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nodeType="withGroup">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Arial"/>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i="1">
                <a:solidFill>
                  <a:srgbClr val="00FFFF"/>
                </a:solidFill>
                <a:latin typeface="Arial"/>
                <a:cs typeface="Arial"/>
              </a:rPr>
              <a:t>Second</a:t>
            </a:r>
          </a:p>
          <a:p>
            <a:pPr>
              <a:lnSpc>
                <a:spcPct val="0"/>
              </a:lnSpc>
              <a:spcBef>
                <a:spcPct val="35000"/>
              </a:spcBef>
              <a:defRPr/>
            </a:pPr>
            <a:r>
              <a:rPr lang="en-US" sz="3600" b="1" i="1">
                <a:solidFill>
                  <a:srgbClr val="00FFFF"/>
                </a:solidFill>
                <a:latin typeface="Arial"/>
                <a:cs typeface="Arial"/>
              </a:rPr>
              <a:t>=</a:t>
            </a:r>
            <a:endParaRPr lang="en-US" b="1" i="1">
              <a:solidFill>
                <a:srgbClr val="00FFFF"/>
              </a:solidFill>
              <a:latin typeface="Arial"/>
              <a:cs typeface="Arial"/>
            </a:endParaRPr>
          </a:p>
          <a:p>
            <a:pPr algn="ctr">
              <a:lnSpc>
                <a:spcPct val="0"/>
              </a:lnSpc>
              <a:spcBef>
                <a:spcPct val="50000"/>
              </a:spcBef>
              <a:defRPr/>
            </a:pPr>
            <a:r>
              <a:rPr lang="en-US" sz="3600" b="1" i="1">
                <a:solidFill>
                  <a:srgbClr val="00FFFF"/>
                </a:solidFill>
                <a:latin typeface="Arial"/>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15" name="Text Box 7"/>
          <p:cNvSpPr txBox="1">
            <a:spLocks noChangeArrowheads="1"/>
          </p:cNvSpPr>
          <p:nvPr/>
        </p:nvSpPr>
        <p:spPr bwMode="auto">
          <a:xfrm rot="20751823">
            <a:off x="731706" y="4776133"/>
            <a:ext cx="4724400" cy="156966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ALL 5 RAPTURE VIEWS ARE PREMILLENNIAL</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463434" y="7772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56</a:t>
            </a:r>
            <a:endParaRPr lang="en-US" b="1" dirty="0">
              <a:solidFill>
                <a:srgbClr val="000000"/>
              </a:solidFill>
              <a:latin typeface="Arial"/>
              <a:cs typeface="Arial"/>
            </a:endParaRPr>
          </a:p>
        </p:txBody>
      </p:sp>
    </p:spTree>
    <p:extLst>
      <p:ext uri="{BB962C8B-B14F-4D97-AF65-F5344CB8AC3E}">
        <p14:creationId xmlns:p14="http://schemas.microsoft.com/office/powerpoint/2010/main" val="14312958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41991" name="Text Box 1031"/>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7 years</a:t>
            </a: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1000 years</a:t>
            </a: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17"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57</a:t>
            </a:r>
            <a:endParaRPr lang="en-US" b="1" dirty="0">
              <a:solidFill>
                <a:srgbClr val="000000"/>
              </a:solidFill>
              <a:latin typeface="Arial"/>
              <a:cs typeface="Arial"/>
            </a:endParaRPr>
          </a:p>
        </p:txBody>
      </p:sp>
    </p:spTree>
    <p:extLst>
      <p:ext uri="{BB962C8B-B14F-4D97-AF65-F5344CB8AC3E}">
        <p14:creationId xmlns:p14="http://schemas.microsoft.com/office/powerpoint/2010/main" val="25231343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en-US" sz="3600" dirty="0">
                <a:solidFill>
                  <a:srgbClr val="FFFFFF"/>
                </a:solidFill>
                <a:effectLst>
                  <a:outerShdw blurRad="38100" dist="38100" dir="2700000" algn="tl">
                    <a:srgbClr val="000000"/>
                  </a:outerShdw>
                </a:effectLst>
                <a:latin typeface="Arial" charset="0"/>
                <a:cs typeface="Arial" charset="0"/>
              </a:rPr>
              <a:t>Believers will be kept from (</a:t>
            </a:r>
            <a:r>
              <a:rPr lang="en-US" sz="3600" i="1" dirty="0" err="1">
                <a:solidFill>
                  <a:srgbClr val="FFFFFF"/>
                </a:solidFill>
                <a:effectLst>
                  <a:outerShdw blurRad="38100" dist="38100" dir="2700000" algn="tl">
                    <a:srgbClr val="000000"/>
                  </a:outerShdw>
                </a:effectLst>
                <a:latin typeface="Arial" charset="0"/>
                <a:cs typeface="Arial" charset="0"/>
              </a:rPr>
              <a:t>ek</a:t>
            </a:r>
            <a:r>
              <a:rPr lang="en-US" sz="3600" dirty="0">
                <a:solidFill>
                  <a:srgbClr val="FFFFFF"/>
                </a:solidFill>
                <a:effectLst>
                  <a:outerShdw blurRad="38100" dist="38100" dir="2700000" algn="tl">
                    <a:srgbClr val="000000"/>
                  </a:outerShdw>
                </a:effectLst>
                <a:latin typeface="Arial" charset="0"/>
                <a:cs typeface="Arial" charset="0"/>
              </a:rPr>
              <a:t>) this "hour," or time period (Rev. 3:10)</a:t>
            </a:r>
          </a:p>
        </p:txBody>
      </p:sp>
      <p:sp>
        <p:nvSpPr>
          <p:cNvPr id="140292"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57</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332850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p>
        </p:txBody>
      </p:sp>
      <p:sp>
        <p:nvSpPr>
          <p:cNvPr id="5837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58374"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66FF"/>
                </a:solidFill>
                <a:latin typeface="Arial"/>
                <a:cs typeface="Arial"/>
              </a:rPr>
              <a:t>7 years</a:t>
            </a:r>
            <a:endParaRPr lang="en-US" sz="3600" b="1">
              <a:solidFill>
                <a:srgbClr val="000000"/>
              </a:solidFill>
              <a:latin typeface="Arial"/>
              <a:cs typeface="Arial"/>
            </a:endParaRPr>
          </a:p>
        </p:txBody>
      </p:sp>
      <p:sp>
        <p:nvSpPr>
          <p:cNvPr id="58376"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66FF"/>
                </a:solidFill>
                <a:latin typeface="Arial"/>
                <a:cs typeface="Arial"/>
              </a:rPr>
              <a:t>1000 years</a:t>
            </a:r>
            <a:endParaRPr lang="en-US" sz="3600" b="1">
              <a:solidFill>
                <a:srgbClr val="000000"/>
              </a:solidFill>
              <a:latin typeface="Arial"/>
              <a:cs typeface="Arial"/>
            </a:endParaRP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5837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58383"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a:spcBef>
                <a:spcPct val="50000"/>
              </a:spcBef>
            </a:pPr>
            <a:r>
              <a:rPr lang="en-US" sz="3200" b="1" dirty="0">
                <a:solidFill>
                  <a:srgbClr val="FFFFFF"/>
                </a:solidFill>
                <a:latin typeface="Arial"/>
                <a:cs typeface="Arial"/>
              </a:rPr>
              <a:t>(Rev. 3:10)</a:t>
            </a:r>
          </a:p>
        </p:txBody>
      </p:sp>
      <p:sp>
        <p:nvSpPr>
          <p:cNvPr id="245777"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18"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57</a:t>
            </a:r>
            <a:endParaRPr lang="en-US" b="1" dirty="0">
              <a:solidFill>
                <a:srgbClr val="000000"/>
              </a:solidFill>
              <a:latin typeface="Arial"/>
              <a:cs typeface="Arial"/>
            </a:endParaRPr>
          </a:p>
        </p:txBody>
      </p:sp>
    </p:spTree>
    <p:extLst>
      <p:ext uri="{BB962C8B-B14F-4D97-AF65-F5344CB8AC3E}">
        <p14:creationId xmlns:p14="http://schemas.microsoft.com/office/powerpoint/2010/main" val="16597049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245777"/>
                                        </p:tgtEl>
                                        <p:attrNameLst>
                                          <p:attrName>style.visibility</p:attrName>
                                        </p:attrNameLst>
                                      </p:cBhvr>
                                      <p:to>
                                        <p:strVal val="visible"/>
                                      </p:to>
                                    </p:set>
                                    <p:anim calcmode="lin" valueType="num">
                                      <p:cBhvr additive="base">
                                        <p:cTn id="7" dur="500" fill="hold"/>
                                        <p:tgtEl>
                                          <p:spTgt spid="245777"/>
                                        </p:tgtEl>
                                        <p:attrNameLst>
                                          <p:attrName>ppt_x</p:attrName>
                                        </p:attrNameLst>
                                      </p:cBhvr>
                                      <p:tavLst>
                                        <p:tav tm="0">
                                          <p:val>
                                            <p:strVal val="#ppt_x"/>
                                          </p:val>
                                        </p:tav>
                                        <p:tav tm="100000">
                                          <p:val>
                                            <p:strVal val="#ppt_x"/>
                                          </p:val>
                                        </p:tav>
                                      </p:tavLst>
                                    </p:anim>
                                    <p:anim calcmode="lin" valueType="num">
                                      <p:cBhvr additive="base">
                                        <p:cTn id="8" dur="500" fill="hold"/>
                                        <p:tgtEl>
                                          <p:spTgt spid="2457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00CCFF"/>
                </a:solidFill>
                <a:latin typeface="Arial"/>
                <a:cs typeface="Arial"/>
              </a:rPr>
              <a:t>Second Coming</a:t>
            </a:r>
            <a:endParaRPr lang="en-US" sz="3600" b="1" dirty="0">
              <a:solidFill>
                <a:srgbClr val="000000"/>
              </a:solidFill>
              <a:latin typeface="Arial"/>
              <a:cs typeface="Arial"/>
            </a:endParaRPr>
          </a:p>
        </p:txBody>
      </p:sp>
      <p:sp>
        <p:nvSpPr>
          <p:cNvPr id="23" name="Text Box 7"/>
          <p:cNvSpPr txBox="1">
            <a:spLocks noChangeArrowheads="1"/>
          </p:cNvSpPr>
          <p:nvPr/>
        </p:nvSpPr>
        <p:spPr bwMode="auto">
          <a:xfrm>
            <a:off x="-2024" y="4885902"/>
            <a:ext cx="1295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latin typeface="Arial"/>
                <a:ea typeface="Bwgrkl" charset="0"/>
                <a:cs typeface="Arial"/>
              </a:rPr>
              <a:t>eis</a:t>
            </a:r>
            <a:endParaRPr lang="en-US" sz="3600" b="1" i="1" dirty="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3366FF"/>
                </a:solidFill>
                <a:latin typeface="Arial"/>
                <a:cs typeface="Arial"/>
              </a:rPr>
              <a:t>Church Age</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00CCFF"/>
                </a:solidFill>
                <a:latin typeface="Arial"/>
                <a:cs typeface="Arial"/>
              </a:rPr>
              <a:t>Rapture</a:t>
            </a:r>
            <a:endParaRPr lang="en-US" sz="3600" b="1" dirty="0">
              <a:solidFill>
                <a:srgbClr val="FFFFFF"/>
              </a:solidFill>
              <a:latin typeface="Arial"/>
              <a:cs typeface="Arial"/>
            </a:endParaRPr>
          </a:p>
        </p:txBody>
      </p:sp>
      <p:sp>
        <p:nvSpPr>
          <p:cNvPr id="62472"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62473" name="Text Box 8"/>
          <p:cNvSpPr txBox="1">
            <a:spLocks noChangeArrowheads="1"/>
          </p:cNvSpPr>
          <p:nvPr/>
        </p:nvSpPr>
        <p:spPr bwMode="auto">
          <a:xfrm>
            <a:off x="1905000" y="443971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7 years</a:t>
            </a: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62475" name="Text Box 10"/>
          <p:cNvSpPr txBox="1">
            <a:spLocks noChangeArrowheads="1"/>
          </p:cNvSpPr>
          <p:nvPr/>
        </p:nvSpPr>
        <p:spPr bwMode="auto">
          <a:xfrm>
            <a:off x="4953000" y="443971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1000 years</a:t>
            </a: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62477" name="Text Box 12"/>
          <p:cNvSpPr txBox="1">
            <a:spLocks noChangeArrowheads="1"/>
          </p:cNvSpPr>
          <p:nvPr/>
        </p:nvSpPr>
        <p:spPr bwMode="auto">
          <a:xfrm rot="5381629">
            <a:off x="6621463" y="508492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2481"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a:spcBef>
                <a:spcPct val="50000"/>
              </a:spcBef>
            </a:pPr>
            <a:r>
              <a:rPr lang="en-US" sz="3200" b="1" dirty="0">
                <a:solidFill>
                  <a:srgbClr val="FFFFFF"/>
                </a:solidFill>
                <a:latin typeface="Arial"/>
                <a:cs typeface="Arial"/>
              </a:rPr>
              <a:t>(Rev.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382588" y="2714322"/>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5" name="Text Box 7"/>
          <p:cNvSpPr txBox="1">
            <a:spLocks noChangeArrowheads="1"/>
          </p:cNvSpPr>
          <p:nvPr/>
        </p:nvSpPr>
        <p:spPr bwMode="auto">
          <a:xfrm>
            <a:off x="128992" y="3721201"/>
            <a:ext cx="1143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latin typeface="Arial"/>
                <a:ea typeface="Bwgrkl" charset="0"/>
                <a:cs typeface="Arial"/>
              </a:rPr>
              <a:t>dia</a:t>
            </a:r>
            <a:endParaRPr lang="en-US" sz="3600" b="1" i="1" dirty="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into</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through</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29" name="Text Box 7"/>
          <p:cNvSpPr txBox="1">
            <a:spLocks noChangeArrowheads="1"/>
          </p:cNvSpPr>
          <p:nvPr/>
        </p:nvSpPr>
        <p:spPr bwMode="auto">
          <a:xfrm>
            <a:off x="1402042" y="1832594"/>
            <a:ext cx="303696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from, out of, away from</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57</a:t>
            </a:r>
            <a:endParaRPr lang="en-US" b="1" dirty="0">
              <a:solidFill>
                <a:srgbClr val="000000"/>
              </a:solidFill>
              <a:latin typeface="Arial"/>
              <a:cs typeface="Arial"/>
            </a:endParaRPr>
          </a:p>
        </p:txBody>
      </p:sp>
    </p:spTree>
    <p:extLst>
      <p:ext uri="{BB962C8B-B14F-4D97-AF65-F5344CB8AC3E}">
        <p14:creationId xmlns:p14="http://schemas.microsoft.com/office/powerpoint/2010/main" val="12244773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nodeType="with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nodeType="with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nodeType="with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nodeType="with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nodeType="with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nodeType="with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6" name="Text Box 7"/>
          <p:cNvSpPr txBox="1">
            <a:spLocks noChangeArrowheads="1"/>
          </p:cNvSpPr>
          <p:nvPr/>
        </p:nvSpPr>
        <p:spPr bwMode="auto">
          <a:xfrm>
            <a:off x="1828800" y="3435360"/>
            <a:ext cx="25146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latin typeface="Arial"/>
                <a:cs typeface="Arial"/>
              </a:rPr>
              <a:t>sphere of </a:t>
            </a:r>
            <a:r>
              <a:rPr lang="en-US" altLang="ja-JP" sz="3600" b="1" dirty="0">
                <a:solidFill>
                  <a:srgbClr val="FFFFFF"/>
                </a:solidFill>
                <a:latin typeface="Arial"/>
                <a:cs typeface="Arial"/>
              </a:rPr>
              <a:t>"</a:t>
            </a:r>
            <a:r>
              <a:rPr lang="en-US" sz="3600" b="1" dirty="0">
                <a:solidFill>
                  <a:srgbClr val="FFFFFF"/>
                </a:solidFill>
                <a:latin typeface="Arial"/>
                <a:cs typeface="Arial"/>
              </a:rPr>
              <a:t>the evil one</a:t>
            </a:r>
            <a:r>
              <a:rPr lang="en-US" altLang="ja-JP" sz="3600" b="1" dirty="0">
                <a:solidFill>
                  <a:srgbClr val="FFFFFF"/>
                </a:solidFill>
                <a:latin typeface="Arial"/>
                <a:cs typeface="Arial"/>
              </a:rPr>
              <a:t>"</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8" name="Line 14"/>
          <p:cNvSpPr>
            <a:spLocks noChangeShapeType="1"/>
          </p:cNvSpPr>
          <p:nvPr/>
        </p:nvSpPr>
        <p:spPr bwMode="auto">
          <a:xfrm flipV="1">
            <a:off x="1447800" y="345441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9" name="Rectangle 15"/>
          <p:cNvSpPr>
            <a:spLocks noGrp="1" noChangeArrowheads="1"/>
          </p:cNvSpPr>
          <p:nvPr>
            <p:ph type="title" idx="4294967295"/>
          </p:nvPr>
        </p:nvSpPr>
        <p:spPr>
          <a:xfrm>
            <a:off x="609600" y="82560"/>
            <a:ext cx="7848600" cy="1323439"/>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The Only Other NT Occurrence of </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Keep  From</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en-US" sz="4000" b="1" i="1" dirty="0" err="1">
                <a:solidFill>
                  <a:srgbClr val="FFFFFF"/>
                </a:solidFill>
              </a:rPr>
              <a:t>tereo</a:t>
            </a:r>
            <a:r>
              <a:rPr lang="en-US" sz="4000" b="1" i="1" dirty="0">
                <a:solidFill>
                  <a:srgbClr val="FFFFFF"/>
                </a:solidFill>
              </a:rPr>
              <a:t> </a:t>
            </a:r>
            <a:r>
              <a:rPr lang="en-US" sz="4000" b="1" i="1" dirty="0" err="1">
                <a:solidFill>
                  <a:srgbClr val="FFFFFF"/>
                </a:solidFill>
              </a:rPr>
              <a:t>ek</a:t>
            </a:r>
            <a:r>
              <a:rPr lang="en-US" sz="4000" b="1" dirty="0">
                <a:solidFill>
                  <a:srgbClr val="FFFF99"/>
                </a:solidFill>
                <a:latin typeface="Arial"/>
                <a:ea typeface="ＭＳ Ｐゴシック" charset="0"/>
                <a:cs typeface="Arial"/>
              </a:rPr>
              <a:t>)</a:t>
            </a:r>
          </a:p>
        </p:txBody>
      </p:sp>
      <p:sp>
        <p:nvSpPr>
          <p:cNvPr id="64520" name="Text Box 5"/>
          <p:cNvSpPr txBox="1">
            <a:spLocks noChangeArrowheads="1"/>
          </p:cNvSpPr>
          <p:nvPr/>
        </p:nvSpPr>
        <p:spPr bwMode="auto">
          <a:xfrm>
            <a:off x="4953000" y="1695460"/>
            <a:ext cx="4191000" cy="30469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en-US" sz="3200" b="1" dirty="0">
                <a:solidFill>
                  <a:srgbClr val="FFFFFF"/>
                </a:solidFill>
                <a:latin typeface="Arial"/>
                <a:cs typeface="Arial"/>
              </a:rPr>
              <a:t>I do not ask you to take them out of (</a:t>
            </a:r>
            <a:r>
              <a:rPr lang="en-US" sz="3200" b="1" i="1" dirty="0" err="1">
                <a:solidFill>
                  <a:srgbClr val="FFFFFF"/>
                </a:solidFill>
                <a:latin typeface="Arial"/>
                <a:cs typeface="Arial"/>
              </a:rPr>
              <a:t>ek</a:t>
            </a:r>
            <a:r>
              <a:rPr lang="en-US" sz="3200" b="1" dirty="0">
                <a:solidFill>
                  <a:srgbClr val="FFFFFF"/>
                </a:solidFill>
                <a:latin typeface="Arial"/>
                <a:cs typeface="Arial"/>
              </a:rPr>
              <a:t>) the world, but to </a:t>
            </a:r>
            <a:r>
              <a:rPr lang="en-US" sz="3200" b="1" dirty="0">
                <a:solidFill>
                  <a:srgbClr val="FFFF00"/>
                </a:solidFill>
                <a:latin typeface="Arial"/>
                <a:cs typeface="Arial"/>
              </a:rPr>
              <a:t>keep </a:t>
            </a:r>
            <a:r>
              <a:rPr lang="en-US" sz="3200" b="1" dirty="0">
                <a:solidFill>
                  <a:srgbClr val="FFFFFF"/>
                </a:solidFill>
                <a:latin typeface="Arial"/>
                <a:cs typeface="Arial"/>
              </a:rPr>
              <a:t>them </a:t>
            </a:r>
            <a:r>
              <a:rPr lang="en-US" sz="3200" b="1" dirty="0">
                <a:solidFill>
                  <a:srgbClr val="FFFF00"/>
                </a:solidFill>
                <a:latin typeface="Arial"/>
                <a:cs typeface="Arial"/>
              </a:rPr>
              <a:t>from </a:t>
            </a:r>
            <a:r>
              <a:rPr lang="en-US" sz="3200" b="1" dirty="0">
                <a:solidFill>
                  <a:srgbClr val="FFFFFF"/>
                </a:solidFill>
                <a:latin typeface="Arial"/>
                <a:cs typeface="Arial"/>
              </a:rPr>
              <a:t>(</a:t>
            </a:r>
            <a:r>
              <a:rPr lang="en-US" sz="3200" b="1" i="1" dirty="0" err="1">
                <a:solidFill>
                  <a:srgbClr val="FFFFFF"/>
                </a:solidFill>
                <a:latin typeface="Arial"/>
                <a:cs typeface="Arial"/>
              </a:rPr>
              <a:t>ek</a:t>
            </a:r>
            <a:r>
              <a:rPr lang="en-US" sz="3200" b="1" dirty="0">
                <a:solidFill>
                  <a:srgbClr val="FFFFFF"/>
                </a:solidFill>
                <a:latin typeface="Arial"/>
                <a:cs typeface="Arial"/>
              </a:rPr>
              <a:t>) the evil one</a:t>
            </a:r>
            <a:r>
              <a:rPr lang="en-US" altLang="ja-JP" sz="3200" b="1" dirty="0">
                <a:solidFill>
                  <a:srgbClr val="FFFFFF"/>
                </a:solidFill>
                <a:latin typeface="Arial"/>
                <a:cs typeface="Arial"/>
              </a:rPr>
              <a:t>"</a:t>
            </a:r>
            <a:br>
              <a:rPr lang="en-US" sz="3200" b="1" dirty="0">
                <a:solidFill>
                  <a:srgbClr val="FFFFFF"/>
                </a:solidFill>
                <a:latin typeface="Arial"/>
                <a:cs typeface="Arial"/>
              </a:rPr>
            </a:br>
            <a:r>
              <a:rPr lang="en-US" sz="3200" b="1" dirty="0">
                <a:solidFill>
                  <a:srgbClr val="FFFFFF"/>
                </a:solidFill>
                <a:latin typeface="Arial"/>
                <a:cs typeface="Arial"/>
              </a:rPr>
              <a:t>(John 17:15)</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141443" y="456442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511810"/>
            <a:ext cx="35052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from, out of, away from</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7"/>
          <p:cNvSpPr txBox="1">
            <a:spLocks noChangeArrowheads="1"/>
          </p:cNvSpPr>
          <p:nvPr/>
        </p:nvSpPr>
        <p:spPr bwMode="auto">
          <a:xfrm>
            <a:off x="4419600" y="5435610"/>
            <a:ext cx="4724400" cy="120032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latin typeface="Arial"/>
                <a:cs typeface="Arial"/>
              </a:rPr>
              <a:t>Not kept in Satan</a:t>
            </a:r>
            <a:r>
              <a:rPr lang="fr-FR" altLang="ja-JP" b="1" dirty="0">
                <a:solidFill>
                  <a:srgbClr val="FFFFFF"/>
                </a:solidFill>
                <a:latin typeface="Arial"/>
                <a:cs typeface="Arial"/>
              </a:rPr>
              <a:t>'</a:t>
            </a:r>
            <a:r>
              <a:rPr lang="en-US" b="1" dirty="0">
                <a:solidFill>
                  <a:srgbClr val="FFFFFF"/>
                </a:solidFill>
                <a:latin typeface="Arial"/>
                <a:cs typeface="Arial"/>
              </a:rPr>
              <a:t>s sphere</a:t>
            </a:r>
            <a:br>
              <a:rPr lang="en-US" b="1" dirty="0">
                <a:solidFill>
                  <a:srgbClr val="FFFFFF"/>
                </a:solidFill>
                <a:latin typeface="Arial"/>
                <a:cs typeface="Arial"/>
              </a:rPr>
            </a:br>
            <a:r>
              <a:rPr lang="en-US" b="1" dirty="0">
                <a:solidFill>
                  <a:srgbClr val="FFFFFF"/>
                </a:solidFill>
                <a:latin typeface="Arial"/>
                <a:cs typeface="Arial"/>
              </a:rPr>
              <a:t>parallels</a:t>
            </a:r>
            <a:br>
              <a:rPr lang="en-US" b="1" dirty="0">
                <a:solidFill>
                  <a:srgbClr val="FFFFFF"/>
                </a:solidFill>
                <a:latin typeface="Arial"/>
                <a:cs typeface="Arial"/>
              </a:rPr>
            </a:br>
            <a:r>
              <a:rPr lang="en-US" b="1" dirty="0">
                <a:solidFill>
                  <a:srgbClr val="FFFFFF"/>
                </a:solidFill>
                <a:latin typeface="Arial"/>
                <a:cs typeface="Arial"/>
              </a:rPr>
              <a:t>not kept in Tribulation Period</a:t>
            </a:r>
            <a:endParaRPr lang="en-US" b="1" dirty="0">
              <a:solidFill>
                <a:srgbClr val="000000"/>
              </a:solidFill>
              <a:latin typeface="Arial"/>
              <a:cs typeface="Arial"/>
            </a:endParaRPr>
          </a:p>
        </p:txBody>
      </p:sp>
      <p:sp>
        <p:nvSpPr>
          <p:cNvPr id="15" name="Text Box 7"/>
          <p:cNvSpPr txBox="1">
            <a:spLocks noChangeArrowheads="1"/>
          </p:cNvSpPr>
          <p:nvPr/>
        </p:nvSpPr>
        <p:spPr bwMode="auto">
          <a:xfrm>
            <a:off x="154925" y="1660725"/>
            <a:ext cx="4724400" cy="120032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latin typeface="Arial"/>
                <a:cs typeface="Arial"/>
              </a:rPr>
              <a:t>The idea of being taken out of the world relates to being </a:t>
            </a:r>
            <a:r>
              <a:rPr lang="en-US" b="1" dirty="0">
                <a:solidFill>
                  <a:srgbClr val="FFFF00"/>
                </a:solidFill>
                <a:latin typeface="Arial"/>
                <a:cs typeface="Arial"/>
              </a:rPr>
              <a:t>removed</a:t>
            </a:r>
            <a:r>
              <a:rPr lang="en-US" b="1" dirty="0">
                <a:solidFill>
                  <a:srgbClr val="FFFFFF"/>
                </a:solidFill>
                <a:latin typeface="Arial"/>
                <a:cs typeface="Arial"/>
              </a:rPr>
              <a:t> from the world</a:t>
            </a:r>
            <a:endParaRPr lang="en-US" b="1" dirty="0">
              <a:solidFill>
                <a:srgbClr val="000000"/>
              </a:solidFill>
              <a:latin typeface="Arial"/>
              <a:cs typeface="Arial"/>
            </a:endParaRPr>
          </a:p>
        </p:txBody>
      </p:sp>
      <p:sp>
        <p:nvSpPr>
          <p:cNvPr id="17"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7214167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3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Tribulation</a:t>
            </a:r>
            <a:endParaRPr lang="en-US" sz="3600">
              <a:solidFill>
                <a:srgbClr val="000000"/>
              </a:solidFill>
              <a:latin typeface="Arial"/>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7 years</a:t>
            </a:r>
            <a:endParaRPr lang="en-US" sz="3600">
              <a:solidFill>
                <a:srgbClr val="000000"/>
              </a:solidFill>
              <a:latin typeface="Arial"/>
              <a:cs typeface="Arial"/>
            </a:endParaRP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1000 years</a:t>
            </a:r>
            <a:endParaRPr lang="en-US" sz="3600">
              <a:solidFill>
                <a:srgbClr val="000000"/>
              </a:solidFill>
              <a:latin typeface="Arial"/>
              <a:cs typeface="Arial"/>
            </a:endParaRP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52240" name="Text Box 5"/>
          <p:cNvSpPr txBox="1">
            <a:spLocks noChangeArrowheads="1"/>
          </p:cNvSpPr>
          <p:nvPr/>
        </p:nvSpPr>
        <p:spPr bwMode="auto">
          <a:xfrm>
            <a:off x="5334000" y="1395413"/>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2. </a:t>
            </a:r>
            <a:r>
              <a:rPr lang="en-US" altLang="ja-JP" sz="3200" b="1" dirty="0">
                <a:solidFill>
                  <a:srgbClr val="FFFFFF"/>
                </a:solidFill>
                <a:latin typeface="Arial"/>
                <a:cs typeface="Arial"/>
              </a:rPr>
              <a:t>"</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a:t>
            </a:r>
            <a:r>
              <a:rPr lang="en-US" sz="3200" b="1" dirty="0">
                <a:solidFill>
                  <a:srgbClr val="FFFF00"/>
                </a:solidFill>
                <a:latin typeface="Arial"/>
                <a:cs typeface="Arial"/>
              </a:rPr>
              <a:t>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a:spcBef>
                <a:spcPct val="50000"/>
              </a:spcBef>
            </a:pPr>
            <a:r>
              <a:rPr lang="en-US" sz="3200" b="1" dirty="0">
                <a:solidFill>
                  <a:srgbClr val="FFFFFF"/>
                </a:solidFill>
                <a:latin typeface="Arial"/>
                <a:cs typeface="Arial"/>
              </a:rPr>
              <a:t>(Rev. 3:10)</a:t>
            </a:r>
            <a:endParaRPr lang="en-US" sz="3200" dirty="0">
              <a:solidFill>
                <a:srgbClr val="FFFFFF"/>
              </a:solidFill>
              <a:latin typeface="Arial"/>
              <a:cs typeface="Arial"/>
            </a:endParaRPr>
          </a:p>
        </p:txBody>
      </p:sp>
      <p:sp>
        <p:nvSpPr>
          <p:cNvPr id="21" name="Text Box 5"/>
          <p:cNvSpPr txBox="1">
            <a:spLocks noChangeArrowheads="1"/>
          </p:cNvSpPr>
          <p:nvPr/>
        </p:nvSpPr>
        <p:spPr bwMode="auto">
          <a:xfrm>
            <a:off x="0" y="4643438"/>
            <a:ext cx="5410200" cy="18158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dirty="0">
                <a:solidFill>
                  <a:srgbClr val="FFFFFF"/>
                </a:solidFill>
                <a:latin typeface="Arial"/>
                <a:cs typeface="Arial"/>
              </a:rPr>
              <a:t>Each time this </a:t>
            </a:r>
            <a:r>
              <a:rPr lang="en-US" altLang="ja-JP" sz="2800" b="1" dirty="0">
                <a:solidFill>
                  <a:srgbClr val="FFFFFF"/>
                </a:solidFill>
                <a:latin typeface="Arial"/>
                <a:cs typeface="Arial"/>
              </a:rPr>
              <a:t>"</a:t>
            </a:r>
            <a:r>
              <a:rPr lang="en-US" sz="2800" b="1" dirty="0">
                <a:solidFill>
                  <a:srgbClr val="FFFFFF"/>
                </a:solidFill>
                <a:latin typeface="Arial"/>
                <a:cs typeface="Arial"/>
              </a:rPr>
              <a:t>phrase occurs… </a:t>
            </a:r>
            <a:r>
              <a:rPr lang="en-US" sz="2800" b="1" dirty="0">
                <a:solidFill>
                  <a:srgbClr val="FFFF00"/>
                </a:solidFill>
                <a:latin typeface="Arial"/>
                <a:cs typeface="Arial"/>
              </a:rPr>
              <a:t>the enemies </a:t>
            </a:r>
            <a:r>
              <a:rPr lang="en-US" sz="2800" b="1" dirty="0">
                <a:solidFill>
                  <a:srgbClr val="FFFFFF"/>
                </a:solidFill>
                <a:latin typeface="Arial"/>
                <a:cs typeface="Arial"/>
              </a:rPr>
              <a:t>of the church are always in mind</a:t>
            </a:r>
            <a:r>
              <a:rPr lang="en-US" altLang="ja-JP"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 Mounce, 120</a:t>
            </a:r>
            <a:endParaRPr lang="en-US" sz="2800" dirty="0">
              <a:solidFill>
                <a:srgbClr val="FFFFFF"/>
              </a:solidFill>
              <a:latin typeface="Arial"/>
              <a:cs typeface="Arial"/>
            </a:endParaRPr>
          </a:p>
        </p:txBody>
      </p:sp>
      <p:sp>
        <p:nvSpPr>
          <p:cNvPr id="22" name="Curved Down Arrow 21"/>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3"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979634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nodeType="afterGroup">
                            <p:stCondLst>
                              <p:cond delay="0"/>
                            </p:stCondLst>
                            <p:childTnLst>
                              <p:par>
                                <p:cTn id="27" presetID="2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Tree>
    <p:extLst>
      <p:ext uri="{BB962C8B-B14F-4D97-AF65-F5344CB8AC3E}">
        <p14:creationId xmlns:p14="http://schemas.microsoft.com/office/powerpoint/2010/main" val="220550415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268760"/>
            <a:ext cx="8496300" cy="3733800"/>
          </a:xfrm>
          <a:prstGeom prst="rect">
            <a:avLst/>
          </a:prstGeom>
          <a:noFill/>
          <a:ln w="9525">
            <a:noFill/>
            <a:miter lim="800000"/>
            <a:headEnd/>
            <a:tailEnd/>
          </a:ln>
        </p:spPr>
        <p:txBody>
          <a:bodyPr/>
          <a:lstStyle/>
          <a:p>
            <a:pPr marL="533400" indent="-53340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1.	Believers will be kept from (</a:t>
            </a:r>
            <a:r>
              <a:rPr lang="en-US" sz="3200" b="1" dirty="0" err="1">
                <a:solidFill>
                  <a:srgbClr val="FFFFFF"/>
                </a:solidFill>
                <a:latin typeface="Bwgrkl" charset="0"/>
                <a:cs typeface="Arial" charset="0"/>
              </a:rPr>
              <a:t>evk</a:t>
            </a:r>
            <a:r>
              <a:rPr lang="en-US" sz="3200" b="1" dirty="0">
                <a:solidFill>
                  <a:srgbClr val="FFFFFF"/>
                </a:solidFill>
                <a:effectLst>
                  <a:outerShdw blurRad="38100" dist="38100" dir="2700000" algn="tl">
                    <a:srgbClr val="000000"/>
                  </a:outerShdw>
                </a:effectLst>
                <a:latin typeface="Arial" charset="0"/>
                <a:cs typeface="Arial" charset="0"/>
              </a:rPr>
              <a:t>) this "hour," or time period (Rev. 3:10)</a:t>
            </a:r>
          </a:p>
          <a:p>
            <a:pPr marL="533400" indent="-533400">
              <a:spcBef>
                <a:spcPct val="20000"/>
              </a:spcBef>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The Tribulation tests unbelievers (Rev. 3:10)</a:t>
            </a:r>
          </a:p>
          <a:p>
            <a:pPr marL="533400" indent="-533400">
              <a:spcBef>
                <a:spcPct val="20000"/>
              </a:spcBef>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Believers are not under God</a:t>
            </a:r>
            <a:r>
              <a:rPr lang="fr-FR" sz="3200" b="1" dirty="0">
                <a:solidFill>
                  <a:srgbClr val="FFFFFF"/>
                </a:solidFill>
                <a:effectLst>
                  <a:outerShdw blurRad="38100" dist="38100" dir="2700000" algn="tl">
                    <a:srgbClr val="000000"/>
                  </a:outerShdw>
                </a:effectLst>
                <a:latin typeface="Arial" charset="0"/>
                <a:cs typeface="Arial" charset="0"/>
              </a:rPr>
              <a:t>'</a:t>
            </a:r>
            <a:r>
              <a:rPr lang="en-US" sz="3200" b="1" dirty="0">
                <a:solidFill>
                  <a:srgbClr val="FFFFFF"/>
                </a:solidFill>
                <a:effectLst>
                  <a:outerShdw blurRad="38100" dist="38100" dir="2700000" algn="tl">
                    <a:srgbClr val="000000"/>
                  </a:outerShdw>
                </a:effectLst>
                <a:latin typeface="Arial" charset="0"/>
                <a:cs typeface="Arial" charset="0"/>
              </a:rPr>
              <a:t>s wrath (Rev. 6:16-17)</a:t>
            </a:r>
          </a:p>
        </p:txBody>
      </p:sp>
      <p:sp>
        <p:nvSpPr>
          <p:cNvPr id="14"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817336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2" end="2"/>
                                            </p:txEl>
                                          </p:spTgt>
                                        </p:tgtEl>
                                        <p:attrNameLst>
                                          <p:attrName>style.visibility</p:attrName>
                                        </p:attrNameLst>
                                      </p:cBhvr>
                                      <p:to>
                                        <p:strVal val="visible"/>
                                      </p:to>
                                    </p:set>
                                    <p:animEffect transition="in" filter="dissolve">
                                      <p:cBhvr>
                                        <p:cTn id="11" dur="500"/>
                                        <p:tgtEl>
                                          <p:spTgt spid="6819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68614"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Tribulation</a:t>
            </a:r>
            <a:endParaRPr lang="en-US" sz="3600">
              <a:solidFill>
                <a:srgbClr val="000000"/>
              </a:solidFill>
              <a:latin typeface="Arial"/>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7 years</a:t>
            </a:r>
            <a:endParaRPr lang="en-US" sz="3600">
              <a:solidFill>
                <a:srgbClr val="000000"/>
              </a:solidFill>
              <a:latin typeface="Arial"/>
              <a:cs typeface="Arial"/>
            </a:endParaRPr>
          </a:p>
        </p:txBody>
      </p:sp>
      <p:sp>
        <p:nvSpPr>
          <p:cNvPr id="68616"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1000 years</a:t>
            </a:r>
            <a:endParaRPr lang="en-US" sz="3600">
              <a:solidFill>
                <a:srgbClr val="000000"/>
              </a:solidFill>
              <a:latin typeface="Arial"/>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68627" name="Text Box 5"/>
          <p:cNvSpPr txBox="1">
            <a:spLocks noChangeArrowheads="1"/>
          </p:cNvSpPr>
          <p:nvPr/>
        </p:nvSpPr>
        <p:spPr bwMode="auto">
          <a:xfrm>
            <a:off x="5334000" y="1371600"/>
            <a:ext cx="3810000" cy="452431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3. The Church will never come under God</a:t>
            </a:r>
            <a:r>
              <a:rPr lang="fr-FR" altLang="ja-JP" sz="3200" b="1" dirty="0">
                <a:solidFill>
                  <a:srgbClr val="FFFFFF"/>
                </a:solidFill>
                <a:latin typeface="Arial"/>
                <a:cs typeface="Arial"/>
              </a:rPr>
              <a:t>'</a:t>
            </a:r>
            <a:r>
              <a:rPr lang="en-US" sz="3200" b="1" dirty="0">
                <a:solidFill>
                  <a:srgbClr val="FFFFFF"/>
                </a:solidFill>
                <a:latin typeface="Arial"/>
                <a:cs typeface="Arial"/>
              </a:rPr>
              <a:t>s wrath:</a:t>
            </a:r>
            <a:br>
              <a:rPr lang="en-US" sz="3200" dirty="0">
                <a:solidFill>
                  <a:srgbClr val="FFFFFF"/>
                </a:solidFill>
                <a:latin typeface="Arial"/>
                <a:cs typeface="Arial"/>
              </a:rPr>
            </a:br>
            <a:r>
              <a:rPr lang="en-US" sz="3200" dirty="0">
                <a:solidFill>
                  <a:srgbClr val="FFFFFF"/>
                </a:solidFill>
                <a:latin typeface="Arial"/>
                <a:cs typeface="Arial"/>
              </a:rPr>
              <a:t>• John 5:24</a:t>
            </a:r>
            <a:br>
              <a:rPr lang="en-US" sz="3200" dirty="0">
                <a:solidFill>
                  <a:srgbClr val="FFFFFF"/>
                </a:solidFill>
                <a:latin typeface="Arial"/>
                <a:cs typeface="Arial"/>
              </a:rPr>
            </a:br>
            <a:r>
              <a:rPr lang="en-US" sz="3200" dirty="0">
                <a:solidFill>
                  <a:srgbClr val="FFFFFF"/>
                </a:solidFill>
                <a:latin typeface="Arial"/>
                <a:cs typeface="Arial"/>
              </a:rPr>
              <a:t>• Rom. 5:9; 8:1</a:t>
            </a:r>
            <a:br>
              <a:rPr lang="en-US" sz="3200" dirty="0">
                <a:solidFill>
                  <a:srgbClr val="FFFFFF"/>
                </a:solidFill>
                <a:latin typeface="Arial"/>
                <a:cs typeface="Arial"/>
              </a:rPr>
            </a:br>
            <a:r>
              <a:rPr lang="en-US" sz="3200" dirty="0">
                <a:solidFill>
                  <a:srgbClr val="FFFFFF"/>
                </a:solidFill>
                <a:latin typeface="Arial"/>
                <a:cs typeface="Arial"/>
              </a:rPr>
              <a:t>• 1 Thess. 1:10; 5:9</a:t>
            </a:r>
            <a:br>
              <a:rPr lang="en-US" sz="3200" dirty="0">
                <a:solidFill>
                  <a:srgbClr val="FFFFFF"/>
                </a:solidFill>
                <a:latin typeface="Arial"/>
                <a:cs typeface="Arial"/>
              </a:rPr>
            </a:br>
            <a:r>
              <a:rPr lang="en-US" sz="3200" dirty="0">
                <a:solidFill>
                  <a:srgbClr val="FFFFFF"/>
                </a:solidFill>
                <a:latin typeface="Arial"/>
                <a:cs typeface="Arial"/>
              </a:rPr>
              <a:t>• Rev. 6:15-17</a:t>
            </a:r>
            <a:br>
              <a:rPr lang="en-US" sz="3200" dirty="0">
                <a:solidFill>
                  <a:srgbClr val="FFFFFF"/>
                </a:solidFill>
                <a:latin typeface="Arial"/>
                <a:cs typeface="Arial"/>
              </a:rPr>
            </a:br>
            <a:r>
              <a:rPr lang="en-US" sz="3200" dirty="0">
                <a:solidFill>
                  <a:srgbClr val="FFFFFF"/>
                </a:solidFill>
                <a:latin typeface="Arial"/>
                <a:cs typeface="Arial"/>
              </a:rPr>
              <a:t>• Rev. 11:18</a:t>
            </a:r>
            <a:br>
              <a:rPr lang="en-US" sz="3200" dirty="0">
                <a:solidFill>
                  <a:srgbClr val="FFFFFF"/>
                </a:solidFill>
                <a:latin typeface="Arial"/>
                <a:cs typeface="Arial"/>
              </a:rPr>
            </a:br>
            <a:r>
              <a:rPr lang="en-US" sz="3200" dirty="0">
                <a:solidFill>
                  <a:srgbClr val="FFFFFF"/>
                </a:solidFill>
                <a:latin typeface="Arial"/>
                <a:cs typeface="Arial"/>
              </a:rPr>
              <a:t>• Rev. 14:10, 19</a:t>
            </a:r>
            <a:endParaRPr lang="en-US" sz="3200" b="1" dirty="0">
              <a:solidFill>
                <a:srgbClr val="FFFFFF"/>
              </a:solidFill>
              <a:latin typeface="Arial"/>
              <a:cs typeface="Arial"/>
            </a:endParaRPr>
          </a:p>
        </p:txBody>
      </p:sp>
      <p:sp>
        <p:nvSpPr>
          <p:cNvPr id="21"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722506286"/>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grpSp>
        <p:nvGrpSpPr>
          <p:cNvPr id="4" name="Group 3"/>
          <p:cNvGrpSpPr>
            <a:grpSpLocks/>
          </p:cNvGrpSpPr>
          <p:nvPr/>
        </p:nvGrpSpPr>
        <p:grpSpPr bwMode="auto">
          <a:xfrm>
            <a:off x="107504" y="6172200"/>
            <a:ext cx="9036496" cy="609600"/>
            <a:chOff x="107504" y="6172200"/>
            <a:chExt cx="9036496" cy="609600"/>
          </a:xfrm>
        </p:grpSpPr>
        <p:sp>
          <p:nvSpPr>
            <p:cNvPr id="8" name="Rectangle 7"/>
            <p:cNvSpPr>
              <a:spLocks noChangeArrowheads="1"/>
            </p:cNvSpPr>
            <p:nvPr/>
          </p:nvSpPr>
          <p:spPr bwMode="auto">
            <a:xfrm>
              <a:off x="152400" y="6172200"/>
              <a:ext cx="8991600" cy="609600"/>
            </a:xfrm>
            <a:prstGeom prst="rect">
              <a:avLst/>
            </a:prstGeom>
            <a:noFill/>
            <a:ln w="9525">
              <a:noFill/>
              <a:miter lim="800000"/>
              <a:headEnd/>
              <a:tailEnd/>
            </a:ln>
          </p:spPr>
          <p:txBody>
            <a:bodyPr/>
            <a:lstStyle/>
            <a:p>
              <a:pPr marL="742950" indent="-74295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89694" y="5537108"/>
            <a:ext cx="9054306" cy="635092"/>
            <a:chOff x="89694" y="5537108"/>
            <a:chExt cx="9054306" cy="635092"/>
          </a:xfrm>
        </p:grpSpPr>
        <p:sp>
          <p:nvSpPr>
            <p:cNvPr id="6" name="Rectangle 5"/>
            <p:cNvSpPr>
              <a:spLocks noChangeArrowheads="1"/>
            </p:cNvSpPr>
            <p:nvPr/>
          </p:nvSpPr>
          <p:spPr bwMode="auto">
            <a:xfrm>
              <a:off x="152400" y="55626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he who restrains</a:t>
              </a:r>
              <a:r>
                <a:rPr 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masculine, 2:7 = a person)</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694" y="5537108"/>
              <a:ext cx="2034034" cy="560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64996" y="4941169"/>
            <a:ext cx="9079004" cy="621431"/>
            <a:chOff x="64996" y="4941169"/>
            <a:chExt cx="9079004" cy="621431"/>
          </a:xfrm>
        </p:grpSpPr>
        <p:sp>
          <p:nvSpPr>
            <p:cNvPr id="7" name="Rectangle 6"/>
            <p:cNvSpPr>
              <a:spLocks noChangeArrowheads="1"/>
            </p:cNvSpPr>
            <p:nvPr/>
          </p:nvSpPr>
          <p:spPr bwMode="auto">
            <a:xfrm>
              <a:off x="152400" y="49530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what restrains</a:t>
              </a:r>
              <a:r>
                <a:rPr 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96" y="4941169"/>
              <a:ext cx="2058732" cy="526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1988" name="Rectangle 4"/>
          <p:cNvSpPr>
            <a:spLocks noChangeArrowheads="1"/>
          </p:cNvSpPr>
          <p:nvPr/>
        </p:nvSpPr>
        <p:spPr bwMode="auto">
          <a:xfrm>
            <a:off x="381000" y="1268760"/>
            <a:ext cx="8496300" cy="3733800"/>
          </a:xfrm>
          <a:prstGeom prst="rect">
            <a:avLst/>
          </a:prstGeom>
          <a:noFill/>
          <a:ln w="9525">
            <a:noFill/>
            <a:miter lim="800000"/>
            <a:headEnd/>
            <a:tailEnd/>
          </a:ln>
        </p:spPr>
        <p:txBody>
          <a:bodyPr/>
          <a:lstStyle/>
          <a:p>
            <a:pPr marL="533400" indent="-53340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1.	Believers will be kept from (</a:t>
            </a:r>
            <a:r>
              <a:rPr lang="en-US" sz="3200" b="1" dirty="0" err="1">
                <a:solidFill>
                  <a:srgbClr val="FFFFFF"/>
                </a:solidFill>
                <a:latin typeface="Bwgrkl" charset="0"/>
                <a:cs typeface="Arial" charset="0"/>
              </a:rPr>
              <a:t>evk</a:t>
            </a:r>
            <a:r>
              <a:rPr lang="en-US" sz="3200" b="1" dirty="0">
                <a:solidFill>
                  <a:srgbClr val="FFFFFF"/>
                </a:solidFill>
                <a:effectLst>
                  <a:outerShdw blurRad="38100" dist="38100" dir="2700000" algn="tl">
                    <a:srgbClr val="000000"/>
                  </a:outerShdw>
                </a:effectLst>
                <a:latin typeface="Arial" charset="0"/>
                <a:cs typeface="Arial" charset="0"/>
              </a:rPr>
              <a:t>) this "hour," or time period (Rev. 3:10)</a:t>
            </a:r>
          </a:p>
          <a:p>
            <a:pPr marL="533400" indent="-533400">
              <a:spcBef>
                <a:spcPct val="20000"/>
              </a:spcBef>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The Tribulation tests unbelievers (3:10)</a:t>
            </a:r>
          </a:p>
          <a:p>
            <a:pPr marL="533400" indent="-533400">
              <a:spcBef>
                <a:spcPct val="20000"/>
              </a:spcBef>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Believers are not under God</a:t>
            </a:r>
            <a:r>
              <a:rPr lang="fr-FR" sz="3200" b="1" dirty="0">
                <a:solidFill>
                  <a:srgbClr val="FFFFFF"/>
                </a:solidFill>
                <a:effectLst>
                  <a:outerShdw blurRad="38100" dist="38100" dir="2700000" algn="tl">
                    <a:srgbClr val="000000"/>
                  </a:outerShdw>
                </a:effectLst>
                <a:latin typeface="Arial" charset="0"/>
                <a:cs typeface="Arial" charset="0"/>
              </a:rPr>
              <a:t>'</a:t>
            </a:r>
            <a:r>
              <a:rPr lang="en-US" sz="3200" b="1" dirty="0">
                <a:solidFill>
                  <a:srgbClr val="FFFFFF"/>
                </a:solidFill>
                <a:effectLst>
                  <a:outerShdw blurRad="38100" dist="38100" dir="2700000" algn="tl">
                    <a:srgbClr val="000000"/>
                  </a:outerShdw>
                </a:effectLst>
                <a:latin typeface="Arial" charset="0"/>
                <a:cs typeface="Arial" charset="0"/>
              </a:rPr>
              <a:t>s wrath (6:16-17)</a:t>
            </a:r>
          </a:p>
          <a:p>
            <a:pPr marL="533400" indent="-53340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4.	The Holy Spirit</a:t>
            </a:r>
            <a:r>
              <a:rPr lang="fr-FR" sz="3200" b="1" dirty="0">
                <a:solidFill>
                  <a:srgbClr val="FFFFFF"/>
                </a:solidFill>
                <a:effectLst>
                  <a:outerShdw blurRad="38100" dist="38100" dir="2700000" algn="tl">
                    <a:srgbClr val="000000"/>
                  </a:outerShdw>
                </a:effectLst>
                <a:latin typeface="Arial" charset="0"/>
                <a:cs typeface="Arial" charset="0"/>
              </a:rPr>
              <a:t>'</a:t>
            </a:r>
            <a:r>
              <a:rPr lang="en-US" sz="3200" b="1" dirty="0">
                <a:solidFill>
                  <a:srgbClr val="FFFFFF"/>
                </a:solidFill>
                <a:effectLst>
                  <a:outerShdw blurRad="38100" dist="38100" dir="2700000" algn="tl">
                    <a:srgbClr val="000000"/>
                  </a:outerShdw>
                </a:effectLst>
                <a:latin typeface="Arial" charset="0"/>
                <a:cs typeface="Arial" charset="0"/>
              </a:rPr>
              <a:t>s work of restraining evil will be absent (2 Thess. 2:6-7).</a:t>
            </a:r>
          </a:p>
        </p:txBody>
      </p:sp>
      <p:sp>
        <p:nvSpPr>
          <p:cNvPr id="14"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3578107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2" end="2"/>
                                            </p:txEl>
                                          </p:spTgt>
                                        </p:tgtEl>
                                        <p:attrNameLst>
                                          <p:attrName>style.visibility</p:attrName>
                                        </p:attrNameLst>
                                      </p:cBhvr>
                                      <p:to>
                                        <p:strVal val="visible"/>
                                      </p:to>
                                    </p:set>
                                    <p:animEffect transition="in" filter="dissolve">
                                      <p:cBhvr>
                                        <p:cTn id="11" dur="500"/>
                                        <p:tgtEl>
                                          <p:spTgt spid="681988">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988">
                                            <p:txEl>
                                              <p:pRg st="3" end="3"/>
                                            </p:txEl>
                                          </p:spTgt>
                                        </p:tgtEl>
                                        <p:attrNameLst>
                                          <p:attrName>style.visibility</p:attrName>
                                        </p:attrNameLst>
                                      </p:cBhvr>
                                      <p:to>
                                        <p:strVal val="visible"/>
                                      </p:to>
                                    </p:set>
                                    <p:animEffect transition="in" filter="dissolve">
                                      <p:cBhvr>
                                        <p:cTn id="16" dur="500"/>
                                        <p:tgtEl>
                                          <p:spTgt spid="68198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25908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5.	The church is never mentioned in the Tribulation chapters (Rev. 4–19) except as the "tabernacle of God" in heaven (13:6; cf. Eph. 2:21-22)</a:t>
            </a:r>
          </a:p>
        </p:txBody>
      </p:sp>
      <p:sp>
        <p:nvSpPr>
          <p:cNvPr id="6"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3611678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21336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6.	The Rapture is imminent ("can happen at any time"), so it must also be </a:t>
            </a:r>
            <a:r>
              <a:rPr lang="en-US" sz="3200" b="1" dirty="0" err="1">
                <a:solidFill>
                  <a:srgbClr val="FFFFFF"/>
                </a:solidFill>
                <a:effectLst>
                  <a:outerShdw blurRad="38100" dist="38100" dir="2700000" algn="tl">
                    <a:srgbClr val="000000"/>
                  </a:outerShdw>
                </a:effectLst>
                <a:latin typeface="Arial" charset="0"/>
                <a:cs typeface="Arial" charset="0"/>
              </a:rPr>
              <a:t>pretribulational</a:t>
            </a:r>
            <a:r>
              <a:rPr lang="en-US" sz="3200" b="1" dirty="0">
                <a:solidFill>
                  <a:srgbClr val="FFFFFF"/>
                </a:solidFill>
                <a:effectLst>
                  <a:outerShdw blurRad="38100" dist="38100" dir="2700000" algn="tl">
                    <a:srgbClr val="000000"/>
                  </a:outerShdw>
                </a:effectLst>
                <a:latin typeface="Arial" charset="0"/>
                <a:cs typeface="Arial" charset="0"/>
              </a:rPr>
              <a:t>:</a:t>
            </a:r>
          </a:p>
        </p:txBody>
      </p:sp>
      <p:sp>
        <p:nvSpPr>
          <p:cNvPr id="5" name="Rectangle 4"/>
          <p:cNvSpPr>
            <a:spLocks noChangeArrowheads="1"/>
          </p:cNvSpPr>
          <p:nvPr/>
        </p:nvSpPr>
        <p:spPr bwMode="auto">
          <a:xfrm>
            <a:off x="1066800" y="3140968"/>
            <a:ext cx="7810500" cy="990600"/>
          </a:xfrm>
          <a:prstGeom prst="rect">
            <a:avLst/>
          </a:prstGeom>
          <a:noFill/>
          <a:ln w="9525">
            <a:noFill/>
            <a:miter lim="800000"/>
            <a:headEnd/>
            <a:tailEnd/>
          </a:ln>
        </p:spPr>
        <p:txBody>
          <a:bodyPr/>
          <a:lstStyle/>
          <a:p>
            <a:pPr marL="742950" indent="-742950">
              <a:spcBef>
                <a:spcPct val="20000"/>
              </a:spcBef>
            </a:pPr>
            <a:r>
              <a:rPr lang="en-US" sz="2800" b="1" dirty="0">
                <a:solidFill>
                  <a:srgbClr val="FFFFFF"/>
                </a:solidFill>
                <a:effectLst>
                  <a:outerShdw blurRad="38100" dist="38100" dir="2700000" algn="tl">
                    <a:srgbClr val="000000"/>
                  </a:outerShdw>
                </a:effectLst>
                <a:latin typeface="Arial" charset="0"/>
                <a:cs typeface="Arial" charset="0"/>
              </a:rPr>
              <a:t>e.	"…the day of the Lord will come like a thief in the night" (1 Thess. 5:2)</a:t>
            </a:r>
          </a:p>
        </p:txBody>
      </p:sp>
      <p:sp>
        <p:nvSpPr>
          <p:cNvPr id="6" name="Rectangle 5"/>
          <p:cNvSpPr>
            <a:spLocks noChangeArrowheads="1"/>
          </p:cNvSpPr>
          <p:nvPr/>
        </p:nvSpPr>
        <p:spPr bwMode="auto">
          <a:xfrm>
            <a:off x="1066800" y="4169668"/>
            <a:ext cx="7810500" cy="14097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38100" dist="38100" dir="2700000" algn="tl">
                    <a:srgbClr val="000000"/>
                  </a:outerShdw>
                </a:effectLst>
                <a:latin typeface="Arial" charset="0"/>
                <a:cs typeface="Arial" charset="0"/>
              </a:rPr>
              <a:t>f.	"I will come back and take you to be with me" (John 14:3) = "I am coming" in immediate future without signs</a:t>
            </a:r>
          </a:p>
        </p:txBody>
      </p:sp>
      <p:sp>
        <p:nvSpPr>
          <p:cNvPr id="7" name="Rectangle 6"/>
          <p:cNvSpPr>
            <a:spLocks noChangeArrowheads="1"/>
          </p:cNvSpPr>
          <p:nvPr/>
        </p:nvSpPr>
        <p:spPr bwMode="auto">
          <a:xfrm>
            <a:off x="1066800" y="5579368"/>
            <a:ext cx="7810500" cy="990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38100" dist="38100" dir="2700000" algn="tl">
                    <a:srgbClr val="000000"/>
                  </a:outerShdw>
                </a:effectLst>
                <a:latin typeface="Arial" charset="0"/>
                <a:cs typeface="Arial" charset="0"/>
              </a:rPr>
              <a:t>g.	James 5:8-9; Tit. 2:13; Heb. 9:28; 1 Pet. 1:6-7; 1 John 2:28; 3:2-3; Rev. 22:10, 12	</a:t>
            </a:r>
          </a:p>
        </p:txBody>
      </p:sp>
      <p:sp>
        <p:nvSpPr>
          <p:cNvPr id="8"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573076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in the air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to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His feet touching the Mt. of Olives (Zech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for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(John 14:1-2; 1 Thess.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with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(Matt. 25:31; 1 Thess. 3:13; Rev.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(dead and alive) will be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caught 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("raptured") from the earth to meet the Lord in the air and taken to heaven (1 Thess.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already on earth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remain on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Rapture) to be ushered into the Millennium (Acts 15:16; Rev. 5:10; cf. Matt. 6:10; chap.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comfort and hope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fear and 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(Matt. 24:27-31; Luke 21:20-28; Rev. 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156078936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Mystery</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truth revealed only in the New Testament age (1 Cor.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Central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in OT prophecy but clarified in the NT (Jer. 30:7; Zech 14:1-3; Matt. 24:30; Col.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church saints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glorified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Cor. 15:51-58; Phil. 3:20-21) and brought to heaven for seven years (1 Thess.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signs needed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Not 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but preceded by spectacular signs in the heavens and on the earth (Matt. 24:29-31; Luke 21:25-28; Acts 2:19-21; Rev. 1:7; chs.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deliverance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saints from this world (1 Thess.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unbelieving (Matt.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1380477175"/>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Invisible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and private as only believers see Christ and since God sends a powerful delusion through the Antichrist (2 Thess.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public since "every eye shall see Him"  (Rev.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a promise to 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where Jew-Gentile distinctions do not exist (1 Thess. 4:15; cf. John 14:1-3; Eph.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promises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covenants made in the Old Testament (Gen. 12:1-3; Ps. 89; Isa. 11:11-14; cf.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begins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increase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suppressed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1:7; Ps.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(1 Thess.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Satan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2922908790"/>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49688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shown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Head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Church and all things (Eph. 1:10, 22; 4:15; Col.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vindicated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Messiah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to Israel (Zech. 14:3-4; cf. Acts 1:6 with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seat of Christ for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believers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Cor. 5:10; 1 Cor.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of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and Gentiles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(Ezek. 20:34-38; Matt. 25; Zech. 14:4; cf. p.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Lord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(Phil.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kingdom</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(Matt.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(Rev.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(Rom. 8:19-22; Isa.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2783112595"/>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40965" name="Text Box 5"/>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40966" name="Text Box 6"/>
          <p:cNvSpPr txBox="1">
            <a:spLocks noChangeArrowheads="1"/>
          </p:cNvSpPr>
          <p:nvPr/>
        </p:nvSpPr>
        <p:spPr bwMode="auto">
          <a:xfrm>
            <a:off x="1295400" y="1812925"/>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40968" name="Text Box 8"/>
          <p:cNvSpPr txBox="1">
            <a:spLocks noChangeArrowheads="1"/>
          </p:cNvSpPr>
          <p:nvPr/>
        </p:nvSpPr>
        <p:spPr bwMode="auto">
          <a:xfrm>
            <a:off x="1835696" y="4154982"/>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CCFFCC"/>
                </a:solidFill>
                <a:latin typeface="Arial"/>
                <a:cs typeface="Arial"/>
              </a:rPr>
              <a:t>7 years</a:t>
            </a: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40970" name="Text Box 10"/>
          <p:cNvSpPr txBox="1">
            <a:spLocks noChangeArrowheads="1"/>
          </p:cNvSpPr>
          <p:nvPr/>
        </p:nvSpPr>
        <p:spPr bwMode="auto">
          <a:xfrm>
            <a:off x="4883696" y="4154982"/>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CCFFCC"/>
                </a:solidFill>
                <a:latin typeface="Arial"/>
                <a:cs typeface="Arial"/>
              </a:rPr>
              <a:t>1000 years</a:t>
            </a:r>
          </a:p>
        </p:txBody>
      </p:sp>
      <p:sp>
        <p:nvSpPr>
          <p:cNvPr id="40972" name="Text Box 12"/>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0973" name="Text Box 13"/>
          <p:cNvSpPr txBox="1">
            <a:spLocks noChangeArrowheads="1"/>
          </p:cNvSpPr>
          <p:nvPr/>
        </p:nvSpPr>
        <p:spPr bwMode="auto">
          <a:xfrm rot="5381629">
            <a:off x="6552159" y="5012916"/>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"Mid-</a:t>
            </a:r>
            <a:r>
              <a:rPr lang="en-US" sz="4000" b="1" dirty="0" err="1">
                <a:solidFill>
                  <a:srgbClr val="FFFF99"/>
                </a:solidFill>
                <a:latin typeface="Arial"/>
                <a:ea typeface="ＭＳ Ｐゴシック" charset="0"/>
                <a:cs typeface="Arial"/>
              </a:rPr>
              <a:t>Trib</a:t>
            </a:r>
            <a:r>
              <a:rPr lang="en-US" sz="4000" b="1" dirty="0">
                <a:solidFill>
                  <a:srgbClr val="FFFF99"/>
                </a:solidFill>
                <a:latin typeface="Arial"/>
                <a:ea typeface="ＭＳ Ｐゴシック" charset="0"/>
                <a:cs typeface="Arial"/>
              </a:rPr>
              <a:t>" Rapture</a:t>
            </a:r>
          </a:p>
        </p:txBody>
      </p:sp>
      <p:sp>
        <p:nvSpPr>
          <p:cNvPr id="154641"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66</a:t>
            </a:r>
            <a:endParaRPr lang="en-US" b="1" dirty="0">
              <a:solidFill>
                <a:srgbClr val="000000"/>
              </a:solidFill>
              <a:latin typeface="Arial"/>
              <a:cs typeface="Arial"/>
            </a:endParaRPr>
          </a:p>
        </p:txBody>
      </p:sp>
      <p:sp>
        <p:nvSpPr>
          <p:cNvPr id="18" name="Text Box 9"/>
          <p:cNvSpPr txBox="1">
            <a:spLocks noChangeArrowheads="1"/>
          </p:cNvSpPr>
          <p:nvPr/>
        </p:nvSpPr>
        <p:spPr bwMode="auto">
          <a:xfrm>
            <a:off x="3200400" y="4704357"/>
            <a:ext cx="4495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u="sng" dirty="0">
                <a:solidFill>
                  <a:schemeClr val="bg1"/>
                </a:solidFill>
                <a:latin typeface="Arial"/>
                <a:cs typeface="Arial"/>
              </a:rPr>
              <a:t>Time interval needed for:</a:t>
            </a:r>
            <a:endParaRPr lang="en-US" sz="2800" u="sng" dirty="0">
              <a:latin typeface="Arial"/>
              <a:cs typeface="Arial"/>
            </a:endParaRPr>
          </a:p>
        </p:txBody>
      </p:sp>
      <p:sp>
        <p:nvSpPr>
          <p:cNvPr id="19" name="Text Box 9"/>
          <p:cNvSpPr txBox="1">
            <a:spLocks noChangeArrowheads="1"/>
          </p:cNvSpPr>
          <p:nvPr/>
        </p:nvSpPr>
        <p:spPr bwMode="auto">
          <a:xfrm>
            <a:off x="3124200" y="5212357"/>
            <a:ext cx="41148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a:cs typeface="Arial"/>
              </a:rPr>
              <a:t>• Rewards</a:t>
            </a:r>
            <a:br>
              <a:rPr lang="en-US" sz="2800">
                <a:solidFill>
                  <a:srgbClr val="FFFFFF"/>
                </a:solidFill>
                <a:latin typeface="Arial"/>
                <a:cs typeface="Arial"/>
              </a:rPr>
            </a:br>
            <a:r>
              <a:rPr lang="en-US" sz="2800">
                <a:solidFill>
                  <a:srgbClr val="FFFFFF"/>
                </a:solidFill>
                <a:latin typeface="Arial"/>
                <a:cs typeface="Arial"/>
              </a:rPr>
              <a:t>• Marriage Supper</a:t>
            </a:r>
            <a:br>
              <a:rPr lang="en-US" sz="2800">
                <a:solidFill>
                  <a:srgbClr val="FFFFFF"/>
                </a:solidFill>
                <a:latin typeface="Arial"/>
                <a:cs typeface="Arial"/>
              </a:rPr>
            </a:br>
            <a:r>
              <a:rPr lang="en-US" sz="2800">
                <a:solidFill>
                  <a:srgbClr val="FFFFFF"/>
                </a:solidFill>
                <a:latin typeface="Arial"/>
                <a:cs typeface="Arial"/>
              </a:rPr>
              <a:t>• Mortal bodies</a:t>
            </a:r>
          </a:p>
        </p:txBody>
      </p:sp>
      <p:sp>
        <p:nvSpPr>
          <p:cNvPr id="20" name="Right Brace 19"/>
          <p:cNvSpPr>
            <a:spLocks/>
          </p:cNvSpPr>
          <p:nvPr/>
        </p:nvSpPr>
        <p:spPr bwMode="auto">
          <a:xfrm rot="5400000">
            <a:off x="3314700" y="3543300"/>
            <a:ext cx="1066800" cy="1447800"/>
          </a:xfrm>
          <a:prstGeom prst="rightBrace">
            <a:avLst>
              <a:gd name="adj1" fmla="val 19050"/>
              <a:gd name="adj2" fmla="val 50000"/>
            </a:avLst>
          </a:pr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2000">
              <a:latin typeface="Arial"/>
              <a:cs typeface="Arial"/>
            </a:endParaRPr>
          </a:p>
        </p:txBody>
      </p:sp>
    </p:spTree>
    <p:extLst>
      <p:ext uri="{BB962C8B-B14F-4D97-AF65-F5344CB8AC3E}">
        <p14:creationId xmlns:p14="http://schemas.microsoft.com/office/powerpoint/2010/main" val="41524614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par>
                          <p:cTn id="68" fill="hold">
                            <p:stCondLst>
                              <p:cond delay="500"/>
                            </p:stCondLst>
                            <p:childTnLst>
                              <p:par>
                                <p:cTn id="69" presetID="23" presetClass="entr" presetSubtype="16" fill="hold" grpId="0" nodeType="afterEffect">
                                  <p:stCondLst>
                                    <p:cond delay="100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childTnLst>
                                </p:cTn>
                              </p:par>
                            </p:childTnLst>
                          </p:cTn>
                        </p:par>
                        <p:par>
                          <p:cTn id="73" fill="hold">
                            <p:stCondLst>
                              <p:cond delay="2000"/>
                            </p:stCondLst>
                            <p:childTnLst>
                              <p:par>
                                <p:cTn id="74" presetID="23" presetClass="entr" presetSubtype="16" fill="hold" grpId="0" nodeType="afterEffect">
                                  <p:stCondLst>
                                    <p:cond delay="1000"/>
                                  </p:stCondLst>
                                  <p:childTnLst>
                                    <p:set>
                                      <p:cBhvr>
                                        <p:cTn id="75" dur="1" fill="hold">
                                          <p:stCondLst>
                                            <p:cond delay="0"/>
                                          </p:stCondLst>
                                        </p:cTn>
                                        <p:tgtEl>
                                          <p:spTgt spid="19">
                                            <p:txEl>
                                              <p:pRg st="0" end="0"/>
                                            </p:txEl>
                                          </p:spTgt>
                                        </p:tgtEl>
                                        <p:attrNameLst>
                                          <p:attrName>style.visibility</p:attrName>
                                        </p:attrNameLst>
                                      </p:cBhvr>
                                      <p:to>
                                        <p:strVal val="visible"/>
                                      </p:to>
                                    </p:set>
                                    <p:anim calcmode="lin" valueType="num">
                                      <p:cBhvr>
                                        <p:cTn id="76"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7" dur="500" fill="hold"/>
                                        <p:tgtEl>
                                          <p:spTgt spid="1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P spid="18" grpId="0"/>
      <p:bldP spid="19" grpId="0" build="p" bldLvl="2"/>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5059"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5060"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5061" name="Text Box 5"/>
          <p:cNvSpPr txBox="1">
            <a:spLocks noChangeArrowheads="1"/>
          </p:cNvSpPr>
          <p:nvPr/>
        </p:nvSpPr>
        <p:spPr bwMode="auto">
          <a:xfrm rot="-5400000">
            <a:off x="-684212" y="3742422"/>
            <a:ext cx="31369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Church Age</a:t>
            </a:r>
            <a:endParaRPr lang="en-US" sz="3600">
              <a:solidFill>
                <a:schemeClr val="bg1"/>
              </a:solidFill>
              <a:latin typeface="Arial"/>
              <a:cs typeface="Arial"/>
            </a:endParaRPr>
          </a:p>
        </p:txBody>
      </p:sp>
      <p:sp>
        <p:nvSpPr>
          <p:cNvPr id="45062" name="Text Box 6"/>
          <p:cNvSpPr txBox="1">
            <a:spLocks noChangeArrowheads="1"/>
          </p:cNvSpPr>
          <p:nvPr/>
        </p:nvSpPr>
        <p:spPr bwMode="auto">
          <a:xfrm rot="5400000" flipH="1">
            <a:off x="5849144" y="3895616"/>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5063" name="Text Box 7"/>
          <p:cNvSpPr txBox="1">
            <a:spLocks noChangeArrowheads="1"/>
          </p:cNvSpPr>
          <p:nvPr/>
        </p:nvSpPr>
        <p:spPr bwMode="auto">
          <a:xfrm>
            <a:off x="6019800" y="12954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a:latin typeface="Arial"/>
              <a:cs typeface="Arial"/>
            </a:endParaRPr>
          </a:p>
        </p:txBody>
      </p:sp>
      <p:sp>
        <p:nvSpPr>
          <p:cNvPr id="45064" name="Text Box 8"/>
          <p:cNvSpPr txBox="1">
            <a:spLocks noChangeArrowheads="1"/>
          </p:cNvSpPr>
          <p:nvPr/>
        </p:nvSpPr>
        <p:spPr bwMode="auto">
          <a:xfrm>
            <a:off x="1828800" y="2971800"/>
            <a:ext cx="3733800" cy="171739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80000"/>
              </a:lnSpc>
              <a:spcBef>
                <a:spcPct val="50000"/>
              </a:spcBef>
              <a:defRPr/>
            </a:pPr>
            <a:r>
              <a:rPr lang="en-US" sz="3600" b="1">
                <a:solidFill>
                  <a:schemeClr val="bg1"/>
                </a:solidFill>
                <a:latin typeface="Arial"/>
                <a:ea typeface="+mn-ea"/>
                <a:cs typeface="Arial"/>
              </a:rPr>
              <a:t>Spiritual reign of Christ</a:t>
            </a:r>
          </a:p>
          <a:p>
            <a:pPr algn="ctr">
              <a:lnSpc>
                <a:spcPct val="80000"/>
              </a:lnSpc>
              <a:spcBef>
                <a:spcPct val="50000"/>
              </a:spcBef>
              <a:defRPr/>
            </a:pPr>
            <a:r>
              <a:rPr lang="en-US" sz="3600" b="1">
                <a:solidFill>
                  <a:schemeClr val="bg1"/>
                </a:solidFill>
                <a:latin typeface="Arial"/>
                <a:ea typeface="+mn-ea"/>
                <a:cs typeface="Arial"/>
              </a:rPr>
              <a:t>Tribulations</a:t>
            </a:r>
          </a:p>
        </p:txBody>
      </p:sp>
      <p:sp>
        <p:nvSpPr>
          <p:cNvPr id="45065" name="Rectangle 9"/>
          <p:cNvSpPr>
            <a:spLocks noChangeArrowheads="1"/>
          </p:cNvSpPr>
          <p:nvPr/>
        </p:nvSpPr>
        <p:spPr bwMode="auto">
          <a:xfrm>
            <a:off x="533400" y="228600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5066" name="Text Box 10"/>
          <p:cNvSpPr txBox="1">
            <a:spLocks noChangeArrowheads="1"/>
          </p:cNvSpPr>
          <p:nvPr/>
        </p:nvSpPr>
        <p:spPr bwMode="auto">
          <a:xfrm rot="5381629">
            <a:off x="587533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CCFFCC"/>
                </a:solidFill>
                <a:latin typeface="Arial"/>
                <a:cs typeface="Arial"/>
              </a:rPr>
              <a:t>Judgment</a:t>
            </a:r>
          </a:p>
        </p:txBody>
      </p:sp>
      <p:sp>
        <p:nvSpPr>
          <p:cNvPr id="45067" name="Rectangle 11"/>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Amillennialism</a:t>
            </a:r>
          </a:p>
        </p:txBody>
      </p:sp>
      <p:sp>
        <p:nvSpPr>
          <p:cNvPr id="44044" name="Text Box 1041"/>
          <p:cNvSpPr txBox="1">
            <a:spLocks noChangeArrowheads="1"/>
          </p:cNvSpPr>
          <p:nvPr/>
        </p:nvSpPr>
        <p:spPr bwMode="auto">
          <a:xfrm>
            <a:off x="7884721" y="76200"/>
            <a:ext cx="112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2000" b="1">
                <a:solidFill>
                  <a:schemeClr val="bg1"/>
                </a:solidFill>
                <a:latin typeface="Arial"/>
                <a:cs typeface="Arial"/>
              </a:rPr>
              <a:t>27</a:t>
            </a:r>
          </a:p>
          <a:p>
            <a:pPr algn="r"/>
            <a:r>
              <a:rPr lang="en-US" sz="2000" b="1">
                <a:solidFill>
                  <a:schemeClr val="bg1"/>
                </a:solidFill>
                <a:latin typeface="Arial"/>
                <a:cs typeface="Arial"/>
              </a:rPr>
              <a:t>155-159</a:t>
            </a:r>
            <a:endParaRPr lang="en-US" sz="2000" b="1">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45065"/>
                                        </p:tgtEl>
                                        <p:attrNameLst>
                                          <p:attrName>style.visibility</p:attrName>
                                        </p:attrNameLst>
                                      </p:cBhvr>
                                      <p:to>
                                        <p:strVal val="visible"/>
                                      </p:to>
                                    </p:set>
                                    <p:anim calcmode="lin" valueType="num">
                                      <p:cBhvr additive="base">
                                        <p:cTn id="12" dur="500" fill="hold"/>
                                        <p:tgtEl>
                                          <p:spTgt spid="45065"/>
                                        </p:tgtEl>
                                        <p:attrNameLst>
                                          <p:attrName>ppt_x</p:attrName>
                                        </p:attrNameLst>
                                      </p:cBhvr>
                                      <p:tavLst>
                                        <p:tav tm="0">
                                          <p:val>
                                            <p:strVal val="0-#ppt_w/2"/>
                                          </p:val>
                                        </p:tav>
                                        <p:tav tm="100000">
                                          <p:val>
                                            <p:strVal val="#ppt_x"/>
                                          </p:val>
                                        </p:tav>
                                      </p:tavLst>
                                    </p:anim>
                                    <p:anim calcmode="lin" valueType="num">
                                      <p:cBhvr additive="base">
                                        <p:cTn id="13" dur="500" fill="hold"/>
                                        <p:tgtEl>
                                          <p:spTgt spid="4506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45059"/>
                                        </p:tgtEl>
                                        <p:attrNameLst>
                                          <p:attrName>style.visibility</p:attrName>
                                        </p:attrNameLst>
                                      </p:cBhvr>
                                      <p:to>
                                        <p:strVal val="visible"/>
                                      </p:to>
                                    </p:set>
                                    <p:animEffect transition="in" filter="wipe(left)">
                                      <p:cBhvr>
                                        <p:cTn id="17" dur="500"/>
                                        <p:tgtEl>
                                          <p:spTgt spid="45059"/>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45064"/>
                                        </p:tgtEl>
                                        <p:attrNameLst>
                                          <p:attrName>style.visibility</p:attrName>
                                        </p:attrNameLst>
                                      </p:cBhvr>
                                      <p:to>
                                        <p:strVal val="visible"/>
                                      </p:to>
                                    </p:set>
                                    <p:anim calcmode="lin" valueType="num">
                                      <p:cBhvr>
                                        <p:cTn id="21" dur="500" fill="hold"/>
                                        <p:tgtEl>
                                          <p:spTgt spid="45064"/>
                                        </p:tgtEl>
                                        <p:attrNameLst>
                                          <p:attrName>ppt_x</p:attrName>
                                        </p:attrNameLst>
                                      </p:cBhvr>
                                      <p:tavLst>
                                        <p:tav tm="0">
                                          <p:val>
                                            <p:strVal val="#ppt_x-#ppt_w/2"/>
                                          </p:val>
                                        </p:tav>
                                        <p:tav tm="100000">
                                          <p:val>
                                            <p:strVal val="#ppt_x"/>
                                          </p:val>
                                        </p:tav>
                                      </p:tavLst>
                                    </p:anim>
                                    <p:anim calcmode="lin" valueType="num">
                                      <p:cBhvr>
                                        <p:cTn id="22" dur="500" fill="hold"/>
                                        <p:tgtEl>
                                          <p:spTgt spid="45064"/>
                                        </p:tgtEl>
                                        <p:attrNameLst>
                                          <p:attrName>ppt_y</p:attrName>
                                        </p:attrNameLst>
                                      </p:cBhvr>
                                      <p:tavLst>
                                        <p:tav tm="0">
                                          <p:val>
                                            <p:strVal val="#ppt_y"/>
                                          </p:val>
                                        </p:tav>
                                        <p:tav tm="100000">
                                          <p:val>
                                            <p:strVal val="#ppt_y"/>
                                          </p:val>
                                        </p:tav>
                                      </p:tavLst>
                                    </p:anim>
                                    <p:anim calcmode="lin" valueType="num">
                                      <p:cBhvr>
                                        <p:cTn id="23" dur="500" fill="hold"/>
                                        <p:tgtEl>
                                          <p:spTgt spid="45064"/>
                                        </p:tgtEl>
                                        <p:attrNameLst>
                                          <p:attrName>ppt_w</p:attrName>
                                        </p:attrNameLst>
                                      </p:cBhvr>
                                      <p:tavLst>
                                        <p:tav tm="0">
                                          <p:val>
                                            <p:fltVal val="0"/>
                                          </p:val>
                                        </p:tav>
                                        <p:tav tm="100000">
                                          <p:val>
                                            <p:strVal val="#ppt_w"/>
                                          </p:val>
                                        </p:tav>
                                      </p:tavLst>
                                    </p:anim>
                                    <p:anim calcmode="lin" valueType="num">
                                      <p:cBhvr>
                                        <p:cTn id="24" dur="500" fill="hold"/>
                                        <p:tgtEl>
                                          <p:spTgt spid="45064"/>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45063"/>
                                        </p:tgtEl>
                                        <p:attrNameLst>
                                          <p:attrName>style.visibility</p:attrName>
                                        </p:attrNameLst>
                                      </p:cBhvr>
                                      <p:to>
                                        <p:strVal val="visible"/>
                                      </p:to>
                                    </p:set>
                                    <p:anim calcmode="lin" valueType="num">
                                      <p:cBhvr additive="base">
                                        <p:cTn id="28" dur="500" fill="hold"/>
                                        <p:tgtEl>
                                          <p:spTgt spid="45063"/>
                                        </p:tgtEl>
                                        <p:attrNameLst>
                                          <p:attrName>ppt_x</p:attrName>
                                        </p:attrNameLst>
                                      </p:cBhvr>
                                      <p:tavLst>
                                        <p:tav tm="0">
                                          <p:val>
                                            <p:strVal val="#ppt_x"/>
                                          </p:val>
                                        </p:tav>
                                        <p:tav tm="100000">
                                          <p:val>
                                            <p:strVal val="#ppt_x"/>
                                          </p:val>
                                        </p:tav>
                                      </p:tavLst>
                                    </p:anim>
                                    <p:anim calcmode="lin" valueType="num">
                                      <p:cBhvr additive="base">
                                        <p:cTn id="29" dur="500" fill="hold"/>
                                        <p:tgtEl>
                                          <p:spTgt spid="45063"/>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45060"/>
                                        </p:tgtEl>
                                        <p:attrNameLst>
                                          <p:attrName>style.visibility</p:attrName>
                                        </p:attrNameLst>
                                      </p:cBhvr>
                                      <p:to>
                                        <p:strVal val="visible"/>
                                      </p:to>
                                    </p:set>
                                    <p:anim calcmode="lin" valueType="num">
                                      <p:cBhvr additive="base">
                                        <p:cTn id="33" dur="500" fill="hold"/>
                                        <p:tgtEl>
                                          <p:spTgt spid="45060"/>
                                        </p:tgtEl>
                                        <p:attrNameLst>
                                          <p:attrName>ppt_x</p:attrName>
                                        </p:attrNameLst>
                                      </p:cBhvr>
                                      <p:tavLst>
                                        <p:tav tm="0">
                                          <p:val>
                                            <p:strVal val="#ppt_x"/>
                                          </p:val>
                                        </p:tav>
                                        <p:tav tm="100000">
                                          <p:val>
                                            <p:strVal val="#ppt_x"/>
                                          </p:val>
                                        </p:tav>
                                      </p:tavLst>
                                    </p:anim>
                                    <p:anim calcmode="lin" valueType="num">
                                      <p:cBhvr additive="base">
                                        <p:cTn id="34" dur="500" fill="hold"/>
                                        <p:tgtEl>
                                          <p:spTgt spid="45060"/>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45066"/>
                                        </p:tgtEl>
                                        <p:attrNameLst>
                                          <p:attrName>style.visibility</p:attrName>
                                        </p:attrNameLst>
                                      </p:cBhvr>
                                      <p:to>
                                        <p:strVal val="visible"/>
                                      </p:to>
                                    </p:set>
                                    <p:anim calcmode="lin" valueType="num">
                                      <p:cBhvr additive="base">
                                        <p:cTn id="38" dur="500" fill="hold"/>
                                        <p:tgtEl>
                                          <p:spTgt spid="45066"/>
                                        </p:tgtEl>
                                        <p:attrNameLst>
                                          <p:attrName>ppt_x</p:attrName>
                                        </p:attrNameLst>
                                      </p:cBhvr>
                                      <p:tavLst>
                                        <p:tav tm="0">
                                          <p:val>
                                            <p:strVal val="#ppt_x"/>
                                          </p:val>
                                        </p:tav>
                                        <p:tav tm="100000">
                                          <p:val>
                                            <p:strVal val="#ppt_x"/>
                                          </p:val>
                                        </p:tav>
                                      </p:tavLst>
                                    </p:anim>
                                    <p:anim calcmode="lin" valueType="num">
                                      <p:cBhvr additive="base">
                                        <p:cTn id="39" dur="500" fill="hold"/>
                                        <p:tgtEl>
                                          <p:spTgt spid="45066"/>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45062"/>
                                        </p:tgtEl>
                                        <p:attrNameLst>
                                          <p:attrName>style.visibility</p:attrName>
                                        </p:attrNameLst>
                                      </p:cBhvr>
                                      <p:to>
                                        <p:strVal val="visible"/>
                                      </p:to>
                                    </p:set>
                                    <p:anim calcmode="lin" valueType="num">
                                      <p:cBhvr additive="base">
                                        <p:cTn id="43" dur="500" fill="hold"/>
                                        <p:tgtEl>
                                          <p:spTgt spid="45062"/>
                                        </p:tgtEl>
                                        <p:attrNameLst>
                                          <p:attrName>ppt_x</p:attrName>
                                        </p:attrNameLst>
                                      </p:cBhvr>
                                      <p:tavLst>
                                        <p:tav tm="0">
                                          <p:val>
                                            <p:strVal val="1+#ppt_w/2"/>
                                          </p:val>
                                        </p:tav>
                                        <p:tav tm="100000">
                                          <p:val>
                                            <p:strVal val="#ppt_x"/>
                                          </p:val>
                                        </p:tav>
                                      </p:tavLst>
                                    </p:anim>
                                    <p:anim calcmode="lin" valueType="num">
                                      <p:cBhvr additive="base">
                                        <p:cTn id="44"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utoUpdateAnimBg="0"/>
      <p:bldP spid="45062" grpId="0" autoUpdateAnimBg="0"/>
      <p:bldP spid="45063" grpId="0" autoUpdateAnimBg="0"/>
      <p:bldP spid="45064" grpId="0" autoUpdateAnimBg="0"/>
      <p:bldP spid="45065" grpId="0" animBg="1"/>
      <p:bldP spid="4506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8724" name="Text Box 4"/>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43" name="Text Box 7"/>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39944" name="Text Box 8"/>
          <p:cNvSpPr txBox="1">
            <a:spLocks noChangeArrowheads="1"/>
          </p:cNvSpPr>
          <p:nvPr/>
        </p:nvSpPr>
        <p:spPr bwMode="auto">
          <a:xfrm>
            <a:off x="2286000" y="1844824"/>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00CCFF"/>
                </a:solidFill>
                <a:latin typeface="Arial"/>
                <a:cs typeface="Arial"/>
              </a:rPr>
              <a:t>Rapture</a:t>
            </a:r>
            <a:endParaRPr lang="en-US" sz="3600" dirty="0">
              <a:solidFill>
                <a:srgbClr val="FFFFFF"/>
              </a:solidFill>
              <a:latin typeface="Arial"/>
              <a:cs typeface="Arial"/>
            </a:endParaRPr>
          </a:p>
        </p:txBody>
      </p:sp>
      <p:sp>
        <p:nvSpPr>
          <p:cNvPr id="39945" name="Text Box 9"/>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39946" name="Text Box 10"/>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CCFFCC"/>
                </a:solidFill>
                <a:latin typeface="Arial"/>
                <a:cs typeface="Arial"/>
              </a:rPr>
              <a:t>7 years</a:t>
            </a:r>
          </a:p>
        </p:txBody>
      </p:sp>
      <p:sp>
        <p:nvSpPr>
          <p:cNvPr id="39947" name="Text Box 11"/>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39948" name="Text Box 12"/>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CCFFCC"/>
                </a:solidFill>
                <a:latin typeface="Arial"/>
                <a:cs typeface="Arial"/>
              </a:rPr>
              <a:t>1000 years</a:t>
            </a:r>
          </a:p>
        </p:txBody>
      </p:sp>
      <p:sp>
        <p:nvSpPr>
          <p:cNvPr id="39950" name="Text Box 14"/>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39951" name="Text Box 15"/>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"Post-</a:t>
            </a:r>
            <a:r>
              <a:rPr lang="en-US" sz="4000" b="1" dirty="0" err="1">
                <a:solidFill>
                  <a:srgbClr val="FFFF99"/>
                </a:solidFill>
                <a:latin typeface="Arial"/>
                <a:ea typeface="ＭＳ Ｐゴシック" charset="0"/>
                <a:cs typeface="Arial"/>
              </a:rPr>
              <a:t>Trib</a:t>
            </a:r>
            <a:r>
              <a:rPr lang="en-US" sz="4000" b="1" dirty="0">
                <a:solidFill>
                  <a:srgbClr val="FFFF99"/>
                </a:solidFill>
                <a:latin typeface="Arial"/>
                <a:ea typeface="ＭＳ Ｐゴシック" charset="0"/>
                <a:cs typeface="Arial"/>
              </a:rPr>
              <a:t>" Rapture</a:t>
            </a:r>
          </a:p>
        </p:txBody>
      </p:sp>
      <p:sp>
        <p:nvSpPr>
          <p:cNvPr id="158737"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70</a:t>
            </a:r>
            <a:endParaRPr lang="en-US" b="1" dirty="0">
              <a:solidFill>
                <a:srgbClr val="000000"/>
              </a:solidFill>
              <a:latin typeface="Arial"/>
              <a:cs typeface="Arial"/>
            </a:endParaRPr>
          </a:p>
        </p:txBody>
      </p:sp>
    </p:spTree>
    <p:extLst>
      <p:ext uri="{BB962C8B-B14F-4D97-AF65-F5344CB8AC3E}">
        <p14:creationId xmlns:p14="http://schemas.microsoft.com/office/powerpoint/2010/main" val="39427745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79888" name="Rectangle 17"/>
          <p:cNvSpPr>
            <a:spLocks noGrp="1" noChangeArrowheads="1"/>
          </p:cNvSpPr>
          <p:nvPr>
            <p:ph type="title" idx="4294967295"/>
          </p:nvPr>
        </p:nvSpPr>
        <p:spPr>
          <a:xfrm>
            <a:off x="0" y="0"/>
            <a:ext cx="9144000" cy="533400"/>
          </a:xfrm>
          <a:solidFill>
            <a:schemeClr val="tx1"/>
          </a:solidFill>
          <a:effectLst>
            <a:outerShdw blurRad="50800" dist="38100" dir="2700000">
              <a:srgbClr val="000000">
                <a:alpha val="43000"/>
              </a:srgbClr>
            </a:outerShdw>
          </a:effectLst>
        </p:spPr>
        <p:txBody>
          <a:bodyPr/>
          <a:lstStyle/>
          <a:p>
            <a:pPr>
              <a:defRPr/>
            </a:pPr>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Critiques of </a:t>
            </a:r>
            <a:r>
              <a:rPr lang="ja-JP" altLang="en-US" sz="3600" b="1">
                <a:solidFill>
                  <a:schemeClr val="bg1"/>
                </a:solidFill>
                <a:effectLst>
                  <a:outerShdw blurRad="38100" dist="38100" dir="2700000" algn="tl">
                    <a:srgbClr val="808080"/>
                  </a:outerShdw>
                </a:effectLst>
                <a:latin typeface="Arial" charset="0"/>
                <a:ea typeface="ＭＳ Ｐゴシック" charset="0"/>
                <a:cs typeface="Arial" charset="0"/>
              </a:rPr>
              <a:t>“</a:t>
            </a:r>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Post-Trib</a:t>
            </a:r>
            <a:r>
              <a:rPr lang="ja-JP" altLang="en-US" sz="3600" b="1">
                <a:solidFill>
                  <a:schemeClr val="bg1"/>
                </a:solidFill>
                <a:effectLst>
                  <a:outerShdw blurRad="38100" dist="38100" dir="2700000" algn="tl">
                    <a:srgbClr val="808080"/>
                  </a:outerShdw>
                </a:effectLst>
                <a:latin typeface="Arial" charset="0"/>
                <a:ea typeface="ＭＳ Ｐゴシック" charset="0"/>
                <a:cs typeface="Arial" charset="0"/>
              </a:rPr>
              <a:t>”</a:t>
            </a:r>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 Rapture</a:t>
            </a:r>
          </a:p>
        </p:txBody>
      </p:sp>
      <p:sp>
        <p:nvSpPr>
          <p:cNvPr id="82947" name="Text Box 18"/>
          <p:cNvSpPr txBox="1">
            <a:spLocks noChangeArrowheads="1"/>
          </p:cNvSpPr>
          <p:nvPr/>
        </p:nvSpPr>
        <p:spPr bwMode="auto">
          <a:xfrm>
            <a:off x="853440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70</a:t>
            </a:r>
            <a:endParaRPr lang="en-US" b="1">
              <a:solidFill>
                <a:srgbClr val="000000"/>
              </a:solidFill>
              <a:latin typeface="Arial" charset="0"/>
              <a:cs typeface="Arial" charset="0"/>
            </a:endParaRPr>
          </a:p>
        </p:txBody>
      </p:sp>
      <p:sp>
        <p:nvSpPr>
          <p:cNvPr id="23" name="TextBox 22"/>
          <p:cNvSpPr txBox="1"/>
          <p:nvPr/>
        </p:nvSpPr>
        <p:spPr>
          <a:xfrm>
            <a:off x="0" y="6477000"/>
            <a:ext cx="9144000" cy="707886"/>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000" b="1" dirty="0">
                <a:solidFill>
                  <a:srgbClr val="FFFFFF"/>
                </a:solidFill>
                <a:latin typeface="Arial" charset="0"/>
                <a:cs typeface="Arial" charset="0"/>
              </a:rPr>
              <a:t>Paul Benware, </a:t>
            </a:r>
            <a:r>
              <a:rPr lang="en-US" sz="2000" b="1" i="1" dirty="0">
                <a:solidFill>
                  <a:srgbClr val="FFFFFF"/>
                </a:solidFill>
                <a:latin typeface="Arial" charset="0"/>
                <a:cs typeface="Arial" charset="0"/>
              </a:rPr>
              <a:t>Understanding End Times Prophecy, </a:t>
            </a:r>
            <a:r>
              <a:rPr lang="en-US" sz="2000" b="1" dirty="0">
                <a:solidFill>
                  <a:srgbClr val="FFFFFF"/>
                </a:solidFill>
                <a:latin typeface="Arial" charset="0"/>
                <a:cs typeface="Arial" charset="0"/>
              </a:rPr>
              <a:t>245-261, summed up in 260-61 </a:t>
            </a:r>
          </a:p>
        </p:txBody>
      </p:sp>
      <p:sp>
        <p:nvSpPr>
          <p:cNvPr id="20" name="TextBox 19"/>
          <p:cNvSpPr txBox="1"/>
          <p:nvPr/>
        </p:nvSpPr>
        <p:spPr>
          <a:xfrm>
            <a:off x="152400" y="533400"/>
            <a:ext cx="8991600" cy="5934075"/>
          </a:xfrm>
          <a:prstGeom prst="rect">
            <a:avLst/>
          </a:prstGeom>
          <a:noFill/>
          <a:effectLst>
            <a:outerShdw blurRad="50800" dist="38100" dir="2700000">
              <a:srgbClr val="000000">
                <a:alpha val="43000"/>
              </a:srgbClr>
            </a:outerShdw>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Arial" charset="0"/>
                <a:cs typeface="Arial" charset="0"/>
              </a:rPr>
              <a:t>1 </a:t>
            </a:r>
            <a:r>
              <a:rPr lang="en-US" b="1" u="sng">
                <a:solidFill>
                  <a:srgbClr val="FFFFFF"/>
                </a:solidFill>
                <a:effectLst>
                  <a:outerShdw blurRad="38100" dist="38100" dir="2700000" algn="tl">
                    <a:srgbClr val="000000"/>
                  </a:outerShdw>
                </a:effectLst>
                <a:latin typeface="Arial" charset="0"/>
                <a:cs typeface="Arial" charset="0"/>
              </a:rPr>
              <a:t>Historical</a:t>
            </a:r>
            <a:r>
              <a:rPr lang="en-US" b="1">
                <a:solidFill>
                  <a:srgbClr val="FFFFFF"/>
                </a:solidFill>
                <a:effectLst>
                  <a:outerShdw blurRad="38100" dist="38100" dir="2700000" algn="tl">
                    <a:srgbClr val="000000"/>
                  </a:outerShdw>
                </a:effectLst>
                <a:latin typeface="Arial" charset="0"/>
                <a:cs typeface="Arial" charset="0"/>
              </a:rPr>
              <a:t>: a doctrine being new does not make it invalid, J.N. Darby was not first </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pre-tribber</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 anyway (245-48)</a:t>
            </a:r>
          </a:p>
          <a:p>
            <a:pPr>
              <a:defRPr/>
            </a:pPr>
            <a:r>
              <a:rPr lang="en-US" b="1">
                <a:solidFill>
                  <a:srgbClr val="FFFFFF"/>
                </a:solidFill>
                <a:effectLst>
                  <a:outerShdw blurRad="38100" dist="38100" dir="2700000" algn="tl">
                    <a:srgbClr val="000000"/>
                  </a:outerShdw>
                </a:effectLst>
                <a:latin typeface="Arial" charset="0"/>
                <a:cs typeface="Arial" charset="0"/>
              </a:rPr>
              <a:t>2 </a:t>
            </a:r>
            <a:r>
              <a:rPr lang="en-US" b="1" u="sng">
                <a:solidFill>
                  <a:srgbClr val="FFFFFF"/>
                </a:solidFill>
                <a:effectLst>
                  <a:outerShdw blurRad="38100" dist="38100" dir="2700000" algn="tl">
                    <a:srgbClr val="000000"/>
                  </a:outerShdw>
                </a:effectLst>
                <a:latin typeface="Arial" charset="0"/>
                <a:cs typeface="Arial" charset="0"/>
              </a:rPr>
              <a:t>Nature of the Tribulation</a:t>
            </a:r>
            <a:r>
              <a:rPr lang="en-US" b="1">
                <a:solidFill>
                  <a:srgbClr val="FFFFFF"/>
                </a:solidFill>
                <a:effectLst>
                  <a:outerShdw blurRad="38100" dist="38100" dir="2700000" algn="tl">
                    <a:srgbClr val="000000"/>
                  </a:outerShdw>
                </a:effectLst>
                <a:latin typeface="Arial" charset="0"/>
                <a:cs typeface="Arial" charset="0"/>
              </a:rPr>
              <a:t> period is a time of God</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s wrath, beginning in Rev. 6 (248-52)</a:t>
            </a:r>
          </a:p>
          <a:p>
            <a:pPr>
              <a:defRPr/>
            </a:pPr>
            <a:r>
              <a:rPr lang="en-US" b="1">
                <a:solidFill>
                  <a:srgbClr val="FFFFFF"/>
                </a:solidFill>
                <a:effectLst>
                  <a:outerShdw blurRad="38100" dist="38100" dir="2700000" algn="tl">
                    <a:srgbClr val="000000"/>
                  </a:outerShdw>
                </a:effectLst>
                <a:latin typeface="Arial" charset="0"/>
                <a:cs typeface="Arial" charset="0"/>
              </a:rPr>
              <a:t>3 </a:t>
            </a:r>
            <a:r>
              <a:rPr lang="en-US" b="1" u="sng">
                <a:solidFill>
                  <a:srgbClr val="FFFFFF"/>
                </a:solidFill>
                <a:effectLst>
                  <a:outerShdw blurRad="38100" dist="38100" dir="2700000" algn="tl">
                    <a:srgbClr val="000000"/>
                  </a:outerShdw>
                </a:effectLst>
                <a:latin typeface="Arial" charset="0"/>
                <a:cs typeface="Arial" charset="0"/>
              </a:rPr>
              <a:t>Nature of the Church</a:t>
            </a:r>
            <a:r>
              <a:rPr lang="en-US" b="1">
                <a:solidFill>
                  <a:srgbClr val="FFFFFF"/>
                </a:solidFill>
                <a:effectLst>
                  <a:outerShdw blurRad="38100" dist="38100" dir="2700000" algn="tl">
                    <a:srgbClr val="000000"/>
                  </a:outerShdw>
                </a:effectLst>
                <a:latin typeface="Arial" charset="0"/>
                <a:cs typeface="Arial" charset="0"/>
              </a:rPr>
              <a:t> as distinct from Israel, to whom the Tribulation is directed (253-56)</a:t>
            </a:r>
          </a:p>
          <a:p>
            <a:pPr>
              <a:defRPr/>
            </a:pPr>
            <a:r>
              <a:rPr lang="en-US" b="1">
                <a:solidFill>
                  <a:srgbClr val="FFFFFF"/>
                </a:solidFill>
                <a:effectLst>
                  <a:outerShdw blurRad="38100" dist="38100" dir="2700000" algn="tl">
                    <a:srgbClr val="000000"/>
                  </a:outerShdw>
                </a:effectLst>
                <a:latin typeface="Arial" charset="0"/>
                <a:cs typeface="Arial" charset="0"/>
              </a:rPr>
              <a:t>4 </a:t>
            </a:r>
            <a:r>
              <a:rPr lang="en-US" b="1" u="sng">
                <a:solidFill>
                  <a:srgbClr val="FFFFFF"/>
                </a:solidFill>
                <a:effectLst>
                  <a:outerShdw blurRad="38100" dist="38100" dir="2700000" algn="tl">
                    <a:srgbClr val="000000"/>
                  </a:outerShdw>
                </a:effectLst>
                <a:latin typeface="Arial" charset="0"/>
                <a:cs typeface="Arial" charset="0"/>
              </a:rPr>
              <a:t>Dissimilarity between Rapture &amp; Second Coming</a:t>
            </a:r>
            <a:r>
              <a:rPr lang="en-US" b="1">
                <a:solidFill>
                  <a:srgbClr val="FFFFFF"/>
                </a:solidFill>
                <a:effectLst>
                  <a:outerShdw blurRad="38100" dist="38100" dir="2700000" algn="tl">
                    <a:srgbClr val="000000"/>
                  </a:outerShdw>
                </a:effectLst>
                <a:latin typeface="Arial" charset="0"/>
                <a:cs typeface="Arial" charset="0"/>
              </a:rPr>
              <a:t> texts, despite similar terminology (256-57)</a:t>
            </a:r>
          </a:p>
          <a:p>
            <a:pPr>
              <a:defRPr/>
            </a:pPr>
            <a:r>
              <a:rPr lang="en-US" b="1">
                <a:solidFill>
                  <a:srgbClr val="FFFFFF"/>
                </a:solidFill>
                <a:effectLst>
                  <a:outerShdw blurRad="38100" dist="38100" dir="2700000" algn="tl">
                    <a:srgbClr val="000000"/>
                  </a:outerShdw>
                </a:effectLst>
                <a:latin typeface="Arial" charset="0"/>
                <a:cs typeface="Arial" charset="0"/>
              </a:rPr>
              <a:t>5 </a:t>
            </a:r>
            <a:r>
              <a:rPr lang="en-US" b="1" u="sng">
                <a:solidFill>
                  <a:srgbClr val="FFFFFF"/>
                </a:solidFill>
                <a:effectLst>
                  <a:outerShdw blurRad="38100" dist="38100" dir="2700000" algn="tl">
                    <a:srgbClr val="000000"/>
                  </a:outerShdw>
                </a:effectLst>
                <a:latin typeface="Arial" charset="0"/>
                <a:cs typeface="Arial" charset="0"/>
              </a:rPr>
              <a:t>Time needed between Rapture &amp; Second Coming</a:t>
            </a:r>
            <a:r>
              <a:rPr lang="en-US" b="1">
                <a:solidFill>
                  <a:srgbClr val="FFFFFF"/>
                </a:solidFill>
                <a:effectLst>
                  <a:outerShdw blurRad="38100" dist="38100" dir="2700000" algn="tl">
                    <a:srgbClr val="000000"/>
                  </a:outerShdw>
                </a:effectLst>
                <a:latin typeface="Arial" charset="0"/>
                <a:cs typeface="Arial" charset="0"/>
              </a:rPr>
              <a:t> for rewards, marriage supper and mortal bodies (257-58)</a:t>
            </a:r>
          </a:p>
          <a:p>
            <a:pPr>
              <a:defRPr/>
            </a:pPr>
            <a:r>
              <a:rPr lang="en-US" b="1">
                <a:solidFill>
                  <a:srgbClr val="FFFFFF"/>
                </a:solidFill>
                <a:effectLst>
                  <a:outerShdw blurRad="38100" dist="38100" dir="2700000" algn="tl">
                    <a:srgbClr val="000000"/>
                  </a:outerShdw>
                </a:effectLst>
                <a:latin typeface="Arial" charset="0"/>
                <a:cs typeface="Arial" charset="0"/>
              </a:rPr>
              <a:t>6 </a:t>
            </a:r>
            <a:r>
              <a:rPr lang="en-US" b="1" u="sng">
                <a:solidFill>
                  <a:srgbClr val="FFFFFF"/>
                </a:solidFill>
                <a:effectLst>
                  <a:outerShdw blurRad="38100" dist="38100" dir="2700000" algn="tl">
                    <a:srgbClr val="000000"/>
                  </a:outerShdw>
                </a:effectLst>
                <a:latin typeface="Arial" charset="0"/>
                <a:cs typeface="Arial" charset="0"/>
              </a:rPr>
              <a:t>Imminency denied</a:t>
            </a:r>
            <a:r>
              <a:rPr lang="en-US" b="1">
                <a:solidFill>
                  <a:srgbClr val="FFFFFF"/>
                </a:solidFill>
                <a:effectLst>
                  <a:outerShdw blurRad="38100" dist="38100" dir="2700000" algn="tl">
                    <a:srgbClr val="000000"/>
                  </a:outerShdw>
                </a:effectLst>
                <a:latin typeface="Arial" charset="0"/>
                <a:cs typeface="Arial" charset="0"/>
              </a:rPr>
              <a:t>: nothing had to be fulfilled by the time Peter grew old (John 21:18-19; cf. 1 Pet 4:7)</a:t>
            </a:r>
          </a:p>
          <a:p>
            <a:pPr>
              <a:defRPr/>
            </a:pPr>
            <a:r>
              <a:rPr lang="en-US" b="1">
                <a:solidFill>
                  <a:srgbClr val="FFFFFF"/>
                </a:solidFill>
                <a:effectLst>
                  <a:outerShdw blurRad="38100" dist="38100" dir="2700000" algn="tl">
                    <a:srgbClr val="000000"/>
                  </a:outerShdw>
                </a:effectLst>
                <a:latin typeface="Arial" charset="0"/>
                <a:cs typeface="Arial" charset="0"/>
              </a:rPr>
              <a:t>7 </a:t>
            </a:r>
            <a:r>
              <a:rPr lang="en-US" b="1" u="sng">
                <a:solidFill>
                  <a:srgbClr val="FFFFFF"/>
                </a:solidFill>
                <a:effectLst>
                  <a:outerShdw blurRad="38100" dist="38100" dir="2700000" algn="tl">
                    <a:srgbClr val="000000"/>
                  </a:outerShdw>
                </a:effectLst>
                <a:latin typeface="Arial" charset="0"/>
                <a:cs typeface="Arial" charset="0"/>
              </a:rPr>
              <a:t>Olivet Discourse</a:t>
            </a:r>
            <a:r>
              <a:rPr lang="en-US" b="1">
                <a:solidFill>
                  <a:srgbClr val="FFFFFF"/>
                </a:solidFill>
                <a:effectLst>
                  <a:outerShdw blurRad="38100" dist="38100" dir="2700000" algn="tl">
                    <a:srgbClr val="000000"/>
                  </a:outerShdw>
                </a:effectLst>
                <a:latin typeface="Arial" charset="0"/>
                <a:cs typeface="Arial" charset="0"/>
              </a:rPr>
              <a:t> concerns Israel and lacks a resurrection or glorifying of the church (259-60)</a:t>
            </a:r>
          </a:p>
          <a:p>
            <a:pPr>
              <a:defRPr/>
            </a:pPr>
            <a:r>
              <a:rPr lang="en-US" b="1">
                <a:solidFill>
                  <a:srgbClr val="FFFFFF"/>
                </a:solidFill>
                <a:effectLst>
                  <a:outerShdw blurRad="38100" dist="38100" dir="2700000" algn="tl">
                    <a:srgbClr val="000000"/>
                  </a:outerShdw>
                </a:effectLst>
                <a:latin typeface="Arial" charset="0"/>
                <a:cs typeface="Arial" charset="0"/>
              </a:rPr>
              <a:t>8 </a:t>
            </a:r>
            <a:r>
              <a:rPr lang="en-US" b="1" u="sng">
                <a:solidFill>
                  <a:srgbClr val="FFFFFF"/>
                </a:solidFill>
                <a:effectLst>
                  <a:outerShdw blurRad="38100" dist="38100" dir="2700000" algn="tl">
                    <a:srgbClr val="000000"/>
                  </a:outerShdw>
                </a:effectLst>
                <a:latin typeface="Arial" charset="0"/>
                <a:cs typeface="Arial" charset="0"/>
              </a:rPr>
              <a:t>Need for non-glorified bodies</a:t>
            </a:r>
            <a:r>
              <a:rPr lang="en-US" b="1">
                <a:solidFill>
                  <a:srgbClr val="FFFFFF"/>
                </a:solidFill>
                <a:effectLst>
                  <a:outerShdw blurRad="38100" dist="38100" dir="2700000" algn="tl">
                    <a:srgbClr val="000000"/>
                  </a:outerShdw>
                </a:effectLst>
                <a:latin typeface="Arial" charset="0"/>
                <a:cs typeface="Arial" charset="0"/>
              </a:rPr>
              <a:t> in the millennium and presence of </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sheep</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 at </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sheep and goat</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 judgment (260)</a:t>
            </a:r>
          </a:p>
        </p:txBody>
      </p:sp>
    </p:spTree>
    <p:extLst>
      <p:ext uri="{BB962C8B-B14F-4D97-AF65-F5344CB8AC3E}">
        <p14:creationId xmlns:p14="http://schemas.microsoft.com/office/powerpoint/2010/main" val="32486298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0" end="0"/>
                                            </p:txEl>
                                          </p:spTgt>
                                        </p:tgtEl>
                                        <p:attrNameLst>
                                          <p:attrName>ppt_c</p:attrName>
                                        </p:attrNameLst>
                                      </p:cBhvr>
                                      <p:to>
                                        <a:srgbClr val="FFFF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1" end="1"/>
                                            </p:txEl>
                                          </p:spTgt>
                                        </p:tgtEl>
                                        <p:attrNameLst>
                                          <p:attrName>ppt_c</p:attrName>
                                        </p:attrNameLst>
                                      </p:cBhvr>
                                      <p:to>
                                        <a:srgbClr val="FFFF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2" end="2"/>
                                            </p:txEl>
                                          </p:spTgt>
                                        </p:tgtEl>
                                        <p:attrNameLst>
                                          <p:attrName>ppt_c</p:attrName>
                                        </p:attrNameLst>
                                      </p:cBhvr>
                                      <p:to>
                                        <a:srgbClr val="FFFF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3" end="3"/>
                                            </p:txEl>
                                          </p:spTgt>
                                        </p:tgtEl>
                                        <p:attrNameLst>
                                          <p:attrName>ppt_c</p:attrName>
                                        </p:attrNameLst>
                                      </p:cBhvr>
                                      <p:to>
                                        <a:srgbClr val="FFFF00"/>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4" end="4"/>
                                            </p:txEl>
                                          </p:spTgt>
                                        </p:tgtEl>
                                        <p:attrNameLst>
                                          <p:attrName>ppt_c</p:attrName>
                                        </p:attrNameLst>
                                      </p:cBhvr>
                                      <p:to>
                                        <a:srgbClr val="FFFF00"/>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5" end="5"/>
                                            </p:txEl>
                                          </p:spTgt>
                                        </p:tgtEl>
                                        <p:attrNameLst>
                                          <p:attrName>ppt_c</p:attrName>
                                        </p:attrNameLst>
                                      </p:cBhvr>
                                      <p:to>
                                        <a:srgbClr val="FFFF0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6" end="6"/>
                                            </p:txEl>
                                          </p:spTgt>
                                        </p:tgtEl>
                                        <p:attrNameLst>
                                          <p:attrName>ppt_c</p:attrName>
                                        </p:attrNameLst>
                                      </p:cBhvr>
                                      <p:to>
                                        <a:srgbClr val="FFFF00"/>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7" end="7"/>
                                            </p:txEl>
                                          </p:spTgt>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346917" cy="874713"/>
          </a:xfrm>
          <a:solidFill>
            <a:schemeClr val="accent2"/>
          </a:solidFill>
        </p:spPr>
        <p:txBody>
          <a:bodyPr/>
          <a:lstStyle/>
          <a:p>
            <a:r>
              <a:rPr lang="en-US" dirty="0">
                <a:solidFill>
                  <a:schemeClr val="bg1"/>
                </a:solidFill>
                <a:latin typeface="Arial" charset="0"/>
                <a:ea typeface="ＭＳ Ｐゴシック" charset="0"/>
                <a:cs typeface="Arial" charset="0"/>
              </a:rPr>
              <a:t>Why Am I </a:t>
            </a:r>
            <a:r>
              <a:rPr lang="en-US" i="1" dirty="0">
                <a:solidFill>
                  <a:schemeClr val="bg1"/>
                </a:solidFill>
                <a:latin typeface="Arial" charset="0"/>
                <a:ea typeface="ＭＳ Ｐゴシック" charset="0"/>
                <a:cs typeface="Arial" charset="0"/>
              </a:rPr>
              <a:t>Not </a:t>
            </a:r>
            <a:r>
              <a:rPr lang="en-US" i="1" dirty="0" err="1">
                <a:solidFill>
                  <a:schemeClr val="bg1"/>
                </a:solidFill>
                <a:latin typeface="Arial" charset="0"/>
                <a:ea typeface="ＭＳ Ｐゴシック" charset="0"/>
                <a:cs typeface="Arial" charset="0"/>
              </a:rPr>
              <a:t>Posttrib</a:t>
            </a:r>
            <a:r>
              <a:rPr lang="en-US" i="1" dirty="0">
                <a:solidFill>
                  <a:schemeClr val="bg1"/>
                </a:solidFill>
                <a:latin typeface="Arial" charset="0"/>
                <a:ea typeface="ＭＳ Ｐゴシック" charset="0"/>
                <a:cs typeface="Arial" charset="0"/>
              </a:rPr>
              <a:t>?</a:t>
            </a: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a:spcBef>
                <a:spcPct val="20000"/>
              </a:spcBef>
              <a:defRPr/>
            </a:pPr>
            <a:r>
              <a:rPr lang="en-US" sz="3200" b="1">
                <a:solidFill>
                  <a:srgbClr val="FFFFFF"/>
                </a:solidFill>
                <a:effectLst>
                  <a:outerShdw blurRad="38100" dist="38100" dir="2700000" algn="tl">
                    <a:srgbClr val="000000"/>
                  </a:outerShdw>
                </a:effectLst>
                <a:latin typeface="Arial" charset="0"/>
                <a:cs typeface="Arial" charset="0"/>
              </a:rPr>
              <a:t>8.	If posttrib, then sheep would already be separated from goats (Matt. 25:31-46).</a:t>
            </a:r>
          </a:p>
        </p:txBody>
      </p:sp>
      <p:sp>
        <p:nvSpPr>
          <p:cNvPr id="160772"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65a</a:t>
            </a:r>
            <a:endParaRPr lang="en-US" b="1" dirty="0">
              <a:solidFill>
                <a:srgbClr val="000000"/>
              </a:solidFill>
              <a:latin typeface="Arial" charset="0"/>
              <a:cs typeface="Arial" charset="0"/>
            </a:endParaRPr>
          </a:p>
        </p:txBody>
      </p:sp>
      <p:sp>
        <p:nvSpPr>
          <p:cNvPr id="5" name="Rectangle 4"/>
          <p:cNvSpPr>
            <a:spLocks noChangeArrowheads="1"/>
          </p:cNvSpPr>
          <p:nvPr/>
        </p:nvSpPr>
        <p:spPr bwMode="auto">
          <a:xfrm>
            <a:off x="381000" y="3124200"/>
            <a:ext cx="8458200" cy="37338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9.	Some people in the millennium will die (Isa. 65:20), but a </a:t>
            </a:r>
            <a:r>
              <a:rPr lang="en-US" sz="3200" b="1" dirty="0" err="1">
                <a:solidFill>
                  <a:srgbClr val="FFFFFF"/>
                </a:solidFill>
                <a:effectLst>
                  <a:outerShdw blurRad="38100" dist="38100" dir="2700000" algn="tl">
                    <a:srgbClr val="000000"/>
                  </a:outerShdw>
                </a:effectLst>
                <a:latin typeface="Arial" charset="0"/>
                <a:cs typeface="Arial" charset="0"/>
              </a:rPr>
              <a:t>posttrib</a:t>
            </a:r>
            <a:r>
              <a:rPr lang="en-US" sz="3200" b="1" dirty="0">
                <a:solidFill>
                  <a:srgbClr val="FFFFFF"/>
                </a:solidFill>
                <a:effectLst>
                  <a:outerShdw blurRad="38100" dist="38100" dir="2700000" algn="tl">
                    <a:srgbClr val="000000"/>
                  </a:outerShdw>
                </a:effectLst>
                <a:latin typeface="Arial" charset="0"/>
                <a:cs typeface="Arial" charset="0"/>
              </a:rPr>
              <a:t> rapture gives a glorified body to </a:t>
            </a:r>
            <a:r>
              <a:rPr lang="en-US" sz="3200" b="1" i="1" dirty="0">
                <a:solidFill>
                  <a:srgbClr val="FFFFFF"/>
                </a:solidFill>
                <a:effectLst>
                  <a:outerShdw blurRad="38100" dist="38100" dir="2700000" algn="tl">
                    <a:srgbClr val="000000"/>
                  </a:outerShdw>
                </a:effectLst>
                <a:latin typeface="Arial" charset="0"/>
                <a:cs typeface="Arial" charset="0"/>
              </a:rPr>
              <a:t>all </a:t>
            </a:r>
            <a:r>
              <a:rPr lang="en-US" sz="3200" b="1" dirty="0">
                <a:solidFill>
                  <a:srgbClr val="FFFFFF"/>
                </a:solidFill>
                <a:effectLst>
                  <a:outerShdw blurRad="38100" dist="38100" dir="2700000" algn="tl">
                    <a:srgbClr val="000000"/>
                  </a:outerShdw>
                </a:effectLst>
                <a:latin typeface="Arial" charset="0"/>
                <a:cs typeface="Arial" charset="0"/>
              </a:rPr>
              <a:t>believers; therefore, some people must trust Christ in the Tribulation and enter the Millennium in their mortal bodies.</a:t>
            </a:r>
          </a:p>
        </p:txBody>
      </p:sp>
    </p:spTree>
    <p:extLst>
      <p:ext uri="{BB962C8B-B14F-4D97-AF65-F5344CB8AC3E}">
        <p14:creationId xmlns:p14="http://schemas.microsoft.com/office/powerpoint/2010/main" val="1955723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6676" name="Text Box 1028"/>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51" name="Text Box 1031"/>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236552" name="Text Box 1032"/>
          <p:cNvSpPr txBox="1">
            <a:spLocks noChangeArrowheads="1"/>
          </p:cNvSpPr>
          <p:nvPr/>
        </p:nvSpPr>
        <p:spPr bwMode="auto">
          <a:xfrm>
            <a:off x="22860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Raptures</a:t>
            </a:r>
            <a:endParaRPr lang="en-US" sz="3600">
              <a:solidFill>
                <a:srgbClr val="FFFFFF"/>
              </a:solidFill>
              <a:latin typeface="Arial"/>
              <a:cs typeface="Arial"/>
            </a:endParaRPr>
          </a:p>
        </p:txBody>
      </p:sp>
      <p:sp>
        <p:nvSpPr>
          <p:cNvPr id="236553" name="Text Box 1033"/>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236554" name="Text Box 1034"/>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CCFFCC"/>
                </a:solidFill>
                <a:latin typeface="Arial"/>
                <a:cs typeface="Arial"/>
              </a:rPr>
              <a:t>7 years</a:t>
            </a:r>
          </a:p>
        </p:txBody>
      </p:sp>
      <p:sp>
        <p:nvSpPr>
          <p:cNvPr id="236555" name="Text Box 1035"/>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236556" name="Text Box 1036"/>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CCFFCC"/>
                </a:solidFill>
                <a:latin typeface="Arial"/>
                <a:cs typeface="Arial"/>
              </a:rPr>
              <a:t>1000 years</a:t>
            </a:r>
          </a:p>
        </p:txBody>
      </p:sp>
      <p:sp>
        <p:nvSpPr>
          <p:cNvPr id="236557" name="Text Box 1037"/>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236558" name="Text Box 1038"/>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"Partial" Rapture</a:t>
            </a: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6699"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68</a:t>
            </a:r>
            <a:endParaRPr lang="en-US" b="1" dirty="0">
              <a:solidFill>
                <a:srgbClr val="000000"/>
              </a:solidFill>
              <a:latin typeface="Arial"/>
              <a:cs typeface="Arial"/>
            </a:endParaRPr>
          </a:p>
        </p:txBody>
      </p:sp>
    </p:spTree>
    <p:extLst>
      <p:ext uri="{BB962C8B-B14F-4D97-AF65-F5344CB8AC3E}">
        <p14:creationId xmlns:p14="http://schemas.microsoft.com/office/powerpoint/2010/main" val="7993990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217538" name="Picture 17" descr="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34085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7539" name="Line 1026"/>
          <p:cNvSpPr>
            <a:spLocks noChangeShapeType="1"/>
          </p:cNvSpPr>
          <p:nvPr/>
        </p:nvSpPr>
        <p:spPr bwMode="auto">
          <a:xfrm>
            <a:off x="1011238" y="4114800"/>
            <a:ext cx="7208837"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latin typeface="Comic Sans MS"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latin typeface="Comic Sans MS" charset="0"/>
            </a:endParaRPr>
          </a:p>
        </p:txBody>
      </p:sp>
      <p:sp>
        <p:nvSpPr>
          <p:cNvPr id="1217541" name="Text Box 1028"/>
          <p:cNvSpPr txBox="1">
            <a:spLocks noChangeArrowheads="1"/>
          </p:cNvSpPr>
          <p:nvPr/>
        </p:nvSpPr>
        <p:spPr bwMode="auto">
          <a:xfrm rot="-5400000">
            <a:off x="-879474" y="3822700"/>
            <a:ext cx="32575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FFFFFF"/>
                </a:solidFill>
                <a:latin typeface="Arial" charset="0"/>
                <a:cs typeface="Arial" charset="0"/>
              </a:rPr>
              <a:t>Church Age</a:t>
            </a:r>
            <a:endParaRPr lang="en-US" sz="4000">
              <a:solidFill>
                <a:srgbClr val="FFFFFF"/>
              </a:solidFill>
              <a:latin typeface="Arial" charset="0"/>
              <a:cs typeface="Arial" charset="0"/>
            </a:endParaRPr>
          </a:p>
        </p:txBody>
      </p:sp>
      <p:sp>
        <p:nvSpPr>
          <p:cNvPr id="234503" name="Text Box 1031"/>
          <p:cNvSpPr txBox="1">
            <a:spLocks noChangeArrowheads="1"/>
          </p:cNvSpPr>
          <p:nvPr/>
        </p:nvSpPr>
        <p:spPr bwMode="auto">
          <a:xfrm>
            <a:off x="4400550" y="1095375"/>
            <a:ext cx="2116138" cy="132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00CCFF"/>
                </a:solidFill>
                <a:latin typeface="Arial" charset="0"/>
                <a:cs typeface="Arial" charset="0"/>
              </a:rPr>
              <a:t>Second Coming</a:t>
            </a:r>
            <a:endParaRPr lang="en-US" sz="4000">
              <a:solidFill>
                <a:srgbClr val="000000"/>
              </a:solidFill>
              <a:latin typeface="Arial" charset="0"/>
              <a:cs typeface="Arial" charset="0"/>
            </a:endParaRPr>
          </a:p>
        </p:txBody>
      </p:sp>
      <p:sp>
        <p:nvSpPr>
          <p:cNvPr id="234504" name="Text Box 1032"/>
          <p:cNvSpPr txBox="1">
            <a:spLocks noChangeArrowheads="1"/>
          </p:cNvSpPr>
          <p:nvPr/>
        </p:nvSpPr>
        <p:spPr bwMode="auto">
          <a:xfrm>
            <a:off x="1547813" y="1095375"/>
            <a:ext cx="31337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00CCFF"/>
                </a:solidFill>
                <a:latin typeface="Arial" charset="0"/>
                <a:cs typeface="Arial" charset="0"/>
              </a:rPr>
              <a:t>Pre-Wrath</a:t>
            </a:r>
            <a:br>
              <a:rPr lang="en-US" sz="4000" b="1">
                <a:solidFill>
                  <a:srgbClr val="00CCFF"/>
                </a:solidFill>
                <a:latin typeface="Arial" charset="0"/>
                <a:cs typeface="Arial" charset="0"/>
              </a:rPr>
            </a:br>
            <a:r>
              <a:rPr lang="en-US" sz="4000" b="1">
                <a:solidFill>
                  <a:srgbClr val="00CCFF"/>
                </a:solidFill>
                <a:latin typeface="Arial" charset="0"/>
                <a:cs typeface="Arial" charset="0"/>
              </a:rPr>
              <a:t>Rapture</a:t>
            </a:r>
            <a:endParaRPr lang="en-US" sz="4000">
              <a:solidFill>
                <a:srgbClr val="FFFFFF"/>
              </a:solidFill>
              <a:latin typeface="Arial" charset="0"/>
              <a:cs typeface="Arial" charset="0"/>
            </a:endParaRPr>
          </a:p>
        </p:txBody>
      </p:sp>
      <p:sp>
        <p:nvSpPr>
          <p:cNvPr id="234505" name="Text Box 1033"/>
          <p:cNvSpPr txBox="1">
            <a:spLocks noChangeArrowheads="1"/>
          </p:cNvSpPr>
          <p:nvPr/>
        </p:nvSpPr>
        <p:spPr bwMode="auto">
          <a:xfrm>
            <a:off x="2344738" y="2667000"/>
            <a:ext cx="941387" cy="1016000"/>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Arial" charset="0"/>
                <a:cs typeface="Arial" charset="0"/>
              </a:rPr>
              <a:t>Great</a:t>
            </a:r>
            <a:br>
              <a:rPr lang="en-US" sz="2000">
                <a:solidFill>
                  <a:srgbClr val="FFFFFF"/>
                </a:solidFill>
                <a:latin typeface="Arial" charset="0"/>
                <a:cs typeface="Arial" charset="0"/>
              </a:rPr>
            </a:br>
            <a:r>
              <a:rPr lang="en-US" sz="2000">
                <a:solidFill>
                  <a:srgbClr val="FFFFFF"/>
                </a:solidFill>
                <a:latin typeface="Arial" charset="0"/>
                <a:cs typeface="Arial" charset="0"/>
              </a:rPr>
              <a:t>Tribu-lation</a:t>
            </a:r>
            <a:endParaRPr lang="en-US" sz="2000">
              <a:solidFill>
                <a:srgbClr val="000000"/>
              </a:solidFill>
              <a:latin typeface="Arial" charset="0"/>
              <a:cs typeface="Arial" charset="0"/>
            </a:endParaRPr>
          </a:p>
        </p:txBody>
      </p:sp>
      <p:sp>
        <p:nvSpPr>
          <p:cNvPr id="234506" name="Text Box 1034"/>
          <p:cNvSpPr txBox="1">
            <a:spLocks noChangeArrowheads="1"/>
          </p:cNvSpPr>
          <p:nvPr/>
        </p:nvSpPr>
        <p:spPr bwMode="auto">
          <a:xfrm>
            <a:off x="1116013" y="5791200"/>
            <a:ext cx="3173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a:solidFill>
                  <a:srgbClr val="CCFFCC"/>
                </a:solidFill>
                <a:latin typeface="Arial" charset="0"/>
                <a:cs typeface="Arial" charset="0"/>
              </a:rPr>
              <a:t>7 years</a:t>
            </a:r>
          </a:p>
        </p:txBody>
      </p:sp>
      <p:sp>
        <p:nvSpPr>
          <p:cNvPr id="234507" name="Text Box 1035"/>
          <p:cNvSpPr txBox="1">
            <a:spLocks noChangeArrowheads="1"/>
          </p:cNvSpPr>
          <p:nvPr/>
        </p:nvSpPr>
        <p:spPr bwMode="auto">
          <a:xfrm>
            <a:off x="4668838" y="3276600"/>
            <a:ext cx="3055937" cy="711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dirty="0">
                <a:solidFill>
                  <a:srgbClr val="FFFFFF"/>
                </a:solidFill>
                <a:latin typeface="Arial" charset="0"/>
                <a:cs typeface="Arial" charset="0"/>
              </a:rPr>
              <a:t>Millennium</a:t>
            </a:r>
            <a:endParaRPr lang="en-US" sz="4000" dirty="0">
              <a:solidFill>
                <a:srgbClr val="000000"/>
              </a:solidFill>
              <a:latin typeface="Arial" charset="0"/>
              <a:cs typeface="Arial" charset="0"/>
            </a:endParaRPr>
          </a:p>
        </p:txBody>
      </p:sp>
      <p:sp>
        <p:nvSpPr>
          <p:cNvPr id="234508" name="Text Box 1036"/>
          <p:cNvSpPr txBox="1">
            <a:spLocks noChangeArrowheads="1"/>
          </p:cNvSpPr>
          <p:nvPr/>
        </p:nvSpPr>
        <p:spPr bwMode="auto">
          <a:xfrm>
            <a:off x="4900613" y="4267200"/>
            <a:ext cx="282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dirty="0">
                <a:solidFill>
                  <a:srgbClr val="CCFFCC"/>
                </a:solidFill>
                <a:latin typeface="Arial" charset="0"/>
                <a:cs typeface="Arial" charset="0"/>
              </a:rPr>
              <a:t>1000 years</a:t>
            </a:r>
          </a:p>
        </p:txBody>
      </p:sp>
      <p:sp>
        <p:nvSpPr>
          <p:cNvPr id="234509" name="Text Box 1037"/>
          <p:cNvSpPr txBox="1">
            <a:spLocks noChangeArrowheads="1"/>
          </p:cNvSpPr>
          <p:nvPr/>
        </p:nvSpPr>
        <p:spPr bwMode="auto">
          <a:xfrm rot="5400000" flipH="1">
            <a:off x="6066632" y="3885406"/>
            <a:ext cx="4951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FFCC00"/>
                </a:solidFill>
                <a:latin typeface="Arial" charset="0"/>
                <a:cs typeface="Arial" charset="0"/>
              </a:rPr>
              <a:t>Eternal Kingdom</a:t>
            </a:r>
            <a:endParaRPr lang="en-US" sz="4000">
              <a:solidFill>
                <a:srgbClr val="FFCC00"/>
              </a:solidFill>
              <a:latin typeface="Arial" charset="0"/>
              <a:cs typeface="Arial" charset="0"/>
            </a:endParaRPr>
          </a:p>
        </p:txBody>
      </p:sp>
      <p:sp>
        <p:nvSpPr>
          <p:cNvPr id="234510" name="Text Box 1038"/>
          <p:cNvSpPr txBox="1">
            <a:spLocks noChangeArrowheads="1"/>
          </p:cNvSpPr>
          <p:nvPr/>
        </p:nvSpPr>
        <p:spPr bwMode="auto">
          <a:xfrm rot="5381629">
            <a:off x="6461126" y="5256212"/>
            <a:ext cx="28384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4000" b="1" dirty="0">
                <a:solidFill>
                  <a:srgbClr val="CCFFCC"/>
                </a:solidFill>
                <a:latin typeface="Arial" charset="0"/>
                <a:cs typeface="Arial" charset="0"/>
              </a:rPr>
              <a:t>Judgment</a:t>
            </a:r>
          </a:p>
        </p:txBody>
      </p:sp>
      <p:sp>
        <p:nvSpPr>
          <p:cNvPr id="234511" name="Rectangle 1039"/>
          <p:cNvSpPr>
            <a:spLocks noChangeArrowheads="1"/>
          </p:cNvSpPr>
          <p:nvPr/>
        </p:nvSpPr>
        <p:spPr bwMode="auto">
          <a:xfrm>
            <a:off x="382588" y="2420938"/>
            <a:ext cx="4075112" cy="3370262"/>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Arial" charset="0"/>
            </a:endParaRPr>
          </a:p>
        </p:txBody>
      </p:sp>
      <p:sp>
        <p:nvSpPr>
          <p:cNvPr id="1217551" name="Rectangle 1040"/>
          <p:cNvSpPr>
            <a:spLocks noGrp="1" noChangeArrowheads="1"/>
          </p:cNvSpPr>
          <p:nvPr>
            <p:ph type="title" idx="4294967295"/>
          </p:nvPr>
        </p:nvSpPr>
        <p:spPr>
          <a:xfrm>
            <a:off x="0" y="333375"/>
            <a:ext cx="7993063" cy="762000"/>
          </a:xfrm>
          <a:noFill/>
        </p:spPr>
        <p:txBody>
          <a:bodyPr anchor="t">
            <a:spAutoFit/>
          </a:bodyPr>
          <a:lstStyle/>
          <a:p>
            <a:pPr>
              <a:spcBef>
                <a:spcPct val="50000"/>
              </a:spcBef>
            </a:pPr>
            <a:r>
              <a:rPr lang="en-US" altLang="ja-JP" b="1" dirty="0">
                <a:solidFill>
                  <a:srgbClr val="FFFF99"/>
                </a:solidFill>
                <a:latin typeface="Arial" charset="0"/>
                <a:ea typeface="ＭＳ Ｐゴシック" charset="0"/>
              </a:rPr>
              <a:t>"</a:t>
            </a:r>
            <a:r>
              <a:rPr lang="en-US" altLang="ja-JP" b="1" dirty="0" err="1">
                <a:solidFill>
                  <a:srgbClr val="FFFF99"/>
                </a:solidFill>
                <a:latin typeface="Arial" charset="0"/>
                <a:ea typeface="ＭＳ Ｐゴシック" charset="0"/>
              </a:rPr>
              <a:t>Prewrath</a:t>
            </a:r>
            <a:r>
              <a:rPr lang="en-US" altLang="ja-JP" b="1" dirty="0">
                <a:solidFill>
                  <a:srgbClr val="FFFF99"/>
                </a:solidFill>
                <a:latin typeface="Arial" charset="0"/>
                <a:ea typeface="ＭＳ Ｐゴシック" charset="0"/>
              </a:rPr>
              <a:t>" Rapture</a:t>
            </a:r>
            <a:endParaRPr lang="en-US" b="1" dirty="0">
              <a:solidFill>
                <a:srgbClr val="FFFF99"/>
              </a:solidFill>
              <a:latin typeface="Arial" charset="0"/>
              <a:ea typeface="ＭＳ Ｐゴシック" charset="0"/>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latin typeface="Comic Sans MS" charset="0"/>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latin typeface="Comic Sans MS" charset="0"/>
            </a:endParaRPr>
          </a:p>
        </p:txBody>
      </p:sp>
      <p:sp>
        <p:nvSpPr>
          <p:cNvPr id="234524" name="Text Box 1052"/>
          <p:cNvSpPr txBox="1">
            <a:spLocks noChangeArrowheads="1"/>
          </p:cNvSpPr>
          <p:nvPr/>
        </p:nvSpPr>
        <p:spPr bwMode="auto">
          <a:xfrm>
            <a:off x="3411538" y="2514600"/>
            <a:ext cx="941387" cy="1631216"/>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God</a:t>
            </a:r>
            <a:r>
              <a:rPr lang="fr-FR" altLang="ja-JP" sz="2000" dirty="0">
                <a:solidFill>
                  <a:srgbClr val="FFFFFF"/>
                </a:solidFill>
                <a:latin typeface="Arial" charset="0"/>
                <a:cs typeface="Arial" charset="0"/>
              </a:rPr>
              <a:t>'</a:t>
            </a:r>
            <a:r>
              <a:rPr lang="en-US" altLang="ja-JP" sz="2000" dirty="0">
                <a:solidFill>
                  <a:srgbClr val="FFFFFF"/>
                </a:solidFill>
                <a:latin typeface="Arial" charset="0"/>
                <a:cs typeface="Arial" charset="0"/>
              </a:rPr>
              <a:t>s</a:t>
            </a:r>
            <a:br>
              <a:rPr lang="en-US" altLang="ja-JP" sz="2000" dirty="0">
                <a:solidFill>
                  <a:srgbClr val="FFFFFF"/>
                </a:solidFill>
                <a:latin typeface="Arial" charset="0"/>
                <a:cs typeface="Arial" charset="0"/>
              </a:rPr>
            </a:br>
            <a:r>
              <a:rPr lang="en-US" altLang="ja-JP" sz="2000" dirty="0">
                <a:solidFill>
                  <a:srgbClr val="FFFFFF"/>
                </a:solidFill>
                <a:latin typeface="Arial" charset="0"/>
                <a:cs typeface="Arial" charset="0"/>
              </a:rPr>
              <a:t>Wrath</a:t>
            </a:r>
            <a:br>
              <a:rPr lang="en-US" altLang="ja-JP" sz="2000" dirty="0">
                <a:solidFill>
                  <a:srgbClr val="FFFFFF"/>
                </a:solidFill>
                <a:latin typeface="Arial" charset="0"/>
                <a:cs typeface="Arial" charset="0"/>
              </a:rPr>
            </a:br>
            <a:r>
              <a:rPr lang="en-US" altLang="ja-JP" sz="2000" dirty="0">
                <a:solidFill>
                  <a:srgbClr val="FFFFFF"/>
                </a:solidFill>
                <a:latin typeface="Arial" charset="0"/>
                <a:cs typeface="Arial" charset="0"/>
              </a:rPr>
              <a:t>(Day of the Lord)</a:t>
            </a:r>
            <a:endParaRPr lang="en-US" sz="2000" dirty="0">
              <a:solidFill>
                <a:srgbClr val="000000"/>
              </a:solidFill>
              <a:latin typeface="Arial" charset="0"/>
              <a:cs typeface="Arial" charset="0"/>
            </a:endParaRPr>
          </a:p>
        </p:txBody>
      </p:sp>
      <p:sp>
        <p:nvSpPr>
          <p:cNvPr id="234525" name="Text Box 1053"/>
          <p:cNvSpPr txBox="1">
            <a:spLocks noChangeArrowheads="1"/>
          </p:cNvSpPr>
          <p:nvPr/>
        </p:nvSpPr>
        <p:spPr bwMode="auto">
          <a:xfrm>
            <a:off x="1201738" y="2667000"/>
            <a:ext cx="941387" cy="1323975"/>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Arial" charset="0"/>
                <a:cs typeface="Arial" charset="0"/>
              </a:rPr>
              <a:t>Begin-ning of Sor-rows</a:t>
            </a:r>
            <a:endParaRPr lang="en-US" sz="2000">
              <a:solidFill>
                <a:srgbClr val="000000"/>
              </a:solidFill>
              <a:latin typeface="Arial" charset="0"/>
              <a:cs typeface="Arial" charset="0"/>
            </a:endParaRPr>
          </a:p>
        </p:txBody>
      </p:sp>
      <p:sp>
        <p:nvSpPr>
          <p:cNvPr id="234527" name="Text Box 1055"/>
          <p:cNvSpPr txBox="1">
            <a:spLocks noChangeArrowheads="1"/>
          </p:cNvSpPr>
          <p:nvPr/>
        </p:nvSpPr>
        <p:spPr bwMode="auto">
          <a:xfrm>
            <a:off x="1044575" y="4114800"/>
            <a:ext cx="1252538"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“Because you have kept my word of patience”</a:t>
            </a:r>
            <a:endParaRPr lang="en-US" sz="2000" dirty="0">
              <a:solidFill>
                <a:srgbClr val="000000"/>
              </a:solidFill>
              <a:latin typeface="Arial" charset="0"/>
              <a:cs typeface="Arial" charset="0"/>
            </a:endParaRPr>
          </a:p>
        </p:txBody>
      </p:sp>
      <p:sp>
        <p:nvSpPr>
          <p:cNvPr id="234528" name="Text Box 1056"/>
          <p:cNvSpPr txBox="1">
            <a:spLocks noChangeArrowheads="1"/>
          </p:cNvSpPr>
          <p:nvPr/>
        </p:nvSpPr>
        <p:spPr bwMode="auto">
          <a:xfrm>
            <a:off x="2165350" y="4114800"/>
            <a:ext cx="1254125"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“I will keep you from the hour” </a:t>
            </a:r>
            <a:br>
              <a:rPr lang="en-US" sz="2000" dirty="0">
                <a:solidFill>
                  <a:srgbClr val="FFFFFF"/>
                </a:solidFill>
                <a:latin typeface="Arial" charset="0"/>
                <a:cs typeface="Arial" charset="0"/>
              </a:rPr>
            </a:br>
            <a:r>
              <a:rPr lang="en-US" sz="2000" dirty="0">
                <a:solidFill>
                  <a:srgbClr val="FFFFFF"/>
                </a:solidFill>
                <a:latin typeface="Arial" charset="0"/>
                <a:cs typeface="Arial" charset="0"/>
              </a:rPr>
              <a:t>(here)</a:t>
            </a:r>
            <a:endParaRPr lang="en-US" sz="2000" dirty="0">
              <a:solidFill>
                <a:srgbClr val="000000"/>
              </a:solidFill>
              <a:latin typeface="Arial" charset="0"/>
              <a:cs typeface="Arial" charset="0"/>
            </a:endParaRPr>
          </a:p>
        </p:txBody>
      </p:sp>
      <p:sp>
        <p:nvSpPr>
          <p:cNvPr id="234529" name="Text Box 1057"/>
          <p:cNvSpPr txBox="1">
            <a:spLocks noChangeArrowheads="1"/>
          </p:cNvSpPr>
          <p:nvPr/>
        </p:nvSpPr>
        <p:spPr bwMode="auto">
          <a:xfrm>
            <a:off x="3254375" y="4175125"/>
            <a:ext cx="1252538"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Arial" charset="0"/>
                <a:cs typeface="Arial" charset="0"/>
              </a:rPr>
              <a:t>Rapture &amp; Day of Lord </a:t>
            </a:r>
            <a:r>
              <a:rPr lang="en-US" sz="2000" i="1">
                <a:solidFill>
                  <a:srgbClr val="FFFFFF"/>
                </a:solidFill>
                <a:latin typeface="Arial" charset="0"/>
                <a:cs typeface="Arial" charset="0"/>
              </a:rPr>
              <a:t>follow</a:t>
            </a:r>
            <a:r>
              <a:rPr lang="en-US" sz="2000">
                <a:solidFill>
                  <a:srgbClr val="FFFFFF"/>
                </a:solidFill>
                <a:latin typeface="Arial" charset="0"/>
                <a:cs typeface="Arial" charset="0"/>
              </a:rPr>
              <a:t> testing</a:t>
            </a:r>
            <a:endParaRPr lang="en-US" sz="2000">
              <a:solidFill>
                <a:srgbClr val="000000"/>
              </a:solidFill>
              <a:latin typeface="Arial" charset="0"/>
              <a:cs typeface="Arial" charset="0"/>
            </a:endParaRPr>
          </a:p>
        </p:txBody>
      </p:sp>
      <p:sp>
        <p:nvSpPr>
          <p:cNvPr id="1217559" name="Text Box 18"/>
          <p:cNvSpPr txBox="1">
            <a:spLocks noChangeArrowheads="1"/>
          </p:cNvSpPr>
          <p:nvPr/>
        </p:nvSpPr>
        <p:spPr bwMode="auto">
          <a:xfrm>
            <a:off x="8369300" y="76200"/>
            <a:ext cx="717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72</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6037752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pic>
        <p:nvPicPr>
          <p:cNvPr id="1207298" name="Picture 21" descr="aqu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0"/>
            <a:ext cx="907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7299"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charset="0"/>
            </a:endParaRPr>
          </a:p>
        </p:txBody>
      </p:sp>
      <p:sp>
        <p:nvSpPr>
          <p:cNvPr id="1207300"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endParaRPr>
          </a:p>
        </p:txBody>
      </p:sp>
      <p:grpSp>
        <p:nvGrpSpPr>
          <p:cNvPr id="2" name="Group 4"/>
          <p:cNvGrpSpPr>
            <a:grpSpLocks/>
          </p:cNvGrpSpPr>
          <p:nvPr/>
        </p:nvGrpSpPr>
        <p:grpSpPr bwMode="auto">
          <a:xfrm>
            <a:off x="254000" y="1581150"/>
            <a:ext cx="693738" cy="1466850"/>
            <a:chOff x="648" y="1860"/>
            <a:chExt cx="492" cy="924"/>
          </a:xfrm>
        </p:grpSpPr>
        <p:sp>
          <p:nvSpPr>
            <p:cNvPr id="1207317"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1207318"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grpSp>
      <p:sp>
        <p:nvSpPr>
          <p:cNvPr id="646151" name="Text Box 7"/>
          <p:cNvSpPr txBox="1">
            <a:spLocks noChangeArrowheads="1"/>
          </p:cNvSpPr>
          <p:nvPr/>
        </p:nvSpPr>
        <p:spPr bwMode="auto">
          <a:xfrm>
            <a:off x="615950" y="3086100"/>
            <a:ext cx="2197100" cy="519113"/>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Church Age</a:t>
            </a: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646153" name="Text Box 9"/>
          <p:cNvSpPr txBox="1">
            <a:spLocks noChangeArrowheads="1"/>
          </p:cNvSpPr>
          <p:nvPr/>
        </p:nvSpPr>
        <p:spPr bwMode="auto">
          <a:xfrm>
            <a:off x="2776538" y="3086100"/>
            <a:ext cx="2076450" cy="519113"/>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Tribulation</a:t>
            </a:r>
          </a:p>
        </p:txBody>
      </p:sp>
      <p:sp>
        <p:nvSpPr>
          <p:cNvPr id="646154" name="Text Box 10"/>
          <p:cNvSpPr txBox="1">
            <a:spLocks noChangeArrowheads="1"/>
          </p:cNvSpPr>
          <p:nvPr/>
        </p:nvSpPr>
        <p:spPr bwMode="auto">
          <a:xfrm>
            <a:off x="4867275" y="3086100"/>
            <a:ext cx="2093913" cy="519113"/>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Millennium</a:t>
            </a: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46156" name="Text Box 12"/>
          <p:cNvSpPr txBox="1">
            <a:spLocks noChangeArrowheads="1"/>
          </p:cNvSpPr>
          <p:nvPr/>
        </p:nvSpPr>
        <p:spPr bwMode="auto">
          <a:xfrm>
            <a:off x="2019300" y="1352550"/>
            <a:ext cx="1527175" cy="519113"/>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Rapture</a:t>
            </a: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646158" name="Text Box 14"/>
          <p:cNvSpPr txBox="1">
            <a:spLocks noChangeArrowheads="1"/>
          </p:cNvSpPr>
          <p:nvPr/>
        </p:nvSpPr>
        <p:spPr bwMode="auto">
          <a:xfrm>
            <a:off x="3835400" y="1371600"/>
            <a:ext cx="2028825" cy="519113"/>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2</a:t>
            </a:r>
            <a:r>
              <a:rPr lang="en-US" sz="2800" baseline="30000">
                <a:solidFill>
                  <a:srgbClr val="000000"/>
                </a:solidFill>
                <a:latin typeface="Lucida Sans Unicode" charset="0"/>
              </a:rPr>
              <a:t>nd</a:t>
            </a:r>
            <a:r>
              <a:rPr lang="en-US" sz="2800">
                <a:solidFill>
                  <a:srgbClr val="000000"/>
                </a:solidFill>
                <a:latin typeface="Lucida Sans Unicode" charset="0"/>
              </a:rPr>
              <a:t> Advent</a:t>
            </a:r>
          </a:p>
        </p:txBody>
      </p:sp>
      <p:sp>
        <p:nvSpPr>
          <p:cNvPr id="646159" name="Text Box 15"/>
          <p:cNvSpPr txBox="1">
            <a:spLocks noChangeArrowheads="1"/>
          </p:cNvSpPr>
          <p:nvPr/>
        </p:nvSpPr>
        <p:spPr bwMode="auto">
          <a:xfrm>
            <a:off x="2867025" y="4457700"/>
            <a:ext cx="2409825" cy="946150"/>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Battle of</a:t>
            </a:r>
          </a:p>
          <a:p>
            <a:pPr algn="ctr" eaLnBrk="1" hangingPunct="1"/>
            <a:r>
              <a:rPr lang="en-US" sz="2800">
                <a:solidFill>
                  <a:srgbClr val="000000"/>
                </a:solidFill>
                <a:latin typeface="Lucida Sans Unicode" charset="0"/>
              </a:rPr>
              <a:t>Armageddon</a:t>
            </a:r>
          </a:p>
        </p:txBody>
      </p:sp>
      <p:sp>
        <p:nvSpPr>
          <p:cNvPr id="646160" name="Text Box 16"/>
          <p:cNvSpPr txBox="1">
            <a:spLocks noChangeArrowheads="1"/>
          </p:cNvSpPr>
          <p:nvPr/>
        </p:nvSpPr>
        <p:spPr bwMode="auto">
          <a:xfrm>
            <a:off x="5462588" y="4476750"/>
            <a:ext cx="2911475" cy="9461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Battle of </a:t>
            </a:r>
          </a:p>
          <a:p>
            <a:pPr algn="ctr" eaLnBrk="1" hangingPunct="1"/>
            <a:r>
              <a:rPr lang="en-US" sz="2800">
                <a:solidFill>
                  <a:srgbClr val="000000"/>
                </a:solidFill>
                <a:latin typeface="Lucida Sans Unicode" charset="0"/>
              </a:rPr>
              <a:t>Gog and Magog</a:t>
            </a:r>
          </a:p>
        </p:txBody>
      </p:sp>
      <p:sp>
        <p:nvSpPr>
          <p:cNvPr id="646161" name="Text Box 17"/>
          <p:cNvSpPr txBox="1">
            <a:spLocks noChangeArrowheads="1"/>
          </p:cNvSpPr>
          <p:nvPr/>
        </p:nvSpPr>
        <p:spPr bwMode="auto">
          <a:xfrm>
            <a:off x="7189788" y="2270125"/>
            <a:ext cx="1412875" cy="1373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Great</a:t>
            </a:r>
          </a:p>
          <a:p>
            <a:pPr algn="ctr" eaLnBrk="1" hangingPunct="1"/>
            <a:r>
              <a:rPr lang="en-US" sz="2800">
                <a:solidFill>
                  <a:srgbClr val="000000"/>
                </a:solidFill>
                <a:latin typeface="Lucida Sans Unicode" charset="0"/>
              </a:rPr>
              <a:t>White</a:t>
            </a:r>
          </a:p>
          <a:p>
            <a:pPr algn="ctr" eaLnBrk="1" hangingPunct="1"/>
            <a:r>
              <a:rPr lang="en-US" sz="2800">
                <a:solidFill>
                  <a:srgbClr val="000000"/>
                </a:solidFill>
                <a:latin typeface="Lucida Sans Unicode" charset="0"/>
              </a:rPr>
              <a:t>Throne</a:t>
            </a: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solidFill>
                <a:srgbClr val="000000"/>
              </a:solidFill>
              <a:latin typeface="Comic Sans MS" charset="0"/>
            </a:endParaRPr>
          </a:p>
        </p:txBody>
      </p:sp>
      <p:sp>
        <p:nvSpPr>
          <p:cNvPr id="1207315" name="Rectangle 20"/>
          <p:cNvSpPr>
            <a:spLocks noGrp="1" noChangeArrowheads="1"/>
          </p:cNvSpPr>
          <p:nvPr>
            <p:ph type="title" idx="4294967295"/>
          </p:nvPr>
        </p:nvSpPr>
        <p:spPr>
          <a:xfrm>
            <a:off x="885825" y="228600"/>
            <a:ext cx="7370763" cy="641350"/>
          </a:xfrm>
          <a:noFill/>
        </p:spPr>
        <p:txBody>
          <a:bodyPr wrap="none" anchor="t">
            <a:spAutoFit/>
          </a:bodyPr>
          <a:lstStyle/>
          <a:p>
            <a:pPr eaLnBrk="1" hangingPunct="1"/>
            <a:r>
              <a:rPr lang="en-US" sz="3600" b="1">
                <a:solidFill>
                  <a:schemeClr val="tx1"/>
                </a:solidFill>
                <a:latin typeface="Lucida Sans Unicode" charset="0"/>
                <a:ea typeface="ＭＳ Ｐゴシック" charset="0"/>
                <a:cs typeface="ＭＳ Ｐゴシック" charset="0"/>
              </a:rPr>
              <a:t>Pretribulational Premillennialism</a:t>
            </a:r>
          </a:p>
        </p:txBody>
      </p:sp>
      <p:sp>
        <p:nvSpPr>
          <p:cNvPr id="1207316" name="Text Box 22"/>
          <p:cNvSpPr txBox="1">
            <a:spLocks noChangeArrowheads="1"/>
          </p:cNvSpPr>
          <p:nvPr/>
        </p:nvSpPr>
        <p:spPr bwMode="auto">
          <a:xfrm>
            <a:off x="304800" y="5670550"/>
            <a:ext cx="8229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altLang="ja-JP" dirty="0">
                <a:solidFill>
                  <a:srgbClr val="FFFFFF"/>
                </a:solidFill>
                <a:latin typeface="Arial" charset="0"/>
              </a:rPr>
              <a:t>"How awful that day will be!  None will be like it.  It will be a time of Jacob</a:t>
            </a:r>
            <a:r>
              <a:rPr lang="fr-FR" altLang="ja-JP" dirty="0">
                <a:solidFill>
                  <a:srgbClr val="FFFFFF"/>
                </a:solidFill>
                <a:latin typeface="Arial" charset="0"/>
              </a:rPr>
              <a:t>'</a:t>
            </a:r>
            <a:r>
              <a:rPr lang="en-US" altLang="ja-JP" dirty="0">
                <a:solidFill>
                  <a:srgbClr val="FFFFFF"/>
                </a:solidFill>
                <a:latin typeface="Arial" charset="0"/>
              </a:rPr>
              <a:t>s trouble but he will be saved out of it" </a:t>
            </a:r>
            <a:br>
              <a:rPr lang="en-US" altLang="ja-JP" dirty="0">
                <a:solidFill>
                  <a:srgbClr val="FFFFFF"/>
                </a:solidFill>
                <a:latin typeface="Arial" charset="0"/>
              </a:rPr>
            </a:br>
            <a:r>
              <a:rPr lang="en-US" altLang="ja-JP" dirty="0">
                <a:solidFill>
                  <a:srgbClr val="FFFFFF"/>
                </a:solidFill>
                <a:latin typeface="Arial" charset="0"/>
              </a:rPr>
              <a:t>(Jer. 30:7)</a:t>
            </a:r>
            <a:endParaRPr lang="en-US" dirty="0">
              <a:solidFill>
                <a:srgbClr val="FFFFFF"/>
              </a:solidFill>
              <a:latin typeface="Arial" charset="0"/>
            </a:endParaRPr>
          </a:p>
        </p:txBody>
      </p:sp>
      <p:sp>
        <p:nvSpPr>
          <p:cNvPr id="23" name="Text Box 37"/>
          <p:cNvSpPr txBox="1">
            <a:spLocks noChangeArrowheads="1"/>
          </p:cNvSpPr>
          <p:nvPr/>
        </p:nvSpPr>
        <p:spPr bwMode="auto">
          <a:xfrm>
            <a:off x="8534316" y="0"/>
            <a:ext cx="524099"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57</a:t>
            </a:r>
          </a:p>
        </p:txBody>
      </p:sp>
    </p:spTree>
    <p:extLst>
      <p:ext uri="{BB962C8B-B14F-4D97-AF65-F5344CB8AC3E}">
        <p14:creationId xmlns:p14="http://schemas.microsoft.com/office/powerpoint/2010/main" val="75359117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646159">
                                            <p:txEl>
                                              <p:pRg st="1" end="1"/>
                                            </p:txEl>
                                          </p:spTgt>
                                        </p:tgtEl>
                                        <p:attrNameLst>
                                          <p:attrName>style.visibility</p:attrName>
                                        </p:attrNameLst>
                                      </p:cBhvr>
                                      <p:to>
                                        <p:strVal val="visible"/>
                                      </p:to>
                                    </p:set>
                                    <p:animEffect transition="in" filter="dissolve">
                                      <p:cBhvr>
                                        <p:cTn id="54" dur="2000"/>
                                        <p:tgtEl>
                                          <p:spTgt spid="646159">
                                            <p:txEl>
                                              <p:pRg st="1" end="1"/>
                                            </p:txEl>
                                          </p:spTgt>
                                        </p:tgtEl>
                                      </p:cBhvr>
                                    </p:animEffect>
                                  </p:childTnLst>
                                </p:cTn>
                              </p:par>
                            </p:childTnLst>
                          </p:cTn>
                        </p:par>
                        <p:par>
                          <p:cTn id="55" fill="hold" nodeType="afterGroup">
                            <p:stCondLst>
                              <p:cond delay="22000"/>
                            </p:stCondLst>
                            <p:childTnLst>
                              <p:par>
                                <p:cTn id="56" presetID="42" presetClass="entr" presetSubtype="0" fill="hold" grpId="0" nodeType="afterEffect">
                                  <p:stCondLst>
                                    <p:cond delay="0"/>
                                  </p:stCondLst>
                                  <p:childTnLst>
                                    <p:set>
                                      <p:cBhvr>
                                        <p:cTn id="57" dur="1" fill="hold">
                                          <p:stCondLst>
                                            <p:cond delay="0"/>
                                          </p:stCondLst>
                                        </p:cTn>
                                        <p:tgtEl>
                                          <p:spTgt spid="646162"/>
                                        </p:tgtEl>
                                        <p:attrNameLst>
                                          <p:attrName>style.visibility</p:attrName>
                                        </p:attrNameLst>
                                      </p:cBhvr>
                                      <p:to>
                                        <p:strVal val="visible"/>
                                      </p:to>
                                    </p:set>
                                    <p:animEffect transition="in" filter="fade">
                                      <p:cBhvr>
                                        <p:cTn id="58" dur="2000"/>
                                        <p:tgtEl>
                                          <p:spTgt spid="646162"/>
                                        </p:tgtEl>
                                      </p:cBhvr>
                                    </p:animEffect>
                                    <p:anim calcmode="lin" valueType="num">
                                      <p:cBhvr>
                                        <p:cTn id="59" dur="2000" fill="hold"/>
                                        <p:tgtEl>
                                          <p:spTgt spid="646162"/>
                                        </p:tgtEl>
                                        <p:attrNameLst>
                                          <p:attrName>ppt_x</p:attrName>
                                        </p:attrNameLst>
                                      </p:cBhvr>
                                      <p:tavLst>
                                        <p:tav tm="0">
                                          <p:val>
                                            <p:strVal val="#ppt_x"/>
                                          </p:val>
                                        </p:tav>
                                        <p:tav tm="100000">
                                          <p:val>
                                            <p:strVal val="#ppt_x"/>
                                          </p:val>
                                        </p:tav>
                                      </p:tavLst>
                                    </p:anim>
                                    <p:anim calcmode="lin" valueType="num">
                                      <p:cBhvr>
                                        <p:cTn id="60" dur="2000" fill="hold"/>
                                        <p:tgtEl>
                                          <p:spTgt spid="646162"/>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54"/>
                                        </p:tgtEl>
                                        <p:attrNameLst>
                                          <p:attrName>style.visibility</p:attrName>
                                        </p:attrNameLst>
                                      </p:cBhvr>
                                      <p:to>
                                        <p:strVal val="visible"/>
                                      </p:to>
                                    </p:set>
                                    <p:animEffect transition="in" filter="dissolve">
                                      <p:cBhvr>
                                        <p:cTn id="64" dur="2000"/>
                                        <p:tgtEl>
                                          <p:spTgt spid="646154"/>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bg/>
                                          </p:spTgt>
                                        </p:tgtEl>
                                        <p:attrNameLst>
                                          <p:attrName>style.visibility</p:attrName>
                                        </p:attrNameLst>
                                      </p:cBhvr>
                                      <p:to>
                                        <p:strVal val="visible"/>
                                      </p:to>
                                    </p:set>
                                    <p:animEffect transition="in" filter="dissolve">
                                      <p:cBhvr>
                                        <p:cTn id="68" dur="2000"/>
                                        <p:tgtEl>
                                          <p:spTgt spid="646160">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0" end="0"/>
                                            </p:txEl>
                                          </p:spTgt>
                                        </p:tgtEl>
                                        <p:attrNameLst>
                                          <p:attrName>style.visibility</p:attrName>
                                        </p:attrNameLst>
                                      </p:cBhvr>
                                      <p:to>
                                        <p:strVal val="visible"/>
                                      </p:to>
                                    </p:set>
                                    <p:animEffect transition="in" filter="dissolve">
                                      <p:cBhvr>
                                        <p:cTn id="72" dur="2000"/>
                                        <p:tgtEl>
                                          <p:spTgt spid="646160">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646160">
                                            <p:txEl>
                                              <p:pRg st="1" end="1"/>
                                            </p:txEl>
                                          </p:spTgt>
                                        </p:tgtEl>
                                        <p:attrNameLst>
                                          <p:attrName>style.visibility</p:attrName>
                                        </p:attrNameLst>
                                      </p:cBhvr>
                                      <p:to>
                                        <p:strVal val="visible"/>
                                      </p:to>
                                    </p:set>
                                    <p:animEffect transition="in" filter="dissolve">
                                      <p:cBhvr>
                                        <p:cTn id="76" dur="2000"/>
                                        <p:tgtEl>
                                          <p:spTgt spid="646160">
                                            <p:txEl>
                                              <p:pRg st="1" end="1"/>
                                            </p:txEl>
                                          </p:spTgt>
                                        </p:tgtEl>
                                      </p:cBhvr>
                                    </p:animEffect>
                                  </p:childTnLst>
                                </p:cTn>
                              </p:par>
                            </p:childTnLst>
                          </p:cTn>
                        </p:par>
                        <p:par>
                          <p:cTn id="77" fill="hold" nodeType="afterGroup">
                            <p:stCondLst>
                              <p:cond delay="32000"/>
                            </p:stCondLst>
                            <p:childTnLst>
                              <p:par>
                                <p:cTn id="78" presetID="42" presetClass="entr" presetSubtype="0" fill="hold" grpId="0" nodeType="afterEffect">
                                  <p:stCondLst>
                                    <p:cond delay="0"/>
                                  </p:stCondLst>
                                  <p:childTnLst>
                                    <p:set>
                                      <p:cBhvr>
                                        <p:cTn id="79" dur="1" fill="hold">
                                          <p:stCondLst>
                                            <p:cond delay="0"/>
                                          </p:stCondLst>
                                        </p:cTn>
                                        <p:tgtEl>
                                          <p:spTgt spid="646163"/>
                                        </p:tgtEl>
                                        <p:attrNameLst>
                                          <p:attrName>style.visibility</p:attrName>
                                        </p:attrNameLst>
                                      </p:cBhvr>
                                      <p:to>
                                        <p:strVal val="visible"/>
                                      </p:to>
                                    </p:set>
                                    <p:animEffect transition="in" filter="fade">
                                      <p:cBhvr>
                                        <p:cTn id="80" dur="2000"/>
                                        <p:tgtEl>
                                          <p:spTgt spid="646163"/>
                                        </p:tgtEl>
                                      </p:cBhvr>
                                    </p:animEffect>
                                    <p:anim calcmode="lin" valueType="num">
                                      <p:cBhvr>
                                        <p:cTn id="81" dur="2000" fill="hold"/>
                                        <p:tgtEl>
                                          <p:spTgt spid="646163"/>
                                        </p:tgtEl>
                                        <p:attrNameLst>
                                          <p:attrName>ppt_x</p:attrName>
                                        </p:attrNameLst>
                                      </p:cBhvr>
                                      <p:tavLst>
                                        <p:tav tm="0">
                                          <p:val>
                                            <p:strVal val="#ppt_x"/>
                                          </p:val>
                                        </p:tav>
                                        <p:tav tm="100000">
                                          <p:val>
                                            <p:strVal val="#ppt_x"/>
                                          </p:val>
                                        </p:tav>
                                      </p:tavLst>
                                    </p:anim>
                                    <p:anim calcmode="lin" valueType="num">
                                      <p:cBhvr>
                                        <p:cTn id="82" dur="2000" fill="hold"/>
                                        <p:tgtEl>
                                          <p:spTgt spid="646163"/>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646161"/>
                                        </p:tgtEl>
                                        <p:attrNameLst>
                                          <p:attrName>style.visibility</p:attrName>
                                        </p:attrNameLst>
                                      </p:cBhvr>
                                      <p:to>
                                        <p:strVal val="visible"/>
                                      </p:to>
                                    </p:set>
                                    <p:animEffect transition="in" filter="dissolve">
                                      <p:cBhvr>
                                        <p:cTn id="86" dur="2000"/>
                                        <p:tgtEl>
                                          <p:spTgt spid="646161"/>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646160">
                                            <p:txEl>
                                              <p:pRg st="1" end="1"/>
                                            </p:txEl>
                                          </p:spTgt>
                                        </p:tgtEl>
                                        <p:attrNameLst>
                                          <p:attrName>style.color</p:attrName>
                                        </p:attrNameLst>
                                      </p:cBhvr>
                                      <p:to>
                                        <a:schemeClr val="bg1"/>
                                      </p:to>
                                    </p:animClr>
                                    <p:animClr clrSpc="rgb" dir="cw">
                                      <p:cBhvr>
                                        <p:cTn id="90" dur="1000" autoRev="1" fill="hold"/>
                                        <p:tgtEl>
                                          <p:spTgt spid="646160">
                                            <p:txEl>
                                              <p:pRg st="1" end="1"/>
                                            </p:txEl>
                                          </p:spTgt>
                                        </p:tgtEl>
                                        <p:attrNameLst>
                                          <p:attrName>fillcolor</p:attrName>
                                        </p:attrNameLst>
                                      </p:cBhvr>
                                      <p:to>
                                        <a:schemeClr val="bg1"/>
                                      </p:to>
                                    </p:animClr>
                                    <p:set>
                                      <p:cBhvr>
                                        <p:cTn id="91" dur="1000" autoRev="1" fill="hold"/>
                                        <p:tgtEl>
                                          <p:spTgt spid="646160">
                                            <p:txEl>
                                              <p:pRg st="1" end="1"/>
                                            </p:txEl>
                                          </p:spTgt>
                                        </p:tgtEl>
                                        <p:attrNameLst>
                                          <p:attrName>fill.type</p:attrName>
                                        </p:attrNameLst>
                                      </p:cBhvr>
                                      <p:to>
                                        <p:strVal val="solid"/>
                                      </p:to>
                                    </p:set>
                                    <p:set>
                                      <p:cBhvr>
                                        <p:cTn id="92" dur="1000" autoRev="1" fill="hold"/>
                                        <p:tgtEl>
                                          <p:spTgt spid="646160">
                                            <p:txEl>
                                              <p:pRg st="1" end="1"/>
                                            </p:txEl>
                                          </p:spTgt>
                                        </p:tgtEl>
                                        <p:attrNameLst>
                                          <p:attrName>fill.on</p:attrName>
                                        </p:attrNameLst>
                                      </p:cBhvr>
                                      <p:to>
                                        <p:strVal val="true"/>
                                      </p:to>
                                    </p:set>
                                  </p:childTnLst>
                                </p:cTn>
                              </p:par>
                            </p:childTnLst>
                          </p:cTn>
                        </p:par>
                        <p:par>
                          <p:cTn id="93" fill="hold" nodeType="afterGroup">
                            <p:stCondLst>
                              <p:cond delay="406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646159">
                                            <p:txEl>
                                              <p:pRg st="1" end="1"/>
                                            </p:txEl>
                                          </p:spTgt>
                                        </p:tgtEl>
                                        <p:attrNameLst>
                                          <p:attrName>style.color</p:attrName>
                                        </p:attrNameLst>
                                      </p:cBhvr>
                                      <p:to>
                                        <a:schemeClr val="bg1"/>
                                      </p:to>
                                    </p:animClr>
                                    <p:animClr clrSpc="rgb" dir="cw">
                                      <p:cBhvr>
                                        <p:cTn id="96" dur="1000" autoRev="1" fill="hold"/>
                                        <p:tgtEl>
                                          <p:spTgt spid="646159">
                                            <p:txEl>
                                              <p:pRg st="1" end="1"/>
                                            </p:txEl>
                                          </p:spTgt>
                                        </p:tgtEl>
                                        <p:attrNameLst>
                                          <p:attrName>fillcolor</p:attrName>
                                        </p:attrNameLst>
                                      </p:cBhvr>
                                      <p:to>
                                        <a:schemeClr val="bg1"/>
                                      </p:to>
                                    </p:animClr>
                                    <p:set>
                                      <p:cBhvr>
                                        <p:cTn id="97" dur="1000" autoRev="1" fill="hold"/>
                                        <p:tgtEl>
                                          <p:spTgt spid="646159">
                                            <p:txEl>
                                              <p:pRg st="1" end="1"/>
                                            </p:txEl>
                                          </p:spTgt>
                                        </p:tgtEl>
                                        <p:attrNameLst>
                                          <p:attrName>fill.type</p:attrName>
                                        </p:attrNameLst>
                                      </p:cBhvr>
                                      <p:to>
                                        <p:strVal val="solid"/>
                                      </p:to>
                                    </p:set>
                                    <p:set>
                                      <p:cBhvr>
                                        <p:cTn id="98" dur="1000" autoRev="1" fill="hold"/>
                                        <p:tgtEl>
                                          <p:spTgt spid="646159">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ja-JP" altLang="en-US"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We will rise to meet Him</a:t>
            </a:r>
            <a:r>
              <a:rPr lang="ja-JP" altLang="en-US"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(1 Thess. 4:16)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Rectangle 3"/>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We will join him in the clouds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idx="4294967295"/>
          </p:nvPr>
        </p:nvSpPr>
        <p:spPr>
          <a:xfrm>
            <a:off x="685800" y="2362200"/>
            <a:ext cx="8229600" cy="1139825"/>
          </a:xfrm>
        </p:spPr>
        <p:txBody>
          <a:bodyPr/>
          <a:lstStyle/>
          <a:p>
            <a:pPr eaLnBrk="1" hangingPunct="1"/>
            <a:r>
              <a:rPr lang="ja-JP" altLang="en-US" sz="3200">
                <a:solidFill>
                  <a:schemeClr val="tx1"/>
                </a:solidFill>
                <a:latin typeface="Arial" charset="0"/>
                <a:ea typeface="ＭＳ Ｐゴシック" charset="0"/>
                <a:cs typeface="ＭＳ Ｐゴシック" charset="0"/>
              </a:rPr>
              <a:t>“</a:t>
            </a:r>
            <a:r>
              <a:rPr lang="en-US" altLang="ja-JP" sz="3200">
                <a:solidFill>
                  <a:schemeClr val="tx1"/>
                </a:solidFill>
                <a:latin typeface="Arial" charset="0"/>
                <a:ea typeface="ＭＳ Ｐゴシック" charset="0"/>
                <a:cs typeface="ＭＳ Ｐゴシック" charset="0"/>
              </a:rPr>
              <a:t>We Shall Behold Him</a:t>
            </a:r>
            <a:r>
              <a:rPr lang="ja-JP" altLang="en-US" sz="3200">
                <a:solidFill>
                  <a:schemeClr val="tx1"/>
                </a:solidFill>
                <a:latin typeface="Arial" charset="0"/>
                <a:ea typeface="ＭＳ Ｐゴシック" charset="0"/>
                <a:cs typeface="ＭＳ Ｐゴシック" charset="0"/>
              </a:rPr>
              <a:t>”</a:t>
            </a:r>
            <a:br>
              <a:rPr lang="en-US" altLang="ja-JP" sz="3200">
                <a:solidFill>
                  <a:schemeClr val="tx1"/>
                </a:solidFill>
                <a:latin typeface="Arial" charset="0"/>
                <a:ea typeface="ＭＳ Ｐゴシック" charset="0"/>
                <a:cs typeface="ＭＳ Ｐゴシック" charset="0"/>
              </a:rPr>
            </a:br>
            <a:r>
              <a:rPr lang="en-US" altLang="ja-JP" sz="2800" i="1">
                <a:solidFill>
                  <a:schemeClr val="tx1"/>
                </a:solidFill>
                <a:latin typeface="Arial" charset="0"/>
                <a:ea typeface="ＭＳ Ｐゴシック" charset="0"/>
                <a:cs typeface="ＭＳ Ｐゴシック" charset="0"/>
              </a:rPr>
              <a:t>Sung by Sandi Patti</a:t>
            </a:r>
            <a:endParaRPr lang="en-US" sz="3200">
              <a:solidFill>
                <a:schemeClr val="tx1"/>
              </a:solidFill>
              <a:latin typeface="Arial" charset="0"/>
              <a:ea typeface="ＭＳ Ｐゴシック" charset="0"/>
              <a:cs typeface="ＭＳ Ｐゴシック" charset="0"/>
            </a:endParaRPr>
          </a:p>
        </p:txBody>
      </p:sp>
    </p:spTree>
  </p:cSld>
  <p:clrMapOvr>
    <a:masterClrMapping/>
  </p:clrMapOvr>
  <p:transition spd="slow">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ea typeface="ＭＳ Ｐゴシック" charset="0"/>
                <a:cs typeface="ＭＳ Ｐゴシック" charset="0"/>
              </a:rPr>
              <a:t>The sky shall unfold…</a:t>
            </a:r>
            <a:endParaRPr lang="en-US" b="1">
              <a:solidFill>
                <a:schemeClr val="tx1"/>
              </a:solidFill>
              <a:latin typeface="Arial" charset="0"/>
              <a:ea typeface="ＭＳ Ｐゴシック" charset="0"/>
              <a:cs typeface="ＭＳ Ｐゴシック" charset="0"/>
            </a:endParaRPr>
          </a:p>
        </p:txBody>
      </p:sp>
    </p:spTree>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46082" name="Title 1"/>
          <p:cNvSpPr>
            <a:spLocks noGrp="1"/>
          </p:cNvSpPr>
          <p:nvPr>
            <p:ph type="title" idx="4294967295"/>
          </p:nvPr>
        </p:nvSpPr>
        <p:spPr>
          <a:xfrm>
            <a:off x="0" y="0"/>
            <a:ext cx="9144000" cy="762000"/>
          </a:xfrm>
          <a:solidFill>
            <a:schemeClr val="tx1"/>
          </a:solidFill>
        </p:spPr>
        <p:txBody>
          <a:bodyPr/>
          <a:lstStyle/>
          <a:p>
            <a:r>
              <a:rPr lang="en-US" b="1">
                <a:solidFill>
                  <a:schemeClr val="bg1"/>
                </a:solidFill>
                <a:latin typeface="Arial" charset="0"/>
                <a:ea typeface="ＭＳ Ｐゴシック" charset="0"/>
                <a:cs typeface="Arial" charset="0"/>
              </a:rPr>
              <a:t>Critiques of Covenant Theology</a:t>
            </a:r>
          </a:p>
        </p:txBody>
      </p:sp>
      <p:sp>
        <p:nvSpPr>
          <p:cNvPr id="3" name="TextBox 2"/>
          <p:cNvSpPr txBox="1"/>
          <p:nvPr/>
        </p:nvSpPr>
        <p:spPr>
          <a:xfrm>
            <a:off x="152400" y="990600"/>
            <a:ext cx="8991600" cy="5632450"/>
          </a:xfrm>
          <a:prstGeom prst="rect">
            <a:avLst/>
          </a:prstGeom>
          <a:noFill/>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Spiritualizing approach (83-84)</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See dispensations but insist on one covenant of grace (8)</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Biblical covenants have elements besides redemption (85)</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Goal of history not broad enough—excludes purposes for Israel, church, angels, universe (85-86)</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Older views not necessarily right (the issue is scriptural)</a:t>
            </a:r>
          </a:p>
          <a:p>
            <a:pPr>
              <a:buFont typeface="Arial" charset="0"/>
              <a:buChar char="•"/>
              <a:defRPr/>
            </a:pPr>
            <a:r>
              <a:rPr lang="ja-JP" altLang="en-US" b="1" dirty="0">
                <a:solidFill>
                  <a:schemeClr val="bg1"/>
                </a:solidFill>
                <a:effectLst>
                  <a:outerShdw blurRad="50800" dist="101600" dir="2700000" algn="tl" rotWithShape="0">
                    <a:srgbClr val="000000"/>
                  </a:outerShdw>
                </a:effectLst>
                <a:latin typeface="Arial" charset="0"/>
                <a:cs typeface="Arial" charset="0"/>
              </a:rPr>
              <a:t>“</a:t>
            </a:r>
            <a:r>
              <a:rPr lang="en-US" b="1" dirty="0">
                <a:solidFill>
                  <a:schemeClr val="bg1"/>
                </a:solidFill>
                <a:effectLst>
                  <a:outerShdw blurRad="50800" dist="101600" dir="2700000" algn="tl" rotWithShape="0">
                    <a:srgbClr val="000000"/>
                  </a:outerShdw>
                </a:effectLst>
                <a:latin typeface="Arial" charset="0"/>
                <a:cs typeface="Arial" charset="0"/>
              </a:rPr>
              <a:t>Covenant of grace</a:t>
            </a:r>
            <a:r>
              <a:rPr lang="ja-JP" altLang="en-US" b="1" dirty="0">
                <a:solidFill>
                  <a:schemeClr val="bg1"/>
                </a:solidFill>
                <a:effectLst>
                  <a:outerShdw blurRad="50800" dist="101600" dir="2700000" algn="tl" rotWithShape="0">
                    <a:srgbClr val="000000"/>
                  </a:outerShdw>
                </a:effectLst>
                <a:latin typeface="Arial" charset="0"/>
                <a:cs typeface="Arial" charset="0"/>
              </a:rPr>
              <a:t>”</a:t>
            </a:r>
            <a:r>
              <a:rPr lang="en-US" b="1" dirty="0">
                <a:solidFill>
                  <a:schemeClr val="bg1"/>
                </a:solidFill>
                <a:effectLst>
                  <a:outerShdw blurRad="50800" dist="101600" dir="2700000" algn="tl" rotWithShape="0">
                    <a:srgbClr val="000000"/>
                  </a:outerShdw>
                </a:effectLst>
                <a:latin typeface="Arial" charset="0"/>
                <a:cs typeface="Arial" charset="0"/>
              </a:rPr>
              <a:t> and </a:t>
            </a:r>
            <a:r>
              <a:rPr lang="ja-JP" altLang="en-US" b="1" dirty="0">
                <a:solidFill>
                  <a:schemeClr val="bg1"/>
                </a:solidFill>
                <a:effectLst>
                  <a:outerShdw blurRad="50800" dist="101600" dir="2700000" algn="tl" rotWithShape="0">
                    <a:srgbClr val="000000"/>
                  </a:outerShdw>
                </a:effectLst>
                <a:latin typeface="Arial" charset="0"/>
                <a:cs typeface="Arial" charset="0"/>
              </a:rPr>
              <a:t>“</a:t>
            </a:r>
            <a:r>
              <a:rPr lang="en-US" b="1" dirty="0">
                <a:solidFill>
                  <a:schemeClr val="bg1"/>
                </a:solidFill>
                <a:effectLst>
                  <a:outerShdw blurRad="50800" dist="101600" dir="2700000" algn="tl" rotWithShape="0">
                    <a:srgbClr val="000000"/>
                  </a:outerShdw>
                </a:effectLst>
                <a:latin typeface="Arial" charset="0"/>
                <a:cs typeface="Arial" charset="0"/>
              </a:rPr>
              <a:t>covenant of works</a:t>
            </a:r>
            <a:r>
              <a:rPr lang="ja-JP" altLang="en-US" b="1" dirty="0">
                <a:solidFill>
                  <a:schemeClr val="bg1"/>
                </a:solidFill>
                <a:effectLst>
                  <a:outerShdw blurRad="50800" dist="101600" dir="2700000" algn="tl" rotWithShape="0">
                    <a:srgbClr val="000000"/>
                  </a:outerShdw>
                </a:effectLst>
                <a:latin typeface="Arial" charset="0"/>
                <a:cs typeface="Arial" charset="0"/>
              </a:rPr>
              <a:t>”</a:t>
            </a:r>
            <a:r>
              <a:rPr lang="en-US" b="1" dirty="0">
                <a:solidFill>
                  <a:schemeClr val="bg1"/>
                </a:solidFill>
                <a:effectLst>
                  <a:outerShdw blurRad="50800" dist="101600" dir="2700000" algn="tl" rotWithShape="0">
                    <a:srgbClr val="000000"/>
                  </a:outerShdw>
                </a:effectLst>
                <a:latin typeface="Arial" charset="0"/>
                <a:cs typeface="Arial" charset="0"/>
              </a:rPr>
              <a:t> are never found in the Bible (82)</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Passages cited (Deut. 6:5, 10-12; 30:15-20) = life in the Promised Land (not heaven) (Ryrie, 189)</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Use of deductive (not inductive) interpretation rather than clear statements (Ryrie, 189-90)</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Reads the NT back into the OT (Ryrie, 191-93)</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Abrahamic Covenant conditional</a:t>
            </a:r>
          </a:p>
          <a:p>
            <a:pPr>
              <a:buFont typeface="Arial" charset="0"/>
              <a:buChar char="•"/>
              <a:defRPr/>
            </a:pPr>
            <a:endParaRPr lang="en-US" b="1" dirty="0">
              <a:solidFill>
                <a:schemeClr val="bg1"/>
              </a:solidFill>
              <a:effectLst>
                <a:outerShdw blurRad="50800" dist="101600" dir="2700000" algn="tl" rotWithShape="0">
                  <a:srgbClr val="000000"/>
                </a:outerShdw>
              </a:effectLst>
              <a:latin typeface="Arial" charset="0"/>
              <a:cs typeface="Arial" charset="0"/>
            </a:endParaRPr>
          </a:p>
        </p:txBody>
      </p:sp>
      <p:sp>
        <p:nvSpPr>
          <p:cNvPr id="4" name="TextBox 3"/>
          <p:cNvSpPr txBox="1"/>
          <p:nvPr/>
        </p:nvSpPr>
        <p:spPr>
          <a:xfrm>
            <a:off x="0" y="6477000"/>
            <a:ext cx="9144000" cy="307777"/>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400" b="1">
                <a:solidFill>
                  <a:schemeClr val="bg1"/>
                </a:solidFill>
                <a:latin typeface="Arial" charset="0"/>
                <a:cs typeface="Arial" charset="0"/>
              </a:rPr>
              <a:t>Paul N. Benware, </a:t>
            </a:r>
            <a:r>
              <a:rPr lang="en-US" sz="1400" b="1" i="1">
                <a:solidFill>
                  <a:schemeClr val="bg1"/>
                </a:solidFill>
                <a:latin typeface="Arial" charset="0"/>
                <a:cs typeface="Arial" charset="0"/>
              </a:rPr>
              <a:t>Understanding End Times Prophecy, </a:t>
            </a:r>
            <a:r>
              <a:rPr lang="en-US" sz="1400" b="1">
                <a:solidFill>
                  <a:schemeClr val="bg1"/>
                </a:solidFill>
                <a:latin typeface="Arial" charset="0"/>
                <a:cs typeface="Arial" charset="0"/>
              </a:rPr>
              <a:t>83-86; cf. Ryrie, </a:t>
            </a:r>
            <a:r>
              <a:rPr lang="en-US" sz="1400" b="1" i="1">
                <a:solidFill>
                  <a:schemeClr val="bg1"/>
                </a:solidFill>
                <a:latin typeface="Arial" charset="0"/>
                <a:cs typeface="Arial" charset="0"/>
              </a:rPr>
              <a:t>Dispensationalism</a:t>
            </a:r>
            <a:r>
              <a:rPr lang="en-US" sz="1400" b="1">
                <a:solidFill>
                  <a:schemeClr val="bg1"/>
                </a:solidFill>
                <a:latin typeface="Arial" charset="0"/>
                <a:cs typeface="Arial" charset="0"/>
              </a:rPr>
              <a:t>, 189, 193</a:t>
            </a:r>
          </a:p>
        </p:txBody>
      </p:sp>
      <p:cxnSp>
        <p:nvCxnSpPr>
          <p:cNvPr id="46085" name="Straight Connector 7"/>
          <p:cNvCxnSpPr>
            <a:cxnSpLocks noChangeShapeType="1"/>
          </p:cNvCxnSpPr>
          <p:nvPr/>
        </p:nvCxnSpPr>
        <p:spPr bwMode="auto">
          <a:xfrm>
            <a:off x="0" y="2895600"/>
            <a:ext cx="9144000" cy="158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…preparing His entrance</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TellusOr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38100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idx="4294967295"/>
          </p:nvPr>
        </p:nvSpPr>
        <p:spPr>
          <a:xfrm>
            <a:off x="55626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en-US" b="1">
                <a:solidFill>
                  <a:schemeClr val="bg1"/>
                </a:solidFill>
                <a:latin typeface="Arial" charset="0"/>
                <a:ea typeface="ＭＳ Ｐゴシック" charset="0"/>
                <a:cs typeface="ＭＳ Ｐゴシック" charset="0"/>
              </a:rPr>
              <a:t>The stars shall applaud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with thunders of praise</a:t>
            </a:r>
            <a:endParaRPr lang="en-US" b="1">
              <a:solidFill>
                <a:schemeClr val="bg1"/>
              </a:solidFill>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The sweet light in His eyes shall enhance those awaiting</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then face to face</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762000" y="4953000"/>
            <a:ext cx="7772400" cy="762000"/>
          </a:xfrm>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128"/>
                <a:cs typeface="ＭＳ Ｐゴシック" charset="-128"/>
              </a:rPr>
              <a:t>We shall behold Him </a:t>
            </a:r>
          </a:p>
        </p:txBody>
      </p:sp>
      <p:sp>
        <p:nvSpPr>
          <p:cNvPr id="2" name="Rectangle 3"/>
          <p:cNvSpPr>
            <a:spLocks noChangeArrowheads="1"/>
          </p:cNvSpPr>
          <p:nvPr/>
        </p:nvSpPr>
        <p:spPr bwMode="auto">
          <a:xfrm>
            <a:off x="762000" y="5638800"/>
            <a:ext cx="7772400" cy="762000"/>
          </a:xfrm>
          <a:prstGeom prst="rect">
            <a:avLst/>
          </a:prstGeom>
          <a:noFill/>
          <a:ln w="9525">
            <a:noFill/>
            <a:miter lim="800000"/>
            <a:headEnd/>
            <a:tailEnd/>
          </a:ln>
          <a:effectLst>
            <a:outerShdw blurRad="63500" dist="35921" dir="2700000" algn="ctr" rotWithShape="0">
              <a:schemeClr val="bg1">
                <a:alpha val="74997"/>
              </a:schemeClr>
            </a:outerShdw>
          </a:effectLst>
        </p:spPr>
        <p:txBody>
          <a:bodyPr anchor="ctr"/>
          <a:lstStyle/>
          <a:p>
            <a:pPr algn="ctr">
              <a:defRPr/>
            </a:pPr>
            <a:r>
              <a:rPr lang="en-US" sz="4400" b="1">
                <a:solidFill>
                  <a:schemeClr val="tx2"/>
                </a:solidFill>
                <a:latin typeface="Arial" charset="0"/>
                <a:ea typeface="ＭＳ Ｐゴシック" charset="-128"/>
                <a:cs typeface="ＭＳ Ｐゴシック" charset="-128"/>
              </a:rPr>
              <a:t>We shall behold Him </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2" name="Rectangle 3"/>
          <p:cNvSpPr>
            <a:spLocks noGrp="1" noChangeArrowheads="1"/>
          </p:cNvSpPr>
          <p:nvPr>
            <p:ph type="title" idx="4294967295"/>
          </p:nvPr>
        </p:nvSpPr>
        <p:spPr>
          <a:xfrm>
            <a:off x="685800" y="4495800"/>
            <a:ext cx="7924800" cy="19812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b="1">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3"/>
          <p:cNvSpPr>
            <a:spLocks noGrp="1" noChangeArrowheads="1"/>
          </p:cNvSpPr>
          <p:nvPr>
            <p:ph type="title" idx="4294967295"/>
          </p:nvPr>
        </p:nvSpPr>
        <p:spPr>
          <a:xfrm>
            <a:off x="2743200" y="1371600"/>
            <a:ext cx="3962400" cy="1905000"/>
          </a:xfrm>
        </p:spPr>
        <p:txBody>
          <a:bodyPr/>
          <a:lstStyle/>
          <a:p>
            <a:pPr eaLnBrk="1" hangingPunct="1"/>
            <a:r>
              <a:rPr lang="en-US" b="1">
                <a:latin typeface="Arial" charset="0"/>
                <a:ea typeface="ＭＳ Ｐゴシック" charset="0"/>
                <a:cs typeface="ＭＳ Ｐゴシック" charset="0"/>
              </a:rPr>
              <a:t>We shall behold Him</a:t>
            </a:r>
            <a:endParaRPr lang="en-US" b="1">
              <a:latin typeface="Times New Roman" charset="0"/>
              <a:ea typeface="ＭＳ Ｐゴシック" charset="0"/>
              <a:cs typeface="ＭＳ Ｐゴシック" charset="0"/>
            </a:endParaRPr>
          </a:p>
        </p:txBody>
      </p:sp>
      <p:sp>
        <p:nvSpPr>
          <p:cNvPr id="165892"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400" b="1">
                <a:solidFill>
                  <a:schemeClr val="tx2"/>
                </a:solidFill>
                <a:latin typeface="Arial" charset="0"/>
              </a:rPr>
              <a:t>We shall behold Him</a:t>
            </a:r>
            <a:endParaRPr lang="en-US" sz="4400" b="1">
              <a:solidFill>
                <a:schemeClr val="tx2"/>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5892">
                                            <p:txEl>
                                              <p:pRg st="0" end="0"/>
                                            </p:txEl>
                                          </p:spTgt>
                                        </p:tgtEl>
                                        <p:attrNameLst>
                                          <p:attrName>style.visibility</p:attrName>
                                        </p:attrNameLst>
                                      </p:cBhvr>
                                      <p:to>
                                        <p:strVal val="visible"/>
                                      </p:to>
                                    </p:set>
                                    <p:animEffect transition="in" filter="dissolve">
                                      <p:cBhvr>
                                        <p:cTn id="7" dur="500"/>
                                        <p:tgtEl>
                                          <p:spTgt spid="165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angels shall sound the shout of His coming</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4" name="Rectangle 3"/>
          <p:cNvSpPr>
            <a:spLocks noGrp="1" noChangeArrowheads="1"/>
          </p:cNvSpPr>
          <p:nvPr>
            <p:ph type="title" idx="4294967295"/>
          </p:nvPr>
        </p:nvSpPr>
        <p:spPr/>
        <p:txBody>
          <a:bodyPr/>
          <a:lstStyle/>
          <a:p>
            <a:r>
              <a:rPr lang="en-US" b="1">
                <a:latin typeface="Arial" charset="0"/>
                <a:ea typeface="ＭＳ Ｐゴシック" charset="0"/>
                <a:cs typeface="ＭＳ Ｐゴシック" charset="0"/>
              </a:rPr>
              <a:t>The sleeping shall rise from their slumbering place</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8131"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8132"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8133" name="Text Box 5"/>
          <p:cNvSpPr txBox="1">
            <a:spLocks noChangeArrowheads="1"/>
          </p:cNvSpPr>
          <p:nvPr/>
        </p:nvSpPr>
        <p:spPr bwMode="auto">
          <a:xfrm rot="-5400000">
            <a:off x="-681037" y="3745597"/>
            <a:ext cx="313055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Church Age</a:t>
            </a:r>
            <a:endParaRPr lang="en-US" sz="3600">
              <a:solidFill>
                <a:schemeClr val="bg1"/>
              </a:solidFill>
              <a:latin typeface="Arial"/>
              <a:cs typeface="Arial"/>
            </a:endParaRPr>
          </a:p>
        </p:txBody>
      </p:sp>
      <p:sp>
        <p:nvSpPr>
          <p:cNvPr id="48134" name="Text Box 6"/>
          <p:cNvSpPr txBox="1">
            <a:spLocks noChangeArrowheads="1"/>
          </p:cNvSpPr>
          <p:nvPr/>
        </p:nvSpPr>
        <p:spPr bwMode="auto">
          <a:xfrm>
            <a:off x="6019800" y="12954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a:latin typeface="Arial"/>
              <a:cs typeface="Arial"/>
            </a:endParaRPr>
          </a:p>
        </p:txBody>
      </p:sp>
      <p:sp>
        <p:nvSpPr>
          <p:cNvPr id="48135" name="Text Box 7"/>
          <p:cNvSpPr txBox="1">
            <a:spLocks noChangeArrowheads="1"/>
          </p:cNvSpPr>
          <p:nvPr/>
        </p:nvSpPr>
        <p:spPr bwMode="auto">
          <a:xfrm>
            <a:off x="1828800" y="2971800"/>
            <a:ext cx="3733800" cy="171739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80000"/>
              </a:lnSpc>
              <a:spcBef>
                <a:spcPct val="50000"/>
              </a:spcBef>
              <a:defRPr/>
            </a:pPr>
            <a:r>
              <a:rPr lang="en-US" sz="3600" b="1">
                <a:solidFill>
                  <a:schemeClr val="bg1"/>
                </a:solidFill>
                <a:latin typeface="Arial"/>
                <a:ea typeface="+mn-ea"/>
                <a:cs typeface="Arial"/>
              </a:rPr>
              <a:t>Golden Age      of the Gospel</a:t>
            </a:r>
          </a:p>
          <a:p>
            <a:pPr algn="ctr">
              <a:lnSpc>
                <a:spcPct val="80000"/>
              </a:lnSpc>
              <a:spcBef>
                <a:spcPct val="50000"/>
              </a:spcBef>
              <a:defRPr/>
            </a:pPr>
            <a:r>
              <a:rPr lang="en-US" sz="3600" b="1">
                <a:solidFill>
                  <a:schemeClr val="bg1"/>
                </a:solidFill>
                <a:latin typeface="Arial"/>
                <a:ea typeface="+mn-ea"/>
                <a:cs typeface="Arial"/>
              </a:rPr>
              <a:t>Tribulations</a:t>
            </a:r>
          </a:p>
        </p:txBody>
      </p:sp>
      <p:sp>
        <p:nvSpPr>
          <p:cNvPr id="48136" name="Text Box 8"/>
          <p:cNvSpPr txBox="1">
            <a:spLocks noChangeArrowheads="1"/>
          </p:cNvSpPr>
          <p:nvPr/>
        </p:nvSpPr>
        <p:spPr bwMode="auto">
          <a:xfrm rot="5400000" flipH="1">
            <a:off x="5853907" y="3900377"/>
            <a:ext cx="495141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8137" name="Text Box 9"/>
          <p:cNvSpPr txBox="1">
            <a:spLocks noChangeArrowheads="1"/>
          </p:cNvSpPr>
          <p:nvPr/>
        </p:nvSpPr>
        <p:spPr bwMode="auto">
          <a:xfrm rot="5381629">
            <a:off x="587533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CCFFCC"/>
                </a:solidFill>
                <a:latin typeface="Arial"/>
                <a:cs typeface="Arial"/>
              </a:rPr>
              <a:t>Judgment</a:t>
            </a:r>
          </a:p>
        </p:txBody>
      </p:sp>
      <p:sp>
        <p:nvSpPr>
          <p:cNvPr id="48138" name="AutoShape 10"/>
          <p:cNvSpPr>
            <a:spLocks noChangeArrowheads="1"/>
          </p:cNvSpPr>
          <p:nvPr/>
        </p:nvSpPr>
        <p:spPr bwMode="auto">
          <a:xfrm rot="5400000">
            <a:off x="1104900" y="1333500"/>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a:defRPr/>
            </a:pPr>
            <a:endParaRPr lang="en-US" sz="2000">
              <a:latin typeface="Arial"/>
              <a:ea typeface="+mn-ea"/>
              <a:cs typeface="Arial"/>
            </a:endParaRPr>
          </a:p>
        </p:txBody>
      </p:sp>
      <p:sp>
        <p:nvSpPr>
          <p:cNvPr id="48139" name="Rectangle 11"/>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Postmillennialism</a:t>
            </a:r>
          </a:p>
        </p:txBody>
      </p:sp>
      <p:sp>
        <p:nvSpPr>
          <p:cNvPr id="48140" name="Text Box 1041"/>
          <p:cNvSpPr txBox="1">
            <a:spLocks noChangeArrowheads="1"/>
          </p:cNvSpPr>
          <p:nvPr/>
        </p:nvSpPr>
        <p:spPr bwMode="auto">
          <a:xfrm>
            <a:off x="7884721" y="76200"/>
            <a:ext cx="112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2000" b="1">
                <a:solidFill>
                  <a:schemeClr val="bg1"/>
                </a:solidFill>
                <a:latin typeface="Arial"/>
                <a:cs typeface="Arial"/>
              </a:rPr>
              <a:t>27</a:t>
            </a:r>
          </a:p>
          <a:p>
            <a:pPr algn="r"/>
            <a:r>
              <a:rPr lang="en-US" sz="2000" b="1">
                <a:solidFill>
                  <a:schemeClr val="bg1"/>
                </a:solidFill>
                <a:latin typeface="Arial"/>
                <a:cs typeface="Arial"/>
              </a:rPr>
              <a:t>150-153</a:t>
            </a:r>
            <a:endParaRPr lang="en-US" sz="2000" b="1">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48133"/>
                                        </p:tgtEl>
                                        <p:attrNameLst>
                                          <p:attrName>style.visibility</p:attrName>
                                        </p:attrNameLst>
                                      </p:cBhvr>
                                      <p:to>
                                        <p:strVal val="visible"/>
                                      </p:to>
                                    </p:set>
                                    <p:anim calcmode="lin" valueType="num">
                                      <p:cBhvr additive="base">
                                        <p:cTn id="7" dur="500" fill="hold"/>
                                        <p:tgtEl>
                                          <p:spTgt spid="48133"/>
                                        </p:tgtEl>
                                        <p:attrNameLst>
                                          <p:attrName>ppt_x</p:attrName>
                                        </p:attrNameLst>
                                      </p:cBhvr>
                                      <p:tavLst>
                                        <p:tav tm="0">
                                          <p:val>
                                            <p:strVal val="0-#ppt_w/2"/>
                                          </p:val>
                                        </p:tav>
                                        <p:tav tm="100000">
                                          <p:val>
                                            <p:strVal val="#ppt_x"/>
                                          </p:val>
                                        </p:tav>
                                      </p:tavLst>
                                    </p:anim>
                                    <p:anim calcmode="lin" valueType="num">
                                      <p:cBhvr additive="base">
                                        <p:cTn id="8" dur="500" fill="hold"/>
                                        <p:tgtEl>
                                          <p:spTgt spid="481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48131"/>
                                        </p:tgtEl>
                                        <p:attrNameLst>
                                          <p:attrName>style.visibility</p:attrName>
                                        </p:attrNameLst>
                                      </p:cBhvr>
                                      <p:to>
                                        <p:strVal val="visible"/>
                                      </p:to>
                                    </p:set>
                                    <p:animEffect transition="in" filter="wipe(left)">
                                      <p:cBhvr>
                                        <p:cTn id="12" dur="500"/>
                                        <p:tgtEl>
                                          <p:spTgt spid="48131"/>
                                        </p:tgtEl>
                                      </p:cBhvr>
                                    </p:animEffect>
                                  </p:childTnLst>
                                </p:cTn>
                              </p:par>
                            </p:childTnLst>
                          </p:cTn>
                        </p:par>
                        <p:par>
                          <p:cTn id="13" fill="hold" nodeType="afterGroup">
                            <p:stCondLst>
                              <p:cond delay="4000"/>
                            </p:stCondLst>
                            <p:childTnLst>
                              <p:par>
                                <p:cTn id="14" presetID="7" presetClass="entr" presetSubtype="8" fill="hold" nodeType="afterEffect">
                                  <p:stCondLst>
                                    <p:cond delay="1000"/>
                                  </p:stCondLst>
                                  <p:childTnLst>
                                    <p:set>
                                      <p:cBhvr>
                                        <p:cTn id="15" dur="1" fill="hold">
                                          <p:stCondLst>
                                            <p:cond delay="0"/>
                                          </p:stCondLst>
                                        </p:cTn>
                                        <p:tgtEl>
                                          <p:spTgt spid="48138"/>
                                        </p:tgtEl>
                                        <p:attrNameLst>
                                          <p:attrName>style.visibility</p:attrName>
                                        </p:attrNameLst>
                                      </p:cBhvr>
                                      <p:to>
                                        <p:strVal val="visible"/>
                                      </p:to>
                                    </p:set>
                                    <p:anim calcmode="lin" valueType="num">
                                      <p:cBhvr additive="base">
                                        <p:cTn id="16" dur="5000" fill="hold"/>
                                        <p:tgtEl>
                                          <p:spTgt spid="48138"/>
                                        </p:tgtEl>
                                        <p:attrNameLst>
                                          <p:attrName>ppt_x</p:attrName>
                                        </p:attrNameLst>
                                      </p:cBhvr>
                                      <p:tavLst>
                                        <p:tav tm="0">
                                          <p:val>
                                            <p:strVal val="0-#ppt_w/2"/>
                                          </p:val>
                                        </p:tav>
                                        <p:tav tm="100000">
                                          <p:val>
                                            <p:strVal val="#ppt_x"/>
                                          </p:val>
                                        </p:tav>
                                      </p:tavLst>
                                    </p:anim>
                                    <p:anim calcmode="lin" valueType="num">
                                      <p:cBhvr additive="base">
                                        <p:cTn id="17" dur="5000" fill="hold"/>
                                        <p:tgtEl>
                                          <p:spTgt spid="481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48135"/>
                                        </p:tgtEl>
                                        <p:attrNameLst>
                                          <p:attrName>style.visibility</p:attrName>
                                        </p:attrNameLst>
                                      </p:cBhvr>
                                      <p:to>
                                        <p:strVal val="visible"/>
                                      </p:to>
                                    </p:set>
                                    <p:anim calcmode="lin" valueType="num">
                                      <p:cBhvr>
                                        <p:cTn id="21" dur="500" fill="hold"/>
                                        <p:tgtEl>
                                          <p:spTgt spid="48135"/>
                                        </p:tgtEl>
                                        <p:attrNameLst>
                                          <p:attrName>ppt_x</p:attrName>
                                        </p:attrNameLst>
                                      </p:cBhvr>
                                      <p:tavLst>
                                        <p:tav tm="0">
                                          <p:val>
                                            <p:strVal val="#ppt_x-#ppt_w/2"/>
                                          </p:val>
                                        </p:tav>
                                        <p:tav tm="100000">
                                          <p:val>
                                            <p:strVal val="#ppt_x"/>
                                          </p:val>
                                        </p:tav>
                                      </p:tavLst>
                                    </p:anim>
                                    <p:anim calcmode="lin" valueType="num">
                                      <p:cBhvr>
                                        <p:cTn id="22" dur="500" fill="hold"/>
                                        <p:tgtEl>
                                          <p:spTgt spid="48135"/>
                                        </p:tgtEl>
                                        <p:attrNameLst>
                                          <p:attrName>ppt_y</p:attrName>
                                        </p:attrNameLst>
                                      </p:cBhvr>
                                      <p:tavLst>
                                        <p:tav tm="0">
                                          <p:val>
                                            <p:strVal val="#ppt_y"/>
                                          </p:val>
                                        </p:tav>
                                        <p:tav tm="100000">
                                          <p:val>
                                            <p:strVal val="#ppt_y"/>
                                          </p:val>
                                        </p:tav>
                                      </p:tavLst>
                                    </p:anim>
                                    <p:anim calcmode="lin" valueType="num">
                                      <p:cBhvr>
                                        <p:cTn id="23" dur="500" fill="hold"/>
                                        <p:tgtEl>
                                          <p:spTgt spid="48135"/>
                                        </p:tgtEl>
                                        <p:attrNameLst>
                                          <p:attrName>ppt_w</p:attrName>
                                        </p:attrNameLst>
                                      </p:cBhvr>
                                      <p:tavLst>
                                        <p:tav tm="0">
                                          <p:val>
                                            <p:fltVal val="0"/>
                                          </p:val>
                                        </p:tav>
                                        <p:tav tm="100000">
                                          <p:val>
                                            <p:strVal val="#ppt_w"/>
                                          </p:val>
                                        </p:tav>
                                      </p:tavLst>
                                    </p:anim>
                                    <p:anim calcmode="lin" valueType="num">
                                      <p:cBhvr>
                                        <p:cTn id="24" dur="500" fill="hold"/>
                                        <p:tgtEl>
                                          <p:spTgt spid="48135"/>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48134"/>
                                        </p:tgtEl>
                                        <p:attrNameLst>
                                          <p:attrName>style.visibility</p:attrName>
                                        </p:attrNameLst>
                                      </p:cBhvr>
                                      <p:to>
                                        <p:strVal val="visible"/>
                                      </p:to>
                                    </p:set>
                                    <p:anim calcmode="lin" valueType="num">
                                      <p:cBhvr additive="base">
                                        <p:cTn id="28" dur="500" fill="hold"/>
                                        <p:tgtEl>
                                          <p:spTgt spid="48134"/>
                                        </p:tgtEl>
                                        <p:attrNameLst>
                                          <p:attrName>ppt_x</p:attrName>
                                        </p:attrNameLst>
                                      </p:cBhvr>
                                      <p:tavLst>
                                        <p:tav tm="0">
                                          <p:val>
                                            <p:strVal val="#ppt_x"/>
                                          </p:val>
                                        </p:tav>
                                        <p:tav tm="100000">
                                          <p:val>
                                            <p:strVal val="#ppt_x"/>
                                          </p:val>
                                        </p:tav>
                                      </p:tavLst>
                                    </p:anim>
                                    <p:anim calcmode="lin" valueType="num">
                                      <p:cBhvr additive="base">
                                        <p:cTn id="29" dur="500" fill="hold"/>
                                        <p:tgtEl>
                                          <p:spTgt spid="48134"/>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48132"/>
                                        </p:tgtEl>
                                        <p:attrNameLst>
                                          <p:attrName>style.visibility</p:attrName>
                                        </p:attrNameLst>
                                      </p:cBhvr>
                                      <p:to>
                                        <p:strVal val="visible"/>
                                      </p:to>
                                    </p:set>
                                    <p:anim calcmode="lin" valueType="num">
                                      <p:cBhvr additive="base">
                                        <p:cTn id="33" dur="500" fill="hold"/>
                                        <p:tgtEl>
                                          <p:spTgt spid="48132"/>
                                        </p:tgtEl>
                                        <p:attrNameLst>
                                          <p:attrName>ppt_x</p:attrName>
                                        </p:attrNameLst>
                                      </p:cBhvr>
                                      <p:tavLst>
                                        <p:tav tm="0">
                                          <p:val>
                                            <p:strVal val="#ppt_x"/>
                                          </p:val>
                                        </p:tav>
                                        <p:tav tm="100000">
                                          <p:val>
                                            <p:strVal val="#ppt_x"/>
                                          </p:val>
                                        </p:tav>
                                      </p:tavLst>
                                    </p:anim>
                                    <p:anim calcmode="lin" valueType="num">
                                      <p:cBhvr additive="base">
                                        <p:cTn id="34" dur="500" fill="hold"/>
                                        <p:tgtEl>
                                          <p:spTgt spid="48132"/>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48137"/>
                                        </p:tgtEl>
                                        <p:attrNameLst>
                                          <p:attrName>style.visibility</p:attrName>
                                        </p:attrNameLst>
                                      </p:cBhvr>
                                      <p:to>
                                        <p:strVal val="visible"/>
                                      </p:to>
                                    </p:set>
                                    <p:anim calcmode="lin" valueType="num">
                                      <p:cBhvr additive="base">
                                        <p:cTn id="38" dur="500" fill="hold"/>
                                        <p:tgtEl>
                                          <p:spTgt spid="48137"/>
                                        </p:tgtEl>
                                        <p:attrNameLst>
                                          <p:attrName>ppt_x</p:attrName>
                                        </p:attrNameLst>
                                      </p:cBhvr>
                                      <p:tavLst>
                                        <p:tav tm="0">
                                          <p:val>
                                            <p:strVal val="#ppt_x"/>
                                          </p:val>
                                        </p:tav>
                                        <p:tav tm="100000">
                                          <p:val>
                                            <p:strVal val="#ppt_x"/>
                                          </p:val>
                                        </p:tav>
                                      </p:tavLst>
                                    </p:anim>
                                    <p:anim calcmode="lin" valueType="num">
                                      <p:cBhvr additive="base">
                                        <p:cTn id="39" dur="500" fill="hold"/>
                                        <p:tgtEl>
                                          <p:spTgt spid="48137"/>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48136"/>
                                        </p:tgtEl>
                                        <p:attrNameLst>
                                          <p:attrName>style.visibility</p:attrName>
                                        </p:attrNameLst>
                                      </p:cBhvr>
                                      <p:to>
                                        <p:strVal val="visible"/>
                                      </p:to>
                                    </p:set>
                                    <p:anim calcmode="lin" valueType="num">
                                      <p:cBhvr additive="base">
                                        <p:cTn id="43" dur="500" fill="hold"/>
                                        <p:tgtEl>
                                          <p:spTgt spid="48136"/>
                                        </p:tgtEl>
                                        <p:attrNameLst>
                                          <p:attrName>ppt_x</p:attrName>
                                        </p:attrNameLst>
                                      </p:cBhvr>
                                      <p:tavLst>
                                        <p:tav tm="0">
                                          <p:val>
                                            <p:strVal val="1+#ppt_w/2"/>
                                          </p:val>
                                        </p:tav>
                                        <p:tav tm="100000">
                                          <p:val>
                                            <p:strVal val="#ppt_x"/>
                                          </p:val>
                                        </p:tav>
                                      </p:tavLst>
                                    </p:anim>
                                    <p:anim calcmode="lin" valueType="num">
                                      <p:cBhvr additive="base">
                                        <p:cTn id="44" dur="500" fill="hold"/>
                                        <p:tgtEl>
                                          <p:spTgt spid="48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utoUpdateAnimBg="0"/>
      <p:bldP spid="48134" grpId="0" autoUpdateAnimBg="0"/>
      <p:bldP spid="48135" grpId="0" autoUpdateAnimBg="0"/>
      <p:bldP spid="48136" grpId="0" autoUpdateAnimBg="0"/>
      <p:bldP spid="4813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0"/>
                <a:cs typeface="ＭＳ Ｐゴシック" charset="0"/>
              </a:rPr>
              <a:t>And those who remain shall be changed in a moment</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then face to face</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a:effectLst>
            <a:outerShdw blurRad="63500" dist="35921" dir="2700000" algn="ctr" rotWithShape="0">
              <a:schemeClr val="tx1">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We shall behold Him </a:t>
            </a:r>
            <a:endParaRPr lang="en-US" b="1">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a:outerShdw blurRad="63500" dist="35921" dir="2700000" algn="ctr" rotWithShape="0">
              <a:schemeClr val="tx1">
                <a:alpha val="74997"/>
              </a:schemeClr>
            </a:outerShdw>
          </a:effectLst>
        </p:spPr>
        <p:txBody>
          <a:bodyPr anchor="ctr"/>
          <a:lstStyle/>
          <a:p>
            <a:pPr algn="ctr">
              <a:defRPr/>
            </a:pPr>
            <a:r>
              <a:rPr lang="en-US" sz="4400" b="1">
                <a:solidFill>
                  <a:schemeClr val="bg1"/>
                </a:solidFill>
                <a:latin typeface="Arial" charset="0"/>
              </a:rPr>
              <a:t>We shall behold Him </a:t>
            </a:r>
            <a:endParaRPr lang="en-US" sz="4400" b="1">
              <a:solidFill>
                <a:schemeClr val="tx2"/>
              </a:solidFill>
              <a:latin typeface="Arial"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3"/>
          <p:cNvSpPr>
            <a:spLocks noGrp="1" noChangeArrowheads="1"/>
          </p:cNvSpPr>
          <p:nvPr>
            <p:ph type="title" idx="4294967295"/>
          </p:nvPr>
        </p:nvSpPr>
        <p:spPr>
          <a:xfrm>
            <a:off x="3352800" y="609600"/>
            <a:ext cx="5105400" cy="22098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b="1">
                <a:solidFill>
                  <a:srgbClr val="FDFFFA"/>
                </a:solidFill>
                <a:latin typeface="Arial" charset="0"/>
                <a:ea typeface="ＭＳ Ｐゴシック" charset="0"/>
                <a:cs typeface="ＭＳ Ｐゴシック" charset="0"/>
              </a:rPr>
              <a:t>We shall behold Him </a:t>
            </a:r>
            <a:endParaRPr lang="en-US">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a:outerShdw blurRad="63500" dist="35921" dir="2700000" algn="ctr" rotWithShape="0">
              <a:schemeClr val="tx1">
                <a:alpha val="74997"/>
              </a:schemeClr>
            </a:outerShdw>
          </a:effectLst>
        </p:spPr>
        <p:txBody>
          <a:bodyPr anchor="ctr"/>
          <a:lstStyle/>
          <a:p>
            <a:pPr algn="ctr" eaLnBrk="1" hangingPunct="1">
              <a:defRPr/>
            </a:pPr>
            <a:r>
              <a:rPr lang="en-US" sz="4400" b="1">
                <a:solidFill>
                  <a:srgbClr val="FDFFFA"/>
                </a:solidFill>
                <a:latin typeface="Arial" charset="0"/>
              </a:rPr>
              <a:t>We shall behold Him </a:t>
            </a:r>
            <a:endParaRPr lang="en-US" sz="4400">
              <a:solidFill>
                <a:schemeClr val="tx2"/>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a:solidFill>
                  <a:schemeClr val="bg1"/>
                </a:solidFill>
                <a:latin typeface="Times New Roman" charset="0"/>
                <a:ea typeface="ＭＳ Ｐゴシック" charset="0"/>
                <a:cs typeface="ＭＳ Ｐゴシック" charset="0"/>
              </a:rPr>
              <a:t>…f</a:t>
            </a:r>
            <a:r>
              <a:rPr lang="en-US" b="1">
                <a:solidFill>
                  <a:schemeClr val="bg1"/>
                </a:solidFill>
                <a:latin typeface="Arial" charset="0"/>
                <a:ea typeface="ＭＳ Ｐゴシック" charset="0"/>
                <a:cs typeface="ＭＳ Ｐゴシック" charset="0"/>
              </a:rPr>
              <a:t>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b="1">
              <a:solidFill>
                <a:schemeClr val="bg1"/>
              </a:solidFill>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23" y="836712"/>
            <a:ext cx="9144193" cy="6021288"/>
          </a:xfrm>
          <a:prstGeom prst="rect">
            <a:avLst/>
          </a:prstGeom>
        </p:spPr>
      </p:pic>
      <p:sp>
        <p:nvSpPr>
          <p:cNvPr id="224259" name="Rectangle 3"/>
          <p:cNvSpPr>
            <a:spLocks noGrp="1" noChangeArrowheads="1"/>
          </p:cNvSpPr>
          <p:nvPr>
            <p:ph type="title" idx="4294967295"/>
          </p:nvPr>
        </p:nvSpPr>
        <p:spPr>
          <a:xfrm>
            <a:off x="2514600" y="4572000"/>
            <a:ext cx="6629400" cy="2286000"/>
          </a:xfrm>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We shall behold Him,</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7060714"/>
      </p:ext>
    </p:extLst>
  </p:cSld>
  <p:clrMapOvr>
    <a:masterClrMapping/>
  </p:clrMapOvr>
  <p:transition spd="slow">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9822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We shall behold Him,</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title"/>
          </p:nvPr>
        </p:nvSpPr>
        <p:spPr>
          <a:xfrm>
            <a:off x="533400" y="609600"/>
            <a:ext cx="7924800" cy="3733800"/>
          </a:xfrm>
          <a:effectLst>
            <a:outerShdw blurRad="63500" dist="35921" dir="2700000" algn="ctr" rotWithShape="0">
              <a:schemeClr val="tx2">
                <a:alpha val="74998"/>
              </a:schemeClr>
            </a:outerShdw>
          </a:effectLst>
        </p:spPr>
        <p:txBody>
          <a:bodyPr/>
          <a:lstStyle/>
          <a:p>
            <a:pPr eaLnBrk="1" hangingPunct="1">
              <a:defRPr/>
            </a:pPr>
            <a:r>
              <a:rPr lang="en-US" sz="6000" b="1">
                <a:solidFill>
                  <a:schemeClr val="bg1"/>
                </a:solidFill>
                <a:latin typeface="Times New Roman" charset="0"/>
                <a:ea typeface="ＭＳ Ｐゴシック" charset="0"/>
                <a:cs typeface="ＭＳ Ｐゴシック" charset="0"/>
              </a:rPr>
              <a:t>We will live forever with the One who flung stars into space!</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8803663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chemeClr val="bg1"/>
                </a:solidFill>
                <a:latin typeface="Arial"/>
                <a:ea typeface="+mn-ea"/>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b="1">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Tribulation</a:t>
            </a:r>
            <a:endParaRPr lang="en-US" sz="3600" b="1">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CCFFCC"/>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Millennium</a:t>
            </a:r>
            <a:endParaRPr lang="en-US" sz="3600" b="1">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dirty="0">
                <a:solidFill>
                  <a:srgbClr val="CCFFCC"/>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ea typeface="+mn-ea"/>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i="1">
                <a:solidFill>
                  <a:srgbClr val="00FFFF"/>
                </a:solidFill>
                <a:latin typeface="Arial"/>
                <a:ea typeface="+mn-ea"/>
                <a:cs typeface="Arial"/>
              </a:rPr>
              <a:t>Second</a:t>
            </a:r>
          </a:p>
          <a:p>
            <a:pPr>
              <a:lnSpc>
                <a:spcPct val="0"/>
              </a:lnSpc>
              <a:spcBef>
                <a:spcPct val="35000"/>
              </a:spcBef>
              <a:defRPr/>
            </a:pPr>
            <a:r>
              <a:rPr lang="en-US" sz="3600" b="1" i="1">
                <a:solidFill>
                  <a:srgbClr val="00FFFF"/>
                </a:solidFill>
                <a:latin typeface="Arial"/>
                <a:ea typeface="+mn-ea"/>
                <a:cs typeface="Arial"/>
              </a:rPr>
              <a:t>=</a:t>
            </a:r>
            <a:endParaRPr lang="en-US" b="1" i="1">
              <a:solidFill>
                <a:srgbClr val="00FFFF"/>
              </a:solidFill>
              <a:latin typeface="Arial"/>
              <a:ea typeface="+mn-ea"/>
              <a:cs typeface="Arial"/>
            </a:endParaRPr>
          </a:p>
          <a:p>
            <a:pPr algn="ctr">
              <a:lnSpc>
                <a:spcPct val="0"/>
              </a:lnSpc>
              <a:spcBef>
                <a:spcPct val="50000"/>
              </a:spcBef>
              <a:defRPr/>
            </a:pPr>
            <a:r>
              <a:rPr lang="en-US" sz="3600" b="1" i="1">
                <a:solidFill>
                  <a:srgbClr val="00FFFF"/>
                </a:solidFill>
                <a:latin typeface="Arial"/>
                <a:ea typeface="+mn-ea"/>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50190" name="Text Box 1041"/>
          <p:cNvSpPr txBox="1">
            <a:spLocks noChangeArrowheads="1"/>
          </p:cNvSpPr>
          <p:nvPr/>
        </p:nvSpPr>
        <p:spPr bwMode="auto">
          <a:xfrm>
            <a:off x="8534400" y="76200"/>
            <a:ext cx="4699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chemeClr val="bg1"/>
                </a:solidFill>
                <a:latin typeface="Arial"/>
                <a:cs typeface="Arial"/>
              </a:rPr>
              <a:t>27</a:t>
            </a:r>
            <a:endParaRPr lang="en-US" sz="2000" b="1">
              <a:latin typeface="Arial"/>
              <a:cs typeface="Arial"/>
            </a:endParaRPr>
          </a:p>
        </p:txBody>
      </p:sp>
      <p:sp>
        <p:nvSpPr>
          <p:cNvPr id="15" name="Text Box 7"/>
          <p:cNvSpPr txBox="1">
            <a:spLocks noChangeArrowheads="1"/>
          </p:cNvSpPr>
          <p:nvPr/>
        </p:nvSpPr>
        <p:spPr bwMode="auto">
          <a:xfrm rot="-848177">
            <a:off x="731838" y="5083959"/>
            <a:ext cx="4724400" cy="95410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FFFFFF"/>
                </a:solidFill>
                <a:latin typeface="Arial"/>
                <a:cs typeface="Arial"/>
              </a:rPr>
              <a:t>ALL 5 RAPTURE VIEWS ARE PREMILLENNIAL</a:t>
            </a:r>
            <a:endParaRPr lang="en-US" sz="2800" b="1">
              <a:solidFill>
                <a:srgbClr val="000000"/>
              </a:solidFill>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62733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485900"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effectLst>
                <a:outerShdw blurRad="38100" dist="38100" dir="2700000" algn="tl">
                  <a:srgbClr val="FFFFFF"/>
                </a:outerShdw>
              </a:effectLst>
              <a:latin typeface="Arial"/>
              <a:ea typeface="+mn-ea"/>
              <a:cs typeface="Arial"/>
            </a:endParaRPr>
          </a:p>
        </p:txBody>
      </p:sp>
      <p:sp>
        <p:nvSpPr>
          <p:cNvPr id="1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effectLst>
                <a:outerShdw blurRad="38100" dist="38100" dir="2700000" algn="tl">
                  <a:srgbClr val="FFFFFF"/>
                </a:outerShdw>
              </a:effectLst>
              <a:latin typeface="Arial"/>
              <a:ea typeface="+mn-ea"/>
              <a:cs typeface="Arial"/>
            </a:endParaRPr>
          </a:p>
        </p:txBody>
      </p:sp>
      <p:sp>
        <p:nvSpPr>
          <p:cNvPr id="15" name="Oval 14"/>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effectLst>
                <a:outerShdw blurRad="38100" dist="38100" dir="2700000" algn="tl">
                  <a:srgbClr val="FFFFFF"/>
                </a:outerShdw>
              </a:effectLst>
              <a:latin typeface="Arial"/>
              <a:ea typeface="+mn-ea"/>
              <a:cs typeface="Arial"/>
            </a:endParaRPr>
          </a:p>
        </p:txBody>
      </p:sp>
      <p:sp>
        <p:nvSpPr>
          <p:cNvPr id="16" name="Text Box 7"/>
          <p:cNvSpPr txBox="1">
            <a:spLocks noChangeArrowheads="1"/>
          </p:cNvSpPr>
          <p:nvPr/>
        </p:nvSpPr>
        <p:spPr bwMode="auto">
          <a:xfrm>
            <a:off x="2286000" y="2630488"/>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a:solidFill>
                  <a:schemeClr val="bg1"/>
                </a:solidFill>
                <a:effectLst>
                  <a:outerShdw blurRad="38100" dist="38100" dir="2700000" algn="tl">
                    <a:srgbClr val="000000"/>
                  </a:outerShdw>
                </a:effectLst>
                <a:latin typeface="Arial"/>
                <a:cs typeface="Arial"/>
              </a:rPr>
              <a:t>Israel</a:t>
            </a:r>
            <a:endParaRPr lang="en-US" sz="3200" b="1">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chemeClr val="bg1"/>
                </a:solidFill>
                <a:latin typeface="Arial"/>
                <a:ea typeface="+mn-ea"/>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b="1">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Tribulation</a:t>
            </a:r>
            <a:endParaRPr lang="en-US" sz="3600" b="1">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dirty="0">
                <a:solidFill>
                  <a:srgbClr val="CCFFCC"/>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Millennium</a:t>
            </a:r>
            <a:endParaRPr lang="en-US" sz="3600" b="1">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CCFFCC"/>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ea typeface="+mn-ea"/>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solidFill>
                  <a:srgbClr val="CCFFCC"/>
                </a:solidFill>
                <a:latin typeface="Arial"/>
                <a:cs typeface="Arial"/>
              </a:rPr>
              <a:t>Judgment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Dispensationalism</a:t>
            </a:r>
          </a:p>
        </p:txBody>
      </p:sp>
      <p:sp>
        <p:nvSpPr>
          <p:cNvPr id="52241" name="Text Box 1041"/>
          <p:cNvSpPr txBox="1">
            <a:spLocks noChangeArrowheads="1"/>
          </p:cNvSpPr>
          <p:nvPr/>
        </p:nvSpPr>
        <p:spPr bwMode="auto">
          <a:xfrm>
            <a:off x="7960921" y="0"/>
            <a:ext cx="112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2000" b="1">
                <a:solidFill>
                  <a:schemeClr val="bg1"/>
                </a:solidFill>
                <a:latin typeface="Arial"/>
                <a:cs typeface="Arial"/>
              </a:rPr>
              <a:t>28</a:t>
            </a:r>
          </a:p>
          <a:p>
            <a:pPr algn="r"/>
            <a:r>
              <a:rPr lang="en-US" sz="2000" b="1">
                <a:solidFill>
                  <a:schemeClr val="bg1"/>
                </a:solidFill>
                <a:latin typeface="Arial"/>
                <a:cs typeface="Arial"/>
              </a:rPr>
              <a:t>123-148</a:t>
            </a:r>
            <a:endParaRPr lang="en-US" sz="2000" b="1">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r>
              <a:rPr lang="en-US" b="1" dirty="0">
                <a:solidFill>
                  <a:schemeClr val="bg1"/>
                </a:solidFill>
                <a:ea typeface="ＭＳ Ｐゴシック" charset="0"/>
              </a:rPr>
              <a:t>When will the Rapture occur?</a:t>
            </a:r>
            <a:endParaRPr lang="en-US" dirty="0">
              <a:ea typeface="ＭＳ Ｐゴシック" charset="0"/>
            </a:endParaRPr>
          </a:p>
        </p:txBody>
      </p:sp>
    </p:spTree>
    <p:extLst>
      <p:ext uri="{BB962C8B-B14F-4D97-AF65-F5344CB8AC3E}">
        <p14:creationId xmlns:p14="http://schemas.microsoft.com/office/powerpoint/2010/main" val="385474972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prstClr val="black"/>
                </a:solidFill>
                <a:latin typeface="Comic Sans MS"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Christ:</a:t>
              </a:r>
              <a:br>
                <a:rPr lang="en-US" b="1" dirty="0">
                  <a:solidFill>
                    <a:prstClr val="white"/>
                  </a:solidFill>
                  <a:effectLst>
                    <a:outerShdw blurRad="38100" dist="38100" dir="2700000" algn="tl">
                      <a:srgbClr val="000000">
                        <a:alpha val="43137"/>
                      </a:srgbClr>
                    </a:outerShdw>
                  </a:effectLst>
                  <a:latin typeface="Arial"/>
                  <a:cs typeface="Arial"/>
                </a:rPr>
              </a:br>
              <a:endParaRPr lang="en-US" b="1" dirty="0">
                <a:solidFill>
                  <a:prstClr val="white"/>
                </a:solidFill>
                <a:effectLst>
                  <a:outerShdw blurRad="38100" dist="38100" dir="2700000" algn="tl">
                    <a:srgbClr val="000000">
                      <a:alpha val="43137"/>
                    </a:srgbClr>
                  </a:outerShdw>
                </a:effectLst>
                <a:latin typeface="Arial"/>
                <a:cs typeface="Arial"/>
              </a:endParaRPr>
            </a:p>
            <a:p>
              <a:pPr algn="ctr">
                <a:defRPr/>
              </a:pPr>
              <a:r>
                <a:rPr lang="en-US" b="1" dirty="0">
                  <a:solidFill>
                    <a:prstClr val="white"/>
                  </a:solidFill>
                  <a:effectLst>
                    <a:outerShdw blurRad="38100" dist="38100" dir="2700000" algn="tl">
                      <a:srgbClr val="000000">
                        <a:alpha val="43137"/>
                      </a:srgbClr>
                    </a:outerShdw>
                  </a:effectLst>
                  <a:latin typeface="Arial"/>
                  <a:cs typeface="Arial"/>
                </a:rPr>
                <a:t>Holy and true, holds the key of David</a:t>
              </a:r>
            </a:p>
          </p:txBody>
        </p:sp>
      </p:grpSp>
      <p:grpSp>
        <p:nvGrpSpPr>
          <p:cNvPr id="7" name="Group 6"/>
          <p:cNvGrpSpPr>
            <a:grpSpLocks/>
          </p:cNvGrpSpPr>
          <p:nvPr/>
        </p:nvGrpSpPr>
        <p:grpSpPr bwMode="auto">
          <a:xfrm>
            <a:off x="2913063" y="2276475"/>
            <a:ext cx="2954337" cy="2808288"/>
            <a:chOff x="2983932" y="2348880"/>
            <a:chExt cx="2963986" cy="2664296"/>
          </a:xfrm>
        </p:grpSpPr>
        <p:sp>
          <p:nvSpPr>
            <p:cNvPr id="800793"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25" name="TextBox 24"/>
            <p:cNvSpPr txBox="1"/>
            <p:nvPr/>
          </p:nvSpPr>
          <p:spPr>
            <a:xfrm>
              <a:off x="2983932" y="2419667"/>
              <a:ext cx="2963986" cy="2189873"/>
            </a:xfrm>
            <a:prstGeom prst="rect">
              <a:avLst/>
            </a:prstGeom>
            <a:noFill/>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Commendation:</a:t>
              </a:r>
            </a:p>
            <a:p>
              <a:pPr algn="ctr">
                <a:defRPr/>
              </a:pPr>
              <a:r>
                <a:rPr lang="en-US" b="1" dirty="0">
                  <a:solidFill>
                    <a:prstClr val="white"/>
                  </a:solidFill>
                  <a:effectLst>
                    <a:outerShdw blurRad="38100" dist="38100" dir="2700000" algn="tl">
                      <a:srgbClr val="000000">
                        <a:alpha val="43137"/>
                      </a:srgbClr>
                    </a:outerShdw>
                  </a:effectLst>
                  <a:latin typeface="Arial"/>
                  <a:cs typeface="Arial"/>
                </a:rPr>
                <a:t>Deeds, keeps Christ</a:t>
              </a:r>
              <a:r>
                <a:rPr lang="fr-FR" b="1" dirty="0">
                  <a:solidFill>
                    <a:prstClr val="white"/>
                  </a:solidFill>
                  <a:effectLst>
                    <a:outerShdw blurRad="38100" dist="38100" dir="2700000" algn="tl">
                      <a:srgbClr val="000000">
                        <a:alpha val="43137"/>
                      </a:srgbClr>
                    </a:outerShdw>
                  </a:effectLst>
                  <a:latin typeface="Arial"/>
                  <a:cs typeface="Arial"/>
                </a:rPr>
                <a:t>'</a:t>
              </a:r>
              <a:r>
                <a:rPr lang="en-US" b="1" dirty="0">
                  <a:solidFill>
                    <a:prstClr val="white"/>
                  </a:solidFill>
                  <a:effectLst>
                    <a:outerShdw blurRad="38100" dist="38100" dir="2700000" algn="tl">
                      <a:srgbClr val="000000">
                        <a:alpha val="43137"/>
                      </a:srgbClr>
                    </a:outerShdw>
                  </a:effectLst>
                  <a:latin typeface="Arial"/>
                  <a:cs typeface="Arial"/>
                </a:rPr>
                <a:t>s word and does not deny His name, endures patiently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079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Rebuke</a:t>
              </a:r>
            </a:p>
            <a:p>
              <a:pPr algn="ctr">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a:defRPr/>
              </a:pPr>
              <a:r>
                <a:rPr lang="en-US" b="1" dirty="0">
                  <a:solidFill>
                    <a:prstClr val="white"/>
                  </a:solidFill>
                  <a:effectLst>
                    <a:outerShdw blurRad="38100" dist="38100" dir="2700000" algn="tl">
                      <a:srgbClr val="000000">
                        <a:alpha val="43137"/>
                      </a:srgbClr>
                    </a:outerShdw>
                  </a:effectLst>
                  <a:latin typeface="Arial"/>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prstClr val="black"/>
                </a:solidFill>
                <a:latin typeface="Comic Sans MS" pitchFamily="-112" charset="0"/>
              </a:endParaRPr>
            </a:p>
          </p:txBody>
        </p:sp>
        <p:sp>
          <p:nvSpPr>
            <p:cNvPr id="19" name="TextBox 18"/>
            <p:cNvSpPr txBox="1"/>
            <p:nvPr/>
          </p:nvSpPr>
          <p:spPr>
            <a:xfrm>
              <a:off x="3060255" y="1412646"/>
              <a:ext cx="2663895" cy="156988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Exhortation</a:t>
              </a: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en-US" b="1" dirty="0">
                  <a:solidFill>
                    <a:srgbClr val="000000"/>
                  </a:solidFill>
                  <a:effectLst>
                    <a:outerShdw blurRad="38100" dist="38100" dir="2700000" algn="tl">
                      <a:srgbClr val="000000">
                        <a:alpha val="43137"/>
                      </a:srgbClr>
                    </a:outerShdw>
                  </a:effectLst>
                  <a:latin typeface="Arial"/>
                  <a:cs typeface="Arial"/>
                </a:rPr>
                <a:t>Hold on to what you have</a:t>
              </a:r>
            </a:p>
          </p:txBody>
        </p:sp>
      </p:grpSp>
      <p:grpSp>
        <p:nvGrpSpPr>
          <p:cNvPr id="28" name="Group 27"/>
          <p:cNvGrpSpPr>
            <a:grpSpLocks noChangeAspect="1"/>
          </p:cNvGrpSpPr>
          <p:nvPr/>
        </p:nvGrpSpPr>
        <p:grpSpPr bwMode="auto">
          <a:xfrm>
            <a:off x="1604962" y="836613"/>
            <a:ext cx="5688013" cy="5688012"/>
            <a:chOff x="1475656" y="836712"/>
            <a:chExt cx="5904656" cy="5688632"/>
          </a:xfrm>
        </p:grpSpPr>
        <p:sp>
          <p:nvSpPr>
            <p:cNvPr id="800787"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a:defRPr/>
              </a:pPr>
              <a:r>
                <a:rPr lang="en-US" b="1" dirty="0">
                  <a:solidFill>
                    <a:prstClr val="black"/>
                  </a:solidFill>
                  <a:effectLst>
                    <a:outerShdw blurRad="38100" dist="38100" dir="2700000" algn="tl">
                      <a:srgbClr val="000000">
                        <a:alpha val="43137"/>
                      </a:srgbClr>
                    </a:outerShdw>
                  </a:effectLst>
                  <a:latin typeface="Arial"/>
                  <a:cs typeface="Arial"/>
                </a:rPr>
                <a:t>Warning</a:t>
              </a:r>
            </a:p>
            <a:p>
              <a:pPr algn="ctr">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a:defRPr/>
              </a:pPr>
              <a:r>
                <a:rPr lang="en-US" b="1" dirty="0">
                  <a:solidFill>
                    <a:prstClr val="black"/>
                  </a:solidFill>
                  <a:effectLst>
                    <a:outerShdw blurRad="38100" dist="38100" dir="2700000" algn="tl">
                      <a:srgbClr val="000000">
                        <a:alpha val="43137"/>
                      </a:srgbClr>
                    </a:outerShdw>
                  </a:effectLst>
                  <a:latin typeface="Arial"/>
                  <a:cs typeface="Arial"/>
                </a:rPr>
                <a:t>None</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prstClr val="white"/>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en-US" b="1" dirty="0">
                <a:solidFill>
                  <a:prstClr val="white"/>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prstClr val="white"/>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en-US" b="1" dirty="0">
                <a:solidFill>
                  <a:prstClr val="white"/>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prstClr val="white"/>
                </a:solidFill>
                <a:effectLst>
                  <a:outerShdw blurRad="38100" dist="38100" dir="2700000" algn="tl">
                    <a:srgbClr val="000000">
                      <a:alpha val="43137"/>
                    </a:srgbClr>
                  </a:outerShdw>
                </a:effectLst>
                <a:latin typeface="Arial"/>
                <a:cs typeface="Arial"/>
              </a:rPr>
              <a:t>Smyrna</a:t>
            </a:r>
          </a:p>
        </p:txBody>
      </p:sp>
      <p:grpSp>
        <p:nvGrpSpPr>
          <p:cNvPr id="13" name="Group 12"/>
          <p:cNvGrpSpPr>
            <a:grpSpLocks noChangeAspect="1"/>
          </p:cNvGrpSpPr>
          <p:nvPr/>
        </p:nvGrpSpPr>
        <p:grpSpPr bwMode="auto">
          <a:xfrm>
            <a:off x="1044575" y="306483"/>
            <a:ext cx="6696075" cy="6694488"/>
            <a:chOff x="1475656" y="836712"/>
            <a:chExt cx="5904656" cy="5688632"/>
          </a:xfrm>
        </p:grpSpPr>
        <p:sp>
          <p:nvSpPr>
            <p:cNvPr id="800785"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15" name="TextBox 14"/>
            <p:cNvSpPr txBox="1"/>
            <p:nvPr/>
          </p:nvSpPr>
          <p:spPr>
            <a:xfrm>
              <a:off x="2267983" y="836712"/>
              <a:ext cx="4320002" cy="3373772"/>
            </a:xfrm>
            <a:prstGeom prst="rect">
              <a:avLst/>
            </a:prstGeom>
            <a:noFill/>
          </p:spPr>
          <p:txBody>
            <a:bodyPr>
              <a:spAutoFit/>
            </a:bodyPr>
            <a:lstStyle/>
            <a:p>
              <a:pPr algn="ctr">
                <a:defRPr/>
              </a:pPr>
              <a:r>
                <a:rPr lang="en-US" sz="3600" b="1" dirty="0">
                  <a:solidFill>
                    <a:prstClr val="white"/>
                  </a:solidFill>
                  <a:effectLst>
                    <a:outerShdw blurRad="38100" dist="38100" dir="2700000" algn="tl">
                      <a:srgbClr val="000000">
                        <a:alpha val="43137"/>
                      </a:srgbClr>
                    </a:outerShdw>
                  </a:effectLst>
                  <a:latin typeface="Arial"/>
                  <a:cs typeface="Arial"/>
                </a:rPr>
                <a:t>Promise</a:t>
              </a:r>
            </a:p>
            <a:p>
              <a:pPr algn="ctr">
                <a:defRPr/>
              </a:pPr>
              <a:endParaRPr lang="en-US" sz="3600" b="1" dirty="0">
                <a:solidFill>
                  <a:prstClr val="white"/>
                </a:solidFill>
                <a:effectLst>
                  <a:outerShdw blurRad="38100" dist="38100" dir="2700000" algn="tl">
                    <a:srgbClr val="000000">
                      <a:alpha val="43137"/>
                    </a:srgbClr>
                  </a:outerShdw>
                </a:effectLst>
                <a:latin typeface="Arial"/>
                <a:cs typeface="Arial"/>
              </a:endParaRPr>
            </a:p>
            <a:p>
              <a:pPr algn="ctr">
                <a:defRPr/>
              </a:pPr>
              <a:r>
                <a:rPr lang="en-US" sz="3600" b="1" dirty="0">
                  <a:solidFill>
                    <a:prstClr val="white"/>
                  </a:solidFill>
                  <a:effectLst>
                    <a:outerShdw blurRad="38100" dist="38100" dir="2700000" algn="tl">
                      <a:srgbClr val="000000">
                        <a:alpha val="43137"/>
                      </a:srgbClr>
                    </a:outerShdw>
                  </a:effectLst>
                  <a:latin typeface="Arial"/>
                  <a:cs typeface="Arial"/>
                </a:rPr>
                <a:t>Christ promised Philadelphia believers benefits for their perseverance (3:9-13) </a:t>
              </a:r>
            </a:p>
          </p:txBody>
        </p:sp>
      </p:grpSp>
      <p:sp>
        <p:nvSpPr>
          <p:cNvPr id="31" name="Text Box 37"/>
          <p:cNvSpPr txBox="1">
            <a:spLocks noChangeArrowheads="1"/>
          </p:cNvSpPr>
          <p:nvPr/>
        </p:nvSpPr>
        <p:spPr bwMode="auto">
          <a:xfrm>
            <a:off x="8499364" y="44450"/>
            <a:ext cx="524099"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prstClr val="white"/>
                </a:solidFill>
                <a:latin typeface="Arial" charset="0"/>
                <a:cs typeface="Arial" charset="0"/>
              </a:rPr>
              <a:t>57</a:t>
            </a:r>
          </a:p>
        </p:txBody>
      </p:sp>
    </p:spTree>
    <p:extLst>
      <p:ext uri="{BB962C8B-B14F-4D97-AF65-F5344CB8AC3E}">
        <p14:creationId xmlns:p14="http://schemas.microsoft.com/office/powerpoint/2010/main" val="14646920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2265</TotalTime>
  <Words>2997</Words>
  <Application>Microsoft Macintosh PowerPoint</Application>
  <PresentationFormat>Letter Paper (8.5x11 in)</PresentationFormat>
  <Paragraphs>468</Paragraphs>
  <Slides>60</Slides>
  <Notes>58</Notes>
  <HiddenSlides>0</HiddenSlides>
  <MMClips>1</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60</vt:i4>
      </vt:variant>
    </vt:vector>
  </HeadingPairs>
  <TitlesOfParts>
    <vt:vector size="80" baseType="lpstr">
      <vt:lpstr>Arial</vt:lpstr>
      <vt:lpstr>Bwgrkl</vt:lpstr>
      <vt:lpstr>Calibri</vt:lpstr>
      <vt:lpstr>Comic Sans MS</vt:lpstr>
      <vt:lpstr>Lucida Sans Unicode</vt:lpstr>
      <vt:lpstr>LucidaGrande</vt:lpstr>
      <vt:lpstr>Times New Roman</vt:lpstr>
      <vt:lpstr>Wingdings</vt:lpstr>
      <vt:lpstr>Blank Presentation</vt:lpstr>
      <vt:lpstr>Orbit</vt:lpstr>
      <vt:lpstr>Default Design</vt:lpstr>
      <vt:lpstr>Beam</vt:lpstr>
      <vt:lpstr>1_Orbit</vt:lpstr>
      <vt:lpstr>4_Office Theme</vt:lpstr>
      <vt:lpstr>20_Blank Presentation</vt:lpstr>
      <vt:lpstr>33_Blank Presentation</vt:lpstr>
      <vt:lpstr>預設簡報設計</vt:lpstr>
      <vt:lpstr>22_Default Design</vt:lpstr>
      <vt:lpstr>1_Blank Presentation</vt:lpstr>
      <vt:lpstr>15_Default Design</vt:lpstr>
      <vt:lpstr>The Return of Christ</vt:lpstr>
      <vt:lpstr>PowerPoint Presentation</vt:lpstr>
      <vt:lpstr>Amillennialism</vt:lpstr>
      <vt:lpstr>Critiques of Covenant Theology</vt:lpstr>
      <vt:lpstr>Postmillennialism</vt:lpstr>
      <vt:lpstr>Premillennialism</vt:lpstr>
      <vt:lpstr>Dispensationalism</vt:lpstr>
      <vt:lpstr>When will the Rapture occur?</vt:lpstr>
      <vt:lpstr>Philadelphia (Rev. 3:7-13)</vt:lpstr>
      <vt:lpstr>Christ promises honor before enemies (3:9). </vt:lpstr>
      <vt:lpstr>Deliverance from the Tribulation</vt:lpstr>
      <vt:lpstr>Greek Prepositions</vt:lpstr>
      <vt:lpstr>Premillennialism</vt:lpstr>
      <vt:lpstr>"Pre-Trib" Rapture</vt:lpstr>
      <vt:lpstr>Why Am I Pretrib?</vt:lpstr>
      <vt:lpstr>"Pre-Trib" Rapture</vt:lpstr>
      <vt:lpstr>"Pre-Trib" Rapture</vt:lpstr>
      <vt:lpstr>The Only Other NT Occurrence of "Keep  From" (tereo ek)</vt:lpstr>
      <vt:lpstr>"Pre-Trib" Rapture</vt:lpstr>
      <vt:lpstr>Why Am I Pretrib?</vt:lpstr>
      <vt:lpstr>"Pre-Trib" Rapture</vt:lpstr>
      <vt:lpstr>Why Am I Pretrib?</vt:lpstr>
      <vt:lpstr>Why Am I Pretrib?</vt:lpstr>
      <vt:lpstr>Why Am I Pretrib?</vt:lpstr>
      <vt:lpstr>Stages of the Second Coming</vt:lpstr>
      <vt:lpstr>Stages of the Second Coming</vt:lpstr>
      <vt:lpstr>Stages of the Second Coming</vt:lpstr>
      <vt:lpstr>Stages of the Second Coming</vt:lpstr>
      <vt:lpstr>"Mid-Trib" Rapture</vt:lpstr>
      <vt:lpstr>"Post-Trib" Rapture</vt:lpstr>
      <vt:lpstr>Critiques of “Post-Trib” Rapture</vt:lpstr>
      <vt:lpstr>Why Am I Not Posttrib?</vt:lpstr>
      <vt:lpstr>"Partial" Rapture</vt:lpstr>
      <vt:lpstr>"Prewrath" Rapture</vt:lpstr>
      <vt:lpstr>Pretribulational Premillennialism</vt:lpstr>
      <vt:lpstr>“We will rise to meet Him”  (1 Thess. 4:16)</vt:lpstr>
      <vt:lpstr>We will join him in the clouds</vt:lpstr>
      <vt:lpstr>“We Shall Behold Him” Sung by Sandi Patti</vt:lpstr>
      <vt:lpstr>The sky shall unfold…</vt:lpstr>
      <vt:lpstr>…preparing His entrance</vt:lpstr>
      <vt:lpstr>The stars shall applaud Him  with thunders of praise</vt:lpstr>
      <vt:lpstr>The sweet light in His eyes shall enhance those awaiting</vt:lpstr>
      <vt:lpstr>And we shall behold Him then face to face</vt:lpstr>
      <vt:lpstr>We shall behold Him </vt:lpstr>
      <vt:lpstr>…face to face  in all of His glory</vt:lpstr>
      <vt:lpstr>We shall behold Him</vt:lpstr>
      <vt:lpstr>…face to face, our Savior and Lord</vt:lpstr>
      <vt:lpstr>The angels shall sound the shout of His coming</vt:lpstr>
      <vt:lpstr>The sleeping shall rise from their slumbering place</vt:lpstr>
      <vt:lpstr>And those who remain shall be changed in a moment</vt:lpstr>
      <vt:lpstr>And we shall behold Him  then face to face</vt:lpstr>
      <vt:lpstr>We shall behold Him </vt:lpstr>
      <vt:lpstr>…face to face  in all of His glory</vt:lpstr>
      <vt:lpstr>We shall behold Him </vt:lpstr>
      <vt:lpstr>…face to face, our Savior and Lord</vt:lpstr>
      <vt:lpstr>We shall behold Him, our Savior and Lord!</vt:lpstr>
      <vt:lpstr>We shall behold Him, our Savior and Lord!</vt:lpstr>
      <vt:lpstr>We will live forever with the One who flung stars into space!</vt:lpstr>
      <vt:lpstr>Black</vt:lpstr>
      <vt:lpstr>Christology link at BibleStudyDownloads.org</vt:lpstr>
    </vt:vector>
  </TitlesOfParts>
  <Company>First Baptist Church Yucaipa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Mahlon Friesen</dc:creator>
  <cp:lastModifiedBy>Rick Griffith</cp:lastModifiedBy>
  <cp:revision>143</cp:revision>
  <cp:lastPrinted>1999-09-09T19:37:30Z</cp:lastPrinted>
  <dcterms:created xsi:type="dcterms:W3CDTF">2009-03-11T14:46:21Z</dcterms:created>
  <dcterms:modified xsi:type="dcterms:W3CDTF">2023-12-09T13:52:41Z</dcterms:modified>
</cp:coreProperties>
</file>