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0" r:id="rId5"/>
  </p:sldMasterIdLst>
  <p:notesMasterIdLst>
    <p:notesMasterId r:id="rId33"/>
  </p:notesMasterIdLst>
  <p:sldIdLst>
    <p:sldId id="435" r:id="rId6"/>
    <p:sldId id="434" r:id="rId7"/>
    <p:sldId id="433" r:id="rId8"/>
    <p:sldId id="432" r:id="rId9"/>
    <p:sldId id="414" r:id="rId10"/>
    <p:sldId id="443" r:id="rId11"/>
    <p:sldId id="440" r:id="rId12"/>
    <p:sldId id="447" r:id="rId13"/>
    <p:sldId id="444" r:id="rId14"/>
    <p:sldId id="439" r:id="rId15"/>
    <p:sldId id="347" r:id="rId16"/>
    <p:sldId id="445" r:id="rId17"/>
    <p:sldId id="442" r:id="rId18"/>
    <p:sldId id="431" r:id="rId19"/>
    <p:sldId id="438" r:id="rId20"/>
    <p:sldId id="427" r:id="rId21"/>
    <p:sldId id="437" r:id="rId22"/>
    <p:sldId id="436" r:id="rId23"/>
    <p:sldId id="448" r:id="rId24"/>
    <p:sldId id="421" r:id="rId25"/>
    <p:sldId id="405" r:id="rId26"/>
    <p:sldId id="317" r:id="rId27"/>
    <p:sldId id="292" r:id="rId28"/>
    <p:sldId id="278" r:id="rId29"/>
    <p:sldId id="328" r:id="rId30"/>
    <p:sldId id="320" r:id="rId31"/>
    <p:sldId id="44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363" autoAdjust="0"/>
    <p:restoredTop sz="79065" autoAdjust="0"/>
  </p:normalViewPr>
  <p:slideViewPr>
    <p:cSldViewPr snapToGrid="0" snapToObjects="1">
      <p:cViewPr varScale="1">
        <p:scale>
          <a:sx n="77" d="100"/>
          <a:sy n="77" d="100"/>
        </p:scale>
        <p:origin x="192" y="1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11/28/25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pandthigh.wordpress.com/2007/04/16/chick-tracts-get-you-in-troubl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swordandtrowel.org/articles/nature_of_the_atonement.pdf" TargetMode="External"/><Relationship Id="rId4" Type="http://schemas.openxmlformats.org/officeDocument/2006/relationships/hyperlink" Target="http://www.chick.com/reading/tracts/1037/1037_01.asp?wpc=1037_01.asp&amp;wpp=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Fred Butler, </a:t>
            </a:r>
            <a:r>
              <a:rPr lang="en-US" b="1" dirty="0">
                <a:hlinkClick r:id="rId3"/>
              </a:rPr>
              <a:t>Chick Tracts Get You In Trouble!</a:t>
            </a:r>
            <a:endParaRPr lang="en-US" b="1" dirty="0"/>
          </a:p>
          <a:p>
            <a:r>
              <a:rPr lang="en-US" dirty="0"/>
              <a:t>Posted on </a:t>
            </a:r>
            <a:r>
              <a:rPr lang="en-US" dirty="0">
                <a:hlinkClick r:id="rId3"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4"/>
              </a:rPr>
              <a:t>Set Free</a:t>
            </a:r>
            <a:r>
              <a:rPr lang="en-US" dirty="0"/>
              <a:t> keynotes the ransom view of the atonement (See Phil Johnson</a:t>
            </a:r>
            <a:r>
              <a:rPr lang="uk-UA" dirty="0"/>
              <a:t>'</a:t>
            </a:r>
            <a:r>
              <a:rPr lang="en-US" dirty="0"/>
              <a:t>s article on the </a:t>
            </a:r>
            <a:r>
              <a:rPr lang="en-US" dirty="0">
                <a:hlinkClick r:id="rId5"/>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4"/>
              </a:rPr>
              <a:t>review of it at Scott McClare</a:t>
            </a:r>
            <a:r>
              <a:rPr lang="uk-UA" dirty="0">
                <a:hlinkClick r:id="rId4"/>
              </a:rPr>
              <a:t>'</a:t>
            </a:r>
            <a:r>
              <a:rPr lang="en-US" dirty="0">
                <a:hlinkClick r:id="rId4"/>
              </a:rPr>
              <a:t>s blog.</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598170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491037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86223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3837723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445439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976067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4056266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51020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1793470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181863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572039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622038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2597982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1634032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4192045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211222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2668572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840621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1787715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212530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326772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203096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1147675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77851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3601548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58877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546391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935307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3681839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543373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1717864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1696680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386317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3386814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3782876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04992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4022328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214052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2451992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237293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3721839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1209359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923179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2087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932111071"/>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11315986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567911318"/>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3647834743"/>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Theories of the Atonement</a:t>
            </a:r>
          </a:p>
        </p:txBody>
      </p:sp>
      <p:sp>
        <p:nvSpPr>
          <p:cNvPr id="6" name="Rectangle 2"/>
          <p:cNvSpPr txBox="1">
            <a:spLocks noChangeArrowheads="1"/>
          </p:cNvSpPr>
          <p:nvPr/>
        </p:nvSpPr>
        <p:spPr bwMode="auto">
          <a:xfrm>
            <a:off x="9144000" y="167482"/>
            <a:ext cx="839401" cy="52275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49</a:t>
            </a:r>
          </a:p>
        </p:txBody>
      </p:sp>
      <p:sp>
        <p:nvSpPr>
          <p:cNvPr id="2" name="Rectangle 1">
            <a:extLst>
              <a:ext uri="{FF2B5EF4-FFF2-40B4-BE49-F238E27FC236}">
                <a16:creationId xmlns:a16="http://schemas.microsoft.com/office/drawing/2014/main" id="{49166FC9-56A2-2132-F6C1-110F1713E62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772708BB-C006-630F-58EB-C732D2196D15}"/>
              </a:ext>
            </a:extLst>
          </p:cNvPr>
          <p:cNvSpPr txBox="1">
            <a:spLocks noChangeArrowheads="1"/>
          </p:cNvSpPr>
          <p:nvPr/>
        </p:nvSpPr>
        <p:spPr bwMode="auto">
          <a:xfrm>
            <a:off x="0" y="5775284"/>
            <a:ext cx="9144000" cy="680797"/>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03315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Moral Influence</a:t>
            </a:r>
            <a:br>
              <a:rPr lang="en-US" sz="48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(Peter Abelard, 1079-1142)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83730" y="1409629"/>
            <a:ext cx="5247072" cy="54152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The </a:t>
            </a:r>
            <a:r>
              <a:rPr lang="ru-RU" sz="3200" dirty="0"/>
              <a:t>"</a:t>
            </a:r>
            <a:r>
              <a:rPr lang="en-US" sz="3200" dirty="0"/>
              <a:t>death of Christ was not an expiation for sin but a suffering with His creatures to manifest God</a:t>
            </a:r>
            <a:r>
              <a:rPr lang="uk-UA" sz="3200" dirty="0"/>
              <a:t>'</a:t>
            </a:r>
            <a:r>
              <a:rPr lang="en-US" sz="3200" dirty="0"/>
              <a:t>s love. This suffering love should awaken a responsive love in the sinner and bring an ethical change in him. This, then liberates from the power of sin.</a:t>
            </a:r>
            <a:r>
              <a:rPr lang="ru-RU" sz="3200" dirty="0"/>
              <a:t>"</a:t>
            </a:r>
            <a:endParaRPr lang="en-US" sz="2800" dirty="0"/>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endParaRPr lang="en-US" sz="2800" dirty="0"/>
          </a:p>
          <a:p>
            <a:r>
              <a:rPr lang="en-US" sz="2800" dirty="0"/>
              <a:t>—Ryrie, </a:t>
            </a:r>
            <a:r>
              <a:rPr lang="en-US" sz="2800" i="1" dirty="0"/>
              <a:t>Basic Theology</a:t>
            </a:r>
            <a:r>
              <a:rPr lang="en-US" sz="2800" dirty="0"/>
              <a:t>,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government demanded the death of Christ to show His displeasure with sin. Christ also did not suffer the penalty of the Law, but God accepted His suffering as a substitute for that penalty.</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Governmental</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(Grotius, 1583-1645)</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Example</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(Socinus, 1539-1604)</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death did not atone for sin, but revealed faith and obedience as the way to eternal life and inspiring people to lead a similar life.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Barthian </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(Karl Barth, 1886-1968)</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a:t>
            </a:r>
            <a:r>
              <a:rPr lang="uk-UA" sz="3200" dirty="0"/>
              <a:t>'</a:t>
            </a:r>
            <a:r>
              <a:rPr lang="en-US" sz="3200" dirty="0"/>
              <a:t>s death was principally a revelation of God</a:t>
            </a:r>
            <a:r>
              <a:rPr lang="uk-UA" sz="3200" dirty="0"/>
              <a:t>'</a:t>
            </a:r>
            <a:r>
              <a:rPr lang="en-US" sz="3200" dirty="0"/>
              <a:t>s love and His hatred of sin.</a:t>
            </a:r>
            <a:r>
              <a:rPr lang="ru-RU" sz="3200" dirty="0"/>
              <a:t>"</a:t>
            </a:r>
            <a:endParaRPr lang="en-US" sz="3200" dirty="0"/>
          </a:p>
          <a:p>
            <a:r>
              <a:rPr lang="en-US" sz="2800" dirty="0"/>
              <a:t>—Ryrie, </a:t>
            </a:r>
            <a:r>
              <a:rPr lang="en-US" sz="2800" i="1" dirty="0"/>
              <a:t>Basic Theology</a:t>
            </a:r>
            <a:r>
              <a:rPr lang="en-US" sz="2800" dirty="0"/>
              <a:t>, 356</a:t>
            </a: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989204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99"/>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en-US" sz="3600" b="1" kern="1200" dirty="0">
                <a:effectLst/>
                <a:latin typeface="Arial" charset="0"/>
                <a:ea typeface="ＭＳ Ｐゴシック" charset="0"/>
                <a:cs typeface="ＭＳ Ｐゴシック" charset="0"/>
              </a:rPr>
              <a:t>Recapitulation </a:t>
            </a:r>
            <a:br>
              <a:rPr lang="en-US" sz="3600" b="1" kern="1200" dirty="0">
                <a:effectLst/>
                <a:latin typeface="Arial" charset="0"/>
                <a:ea typeface="ＭＳ Ｐゴシック" charset="0"/>
                <a:cs typeface="ＭＳ Ｐゴシック" charset="0"/>
              </a:rPr>
            </a:br>
            <a:r>
              <a:rPr lang="en-US" sz="3600" b="1" kern="1200" dirty="0">
                <a:effectLst/>
                <a:latin typeface="Arial" charset="0"/>
                <a:ea typeface="ＭＳ Ｐゴシック" charset="0"/>
                <a:cs typeface="ＭＳ Ｐゴシック" charset="0"/>
              </a:rPr>
              <a:t>(Irenaeus, 130-202)</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50</a:t>
            </a: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 recapitulated in Himself all the stages of life including what belonged to us as sinners. His obedience substituted for Adam</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disobedience, and this should effect a transformation in our lives.</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6955174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Satisfaction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(Anselm, 1033-1109)</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50</a:t>
            </a:r>
            <a:endParaRPr lang="en-US" dirty="0"/>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Sinful man robbed God of His honor. God rewarded the death of Christ by viewing it as a work of supererogation so that He can pass on its stored-up merits to us. Faith is necessary to appropriate this.</a:t>
            </a:r>
            <a:r>
              <a:rPr lang="ru-RU" sz="3200" dirty="0"/>
              <a:t>"</a:t>
            </a:r>
            <a:endParaRPr lang="en-US" sz="3200" dirty="0"/>
          </a:p>
          <a:p>
            <a:endParaRPr lang="en-US" sz="1400" dirty="0"/>
          </a:p>
          <a:p>
            <a:r>
              <a:rPr lang="en-US" dirty="0"/>
              <a:t>—Ryrie, </a:t>
            </a:r>
            <a:r>
              <a:rPr lang="en-US" i="1" dirty="0"/>
              <a:t>Basic Theology</a:t>
            </a:r>
            <a:r>
              <a:rPr lang="en-US" dirty="0"/>
              <a:t>, 355</a:t>
            </a:r>
          </a:p>
        </p:txBody>
      </p:sp>
    </p:spTree>
    <p:extLst>
      <p:ext uri="{BB962C8B-B14F-4D97-AF65-F5344CB8AC3E}">
        <p14:creationId xmlns:p14="http://schemas.microsoft.com/office/powerpoint/2010/main" val="42231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6204" y="2670286"/>
            <a:ext cx="8227946" cy="1080120"/>
          </a:xfrm>
          <a:solidFill>
            <a:schemeClr val="tx1"/>
          </a:solidFill>
          <a:effectLst/>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JESUS </a:t>
            </a:r>
            <a:r>
              <a:rPr lang="en-US" sz="5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PAID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IT ALL</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Tree>
    <p:extLst>
      <p:ext uri="{BB962C8B-B14F-4D97-AF65-F5344CB8AC3E}">
        <p14:creationId xmlns:p14="http://schemas.microsoft.com/office/powerpoint/2010/main" val="811279497"/>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is </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Atonement</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The word atonement comes from 16th-century English and literally means </a:t>
            </a:r>
            <a:br>
              <a:rPr lang="en-US" sz="3200" dirty="0"/>
            </a:br>
            <a:r>
              <a:rPr lang="en-US" dirty="0"/>
              <a:t>at-one-</a:t>
            </a:r>
            <a:r>
              <a:rPr lang="en-US" dirty="0" err="1"/>
              <a:t>ment</a:t>
            </a:r>
            <a:r>
              <a:rPr lang="en-US" dirty="0"/>
              <a:t>. </a:t>
            </a:r>
          </a:p>
          <a:p>
            <a:r>
              <a:rPr lang="en-US" sz="3200" dirty="0"/>
              <a:t>Atonement is the process of reconciliation between God and human beings (either on a communal or individual basis) with the goal of righting a wrong or injury, i.e. sin.</a:t>
            </a:r>
            <a:r>
              <a:rPr lang="ru-RU" sz="3200" dirty="0"/>
              <a:t>"</a:t>
            </a:r>
            <a:endParaRPr lang="en-US" sz="3200" dirty="0"/>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a:t>
            </a:r>
            <a:r>
              <a:rPr lang="en-US" sz="2000" b="1" kern="0" dirty="0" err="1">
                <a:solidFill>
                  <a:srgbClr val="FFFFFF"/>
                </a:solidFill>
                <a:effectLst>
                  <a:outerShdw blurRad="38100" dist="38100" dir="2700000" algn="tl">
                    <a:srgbClr val="000000"/>
                  </a:outerShdw>
                </a:effectLst>
                <a:latin typeface="Arial"/>
                <a:cs typeface="Arial"/>
              </a:rPr>
              <a:t>hackingchristianity.net</a:t>
            </a:r>
            <a:r>
              <a:rPr lang="en-US" sz="2000" b="1" kern="0" dirty="0">
                <a:solidFill>
                  <a:srgbClr val="FFFFFF"/>
                </a:solidFill>
                <a:effectLst>
                  <a:outerShdw blurRad="38100" dist="38100" dir="2700000" algn="tl">
                    <a:srgbClr val="000000"/>
                  </a:outerShdw>
                </a:effectLst>
                <a:latin typeface="Arial"/>
                <a:cs typeface="Arial"/>
              </a:rPr>
              <a:t>/2013/03/primer-on-atonement-</a:t>
            </a:r>
            <a:r>
              <a:rPr lang="en-US" sz="2000" b="1" kern="0" dirty="0" err="1">
                <a:solidFill>
                  <a:srgbClr val="FFFFFF"/>
                </a:solidFill>
                <a:effectLst>
                  <a:outerShdw blurRad="38100" dist="38100" dir="2700000" algn="tl">
                    <a:srgbClr val="000000"/>
                  </a:outerShdw>
                </a:effectLst>
                <a:latin typeface="Arial"/>
                <a:cs typeface="Arial"/>
              </a:rPr>
              <a:t>theories.html</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 View</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Christ the sinless One took on Himself the penalty that should have been borne by man and others</a:t>
            </a:r>
            <a:r>
              <a:rPr lang="ru-RU" sz="3600" b="1" dirty="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18886212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Conclusion</a:t>
            </a: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While there may be truth in views that do not include penal substitution, it is important to remember </a:t>
            </a:r>
            <a:r>
              <a:rPr lang="is-IS" sz="2800" b="1" dirty="0">
                <a:solidFill>
                  <a:schemeClr val="tx2"/>
                </a:solidFill>
                <a:effectLst>
                  <a:glow rad="127000">
                    <a:schemeClr val="bg1"/>
                  </a:glow>
                </a:effectLst>
                <a:latin typeface="Arial" charset="0"/>
                <a:ea typeface="ＭＳ Ｐゴシック" charset="0"/>
                <a:cs typeface="ＭＳ Ｐゴシック" charset="0"/>
              </a:rPr>
              <a:t>that such truth, if there be some, cannot save eternally. Only the substitutionary death of Christ can provide that which 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is-IS" sz="2800" b="1" dirty="0">
                <a:solidFill>
                  <a:schemeClr val="tx2"/>
                </a:solidFill>
                <a:effectLst>
                  <a:glow rad="127000">
                    <a:schemeClr val="bg1"/>
                  </a:glow>
                </a:effectLst>
                <a:latin typeface="Arial" charset="0"/>
                <a:ea typeface="ＭＳ Ｐゴシック" charset="0"/>
                <a:cs typeface="ＭＳ Ｐゴシック" charset="0"/>
              </a:rPr>
              <a:t>s justice demands and thereby become the basis for the gift of eternal life </a:t>
            </a:r>
            <a:r>
              <a:rPr lang="is-IS" sz="2800" b="1">
                <a:solidFill>
                  <a:schemeClr val="tx2"/>
                </a:solidFill>
                <a:effectLst>
                  <a:glow rad="127000">
                    <a:schemeClr val="bg1"/>
                  </a:glow>
                </a:effectLst>
                <a:latin typeface="Arial" charset="0"/>
                <a:ea typeface="ＭＳ Ｐゴシック" charset="0"/>
                <a:cs typeface="ＭＳ Ｐゴシック" charset="0"/>
              </a:rPr>
              <a:t>to those </a:t>
            </a:r>
            <a:r>
              <a:rPr lang="is-IS" sz="2800" b="1" dirty="0">
                <a:solidFill>
                  <a:schemeClr val="tx2"/>
                </a:solidFill>
                <a:effectLst>
                  <a:glow rad="127000">
                    <a:schemeClr val="bg1"/>
                  </a:glow>
                </a:effectLst>
                <a:latin typeface="Arial" charset="0"/>
                <a:ea typeface="ＭＳ Ｐゴシック" charset="0"/>
                <a:cs typeface="ＭＳ Ｐゴシック" charset="0"/>
              </a:rPr>
              <a:t>who believe.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50</a:t>
            </a: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0720392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latin typeface="Arial"/>
                <a:cs typeface="Arial"/>
              </a:rPr>
              <a:t>Preach the Gospel</a:t>
            </a:r>
          </a:p>
        </p:txBody>
      </p:sp>
      <p:sp>
        <p:nvSpPr>
          <p:cNvPr id="165892" name="Text Box 12"/>
          <p:cNvSpPr txBox="1">
            <a:spLocks noChangeArrowheads="1"/>
          </p:cNvSpPr>
          <p:nvPr/>
        </p:nvSpPr>
        <p:spPr bwMode="auto">
          <a:xfrm>
            <a:off x="8355013" y="952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2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Christ died for our sins</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buried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raised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appeared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(1 Cor. 15:1-8)</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en-US" sz="4800" dirty="0">
                <a:latin typeface="Britannic Bold" charset="0"/>
                <a:ea typeface="MS Pゴシック" charset="0"/>
                <a:cs typeface="MS Pゴシック" charset="0"/>
              </a:rPr>
              <a:t>USE A SUBSTITUTION ILLUSTRATION</a:t>
            </a:r>
            <a:endParaRPr lang="en-US" dirty="0">
              <a:latin typeface="Curlz MT" charset="0"/>
              <a:ea typeface="MS Pゴシック" charset="0"/>
              <a:cs typeface="MS Pゴシック" charset="0"/>
            </a:endParaRPr>
          </a:p>
        </p:txBody>
      </p:sp>
      <p:sp>
        <p:nvSpPr>
          <p:cNvPr id="167938" name="Text Box 4"/>
          <p:cNvSpPr txBox="1">
            <a:spLocks noChangeArrowheads="1"/>
          </p:cNvSpPr>
          <p:nvPr/>
        </p:nvSpPr>
        <p:spPr bwMode="auto">
          <a:xfrm>
            <a:off x="7629525" y="95250"/>
            <a:ext cx="13112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200-202</a:t>
            </a:r>
            <a:endPar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581400" cy="4419600"/>
          </a:xfrm>
          <a:prstGeom prst="rect">
            <a:avLst/>
          </a:prstGeom>
          <a:noFill/>
          <a:ln w="9525">
            <a:noFill/>
            <a:miter lim="800000"/>
            <a:headEnd/>
            <a:tailEnd/>
          </a:ln>
          <a:effectLst/>
        </p:spPr>
        <p:txBody>
          <a:bodyPr/>
          <a:lstStyle/>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Book</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Cancer</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Kai</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Snake</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Drawbridge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eaLnBrk="1" hangingPunct="1">
              <a:buFont typeface="Wingdings" charset="2"/>
              <a:buChar char="§"/>
              <a:defRPr/>
            </a:pPr>
            <a:r>
              <a:rPr kumimoji="0" lang="en-US" sz="4400" b="1" dirty="0">
                <a:effectLst>
                  <a:glow rad="152400">
                    <a:srgbClr val="000000"/>
                  </a:glow>
                </a:effectLst>
                <a:latin typeface="Arial" panose="020B0604020202020204" pitchFamily="34" charset="0"/>
                <a:cs typeface="Arial" panose="020B0604020202020204" pitchFamily="34" charset="0"/>
              </a:rPr>
              <a:t>A father must make the painful decision whether to kill his own son in order to save the lives of people on an oncoming train</a:t>
            </a: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
        <p:nvSpPr>
          <p:cNvPr id="59395" name="Rectangle 3"/>
          <p:cNvSpPr>
            <a:spLocks noGrp="1" noChangeArrowheads="1"/>
          </p:cNvSpPr>
          <p:nvPr>
            <p:ph type="body" idx="1"/>
          </p:nvPr>
        </p:nvSpPr>
        <p:spPr>
          <a:xfrm>
            <a:off x="9144000" y="0"/>
            <a:ext cx="2193925" cy="6669088"/>
          </a:xfrm>
        </p:spPr>
        <p:txBody>
          <a:bodyPr/>
          <a:lstStyle/>
          <a:p>
            <a:pPr eaLnBrk="1" hangingPunct="1">
              <a:buFont typeface="Wingdings" charset="2"/>
              <a:buChar char="§"/>
              <a:defRPr/>
            </a:pPr>
            <a:r>
              <a:rPr kumimoji="0" lang="en-US" sz="2800" dirty="0"/>
              <a:t>A father must make the painful decision to kill his own son in order to save the lives of people on an oncoming train</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Skeptic Muses</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http://www.jcnot4me.com/page32.html</a:t>
            </a:r>
          </a:p>
        </p:txBody>
      </p:sp>
    </p:spTree>
    <p:extLst>
      <p:ext uri="{BB962C8B-B14F-4D97-AF65-F5344CB8AC3E}">
        <p14:creationId xmlns:p14="http://schemas.microsoft.com/office/powerpoint/2010/main" val="138673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00" y="0"/>
            <a:ext cx="8817429" cy="6858000"/>
          </a:xfrm>
          <a:prstGeom prst="rect">
            <a:avLst/>
          </a:prstGeom>
        </p:spPr>
      </p:pic>
      <p:sp>
        <p:nvSpPr>
          <p:cNvPr id="900098" name="Rectangle 2"/>
          <p:cNvSpPr>
            <a:spLocks noGrp="1" noChangeArrowheads="1"/>
          </p:cNvSpPr>
          <p:nvPr>
            <p:ph type="ctrTitle"/>
          </p:nvPr>
        </p:nvSpPr>
        <p:spPr>
          <a:xfrm>
            <a:off x="1" y="-8272"/>
            <a:ext cx="2459756" cy="2845868"/>
          </a:xfrm>
          <a:solidFill>
            <a:srgbClr val="000000"/>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What did the death of Jesus do?</a:t>
            </a:r>
          </a:p>
        </p:txBody>
      </p:sp>
      <p:sp>
        <p:nvSpPr>
          <p:cNvPr id="4" name="Text Box 5"/>
          <p:cNvSpPr txBox="1">
            <a:spLocks noChangeArrowheads="1"/>
          </p:cNvSpPr>
          <p:nvPr/>
        </p:nvSpPr>
        <p:spPr bwMode="auto">
          <a:xfrm>
            <a:off x="-84216" y="6298773"/>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Mark Driscoll, </a:t>
            </a:r>
            <a:r>
              <a:rPr lang="en-US" sz="2000" b="1" i="1" kern="0" dirty="0">
                <a:solidFill>
                  <a:srgbClr val="FFFFFF"/>
                </a:solidFill>
                <a:effectLst>
                  <a:outerShdw blurRad="38100" dist="38100" dir="2700000" algn="tl">
                    <a:srgbClr val="000000"/>
                  </a:outerShdw>
                </a:effectLst>
                <a:latin typeface="Arial"/>
                <a:cs typeface="Arial"/>
              </a:rPr>
              <a:t>Doctrine: What Christians Should Believe</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9285495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SATAN</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BATTLE AGAINST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EXEMPLARY</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ILLUSTRATION OF GOD</a:t>
            </a:r>
            <a:r>
              <a:rPr lang="uk-UA" sz="2400" b="1" dirty="0">
                <a:effectLst/>
                <a:latin typeface="Arial" charset="0"/>
                <a:ea typeface="ＭＳ Ｐゴシック" charset="0"/>
                <a:cs typeface="ＭＳ Ｐゴシック" charset="0"/>
              </a:rPr>
              <a:t>'</a:t>
            </a:r>
            <a:r>
              <a:rPr lang="en-US" sz="2400" b="1" dirty="0">
                <a:effectLst/>
                <a:latin typeface="Arial" charset="0"/>
                <a:ea typeface="ＭＳ Ｐゴシック" charset="0"/>
                <a:cs typeface="ＭＳ Ｐゴシック" charset="0"/>
              </a:rPr>
              <a:t>S LOVE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PUNISHMENT</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SATISFACTION FOR HUMAN SIN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Ransom to Satan View</a:t>
            </a:r>
          </a:p>
        </p:txBody>
      </p:sp>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Recently by Jack Chick of Chick</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Tracts</a:t>
            </a: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First Proposed by Origen (185-254)</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8" name="Rectangle 2"/>
          <p:cNvSpPr txBox="1">
            <a:spLocks noChangeArrowheads="1"/>
          </p:cNvSpPr>
          <p:nvPr/>
        </p:nvSpPr>
        <p:spPr bwMode="auto">
          <a:xfrm>
            <a:off x="357161" y="4732065"/>
            <a:ext cx="8175034" cy="65313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1"/>
                </a:solidFill>
                <a:effectLst/>
                <a:latin typeface="Arial" charset="0"/>
                <a:ea typeface="ＭＳ Ｐゴシック" charset="0"/>
                <a:cs typeface="ＭＳ Ｐゴシック" charset="0"/>
              </a:rPr>
              <a:t>"For even the Son of man came not to be served, but to serve, and to give his life a ransom for many" (Mark 10:45)</a:t>
            </a:r>
          </a:p>
        </p:txBody>
      </p:sp>
    </p:spTree>
    <p:extLst>
      <p:ext uri="{BB962C8B-B14F-4D97-AF65-F5344CB8AC3E}">
        <p14:creationId xmlns:p14="http://schemas.microsoft.com/office/powerpoint/2010/main" val="22126494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Dramatic</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(Aulen, 1879-1978)</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 in His death gained victory over the powers of evil.</a:t>
            </a:r>
            <a:r>
              <a:rPr lang="ru-RU" sz="3200" dirty="0"/>
              <a:t>"</a:t>
            </a:r>
            <a:endParaRPr lang="en-US" sz="3200" dirty="0"/>
          </a:p>
          <a:p>
            <a:endParaRPr lang="en-US" sz="2800" dirty="0"/>
          </a:p>
          <a:p>
            <a:r>
              <a:rPr lang="en-US" sz="2800" dirty="0"/>
              <a:t>—Ryrie, </a:t>
            </a:r>
            <a:r>
              <a:rPr lang="en-US" sz="2800" i="1" dirty="0"/>
              <a:t>Basic Theology</a:t>
            </a:r>
            <a:r>
              <a:rPr lang="en-US" sz="2800" dirty="0"/>
              <a:t>, 356</a:t>
            </a: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452</TotalTime>
  <Words>1257</Words>
  <Application>Microsoft Macintosh PowerPoint</Application>
  <PresentationFormat>On-screen Show (4:3)</PresentationFormat>
  <Paragraphs>161</Paragraphs>
  <Slides>27</Slides>
  <Notes>26</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27</vt:i4>
      </vt:variant>
    </vt:vector>
  </HeadingPairs>
  <TitlesOfParts>
    <vt:vector size="43" baseType="lpstr">
      <vt:lpstr>ＭＳ Ｐゴシック</vt:lpstr>
      <vt:lpstr>Arial</vt:lpstr>
      <vt:lpstr>Britannic Bold</vt:lpstr>
      <vt:lpstr>Calibri</vt:lpstr>
      <vt:lpstr>Comic Sans MS</vt:lpstr>
      <vt:lpstr>Curlz MT</vt:lpstr>
      <vt:lpstr>Futura</vt:lpstr>
      <vt:lpstr>Helvetica</vt:lpstr>
      <vt:lpstr>Times New Roman</vt:lpstr>
      <vt:lpstr>Verdana</vt:lpstr>
      <vt:lpstr>Wingdings</vt:lpstr>
      <vt:lpstr>49_Blank Presentation</vt:lpstr>
      <vt:lpstr>Orbit</vt:lpstr>
      <vt:lpstr>Blank Presentation</vt:lpstr>
      <vt:lpstr>Shopping</vt:lpstr>
      <vt:lpstr>Fossil</vt:lpstr>
      <vt:lpstr>Theories of the Atonement</vt:lpstr>
      <vt:lpstr>What is "Atonement"?</vt:lpstr>
      <vt:lpstr>A Skeptic Muses…</vt:lpstr>
      <vt:lpstr>What did the death of Jesus do?</vt:lpstr>
      <vt:lpstr>Three Main Atonement Theories</vt:lpstr>
      <vt:lpstr>Three Main Atonement Theories</vt:lpstr>
      <vt:lpstr>Three Main Atonement Theories</vt:lpstr>
      <vt:lpstr>The Ransom to Satan View</vt:lpstr>
      <vt:lpstr>Dramatic (Aulen, 1879-1978)</vt:lpstr>
      <vt:lpstr>Three Main Atonement Theories</vt:lpstr>
      <vt:lpstr>Moral Influence (Peter Abelard, 1079-1142)</vt:lpstr>
      <vt:lpstr>Governmental (Grotius, 1583-1645)</vt:lpstr>
      <vt:lpstr>Example (Socinus, 1539-1604)</vt:lpstr>
      <vt:lpstr>Barthian  (Karl Barth, 1886-1968)</vt:lpstr>
      <vt:lpstr>Three Main Atonement Theories</vt:lpstr>
      <vt:lpstr>Life Stages</vt:lpstr>
      <vt:lpstr>Recapitulation  (Irenaeus, 130-202)</vt:lpstr>
      <vt:lpstr>Satisfaction  (Anselm, 1033-1109)</vt:lpstr>
      <vt:lpstr>JESUS PAID IT ALL</vt:lpstr>
      <vt:lpstr>Penal Substitution View</vt:lpstr>
      <vt:lpstr>Conclusion</vt:lpstr>
      <vt:lpstr>Preach the Gospel</vt:lpstr>
      <vt:lpstr>USE A SUBSTITUTION ILLUSTRATION</vt:lpstr>
      <vt:lpstr>Most–The Movie</vt:lpstr>
      <vt:lpstr>Most–The Movie</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91</cp:revision>
  <dcterms:created xsi:type="dcterms:W3CDTF">2014-08-02T06:39:19Z</dcterms:created>
  <dcterms:modified xsi:type="dcterms:W3CDTF">2025-11-29T05:26:55Z</dcterms:modified>
</cp:coreProperties>
</file>