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6"/>
  </p:notesMasterIdLst>
  <p:sldIdLst>
    <p:sldId id="435" r:id="rId3"/>
    <p:sldId id="434" r:id="rId4"/>
    <p:sldId id="433" r:id="rId5"/>
    <p:sldId id="432" r:id="rId6"/>
    <p:sldId id="414" r:id="rId7"/>
    <p:sldId id="443" r:id="rId8"/>
    <p:sldId id="440" r:id="rId9"/>
    <p:sldId id="447" r:id="rId10"/>
    <p:sldId id="444" r:id="rId11"/>
    <p:sldId id="439" r:id="rId12"/>
    <p:sldId id="347" r:id="rId13"/>
    <p:sldId id="445" r:id="rId14"/>
    <p:sldId id="442" r:id="rId15"/>
    <p:sldId id="431" r:id="rId16"/>
    <p:sldId id="438" r:id="rId17"/>
    <p:sldId id="427" r:id="rId18"/>
    <p:sldId id="437" r:id="rId19"/>
    <p:sldId id="436" r:id="rId20"/>
    <p:sldId id="448" r:id="rId21"/>
    <p:sldId id="421" r:id="rId22"/>
    <p:sldId id="405" r:id="rId23"/>
    <p:sldId id="320" r:id="rId24"/>
    <p:sldId id="44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9019" autoAdjust="0"/>
  </p:normalViewPr>
  <p:slideViewPr>
    <p:cSldViewPr snapToGrid="0" snapToObjects="1">
      <p:cViewPr>
        <p:scale>
          <a:sx n="85" d="100"/>
          <a:sy n="85" d="100"/>
        </p:scale>
        <p:origin x="2944"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ipandthigh.wordpress.com/2007/04/16/chick-tracts-get-you-in-troubl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swordandtrowel.org/articles/nature_of_the_atonement.pdf" TargetMode="External"/><Relationship Id="rId4" Type="http://schemas.openxmlformats.org/officeDocument/2006/relationships/hyperlink" Target="http://www.chick.com/reading/tracts/1037/1037_01.asp?wpc=1037_01.asp&amp;wpp=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Fred Butler, </a:t>
            </a:r>
            <a:r>
              <a:rPr lang="en-US" b="1" dirty="0">
                <a:hlinkClick r:id="rId3"/>
              </a:rPr>
              <a:t>Chick Tracts Get You In Trouble!</a:t>
            </a:r>
            <a:endParaRPr lang="en-US" b="1" dirty="0"/>
          </a:p>
          <a:p>
            <a:r>
              <a:rPr lang="en-US" dirty="0"/>
              <a:t>Posted on </a:t>
            </a:r>
            <a:r>
              <a:rPr lang="en-US" dirty="0">
                <a:hlinkClick r:id="rId3" tooltip="8:20 pm"/>
              </a:rPr>
              <a:t>April 16, 2007</a:t>
            </a:r>
            <a:endParaRPr lang="en-US" dirty="0"/>
          </a:p>
          <a:p>
            <a:r>
              <a:rPr lang="en-US" dirty="0"/>
              <a:t>Accessed on 16 May 2016</a:t>
            </a:r>
          </a:p>
          <a:p>
            <a:r>
              <a:rPr lang="en-US" dirty="0"/>
              <a:t>https://</a:t>
            </a:r>
            <a:r>
              <a:rPr lang="en-US" dirty="0" err="1"/>
              <a:t>hipandthigh.wordpress.com</a:t>
            </a:r>
            <a:r>
              <a:rPr lang="en-US" dirty="0"/>
              <a:t>/2007/04/</a:t>
            </a:r>
          </a:p>
          <a:p>
            <a:endParaRPr lang="en-US" dirty="0"/>
          </a:p>
          <a:p>
            <a:r>
              <a:rPr lang="en-US" sz="1200" b="1" kern="1200" dirty="0">
                <a:solidFill>
                  <a:schemeClr val="tx1"/>
                </a:solidFill>
                <a:effectLst/>
                <a:latin typeface="+mn-lt"/>
                <a:ea typeface="+mn-ea"/>
                <a:cs typeface="+mn-cs"/>
              </a:rPr>
              <a:t>2. Chick</a:t>
            </a:r>
            <a:r>
              <a:rPr lang="uk-UA"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 Theology:</a:t>
            </a:r>
            <a:r>
              <a:rPr lang="en-US" dirty="0"/>
              <a:t> Chick promotes the typical man-centered, fundamentalist gospel in his tracts and comics. Salvation is not a work solely done in the hearts of rebellious sinners by the divine act of a gracious God, but its a product of </a:t>
            </a:r>
            <a:r>
              <a:rPr lang="ru-RU" dirty="0"/>
              <a:t>"</a:t>
            </a:r>
            <a:r>
              <a:rPr lang="en-US" dirty="0"/>
              <a:t>decisional</a:t>
            </a:r>
            <a:r>
              <a:rPr lang="ru-RU" dirty="0"/>
              <a:t>"</a:t>
            </a:r>
            <a:r>
              <a:rPr lang="en-US" dirty="0"/>
              <a:t> regeneration on the part of the person making the </a:t>
            </a:r>
            <a:r>
              <a:rPr lang="ru-RU" dirty="0"/>
              <a:t>"</a:t>
            </a:r>
            <a:r>
              <a:rPr lang="en-US" dirty="0"/>
              <a:t>right choice</a:t>
            </a:r>
            <a:r>
              <a:rPr lang="ru-RU" dirty="0"/>
              <a:t>"</a:t>
            </a:r>
            <a:r>
              <a:rPr lang="en-US" dirty="0"/>
              <a:t> about Jesus.</a:t>
            </a:r>
          </a:p>
          <a:p>
            <a:r>
              <a:rPr lang="en-US" dirty="0"/>
              <a:t>The newest tract published by Chick called </a:t>
            </a:r>
            <a:r>
              <a:rPr lang="en-US" i="1" dirty="0">
                <a:effectLst/>
                <a:hlinkClick r:id="rId4"/>
              </a:rPr>
              <a:t>Set Free</a:t>
            </a:r>
            <a:r>
              <a:rPr lang="en-US" dirty="0"/>
              <a:t> keynotes the ransom view of the atonement (See Phil Johnson</a:t>
            </a:r>
            <a:r>
              <a:rPr lang="uk-UA" dirty="0"/>
              <a:t>'</a:t>
            </a:r>
            <a:r>
              <a:rPr lang="en-US" dirty="0"/>
              <a:t>s article on the </a:t>
            </a:r>
            <a:r>
              <a:rPr lang="en-US" dirty="0">
                <a:hlinkClick r:id="rId5"/>
              </a:rPr>
              <a:t>nature of the atonement</a:t>
            </a:r>
            <a:r>
              <a:rPr lang="en-US" dirty="0"/>
              <a:t>). This was a view developed by early church father, Origen, that suggests Christ</a:t>
            </a:r>
            <a:r>
              <a:rPr lang="uk-UA" dirty="0"/>
              <a:t>'</a:t>
            </a:r>
            <a:r>
              <a:rPr lang="en-US" dirty="0"/>
              <a:t>s death, rather than appeasing the wrath of God against sinners, actually paid a ransom to the devil. Christ is pictured as a weak, powerless savior with no ability to defeat the devil</a:t>
            </a:r>
            <a:r>
              <a:rPr lang="uk-UA" dirty="0"/>
              <a:t>'</a:t>
            </a:r>
            <a:r>
              <a:rPr lang="en-US" dirty="0"/>
              <a:t>s enslavement of humanity UNLESS the person enslaved chooses to follow Jesus. Our Lord is reduced to a pleading beggar and the devil is elevated to being on equal authority as Christ. Additionally, panels in the tract depicting enslaved humanity, suggest men are not born sinners and are only sinners because the devil so enslaves them. What bit of the biblical doctrine of original sin even presented in the tract is utterly warped. Read a full </a:t>
            </a:r>
            <a:r>
              <a:rPr lang="en-US" dirty="0">
                <a:hlinkClick r:id="rId4"/>
              </a:rPr>
              <a:t>review of it at Scott McClare</a:t>
            </a:r>
            <a:r>
              <a:rPr lang="uk-UA" dirty="0">
                <a:hlinkClick r:id="rId4"/>
              </a:rPr>
              <a:t>'</a:t>
            </a:r>
            <a:r>
              <a:rPr lang="en-US" dirty="0">
                <a:hlinkClick r:id="rId4"/>
              </a:rPr>
              <a:t>s blog.</a:t>
            </a: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598170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4910378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86223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383772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445439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976067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405626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151020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179347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5181863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1572039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932111071"/>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103620"/>
          </a:xfrm>
          <a:prstGeom prst="rect">
            <a:avLst/>
          </a:prstGeom>
        </p:spPr>
      </p:pic>
      <p:sp>
        <p:nvSpPr>
          <p:cNvPr id="900098" name="Rectangle 2"/>
          <p:cNvSpPr>
            <a:spLocks noGrp="1" noChangeArrowheads="1"/>
          </p:cNvSpPr>
          <p:nvPr>
            <p:ph type="ctrTitle"/>
          </p:nvPr>
        </p:nvSpPr>
        <p:spPr>
          <a:xfrm>
            <a:off x="0" y="167482"/>
            <a:ext cx="9120187" cy="2325998"/>
          </a:xfrm>
          <a:effectLst>
            <a:outerShdw blurRad="63500" dist="35921" dir="2700000" algn="ctr" rotWithShape="0">
              <a:schemeClr val="tx2">
                <a:alpha val="74998"/>
              </a:schemeClr>
            </a:outerShdw>
          </a:effectLst>
        </p:spPr>
        <p:txBody>
          <a:bodyPr/>
          <a:lstStyle/>
          <a:p>
            <a:pPr>
              <a:defRPr/>
            </a:pPr>
            <a:r>
              <a:rPr lang="en-US" sz="6600" b="1" dirty="0">
                <a:effectLst>
                  <a:glow rad="127000">
                    <a:schemeClr val="tx1"/>
                  </a:glow>
                </a:effectLst>
                <a:latin typeface="Arial" charset="0"/>
                <a:ea typeface="ＭＳ Ｐゴシック" charset="0"/>
                <a:cs typeface="ＭＳ Ｐゴシック" charset="0"/>
              </a:rPr>
              <a:t>Theories of the Atonement</a:t>
            </a:r>
          </a:p>
        </p:txBody>
      </p:sp>
      <p:sp>
        <p:nvSpPr>
          <p:cNvPr id="6" name="Rectangle 2"/>
          <p:cNvSpPr txBox="1">
            <a:spLocks noChangeArrowheads="1"/>
          </p:cNvSpPr>
          <p:nvPr/>
        </p:nvSpPr>
        <p:spPr bwMode="auto">
          <a:xfrm>
            <a:off x="9144000" y="167482"/>
            <a:ext cx="839401" cy="522754"/>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effectLst/>
                <a:latin typeface="Arial" charset="0"/>
                <a:ea typeface="ＭＳ Ｐゴシック" charset="0"/>
                <a:cs typeface="ＭＳ Ｐゴシック" charset="0"/>
              </a:rPr>
              <a:t>49</a:t>
            </a:r>
          </a:p>
        </p:txBody>
      </p:sp>
      <p:sp>
        <p:nvSpPr>
          <p:cNvPr id="2" name="Rectangle 1">
            <a:extLst>
              <a:ext uri="{FF2B5EF4-FFF2-40B4-BE49-F238E27FC236}">
                <a16:creationId xmlns:a16="http://schemas.microsoft.com/office/drawing/2014/main" id="{49166FC9-56A2-2132-F6C1-110F1713E62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3" name="Rectangle 2">
            <a:extLst>
              <a:ext uri="{FF2B5EF4-FFF2-40B4-BE49-F238E27FC236}">
                <a16:creationId xmlns:a16="http://schemas.microsoft.com/office/drawing/2014/main" id="{772708BB-C006-630F-58EB-C732D2196D15}"/>
              </a:ext>
            </a:extLst>
          </p:cNvPr>
          <p:cNvSpPr txBox="1">
            <a:spLocks noChangeArrowheads="1"/>
          </p:cNvSpPr>
          <p:nvPr/>
        </p:nvSpPr>
        <p:spPr bwMode="auto">
          <a:xfrm>
            <a:off x="0" y="5775284"/>
            <a:ext cx="9144000" cy="680797"/>
          </a:xfrm>
          <a:prstGeom prst="rect">
            <a:avLst/>
          </a:prstGeom>
          <a:solidFill>
            <a:srgbClr val="000000"/>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i="1" dirty="0">
                <a:solidFill>
                  <a:srgbClr val="FFFFFF"/>
                </a:solidFill>
              </a:rPr>
              <a:t>Christology: The Person &amp; Work of Jesus</a:t>
            </a:r>
            <a:r>
              <a:rPr lang="en-SG" sz="3200" i="1" dirty="0">
                <a:solidFill>
                  <a:srgbClr val="FFFFFF"/>
                </a:solidFill>
              </a:rPr>
              <a:t> </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Three Main Atonement Theories</a:t>
            </a: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SATAN</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Relating Christ</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Death to Satan</a:t>
            </a: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EXEMPLARY</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Seeing Christ</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Death an Example to Influence</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49</a:t>
            </a: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14033152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359845"/>
          </a:xfrm>
          <a:ln>
            <a:solidFill>
              <a:srgbClr val="FFFFFF"/>
            </a:solidFill>
          </a:ln>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Moral Influence</a:t>
            </a:r>
            <a:br>
              <a:rPr lang="en-US" sz="48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(Peter Abelard, 1079-1142)</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a:t>49</a:t>
            </a:r>
            <a:endParaRPr lang="en-US" dirty="0"/>
          </a:p>
        </p:txBody>
      </p:sp>
      <p:pic>
        <p:nvPicPr>
          <p:cNvPr id="4" name="Picture 3"/>
          <p:cNvPicPr>
            <a:picLocks noChangeAspect="1"/>
          </p:cNvPicPr>
          <p:nvPr/>
        </p:nvPicPr>
        <p:blipFill>
          <a:blip r:embed="rId3"/>
          <a:stretch>
            <a:fillRect/>
          </a:stretch>
        </p:blipFill>
        <p:spPr>
          <a:xfrm>
            <a:off x="5403794" y="1591070"/>
            <a:ext cx="3683000" cy="2794000"/>
          </a:xfrm>
          <a:prstGeom prst="rect">
            <a:avLst/>
          </a:prstGeom>
        </p:spPr>
      </p:pic>
      <p:sp>
        <p:nvSpPr>
          <p:cNvPr id="8" name="Rectangle 2"/>
          <p:cNvSpPr txBox="1">
            <a:spLocks noChangeArrowheads="1"/>
          </p:cNvSpPr>
          <p:nvPr/>
        </p:nvSpPr>
        <p:spPr bwMode="auto">
          <a:xfrm>
            <a:off x="83730" y="1409629"/>
            <a:ext cx="5247072" cy="5415221"/>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3200" dirty="0"/>
              <a:t>The </a:t>
            </a:r>
            <a:r>
              <a:rPr lang="ru-RU" sz="3200" dirty="0"/>
              <a:t>"</a:t>
            </a:r>
            <a:r>
              <a:rPr lang="en-US" sz="3200" dirty="0"/>
              <a:t>death of Christ was not an expiation for sin but a suffering with His creatures to manifest God</a:t>
            </a:r>
            <a:r>
              <a:rPr lang="uk-UA" sz="3200" dirty="0"/>
              <a:t>'</a:t>
            </a:r>
            <a:r>
              <a:rPr lang="en-US" sz="3200" dirty="0"/>
              <a:t>s love. This suffering love should awaken a responsive love in the sinner and bring an ethical change in him. This, then liberates from the power of sin.</a:t>
            </a:r>
            <a:r>
              <a:rPr lang="ru-RU" sz="3200" dirty="0"/>
              <a:t>"</a:t>
            </a:r>
            <a:endParaRPr lang="en-US" sz="2800" dirty="0"/>
          </a:p>
        </p:txBody>
      </p:sp>
      <p:sp>
        <p:nvSpPr>
          <p:cNvPr id="9" name="Rectangle 2"/>
          <p:cNvSpPr txBox="1">
            <a:spLocks noChangeArrowheads="1"/>
          </p:cNvSpPr>
          <p:nvPr/>
        </p:nvSpPr>
        <p:spPr bwMode="auto">
          <a:xfrm>
            <a:off x="5247071" y="5261696"/>
            <a:ext cx="3910883" cy="1596304"/>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endParaRPr lang="en-US" sz="2800" dirty="0"/>
          </a:p>
          <a:p>
            <a:r>
              <a:rPr lang="en-US" sz="2800" dirty="0"/>
              <a:t>—Ryrie, </a:t>
            </a:r>
            <a:r>
              <a:rPr lang="en-US" sz="2800" i="1" dirty="0"/>
              <a:t>Basic Theology</a:t>
            </a:r>
            <a:r>
              <a:rPr lang="en-US" sz="2800" dirty="0"/>
              <a:t>, 356</a:t>
            </a:r>
          </a:p>
        </p:txBody>
      </p:sp>
    </p:spTree>
    <p:extLst>
      <p:ext uri="{BB962C8B-B14F-4D97-AF65-F5344CB8AC3E}">
        <p14:creationId xmlns:p14="http://schemas.microsoft.com/office/powerpoint/2010/main" val="9052831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342" y="949724"/>
            <a:ext cx="4445000" cy="3759200"/>
          </a:xfrm>
          <a:prstGeom prst="rect">
            <a:avLst/>
          </a:prstGeom>
        </p:spPr>
      </p:pic>
      <p:sp>
        <p:nvSpPr>
          <p:cNvPr id="8" name="Rectangle 2"/>
          <p:cNvSpPr txBox="1">
            <a:spLocks noChangeArrowheads="1"/>
          </p:cNvSpPr>
          <p:nvPr/>
        </p:nvSpPr>
        <p:spPr bwMode="auto">
          <a:xfrm>
            <a:off x="4521413" y="705352"/>
            <a:ext cx="4622586" cy="4598214"/>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ru-RU" sz="2800" b="1" dirty="0">
                <a:solidFill>
                  <a:schemeClr val="tx2"/>
                </a:solidFill>
                <a:effectLst>
                  <a:glow rad="127000">
                    <a:schemeClr val="bg1"/>
                  </a:glow>
                </a:effectLst>
                <a:latin typeface="Arial" charset="0"/>
                <a:ea typeface="ＭＳ Ｐゴシック" charset="0"/>
                <a:cs typeface="ＭＳ Ｐゴシック" charset="0"/>
              </a:rPr>
              <a:t>"</a:t>
            </a:r>
            <a:r>
              <a:rPr lang="en-US" sz="2800" b="1" dirty="0">
                <a:solidFill>
                  <a:schemeClr val="tx2"/>
                </a:solidFill>
                <a:effectLst>
                  <a:glow rad="127000">
                    <a:schemeClr val="bg1"/>
                  </a:glow>
                </a:effectLst>
                <a:latin typeface="Arial" charset="0"/>
                <a:ea typeface="ＭＳ Ｐゴシック" charset="0"/>
                <a:cs typeface="ＭＳ Ｐゴシック" charset="0"/>
              </a:rPr>
              <a:t>God</a:t>
            </a:r>
            <a:r>
              <a:rPr lang="uk-UA" sz="2800" b="1" dirty="0">
                <a:solidFill>
                  <a:schemeClr val="tx2"/>
                </a:solidFill>
                <a:effectLst>
                  <a:glow rad="127000">
                    <a:schemeClr val="bg1"/>
                  </a:glow>
                </a:effectLst>
                <a:latin typeface="Arial" charset="0"/>
                <a:ea typeface="ＭＳ Ｐゴシック" charset="0"/>
                <a:cs typeface="ＭＳ Ｐゴシック" charset="0"/>
              </a:rPr>
              <a:t>'</a:t>
            </a:r>
            <a:r>
              <a:rPr lang="en-US" sz="2800" b="1" dirty="0">
                <a:solidFill>
                  <a:schemeClr val="tx2"/>
                </a:solidFill>
                <a:effectLst>
                  <a:glow rad="127000">
                    <a:schemeClr val="bg1"/>
                  </a:glow>
                </a:effectLst>
                <a:latin typeface="Arial" charset="0"/>
                <a:ea typeface="ＭＳ Ｐゴシック" charset="0"/>
                <a:cs typeface="ＭＳ Ｐゴシック" charset="0"/>
              </a:rPr>
              <a:t>s government demanded the death of Christ to show His displeasure with sin. Christ also did not suffer the penalty of the Law, but God accepted His suffering as a substitute for that penalty.</a:t>
            </a:r>
            <a:r>
              <a:rPr lang="ru-RU" sz="2800" b="1" dirty="0">
                <a:solidFill>
                  <a:schemeClr val="tx2"/>
                </a:solidFill>
                <a:effectLst>
                  <a:glow rad="127000">
                    <a:schemeClr val="bg1"/>
                  </a:glow>
                </a:effectLst>
                <a:latin typeface="Arial" charset="0"/>
                <a:ea typeface="ＭＳ Ｐゴシック" charset="0"/>
                <a:cs typeface="ＭＳ Ｐゴシック" charset="0"/>
              </a:rPr>
              <a:t>"</a:t>
            </a:r>
            <a:endParaRPr lang="en-US" sz="2800" b="1" baseline="-25000" dirty="0">
              <a:solidFill>
                <a:schemeClr val="tx2"/>
              </a:solidFill>
              <a:effectLst>
                <a:glow rad="127000">
                  <a:schemeClr val="bg1"/>
                </a:glow>
              </a:effectLst>
              <a:latin typeface="Arial" charset="0"/>
              <a:ea typeface="ＭＳ Ｐゴシック" charset="0"/>
              <a:cs typeface="ＭＳ Ｐゴシック" charset="0"/>
            </a:endParaRP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152"/>
            <a:ext cx="4912153" cy="1266982"/>
          </a:xfrm>
          <a:effectLst/>
        </p:spPr>
        <p:txBody>
          <a:bodyPr/>
          <a:lstStyle/>
          <a:p>
            <a:pPr algn="l">
              <a:defRPr/>
            </a:pPr>
            <a:r>
              <a:rPr lang="en-US" b="1" dirty="0">
                <a:solidFill>
                  <a:schemeClr val="tx2"/>
                </a:solidFill>
                <a:effectLst>
                  <a:glow rad="127000">
                    <a:schemeClr val="bg1"/>
                  </a:glow>
                </a:effectLst>
                <a:latin typeface="Arial" charset="0"/>
                <a:ea typeface="ＭＳ Ｐゴシック" charset="0"/>
                <a:cs typeface="ＭＳ Ｐゴシック" charset="0"/>
              </a:rPr>
              <a:t>Governmental</a:t>
            </a:r>
            <a:br>
              <a:rPr lang="en-US" b="1" dirty="0">
                <a:solidFill>
                  <a:schemeClr val="tx2"/>
                </a:solidFill>
                <a:effectLst>
                  <a:glow rad="127000">
                    <a:schemeClr val="bg1"/>
                  </a:glow>
                </a:effectLst>
                <a:latin typeface="Arial" charset="0"/>
                <a:ea typeface="ＭＳ Ｐゴシック" charset="0"/>
                <a:cs typeface="ＭＳ Ｐゴシック" charset="0"/>
              </a:rPr>
            </a:br>
            <a:r>
              <a:rPr lang="en-US" sz="3600" b="1" dirty="0">
                <a:solidFill>
                  <a:schemeClr val="tx2"/>
                </a:solidFill>
                <a:effectLst>
                  <a:glow rad="127000">
                    <a:schemeClr val="bg1"/>
                  </a:glow>
                </a:effectLst>
                <a:latin typeface="Arial" charset="0"/>
                <a:ea typeface="ＭＳ Ｐゴシック" charset="0"/>
                <a:cs typeface="ＭＳ Ｐゴシック" charset="0"/>
              </a:rPr>
              <a:t>(Grotius, 1583-1645)</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49</a:t>
            </a:r>
          </a:p>
        </p:txBody>
      </p:sp>
      <p:sp>
        <p:nvSpPr>
          <p:cNvPr id="9" name="Rectangle 2"/>
          <p:cNvSpPr txBox="1">
            <a:spLocks noChangeArrowheads="1"/>
          </p:cNvSpPr>
          <p:nvPr/>
        </p:nvSpPr>
        <p:spPr bwMode="auto">
          <a:xfrm>
            <a:off x="4758648" y="5236652"/>
            <a:ext cx="4381594" cy="658334"/>
          </a:xfrm>
          <a:prstGeom prst="rect">
            <a:avLst/>
          </a:prstGeom>
          <a:solidFill>
            <a:srgbClr val="FFFFFF"/>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—Ryrie, </a:t>
            </a:r>
            <a:r>
              <a:rPr lang="en-US" sz="2400" b="1" i="1" dirty="0">
                <a:solidFill>
                  <a:schemeClr val="tx2"/>
                </a:solidFill>
                <a:effectLst>
                  <a:glow rad="127000">
                    <a:schemeClr val="bg1"/>
                  </a:glow>
                </a:effectLst>
                <a:latin typeface="Arial" charset="0"/>
                <a:ea typeface="ＭＳ Ｐゴシック" charset="0"/>
                <a:cs typeface="ＭＳ Ｐゴシック" charset="0"/>
              </a:rPr>
              <a:t>Basic Theology</a:t>
            </a:r>
            <a:r>
              <a:rPr lang="en-US" sz="2400" b="1" dirty="0">
                <a:solidFill>
                  <a:schemeClr val="tx2"/>
                </a:solidFill>
                <a:effectLst>
                  <a:glow rad="127000">
                    <a:schemeClr val="bg1"/>
                  </a:glow>
                </a:effectLst>
                <a:latin typeface="Arial" charset="0"/>
                <a:ea typeface="ＭＳ Ｐゴシック" charset="0"/>
                <a:cs typeface="ＭＳ Ｐゴシック" charset="0"/>
              </a:rPr>
              <a:t>, 356</a:t>
            </a:r>
          </a:p>
        </p:txBody>
      </p:sp>
    </p:spTree>
    <p:extLst>
      <p:ext uri="{BB962C8B-B14F-4D97-AF65-F5344CB8AC3E}">
        <p14:creationId xmlns:p14="http://schemas.microsoft.com/office/powerpoint/2010/main" val="26916402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35710"/>
            <a:ext cx="9144000" cy="583184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6152"/>
            <a:ext cx="4912153" cy="1266982"/>
          </a:xfrm>
          <a:effectLst/>
        </p:spPr>
        <p:txBody>
          <a:bodyPr/>
          <a:lstStyle/>
          <a:p>
            <a:pPr algn="l">
              <a:defRPr/>
            </a:pPr>
            <a:r>
              <a:rPr lang="en-US" b="1" dirty="0">
                <a:solidFill>
                  <a:schemeClr val="tx2"/>
                </a:solidFill>
                <a:effectLst>
                  <a:glow rad="127000">
                    <a:schemeClr val="bg1"/>
                  </a:glow>
                </a:effectLst>
                <a:latin typeface="Arial" charset="0"/>
                <a:ea typeface="ＭＳ Ｐゴシック" charset="0"/>
                <a:cs typeface="ＭＳ Ｐゴシック" charset="0"/>
              </a:rPr>
              <a:t>Example</a:t>
            </a:r>
            <a:br>
              <a:rPr lang="en-US" b="1" dirty="0">
                <a:solidFill>
                  <a:schemeClr val="tx2"/>
                </a:solidFill>
                <a:effectLst>
                  <a:glow rad="127000">
                    <a:schemeClr val="bg1"/>
                  </a:glow>
                </a:effectLst>
                <a:latin typeface="Arial" charset="0"/>
                <a:ea typeface="ＭＳ Ｐゴシック" charset="0"/>
                <a:cs typeface="ＭＳ Ｐゴシック" charset="0"/>
              </a:rPr>
            </a:br>
            <a:r>
              <a:rPr lang="en-US" sz="3600" b="1" dirty="0">
                <a:solidFill>
                  <a:schemeClr val="tx2"/>
                </a:solidFill>
                <a:effectLst>
                  <a:glow rad="127000">
                    <a:schemeClr val="bg1"/>
                  </a:glow>
                </a:effectLst>
                <a:latin typeface="Arial" charset="0"/>
                <a:ea typeface="ＭＳ Ｐゴシック" charset="0"/>
                <a:cs typeface="ＭＳ Ｐゴシック" charset="0"/>
              </a:rPr>
              <a:t>(Socinus, 1539-1604)</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49</a:t>
            </a:r>
          </a:p>
        </p:txBody>
      </p:sp>
      <p:sp>
        <p:nvSpPr>
          <p:cNvPr id="8" name="Rectangle 2"/>
          <p:cNvSpPr txBox="1">
            <a:spLocks noChangeArrowheads="1"/>
          </p:cNvSpPr>
          <p:nvPr/>
        </p:nvSpPr>
        <p:spPr bwMode="auto">
          <a:xfrm>
            <a:off x="3756" y="1235709"/>
            <a:ext cx="9140243" cy="1780223"/>
          </a:xfrm>
          <a:prstGeom prst="rect">
            <a:avLst/>
          </a:prstGeom>
          <a:solidFill>
            <a:srgbClr val="FFFFFF"/>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ru-RU" sz="2800" b="1" dirty="0">
                <a:solidFill>
                  <a:schemeClr val="tx2"/>
                </a:solidFill>
                <a:effectLst>
                  <a:glow rad="127000">
                    <a:schemeClr val="bg1"/>
                  </a:glow>
                </a:effectLst>
                <a:latin typeface="Arial" charset="0"/>
                <a:ea typeface="ＭＳ Ｐゴシック" charset="0"/>
                <a:cs typeface="ＭＳ Ｐゴシック" charset="0"/>
              </a:rPr>
              <a:t>"</a:t>
            </a:r>
            <a:r>
              <a:rPr lang="en-US" sz="2800" b="1" dirty="0">
                <a:solidFill>
                  <a:schemeClr val="tx2"/>
                </a:solidFill>
                <a:effectLst>
                  <a:glow rad="127000">
                    <a:schemeClr val="bg1"/>
                  </a:glow>
                </a:effectLst>
                <a:latin typeface="Arial" charset="0"/>
                <a:ea typeface="ＭＳ Ｐゴシック" charset="0"/>
                <a:cs typeface="ＭＳ Ｐゴシック" charset="0"/>
              </a:rPr>
              <a:t>Christ</a:t>
            </a:r>
            <a:r>
              <a:rPr lang="uk-UA" sz="2800" b="1" dirty="0">
                <a:solidFill>
                  <a:schemeClr val="tx2"/>
                </a:solidFill>
                <a:effectLst>
                  <a:glow rad="127000">
                    <a:schemeClr val="bg1"/>
                  </a:glow>
                </a:effectLst>
                <a:latin typeface="Arial" charset="0"/>
                <a:ea typeface="ＭＳ Ｐゴシック" charset="0"/>
                <a:cs typeface="ＭＳ Ｐゴシック" charset="0"/>
              </a:rPr>
              <a:t>'</a:t>
            </a:r>
            <a:r>
              <a:rPr lang="en-US" sz="2800" b="1" dirty="0">
                <a:solidFill>
                  <a:schemeClr val="tx2"/>
                </a:solidFill>
                <a:effectLst>
                  <a:glow rad="127000">
                    <a:schemeClr val="bg1"/>
                  </a:glow>
                </a:effectLst>
                <a:latin typeface="Arial" charset="0"/>
                <a:ea typeface="ＭＳ Ｐゴシック" charset="0"/>
                <a:cs typeface="ＭＳ Ｐゴシック" charset="0"/>
              </a:rPr>
              <a:t>s death did not atone for sin, but revealed faith and obedience as the way to eternal life and inspiring people to lead a similar life.</a:t>
            </a:r>
            <a:r>
              <a:rPr lang="ru-RU" sz="2800" b="1" dirty="0">
                <a:solidFill>
                  <a:schemeClr val="tx2"/>
                </a:solidFill>
                <a:effectLst>
                  <a:glow rad="127000">
                    <a:schemeClr val="bg1"/>
                  </a:glow>
                </a:effectLst>
                <a:latin typeface="Arial" charset="0"/>
                <a:ea typeface="ＭＳ Ｐゴシック" charset="0"/>
                <a:cs typeface="ＭＳ Ｐゴシック" charset="0"/>
              </a:rPr>
              <a:t>"</a:t>
            </a:r>
            <a:endParaRPr lang="en-US" sz="2800" b="1" baseline="-25000" dirty="0">
              <a:solidFill>
                <a:schemeClr val="tx2"/>
              </a:solidFill>
              <a:effectLst>
                <a:glow rad="127000">
                  <a:schemeClr val="bg1"/>
                </a:glow>
              </a:effectLst>
              <a:latin typeface="Arial" charset="0"/>
              <a:ea typeface="ＭＳ Ｐゴシック" charset="0"/>
              <a:cs typeface="ＭＳ Ｐゴシック" charset="0"/>
            </a:endParaRPr>
          </a:p>
        </p:txBody>
      </p:sp>
      <p:sp>
        <p:nvSpPr>
          <p:cNvPr id="9" name="Rectangle 2"/>
          <p:cNvSpPr txBox="1">
            <a:spLocks noChangeArrowheads="1"/>
          </p:cNvSpPr>
          <p:nvPr/>
        </p:nvSpPr>
        <p:spPr bwMode="auto">
          <a:xfrm>
            <a:off x="2337863" y="6199666"/>
            <a:ext cx="4381594" cy="658334"/>
          </a:xfrm>
          <a:prstGeom prst="rect">
            <a:avLst/>
          </a:prstGeom>
          <a:solidFill>
            <a:srgbClr val="FFFFFF"/>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—Ryrie, </a:t>
            </a:r>
            <a:r>
              <a:rPr lang="en-US" sz="2400" b="1" i="1" dirty="0">
                <a:solidFill>
                  <a:schemeClr val="tx2"/>
                </a:solidFill>
                <a:effectLst>
                  <a:glow rad="127000">
                    <a:schemeClr val="bg1"/>
                  </a:glow>
                </a:effectLst>
                <a:latin typeface="Arial" charset="0"/>
                <a:ea typeface="ＭＳ Ｐゴシック" charset="0"/>
                <a:cs typeface="ＭＳ Ｐゴシック" charset="0"/>
              </a:rPr>
              <a:t>Basic Theology</a:t>
            </a:r>
            <a:r>
              <a:rPr lang="en-US" sz="2400" b="1" dirty="0">
                <a:solidFill>
                  <a:schemeClr val="tx2"/>
                </a:solidFill>
                <a:effectLst>
                  <a:glow rad="127000">
                    <a:schemeClr val="bg1"/>
                  </a:glow>
                </a:effectLst>
                <a:latin typeface="Arial" charset="0"/>
                <a:ea typeface="ＭＳ Ｐゴシック" charset="0"/>
                <a:cs typeface="ＭＳ Ｐゴシック" charset="0"/>
              </a:rPr>
              <a:t>, 356</a:t>
            </a:r>
          </a:p>
        </p:txBody>
      </p:sp>
    </p:spTree>
    <p:extLst>
      <p:ext uri="{BB962C8B-B14F-4D97-AF65-F5344CB8AC3E}">
        <p14:creationId xmlns:p14="http://schemas.microsoft.com/office/powerpoint/2010/main" val="4180599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551258"/>
          </a:xfrm>
          <a:ln>
            <a:solidFill>
              <a:srgbClr val="FFFFFF"/>
            </a:solidFill>
          </a:ln>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Barthian </a:t>
            </a:r>
            <a:br>
              <a:rPr lang="en-US" sz="5400" b="1" dirty="0">
                <a:effectLst>
                  <a:glow rad="127000">
                    <a:schemeClr val="tx1"/>
                  </a:glow>
                </a:effectLst>
                <a:latin typeface="Arial" charset="0"/>
                <a:ea typeface="ＭＳ Ｐゴシック" charset="0"/>
                <a:cs typeface="ＭＳ Ｐゴシック" charset="0"/>
              </a:rPr>
            </a:br>
            <a:r>
              <a:rPr lang="en-US" sz="4000" b="1" dirty="0">
                <a:effectLst>
                  <a:glow rad="127000">
                    <a:schemeClr val="tx1"/>
                  </a:glow>
                </a:effectLst>
                <a:latin typeface="Arial" charset="0"/>
                <a:ea typeface="ＭＳ Ｐゴシック" charset="0"/>
                <a:cs typeface="ＭＳ Ｐゴシック" charset="0"/>
              </a:rPr>
              <a:t>(Karl Barth, 1886-1968)</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627393" y="3048000"/>
            <a:ext cx="7620000" cy="3810000"/>
          </a:xfrm>
          <a:prstGeom prst="rect">
            <a:avLst/>
          </a:prstGeom>
        </p:spPr>
      </p:pic>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a:t>49</a:t>
            </a:r>
            <a:endParaRPr lang="en-US" dirty="0"/>
          </a:p>
        </p:txBody>
      </p:sp>
      <p:sp>
        <p:nvSpPr>
          <p:cNvPr id="6" name="Rectangle 2"/>
          <p:cNvSpPr txBox="1">
            <a:spLocks noChangeArrowheads="1"/>
          </p:cNvSpPr>
          <p:nvPr/>
        </p:nvSpPr>
        <p:spPr bwMode="auto">
          <a:xfrm>
            <a:off x="57206" y="1551258"/>
            <a:ext cx="9086794" cy="1637839"/>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ru-RU" sz="3200" dirty="0"/>
              <a:t>"</a:t>
            </a:r>
            <a:r>
              <a:rPr lang="en-US" sz="3200" dirty="0"/>
              <a:t>Christ</a:t>
            </a:r>
            <a:r>
              <a:rPr lang="uk-UA" sz="3200" dirty="0"/>
              <a:t>'</a:t>
            </a:r>
            <a:r>
              <a:rPr lang="en-US" sz="3200" dirty="0"/>
              <a:t>s death was principally a revelation of God</a:t>
            </a:r>
            <a:r>
              <a:rPr lang="uk-UA" sz="3200" dirty="0"/>
              <a:t>'</a:t>
            </a:r>
            <a:r>
              <a:rPr lang="en-US" sz="3200" dirty="0"/>
              <a:t>s love and His hatred of sin.</a:t>
            </a:r>
            <a:r>
              <a:rPr lang="ru-RU" sz="3200" dirty="0"/>
              <a:t>"</a:t>
            </a:r>
            <a:endParaRPr lang="en-US" sz="3200" dirty="0"/>
          </a:p>
          <a:p>
            <a:r>
              <a:rPr lang="en-US" sz="2800" dirty="0"/>
              <a:t>—Ryrie, </a:t>
            </a:r>
            <a:r>
              <a:rPr lang="en-US" sz="2800" i="1" dirty="0"/>
              <a:t>Basic Theology</a:t>
            </a:r>
            <a:r>
              <a:rPr lang="en-US" sz="2800" dirty="0"/>
              <a:t>, 356</a:t>
            </a:r>
          </a:p>
        </p:txBody>
      </p:sp>
    </p:spTree>
    <p:extLst>
      <p:ext uri="{BB962C8B-B14F-4D97-AF65-F5344CB8AC3E}">
        <p14:creationId xmlns:p14="http://schemas.microsoft.com/office/powerpoint/2010/main" val="297155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Three Main Atonement Theories</a:t>
            </a: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SATAN</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Relating Christ</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Death to Satan</a:t>
            </a: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EXEMPLARY</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Seeing Christ</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Death an Example to Influence</a:t>
            </a:r>
          </a:p>
        </p:txBody>
      </p:sp>
      <p:sp>
        <p:nvSpPr>
          <p:cNvPr id="6" name="Rectangle 2"/>
          <p:cNvSpPr txBox="1">
            <a:spLocks noChangeArrowheads="1"/>
          </p:cNvSpPr>
          <p:nvPr/>
        </p:nvSpPr>
        <p:spPr bwMode="auto">
          <a:xfrm>
            <a:off x="5456397" y="1753377"/>
            <a:ext cx="3704572"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PUNISHMENT</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Owing to God</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Justice &amp; Substitution</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49</a:t>
            </a: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19892044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rot="16200000">
            <a:off x="-4068813" y="2788269"/>
            <a:ext cx="9143999" cy="798617"/>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Life Stages</a:t>
            </a:r>
          </a:p>
        </p:txBody>
      </p:sp>
      <p:pic>
        <p:nvPicPr>
          <p:cNvPr id="5" name="Picture 4"/>
          <p:cNvPicPr>
            <a:picLocks noChangeAspect="1"/>
          </p:cNvPicPr>
          <p:nvPr/>
        </p:nvPicPr>
        <p:blipFill>
          <a:blip r:embed="rId3"/>
          <a:stretch>
            <a:fillRect/>
          </a:stretch>
        </p:blipFill>
        <p:spPr>
          <a:xfrm>
            <a:off x="1066788" y="102059"/>
            <a:ext cx="7636971" cy="6858000"/>
          </a:xfrm>
          <a:prstGeom prst="rect">
            <a:avLst/>
          </a:prstGeom>
        </p:spPr>
      </p:pic>
      <p:sp>
        <p:nvSpPr>
          <p:cNvPr id="4" name="Rectangle 3"/>
          <p:cNvSpPr/>
          <p:nvPr/>
        </p:nvSpPr>
        <p:spPr bwMode="auto">
          <a:xfrm>
            <a:off x="1175035" y="195140"/>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7"/>
          <p:cNvSpPr/>
          <p:nvPr/>
        </p:nvSpPr>
        <p:spPr bwMode="auto">
          <a:xfrm>
            <a:off x="3636675" y="195140"/>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 name="Rectangle 8"/>
          <p:cNvSpPr/>
          <p:nvPr/>
        </p:nvSpPr>
        <p:spPr bwMode="auto">
          <a:xfrm>
            <a:off x="6169964" y="174209"/>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0" name="Rectangle 9"/>
          <p:cNvSpPr/>
          <p:nvPr/>
        </p:nvSpPr>
        <p:spPr bwMode="auto">
          <a:xfrm>
            <a:off x="1175035" y="3546002"/>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1" name="Rectangle 10"/>
          <p:cNvSpPr/>
          <p:nvPr/>
        </p:nvSpPr>
        <p:spPr bwMode="auto">
          <a:xfrm>
            <a:off x="3708324" y="3507138"/>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11"/>
          <p:cNvSpPr/>
          <p:nvPr/>
        </p:nvSpPr>
        <p:spPr bwMode="auto">
          <a:xfrm>
            <a:off x="6169964" y="3507138"/>
            <a:ext cx="2461640" cy="331199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508252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967"/>
            <a:ext cx="9143999" cy="1080120"/>
          </a:xfrm>
          <a:solidFill>
            <a:srgbClr val="800000"/>
          </a:solidFill>
          <a:ln>
            <a:noFill/>
          </a:ln>
          <a:effectLst/>
        </p:spPr>
        <p:txBody>
          <a:bodyPr vert="horz" wrap="square" lIns="91440" tIns="45720" rIns="91440" bIns="45720" numCol="1" anchor="ctr" anchorCtr="0" compatLnSpc="1">
            <a:prstTxWarp prst="textNoShape">
              <a:avLst/>
            </a:prstTxWarp>
          </a:bodyPr>
          <a:lstStyle/>
          <a:p>
            <a:pPr defTabSz="457200"/>
            <a:r>
              <a:rPr lang="en-US" sz="3600" b="1" kern="1200" dirty="0">
                <a:effectLst/>
                <a:latin typeface="Arial" charset="0"/>
                <a:ea typeface="ＭＳ Ｐゴシック" charset="0"/>
                <a:cs typeface="ＭＳ Ｐゴシック" charset="0"/>
              </a:rPr>
              <a:t>Recapitulation </a:t>
            </a:r>
            <a:br>
              <a:rPr lang="en-US" sz="3600" b="1" kern="1200" dirty="0">
                <a:effectLst/>
                <a:latin typeface="Arial" charset="0"/>
                <a:ea typeface="ＭＳ Ｐゴシック" charset="0"/>
                <a:cs typeface="ＭＳ Ｐゴシック" charset="0"/>
              </a:rPr>
            </a:br>
            <a:r>
              <a:rPr lang="en-US" sz="3600" b="1" kern="1200" dirty="0">
                <a:effectLst/>
                <a:latin typeface="Arial" charset="0"/>
                <a:ea typeface="ＭＳ Ｐゴシック" charset="0"/>
                <a:cs typeface="ＭＳ Ｐゴシック" charset="0"/>
              </a:rPr>
              <a:t>(Irenaeus, 130-202)</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effectLst/>
                <a:latin typeface="Arial" charset="0"/>
                <a:ea typeface="ＭＳ Ｐゴシック" charset="0"/>
                <a:cs typeface="ＭＳ Ｐゴシック" charset="0"/>
              </a:rPr>
              <a:t>50</a:t>
            </a:r>
          </a:p>
        </p:txBody>
      </p:sp>
      <p:pic>
        <p:nvPicPr>
          <p:cNvPr id="5" name="Picture 4"/>
          <p:cNvPicPr>
            <a:picLocks noChangeAspect="1"/>
          </p:cNvPicPr>
          <p:nvPr/>
        </p:nvPicPr>
        <p:blipFill>
          <a:blip r:embed="rId3"/>
          <a:stretch>
            <a:fillRect/>
          </a:stretch>
        </p:blipFill>
        <p:spPr>
          <a:xfrm>
            <a:off x="538493" y="3123340"/>
            <a:ext cx="7708900" cy="3581400"/>
          </a:xfrm>
          <a:prstGeom prst="rect">
            <a:avLst/>
          </a:prstGeom>
        </p:spPr>
      </p:pic>
      <p:sp>
        <p:nvSpPr>
          <p:cNvPr id="9" name="Rectangle 2"/>
          <p:cNvSpPr txBox="1">
            <a:spLocks noChangeArrowheads="1"/>
          </p:cNvSpPr>
          <p:nvPr/>
        </p:nvSpPr>
        <p:spPr bwMode="auto">
          <a:xfrm>
            <a:off x="3756" y="1098044"/>
            <a:ext cx="9140243" cy="1804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ru-RU" sz="2800" b="1" dirty="0">
                <a:solidFill>
                  <a:schemeClr val="tx2"/>
                </a:solidFill>
                <a:effectLst>
                  <a:glow rad="127000">
                    <a:schemeClr val="bg1"/>
                  </a:glow>
                </a:effectLst>
                <a:latin typeface="Arial" charset="0"/>
                <a:ea typeface="ＭＳ Ｐゴシック" charset="0"/>
                <a:cs typeface="ＭＳ Ｐゴシック" charset="0"/>
              </a:rPr>
              <a:t>"</a:t>
            </a:r>
            <a:r>
              <a:rPr lang="en-US" sz="2800" b="1" dirty="0">
                <a:solidFill>
                  <a:schemeClr val="tx2"/>
                </a:solidFill>
                <a:effectLst>
                  <a:glow rad="127000">
                    <a:schemeClr val="bg1"/>
                  </a:glow>
                </a:effectLst>
                <a:latin typeface="Arial" charset="0"/>
                <a:ea typeface="ＭＳ Ｐゴシック" charset="0"/>
                <a:cs typeface="ＭＳ Ｐゴシック" charset="0"/>
              </a:rPr>
              <a:t>Christ recapitulated in Himself all the stages of life including what belonged to us as sinners. His obedience substituted for Adam</a:t>
            </a:r>
            <a:r>
              <a:rPr lang="uk-UA" sz="2800" b="1" dirty="0">
                <a:solidFill>
                  <a:schemeClr val="tx2"/>
                </a:solidFill>
                <a:effectLst>
                  <a:glow rad="127000">
                    <a:schemeClr val="bg1"/>
                  </a:glow>
                </a:effectLst>
                <a:latin typeface="Arial" charset="0"/>
                <a:ea typeface="ＭＳ Ｐゴシック" charset="0"/>
                <a:cs typeface="ＭＳ Ｐゴシック" charset="0"/>
              </a:rPr>
              <a:t>'</a:t>
            </a:r>
            <a:r>
              <a:rPr lang="en-US" sz="2800" b="1" dirty="0">
                <a:solidFill>
                  <a:schemeClr val="tx2"/>
                </a:solidFill>
                <a:effectLst>
                  <a:glow rad="127000">
                    <a:schemeClr val="bg1"/>
                  </a:glow>
                </a:effectLst>
                <a:latin typeface="Arial" charset="0"/>
                <a:ea typeface="ＭＳ Ｐゴシック" charset="0"/>
                <a:cs typeface="ＭＳ Ｐゴシック" charset="0"/>
              </a:rPr>
              <a:t>s disobedience, and this should effect a transformation in our lives.</a:t>
            </a:r>
            <a:r>
              <a:rPr lang="ru-RU" sz="2800" b="1" dirty="0">
                <a:solidFill>
                  <a:schemeClr val="tx2"/>
                </a:solidFill>
                <a:effectLst>
                  <a:glow rad="127000">
                    <a:schemeClr val="bg1"/>
                  </a:glow>
                </a:effectLst>
                <a:latin typeface="Arial" charset="0"/>
                <a:ea typeface="ＭＳ Ｐゴシック" charset="0"/>
                <a:cs typeface="ＭＳ Ｐゴシック" charset="0"/>
              </a:rPr>
              <a:t>"</a:t>
            </a:r>
            <a:endParaRPr lang="en-US" sz="2800" b="1" baseline="-25000" dirty="0">
              <a:solidFill>
                <a:schemeClr val="tx2"/>
              </a:solidFill>
              <a:effectLst>
                <a:glow rad="127000">
                  <a:schemeClr val="bg1"/>
                </a:glow>
              </a:effectLst>
              <a:latin typeface="Arial" charset="0"/>
              <a:ea typeface="ＭＳ Ｐゴシック" charset="0"/>
              <a:cs typeface="ＭＳ Ｐゴシック" charset="0"/>
            </a:endParaRPr>
          </a:p>
        </p:txBody>
      </p:sp>
      <p:sp>
        <p:nvSpPr>
          <p:cNvPr id="10" name="Rectangle 2"/>
          <p:cNvSpPr txBox="1">
            <a:spLocks noChangeArrowheads="1"/>
          </p:cNvSpPr>
          <p:nvPr/>
        </p:nvSpPr>
        <p:spPr bwMode="auto">
          <a:xfrm>
            <a:off x="0" y="2927946"/>
            <a:ext cx="4381594" cy="5861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000" b="1" dirty="0">
                <a:solidFill>
                  <a:schemeClr val="tx2"/>
                </a:solidFill>
                <a:effectLst>
                  <a:glow rad="127000">
                    <a:schemeClr val="bg1"/>
                  </a:glow>
                </a:effectLst>
                <a:latin typeface="Arial" charset="0"/>
                <a:ea typeface="ＭＳ Ｐゴシック" charset="0"/>
                <a:cs typeface="ＭＳ Ｐゴシック" charset="0"/>
              </a:rPr>
              <a:t>—Ryrie, </a:t>
            </a:r>
            <a:r>
              <a:rPr lang="en-US" sz="2000" b="1" i="1" dirty="0">
                <a:solidFill>
                  <a:schemeClr val="tx2"/>
                </a:solidFill>
                <a:effectLst>
                  <a:glow rad="127000">
                    <a:schemeClr val="bg1"/>
                  </a:glow>
                </a:effectLst>
                <a:latin typeface="Arial" charset="0"/>
                <a:ea typeface="ＭＳ Ｐゴシック" charset="0"/>
                <a:cs typeface="ＭＳ Ｐゴシック" charset="0"/>
              </a:rPr>
              <a:t>Basic Theology</a:t>
            </a:r>
            <a:r>
              <a:rPr lang="en-US" sz="2000" b="1" dirty="0">
                <a:solidFill>
                  <a:schemeClr val="tx2"/>
                </a:solidFill>
                <a:effectLst>
                  <a:glow rad="127000">
                    <a:schemeClr val="bg1"/>
                  </a:glow>
                </a:effectLst>
                <a:latin typeface="Arial" charset="0"/>
                <a:ea typeface="ＭＳ Ｐゴシック" charset="0"/>
                <a:cs typeface="ＭＳ Ｐゴシック" charset="0"/>
              </a:rPr>
              <a:t>, 355</a:t>
            </a:r>
          </a:p>
        </p:txBody>
      </p:sp>
    </p:spTree>
    <p:extLst>
      <p:ext uri="{BB962C8B-B14F-4D97-AF65-F5344CB8AC3E}">
        <p14:creationId xmlns:p14="http://schemas.microsoft.com/office/powerpoint/2010/main" val="36955174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191912"/>
            <a:ext cx="9144000" cy="1520699"/>
          </a:xfrm>
          <a:effectLst>
            <a:outerShdw blurRad="63500" dist="35921" dir="2700000" algn="ctr" rotWithShape="0">
              <a:schemeClr val="tx2">
                <a:alpha val="74998"/>
              </a:schemeClr>
            </a:outerShdw>
          </a:effectLst>
        </p:spPr>
        <p:txBody>
          <a:bodyPr/>
          <a:lstStyle/>
          <a:p>
            <a:pPr>
              <a:defRPr/>
            </a:pPr>
            <a:r>
              <a:rPr lang="en-US" sz="6600" b="1" dirty="0">
                <a:effectLst>
                  <a:glow rad="127000">
                    <a:schemeClr val="tx1"/>
                  </a:glow>
                </a:effectLst>
                <a:latin typeface="Arial" charset="0"/>
                <a:ea typeface="ＭＳ Ｐゴシック" charset="0"/>
                <a:cs typeface="ＭＳ Ｐゴシック" charset="0"/>
              </a:rPr>
              <a:t>Satisfaction </a:t>
            </a:r>
            <a:br>
              <a:rPr lang="en-US" sz="6600"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(Anselm, 1033-1109)</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785" y="0"/>
            <a:ext cx="3517428" cy="3028616"/>
          </a:xfrm>
          <a:prstGeom prst="rect">
            <a:avLst/>
          </a:prstGeom>
        </p:spPr>
      </p:pic>
      <p:sp>
        <p:nvSpPr>
          <p:cNvPr id="4"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a:t>50</a:t>
            </a:r>
            <a:endParaRPr lang="en-US" dirty="0"/>
          </a:p>
        </p:txBody>
      </p:sp>
      <p:sp>
        <p:nvSpPr>
          <p:cNvPr id="5" name="Rectangle 2"/>
          <p:cNvSpPr txBox="1">
            <a:spLocks noChangeArrowheads="1"/>
          </p:cNvSpPr>
          <p:nvPr/>
        </p:nvSpPr>
        <p:spPr bwMode="auto">
          <a:xfrm>
            <a:off x="2442122" y="549211"/>
            <a:ext cx="6644672" cy="4395561"/>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ru-RU" sz="3200" dirty="0"/>
              <a:t>"</a:t>
            </a:r>
            <a:r>
              <a:rPr lang="en-US" sz="3200" dirty="0"/>
              <a:t>Sinful man robbed God of His honor. God rewarded the death of Christ by viewing it as a work of supererogation so that He can pass on its stored-up merits to us. Faith is necessary to appropriate this.</a:t>
            </a:r>
            <a:r>
              <a:rPr lang="ru-RU" sz="3200" dirty="0"/>
              <a:t>"</a:t>
            </a:r>
            <a:endParaRPr lang="en-US" sz="3200" dirty="0"/>
          </a:p>
          <a:p>
            <a:endParaRPr lang="en-US" sz="1400" dirty="0"/>
          </a:p>
          <a:p>
            <a:r>
              <a:rPr lang="en-US" dirty="0"/>
              <a:t>—Ryrie, </a:t>
            </a:r>
            <a:r>
              <a:rPr lang="en-US" i="1" dirty="0"/>
              <a:t>Basic Theology</a:t>
            </a:r>
            <a:r>
              <a:rPr lang="en-US" dirty="0"/>
              <a:t>, 355</a:t>
            </a:r>
          </a:p>
        </p:txBody>
      </p:sp>
    </p:spTree>
    <p:extLst>
      <p:ext uri="{BB962C8B-B14F-4D97-AF65-F5344CB8AC3E}">
        <p14:creationId xmlns:p14="http://schemas.microsoft.com/office/powerpoint/2010/main" val="42231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1864" y="167483"/>
            <a:ext cx="9087787" cy="6467475"/>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9286204" y="2670286"/>
            <a:ext cx="8227946" cy="1080120"/>
          </a:xfrm>
          <a:solidFill>
            <a:schemeClr val="tx1"/>
          </a:solidFill>
          <a:effectLst/>
        </p:spPr>
        <p:txBody>
          <a:bodyPr/>
          <a:lstStyle/>
          <a:p>
            <a:pPr>
              <a:defRPr/>
            </a:pPr>
            <a:r>
              <a:rPr lang="en-US" b="1" dirty="0">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rPr>
              <a:t>JESUS </a:t>
            </a:r>
            <a:r>
              <a:rPr lang="en-US" sz="5400" b="1" dirty="0">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rPr>
              <a:t>PAID </a:t>
            </a:r>
            <a:r>
              <a:rPr lang="en-US" b="1" dirty="0">
                <a:solidFill>
                  <a:srgbClr val="FFFFFF"/>
                </a:solidFill>
                <a:effectLst>
                  <a:outerShdw blurRad="38100" dist="38100" dir="2700000" algn="tl">
                    <a:srgbClr val="000000">
                      <a:alpha val="43137"/>
                    </a:srgbClr>
                  </a:outerShdw>
                </a:effectLst>
                <a:latin typeface="Arial" charset="0"/>
                <a:ea typeface="ＭＳ Ｐゴシック" charset="0"/>
                <a:cs typeface="ＭＳ Ｐゴシック" charset="0"/>
              </a:rPr>
              <a:t>IT ALL</a:t>
            </a:r>
          </a:p>
        </p:txBody>
      </p:sp>
      <p:sp>
        <p:nvSpPr>
          <p:cNvPr id="6" name="Rectangle 2"/>
          <p:cNvSpPr txBox="1">
            <a:spLocks noChangeArrowheads="1"/>
          </p:cNvSpPr>
          <p:nvPr/>
        </p:nvSpPr>
        <p:spPr bwMode="auto">
          <a:xfrm>
            <a:off x="8247393" y="26458"/>
            <a:ext cx="839401" cy="522754"/>
          </a:xfrm>
          <a:prstGeom prst="rect">
            <a:avLst/>
          </a:prstGeom>
          <a:solidFill>
            <a:schemeClr val="tx1"/>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rgbClr val="FFFFFF"/>
                </a:solidFill>
                <a:latin typeface="Arial" charset="0"/>
                <a:ea typeface="ＭＳ Ｐゴシック" charset="0"/>
                <a:cs typeface="ＭＳ Ｐゴシック" charset="0"/>
              </a:rPr>
              <a:t>50</a:t>
            </a:r>
          </a:p>
        </p:txBody>
      </p:sp>
    </p:spTree>
    <p:extLst>
      <p:ext uri="{BB962C8B-B14F-4D97-AF65-F5344CB8AC3E}">
        <p14:creationId xmlns:p14="http://schemas.microsoft.com/office/powerpoint/2010/main" val="811279497"/>
      </p:ext>
    </p:extLst>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nctity of Life Week Wood Panel Worship Backgroun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
        <p:nvSpPr>
          <p:cNvPr id="900098" name="Rectangle 2"/>
          <p:cNvSpPr>
            <a:spLocks noGrp="1" noChangeArrowheads="1"/>
          </p:cNvSpPr>
          <p:nvPr>
            <p:ph type="ctrTitle"/>
          </p:nvPr>
        </p:nvSpPr>
        <p:spPr>
          <a:xfrm>
            <a:off x="0" y="0"/>
            <a:ext cx="9144000" cy="1001357"/>
          </a:xfrm>
          <a:solidFill>
            <a:schemeClr val="tx1"/>
          </a:solidFill>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What is </a:t>
            </a:r>
            <a:r>
              <a:rPr lang="ru-RU" sz="5400" b="1" dirty="0">
                <a:effectLst>
                  <a:glow rad="127000">
                    <a:schemeClr val="tx1"/>
                  </a:glow>
                </a:effectLst>
                <a:latin typeface="Arial" charset="0"/>
                <a:ea typeface="ＭＳ Ｐゴシック" charset="0"/>
                <a:cs typeface="ＭＳ Ｐゴシック" charset="0"/>
              </a:rPr>
              <a:t>"</a:t>
            </a:r>
            <a:r>
              <a:rPr lang="en-US" sz="5400" b="1" dirty="0">
                <a:effectLst>
                  <a:glow rad="127000">
                    <a:schemeClr val="tx1"/>
                  </a:glow>
                </a:effectLst>
                <a:latin typeface="Arial" charset="0"/>
                <a:ea typeface="ＭＳ Ｐゴシック" charset="0"/>
                <a:cs typeface="ＭＳ Ｐゴシック" charset="0"/>
              </a:rPr>
              <a:t>Atonement</a:t>
            </a:r>
            <a:r>
              <a:rPr lang="ru-RU" sz="5400" b="1" dirty="0">
                <a:effectLst>
                  <a:glow rad="127000">
                    <a:schemeClr val="tx1"/>
                  </a:glow>
                </a:effectLst>
                <a:latin typeface="Arial" charset="0"/>
                <a:ea typeface="ＭＳ Ｐゴシック" charset="0"/>
                <a:cs typeface="ＭＳ Ｐゴシック" charset="0"/>
              </a:rPr>
              <a:t>"</a:t>
            </a:r>
            <a:r>
              <a:rPr lang="en-US" sz="5400" b="1" dirty="0">
                <a:effectLst>
                  <a:glow rad="127000">
                    <a:schemeClr val="tx1"/>
                  </a:glow>
                </a:effectLst>
                <a:latin typeface="Arial" charset="0"/>
                <a:ea typeface="ＭＳ Ｐゴシック" charset="0"/>
                <a:cs typeface="ＭＳ Ｐゴシック" charset="0"/>
              </a:rPr>
              <a:t>?</a:t>
            </a:r>
          </a:p>
        </p:txBody>
      </p:sp>
      <p:sp>
        <p:nvSpPr>
          <p:cNvPr id="3" name="Rectangle 2"/>
          <p:cNvSpPr txBox="1">
            <a:spLocks noChangeArrowheads="1"/>
          </p:cNvSpPr>
          <p:nvPr/>
        </p:nvSpPr>
        <p:spPr bwMode="auto">
          <a:xfrm>
            <a:off x="160174" y="1453126"/>
            <a:ext cx="8694952" cy="423351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54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ru-RU" sz="3200" dirty="0"/>
              <a:t>"</a:t>
            </a:r>
            <a:r>
              <a:rPr lang="en-US" sz="3200" dirty="0"/>
              <a:t>The word atonement comes from 16th-century English and literally means </a:t>
            </a:r>
            <a:br>
              <a:rPr lang="en-US" sz="3200" dirty="0"/>
            </a:br>
            <a:r>
              <a:rPr lang="en-US" dirty="0"/>
              <a:t>at-one-</a:t>
            </a:r>
            <a:r>
              <a:rPr lang="en-US" dirty="0" err="1"/>
              <a:t>ment</a:t>
            </a:r>
            <a:r>
              <a:rPr lang="en-US" dirty="0"/>
              <a:t>. </a:t>
            </a:r>
          </a:p>
          <a:p>
            <a:r>
              <a:rPr lang="en-US" sz="3200" dirty="0"/>
              <a:t>Atonement is the process of reconciliation between God and human beings (either on a communal or individual basis) with the goal of righting a wrong or injury, i.e. sin.</a:t>
            </a:r>
            <a:r>
              <a:rPr lang="ru-RU" sz="3200" dirty="0"/>
              <a:t>"</a:t>
            </a:r>
            <a:endParaRPr lang="en-US" sz="3200" dirty="0"/>
          </a:p>
        </p:txBody>
      </p:sp>
      <p:sp>
        <p:nvSpPr>
          <p:cNvPr id="4" name="Text Box 5"/>
          <p:cNvSpPr txBox="1">
            <a:spLocks noChangeArrowheads="1"/>
          </p:cNvSpPr>
          <p:nvPr/>
        </p:nvSpPr>
        <p:spPr bwMode="auto">
          <a:xfrm>
            <a:off x="-46695" y="6418916"/>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http://</a:t>
            </a:r>
            <a:r>
              <a:rPr lang="en-US" sz="2000" b="1" kern="0" dirty="0" err="1">
                <a:solidFill>
                  <a:srgbClr val="FFFFFF"/>
                </a:solidFill>
                <a:effectLst>
                  <a:outerShdw blurRad="38100" dist="38100" dir="2700000" algn="tl">
                    <a:srgbClr val="000000"/>
                  </a:outerShdw>
                </a:effectLst>
                <a:latin typeface="Arial"/>
                <a:cs typeface="Arial"/>
              </a:rPr>
              <a:t>hackingchristianity.net</a:t>
            </a:r>
            <a:r>
              <a:rPr lang="en-US" sz="2000" b="1" kern="0" dirty="0">
                <a:solidFill>
                  <a:srgbClr val="FFFFFF"/>
                </a:solidFill>
                <a:effectLst>
                  <a:outerShdw blurRad="38100" dist="38100" dir="2700000" algn="tl">
                    <a:srgbClr val="000000"/>
                  </a:outerShdw>
                </a:effectLst>
                <a:latin typeface="Arial"/>
                <a:cs typeface="Arial"/>
              </a:rPr>
              <a:t>/2013/03/primer-on-atonement-</a:t>
            </a:r>
            <a:r>
              <a:rPr lang="en-US" sz="2000" b="1" kern="0" dirty="0" err="1">
                <a:solidFill>
                  <a:srgbClr val="FFFFFF"/>
                </a:solidFill>
                <a:effectLst>
                  <a:outerShdw blurRad="38100" dist="38100" dir="2700000" algn="tl">
                    <a:srgbClr val="000000"/>
                  </a:outerShdw>
                </a:effectLst>
                <a:latin typeface="Arial"/>
                <a:cs typeface="Arial"/>
              </a:rPr>
              <a:t>theories.html</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45086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Penal Substitution View</a:t>
            </a:r>
          </a:p>
        </p:txBody>
      </p:sp>
      <p:pic>
        <p:nvPicPr>
          <p:cNvPr id="2" name="Picture 1"/>
          <p:cNvPicPr>
            <a:picLocks noChangeAspect="1"/>
          </p:cNvPicPr>
          <p:nvPr/>
        </p:nvPicPr>
        <p:blipFill>
          <a:blip r:embed="rId3"/>
          <a:stretch>
            <a:fillRect/>
          </a:stretch>
        </p:blipFill>
        <p:spPr>
          <a:xfrm>
            <a:off x="0" y="2263055"/>
            <a:ext cx="4594945" cy="4594945"/>
          </a:xfrm>
          <a:prstGeom prst="rect">
            <a:avLst/>
          </a:prstGeom>
        </p:spPr>
      </p:pic>
      <p:sp>
        <p:nvSpPr>
          <p:cNvPr id="5" name="Rectangle 2"/>
          <p:cNvSpPr txBox="1">
            <a:spLocks noChangeArrowheads="1"/>
          </p:cNvSpPr>
          <p:nvPr/>
        </p:nvSpPr>
        <p:spPr bwMode="auto">
          <a:xfrm>
            <a:off x="8247393" y="26458"/>
            <a:ext cx="839401" cy="522754"/>
          </a:xfrm>
          <a:prstGeom prst="rect">
            <a:avLst/>
          </a:prstGeom>
          <a:solidFill>
            <a:schemeClr val="tx1"/>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rgbClr val="FFFFFF"/>
                </a:solidFill>
                <a:effectLst/>
                <a:latin typeface="Arial" charset="0"/>
                <a:ea typeface="ＭＳ Ｐゴシック" charset="0"/>
                <a:cs typeface="ＭＳ Ｐゴシック" charset="0"/>
              </a:rPr>
              <a:t>50</a:t>
            </a:r>
          </a:p>
        </p:txBody>
      </p:sp>
      <p:sp>
        <p:nvSpPr>
          <p:cNvPr id="6" name="Rectangle 2"/>
          <p:cNvSpPr txBox="1">
            <a:spLocks noChangeArrowheads="1"/>
          </p:cNvSpPr>
          <p:nvPr/>
        </p:nvSpPr>
        <p:spPr bwMode="auto">
          <a:xfrm>
            <a:off x="4594945" y="1722995"/>
            <a:ext cx="4381594" cy="4744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ru-RU" sz="3600" b="1" dirty="0">
                <a:solidFill>
                  <a:schemeClr val="tx2"/>
                </a:solidFill>
                <a:effectLst>
                  <a:glow rad="127000">
                    <a:schemeClr val="bg1"/>
                  </a:glow>
                </a:effectLst>
                <a:latin typeface="Arial" charset="0"/>
                <a:ea typeface="ＭＳ Ｐゴシック" charset="0"/>
                <a:cs typeface="ＭＳ Ｐゴシック" charset="0"/>
              </a:rPr>
              <a:t>"</a:t>
            </a:r>
            <a:r>
              <a:rPr lang="en-US" sz="3600" b="1" dirty="0">
                <a:solidFill>
                  <a:schemeClr val="tx2"/>
                </a:solidFill>
                <a:effectLst>
                  <a:glow rad="127000">
                    <a:schemeClr val="bg1"/>
                  </a:glow>
                </a:effectLst>
                <a:latin typeface="Arial" charset="0"/>
                <a:ea typeface="ＭＳ Ｐゴシック" charset="0"/>
                <a:cs typeface="ＭＳ Ｐゴシック" charset="0"/>
              </a:rPr>
              <a:t>Christ the sinless One took on Himself the penalty that should have been borne by man and others</a:t>
            </a:r>
            <a:r>
              <a:rPr lang="ru-RU" sz="3600" b="1" dirty="0">
                <a:solidFill>
                  <a:schemeClr val="tx2"/>
                </a:solidFill>
                <a:effectLst>
                  <a:glow rad="127000">
                    <a:schemeClr val="bg1"/>
                  </a:glow>
                </a:effectLst>
                <a:latin typeface="Arial" charset="0"/>
                <a:ea typeface="ＭＳ Ｐゴシック" charset="0"/>
                <a:cs typeface="ＭＳ Ｐゴシック" charset="0"/>
              </a:rPr>
              <a:t>"</a:t>
            </a:r>
            <a:endParaRPr lang="en-US" sz="36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36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000" b="1" dirty="0">
                <a:solidFill>
                  <a:schemeClr val="tx2"/>
                </a:solidFill>
                <a:effectLst>
                  <a:glow rad="127000">
                    <a:schemeClr val="bg1"/>
                  </a:glow>
                </a:effectLst>
                <a:latin typeface="Arial" charset="0"/>
                <a:ea typeface="ＭＳ Ｐゴシック" charset="0"/>
                <a:cs typeface="ＭＳ Ｐゴシック" charset="0"/>
              </a:rPr>
              <a:t>—Ryrie, </a:t>
            </a:r>
            <a:r>
              <a:rPr lang="en-US" sz="2000" b="1" i="1" dirty="0">
                <a:solidFill>
                  <a:schemeClr val="tx2"/>
                </a:solidFill>
                <a:effectLst>
                  <a:glow rad="127000">
                    <a:schemeClr val="bg1"/>
                  </a:glow>
                </a:effectLst>
                <a:latin typeface="Arial" charset="0"/>
                <a:ea typeface="ＭＳ Ｐゴシック" charset="0"/>
                <a:cs typeface="ＭＳ Ｐゴシック" charset="0"/>
              </a:rPr>
              <a:t>Basic Theology</a:t>
            </a:r>
            <a:r>
              <a:rPr lang="en-US" sz="2000" b="1" dirty="0">
                <a:solidFill>
                  <a:schemeClr val="tx2"/>
                </a:solidFill>
                <a:effectLst>
                  <a:glow rad="127000">
                    <a:schemeClr val="bg1"/>
                  </a:glow>
                </a:effectLst>
                <a:latin typeface="Arial" charset="0"/>
                <a:ea typeface="ＭＳ Ｐゴシック" charset="0"/>
                <a:cs typeface="ＭＳ Ｐゴシック" charset="0"/>
              </a:rPr>
              <a:t>, 356</a:t>
            </a:r>
          </a:p>
        </p:txBody>
      </p:sp>
    </p:spTree>
    <p:extLst>
      <p:ext uri="{BB962C8B-B14F-4D97-AF65-F5344CB8AC3E}">
        <p14:creationId xmlns:p14="http://schemas.microsoft.com/office/powerpoint/2010/main" val="18886212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0" y="951511"/>
            <a:ext cx="4064834" cy="3614799"/>
          </a:xfrm>
          <a:prstGeom prst="rect">
            <a:avLst/>
          </a:prstGeom>
        </p:spPr>
      </p:pic>
      <p:sp>
        <p:nvSpPr>
          <p:cNvPr id="900098" name="Rectangle 2"/>
          <p:cNvSpPr>
            <a:spLocks noGrp="1" noChangeArrowheads="1"/>
          </p:cNvSpPr>
          <p:nvPr>
            <p:ph type="ctrTitle"/>
          </p:nvPr>
        </p:nvSpPr>
        <p:spPr>
          <a:xfrm>
            <a:off x="265145" y="0"/>
            <a:ext cx="6112281" cy="753665"/>
          </a:xfrm>
          <a:effectLst/>
        </p:spPr>
        <p:txBody>
          <a:bodyPr/>
          <a:lstStyle/>
          <a:p>
            <a:pPr algn="l">
              <a:defRPr/>
            </a:pPr>
            <a:r>
              <a:rPr lang="en-US" b="1" dirty="0">
                <a:solidFill>
                  <a:schemeClr val="tx2"/>
                </a:solidFill>
                <a:effectLst>
                  <a:glow rad="127000">
                    <a:schemeClr val="bg1"/>
                  </a:glow>
                </a:effectLst>
                <a:latin typeface="Arial" charset="0"/>
                <a:ea typeface="ＭＳ Ｐゴシック" charset="0"/>
                <a:cs typeface="ＭＳ Ｐゴシック" charset="0"/>
              </a:rPr>
              <a:t>Conclusion</a:t>
            </a:r>
          </a:p>
        </p:txBody>
      </p:sp>
      <p:sp>
        <p:nvSpPr>
          <p:cNvPr id="5" name="Rectangle 2"/>
          <p:cNvSpPr txBox="1">
            <a:spLocks noChangeArrowheads="1"/>
          </p:cNvSpPr>
          <p:nvPr/>
        </p:nvSpPr>
        <p:spPr bwMode="auto">
          <a:xfrm>
            <a:off x="3823665" y="665775"/>
            <a:ext cx="5320335" cy="50748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ru-RU" sz="2800" b="1" dirty="0">
                <a:solidFill>
                  <a:schemeClr val="tx2"/>
                </a:solidFill>
                <a:effectLst>
                  <a:glow rad="127000">
                    <a:schemeClr val="bg1"/>
                  </a:glow>
                </a:effectLst>
                <a:latin typeface="Arial" charset="0"/>
                <a:ea typeface="ＭＳ Ｐゴシック" charset="0"/>
                <a:cs typeface="ＭＳ Ｐゴシック" charset="0"/>
              </a:rPr>
              <a:t>"</a:t>
            </a:r>
            <a:r>
              <a:rPr lang="en-US" sz="2800" b="1" dirty="0">
                <a:solidFill>
                  <a:schemeClr val="tx2"/>
                </a:solidFill>
                <a:effectLst>
                  <a:glow rad="127000">
                    <a:schemeClr val="bg1"/>
                  </a:glow>
                </a:effectLst>
                <a:latin typeface="Arial" charset="0"/>
                <a:ea typeface="ＭＳ Ｐゴシック" charset="0"/>
                <a:cs typeface="ＭＳ Ｐゴシック" charset="0"/>
              </a:rPr>
              <a:t>While there may be truth in views that do not include penal substitution, it is important to remember </a:t>
            </a:r>
            <a:r>
              <a:rPr lang="is-IS" sz="2800" b="1" dirty="0">
                <a:solidFill>
                  <a:schemeClr val="tx2"/>
                </a:solidFill>
                <a:effectLst>
                  <a:glow rad="127000">
                    <a:schemeClr val="bg1"/>
                  </a:glow>
                </a:effectLst>
                <a:latin typeface="Arial" charset="0"/>
                <a:ea typeface="ＭＳ Ｐゴシック" charset="0"/>
                <a:cs typeface="ＭＳ Ｐゴシック" charset="0"/>
              </a:rPr>
              <a:t>that such truth, if there be some, cannot save eternally. Only the substitutionary death of Christ can provide that which God</a:t>
            </a:r>
            <a:r>
              <a:rPr lang="uk-UA" sz="2800" b="1" dirty="0">
                <a:solidFill>
                  <a:schemeClr val="tx2"/>
                </a:solidFill>
                <a:effectLst>
                  <a:glow rad="127000">
                    <a:schemeClr val="bg1"/>
                  </a:glow>
                </a:effectLst>
                <a:latin typeface="Arial" charset="0"/>
                <a:ea typeface="ＭＳ Ｐゴシック" charset="0"/>
                <a:cs typeface="ＭＳ Ｐゴシック" charset="0"/>
              </a:rPr>
              <a:t>'</a:t>
            </a:r>
            <a:r>
              <a:rPr lang="is-IS" sz="2800" b="1" dirty="0">
                <a:solidFill>
                  <a:schemeClr val="tx2"/>
                </a:solidFill>
                <a:effectLst>
                  <a:glow rad="127000">
                    <a:schemeClr val="bg1"/>
                  </a:glow>
                </a:effectLst>
                <a:latin typeface="Arial" charset="0"/>
                <a:ea typeface="ＭＳ Ｐゴシック" charset="0"/>
                <a:cs typeface="ＭＳ Ｐゴシック" charset="0"/>
              </a:rPr>
              <a:t>s justice demands and thereby become the basis for the gift of eternal life </a:t>
            </a:r>
            <a:r>
              <a:rPr lang="is-IS" sz="2800" b="1">
                <a:solidFill>
                  <a:schemeClr val="tx2"/>
                </a:solidFill>
                <a:effectLst>
                  <a:glow rad="127000">
                    <a:schemeClr val="bg1"/>
                  </a:glow>
                </a:effectLst>
                <a:latin typeface="Arial" charset="0"/>
                <a:ea typeface="ＭＳ Ｐゴシック" charset="0"/>
                <a:cs typeface="ＭＳ Ｐゴシック" charset="0"/>
              </a:rPr>
              <a:t>to those </a:t>
            </a:r>
            <a:r>
              <a:rPr lang="is-IS" sz="2800" b="1" dirty="0">
                <a:solidFill>
                  <a:schemeClr val="tx2"/>
                </a:solidFill>
                <a:effectLst>
                  <a:glow rad="127000">
                    <a:schemeClr val="bg1"/>
                  </a:glow>
                </a:effectLst>
                <a:latin typeface="Arial" charset="0"/>
                <a:ea typeface="ＭＳ Ｐゴシック" charset="0"/>
                <a:cs typeface="ＭＳ Ｐゴシック" charset="0"/>
              </a:rPr>
              <a:t>who believe.</a:t>
            </a:r>
            <a:r>
              <a:rPr lang="ru-RU" sz="2800" b="1" dirty="0">
                <a:solidFill>
                  <a:schemeClr val="tx2"/>
                </a:solidFill>
                <a:effectLst>
                  <a:glow rad="127000">
                    <a:schemeClr val="bg1"/>
                  </a:glow>
                </a:effectLst>
                <a:latin typeface="Arial" charset="0"/>
                <a:ea typeface="ＭＳ Ｐゴシック" charset="0"/>
                <a:cs typeface="ＭＳ Ｐゴシック" charset="0"/>
              </a:rPr>
              <a:t>"</a:t>
            </a:r>
            <a:endParaRPr lang="en-US" sz="2800" b="1" dirty="0">
              <a:solidFill>
                <a:schemeClr val="tx2"/>
              </a:solidFill>
              <a:effectLst>
                <a:glow rad="127000">
                  <a:schemeClr val="bg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2800" b="1">
                <a:solidFill>
                  <a:schemeClr val="tx2"/>
                </a:solidFill>
                <a:effectLst>
                  <a:glow rad="127000">
                    <a:schemeClr val="bg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dirty="0"/>
              <a:t>50</a:t>
            </a:r>
          </a:p>
        </p:txBody>
      </p:sp>
      <p:sp>
        <p:nvSpPr>
          <p:cNvPr id="7" name="Rectangle 2"/>
          <p:cNvSpPr txBox="1">
            <a:spLocks noChangeArrowheads="1"/>
          </p:cNvSpPr>
          <p:nvPr/>
        </p:nvSpPr>
        <p:spPr bwMode="auto">
          <a:xfrm>
            <a:off x="4381594" y="6270975"/>
            <a:ext cx="4381594" cy="5861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000" b="1" dirty="0">
                <a:solidFill>
                  <a:schemeClr val="tx2"/>
                </a:solidFill>
                <a:effectLst>
                  <a:glow rad="127000">
                    <a:schemeClr val="bg1"/>
                  </a:glow>
                </a:effectLst>
                <a:latin typeface="Arial" charset="0"/>
                <a:ea typeface="ＭＳ Ｐゴシック" charset="0"/>
                <a:cs typeface="ＭＳ Ｐゴシック" charset="0"/>
              </a:rPr>
              <a:t>—Ryrie, </a:t>
            </a:r>
            <a:r>
              <a:rPr lang="en-US" sz="2000" b="1" i="1" dirty="0">
                <a:solidFill>
                  <a:schemeClr val="tx2"/>
                </a:solidFill>
                <a:effectLst>
                  <a:glow rad="127000">
                    <a:schemeClr val="bg1"/>
                  </a:glow>
                </a:effectLst>
                <a:latin typeface="Arial" charset="0"/>
                <a:ea typeface="ＭＳ Ｐゴシック" charset="0"/>
                <a:cs typeface="ＭＳ Ｐゴシック" charset="0"/>
              </a:rPr>
              <a:t>Basic Theology</a:t>
            </a:r>
            <a:r>
              <a:rPr lang="en-US" sz="2000" b="1" dirty="0">
                <a:solidFill>
                  <a:schemeClr val="tx2"/>
                </a:solidFill>
                <a:effectLst>
                  <a:glow rad="127000">
                    <a:schemeClr val="bg1"/>
                  </a:glow>
                </a:effectLst>
                <a:latin typeface="Arial" charset="0"/>
                <a:ea typeface="ＭＳ Ｐゴシック" charset="0"/>
                <a:cs typeface="ＭＳ Ｐゴシック" charset="0"/>
              </a:rPr>
              <a:t>, 355</a:t>
            </a:r>
          </a:p>
        </p:txBody>
      </p:sp>
    </p:spTree>
    <p:extLst>
      <p:ext uri="{BB962C8B-B14F-4D97-AF65-F5344CB8AC3E}">
        <p14:creationId xmlns:p14="http://schemas.microsoft.com/office/powerpoint/2010/main" val="30720392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Christology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5393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A Skeptic Muses</a:t>
            </a:r>
            <a:r>
              <a:rPr lang="is-IS" sz="5400" b="1" dirty="0">
                <a:effectLst>
                  <a:glow rad="127000">
                    <a:schemeClr val="tx1"/>
                  </a:glow>
                </a:effectLst>
                <a:latin typeface="Arial" charset="0"/>
                <a:ea typeface="ＭＳ Ｐゴシック" charset="0"/>
                <a:cs typeface="ＭＳ Ｐゴシック" charset="0"/>
              </a:rPr>
              <a:t>…</a:t>
            </a:r>
            <a:endParaRPr lang="en-US" sz="5400" b="1" dirty="0">
              <a:effectLst>
                <a:glow rad="127000">
                  <a:schemeClr val="tx1"/>
                </a:glow>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41865" y="1252274"/>
            <a:ext cx="9191670" cy="4623521"/>
          </a:xfrm>
          <a:prstGeom prst="rect">
            <a:avLst/>
          </a:prstGeom>
        </p:spPr>
      </p:pic>
      <p:sp>
        <p:nvSpPr>
          <p:cNvPr id="4" name="Text Box 5"/>
          <p:cNvSpPr txBox="1">
            <a:spLocks noChangeArrowheads="1"/>
          </p:cNvSpPr>
          <p:nvPr/>
        </p:nvSpPr>
        <p:spPr bwMode="auto">
          <a:xfrm>
            <a:off x="-22882" y="6424634"/>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http://www.jcnot4me.com/page32.html</a:t>
            </a:r>
          </a:p>
        </p:txBody>
      </p:sp>
    </p:spTree>
    <p:extLst>
      <p:ext uri="{BB962C8B-B14F-4D97-AF65-F5344CB8AC3E}">
        <p14:creationId xmlns:p14="http://schemas.microsoft.com/office/powerpoint/2010/main" val="138673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2400" y="0"/>
            <a:ext cx="8817429" cy="6858000"/>
          </a:xfrm>
          <a:prstGeom prst="rect">
            <a:avLst/>
          </a:prstGeom>
        </p:spPr>
      </p:pic>
      <p:sp>
        <p:nvSpPr>
          <p:cNvPr id="900098" name="Rectangle 2"/>
          <p:cNvSpPr>
            <a:spLocks noGrp="1" noChangeArrowheads="1"/>
          </p:cNvSpPr>
          <p:nvPr>
            <p:ph type="ctrTitle"/>
          </p:nvPr>
        </p:nvSpPr>
        <p:spPr>
          <a:xfrm>
            <a:off x="1" y="-8272"/>
            <a:ext cx="2459756" cy="2845868"/>
          </a:xfrm>
          <a:solidFill>
            <a:srgbClr val="000000"/>
          </a:solidFill>
          <a:effectLst>
            <a:outerShdw blurRad="63500" dist="35921" dir="2700000" algn="ctr" rotWithShape="0">
              <a:schemeClr val="tx2">
                <a:alpha val="74998"/>
              </a:schemeClr>
            </a:outerShdw>
          </a:effectLst>
        </p:spPr>
        <p:txBody>
          <a:bodyPr anchor="t"/>
          <a:lstStyle/>
          <a:p>
            <a:pPr>
              <a:defRPr/>
            </a:pPr>
            <a:r>
              <a:rPr lang="en-US" sz="4000" b="1" dirty="0">
                <a:effectLst>
                  <a:glow rad="127000">
                    <a:schemeClr val="tx1"/>
                  </a:glow>
                </a:effectLst>
                <a:latin typeface="Arial" charset="0"/>
                <a:ea typeface="ＭＳ Ｐゴシック" charset="0"/>
                <a:cs typeface="ＭＳ Ｐゴシック" charset="0"/>
              </a:rPr>
              <a:t>What did the death of Jesus do?</a:t>
            </a:r>
          </a:p>
        </p:txBody>
      </p:sp>
      <p:sp>
        <p:nvSpPr>
          <p:cNvPr id="4" name="Text Box 5"/>
          <p:cNvSpPr txBox="1">
            <a:spLocks noChangeArrowheads="1"/>
          </p:cNvSpPr>
          <p:nvPr/>
        </p:nvSpPr>
        <p:spPr bwMode="auto">
          <a:xfrm>
            <a:off x="-84216" y="6298773"/>
            <a:ext cx="9228216" cy="433366"/>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Mark Driscoll, </a:t>
            </a:r>
            <a:r>
              <a:rPr lang="en-US" sz="2000" b="1" i="1" kern="0" dirty="0">
                <a:solidFill>
                  <a:srgbClr val="FFFFFF"/>
                </a:solidFill>
                <a:effectLst>
                  <a:outerShdw blurRad="38100" dist="38100" dir="2700000" algn="tl">
                    <a:srgbClr val="000000"/>
                  </a:outerShdw>
                </a:effectLst>
                <a:latin typeface="Arial"/>
                <a:cs typeface="Arial"/>
              </a:rPr>
              <a:t>Doctrine: What Christians Should Believe</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392854955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Three Main Atonement Theories</a:t>
            </a: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SATAN</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Relating Christ</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Death to Satan</a:t>
            </a: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EXEMPLARY</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Seeing Christ</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Death an Example to Influence</a:t>
            </a:r>
          </a:p>
        </p:txBody>
      </p:sp>
      <p:sp>
        <p:nvSpPr>
          <p:cNvPr id="6" name="Rectangle 2"/>
          <p:cNvSpPr txBox="1">
            <a:spLocks noChangeArrowheads="1"/>
          </p:cNvSpPr>
          <p:nvPr/>
        </p:nvSpPr>
        <p:spPr bwMode="auto">
          <a:xfrm>
            <a:off x="5456397" y="1753377"/>
            <a:ext cx="3704572"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PUNISHMENT</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Owing to God</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Justice &amp; Substitution</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49</a:t>
            </a: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1432537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Three Main Atonement Theories</a:t>
            </a: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effectLst/>
                <a:latin typeface="Arial" charset="0"/>
                <a:ea typeface="ＭＳ Ｐゴシック" charset="0"/>
                <a:cs typeface="ＭＳ Ｐゴシック" charset="0"/>
              </a:rPr>
              <a:t>SATAN</a:t>
            </a:r>
            <a:endParaRPr lang="en-US" sz="2400" b="1" dirty="0">
              <a:effectLst/>
              <a:latin typeface="Arial" charset="0"/>
              <a:ea typeface="ＭＳ Ｐゴシック" charset="0"/>
              <a:cs typeface="ＭＳ Ｐゴシック" charset="0"/>
            </a:endParaRPr>
          </a:p>
          <a:p>
            <a:pPr>
              <a:defRPr/>
            </a:pPr>
            <a:endParaRPr lang="en-US" sz="1200" b="1" dirty="0">
              <a:effectLst/>
              <a:latin typeface="Arial" charset="0"/>
              <a:ea typeface="ＭＳ Ｐゴシック" charset="0"/>
              <a:cs typeface="ＭＳ Ｐゴシック" charset="0"/>
            </a:endParaRPr>
          </a:p>
          <a:p>
            <a:pPr>
              <a:defRPr/>
            </a:pPr>
            <a:r>
              <a:rPr lang="en-US" sz="2400" b="1" dirty="0">
                <a:effectLst/>
                <a:latin typeface="Arial" charset="0"/>
                <a:ea typeface="ＭＳ Ｐゴシック" charset="0"/>
                <a:cs typeface="ＭＳ Ｐゴシック" charset="0"/>
              </a:rPr>
              <a:t>BATTLE AGAINST SATAN</a:t>
            </a:r>
          </a:p>
        </p:txBody>
      </p:sp>
      <p:sp>
        <p:nvSpPr>
          <p:cNvPr id="5" name="Rectangle 2"/>
          <p:cNvSpPr txBox="1">
            <a:spLocks noChangeArrowheads="1"/>
          </p:cNvSpPr>
          <p:nvPr/>
        </p:nvSpPr>
        <p:spPr bwMode="auto">
          <a:xfrm>
            <a:off x="2623538" y="4754079"/>
            <a:ext cx="3418970"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effectLst/>
                <a:latin typeface="Arial" charset="0"/>
                <a:ea typeface="ＭＳ Ｐゴシック" charset="0"/>
                <a:cs typeface="ＭＳ Ｐゴシック" charset="0"/>
              </a:rPr>
              <a:t>EXEMPLARY</a:t>
            </a:r>
            <a:endParaRPr lang="en-US" sz="2400" b="1" dirty="0">
              <a:effectLst/>
              <a:latin typeface="Arial" charset="0"/>
              <a:ea typeface="ＭＳ Ｐゴシック" charset="0"/>
              <a:cs typeface="ＭＳ Ｐゴシック" charset="0"/>
            </a:endParaRPr>
          </a:p>
          <a:p>
            <a:pPr>
              <a:defRPr/>
            </a:pPr>
            <a:endParaRPr lang="en-US" sz="1200" b="1" dirty="0">
              <a:effectLst/>
              <a:latin typeface="Arial" charset="0"/>
              <a:ea typeface="ＭＳ Ｐゴシック" charset="0"/>
              <a:cs typeface="ＭＳ Ｐゴシック" charset="0"/>
            </a:endParaRPr>
          </a:p>
          <a:p>
            <a:pPr>
              <a:defRPr/>
            </a:pPr>
            <a:r>
              <a:rPr lang="en-US" sz="2400" b="1" dirty="0">
                <a:effectLst/>
                <a:latin typeface="Arial" charset="0"/>
                <a:ea typeface="ＭＳ Ｐゴシック" charset="0"/>
                <a:cs typeface="ＭＳ Ｐゴシック" charset="0"/>
              </a:rPr>
              <a:t>ILLUSTRATION OF GOD</a:t>
            </a:r>
            <a:r>
              <a:rPr lang="uk-UA" sz="2400" b="1" dirty="0">
                <a:effectLst/>
                <a:latin typeface="Arial" charset="0"/>
                <a:ea typeface="ＭＳ Ｐゴシック" charset="0"/>
                <a:cs typeface="ＭＳ Ｐゴシック" charset="0"/>
              </a:rPr>
              <a:t>'</a:t>
            </a:r>
            <a:r>
              <a:rPr lang="en-US" sz="2400" b="1" dirty="0">
                <a:effectLst/>
                <a:latin typeface="Arial" charset="0"/>
                <a:ea typeface="ＭＳ Ｐゴシック" charset="0"/>
                <a:cs typeface="ＭＳ Ｐゴシック" charset="0"/>
              </a:rPr>
              <a:t>S LOVE</a:t>
            </a:r>
          </a:p>
        </p:txBody>
      </p:sp>
      <p:sp>
        <p:nvSpPr>
          <p:cNvPr id="6" name="Rectangle 2"/>
          <p:cNvSpPr txBox="1">
            <a:spLocks noChangeArrowheads="1"/>
          </p:cNvSpPr>
          <p:nvPr/>
        </p:nvSpPr>
        <p:spPr bwMode="auto">
          <a:xfrm>
            <a:off x="5456397" y="1753377"/>
            <a:ext cx="3704572"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effectLst/>
                <a:latin typeface="Arial" charset="0"/>
                <a:ea typeface="ＭＳ Ｐゴシック" charset="0"/>
                <a:cs typeface="ＭＳ Ｐゴシック" charset="0"/>
              </a:rPr>
              <a:t>PUNISHMENT</a:t>
            </a:r>
            <a:endParaRPr lang="en-US" sz="2400" b="1" dirty="0">
              <a:effectLst/>
              <a:latin typeface="Arial" charset="0"/>
              <a:ea typeface="ＭＳ Ｐゴシック" charset="0"/>
              <a:cs typeface="ＭＳ Ｐゴシック" charset="0"/>
            </a:endParaRPr>
          </a:p>
          <a:p>
            <a:pPr>
              <a:defRPr/>
            </a:pPr>
            <a:endParaRPr lang="en-US" sz="1200" b="1" dirty="0">
              <a:effectLst/>
              <a:latin typeface="Arial" charset="0"/>
              <a:ea typeface="ＭＳ Ｐゴシック" charset="0"/>
              <a:cs typeface="ＭＳ Ｐゴシック" charset="0"/>
            </a:endParaRPr>
          </a:p>
          <a:p>
            <a:pPr>
              <a:defRPr/>
            </a:pPr>
            <a:r>
              <a:rPr lang="en-US" sz="2400" b="1" dirty="0">
                <a:effectLst/>
                <a:latin typeface="Arial" charset="0"/>
                <a:ea typeface="ＭＳ Ｐゴシック" charset="0"/>
                <a:cs typeface="ＭＳ Ｐゴシック" charset="0"/>
              </a:rPr>
              <a:t>SATISFACTION FOR HUMAN SIN</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49</a:t>
            </a: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915431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68643" y="549212"/>
            <a:ext cx="9018151" cy="899208"/>
          </a:xfrm>
          <a:solidFill>
            <a:srgbClr val="CCFFCC"/>
          </a:solidFill>
          <a:ln w="57150" cmpd="thinThick">
            <a:solidFill>
              <a:schemeClr val="tx1"/>
            </a:solidFill>
          </a:ln>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Three Main Atonement Theories</a:t>
            </a:r>
          </a:p>
        </p:txBody>
      </p:sp>
      <p:sp>
        <p:nvSpPr>
          <p:cNvPr id="4" name="Rectangle 2"/>
          <p:cNvSpPr txBox="1">
            <a:spLocks noChangeArrowheads="1"/>
          </p:cNvSpPr>
          <p:nvPr/>
        </p:nvSpPr>
        <p:spPr bwMode="auto">
          <a:xfrm>
            <a:off x="12823" y="2241864"/>
            <a:ext cx="2861904" cy="2002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chemeClr val="tx2"/>
                </a:solidFill>
                <a:effectLst>
                  <a:glow rad="127000">
                    <a:schemeClr val="bg1"/>
                  </a:glow>
                </a:effectLst>
                <a:latin typeface="Arial" charset="0"/>
                <a:ea typeface="ＭＳ Ｐゴシック" charset="0"/>
                <a:cs typeface="ＭＳ Ｐゴシック" charset="0"/>
              </a:rPr>
              <a:t>SATAN</a:t>
            </a:r>
            <a:endParaRPr lang="en-US" sz="2400" b="1" dirty="0">
              <a:solidFill>
                <a:schemeClr val="tx2"/>
              </a:solidFill>
              <a:effectLst>
                <a:glow rad="127000">
                  <a:schemeClr val="bg1"/>
                </a:glow>
              </a:effectLst>
              <a:latin typeface="Arial" charset="0"/>
              <a:ea typeface="ＭＳ Ｐゴシック" charset="0"/>
              <a:cs typeface="ＭＳ Ｐゴシック" charset="0"/>
            </a:endParaRPr>
          </a:p>
          <a:p>
            <a:pPr>
              <a:defRPr/>
            </a:pPr>
            <a:endParaRPr lang="en-US" sz="1200" b="1" dirty="0">
              <a:solidFill>
                <a:schemeClr val="tx2"/>
              </a:solidFill>
              <a:effectLst>
                <a:glow rad="127000">
                  <a:schemeClr val="bg1"/>
                </a:glow>
              </a:effectLst>
              <a:latin typeface="Arial" charset="0"/>
              <a:ea typeface="ＭＳ Ｐゴシック" charset="0"/>
              <a:cs typeface="ＭＳ Ｐゴシック" charset="0"/>
            </a:endParaRPr>
          </a:p>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Views Relating Christ</a:t>
            </a:r>
            <a:r>
              <a:rPr lang="uk-UA" sz="2400" b="1" dirty="0">
                <a:solidFill>
                  <a:schemeClr val="tx2"/>
                </a:solidFill>
                <a:effectLst>
                  <a:glow rad="127000">
                    <a:schemeClr val="bg1"/>
                  </a:glow>
                </a:effectLst>
                <a:latin typeface="Arial" charset="0"/>
                <a:ea typeface="ＭＳ Ｐゴシック" charset="0"/>
                <a:cs typeface="ＭＳ Ｐゴシック" charset="0"/>
              </a:rPr>
              <a:t>'</a:t>
            </a:r>
            <a:r>
              <a:rPr lang="en-US" sz="2400" b="1" dirty="0">
                <a:solidFill>
                  <a:schemeClr val="tx2"/>
                </a:solidFill>
                <a:effectLst>
                  <a:glow rad="127000">
                    <a:schemeClr val="bg1"/>
                  </a:glow>
                </a:effectLst>
                <a:latin typeface="Arial" charset="0"/>
                <a:ea typeface="ＭＳ Ｐゴシック" charset="0"/>
                <a:cs typeface="ＭＳ Ｐゴシック" charset="0"/>
              </a:rPr>
              <a:t>s Death to Satan</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400" b="1" dirty="0">
                <a:solidFill>
                  <a:schemeClr val="tx2"/>
                </a:solidFill>
                <a:effectLst>
                  <a:glow rad="127000">
                    <a:schemeClr val="bg1"/>
                  </a:glow>
                </a:effectLst>
                <a:latin typeface="Arial" charset="0"/>
                <a:ea typeface="ＭＳ Ｐゴシック" charset="0"/>
                <a:cs typeface="ＭＳ Ｐゴシック" charset="0"/>
              </a:rPr>
              <a:t>49</a:t>
            </a:r>
          </a:p>
        </p:txBody>
      </p:sp>
      <p:pic>
        <p:nvPicPr>
          <p:cNvPr id="2" name="Picture 1"/>
          <p:cNvPicPr>
            <a:picLocks noChangeAspect="1"/>
          </p:cNvPicPr>
          <p:nvPr/>
        </p:nvPicPr>
        <p:blipFill>
          <a:blip r:embed="rId3"/>
          <a:stretch>
            <a:fillRect/>
          </a:stretch>
        </p:blipFill>
        <p:spPr>
          <a:xfrm>
            <a:off x="2874727" y="2006600"/>
            <a:ext cx="2730650" cy="2694402"/>
          </a:xfrm>
          <a:prstGeom prst="rect">
            <a:avLst/>
          </a:prstGeom>
        </p:spPr>
      </p:pic>
    </p:spTree>
    <p:extLst>
      <p:ext uri="{BB962C8B-B14F-4D97-AF65-F5344CB8AC3E}">
        <p14:creationId xmlns:p14="http://schemas.microsoft.com/office/powerpoint/2010/main" val="39623283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b="1" dirty="0">
                <a:effectLst>
                  <a:glow rad="127000">
                    <a:schemeClr val="tx1"/>
                  </a:glow>
                </a:effectLst>
                <a:latin typeface="Arial" charset="0"/>
                <a:ea typeface="ＭＳ Ｐゴシック" charset="0"/>
                <a:cs typeface="ＭＳ Ｐゴシック" charset="0"/>
              </a:rPr>
              <a:t>The Ransom to Satan View</a:t>
            </a:r>
          </a:p>
        </p:txBody>
      </p:sp>
      <p:pic>
        <p:nvPicPr>
          <p:cNvPr id="2" name="Picture 1"/>
          <p:cNvPicPr>
            <a:picLocks noChangeAspect="1"/>
          </p:cNvPicPr>
          <p:nvPr/>
        </p:nvPicPr>
        <p:blipFill>
          <a:blip r:embed="rId3"/>
          <a:stretch>
            <a:fillRect/>
          </a:stretch>
        </p:blipFill>
        <p:spPr>
          <a:xfrm>
            <a:off x="212405" y="1136382"/>
            <a:ext cx="8493691" cy="4355739"/>
          </a:xfrm>
          <a:prstGeom prst="rect">
            <a:avLst/>
          </a:prstGeom>
        </p:spPr>
      </p:pic>
      <p:sp>
        <p:nvSpPr>
          <p:cNvPr id="5" name="Rectangle 2"/>
          <p:cNvSpPr txBox="1">
            <a:spLocks noChangeArrowheads="1"/>
          </p:cNvSpPr>
          <p:nvPr/>
        </p:nvSpPr>
        <p:spPr bwMode="auto">
          <a:xfrm>
            <a:off x="0" y="6224712"/>
            <a:ext cx="9144000" cy="65313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a:effectLst>
                  <a:glow rad="127000">
                    <a:schemeClr val="tx1"/>
                  </a:glow>
                </a:effectLst>
                <a:latin typeface="Arial" charset="0"/>
                <a:ea typeface="ＭＳ Ｐゴシック" charset="0"/>
                <a:cs typeface="ＭＳ Ｐゴシック" charset="0"/>
              </a:rPr>
              <a:t>Recently by Jack Chick of Chick</a:t>
            </a:r>
            <a:r>
              <a:rPr lang="uk-UA" sz="3200" b="1"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s Tracts</a:t>
            </a:r>
          </a:p>
        </p:txBody>
      </p:sp>
      <p:sp>
        <p:nvSpPr>
          <p:cNvPr id="6" name="Rectangle 2"/>
          <p:cNvSpPr txBox="1">
            <a:spLocks noChangeArrowheads="1"/>
          </p:cNvSpPr>
          <p:nvPr/>
        </p:nvSpPr>
        <p:spPr bwMode="auto">
          <a:xfrm>
            <a:off x="0" y="5631690"/>
            <a:ext cx="9144000" cy="65313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a:effectLst>
                  <a:glow rad="127000">
                    <a:schemeClr val="tx1"/>
                  </a:glow>
                </a:effectLst>
                <a:latin typeface="Arial" charset="0"/>
                <a:ea typeface="ＭＳ Ｐゴシック" charset="0"/>
                <a:cs typeface="ＭＳ Ｐゴシック" charset="0"/>
              </a:rPr>
              <a:t>First Proposed by Origen (185-254)</a:t>
            </a:r>
          </a:p>
        </p:txBody>
      </p:sp>
      <p:sp>
        <p:nvSpPr>
          <p:cNvPr id="7"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a:t>49</a:t>
            </a:r>
            <a:endParaRPr lang="en-US" dirty="0"/>
          </a:p>
        </p:txBody>
      </p:sp>
      <p:sp>
        <p:nvSpPr>
          <p:cNvPr id="8" name="Rectangle 2"/>
          <p:cNvSpPr txBox="1">
            <a:spLocks noChangeArrowheads="1"/>
          </p:cNvSpPr>
          <p:nvPr/>
        </p:nvSpPr>
        <p:spPr bwMode="auto">
          <a:xfrm>
            <a:off x="357161" y="4732065"/>
            <a:ext cx="8175034" cy="653130"/>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000" b="1" dirty="0">
                <a:solidFill>
                  <a:schemeClr val="tx1"/>
                </a:solidFill>
                <a:effectLst/>
                <a:latin typeface="Arial" charset="0"/>
                <a:ea typeface="ＭＳ Ｐゴシック" charset="0"/>
                <a:cs typeface="ＭＳ Ｐゴシック" charset="0"/>
              </a:rPr>
              <a:t>"For even the Son of man came not to be served, but to serve, and to give his life a ransom for many" (Mark 10:45)</a:t>
            </a:r>
          </a:p>
        </p:txBody>
      </p:sp>
    </p:spTree>
    <p:extLst>
      <p:ext uri="{BB962C8B-B14F-4D97-AF65-F5344CB8AC3E}">
        <p14:creationId xmlns:p14="http://schemas.microsoft.com/office/powerpoint/2010/main" val="22126494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5011937" cy="6858000"/>
          </a:xfrm>
          <a:prstGeom prst="rect">
            <a:avLst/>
          </a:prstGeom>
        </p:spPr>
      </p:pic>
      <p:sp>
        <p:nvSpPr>
          <p:cNvPr id="900098" name="Rectangle 2"/>
          <p:cNvSpPr>
            <a:spLocks noGrp="1" noChangeArrowheads="1"/>
          </p:cNvSpPr>
          <p:nvPr>
            <p:ph type="ctrTitle"/>
          </p:nvPr>
        </p:nvSpPr>
        <p:spPr>
          <a:xfrm>
            <a:off x="0" y="0"/>
            <a:ext cx="5011937" cy="1551258"/>
          </a:xfrm>
          <a:ln>
            <a:noFill/>
          </a:ln>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Dramatic</a:t>
            </a:r>
            <a:br>
              <a:rPr lang="en-US" sz="5400" b="1" dirty="0">
                <a:effectLst>
                  <a:glow rad="127000">
                    <a:schemeClr val="tx1"/>
                  </a:glow>
                </a:effectLst>
                <a:latin typeface="Arial" charset="0"/>
                <a:ea typeface="ＭＳ Ｐゴシック" charset="0"/>
                <a:cs typeface="ＭＳ Ｐゴシック" charset="0"/>
              </a:rPr>
            </a:br>
            <a:r>
              <a:rPr lang="en-US" sz="4000" b="1" dirty="0">
                <a:effectLst>
                  <a:glow rad="127000">
                    <a:schemeClr val="tx1"/>
                  </a:glow>
                </a:effectLst>
                <a:latin typeface="Arial" charset="0"/>
                <a:ea typeface="ＭＳ Ｐゴシック" charset="0"/>
                <a:cs typeface="ＭＳ Ｐゴシック" charset="0"/>
              </a:rPr>
              <a:t>(Aulen, 1879-1978)</a:t>
            </a:r>
            <a:endParaRPr lang="en-US" sz="54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8247393" y="26458"/>
            <a:ext cx="839401" cy="5227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32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sz="2400" dirty="0"/>
              <a:t>49</a:t>
            </a:r>
            <a:endParaRPr lang="en-US" dirty="0"/>
          </a:p>
        </p:txBody>
      </p:sp>
      <p:sp>
        <p:nvSpPr>
          <p:cNvPr id="6" name="Rectangle 2"/>
          <p:cNvSpPr txBox="1">
            <a:spLocks noChangeArrowheads="1"/>
          </p:cNvSpPr>
          <p:nvPr/>
        </p:nvSpPr>
        <p:spPr bwMode="auto">
          <a:xfrm>
            <a:off x="5011936" y="907189"/>
            <a:ext cx="4074857" cy="4652833"/>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ctr" eaLnBrk="0" fontAlgn="base" hangingPunct="0">
              <a:spcBef>
                <a:spcPct val="0"/>
              </a:spcBef>
              <a:spcAft>
                <a:spcPct val="0"/>
              </a:spcAft>
              <a:defRPr sz="2400" b="1">
                <a:solidFill>
                  <a:srgbClr val="FFFFFF"/>
                </a:solidFill>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ru-RU" sz="3200" dirty="0"/>
              <a:t>"</a:t>
            </a:r>
            <a:r>
              <a:rPr lang="en-US" sz="3200" dirty="0"/>
              <a:t>Christ in His death gained victory over the powers of evil.</a:t>
            </a:r>
            <a:r>
              <a:rPr lang="ru-RU" sz="3200" dirty="0"/>
              <a:t>"</a:t>
            </a:r>
            <a:endParaRPr lang="en-US" sz="3200" dirty="0"/>
          </a:p>
          <a:p>
            <a:endParaRPr lang="en-US" sz="2800" dirty="0"/>
          </a:p>
          <a:p>
            <a:r>
              <a:rPr lang="en-US" sz="2800" dirty="0"/>
              <a:t>—Ryrie, </a:t>
            </a:r>
            <a:r>
              <a:rPr lang="en-US" sz="2800" i="1" dirty="0"/>
              <a:t>Basic Theology</a:t>
            </a:r>
            <a:r>
              <a:rPr lang="en-US" sz="2800" dirty="0"/>
              <a:t>, 356</a:t>
            </a:r>
          </a:p>
        </p:txBody>
      </p:sp>
    </p:spTree>
    <p:extLst>
      <p:ext uri="{BB962C8B-B14F-4D97-AF65-F5344CB8AC3E}">
        <p14:creationId xmlns:p14="http://schemas.microsoft.com/office/powerpoint/2010/main" val="885090565"/>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449</TotalTime>
  <Words>1085</Words>
  <Application>Microsoft Macintosh PowerPoint</Application>
  <PresentationFormat>On-screen Show (4:3)</PresentationFormat>
  <Paragraphs>139</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Comic Sans MS</vt:lpstr>
      <vt:lpstr>Times New Roman</vt:lpstr>
      <vt:lpstr>Wingdings</vt:lpstr>
      <vt:lpstr>49_Blank Presentation</vt:lpstr>
      <vt:lpstr>Orbit</vt:lpstr>
      <vt:lpstr>Theories of the Atonement</vt:lpstr>
      <vt:lpstr>What is "Atonement"?</vt:lpstr>
      <vt:lpstr>A Skeptic Muses…</vt:lpstr>
      <vt:lpstr>What did the death of Jesus do?</vt:lpstr>
      <vt:lpstr>Three Main Atonement Theories</vt:lpstr>
      <vt:lpstr>Three Main Atonement Theories</vt:lpstr>
      <vt:lpstr>Three Main Atonement Theories</vt:lpstr>
      <vt:lpstr>The Ransom to Satan View</vt:lpstr>
      <vt:lpstr>Dramatic (Aulen, 1879-1978)</vt:lpstr>
      <vt:lpstr>Three Main Atonement Theories</vt:lpstr>
      <vt:lpstr>Moral Influence (Peter Abelard, 1079-1142)</vt:lpstr>
      <vt:lpstr>Governmental (Grotius, 1583-1645)</vt:lpstr>
      <vt:lpstr>Example (Socinus, 1539-1604)</vt:lpstr>
      <vt:lpstr>Barthian  (Karl Barth, 1886-1968)</vt:lpstr>
      <vt:lpstr>Three Main Atonement Theories</vt:lpstr>
      <vt:lpstr>Life Stages</vt:lpstr>
      <vt:lpstr>Recapitulation  (Irenaeus, 130-202)</vt:lpstr>
      <vt:lpstr>Satisfaction  (Anselm, 1033-1109)</vt:lpstr>
      <vt:lpstr>JESUS PAID IT ALL</vt:lpstr>
      <vt:lpstr>Penal Substitution View</vt:lpstr>
      <vt:lpstr>Conclusion</vt:lpstr>
      <vt:lpstr>Black</vt:lpstr>
      <vt:lpstr>Christology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89</cp:revision>
  <dcterms:created xsi:type="dcterms:W3CDTF">2014-08-02T06:39:19Z</dcterms:created>
  <dcterms:modified xsi:type="dcterms:W3CDTF">2023-02-04T17:18:47Z</dcterms:modified>
</cp:coreProperties>
</file>