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Lst>
  <p:notesMasterIdLst>
    <p:notesMasterId r:id="rId33"/>
  </p:notesMasterIdLst>
  <p:sldIdLst>
    <p:sldId id="441" r:id="rId4"/>
    <p:sldId id="428" r:id="rId5"/>
    <p:sldId id="447" r:id="rId6"/>
    <p:sldId id="430" r:id="rId7"/>
    <p:sldId id="442" r:id="rId8"/>
    <p:sldId id="443" r:id="rId9"/>
    <p:sldId id="444" r:id="rId10"/>
    <p:sldId id="421" r:id="rId11"/>
    <p:sldId id="415" r:id="rId12"/>
    <p:sldId id="423" r:id="rId13"/>
    <p:sldId id="449" r:id="rId14"/>
    <p:sldId id="450" r:id="rId15"/>
    <p:sldId id="451" r:id="rId16"/>
    <p:sldId id="453" r:id="rId17"/>
    <p:sldId id="454" r:id="rId18"/>
    <p:sldId id="452" r:id="rId19"/>
    <p:sldId id="412" r:id="rId20"/>
    <p:sldId id="432" r:id="rId21"/>
    <p:sldId id="448" r:id="rId22"/>
    <p:sldId id="446" r:id="rId23"/>
    <p:sldId id="445" r:id="rId24"/>
    <p:sldId id="434" r:id="rId25"/>
    <p:sldId id="429" r:id="rId26"/>
    <p:sldId id="418" r:id="rId27"/>
    <p:sldId id="458" r:id="rId28"/>
    <p:sldId id="456" r:id="rId29"/>
    <p:sldId id="420" r:id="rId30"/>
    <p:sldId id="320" r:id="rId31"/>
    <p:sldId id="45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87" autoAdjust="0"/>
  </p:normalViewPr>
  <p:slideViewPr>
    <p:cSldViewPr snapToGrid="0" snapToObjects="1">
      <p:cViewPr varScale="1">
        <p:scale>
          <a:sx n="116" d="100"/>
          <a:sy n="116" d="100"/>
        </p:scale>
        <p:origin x="20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future rule of the world will go to a man (2:6-8a)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future rule of the world will go to Jesus via His atoning death as our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brother</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(2:8b-13)</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57998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70329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0180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7722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5367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29769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2800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618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8481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2596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9480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29754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48CA1A-9DAB-F242-8321-A613ACF55E7D}" type="slidenum">
              <a:rPr lang="en-US"/>
              <a:pPr>
                <a:defRPr/>
              </a:pPr>
              <a:t>‹#›</a:t>
            </a:fld>
            <a:endParaRPr lang="en-US"/>
          </a:p>
        </p:txBody>
      </p:sp>
    </p:spTree>
    <p:extLst>
      <p:ext uri="{BB962C8B-B14F-4D97-AF65-F5344CB8AC3E}">
        <p14:creationId xmlns:p14="http://schemas.microsoft.com/office/powerpoint/2010/main" val="644595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p:spPr>
        <p:txBody>
          <a:bodyPr/>
          <a:lstStyle>
            <a:lvl1pPr defTabSz="914400">
              <a:defRPr sz="2400">
                <a:solidFill>
                  <a:srgbClr val="EAEAEA"/>
                </a:solidFill>
                <a:latin typeface="Times New Roman" charset="0"/>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p:spPr>
        <p:txBody>
          <a:bodyPr/>
          <a:lstStyle>
            <a:lvl1pPr defTabSz="914400">
              <a:defRPr sz="2400">
                <a:solidFill>
                  <a:srgbClr val="EAEAEA"/>
                </a:solidFill>
                <a:latin typeface="Times New Roman" charset="0"/>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p:spPr>
        <p:txBody>
          <a:bodyPr/>
          <a:lstStyle>
            <a:lvl1pPr defTabSz="914400">
              <a:defRPr sz="2400">
                <a:solidFill>
                  <a:srgbClr val="EAEAEA"/>
                </a:solidFill>
                <a:latin typeface="Times New Roman" charset="0"/>
                <a:ea typeface="ＭＳ Ｐゴシック" charset="-128"/>
                <a:cs typeface="ＭＳ Ｐゴシック" charset="-128"/>
              </a:defRPr>
            </a:lvl1pPr>
          </a:lstStyle>
          <a:p>
            <a:pPr>
              <a:defRPr/>
            </a:pPr>
            <a:fld id="{FFF22604-7DDE-C847-948C-CD5A503E09BE}" type="slidenum">
              <a:rPr lang="en-US"/>
              <a:pPr>
                <a:defRPr/>
              </a:pPr>
              <a:t>‹#›</a:t>
            </a:fld>
            <a:endParaRPr lang="en-US"/>
          </a:p>
        </p:txBody>
      </p:sp>
    </p:spTree>
    <p:extLst>
      <p:ext uri="{BB962C8B-B14F-4D97-AF65-F5344CB8AC3E}">
        <p14:creationId xmlns:p14="http://schemas.microsoft.com/office/powerpoint/2010/main" val="1893850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BC122-B764-E048-98A4-E5AA0C4939FD}" type="datetimeFigureOut">
              <a:rPr lang="en-US" smtClean="0">
                <a:solidFill>
                  <a:prstClr val="black">
                    <a:tint val="75000"/>
                  </a:prstClr>
                </a:solidFill>
                <a:latin typeface="Arial"/>
              </a:rPr>
              <a:pPr/>
              <a:t>2/4/23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7982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charset="-128"/>
                <a:cs typeface="ＭＳ Ｐゴシック" charset="-128"/>
              </a:defRPr>
            </a:lvl1pPr>
          </a:lstStyle>
          <a:p>
            <a:pPr fontAlgn="base">
              <a:spcBef>
                <a:spcPct val="0"/>
              </a:spcBef>
              <a:spcAft>
                <a:spcPct val="0"/>
              </a:spcAft>
              <a:defRPr/>
            </a:pPr>
            <a:endParaRPr lang="en-US">
              <a:latin typeface="Aria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128"/>
                <a:cs typeface="ＭＳ Ｐゴシック" charset="-128"/>
              </a:defRPr>
            </a:lvl1pPr>
          </a:lstStyle>
          <a:p>
            <a:pPr fontAlgn="base">
              <a:spcBef>
                <a:spcPct val="0"/>
              </a:spcBef>
              <a:spcAft>
                <a:spcPct val="0"/>
              </a:spcAft>
              <a:defRPr/>
            </a:pPr>
            <a:endParaRPr lang="en-US">
              <a:latin typeface="Aria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fontAlgn="base">
              <a:spcBef>
                <a:spcPct val="0"/>
              </a:spcBef>
              <a:spcAft>
                <a:spcPct val="0"/>
              </a:spcAft>
              <a:defRPr/>
            </a:pPr>
            <a:fld id="{FEE60D7E-E062-F54C-BAD3-AD0EE1479543}"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265583028"/>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rtl="0" eaLnBrk="0" fontAlgn="base" hangingPunct="0">
        <a:spcBef>
          <a:spcPct val="0"/>
        </a:spcBef>
        <a:spcAft>
          <a:spcPct val="0"/>
        </a:spcAft>
        <a:defRPr sz="4400" b="1">
          <a:solidFill>
            <a:srgbClr val="FFFFFF"/>
          </a:solidFill>
          <a:latin typeface="Arial"/>
          <a:ea typeface="ＭＳ Ｐゴシック" charset="-128"/>
          <a:cs typeface="Arial"/>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7"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8" name="Rectangle 2"/>
          <p:cNvSpPr txBox="1">
            <a:spLocks noChangeArrowheads="1"/>
          </p:cNvSpPr>
          <p:nvPr/>
        </p:nvSpPr>
        <p:spPr bwMode="auto">
          <a:xfrm>
            <a:off x="0" y="5412028"/>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2317098"/>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Extent of Christ</a:t>
            </a:r>
            <a:r>
              <a:rPr lang="mr-IN" sz="6000" b="1" dirty="0">
                <a:effectLst>
                  <a:glow rad="127000">
                    <a:schemeClr val="tx1"/>
                  </a:glow>
                </a:effectLst>
                <a:latin typeface="Arial" charset="0"/>
                <a:ea typeface="ＭＳ Ｐゴシック" charset="0"/>
                <a:cs typeface="ＭＳ Ｐゴシック" charset="0"/>
              </a:rPr>
              <a:t>'</a:t>
            </a:r>
            <a:r>
              <a:rPr lang="en-US" sz="6000" b="1" dirty="0">
                <a:effectLst>
                  <a:glow rad="127000">
                    <a:schemeClr val="tx1"/>
                  </a:glow>
                </a:effectLst>
                <a:latin typeface="Arial" charset="0"/>
                <a:ea typeface="ＭＳ Ｐゴシック" charset="0"/>
                <a:cs typeface="ＭＳ Ｐゴシック" charset="0"/>
              </a:rPr>
              <a:t>s Atonement</a:t>
            </a:r>
          </a:p>
        </p:txBody>
      </p:sp>
      <p:sp>
        <p:nvSpPr>
          <p:cNvPr id="3" name="Rectangle 2">
            <a:extLst>
              <a:ext uri="{FF2B5EF4-FFF2-40B4-BE49-F238E27FC236}">
                <a16:creationId xmlns:a16="http://schemas.microsoft.com/office/drawing/2014/main" id="{854CDF23-502D-5E39-1ACA-4877AB38AAD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02722105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there were also false prophets in Israel, just as there will be </a:t>
            </a:r>
            <a:r>
              <a:rPr lang="en-US" sz="3200" b="1" dirty="0">
                <a:solidFill>
                  <a:srgbClr val="FFFF00"/>
                </a:solidFill>
                <a:effectLst>
                  <a:glow rad="127000">
                    <a:schemeClr val="tx1"/>
                  </a:glow>
                </a:effectLst>
                <a:latin typeface="Arial" charset="0"/>
                <a:ea typeface="ＭＳ Ｐゴシック" charset="0"/>
                <a:cs typeface="ＭＳ Ｐゴシック" charset="0"/>
              </a:rPr>
              <a:t>false teachers</a:t>
            </a:r>
            <a:r>
              <a:rPr lang="en-US" sz="3200" b="1" dirty="0">
                <a:effectLst>
                  <a:glow rad="127000">
                    <a:schemeClr val="tx1"/>
                  </a:glow>
                </a:effectLst>
                <a:latin typeface="Arial" charset="0"/>
                <a:ea typeface="ＭＳ Ｐゴシック" charset="0"/>
                <a:cs typeface="ＭＳ Ｐゴシック" charset="0"/>
              </a:rPr>
              <a:t> among you. They will cleverly teach destructive heresies and even </a:t>
            </a:r>
            <a:r>
              <a:rPr lang="en-US" sz="3200" b="1" dirty="0">
                <a:solidFill>
                  <a:srgbClr val="FFFF00"/>
                </a:solidFill>
                <a:effectLst>
                  <a:glow rad="127000">
                    <a:schemeClr val="tx1"/>
                  </a:glow>
                </a:effectLst>
                <a:latin typeface="Arial" charset="0"/>
                <a:ea typeface="ＭＳ Ｐゴシック" charset="0"/>
                <a:cs typeface="ＭＳ Ｐゴシック" charset="0"/>
              </a:rPr>
              <a:t>deny the Master who bought them</a:t>
            </a:r>
            <a:r>
              <a:rPr lang="en-US" sz="3200" b="1" dirty="0">
                <a:effectLst>
                  <a:glow rad="127000">
                    <a:schemeClr val="tx1"/>
                  </a:glow>
                </a:effectLst>
                <a:latin typeface="Arial" charset="0"/>
                <a:ea typeface="ＭＳ Ｐゴシック" charset="0"/>
                <a:cs typeface="ＭＳ Ｐゴシック" charset="0"/>
              </a:rPr>
              <a:t>. In this way, they will bring sudden destruction on themselves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Peter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168173" y="137467"/>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9395894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81300" y="927652"/>
            <a:ext cx="6362700" cy="3423478"/>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himself is the sacrifice that </a:t>
            </a:r>
            <a:r>
              <a:rPr lang="en-US" sz="3600" b="1" dirty="0">
                <a:solidFill>
                  <a:srgbClr val="FFFF00"/>
                </a:solidFill>
                <a:effectLst>
                  <a:glow rad="127000">
                    <a:schemeClr val="tx1"/>
                  </a:glow>
                </a:effectLst>
                <a:latin typeface="Arial" charset="0"/>
                <a:ea typeface="ＭＳ Ｐゴシック" charset="0"/>
                <a:cs typeface="ＭＳ Ｐゴシック" charset="0"/>
              </a:rPr>
              <a:t>atones for our sins</a:t>
            </a:r>
            <a:r>
              <a:rPr lang="en-US" sz="3600" b="1" dirty="0">
                <a:effectLst>
                  <a:glow rad="127000">
                    <a:schemeClr val="tx1"/>
                  </a:glow>
                </a:effectLst>
                <a:latin typeface="Arial" charset="0"/>
                <a:ea typeface="ＭＳ Ｐゴシック" charset="0"/>
                <a:cs typeface="ＭＳ Ｐゴシック" charset="0"/>
              </a:rPr>
              <a:t>—and not only our sins but the </a:t>
            </a:r>
            <a:r>
              <a:rPr lang="en-US" sz="3600" b="1" dirty="0">
                <a:solidFill>
                  <a:srgbClr val="FFFF00"/>
                </a:solidFill>
                <a:effectLst>
                  <a:glow rad="127000">
                    <a:schemeClr val="tx1"/>
                  </a:glow>
                </a:effectLst>
                <a:latin typeface="Arial" charset="0"/>
                <a:ea typeface="ＭＳ Ｐゴシック" charset="0"/>
                <a:cs typeface="ＭＳ Ｐゴシック" charset="0"/>
              </a:rPr>
              <a:t>sins of all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0" y="0"/>
            <a:ext cx="2781300" cy="3860800"/>
          </a:xfrm>
          <a:prstGeom prst="rect">
            <a:avLst/>
          </a:prstGeom>
        </p:spPr>
      </p:pic>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9845626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8868" y="0"/>
            <a:ext cx="28008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362700" cy="6858000"/>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wants everyone to be saved and to understand the truth.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For there is only one God and one Mediator who can reconcile God and humanity—the man Christ Jesus.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FFFF00"/>
                </a:solidFill>
                <a:effectLst>
                  <a:glow rad="127000">
                    <a:schemeClr val="tx1"/>
                  </a:glow>
                </a:effectLst>
                <a:latin typeface="Arial" charset="0"/>
                <a:ea typeface="ＭＳ Ｐゴシック" charset="0"/>
                <a:cs typeface="ＭＳ Ｐゴシック" charset="0"/>
              </a:rPr>
              <a:t>He gave his life to purchase freedom for everyone</a:t>
            </a:r>
            <a:r>
              <a:rPr lang="en-US" sz="3600" b="1" dirty="0">
                <a:effectLst>
                  <a:glow rad="127000">
                    <a:schemeClr val="tx1"/>
                  </a:glow>
                </a:effectLst>
                <a:latin typeface="Arial" charset="0"/>
                <a:ea typeface="ＭＳ Ｐゴシック" charset="0"/>
                <a:cs typeface="ＭＳ Ｐゴシック" charset="0"/>
              </a:rPr>
              <a:t>. This is the message God gave to the world at just the right time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Timothy 2:4-6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35800642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362700" cy="6858000"/>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why we work hard and continue to struggle, for our hope is in the living God, who is </a:t>
            </a:r>
            <a:r>
              <a:rPr lang="en-US" sz="3600" b="1" dirty="0">
                <a:solidFill>
                  <a:srgbClr val="FFFF00"/>
                </a:solidFill>
                <a:effectLst>
                  <a:glow rad="127000">
                    <a:schemeClr val="tx1"/>
                  </a:glow>
                </a:effectLst>
                <a:latin typeface="Arial" charset="0"/>
                <a:ea typeface="ＭＳ Ｐゴシック" charset="0"/>
                <a:cs typeface="ＭＳ Ｐゴシック" charset="0"/>
              </a:rPr>
              <a:t>the Savior of all people</a:t>
            </a:r>
            <a:r>
              <a:rPr lang="en-US" sz="3600" b="1" dirty="0">
                <a:effectLst>
                  <a:glow rad="127000">
                    <a:schemeClr val="tx1"/>
                  </a:glow>
                </a:effectLst>
                <a:latin typeface="Arial" charset="0"/>
                <a:ea typeface="ＭＳ Ｐゴシック" charset="0"/>
                <a:cs typeface="ＭＳ Ｐゴシック" charset="0"/>
              </a:rPr>
              <a:t> and particularly of all believers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Timothy 4:10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6801100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 y="192415"/>
            <a:ext cx="9087300" cy="34364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What we do see is Jesus, who was given a position </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 little lower than the angels</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and because he suffered death for us, he is now </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crowned with glory and honor.</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Yes, by God</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s grace, </a:t>
            </a:r>
            <a:r>
              <a:rPr lang="en-US"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Jesus tasted death for everyone</a:t>
            </a:r>
            <a:r>
              <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mr-IN"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endPar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857700" y="3628871"/>
            <a:ext cx="8229600" cy="543595"/>
          </a:xfrm>
        </p:spPr>
        <p:txBody>
          <a:bodyPr>
            <a:noAutofit/>
          </a:bodyPr>
          <a:lstStyle/>
          <a:p>
            <a:pPr algn="r"/>
            <a:r>
              <a:rPr lang="en-US" sz="3200" b="1" dirty="0">
                <a:solidFill>
                  <a:srgbClr val="FFFFFF"/>
                </a:solidFill>
              </a:rPr>
              <a:t>(Hebrews 2:9 </a:t>
            </a:r>
            <a:r>
              <a:rPr lang="en-US" sz="2800" b="1" dirty="0">
                <a:solidFill>
                  <a:srgbClr val="FFFFFF"/>
                </a:solidFill>
              </a:rPr>
              <a:t>NLT</a:t>
            </a:r>
            <a:r>
              <a:rPr lang="en-US" sz="3200" b="1" dirty="0">
                <a:solidFill>
                  <a:srgbClr val="FFFFFF"/>
                </a:solidFill>
              </a:rPr>
              <a:t>)</a:t>
            </a:r>
          </a:p>
        </p:txBody>
      </p:sp>
      <p:sp>
        <p:nvSpPr>
          <p:cNvPr id="7"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3122326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descr="hell-800w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52963" y="0"/>
            <a:ext cx="4491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2" name="Picture 4" descr="sunlight-through-trees.jpg"/>
          <p:cNvPicPr>
            <a:picLocks noChangeAspect="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79400" y="0"/>
            <a:ext cx="46529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3000376" y="2973388"/>
            <a:ext cx="6837363" cy="890588"/>
          </a:xfrm>
          <a:solidFill>
            <a:srgbClr val="000000"/>
          </a:solidFill>
        </p:spPr>
        <p:txBody>
          <a:bodyPr/>
          <a:lstStyle/>
          <a:p>
            <a:pPr>
              <a:defRPr/>
            </a:pPr>
            <a:r>
              <a:rPr lang="en-US">
                <a:effectLst>
                  <a:glow rad="101600">
                    <a:schemeClr val="tx1"/>
                  </a:glow>
                  <a:outerShdw blurRad="38100" dist="38100" dir="2700000" algn="tl">
                    <a:srgbClr val="000000">
                      <a:alpha val="43137"/>
                    </a:srgbClr>
                  </a:outerShdw>
                </a:effectLst>
                <a:latin typeface="Arial" charset="0"/>
                <a:ea typeface="ＭＳ Ｐゴシック" charset="0"/>
                <a:cs typeface="ＭＳ Ｐゴシック" charset="0"/>
              </a:rPr>
              <a:t>Life or Death</a:t>
            </a:r>
          </a:p>
        </p:txBody>
      </p:sp>
      <p:sp>
        <p:nvSpPr>
          <p:cNvPr id="6" name="TextBox 5"/>
          <p:cNvSpPr txBox="1"/>
          <p:nvPr/>
        </p:nvSpPr>
        <p:spPr>
          <a:xfrm>
            <a:off x="723900" y="0"/>
            <a:ext cx="4271963" cy="1816100"/>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mr-IN" altLang="ja-JP" sz="2800" b="1" dirty="0">
                <a:solidFill>
                  <a:srgbClr val="FFFFFF"/>
                </a:solidFill>
                <a:effectLst>
                  <a:glow rad="101600">
                    <a:srgbClr val="000000"/>
                  </a:glow>
                  <a:outerShdw blurRad="38100" dist="38100" dir="2700000" algn="tl">
                    <a:srgbClr val="000000">
                      <a:alpha val="43137"/>
                    </a:srgbClr>
                  </a:outerShdw>
                </a:effectLst>
              </a:rPr>
              <a:t>"</a:t>
            </a:r>
            <a:r>
              <a:rPr lang="en-US" sz="2800" b="1" dirty="0">
                <a:solidFill>
                  <a:srgbClr val="FFFFFF"/>
                </a:solidFill>
                <a:effectLst>
                  <a:glow rad="101600">
                    <a:srgbClr val="000000"/>
                  </a:glow>
                  <a:outerShdw blurRad="38100" dist="38100" dir="2700000" algn="tl">
                    <a:srgbClr val="000000">
                      <a:alpha val="43137"/>
                    </a:srgbClr>
                  </a:outerShdw>
                </a:effectLst>
              </a:rPr>
              <a:t>For God so </a:t>
            </a:r>
            <a:r>
              <a:rPr lang="en-US" sz="2800" b="1" dirty="0">
                <a:solidFill>
                  <a:srgbClr val="FFFF00"/>
                </a:solidFill>
                <a:effectLst>
                  <a:glow rad="101600">
                    <a:srgbClr val="000000"/>
                  </a:glow>
                  <a:outerShdw blurRad="38100" dist="38100" dir="2700000" algn="tl">
                    <a:srgbClr val="000000">
                      <a:alpha val="43137"/>
                    </a:srgbClr>
                  </a:outerShdw>
                </a:effectLst>
              </a:rPr>
              <a:t>loved </a:t>
            </a:r>
            <a:r>
              <a:rPr lang="en-US" sz="2800" b="1" dirty="0">
                <a:solidFill>
                  <a:srgbClr val="FFFFFF"/>
                </a:solidFill>
                <a:effectLst>
                  <a:glow rad="101600">
                    <a:srgbClr val="000000"/>
                  </a:glow>
                  <a:outerShdw blurRad="38100" dist="38100" dir="2700000" algn="tl">
                    <a:srgbClr val="000000">
                      <a:alpha val="43137"/>
                    </a:srgbClr>
                  </a:outerShdw>
                </a:effectLst>
              </a:rPr>
              <a:t>the world that he </a:t>
            </a:r>
            <a:r>
              <a:rPr lang="en-US" sz="2800" b="1" dirty="0">
                <a:solidFill>
                  <a:srgbClr val="FFFF00"/>
                </a:solidFill>
                <a:effectLst>
                  <a:glow rad="101600">
                    <a:srgbClr val="000000"/>
                  </a:glow>
                  <a:outerShdw blurRad="38100" dist="38100" dir="2700000" algn="tl">
                    <a:srgbClr val="000000">
                      <a:alpha val="43137"/>
                    </a:srgbClr>
                  </a:outerShdw>
                </a:effectLst>
              </a:rPr>
              <a:t>gave </a:t>
            </a:r>
            <a:r>
              <a:rPr lang="en-US" sz="2800" b="1" dirty="0">
                <a:solidFill>
                  <a:srgbClr val="FFFFFF"/>
                </a:solidFill>
                <a:effectLst>
                  <a:glow rad="101600">
                    <a:srgbClr val="000000"/>
                  </a:glow>
                  <a:outerShdw blurRad="38100" dist="38100" dir="2700000" algn="tl">
                    <a:srgbClr val="000000">
                      <a:alpha val="43137"/>
                    </a:srgbClr>
                  </a:outerShdw>
                </a:effectLst>
              </a:rPr>
              <a:t>his one and only Son, that whoever </a:t>
            </a:r>
            <a:r>
              <a:rPr lang="en-US" sz="2800" b="1" dirty="0">
                <a:solidFill>
                  <a:srgbClr val="FFFF00"/>
                </a:solidFill>
                <a:effectLst>
                  <a:glow rad="101600">
                    <a:srgbClr val="000000"/>
                  </a:glow>
                  <a:outerShdw blurRad="38100" dist="38100" dir="2700000" algn="tl">
                    <a:srgbClr val="000000">
                      <a:alpha val="43137"/>
                    </a:srgbClr>
                  </a:outerShdw>
                </a:effectLst>
              </a:rPr>
              <a:t>believes </a:t>
            </a:r>
            <a:r>
              <a:rPr lang="en-US" sz="2800" b="1" dirty="0">
                <a:solidFill>
                  <a:srgbClr val="FFFFFF"/>
                </a:solidFill>
                <a:effectLst>
                  <a:glow rad="101600">
                    <a:srgbClr val="000000"/>
                  </a:glow>
                  <a:outerShdw blurRad="38100" dist="38100" dir="2700000" algn="tl">
                    <a:srgbClr val="000000">
                      <a:alpha val="43137"/>
                    </a:srgbClr>
                  </a:outerShdw>
                </a:effectLst>
              </a:rPr>
              <a:t>in him </a:t>
            </a:r>
          </a:p>
        </p:txBody>
      </p:sp>
      <p:sp>
        <p:nvSpPr>
          <p:cNvPr id="7" name="TextBox 6"/>
          <p:cNvSpPr txBox="1"/>
          <p:nvPr/>
        </p:nvSpPr>
        <p:spPr>
          <a:xfrm>
            <a:off x="4741863" y="1311275"/>
            <a:ext cx="4491037" cy="522288"/>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a:solidFill>
                  <a:srgbClr val="FFFFFF"/>
                </a:solidFill>
                <a:effectLst>
                  <a:glow rad="101600">
                    <a:srgbClr val="000000"/>
                  </a:glow>
                  <a:outerShdw blurRad="38100" dist="38100" dir="2700000" algn="tl">
                    <a:srgbClr val="000000">
                      <a:alpha val="43137"/>
                    </a:srgbClr>
                  </a:outerShdw>
                </a:effectLst>
              </a:rPr>
              <a:t>shall not </a:t>
            </a:r>
            <a:r>
              <a:rPr lang="en-US" sz="2800" b="1">
                <a:solidFill>
                  <a:srgbClr val="FFFF00"/>
                </a:solidFill>
                <a:effectLst>
                  <a:glow rad="101600">
                    <a:srgbClr val="000000"/>
                  </a:glow>
                  <a:outerShdw blurRad="38100" dist="38100" dir="2700000" algn="tl">
                    <a:srgbClr val="000000">
                      <a:alpha val="43137"/>
                    </a:srgbClr>
                  </a:outerShdw>
                </a:effectLst>
              </a:rPr>
              <a:t>perish</a:t>
            </a:r>
          </a:p>
        </p:txBody>
      </p:sp>
      <p:sp>
        <p:nvSpPr>
          <p:cNvPr id="8" name="TextBox 7"/>
          <p:cNvSpPr txBox="1"/>
          <p:nvPr/>
        </p:nvSpPr>
        <p:spPr>
          <a:xfrm>
            <a:off x="723900" y="3492500"/>
            <a:ext cx="4271963" cy="2246313"/>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a:solidFill>
                  <a:srgbClr val="FFFFFF"/>
                </a:solidFill>
                <a:effectLst>
                  <a:glow rad="101600">
                    <a:srgbClr val="000000"/>
                  </a:glow>
                  <a:outerShdw blurRad="38100" dist="38100" dir="2700000" algn="tl">
                    <a:srgbClr val="000000">
                      <a:alpha val="43137"/>
                    </a:srgbClr>
                  </a:outerShdw>
                </a:effectLst>
              </a:rPr>
              <a:t>but to </a:t>
            </a:r>
            <a:r>
              <a:rPr lang="en-US" sz="2800" b="1">
                <a:solidFill>
                  <a:srgbClr val="FFFF00"/>
                </a:solidFill>
                <a:effectLst>
                  <a:glow rad="101600">
                    <a:srgbClr val="000000"/>
                  </a:glow>
                  <a:outerShdw blurRad="38100" dist="38100" dir="2700000" algn="tl">
                    <a:srgbClr val="000000">
                      <a:alpha val="43137"/>
                    </a:srgbClr>
                  </a:outerShdw>
                </a:effectLst>
              </a:rPr>
              <a:t>save </a:t>
            </a:r>
            <a:r>
              <a:rPr lang="en-US" sz="2800" b="1">
                <a:solidFill>
                  <a:srgbClr val="FFFFFF"/>
                </a:solidFill>
                <a:effectLst>
                  <a:glow rad="101600">
                    <a:srgbClr val="000000"/>
                  </a:glow>
                  <a:outerShdw blurRad="38100" dist="38100" dir="2700000" algn="tl">
                    <a:srgbClr val="000000">
                      <a:alpha val="43137"/>
                    </a:srgbClr>
                  </a:outerShdw>
                </a:effectLst>
              </a:rPr>
              <a:t>the world through him. </a:t>
            </a:r>
            <a:r>
              <a:rPr lang="en-US" sz="2800" b="1" baseline="30000">
                <a:solidFill>
                  <a:srgbClr val="FFFFFF"/>
                </a:solidFill>
                <a:effectLst>
                  <a:glow rad="101600">
                    <a:srgbClr val="000000"/>
                  </a:glow>
                  <a:outerShdw blurRad="38100" dist="38100" dir="2700000" algn="tl">
                    <a:srgbClr val="000000">
                      <a:alpha val="43137"/>
                    </a:srgbClr>
                  </a:outerShdw>
                </a:effectLst>
              </a:rPr>
              <a:t>18</a:t>
            </a:r>
            <a:r>
              <a:rPr lang="en-US" sz="2800" b="1">
                <a:solidFill>
                  <a:srgbClr val="FFFFFF"/>
                </a:solidFill>
                <a:effectLst>
                  <a:glow rad="101600">
                    <a:srgbClr val="000000"/>
                  </a:glow>
                  <a:outerShdw blurRad="38100" dist="38100" dir="2700000" algn="tl">
                    <a:srgbClr val="000000">
                      <a:alpha val="43137"/>
                    </a:srgbClr>
                  </a:outerShdw>
                </a:effectLst>
              </a:rPr>
              <a:t>Whoever </a:t>
            </a:r>
            <a:r>
              <a:rPr lang="en-US" sz="2800" b="1">
                <a:solidFill>
                  <a:srgbClr val="FFFF00"/>
                </a:solidFill>
                <a:effectLst>
                  <a:glow rad="101600">
                    <a:srgbClr val="000000"/>
                  </a:glow>
                  <a:outerShdw blurRad="38100" dist="38100" dir="2700000" algn="tl">
                    <a:srgbClr val="000000">
                      <a:alpha val="43137"/>
                    </a:srgbClr>
                  </a:outerShdw>
                </a:effectLst>
              </a:rPr>
              <a:t>believes </a:t>
            </a:r>
            <a:r>
              <a:rPr lang="en-US" sz="2800" b="1">
                <a:solidFill>
                  <a:srgbClr val="FFFFFF"/>
                </a:solidFill>
                <a:effectLst>
                  <a:glow rad="101600">
                    <a:srgbClr val="000000"/>
                  </a:glow>
                  <a:outerShdw blurRad="38100" dist="38100" dir="2700000" algn="tl">
                    <a:srgbClr val="000000">
                      <a:alpha val="43137"/>
                    </a:srgbClr>
                  </a:outerShdw>
                </a:effectLst>
              </a:rPr>
              <a:t>in him is </a:t>
            </a:r>
            <a:r>
              <a:rPr lang="en-US" sz="2800" b="1">
                <a:solidFill>
                  <a:srgbClr val="FFFF00"/>
                </a:solidFill>
                <a:effectLst>
                  <a:glow rad="101600">
                    <a:srgbClr val="000000"/>
                  </a:glow>
                  <a:outerShdw blurRad="38100" dist="38100" dir="2700000" algn="tl">
                    <a:srgbClr val="000000">
                      <a:alpha val="43137"/>
                    </a:srgbClr>
                  </a:outerShdw>
                </a:effectLst>
              </a:rPr>
              <a:t>not condemned</a:t>
            </a:r>
            <a:r>
              <a:rPr lang="en-US" sz="2800" b="1">
                <a:solidFill>
                  <a:srgbClr val="FFFFFF"/>
                </a:solidFill>
                <a:effectLst>
                  <a:glow rad="101600">
                    <a:srgbClr val="000000"/>
                  </a:glow>
                  <a:outerShdw blurRad="38100" dist="38100" dir="2700000" algn="tl">
                    <a:srgbClr val="000000">
                      <a:alpha val="43137"/>
                    </a:srgbClr>
                  </a:outerShdw>
                </a:effectLst>
              </a:rPr>
              <a:t>, </a:t>
            </a:r>
          </a:p>
          <a:p>
            <a:pPr algn="ctr" eaLnBrk="1" fontAlgn="base" hangingPunct="1">
              <a:spcBef>
                <a:spcPct val="0"/>
              </a:spcBef>
              <a:spcAft>
                <a:spcPct val="0"/>
              </a:spcAft>
              <a:defRPr/>
            </a:pPr>
            <a:endParaRPr lang="en-US" sz="2800" b="1">
              <a:solidFill>
                <a:srgbClr val="FFFFFF"/>
              </a:solidFill>
              <a:effectLst>
                <a:glow rad="101600">
                  <a:srgbClr val="000000"/>
                </a:glow>
                <a:outerShdw blurRad="38100" dist="38100" dir="2700000" algn="tl">
                  <a:srgbClr val="000000">
                    <a:alpha val="43137"/>
                  </a:srgbClr>
                </a:outerShdw>
              </a:effectLst>
            </a:endParaRPr>
          </a:p>
        </p:txBody>
      </p:sp>
      <p:sp>
        <p:nvSpPr>
          <p:cNvPr id="9" name="Rectangle 8"/>
          <p:cNvSpPr/>
          <p:nvPr/>
        </p:nvSpPr>
        <p:spPr>
          <a:xfrm>
            <a:off x="5121275" y="2132013"/>
            <a:ext cx="4111625" cy="1385887"/>
          </a:xfrm>
          <a:prstGeom prst="rect">
            <a:avLst/>
          </a:prstGeom>
        </p:spPr>
        <p:txBody>
          <a:bodyPr>
            <a:spAutoFit/>
          </a:bodyPr>
          <a:lstStyle/>
          <a:p>
            <a:pPr fontAlgn="base">
              <a:spcBef>
                <a:spcPct val="0"/>
              </a:spcBef>
              <a:spcAft>
                <a:spcPct val="0"/>
              </a:spcAft>
              <a:defRPr/>
            </a:pPr>
            <a:r>
              <a:rPr lang="en-US" sz="2800" b="1" baseline="30000">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17</a:t>
            </a:r>
            <a:r>
              <a:rPr lang="en-US" sz="2800" b="1">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For God did not send his Son into the world to </a:t>
            </a:r>
            <a:r>
              <a:rPr lang="en-US" sz="2800" b="1">
                <a:solidFill>
                  <a:srgbClr val="FFFF00"/>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condemn </a:t>
            </a:r>
            <a:r>
              <a:rPr lang="en-US" sz="2800" b="1">
                <a:solidFill>
                  <a:srgbClr val="FFFFFF"/>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rPr>
              <a:t>the world, </a:t>
            </a:r>
            <a:endParaRPr lang="en-US">
              <a:solidFill>
                <a:srgbClr val="000000"/>
              </a:solidFill>
              <a:effectLst>
                <a:glow rad="101600">
                  <a:srgbClr val="000000"/>
                </a:glow>
                <a:outerShdw blurRad="38100" dist="38100" dir="2700000" algn="tl">
                  <a:srgbClr val="000000">
                    <a:alpha val="43137"/>
                  </a:srgbClr>
                </a:outerShdw>
              </a:effectLst>
              <a:latin typeface="Arial" charset="0"/>
              <a:ea typeface="ＭＳ Ｐゴシック" charset="0"/>
              <a:cs typeface="Geneva" charset="0"/>
            </a:endParaRPr>
          </a:p>
        </p:txBody>
      </p:sp>
      <p:sp>
        <p:nvSpPr>
          <p:cNvPr id="10" name="TextBox 9"/>
          <p:cNvSpPr txBox="1"/>
          <p:nvPr/>
        </p:nvSpPr>
        <p:spPr>
          <a:xfrm>
            <a:off x="701675" y="2132013"/>
            <a:ext cx="4271963" cy="523875"/>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but have </a:t>
            </a:r>
            <a:r>
              <a:rPr lang="en-US" sz="2800" b="1" dirty="0">
                <a:solidFill>
                  <a:srgbClr val="FFFF00"/>
                </a:solidFill>
                <a:effectLst>
                  <a:glow rad="101600">
                    <a:srgbClr val="000000"/>
                  </a:glow>
                  <a:outerShdw blurRad="38100" dist="38100" dir="2700000" algn="tl">
                    <a:srgbClr val="000000">
                      <a:alpha val="43137"/>
                    </a:srgbClr>
                  </a:outerShdw>
                </a:effectLst>
              </a:rPr>
              <a:t>eternal life</a:t>
            </a:r>
            <a:r>
              <a:rPr lang="en-US" sz="2800" b="1" dirty="0">
                <a:solidFill>
                  <a:srgbClr val="FFFFFF"/>
                </a:solidFill>
                <a:effectLst>
                  <a:glow rad="101600">
                    <a:srgbClr val="000000"/>
                  </a:glow>
                  <a:outerShdw blurRad="38100" dist="38100" dir="2700000" algn="tl">
                    <a:srgbClr val="000000">
                      <a:alpha val="43137"/>
                    </a:srgbClr>
                  </a:outerShdw>
                </a:effectLst>
              </a:rPr>
              <a:t>. </a:t>
            </a:r>
          </a:p>
        </p:txBody>
      </p:sp>
      <p:sp>
        <p:nvSpPr>
          <p:cNvPr id="12" name="TextBox 11"/>
          <p:cNvSpPr txBox="1"/>
          <p:nvPr/>
        </p:nvSpPr>
        <p:spPr>
          <a:xfrm>
            <a:off x="4741863" y="4159250"/>
            <a:ext cx="4491037" cy="2678113"/>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but whoever does not believe stands </a:t>
            </a:r>
            <a:r>
              <a:rPr lang="en-US" sz="2800" b="1" dirty="0">
                <a:solidFill>
                  <a:srgbClr val="FFFF00"/>
                </a:solidFill>
                <a:effectLst>
                  <a:glow rad="101600">
                    <a:srgbClr val="000000"/>
                  </a:glow>
                  <a:outerShdw blurRad="38100" dist="38100" dir="2700000" algn="tl">
                    <a:srgbClr val="000000">
                      <a:alpha val="43137"/>
                    </a:srgbClr>
                  </a:outerShdw>
                </a:effectLst>
              </a:rPr>
              <a:t>condemned </a:t>
            </a:r>
            <a:r>
              <a:rPr lang="en-US" sz="2800" b="1" dirty="0">
                <a:solidFill>
                  <a:srgbClr val="FFFFFF"/>
                </a:solidFill>
                <a:effectLst>
                  <a:glow rad="101600">
                    <a:srgbClr val="000000"/>
                  </a:glow>
                  <a:outerShdw blurRad="38100" dist="38100" dir="2700000" algn="tl">
                    <a:srgbClr val="000000">
                      <a:alpha val="43137"/>
                    </a:srgbClr>
                  </a:outerShdw>
                </a:effectLst>
              </a:rPr>
              <a:t>already because he has </a:t>
            </a:r>
            <a:r>
              <a:rPr lang="en-US" sz="2800" b="1" dirty="0">
                <a:solidFill>
                  <a:srgbClr val="FFFF00"/>
                </a:solidFill>
                <a:effectLst>
                  <a:glow rad="101600">
                    <a:srgbClr val="000000"/>
                  </a:glow>
                  <a:outerShdw blurRad="38100" dist="38100" dir="2700000" algn="tl">
                    <a:srgbClr val="000000">
                      <a:alpha val="43137"/>
                    </a:srgbClr>
                  </a:outerShdw>
                </a:effectLst>
              </a:rPr>
              <a:t>not believed </a:t>
            </a:r>
            <a:r>
              <a:rPr lang="en-US" sz="2800" b="1" dirty="0">
                <a:solidFill>
                  <a:srgbClr val="FFFFFF"/>
                </a:solidFill>
                <a:effectLst>
                  <a:glow rad="101600">
                    <a:srgbClr val="000000"/>
                  </a:glow>
                  <a:outerShdw blurRad="38100" dist="38100" dir="2700000" algn="tl">
                    <a:srgbClr val="000000">
                      <a:alpha val="43137"/>
                    </a:srgbClr>
                  </a:outerShdw>
                </a:effectLst>
              </a:rPr>
              <a:t>in the name of God</a:t>
            </a:r>
            <a:r>
              <a:rPr lang="mr-IN" altLang="ja-JP" sz="2800" b="1" dirty="0">
                <a:solidFill>
                  <a:srgbClr val="FFFFFF"/>
                </a:solidFill>
                <a:effectLst>
                  <a:glow rad="101600">
                    <a:srgbClr val="000000"/>
                  </a:glow>
                  <a:outerShdw blurRad="38100" dist="38100" dir="2700000" algn="tl">
                    <a:srgbClr val="000000">
                      <a:alpha val="43137"/>
                    </a:srgbClr>
                  </a:outerShdw>
                </a:effectLst>
              </a:rPr>
              <a:t>'</a:t>
            </a:r>
            <a:r>
              <a:rPr lang="en-US" sz="2800" b="1" dirty="0">
                <a:solidFill>
                  <a:srgbClr val="FFFFFF"/>
                </a:solidFill>
                <a:effectLst>
                  <a:glow rad="101600">
                    <a:srgbClr val="000000"/>
                  </a:glow>
                  <a:outerShdw blurRad="38100" dist="38100" dir="2700000" algn="tl">
                    <a:srgbClr val="000000">
                      <a:alpha val="43137"/>
                    </a:srgbClr>
                  </a:outerShdw>
                </a:effectLst>
              </a:rPr>
              <a:t>s one and only Son</a:t>
            </a:r>
            <a:r>
              <a:rPr lang="mr-IN" altLang="ja-JP" sz="2800" b="1" dirty="0">
                <a:solidFill>
                  <a:srgbClr val="FFFFFF"/>
                </a:solidFill>
                <a:effectLst>
                  <a:glow rad="101600">
                    <a:srgbClr val="000000"/>
                  </a:glow>
                  <a:outerShdw blurRad="38100" dist="38100" dir="2700000" algn="tl">
                    <a:srgbClr val="000000">
                      <a:alpha val="43137"/>
                    </a:srgbClr>
                  </a:outerShdw>
                </a:effectLst>
              </a:rPr>
              <a:t>"</a:t>
            </a:r>
            <a:endParaRPr lang="en-US" sz="2800" b="1" dirty="0">
              <a:solidFill>
                <a:srgbClr val="FFFFFF"/>
              </a:solidFill>
              <a:effectLst>
                <a:glow rad="101600">
                  <a:srgbClr val="000000"/>
                </a:glow>
                <a:outerShdw blurRad="38100" dist="38100" dir="2700000" algn="tl">
                  <a:srgbClr val="000000">
                    <a:alpha val="43137"/>
                  </a:srgbClr>
                </a:outerShdw>
              </a:effectLst>
            </a:endParaRPr>
          </a:p>
        </p:txBody>
      </p:sp>
      <p:sp>
        <p:nvSpPr>
          <p:cNvPr id="13" name="TextBox 12"/>
          <p:cNvSpPr txBox="1"/>
          <p:nvPr/>
        </p:nvSpPr>
        <p:spPr>
          <a:xfrm>
            <a:off x="760413" y="6323013"/>
            <a:ext cx="4073525" cy="523875"/>
          </a:xfrm>
          <a:prstGeom prst="rect">
            <a:avLst/>
          </a:prstGeom>
          <a:noFill/>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fontAlgn="base" hangingPunct="1">
              <a:spcBef>
                <a:spcPct val="0"/>
              </a:spcBef>
              <a:spcAft>
                <a:spcPct val="0"/>
              </a:spcAft>
              <a:defRPr/>
            </a:pPr>
            <a:r>
              <a:rPr lang="en-US" sz="2800" b="1" dirty="0">
                <a:solidFill>
                  <a:srgbClr val="FFFFFF"/>
                </a:solidFill>
                <a:effectLst>
                  <a:glow rad="101600">
                    <a:srgbClr val="000000"/>
                  </a:glow>
                  <a:outerShdw blurRad="38100" dist="38100" dir="2700000" algn="tl">
                    <a:srgbClr val="000000">
                      <a:alpha val="43137"/>
                    </a:srgbClr>
                  </a:outerShdw>
                </a:effectLst>
              </a:rPr>
              <a:t>(John 3:16-18 </a:t>
            </a:r>
            <a:r>
              <a:rPr lang="en-US" sz="2000" b="1" dirty="0">
                <a:solidFill>
                  <a:srgbClr val="FFFFFF"/>
                </a:solidFill>
                <a:effectLst>
                  <a:glow rad="101600">
                    <a:srgbClr val="000000"/>
                  </a:glow>
                  <a:outerShdw blurRad="38100" dist="38100" dir="2700000" algn="tl">
                    <a:srgbClr val="000000">
                      <a:alpha val="43137"/>
                    </a:srgbClr>
                  </a:outerShdw>
                </a:effectLst>
              </a:rPr>
              <a:t>NLT</a:t>
            </a:r>
            <a:r>
              <a:rPr lang="en-US" sz="2800" b="1" dirty="0">
                <a:solidFill>
                  <a:srgbClr val="FFFFFF"/>
                </a:solidFill>
                <a:effectLst>
                  <a:glow rad="101600">
                    <a:srgbClr val="000000"/>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55393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9171195" cy="51031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8357313" cy="438866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overlooked people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ignorance about these things in earlier times, but now </a:t>
            </a:r>
            <a:r>
              <a:rPr lang="en-US" sz="3600" b="1" dirty="0">
                <a:solidFill>
                  <a:srgbClr val="FFFF00"/>
                </a:solidFill>
                <a:effectLst>
                  <a:glow rad="127000">
                    <a:schemeClr val="tx1"/>
                  </a:glow>
                </a:effectLst>
                <a:latin typeface="Arial" charset="0"/>
                <a:ea typeface="ＭＳ Ｐゴシック" charset="0"/>
                <a:cs typeface="ＭＳ Ｐゴシック" charset="0"/>
              </a:rPr>
              <a:t>he commands everyone everywhere to repent of their sins and turn to him</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(Acts 17:30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6791032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694" y="126912"/>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Limited Says to the Unlimited</a:t>
            </a:r>
            <a:r>
              <a:rPr lang="is-I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grpSp>
        <p:nvGrpSpPr>
          <p:cNvPr id="7" name="Group 6"/>
          <p:cNvGrpSpPr/>
          <p:nvPr/>
        </p:nvGrpSpPr>
        <p:grpSpPr>
          <a:xfrm>
            <a:off x="4476184" y="1173415"/>
            <a:ext cx="4667816" cy="4952447"/>
            <a:chOff x="4476184" y="1173415"/>
            <a:chExt cx="4667816" cy="4952447"/>
          </a:xfrm>
        </p:grpSpPr>
        <p:sp>
          <p:nvSpPr>
            <p:cNvPr id="8" name="Rectangle 2"/>
            <p:cNvSpPr txBox="1">
              <a:spLocks noChangeArrowheads="1"/>
            </p:cNvSpPr>
            <p:nvPr/>
          </p:nvSpPr>
          <p:spPr bwMode="auto">
            <a:xfrm>
              <a:off x="4476184" y="1173415"/>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Jacob Arminius</a:t>
              </a:r>
            </a:p>
          </p:txBody>
        </p:sp>
        <p:pic>
          <p:nvPicPr>
            <p:cNvPr id="9" name="Picture 8"/>
            <p:cNvPicPr>
              <a:picLocks noChangeAspect="1"/>
            </p:cNvPicPr>
            <p:nvPr/>
          </p:nvPicPr>
          <p:blipFill>
            <a:blip r:embed="rId3"/>
            <a:stretch>
              <a:fillRect/>
            </a:stretch>
          </p:blipFill>
          <p:spPr>
            <a:xfrm>
              <a:off x="5175868" y="1922162"/>
              <a:ext cx="2806700" cy="4203700"/>
            </a:xfrm>
            <a:prstGeom prst="rect">
              <a:avLst/>
            </a:prstGeom>
          </p:spPr>
        </p:pic>
      </p:grpSp>
      <p:grpSp>
        <p:nvGrpSpPr>
          <p:cNvPr id="10" name="Group 9"/>
          <p:cNvGrpSpPr/>
          <p:nvPr/>
        </p:nvGrpSpPr>
        <p:grpSpPr>
          <a:xfrm>
            <a:off x="0" y="1158804"/>
            <a:ext cx="4667816" cy="4967058"/>
            <a:chOff x="0" y="1158804"/>
            <a:chExt cx="4667816" cy="4967058"/>
          </a:xfrm>
        </p:grpSpPr>
        <p:sp>
          <p:nvSpPr>
            <p:cNvPr id="11" name="Rectangle 2"/>
            <p:cNvSpPr txBox="1">
              <a:spLocks noChangeArrowheads="1"/>
            </p:cNvSpPr>
            <p:nvPr/>
          </p:nvSpPr>
          <p:spPr bwMode="auto">
            <a:xfrm>
              <a:off x="0" y="1158804"/>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John Calvin</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7121" y="1922162"/>
              <a:ext cx="2806700" cy="4203700"/>
            </a:xfrm>
            <a:prstGeom prst="rect">
              <a:avLst/>
            </a:prstGeom>
          </p:spPr>
        </p:pic>
      </p:grpSp>
      <p:sp>
        <p:nvSpPr>
          <p:cNvPr id="13" name="Rectangle 2"/>
          <p:cNvSpPr txBox="1">
            <a:spLocks noChangeArrowheads="1"/>
          </p:cNvSpPr>
          <p:nvPr/>
        </p:nvSpPr>
        <p:spPr bwMode="auto">
          <a:xfrm>
            <a:off x="0" y="5387889"/>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
        <p:nvSpPr>
          <p:cNvPr id="14" name="Rectangle 2"/>
          <p:cNvSpPr txBox="1">
            <a:spLocks noChangeArrowheads="1"/>
          </p:cNvSpPr>
          <p:nvPr/>
        </p:nvSpPr>
        <p:spPr bwMode="auto">
          <a:xfrm>
            <a:off x="4476184" y="5402500"/>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a:effectLst>
                  <a:glow rad="127000">
                    <a:schemeClr val="tx1"/>
                  </a:glow>
                </a:effectLst>
                <a:latin typeface="Arial" charset="0"/>
                <a:ea typeface="ＭＳ Ｐゴシック" charset="0"/>
                <a:cs typeface="ＭＳ Ｐゴシック" charset="0"/>
              </a:rPr>
              <a:t>Unlimited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Tree>
    <p:extLst>
      <p:ext uri="{BB962C8B-B14F-4D97-AF65-F5344CB8AC3E}">
        <p14:creationId xmlns:p14="http://schemas.microsoft.com/office/powerpoint/2010/main" val="31711102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335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Limited Atonement</a:t>
            </a:r>
          </a:p>
        </p:txBody>
      </p:sp>
      <p:pic>
        <p:nvPicPr>
          <p:cNvPr id="2" name="Picture 1"/>
          <p:cNvPicPr>
            <a:picLocks noChangeAspect="1"/>
          </p:cNvPicPr>
          <p:nvPr/>
        </p:nvPicPr>
        <p:blipFill>
          <a:blip r:embed="rId3"/>
          <a:stretch>
            <a:fillRect/>
          </a:stretch>
        </p:blipFill>
        <p:spPr>
          <a:xfrm>
            <a:off x="0" y="1438060"/>
            <a:ext cx="9144000" cy="5419940"/>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335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Limited Atonement</a:t>
            </a:r>
          </a:p>
        </p:txBody>
      </p:sp>
      <p:pic>
        <p:nvPicPr>
          <p:cNvPr id="3" name="Picture 2"/>
          <p:cNvPicPr>
            <a:picLocks noChangeAspect="1"/>
          </p:cNvPicPr>
          <p:nvPr/>
        </p:nvPicPr>
        <p:blipFill>
          <a:blip r:embed="rId3"/>
          <a:stretch>
            <a:fillRect/>
          </a:stretch>
        </p:blipFill>
        <p:spPr>
          <a:xfrm>
            <a:off x="0" y="1353736"/>
            <a:ext cx="9144000" cy="5504264"/>
          </a:xfrm>
          <a:prstGeom prst="rect">
            <a:avLst/>
          </a:prstGeom>
        </p:spPr>
      </p:pic>
    </p:spTree>
    <p:extLst>
      <p:ext uri="{BB962C8B-B14F-4D97-AF65-F5344CB8AC3E}">
        <p14:creationId xmlns:p14="http://schemas.microsoft.com/office/powerpoint/2010/main" val="338939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Question</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
        <p:nvSpPr>
          <p:cNvPr id="5" name="Rectangle 2"/>
          <p:cNvSpPr txBox="1">
            <a:spLocks noChangeArrowheads="1"/>
          </p:cNvSpPr>
          <p:nvPr/>
        </p:nvSpPr>
        <p:spPr bwMode="auto">
          <a:xfrm>
            <a:off x="3754785" y="1816741"/>
            <a:ext cx="5334000" cy="28656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Did Jesus die for all people?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578" y="1816741"/>
            <a:ext cx="3208683" cy="3467100"/>
          </a:xfrm>
          <a:prstGeom prst="rect">
            <a:avLst/>
          </a:prstGeom>
        </p:spPr>
      </p:pic>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1715"/>
            <a:ext cx="9144000" cy="68389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88446"/>
            <a:ext cx="9144000" cy="509630"/>
          </a:xfrm>
          <a:solidFill>
            <a:schemeClr val="tx1"/>
          </a:solidFill>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Times New Roman"/>
                <a:ea typeface="ＭＳ Ｐゴシック" charset="0"/>
                <a:cs typeface="Times New Roman"/>
              </a:rPr>
              <a:t>CALVINISM: A TOTALLY DEPRAVED THEOLOGY</a:t>
            </a:r>
          </a:p>
        </p:txBody>
      </p:sp>
      <p:sp>
        <p:nvSpPr>
          <p:cNvPr id="6" name="Rectangle 2"/>
          <p:cNvSpPr txBox="1">
            <a:spLocks noChangeArrowheads="1"/>
          </p:cNvSpPr>
          <p:nvPr/>
        </p:nvSpPr>
        <p:spPr bwMode="auto">
          <a:xfrm>
            <a:off x="0" y="5698076"/>
            <a:ext cx="9144000" cy="1077177"/>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2400" b="1" dirty="0">
                <a:solidFill>
                  <a:srgbClr val="FFFFFF"/>
                </a:solidFill>
                <a:effectLst>
                  <a:glow rad="127000">
                    <a:srgbClr val="000000"/>
                  </a:glow>
                </a:effectLst>
                <a:latin typeface="Times New Roman"/>
                <a:ea typeface="ＭＳ Ｐゴシック" charset="0"/>
                <a:cs typeface="Times New Roman"/>
              </a:rPr>
              <a:t>"</a:t>
            </a:r>
            <a:r>
              <a:rPr lang="en-US" sz="2400" b="1" dirty="0">
                <a:solidFill>
                  <a:srgbClr val="FFFFFF"/>
                </a:solidFill>
                <a:effectLst>
                  <a:glow rad="127000">
                    <a:srgbClr val="000000"/>
                  </a:glow>
                </a:effectLst>
                <a:latin typeface="Times New Roman"/>
                <a:ea typeface="ＭＳ Ｐゴシック" charset="0"/>
                <a:cs typeface="Times New Roman"/>
              </a:rPr>
              <a:t>I</a:t>
            </a:r>
            <a:r>
              <a:rPr lang="mr-IN" sz="2400" b="1" dirty="0">
                <a:solidFill>
                  <a:srgbClr val="FFFFFF"/>
                </a:solidFill>
                <a:effectLst>
                  <a:glow rad="127000">
                    <a:srgbClr val="000000"/>
                  </a:glow>
                </a:effectLst>
                <a:latin typeface="Times New Roman"/>
                <a:ea typeface="ＭＳ Ｐゴシック" charset="0"/>
                <a:cs typeface="Times New Roman"/>
              </a:rPr>
              <a:t>'</a:t>
            </a:r>
            <a:r>
              <a:rPr lang="en-US" sz="2400" b="1" dirty="0">
                <a:solidFill>
                  <a:srgbClr val="FFFFFF"/>
                </a:solidFill>
                <a:effectLst>
                  <a:glow rad="127000">
                    <a:srgbClr val="000000"/>
                  </a:glow>
                </a:effectLst>
                <a:latin typeface="Times New Roman"/>
                <a:ea typeface="ＭＳ Ｐゴシック" charset="0"/>
                <a:cs typeface="Times New Roman"/>
              </a:rPr>
              <a:t>m sorry, Sally. I have predestined you, your mother and your father all to a fiery eternal torment and there</a:t>
            </a:r>
            <a:r>
              <a:rPr lang="mr-IN" sz="2400" b="1" dirty="0">
                <a:solidFill>
                  <a:srgbClr val="FFFFFF"/>
                </a:solidFill>
                <a:effectLst>
                  <a:glow rad="127000">
                    <a:srgbClr val="000000"/>
                  </a:glow>
                </a:effectLst>
                <a:latin typeface="Times New Roman"/>
                <a:ea typeface="ＭＳ Ｐゴシック" charset="0"/>
                <a:cs typeface="Times New Roman"/>
              </a:rPr>
              <a:t>'</a:t>
            </a:r>
            <a:r>
              <a:rPr lang="en-US" sz="2400" b="1" dirty="0">
                <a:solidFill>
                  <a:srgbClr val="FFFFFF"/>
                </a:solidFill>
                <a:effectLst>
                  <a:glow rad="127000">
                    <a:srgbClr val="000000"/>
                  </a:glow>
                </a:effectLst>
                <a:latin typeface="Times New Roman"/>
                <a:ea typeface="ＭＳ Ｐゴシック" charset="0"/>
                <a:cs typeface="Times New Roman"/>
              </a:rPr>
              <a:t>s nothing you can do about it. Have fun suffering in horrible, unending anguish.</a:t>
            </a:r>
            <a:r>
              <a:rPr lang="mr-IN" sz="2400" b="1" dirty="0">
                <a:solidFill>
                  <a:srgbClr val="FFFFFF"/>
                </a:solidFill>
                <a:effectLst>
                  <a:glow rad="127000">
                    <a:srgbClr val="000000"/>
                  </a:glow>
                </a:effectLst>
                <a:latin typeface="Times New Roman"/>
                <a:ea typeface="ＭＳ Ｐゴシック" charset="0"/>
                <a:cs typeface="Times New Roman"/>
              </a:rPr>
              <a:t>"</a:t>
            </a:r>
            <a:endParaRPr lang="en-US" sz="2400" b="1" dirty="0">
              <a:solidFill>
                <a:srgbClr val="FFFFFF"/>
              </a:solidFill>
              <a:effectLst>
                <a:glow rad="127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27195197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008"/>
            <a:ext cx="9136280" cy="6625992"/>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Which Pill Will You Swallow?</a:t>
            </a:r>
          </a:p>
        </p:txBody>
      </p:sp>
    </p:spTree>
    <p:extLst>
      <p:ext uri="{BB962C8B-B14F-4D97-AF65-F5344CB8AC3E}">
        <p14:creationId xmlns:p14="http://schemas.microsoft.com/office/powerpoint/2010/main" val="3791527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174" y="232008"/>
            <a:ext cx="5543826" cy="528973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Theological Considerations </a:t>
            </a:r>
          </a:p>
        </p:txBody>
      </p:sp>
      <p:pic>
        <p:nvPicPr>
          <p:cNvPr id="3" name="Picture 2"/>
          <p:cNvPicPr>
            <a:picLocks noChangeAspect="1"/>
          </p:cNvPicPr>
          <p:nvPr/>
        </p:nvPicPr>
        <p:blipFill>
          <a:blip r:embed="rId3"/>
          <a:stretch>
            <a:fillRect/>
          </a:stretch>
        </p:blipFill>
        <p:spPr>
          <a:xfrm>
            <a:off x="386518" y="947540"/>
            <a:ext cx="2857500" cy="4089400"/>
          </a:xfrm>
          <a:prstGeom prst="rect">
            <a:avLst/>
          </a:prstGeom>
        </p:spPr>
      </p:pic>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Tree>
    <p:extLst>
      <p:ext uri="{BB962C8B-B14F-4D97-AF65-F5344CB8AC3E}">
        <p14:creationId xmlns:p14="http://schemas.microsoft.com/office/powerpoint/2010/main" val="2450863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28710" cy="65929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5290" y="87313"/>
            <a:ext cx="8472738" cy="877868"/>
          </a:xfrm>
          <a:noFill/>
          <a:ln>
            <a:noFill/>
          </a:ln>
          <a:effectLst/>
        </p:spPr>
        <p:txBody>
          <a:bodyPr vert="horz" wrap="square" lIns="91440" tIns="45720" rIns="91440" bIns="45720" numCol="1" anchor="t" anchorCtr="0" compatLnSpc="1">
            <a:prstTxWarp prst="textNoShape">
              <a:avLst/>
            </a:prstTxWarp>
          </a:bodyPr>
          <a:lstStyle/>
          <a:p>
            <a:pPr defTabSz="457200"/>
            <a:r>
              <a:rPr lang="en-US" sz="4000" b="1" kern="1200" dirty="0">
                <a:solidFill>
                  <a:schemeClr val="tx1"/>
                </a:solidFill>
                <a:effectLst/>
                <a:latin typeface="Arial" charset="0"/>
                <a:ea typeface="ＭＳ Ｐゴシック" charset="0"/>
                <a:cs typeface="ＭＳ Ｐゴシック" charset="0"/>
              </a:rPr>
              <a:t>a) Universal Gospel Preaching</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1" y="2805043"/>
            <a:ext cx="3511826" cy="2407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In order for one to preach the Gospel to all</a:t>
            </a:r>
            <a:r>
              <a:rPr lang="is-IS" sz="4000" b="1" dirty="0">
                <a:solidFill>
                  <a:schemeClr val="tx1"/>
                </a:solidFill>
                <a:effectLst/>
                <a:latin typeface="Arial" charset="0"/>
                <a:ea typeface="ＭＳ Ｐゴシック" charset="0"/>
                <a:cs typeface="ＭＳ Ｐゴシック" charset="0"/>
              </a:rPr>
              <a:t>…</a:t>
            </a:r>
            <a:r>
              <a:rPr lang="mr-IN" sz="4000" b="1" dirty="0">
                <a:solidFill>
                  <a:schemeClr val="tx1"/>
                </a:solidFill>
                <a:effectLst/>
                <a:latin typeface="Arial" charset="0"/>
                <a:ea typeface="ＭＳ Ｐゴシック" charset="0"/>
                <a:cs typeface="ＭＳ Ｐゴシック" charset="0"/>
              </a:rPr>
              <a:t>"</a:t>
            </a:r>
            <a:endParaRPr lang="en-US" sz="4000" b="1" dirty="0">
              <a:solidFill>
                <a:schemeClr val="tx1"/>
              </a:solidFill>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212522" y="2805043"/>
            <a:ext cx="3916188" cy="2407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Christ had to die for all.</a:t>
            </a:r>
            <a:r>
              <a:rPr lang="mr-IN" sz="4000" b="1" dirty="0">
                <a:solidFill>
                  <a:schemeClr val="tx1"/>
                </a:solidFill>
                <a:effectLst/>
                <a:latin typeface="Arial" charset="0"/>
                <a:ea typeface="ＭＳ Ｐゴシック" charset="0"/>
                <a:cs typeface="ＭＳ Ｐゴシック" charset="0"/>
              </a:rPr>
              <a:t>"</a:t>
            </a:r>
            <a:endParaRPr lang="en-US" sz="4000" b="1" dirty="0">
              <a:solidFill>
                <a:schemeClr val="tx1"/>
              </a:solidFill>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013739" y="5212522"/>
            <a:ext cx="4130261" cy="1380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1"/>
                </a:solidFill>
                <a:effectLst/>
                <a:latin typeface="Arial" charset="0"/>
                <a:ea typeface="ＭＳ Ｐゴシック" charset="0"/>
                <a:cs typeface="ＭＳ Ｐゴシック" charset="0"/>
              </a:rPr>
              <a:t>—Ryrie, </a:t>
            </a:r>
            <a:r>
              <a:rPr lang="en-US" sz="2800" b="1" i="1" dirty="0">
                <a:solidFill>
                  <a:schemeClr val="tx1"/>
                </a:solidFill>
                <a:effectLst/>
                <a:latin typeface="Arial" charset="0"/>
                <a:ea typeface="ＭＳ Ｐゴシック" charset="0"/>
                <a:cs typeface="ＭＳ Ｐゴシック" charset="0"/>
              </a:rPr>
              <a:t>Basic Theology</a:t>
            </a:r>
            <a:r>
              <a:rPr lang="en-US" sz="2800" b="1" dirty="0">
                <a:solidFill>
                  <a:schemeClr val="tx1"/>
                </a:solidFill>
                <a:effectLst/>
                <a:latin typeface="Arial" charset="0"/>
                <a:ea typeface="ＭＳ Ｐゴシック" charset="0"/>
                <a:cs typeface="ＭＳ Ｐゴシック" charset="0"/>
              </a:rPr>
              <a:t>, 377</a:t>
            </a:r>
          </a:p>
        </p:txBody>
      </p:sp>
    </p:spTree>
    <p:extLst>
      <p:ext uri="{BB962C8B-B14F-4D97-AF65-F5344CB8AC3E}">
        <p14:creationId xmlns:p14="http://schemas.microsoft.com/office/powerpoint/2010/main" val="30423549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4803913" cy="68535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The Value of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Death</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4803912" y="1310512"/>
            <a:ext cx="4450523" cy="3095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Jesus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made the whole world savable, in addition to the saving value for those who do believe</a:t>
            </a:r>
            <a:r>
              <a:rPr lang="is-IS" sz="3600" b="1" dirty="0">
                <a:effectLst>
                  <a:glow rad="127000">
                    <a:schemeClr val="tx1"/>
                  </a:glow>
                </a:effectLst>
                <a:latin typeface="Arial" charset="0"/>
                <a:ea typeface="ＭＳ Ｐゴシック" charset="0"/>
                <a:cs typeface="ＭＳ Ｐゴシック" charset="0"/>
              </a:rPr>
              <a:t>…</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013739" y="5212522"/>
            <a:ext cx="4130261" cy="1380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—Ryrie, </a:t>
            </a:r>
            <a:r>
              <a:rPr lang="en-US" sz="2800" b="1" i="1" dirty="0">
                <a:effectLst/>
                <a:latin typeface="Arial" charset="0"/>
                <a:ea typeface="ＭＳ Ｐゴシック" charset="0"/>
                <a:cs typeface="ＭＳ Ｐゴシック" charset="0"/>
              </a:rPr>
              <a:t>Basic Theology</a:t>
            </a:r>
            <a:r>
              <a:rPr lang="en-US" sz="2800" b="1" dirty="0">
                <a:effectLst/>
                <a:latin typeface="Arial" charset="0"/>
                <a:ea typeface="ＭＳ Ｐゴシック" charset="0"/>
                <a:cs typeface="ＭＳ Ｐゴシック" charset="0"/>
              </a:rPr>
              <a:t>, 377</a:t>
            </a:r>
          </a:p>
        </p:txBody>
      </p:sp>
    </p:spTree>
    <p:extLst>
      <p:ext uri="{BB962C8B-B14F-4D97-AF65-F5344CB8AC3E}">
        <p14:creationId xmlns:p14="http://schemas.microsoft.com/office/powerpoint/2010/main" val="8124659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5594"/>
            <a:ext cx="9144000" cy="6092406"/>
          </a:xfrm>
          <a:prstGeom prst="rect">
            <a:avLst/>
          </a:prstGeom>
        </p:spPr>
      </p:pic>
      <p:sp>
        <p:nvSpPr>
          <p:cNvPr id="900098" name="Rectangle 2"/>
          <p:cNvSpPr>
            <a:spLocks noGrp="1" noChangeArrowheads="1"/>
          </p:cNvSpPr>
          <p:nvPr>
            <p:ph type="ctrTitle"/>
          </p:nvPr>
        </p:nvSpPr>
        <p:spPr>
          <a:xfrm>
            <a:off x="442776" y="942719"/>
            <a:ext cx="4497718" cy="769349"/>
          </a:xfrm>
          <a:effectLst>
            <a:outerShdw blurRad="63500" dist="35921" dir="2700000" algn="ctr" rotWithShape="0">
              <a:schemeClr val="tx2">
                <a:alpha val="74998"/>
              </a:schemeClr>
            </a:outerShdw>
          </a:effectLst>
        </p:spPr>
        <p:txBody>
          <a:bodyPr/>
          <a:lstStyle/>
          <a:p>
            <a:pPr algn="l">
              <a:defRPr/>
            </a:pPr>
            <a:r>
              <a:rPr lang="en-US" sz="8000" b="1" dirty="0">
                <a:effectLst>
                  <a:glow rad="127000">
                    <a:schemeClr val="tx1"/>
                  </a:glow>
                </a:effectLst>
                <a:latin typeface="Arial" charset="0"/>
                <a:ea typeface="ＭＳ Ｐゴシック" charset="0"/>
                <a:cs typeface="ＭＳ Ｐゴシック" charset="0"/>
              </a:rPr>
              <a:t>kar-ma</a:t>
            </a:r>
          </a:p>
        </p:txBody>
      </p:sp>
      <p:sp>
        <p:nvSpPr>
          <p:cNvPr id="3" name="Rectangle 2"/>
          <p:cNvSpPr txBox="1">
            <a:spLocks noChangeArrowheads="1"/>
          </p:cNvSpPr>
          <p:nvPr/>
        </p:nvSpPr>
        <p:spPr bwMode="auto">
          <a:xfrm>
            <a:off x="442776" y="1820668"/>
            <a:ext cx="8179787"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dirty="0">
                <a:effectLst>
                  <a:glow rad="127000">
                    <a:schemeClr val="tx1"/>
                  </a:glow>
                </a:effectLst>
                <a:latin typeface="Arial" charset="0"/>
                <a:ea typeface="ＭＳ Ｐゴシック" charset="0"/>
                <a:cs typeface="ＭＳ Ｐゴシック" charset="0"/>
              </a:rPr>
              <a:t>YOU GET WHAT YOU DESERVE</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442776" y="4444771"/>
            <a:ext cx="7865178"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8000" b="1" dirty="0">
                <a:effectLst>
                  <a:glow rad="127000">
                    <a:schemeClr val="tx1"/>
                  </a:glow>
                </a:effectLst>
                <a:latin typeface="Arial" charset="0"/>
                <a:ea typeface="ＭＳ Ｐゴシック" charset="0"/>
                <a:cs typeface="ＭＳ Ｐゴシック" charset="0"/>
              </a:rPr>
              <a:t>Chris-ti-an-i-ty</a:t>
            </a:r>
          </a:p>
        </p:txBody>
      </p:sp>
      <p:sp>
        <p:nvSpPr>
          <p:cNvPr id="7" name="Rectangle 2"/>
          <p:cNvSpPr txBox="1">
            <a:spLocks noChangeArrowheads="1"/>
          </p:cNvSpPr>
          <p:nvPr/>
        </p:nvSpPr>
        <p:spPr bwMode="auto">
          <a:xfrm>
            <a:off x="442776" y="5330630"/>
            <a:ext cx="8179787"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dirty="0">
                <a:effectLst>
                  <a:glow rad="127000">
                    <a:schemeClr val="tx1"/>
                  </a:glow>
                </a:effectLst>
                <a:latin typeface="Arial" charset="0"/>
                <a:ea typeface="ＭＳ Ｐゴシック" charset="0"/>
                <a:cs typeface="ＭＳ Ｐゴシック" charset="0"/>
              </a:rPr>
              <a:t>JESUS GOT WHAT YOU DESERVE</a:t>
            </a:r>
          </a:p>
        </p:txBody>
      </p:sp>
    </p:spTree>
    <p:extLst>
      <p:ext uri="{BB962C8B-B14F-4D97-AF65-F5344CB8AC3E}">
        <p14:creationId xmlns:p14="http://schemas.microsoft.com/office/powerpoint/2010/main" val="4902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52475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583043" cy="1925227"/>
          </a:xfrm>
          <a:effectLst>
            <a:outerShdw blurRad="63500" dist="35921" dir="2700000" algn="ctr" rotWithShape="0">
              <a:schemeClr val="tx2">
                <a:alpha val="74998"/>
              </a:schemeClr>
            </a:outerShdw>
          </a:effectLst>
        </p:spPr>
        <p:txBody>
          <a:bodyPr anchor="t"/>
          <a:lstStyle/>
          <a:p>
            <a:pPr marL="538163" indent="-538163" algn="l">
              <a:defRPr/>
            </a:pPr>
            <a:r>
              <a:rPr lang="en-US" sz="3600" b="1" dirty="0">
                <a:effectLst>
                  <a:glow rad="127000">
                    <a:schemeClr val="tx1"/>
                  </a:glow>
                </a:effectLst>
                <a:latin typeface="Arial" charset="0"/>
                <a:ea typeface="ＭＳ Ｐゴシック" charset="0"/>
                <a:cs typeface="ＭＳ Ｐゴシック" charset="0"/>
              </a:rPr>
              <a:t>c) Do the Nonelect Have Their Sins Paid for Twice?</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sp>
        <p:nvSpPr>
          <p:cNvPr id="6" name="Rectangle 2"/>
          <p:cNvSpPr txBox="1">
            <a:spLocks noChangeArrowheads="1"/>
          </p:cNvSpPr>
          <p:nvPr/>
        </p:nvSpPr>
        <p:spPr bwMode="auto">
          <a:xfrm>
            <a:off x="4803912" y="1310512"/>
            <a:ext cx="4450523" cy="3095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No. They are like a student who has a scholarship check that he never cashes in.</a:t>
            </a:r>
          </a:p>
        </p:txBody>
      </p:sp>
      <p:sp>
        <p:nvSpPr>
          <p:cNvPr id="7" name="Rectangle 2"/>
          <p:cNvSpPr txBox="1">
            <a:spLocks noChangeArrowheads="1"/>
          </p:cNvSpPr>
          <p:nvPr/>
        </p:nvSpPr>
        <p:spPr bwMode="auto">
          <a:xfrm>
            <a:off x="5013739" y="5801054"/>
            <a:ext cx="4130261" cy="9292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—Ryrie, </a:t>
            </a:r>
            <a:r>
              <a:rPr lang="en-US" sz="2800" b="1" i="1" dirty="0">
                <a:effectLst/>
                <a:latin typeface="Arial" charset="0"/>
                <a:ea typeface="ＭＳ Ｐゴシック" charset="0"/>
                <a:cs typeface="ＭＳ Ｐゴシック" charset="0"/>
              </a:rPr>
              <a:t>Basic Theology</a:t>
            </a:r>
            <a:r>
              <a:rPr lang="en-US" sz="2800" b="1" dirty="0">
                <a:effectLst/>
                <a:latin typeface="Arial" charset="0"/>
                <a:ea typeface="ＭＳ Ｐゴシック" charset="0"/>
                <a:cs typeface="ＭＳ Ｐゴシック" charset="0"/>
              </a:rPr>
              <a:t>, 378</a:t>
            </a:r>
          </a:p>
        </p:txBody>
      </p:sp>
    </p:spTree>
    <p:extLst>
      <p:ext uri="{BB962C8B-B14F-4D97-AF65-F5344CB8AC3E}">
        <p14:creationId xmlns:p14="http://schemas.microsoft.com/office/powerpoint/2010/main" val="28254248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7374" y="1494034"/>
            <a:ext cx="8008508" cy="13664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If Christ truly died for all, what should we do?</a:t>
            </a: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58</a:t>
            </a:r>
          </a:p>
        </p:txBody>
      </p:sp>
      <p:pic>
        <p:nvPicPr>
          <p:cNvPr id="2" name="Picture 1"/>
          <p:cNvPicPr>
            <a:picLocks noChangeAspect="1"/>
          </p:cNvPicPr>
          <p:nvPr/>
        </p:nvPicPr>
        <p:blipFill>
          <a:blip r:embed="rId3"/>
          <a:stretch>
            <a:fillRect/>
          </a:stretch>
        </p:blipFill>
        <p:spPr>
          <a:xfrm>
            <a:off x="1314174" y="2590745"/>
            <a:ext cx="7829826" cy="4267255"/>
          </a:xfrm>
          <a:prstGeom prst="rect">
            <a:avLst/>
          </a:prstGeom>
        </p:spPr>
      </p:pic>
    </p:spTree>
    <p:extLst>
      <p:ext uri="{BB962C8B-B14F-4D97-AF65-F5344CB8AC3E}">
        <p14:creationId xmlns:p14="http://schemas.microsoft.com/office/powerpoint/2010/main" val="10113136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26"/>
            <a:ext cx="9144000" cy="7995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Views</a:t>
            </a:r>
          </a:p>
        </p:txBody>
      </p:sp>
      <p:grpSp>
        <p:nvGrpSpPr>
          <p:cNvPr id="11" name="Group 10"/>
          <p:cNvGrpSpPr/>
          <p:nvPr/>
        </p:nvGrpSpPr>
        <p:grpSpPr>
          <a:xfrm>
            <a:off x="4476184" y="1173415"/>
            <a:ext cx="4667816" cy="4952447"/>
            <a:chOff x="4476184" y="1173415"/>
            <a:chExt cx="4667816" cy="4952447"/>
          </a:xfrm>
        </p:grpSpPr>
        <p:sp>
          <p:nvSpPr>
            <p:cNvPr id="5" name="Rectangle 2"/>
            <p:cNvSpPr txBox="1">
              <a:spLocks noChangeArrowheads="1"/>
            </p:cNvSpPr>
            <p:nvPr/>
          </p:nvSpPr>
          <p:spPr bwMode="auto">
            <a:xfrm>
              <a:off x="4476184" y="1173415"/>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Jacob Arminius</a:t>
              </a:r>
            </a:p>
          </p:txBody>
        </p:sp>
        <p:pic>
          <p:nvPicPr>
            <p:cNvPr id="3" name="Picture 2"/>
            <p:cNvPicPr>
              <a:picLocks noChangeAspect="1"/>
            </p:cNvPicPr>
            <p:nvPr/>
          </p:nvPicPr>
          <p:blipFill>
            <a:blip r:embed="rId3"/>
            <a:stretch>
              <a:fillRect/>
            </a:stretch>
          </p:blipFill>
          <p:spPr>
            <a:xfrm>
              <a:off x="5175868" y="1922162"/>
              <a:ext cx="2806700" cy="4203700"/>
            </a:xfrm>
            <a:prstGeom prst="rect">
              <a:avLst/>
            </a:prstGeom>
          </p:spPr>
        </p:pic>
      </p:grpSp>
      <p:grpSp>
        <p:nvGrpSpPr>
          <p:cNvPr id="8" name="Group 7"/>
          <p:cNvGrpSpPr/>
          <p:nvPr/>
        </p:nvGrpSpPr>
        <p:grpSpPr>
          <a:xfrm>
            <a:off x="0" y="1158804"/>
            <a:ext cx="4667816" cy="4967058"/>
            <a:chOff x="0" y="1158804"/>
            <a:chExt cx="4667816" cy="4967058"/>
          </a:xfrm>
        </p:grpSpPr>
        <p:sp>
          <p:nvSpPr>
            <p:cNvPr id="4" name="Rectangle 2"/>
            <p:cNvSpPr txBox="1">
              <a:spLocks noChangeArrowheads="1"/>
            </p:cNvSpPr>
            <p:nvPr/>
          </p:nvSpPr>
          <p:spPr bwMode="auto">
            <a:xfrm>
              <a:off x="0" y="1158804"/>
              <a:ext cx="4667816" cy="925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John Calvin</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7121" y="1922162"/>
              <a:ext cx="2806700" cy="4203700"/>
            </a:xfrm>
            <a:prstGeom prst="rect">
              <a:avLst/>
            </a:prstGeom>
          </p:spPr>
        </p:pic>
      </p:grpSp>
      <p:sp>
        <p:nvSpPr>
          <p:cNvPr id="9" name="Rectangle 2"/>
          <p:cNvSpPr txBox="1">
            <a:spLocks noChangeArrowheads="1"/>
          </p:cNvSpPr>
          <p:nvPr/>
        </p:nvSpPr>
        <p:spPr bwMode="auto">
          <a:xfrm>
            <a:off x="0" y="5387889"/>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
        <p:nvSpPr>
          <p:cNvPr id="10" name="Rectangle 2"/>
          <p:cNvSpPr txBox="1">
            <a:spLocks noChangeArrowheads="1"/>
          </p:cNvSpPr>
          <p:nvPr/>
        </p:nvSpPr>
        <p:spPr bwMode="auto">
          <a:xfrm>
            <a:off x="4476184" y="5402500"/>
            <a:ext cx="4667816" cy="1311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a:effectLst>
                  <a:glow rad="127000">
                    <a:schemeClr val="tx1"/>
                  </a:glow>
                </a:effectLst>
                <a:latin typeface="Arial" charset="0"/>
                <a:ea typeface="ＭＳ Ｐゴシック" charset="0"/>
                <a:cs typeface="ＭＳ Ｐゴシック" charset="0"/>
              </a:rPr>
              <a:t>Unlimited</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Atonement</a:t>
            </a:r>
          </a:p>
        </p:txBody>
      </p:sp>
      <p:sp>
        <p:nvSpPr>
          <p:cNvPr id="13"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2586094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Clothes</a:t>
            </a:r>
          </a:p>
        </p:txBody>
      </p:sp>
      <p:pic>
        <p:nvPicPr>
          <p:cNvPr id="2" name="Picture 1"/>
          <p:cNvPicPr>
            <a:picLocks noChangeAspect="1"/>
          </p:cNvPicPr>
          <p:nvPr/>
        </p:nvPicPr>
        <p:blipFill>
          <a:blip r:embed="rId3"/>
          <a:stretch>
            <a:fillRect/>
          </a:stretch>
        </p:blipFill>
        <p:spPr>
          <a:xfrm>
            <a:off x="1574800" y="0"/>
            <a:ext cx="597396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03587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37020"/>
            <a:ext cx="9144000" cy="5488813"/>
          </a:xfrm>
          <a:prstGeom prst="rect">
            <a:avLst/>
          </a:prstGeom>
        </p:spPr>
      </p:pic>
      <p:sp>
        <p:nvSpPr>
          <p:cNvPr id="900098" name="Rectangle 2"/>
          <p:cNvSpPr>
            <a:spLocks noGrp="1" noChangeArrowheads="1"/>
          </p:cNvSpPr>
          <p:nvPr>
            <p:ph type="ctrTitle"/>
          </p:nvPr>
        </p:nvSpPr>
        <p:spPr>
          <a:xfrm>
            <a:off x="0" y="3406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Acronym</a:t>
            </a:r>
          </a:p>
        </p:txBody>
      </p:sp>
    </p:spTree>
    <p:extLst>
      <p:ext uri="{BB962C8B-B14F-4D97-AF65-F5344CB8AC3E}">
        <p14:creationId xmlns:p14="http://schemas.microsoft.com/office/powerpoint/2010/main" val="3118429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8416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Times New Roman"/>
                <a:ea typeface="ＭＳ Ｐゴシック" charset="0"/>
                <a:cs typeface="Times New Roman"/>
              </a:rPr>
              <a:t>When God</a:t>
            </a:r>
            <a:r>
              <a:rPr lang="mr-IN" sz="2800" b="1" dirty="0">
                <a:solidFill>
                  <a:srgbClr val="FFFFFF"/>
                </a:solidFill>
                <a:effectLst>
                  <a:glow rad="127000">
                    <a:srgbClr val="000000"/>
                  </a:glow>
                </a:effectLst>
                <a:latin typeface="Times New Roman"/>
                <a:ea typeface="ＭＳ Ｐゴシック" charset="0"/>
                <a:cs typeface="Times New Roman"/>
              </a:rPr>
              <a:t>'</a:t>
            </a:r>
            <a:r>
              <a:rPr lang="en-US" sz="2800" b="1" dirty="0">
                <a:solidFill>
                  <a:srgbClr val="FFFFFF"/>
                </a:solidFill>
                <a:effectLst>
                  <a:glow rad="127000">
                    <a:srgbClr val="000000"/>
                  </a:glow>
                </a:effectLst>
                <a:latin typeface="Times New Roman"/>
                <a:ea typeface="ＭＳ Ｐゴシック" charset="0"/>
                <a:cs typeface="Times New Roman"/>
              </a:rPr>
              <a:t>s Providence and Security are Just Not Enough</a:t>
            </a:r>
          </a:p>
        </p:txBody>
      </p:sp>
      <p:sp>
        <p:nvSpPr>
          <p:cNvPr id="900098" name="Rectangle 2"/>
          <p:cNvSpPr>
            <a:spLocks noGrp="1" noChangeArrowheads="1"/>
          </p:cNvSpPr>
          <p:nvPr>
            <p:ph type="ctrTitle"/>
          </p:nvPr>
        </p:nvSpPr>
        <p:spPr>
          <a:xfrm>
            <a:off x="0" y="5273044"/>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Times New Roman"/>
                <a:ea typeface="ＭＳ Ｐゴシック" charset="0"/>
                <a:cs typeface="Times New Roman"/>
              </a:rPr>
              <a:t>ARMINIANISM</a:t>
            </a:r>
          </a:p>
        </p:txBody>
      </p:sp>
    </p:spTree>
    <p:extLst>
      <p:ext uri="{BB962C8B-B14F-4D97-AF65-F5344CB8AC3E}">
        <p14:creationId xmlns:p14="http://schemas.microsoft.com/office/powerpoint/2010/main" val="11276422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406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Acronym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03417"/>
            <a:ext cx="9144001" cy="6071946"/>
          </a:xfrm>
          <a:prstGeom prst="rect">
            <a:avLst/>
          </a:prstGeom>
        </p:spPr>
      </p:pic>
    </p:spTree>
    <p:extLst>
      <p:ext uri="{BB962C8B-B14F-4D97-AF65-F5344CB8AC3E}">
        <p14:creationId xmlns:p14="http://schemas.microsoft.com/office/powerpoint/2010/main" val="296247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130261" cy="284299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Four Important Affirmations</a:t>
            </a:r>
          </a:p>
        </p:txBody>
      </p:sp>
      <p:sp>
        <p:nvSpPr>
          <p:cNvPr id="5" name="Rectangle 2"/>
          <p:cNvSpPr txBox="1">
            <a:spLocks noChangeArrowheads="1"/>
          </p:cNvSpPr>
          <p:nvPr/>
        </p:nvSpPr>
        <p:spPr bwMode="auto">
          <a:xfrm>
            <a:off x="342348" y="1925429"/>
            <a:ext cx="8801652" cy="39386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Unlimited </a:t>
            </a:r>
            <a:r>
              <a:rPr lang="en-US" sz="2800" b="1" dirty="0" err="1">
                <a:solidFill>
                  <a:schemeClr val="tx2"/>
                </a:solidFill>
                <a:effectLst>
                  <a:glow rad="127000">
                    <a:schemeClr val="bg1"/>
                  </a:glow>
                </a:effectLst>
                <a:latin typeface="Arial" charset="0"/>
                <a:ea typeface="ＭＳ Ｐゴシック" charset="0"/>
                <a:cs typeface="ＭＳ Ｐゴシック" charset="0"/>
              </a:rPr>
              <a:t>redemptionists</a:t>
            </a:r>
            <a:r>
              <a:rPr lang="en-US" sz="2800" b="1" dirty="0">
                <a:solidFill>
                  <a:schemeClr val="tx2"/>
                </a:solidFill>
                <a:effectLst>
                  <a:glow rad="127000">
                    <a:schemeClr val="bg1"/>
                  </a:glow>
                </a:effectLst>
                <a:latin typeface="Arial" charset="0"/>
                <a:ea typeface="ＭＳ Ｐゴシック" charset="0"/>
                <a:cs typeface="ＭＳ Ｐゴシック" charset="0"/>
              </a:rPr>
              <a:t> are not universalists.</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All people are lost, including the elect.</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Anyone who will be saved must believe.</a:t>
            </a:r>
          </a:p>
          <a:p>
            <a:pPr marL="742950" indent="-742950" algn="l">
              <a:buFont typeface="+mj-lt"/>
              <a:buAutoNum type="alphaLcParenR"/>
              <a:defRPr/>
            </a:pPr>
            <a:endParaRPr lang="en-US" sz="2800" b="1" dirty="0">
              <a:solidFill>
                <a:schemeClr val="tx2"/>
              </a:solidFill>
              <a:effectLst>
                <a:glow rad="127000">
                  <a:schemeClr val="bg1"/>
                </a:glow>
              </a:effectLst>
              <a:latin typeface="Arial" charset="0"/>
              <a:ea typeface="ＭＳ Ｐゴシック" charset="0"/>
              <a:cs typeface="ＭＳ Ｐゴシック" charset="0"/>
            </a:endParaRPr>
          </a:p>
          <a:p>
            <a:pPr marL="742950" indent="-742950" algn="l">
              <a:buFont typeface="+mj-lt"/>
              <a:buAutoNum type="alphaLcParenR"/>
              <a:defRPr/>
            </a:pPr>
            <a:r>
              <a:rPr lang="en-US" sz="2800" b="1" dirty="0">
                <a:solidFill>
                  <a:schemeClr val="tx2"/>
                </a:solidFill>
                <a:effectLst>
                  <a:glow rad="127000">
                    <a:schemeClr val="bg1"/>
                  </a:glow>
                </a:effectLst>
                <a:latin typeface="Arial" charset="0"/>
                <a:ea typeface="ＭＳ Ｐゴシック" charset="0"/>
                <a:cs typeface="ＭＳ Ｐゴシック" charset="0"/>
              </a:rPr>
              <a:t>Some Scriptures do relate the Atonement particularly to the elect (e.g., John 10:15; Ephesians 5:25).</a:t>
            </a:r>
          </a:p>
        </p:txBody>
      </p:sp>
      <p:sp>
        <p:nvSpPr>
          <p:cNvPr id="6"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
        <p:nvSpPr>
          <p:cNvPr id="7" name="Rectangle 2"/>
          <p:cNvSpPr txBox="1">
            <a:spLocks noChangeArrowheads="1"/>
          </p:cNvSpPr>
          <p:nvPr/>
        </p:nvSpPr>
        <p:spPr bwMode="auto">
          <a:xfrm>
            <a:off x="0" y="6199666"/>
            <a:ext cx="9143999"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—Charles 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375—</a:t>
            </a:r>
          </a:p>
        </p:txBody>
      </p:sp>
    </p:spTree>
    <p:extLst>
      <p:ext uri="{BB962C8B-B14F-4D97-AF65-F5344CB8AC3E}">
        <p14:creationId xmlns:p14="http://schemas.microsoft.com/office/powerpoint/2010/main" val="188862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4389"/>
            <a:ext cx="9144000" cy="6085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10512"/>
            <a:ext cx="9144000" cy="2101923"/>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Exegetical Considerations </a:t>
            </a:r>
            <a:br>
              <a:rPr lang="en-US" sz="6000" b="1" dirty="0">
                <a:effectLst>
                  <a:glow rad="127000">
                    <a:schemeClr val="tx1"/>
                  </a:glow>
                </a:effectLst>
                <a:latin typeface="Arial" charset="0"/>
                <a:ea typeface="ＭＳ Ｐゴシック" charset="0"/>
                <a:cs typeface="ＭＳ Ｐゴシック" charset="0"/>
              </a:rPr>
            </a:br>
            <a:endParaRPr lang="en-US" sz="6000" b="1" dirty="0">
              <a:effectLst>
                <a:glow rad="127000">
                  <a:schemeClr val="tx1"/>
                </a:glow>
              </a:effectLst>
              <a:latin typeface="Arial" charset="0"/>
              <a:ea typeface="ＭＳ Ｐゴシック" charset="0"/>
              <a:cs typeface="ＭＳ Ｐゴシック" charset="0"/>
            </a:endParaRPr>
          </a:p>
        </p:txBody>
      </p:sp>
      <p:sp>
        <p:nvSpPr>
          <p:cNvPr id="4" name="Text Box 27"/>
          <p:cNvSpPr txBox="1">
            <a:spLocks noChangeArrowheads="1"/>
          </p:cNvSpPr>
          <p:nvPr/>
        </p:nvSpPr>
        <p:spPr bwMode="auto">
          <a:xfrm>
            <a:off x="8457448" y="87313"/>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1767128612"/>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630</TotalTime>
  <Words>822</Words>
  <Application>Microsoft Macintosh PowerPoint</Application>
  <PresentationFormat>On-screen Show (4:3)</PresentationFormat>
  <Paragraphs>115</Paragraphs>
  <Slides>29</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Comic Sans MS</vt:lpstr>
      <vt:lpstr>Times New Roman</vt:lpstr>
      <vt:lpstr>49_Blank Presentation</vt:lpstr>
      <vt:lpstr>Office Theme</vt:lpstr>
      <vt:lpstr>1_Default Design</vt:lpstr>
      <vt:lpstr>The Extent of Christ's Atonement</vt:lpstr>
      <vt:lpstr>The Question</vt:lpstr>
      <vt:lpstr>The Views</vt:lpstr>
      <vt:lpstr>Clothes</vt:lpstr>
      <vt:lpstr>The Acronym</vt:lpstr>
      <vt:lpstr>ARMINIANISM</vt:lpstr>
      <vt:lpstr>The Acronym</vt:lpstr>
      <vt:lpstr>Four Important Affirmations</vt:lpstr>
      <vt:lpstr>Exegetical Considerations  </vt:lpstr>
      <vt:lpstr>"But there were also false prophets in Israel, just as there will be false teachers among you. They will cleverly teach destructive heresies and even deny the Master who bought them. In this way, they will bring sudden destruction on themselves"  (2 Peter 2:1 NLT).</vt:lpstr>
      <vt:lpstr>"[Jesus] himself is the sacrifice that atones for our sins—and not only our sins but the sins of all the world"  (1 John 2:2 NLT).</vt:lpstr>
      <vt:lpstr>"[God] wants everyone to be saved and to understand the truth.  5For there is only one God and one Mediator who can reconcile God and humanity—the man Christ Jesus.  6He gave his life to purchase freedom for everyone. This is the message God gave to the world at just the right time"  (1 Timothy 2:4-6 NLT).</vt:lpstr>
      <vt:lpstr>"This is why we work hard and continue to struggle, for our hope is in the living God, who is the Savior of all people and particularly of all believers"  (1 Timothy 4:10 NLT).</vt:lpstr>
      <vt:lpstr>(Hebrews 2:9 NLT)</vt:lpstr>
      <vt:lpstr>Life or Death</vt:lpstr>
      <vt:lpstr>"God overlooked people's ignorance about these things in earlier times, but now he commands everyone everywhere to repent of their sins and turn to him"  (Acts 17:30 NLT).</vt:lpstr>
      <vt:lpstr>The Limited Says to the Unlimited…</vt:lpstr>
      <vt:lpstr>Limited Atonement</vt:lpstr>
      <vt:lpstr>Limited Atonement</vt:lpstr>
      <vt:lpstr>CALVINISM: A TOTALLY DEPRAVED THEOLOGY</vt:lpstr>
      <vt:lpstr>Which Pill Will You Swallow?</vt:lpstr>
      <vt:lpstr>Theological Considerations </vt:lpstr>
      <vt:lpstr>a) Universal Gospel Preaching</vt:lpstr>
      <vt:lpstr>a) The Value of Christ's Death</vt:lpstr>
      <vt:lpstr>kar-ma</vt:lpstr>
      <vt:lpstr>c) Do the Nonelect Have Their Sins Paid for Twice?</vt:lpstr>
      <vt:lpstr>If Christ truly died for all, what should we do?</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88</cp:revision>
  <dcterms:created xsi:type="dcterms:W3CDTF">2014-08-02T06:39:19Z</dcterms:created>
  <dcterms:modified xsi:type="dcterms:W3CDTF">2023-02-04T14:54:24Z</dcterms:modified>
</cp:coreProperties>
</file>