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6" r:id="rId3"/>
    <p:sldMasterId id="2147483698" r:id="rId4"/>
    <p:sldMasterId id="2147483700" r:id="rId5"/>
    <p:sldMasterId id="2147483712" r:id="rId6"/>
    <p:sldMasterId id="2147483724" r:id="rId7"/>
    <p:sldMasterId id="2147483736" r:id="rId8"/>
    <p:sldMasterId id="2147483748" r:id="rId9"/>
  </p:sldMasterIdLst>
  <p:notesMasterIdLst>
    <p:notesMasterId r:id="rId51"/>
  </p:notesMasterIdLst>
  <p:sldIdLst>
    <p:sldId id="47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50" r:id="rId24"/>
    <p:sldId id="473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74" r:id="rId36"/>
    <p:sldId id="461" r:id="rId37"/>
    <p:sldId id="462" r:id="rId38"/>
    <p:sldId id="463" r:id="rId39"/>
    <p:sldId id="464" r:id="rId40"/>
    <p:sldId id="465" r:id="rId41"/>
    <p:sldId id="466" r:id="rId42"/>
    <p:sldId id="467" r:id="rId43"/>
    <p:sldId id="468" r:id="rId44"/>
    <p:sldId id="469" r:id="rId45"/>
    <p:sldId id="470" r:id="rId46"/>
    <p:sldId id="471" r:id="rId47"/>
    <p:sldId id="472" r:id="rId48"/>
    <p:sldId id="268" r:id="rId49"/>
    <p:sldId id="34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823" autoAdjust="0"/>
  </p:normalViewPr>
  <p:slideViewPr>
    <p:cSldViewPr snapToGrid="0" snapToObjects="1">
      <p:cViewPr>
        <p:scale>
          <a:sx n="85" d="100"/>
          <a:sy n="85" d="100"/>
        </p:scale>
        <p:origin x="2944" y="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F9B40-8A6E-46A9-84E9-F0136EC0AF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25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31ABCF-47F7-5843-BC67-2E57F1A3B852}" type="slidenum">
              <a:rPr lang="en-US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D4A154-1086-B549-BB84-45CC2B235575}" type="slidenum">
              <a:rPr 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36C406D-07AD-F045-9EC0-33C68FC7BFA2}" type="slidenum">
              <a:rPr lang="en-US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51456-7C2F-4CFC-8AC1-50EF6D5FCB4F}" type="slidenum">
              <a:rPr lang="en-US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D4B9A-513B-4852-9DC9-31CEFF681828}" type="slidenum">
              <a:rPr lang="en-US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A2F06-1D2A-4D34-B102-D3FFC3495040}" type="slidenum">
              <a:rPr lang="en-US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1DFC7-5F2D-4C8A-B50D-6A0D588D78DA}" type="slidenum">
              <a:rPr lang="en-US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50962-CD46-4C2F-9CDC-C8231EE4E4BB}" type="slidenum">
              <a:rPr lang="en-US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85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7A1F1-FF3B-436A-8F0D-4C64B3DFB61C}" type="slidenum">
              <a:rPr lang="en-US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01CA8-8EFA-42AA-BDE3-734A45DBA6B3}" type="slidenum">
              <a:rPr lang="en-US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1DF89-A8A3-4585-A69A-C5CAE86A8C2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C5BB8-9ACF-4066-AE17-8D8D66DCCF77}" type="slidenum">
              <a:rPr lang="en-US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2BAB7-096A-48EE-A031-5EC5460D044F}" type="slidenum">
              <a:rPr lang="en-US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25760-9EE0-4434-A0F0-74B268B859BF}" type="slidenum">
              <a:rPr lang="en-US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AA024-EE49-4470-A1E7-9A4FEE705D1D}" type="slidenum">
              <a:rPr lang="en-US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50962-CD46-4C2F-9CDC-C8231EE4E4BB}" type="slidenum">
              <a:rPr lang="en-US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0E7418A-F56F-A945-A7C1-6E0740A095DB}" type="slidenum">
              <a:rPr lang="en-US" sz="1200">
                <a:solidFill>
                  <a:prstClr val="black"/>
                </a:solidFill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F9B40-8A6E-46A9-84E9-F0136EC0AFB8}" type="slidenum">
              <a:rPr lang="en-US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1DF89-A8A3-4585-A69A-C5CAE86A8C2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F27B7-BF59-4ED4-9454-F0FAB8FCB6C0}" type="slidenum">
              <a:rPr lang="en-US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http://www.message4muslims.org.uk/apologetics/the-holy-spirit/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1DF89-A8A3-4585-A69A-C5CAE86A8C2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95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1DF89-A8A3-4585-A69A-C5CAE86A8C2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42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88BBEF-7865-3140-BEAE-2A22D3B29EC3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F4E11B-507C-A241-84D8-7A85FF501CFB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C7BBDD-61EE-FA4E-884E-8A1C1A5BB691}" type="slidenum">
              <a:rPr lang="en-US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F50C2-D163-4838-950E-474EDB8A950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28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70AA2-1C16-4F6D-A117-F7EA595E66A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03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212F7-90D0-41F8-B7C0-388B4CB91F3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51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E481B-4F94-4A70-AC9A-C96710A15B2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391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0BB6B-CF76-48AE-A52B-3E6584F49CA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34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A72AB-C501-434C-98E5-734BE523A92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00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10400-C046-483D-AE32-F25146246445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494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B01E9-7A57-4E0E-A1DA-0A9BFB9AA2F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531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C31CD-254E-46BD-AE8F-5032358FFCE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357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E1799-EAB4-4C20-86C1-7D59FF58E15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7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51450-2720-477A-BE6D-DEB06AA5DB7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16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-111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9BF64F95-8F51-0B40-BD34-1A9793CE3D90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5272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CE721-79CB-A149-B4CA-B0DFD977A8F8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6062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3BFD7-5A3E-024E-841F-B1EED9149D0C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1756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8B44-513D-8441-8D4F-C22077624918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4193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7D8CA-F3AA-3840-8488-51FBC1FC8B4E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D5A78-DA75-4843-A471-6772DF25F53C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5089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21AF4-C6D6-C747-9053-91A03C4A71EB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0605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B733-6998-8F4B-A6A6-AB640751BB51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164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7A823-95EF-E448-8F8B-A937B4E5BA2D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4397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95D54-720C-3944-800B-297BE0A581A6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950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858B-F540-3948-9C1C-E481F35FF264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2099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fld id="{07225102-2360-B34A-96DF-7383B52199A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36951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0B9D54-45CD-634E-B749-7B624581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95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6583A0-F4E6-A34E-9403-2B3A1F816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22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3272546-AAE1-CF41-9442-276765E90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7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558A356-3E79-8F42-84E7-7629E4B4B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51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C4ABE73-037B-EE49-9CB6-B3C99EC1D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12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C67143A-D1D3-F348-9DA9-EDA159FB8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82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9205A31-BE17-3B46-908C-B509F601A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52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E37FC4-44E4-F24A-B98F-A1F2C3526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1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DD1AF0-A579-8C40-9E3C-51C4CD30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75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6FFD607-DF2F-5D49-AAE6-C2F5A1693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94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FE2096D-602F-224E-BDBC-8CCC537F9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1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13227-C981-D349-B9A0-CDB34B70EAE4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594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7987-30FC-524B-AC6C-295E994FF1FF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29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EE68-00BA-4B40-A7F0-D5A4604B6C6B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2401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59902-704D-0345-AAFD-4CE98E5D4E33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0677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A3946-A18A-C441-B268-B302106F3EBE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5787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C6F47-7B07-6240-9995-EBE63AA47602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5966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6448-EAC0-0243-B73F-EBB3C6FD0E2B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8113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D101-5D88-DF4F-BB0B-6E6BC1B6336B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6574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F4E4-85B1-E343-B2AB-A0DA6873C70D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9368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08D2-D013-BD48-88DA-6EA0027106AD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11949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939B-0D71-9E4E-986D-93BBA514CDF6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6182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F50C2-D163-4838-950E-474EDB8A950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44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70AA2-1C16-4F6D-A117-F7EA595E66A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427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212F7-90D0-41F8-B7C0-388B4CB91F3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410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E481B-4F94-4A70-AC9A-C96710A15B2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130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0BB6B-CF76-48AE-A52B-3E6584F49CA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658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A72AB-C501-434C-98E5-734BE523A92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2348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10400-C046-483D-AE32-F25146246445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032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B01E9-7A57-4E0E-A1DA-0A9BFB9AA2F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114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C31CD-254E-46BD-AE8F-5032358FFCE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418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E1799-EAB4-4C20-86C1-7D59FF58E15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413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51450-2720-477A-BE6D-DEB06AA5DB7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52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F50C2-D163-4838-950E-474EDB8A950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6848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70AA2-1C16-4F6D-A117-F7EA595E66A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4682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212F7-90D0-41F8-B7C0-388B4CB91F3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9531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E481B-4F94-4A70-AC9A-C96710A15B2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4325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0BB6B-CF76-48AE-A52B-3E6584F49CA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7840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A72AB-C501-434C-98E5-734BE523A92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9174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10400-C046-483D-AE32-F25146246445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8731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B01E9-7A57-4E0E-A1DA-0A9BFB9AA2F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374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C31CD-254E-46BD-AE8F-5032358FFCE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8926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E1799-EAB4-4C20-86C1-7D59FF58E15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48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51450-2720-477A-BE6D-DEB06AA5DB7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8555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-111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9BF64F95-8F51-0B40-BD34-1A9793CE3D90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30210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CE721-79CB-A149-B4CA-B0DFD977A8F8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59041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3BFD7-5A3E-024E-841F-B1EED9149D0C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14184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8B44-513D-8441-8D4F-C22077624918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35382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7D8CA-F3AA-3840-8488-51FBC1FC8B4E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61995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D5A78-DA75-4843-A471-6772DF25F53C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21957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21AF4-C6D6-C747-9053-91A03C4A71EB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16663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B733-6998-8F4B-A6A6-AB640751BB51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516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7A823-95EF-E448-8F8B-A937B4E5BA2D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909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95D54-720C-3944-800B-297BE0A581A6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86037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858B-F540-3948-9C1C-E481F35FF264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375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6002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D73AEEF-99ED-4545-9C5E-B6F0A8966203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3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defTabSz="914400" fontAlgn="base">
              <a:spcAft>
                <a:spcPct val="0"/>
              </a:spcAft>
              <a:defRPr/>
            </a:pPr>
            <a:fld id="{3D926114-98A2-624F-A553-1E6C8A3A1CCA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0" name="Picture 6" descr="strtegic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400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w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  <a:rtl val="0"/>
            </a:endParaRP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  <a:rtl val="0"/>
            </a:endParaRPr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9BC559-694F-3D40-8EC4-C3FB22BD058D}" type="slidenum">
              <a:rPr lang="en-US">
                <a:latin typeface="Arial" charset="0"/>
                <a:ea typeface="ＭＳ Ｐゴシック" charset="0"/>
                <a:sym typeface="Arial"/>
                <a:rtl val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ＭＳ Ｐゴシック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9532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5482DDE-F247-9142-93EC-4B119F9FD432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8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826D4C5-F817-DB48-923F-9EF7F633EF3B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0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6002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D73AEEF-99ED-4545-9C5E-B6F0A8966203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6002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D73AEEF-99ED-4545-9C5E-B6F0A8966203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4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defTabSz="914400" fontAlgn="base">
              <a:spcAft>
                <a:spcPct val="0"/>
              </a:spcAft>
              <a:defRPr/>
            </a:pPr>
            <a:fld id="{3D926114-98A2-624F-A553-1E6C8A3A1CCA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0" name="Picture 6" descr="strtegic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24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w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905000" y="1181100"/>
            <a:ext cx="5219700" cy="5219700"/>
            <a:chOff x="1200" y="696"/>
            <a:chExt cx="3288" cy="3288"/>
          </a:xfrm>
        </p:grpSpPr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733550" y="609600"/>
            <a:ext cx="5791200" cy="47736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114800" y="20415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608638" y="4251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438400" y="4251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9050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</a:t>
            </a:r>
          </a:p>
        </p:txBody>
      </p: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GOD</a:t>
              </a:r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714750" y="14319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Father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4864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Spirit</a:t>
            </a:r>
          </a:p>
        </p:txBody>
      </p:sp>
      <p:sp>
        <p:nvSpPr>
          <p:cNvPr id="3091" name="WordArt 19"/>
          <p:cNvSpPr>
            <a:spLocks noChangeArrowheads="1" noChangeShapeType="1" noTextEdit="1"/>
          </p:cNvSpPr>
          <p:nvPr/>
        </p:nvSpPr>
        <p:spPr bwMode="auto">
          <a:xfrm rot="-3731304">
            <a:off x="1997076" y="2557462"/>
            <a:ext cx="1066800" cy="276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is not</a:t>
            </a:r>
          </a:p>
        </p:txBody>
      </p:sp>
      <p:sp>
        <p:nvSpPr>
          <p:cNvPr id="3092" name="WordArt 20"/>
          <p:cNvSpPr>
            <a:spLocks noChangeArrowheads="1" noChangeShapeType="1" noTextEdit="1"/>
          </p:cNvSpPr>
          <p:nvPr/>
        </p:nvSpPr>
        <p:spPr bwMode="auto">
          <a:xfrm rot="3668274">
            <a:off x="5957888" y="2557462"/>
            <a:ext cx="1066800" cy="276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is not</a:t>
            </a:r>
          </a:p>
        </p:txBody>
      </p:sp>
      <p:sp>
        <p:nvSpPr>
          <p:cNvPr id="3093" name="WordArt 21"/>
          <p:cNvSpPr>
            <a:spLocks noChangeArrowheads="1" noChangeShapeType="1" noTextEdit="1"/>
          </p:cNvSpPr>
          <p:nvPr/>
        </p:nvSpPr>
        <p:spPr bwMode="auto">
          <a:xfrm>
            <a:off x="4038600" y="5972175"/>
            <a:ext cx="1119188" cy="2047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is not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77069"/>
            <a:ext cx="5181600" cy="762000"/>
          </a:xfrm>
        </p:spPr>
        <p:txBody>
          <a:bodyPr anchor="t"/>
          <a:lstStyle/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  <a:effectLst/>
                <a:latin typeface="Arial"/>
                <a:ea typeface="+mj-ea"/>
                <a:cs typeface="+mj-cs"/>
              </a:rPr>
              <a:t>The Trinity Diagrammed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8610600" y="0"/>
            <a:ext cx="5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vii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295C7F-54B9-06EC-C901-9B1D131CD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049502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/>
      <p:bldP spid="3084" grpId="0"/>
      <p:bldP spid="3085" grpId="0"/>
      <p:bldP spid="3089" grpId="0"/>
      <p:bldP spid="3090" grpId="0"/>
      <p:bldP spid="3091" grpId="0" animBg="1"/>
      <p:bldP spid="3092" grpId="0" animBg="1"/>
      <p:bldP spid="309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9" b="2883"/>
          <a:stretch/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762000"/>
          </a:xfrm>
          <a:solidFill>
            <a:srgbClr val="000000"/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4.  Decide who Jesus 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2803" y="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86419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2800" dirty="0"/>
              <a:t>5. Show the reasonableness of this proposition: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81000" y="1143000"/>
            <a:ext cx="8305800" cy="3581400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600" dirty="0">
                <a:solidFill>
                  <a:srgbClr val="FFFFFF"/>
                </a:solidFill>
                <a:latin typeface="Arial"/>
              </a:rPr>
              <a:t>If three biblical Persons are all called God and share the same attributes of God, but there exists only one God, they are in effect </a:t>
            </a:r>
            <a:r>
              <a:rPr lang="en-US" sz="3600" i="1" dirty="0">
                <a:solidFill>
                  <a:srgbClr val="FFFFFF"/>
                </a:solidFill>
                <a:latin typeface="Arial"/>
              </a:rPr>
              <a:t>the</a:t>
            </a:r>
            <a:r>
              <a:rPr lang="en-US" sz="3600" dirty="0">
                <a:solidFill>
                  <a:srgbClr val="FFFFFF"/>
                </a:solidFill>
                <a:latin typeface="Arial"/>
              </a:rPr>
              <a:t> one, true God.  (If this can be demonstrated then the Trinity is true.)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800600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Ask, “If I can prove this to you, </a:t>
            </a:r>
            <a:b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then will you believe in the Trinity?”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708073"/>
            <a:ext cx="91139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If the person says “no,” then he or she has an authority other than the Bible!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02803" y="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0966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905000" y="1181100"/>
            <a:ext cx="5219700" cy="5219700"/>
            <a:chOff x="1200" y="696"/>
            <a:chExt cx="3288" cy="3288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733550" y="609600"/>
            <a:ext cx="5791200" cy="47736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14800" y="20415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FFFFFF"/>
                </a:solidFill>
                <a:latin typeface="Arial"/>
              </a:rPr>
              <a:t>is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608638" y="4251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FFFFFF"/>
                </a:solidFill>
                <a:latin typeface="Arial"/>
              </a:rPr>
              <a:t>is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438400" y="4251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FFFFFF"/>
                </a:solidFill>
                <a:latin typeface="Arial"/>
              </a:rPr>
              <a:t>is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9050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FFFFFF"/>
                </a:solidFill>
                <a:latin typeface="Arial"/>
              </a:rPr>
              <a:t>Son</a:t>
            </a: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1">
                  <a:solidFill>
                    <a:srgbClr val="FFFFFF"/>
                  </a:solidFill>
                  <a:latin typeface="Arial"/>
                </a:rPr>
                <a:t>GOD</a:t>
              </a:r>
            </a:p>
          </p:txBody>
        </p:sp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714750" y="14319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FFFFFF"/>
                </a:solidFill>
                <a:latin typeface="Arial"/>
              </a:rPr>
              <a:t>Father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4864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FFFFFF"/>
                </a:solidFill>
                <a:latin typeface="Arial"/>
              </a:rPr>
              <a:t>Spirit</a:t>
            </a:r>
          </a:p>
        </p:txBody>
      </p:sp>
      <p:sp>
        <p:nvSpPr>
          <p:cNvPr id="24" name="WordArt 19"/>
          <p:cNvSpPr>
            <a:spLocks noChangeArrowheads="1" noChangeShapeType="1" noTextEdit="1"/>
          </p:cNvSpPr>
          <p:nvPr/>
        </p:nvSpPr>
        <p:spPr bwMode="auto">
          <a:xfrm rot="17868696">
            <a:off x="1997076" y="2557462"/>
            <a:ext cx="1066800" cy="276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Times New Roman"/>
              </a:rPr>
              <a:t>is not</a:t>
            </a:r>
          </a:p>
        </p:txBody>
      </p:sp>
      <p:sp>
        <p:nvSpPr>
          <p:cNvPr id="25" name="WordArt 20"/>
          <p:cNvSpPr>
            <a:spLocks noChangeArrowheads="1" noChangeShapeType="1" noTextEdit="1"/>
          </p:cNvSpPr>
          <p:nvPr/>
        </p:nvSpPr>
        <p:spPr bwMode="auto">
          <a:xfrm rot="3668274">
            <a:off x="5957888" y="2557462"/>
            <a:ext cx="1066800" cy="276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Times New Roman"/>
              </a:rPr>
              <a:t>is not</a:t>
            </a:r>
          </a:p>
        </p:txBody>
      </p:sp>
      <p:sp>
        <p:nvSpPr>
          <p:cNvPr id="26" name="WordArt 21"/>
          <p:cNvSpPr>
            <a:spLocks noChangeArrowheads="1" noChangeShapeType="1" noTextEdit="1"/>
          </p:cNvSpPr>
          <p:nvPr/>
        </p:nvSpPr>
        <p:spPr bwMode="auto">
          <a:xfrm>
            <a:off x="4038600" y="5972175"/>
            <a:ext cx="1119188" cy="2047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Times New Roman"/>
              </a:rPr>
              <a:t>is not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858962"/>
          </a:xfrm>
        </p:spPr>
        <p:txBody>
          <a:bodyPr/>
          <a:lstStyle/>
          <a:p>
            <a:pPr algn="l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The Bible conclusively proves the above proposition in the following passages that identify the same attributes/titles with the Father, the Son, and the Holy Spirit: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2803" y="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0112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90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1981200" cy="304800"/>
          </a:xfrm>
        </p:spPr>
        <p:txBody>
          <a:bodyPr/>
          <a:lstStyle/>
          <a:p>
            <a:pPr eaLnBrk="1" hangingPunct="1"/>
            <a:r>
              <a:rPr lang="en-US" sz="1400" b="1">
                <a:latin typeface="Arial" charset="0"/>
                <a:ea typeface="ＭＳ Ｐゴシック" charset="0"/>
                <a:cs typeface="Arial" charset="0"/>
              </a:rPr>
              <a:t>Proving the Trinity</a:t>
            </a:r>
            <a:endParaRPr lang="en-US" sz="4000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8626603" y="0"/>
            <a:ext cx="441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iii</a:t>
            </a:r>
          </a:p>
        </p:txBody>
      </p:sp>
      <p:sp>
        <p:nvSpPr>
          <p:cNvPr id="94211" name="Text Box 56"/>
          <p:cNvSpPr txBox="1">
            <a:spLocks noChangeArrowheads="1"/>
          </p:cNvSpPr>
          <p:nvPr/>
        </p:nvSpPr>
        <p:spPr bwMode="auto">
          <a:xfrm>
            <a:off x="250825" y="44450"/>
            <a:ext cx="8188325" cy="523875"/>
          </a:xfrm>
          <a:prstGeom prst="rect">
            <a:avLst/>
          </a:prstGeom>
          <a:solidFill>
            <a:srgbClr val="00009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Biblical Evidence for the Doctrine of the Trinity</a:t>
            </a:r>
            <a:endParaRPr lang="en-US" sz="2800" b="1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4212" name="Group 287"/>
          <p:cNvGrpSpPr>
            <a:grpSpLocks/>
          </p:cNvGrpSpPr>
          <p:nvPr/>
        </p:nvGrpSpPr>
        <p:grpSpPr bwMode="auto">
          <a:xfrm>
            <a:off x="179388" y="685800"/>
            <a:ext cx="8736012" cy="5867400"/>
            <a:chOff x="-23" y="-4"/>
            <a:chExt cx="3566" cy="8815"/>
          </a:xfrm>
        </p:grpSpPr>
        <p:grpSp>
          <p:nvGrpSpPr>
            <p:cNvPr id="94214" name="Group 285"/>
            <p:cNvGrpSpPr>
              <a:grpSpLocks/>
            </p:cNvGrpSpPr>
            <p:nvPr/>
          </p:nvGrpSpPr>
          <p:grpSpPr bwMode="auto">
            <a:xfrm>
              <a:off x="-23" y="0"/>
              <a:ext cx="3562" cy="8807"/>
              <a:chOff x="-23" y="0"/>
              <a:chExt cx="3562" cy="8807"/>
            </a:xfrm>
          </p:grpSpPr>
          <p:grpSp>
            <p:nvGrpSpPr>
              <p:cNvPr id="94216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917" cy="403"/>
                <a:chOff x="0" y="0"/>
                <a:chExt cx="917" cy="403"/>
              </a:xfrm>
            </p:grpSpPr>
            <p:sp>
              <p:nvSpPr>
                <p:cNvPr id="94442" name="Rectangle 5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Attribute/Title</a:t>
                  </a: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43" name="Rectangle 1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17" name="Group 136"/>
              <p:cNvGrpSpPr>
                <a:grpSpLocks/>
              </p:cNvGrpSpPr>
              <p:nvPr/>
            </p:nvGrpSpPr>
            <p:grpSpPr bwMode="auto">
              <a:xfrm>
                <a:off x="917" y="0"/>
                <a:ext cx="874" cy="403"/>
                <a:chOff x="917" y="0"/>
                <a:chExt cx="874" cy="403"/>
              </a:xfrm>
            </p:grpSpPr>
            <p:sp>
              <p:nvSpPr>
                <p:cNvPr id="94440" name="Rectangle 58"/>
                <p:cNvSpPr>
                  <a:spLocks noChangeArrowheads="1"/>
                </p:cNvSpPr>
                <p:nvPr/>
              </p:nvSpPr>
              <p:spPr bwMode="auto">
                <a:xfrm>
                  <a:off x="960" y="0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Father</a:t>
                  </a: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41" name="Rectangle 135"/>
                <p:cNvSpPr>
                  <a:spLocks noChangeArrowheads="1"/>
                </p:cNvSpPr>
                <p:nvPr/>
              </p:nvSpPr>
              <p:spPr bwMode="auto">
                <a:xfrm>
                  <a:off x="917" y="0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18" name="Group 138"/>
              <p:cNvGrpSpPr>
                <a:grpSpLocks/>
              </p:cNvGrpSpPr>
              <p:nvPr/>
            </p:nvGrpSpPr>
            <p:grpSpPr bwMode="auto">
              <a:xfrm>
                <a:off x="1791" y="0"/>
                <a:ext cx="874" cy="403"/>
                <a:chOff x="1791" y="0"/>
                <a:chExt cx="874" cy="403"/>
              </a:xfrm>
            </p:grpSpPr>
            <p:sp>
              <p:nvSpPr>
                <p:cNvPr id="94438" name="Rectangle 59"/>
                <p:cNvSpPr>
                  <a:spLocks noChangeArrowheads="1"/>
                </p:cNvSpPr>
                <p:nvPr/>
              </p:nvSpPr>
              <p:spPr bwMode="auto">
                <a:xfrm>
                  <a:off x="1834" y="0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Son</a:t>
                  </a: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39" name="Rectangle 137"/>
                <p:cNvSpPr>
                  <a:spLocks noChangeArrowheads="1"/>
                </p:cNvSpPr>
                <p:nvPr/>
              </p:nvSpPr>
              <p:spPr bwMode="auto">
                <a:xfrm>
                  <a:off x="1791" y="0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19" name="Group 140"/>
              <p:cNvGrpSpPr>
                <a:grpSpLocks/>
              </p:cNvGrpSpPr>
              <p:nvPr/>
            </p:nvGrpSpPr>
            <p:grpSpPr bwMode="auto">
              <a:xfrm>
                <a:off x="2665" y="0"/>
                <a:ext cx="874" cy="403"/>
                <a:chOff x="2665" y="0"/>
                <a:chExt cx="874" cy="403"/>
              </a:xfrm>
            </p:grpSpPr>
            <p:sp>
              <p:nvSpPr>
                <p:cNvPr id="94436" name="Rectangle 60"/>
                <p:cNvSpPr>
                  <a:spLocks noChangeArrowheads="1"/>
                </p:cNvSpPr>
                <p:nvPr/>
              </p:nvSpPr>
              <p:spPr bwMode="auto">
                <a:xfrm>
                  <a:off x="2708" y="0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Holy Spirit</a:t>
                  </a: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37" name="Rectangle 139"/>
                <p:cNvSpPr>
                  <a:spLocks noChangeArrowheads="1"/>
                </p:cNvSpPr>
                <p:nvPr/>
              </p:nvSpPr>
              <p:spPr bwMode="auto">
                <a:xfrm>
                  <a:off x="2665" y="0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20" name="Group 142"/>
              <p:cNvGrpSpPr>
                <a:grpSpLocks/>
              </p:cNvGrpSpPr>
              <p:nvPr/>
            </p:nvGrpSpPr>
            <p:grpSpPr bwMode="auto">
              <a:xfrm>
                <a:off x="0" y="403"/>
                <a:ext cx="1094" cy="518"/>
                <a:chOff x="0" y="403"/>
                <a:chExt cx="1094" cy="518"/>
              </a:xfrm>
            </p:grpSpPr>
            <p:sp>
              <p:nvSpPr>
                <p:cNvPr id="94434" name="Rectangle 61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051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Called </a:t>
                  </a:r>
                  <a:r>
                    <a:rPr lang="en-US" altLang="ja-JP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"God" (deity)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35" name="Rectangle 141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21" name="Group 144"/>
              <p:cNvGrpSpPr>
                <a:grpSpLocks/>
              </p:cNvGrpSpPr>
              <p:nvPr/>
            </p:nvGrpSpPr>
            <p:grpSpPr bwMode="auto">
              <a:xfrm>
                <a:off x="917" y="403"/>
                <a:ext cx="874" cy="518"/>
                <a:chOff x="917" y="403"/>
                <a:chExt cx="874" cy="518"/>
              </a:xfrm>
            </p:grpSpPr>
            <p:sp>
              <p:nvSpPr>
                <p:cNvPr id="94432" name="Rectangle 62"/>
                <p:cNvSpPr>
                  <a:spLocks noChangeArrowheads="1"/>
                </p:cNvSpPr>
                <p:nvPr/>
              </p:nvSpPr>
              <p:spPr bwMode="auto">
                <a:xfrm>
                  <a:off x="960" y="403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2 Pet. 1:17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33" name="Rectangle 143"/>
                <p:cNvSpPr>
                  <a:spLocks noChangeArrowheads="1"/>
                </p:cNvSpPr>
                <p:nvPr/>
              </p:nvSpPr>
              <p:spPr bwMode="auto">
                <a:xfrm>
                  <a:off x="917" y="403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22" name="Group 146"/>
              <p:cNvGrpSpPr>
                <a:grpSpLocks/>
              </p:cNvGrpSpPr>
              <p:nvPr/>
            </p:nvGrpSpPr>
            <p:grpSpPr bwMode="auto">
              <a:xfrm>
                <a:off x="1791" y="403"/>
                <a:ext cx="874" cy="518"/>
                <a:chOff x="1791" y="403"/>
                <a:chExt cx="874" cy="518"/>
              </a:xfrm>
            </p:grpSpPr>
            <p:sp>
              <p:nvSpPr>
                <p:cNvPr id="94430" name="Rectangle 63"/>
                <p:cNvSpPr>
                  <a:spLocks noChangeArrowheads="1"/>
                </p:cNvSpPr>
                <p:nvPr/>
              </p:nvSpPr>
              <p:spPr bwMode="auto">
                <a:xfrm>
                  <a:off x="1834" y="403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Heb. 1:6-8</a:t>
                  </a:r>
                </a:p>
              </p:txBody>
            </p:sp>
            <p:sp>
              <p:nvSpPr>
                <p:cNvPr id="94431" name="Rectangle 145"/>
                <p:cNvSpPr>
                  <a:spLocks noChangeArrowheads="1"/>
                </p:cNvSpPr>
                <p:nvPr/>
              </p:nvSpPr>
              <p:spPr bwMode="auto">
                <a:xfrm>
                  <a:off x="1791" y="403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23" name="Group 148"/>
              <p:cNvGrpSpPr>
                <a:grpSpLocks/>
              </p:cNvGrpSpPr>
              <p:nvPr/>
            </p:nvGrpSpPr>
            <p:grpSpPr bwMode="auto">
              <a:xfrm>
                <a:off x="2665" y="403"/>
                <a:ext cx="874" cy="518"/>
                <a:chOff x="2665" y="403"/>
                <a:chExt cx="874" cy="518"/>
              </a:xfrm>
            </p:grpSpPr>
            <p:sp>
              <p:nvSpPr>
                <p:cNvPr id="94428" name="Rectangle 64"/>
                <p:cNvSpPr>
                  <a:spLocks noChangeArrowheads="1"/>
                </p:cNvSpPr>
                <p:nvPr/>
              </p:nvSpPr>
              <p:spPr bwMode="auto">
                <a:xfrm>
                  <a:off x="2708" y="403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Acts 5:3-4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2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665" y="403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24" name="Group 150"/>
              <p:cNvGrpSpPr>
                <a:grpSpLocks/>
              </p:cNvGrpSpPr>
              <p:nvPr/>
            </p:nvGrpSpPr>
            <p:grpSpPr bwMode="auto">
              <a:xfrm>
                <a:off x="0" y="872"/>
                <a:ext cx="1035" cy="567"/>
                <a:chOff x="0" y="872"/>
                <a:chExt cx="1035" cy="567"/>
              </a:xfrm>
            </p:grpSpPr>
            <p:sp>
              <p:nvSpPr>
                <p:cNvPr id="94426" name="Rectangle 65"/>
                <p:cNvSpPr>
                  <a:spLocks noChangeArrowheads="1"/>
                </p:cNvSpPr>
                <p:nvPr/>
              </p:nvSpPr>
              <p:spPr bwMode="auto">
                <a:xfrm>
                  <a:off x="43" y="872"/>
                  <a:ext cx="99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Worshipped as God</a:t>
                  </a:r>
                </a:p>
              </p:txBody>
            </p:sp>
            <p:sp>
              <p:nvSpPr>
                <p:cNvPr id="94427" name="Rectangle 149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25" name="Group 152"/>
              <p:cNvGrpSpPr>
                <a:grpSpLocks/>
              </p:cNvGrpSpPr>
              <p:nvPr/>
            </p:nvGrpSpPr>
            <p:grpSpPr bwMode="auto">
              <a:xfrm>
                <a:off x="917" y="921"/>
                <a:ext cx="874" cy="518"/>
                <a:chOff x="917" y="921"/>
                <a:chExt cx="874" cy="518"/>
              </a:xfrm>
            </p:grpSpPr>
            <p:sp>
              <p:nvSpPr>
                <p:cNvPr id="94424" name="Rectangle 66"/>
                <p:cNvSpPr>
                  <a:spLocks noChangeArrowheads="1"/>
                </p:cNvSpPr>
                <p:nvPr/>
              </p:nvSpPr>
              <p:spPr bwMode="auto">
                <a:xfrm>
                  <a:off x="960" y="921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Matt. 4:10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25" name="Rectangle 151"/>
                <p:cNvSpPr>
                  <a:spLocks noChangeArrowheads="1"/>
                </p:cNvSpPr>
                <p:nvPr/>
              </p:nvSpPr>
              <p:spPr bwMode="auto">
                <a:xfrm>
                  <a:off x="917" y="921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26" name="Group 154"/>
              <p:cNvGrpSpPr>
                <a:grpSpLocks/>
              </p:cNvGrpSpPr>
              <p:nvPr/>
            </p:nvGrpSpPr>
            <p:grpSpPr bwMode="auto">
              <a:xfrm>
                <a:off x="1791" y="921"/>
                <a:ext cx="874" cy="518"/>
                <a:chOff x="1791" y="921"/>
                <a:chExt cx="874" cy="518"/>
              </a:xfrm>
            </p:grpSpPr>
            <p:sp>
              <p:nvSpPr>
                <p:cNvPr id="94422" name="Rectangle 67"/>
                <p:cNvSpPr>
                  <a:spLocks noChangeArrowheads="1"/>
                </p:cNvSpPr>
                <p:nvPr/>
              </p:nvSpPr>
              <p:spPr bwMode="auto">
                <a:xfrm>
                  <a:off x="1834" y="921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John 20:28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23" name="Rectangle 153"/>
                <p:cNvSpPr>
                  <a:spLocks noChangeArrowheads="1"/>
                </p:cNvSpPr>
                <p:nvPr/>
              </p:nvSpPr>
              <p:spPr bwMode="auto">
                <a:xfrm>
                  <a:off x="1791" y="921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27" name="Group 156"/>
              <p:cNvGrpSpPr>
                <a:grpSpLocks/>
              </p:cNvGrpSpPr>
              <p:nvPr/>
            </p:nvGrpSpPr>
            <p:grpSpPr bwMode="auto">
              <a:xfrm>
                <a:off x="2665" y="921"/>
                <a:ext cx="874" cy="518"/>
                <a:chOff x="2665" y="921"/>
                <a:chExt cx="874" cy="518"/>
              </a:xfrm>
            </p:grpSpPr>
            <p:sp>
              <p:nvSpPr>
                <p:cNvPr id="94420" name="Rectangle 68"/>
                <p:cNvSpPr>
                  <a:spLocks noChangeArrowheads="1"/>
                </p:cNvSpPr>
                <p:nvPr/>
              </p:nvSpPr>
              <p:spPr bwMode="auto">
                <a:xfrm>
                  <a:off x="2708" y="921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21" name="Rectangle 155"/>
                <p:cNvSpPr>
                  <a:spLocks noChangeArrowheads="1"/>
                </p:cNvSpPr>
                <p:nvPr/>
              </p:nvSpPr>
              <p:spPr bwMode="auto">
                <a:xfrm>
                  <a:off x="2665" y="921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28" name="Group 158"/>
              <p:cNvGrpSpPr>
                <a:grpSpLocks/>
              </p:cNvGrpSpPr>
              <p:nvPr/>
            </p:nvGrpSpPr>
            <p:grpSpPr bwMode="auto">
              <a:xfrm>
                <a:off x="0" y="1439"/>
                <a:ext cx="1065" cy="518"/>
                <a:chOff x="0" y="1439"/>
                <a:chExt cx="1065" cy="518"/>
              </a:xfrm>
            </p:grpSpPr>
            <p:sp>
              <p:nvSpPr>
                <p:cNvPr id="94418" name="Rectangle 69"/>
                <p:cNvSpPr>
                  <a:spLocks noChangeArrowheads="1"/>
                </p:cNvSpPr>
                <p:nvPr/>
              </p:nvSpPr>
              <p:spPr bwMode="auto">
                <a:xfrm>
                  <a:off x="43" y="1439"/>
                  <a:ext cx="102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Indwells believers</a:t>
                  </a:r>
                </a:p>
              </p:txBody>
            </p:sp>
            <p:sp>
              <p:nvSpPr>
                <p:cNvPr id="94419" name="Rectangle 157"/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29" name="Group 160"/>
              <p:cNvGrpSpPr>
                <a:grpSpLocks/>
              </p:cNvGrpSpPr>
              <p:nvPr/>
            </p:nvGrpSpPr>
            <p:grpSpPr bwMode="auto">
              <a:xfrm>
                <a:off x="917" y="1439"/>
                <a:ext cx="874" cy="518"/>
                <a:chOff x="917" y="1439"/>
                <a:chExt cx="874" cy="518"/>
              </a:xfrm>
            </p:grpSpPr>
            <p:sp>
              <p:nvSpPr>
                <p:cNvPr id="94416" name="Rectangle 70"/>
                <p:cNvSpPr>
                  <a:spLocks noChangeArrowheads="1"/>
                </p:cNvSpPr>
                <p:nvPr/>
              </p:nvSpPr>
              <p:spPr bwMode="auto">
                <a:xfrm>
                  <a:off x="960" y="1439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1 Cor. 3:16a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17" name="Rectangle 159"/>
                <p:cNvSpPr>
                  <a:spLocks noChangeArrowheads="1"/>
                </p:cNvSpPr>
                <p:nvPr/>
              </p:nvSpPr>
              <p:spPr bwMode="auto">
                <a:xfrm>
                  <a:off x="917" y="1439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30" name="Group 162"/>
              <p:cNvGrpSpPr>
                <a:grpSpLocks/>
              </p:cNvGrpSpPr>
              <p:nvPr/>
            </p:nvGrpSpPr>
            <p:grpSpPr bwMode="auto">
              <a:xfrm>
                <a:off x="1791" y="1439"/>
                <a:ext cx="874" cy="518"/>
                <a:chOff x="1791" y="1439"/>
                <a:chExt cx="874" cy="518"/>
              </a:xfrm>
            </p:grpSpPr>
            <p:sp>
              <p:nvSpPr>
                <p:cNvPr id="94414" name="Rectangle 71"/>
                <p:cNvSpPr>
                  <a:spLocks noChangeArrowheads="1"/>
                </p:cNvSpPr>
                <p:nvPr/>
              </p:nvSpPr>
              <p:spPr bwMode="auto">
                <a:xfrm>
                  <a:off x="1834" y="1439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Col. 1:27</a:t>
                  </a:r>
                </a:p>
              </p:txBody>
            </p:sp>
            <p:sp>
              <p:nvSpPr>
                <p:cNvPr id="94415" name="Rectangle 161"/>
                <p:cNvSpPr>
                  <a:spLocks noChangeArrowheads="1"/>
                </p:cNvSpPr>
                <p:nvPr/>
              </p:nvSpPr>
              <p:spPr bwMode="auto">
                <a:xfrm>
                  <a:off x="1791" y="1439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31" name="Group 164"/>
              <p:cNvGrpSpPr>
                <a:grpSpLocks/>
              </p:cNvGrpSpPr>
              <p:nvPr/>
            </p:nvGrpSpPr>
            <p:grpSpPr bwMode="auto">
              <a:xfrm>
                <a:off x="2665" y="1439"/>
                <a:ext cx="874" cy="518"/>
                <a:chOff x="2665" y="1439"/>
                <a:chExt cx="874" cy="518"/>
              </a:xfrm>
            </p:grpSpPr>
            <p:sp>
              <p:nvSpPr>
                <p:cNvPr id="94412" name="Rectangle 72"/>
                <p:cNvSpPr>
                  <a:spLocks noChangeArrowheads="1"/>
                </p:cNvSpPr>
                <p:nvPr/>
              </p:nvSpPr>
              <p:spPr bwMode="auto">
                <a:xfrm>
                  <a:off x="2708" y="1439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1 Cor. 3:16b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13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65" y="1439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32" name="Group 166"/>
              <p:cNvGrpSpPr>
                <a:grpSpLocks/>
              </p:cNvGrpSpPr>
              <p:nvPr/>
            </p:nvGrpSpPr>
            <p:grpSpPr bwMode="auto">
              <a:xfrm>
                <a:off x="0" y="1957"/>
                <a:ext cx="917" cy="403"/>
                <a:chOff x="0" y="1957"/>
                <a:chExt cx="917" cy="403"/>
              </a:xfrm>
            </p:grpSpPr>
            <p:sp>
              <p:nvSpPr>
                <p:cNvPr id="94410" name="Rectangle 73"/>
                <p:cNvSpPr>
                  <a:spLocks noChangeArrowheads="1"/>
                </p:cNvSpPr>
                <p:nvPr/>
              </p:nvSpPr>
              <p:spPr bwMode="auto">
                <a:xfrm>
                  <a:off x="43" y="1957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Is the truth</a:t>
                  </a:r>
                </a:p>
              </p:txBody>
            </p:sp>
            <p:sp>
              <p:nvSpPr>
                <p:cNvPr id="94411" name="Rectangle 165"/>
                <p:cNvSpPr>
                  <a:spLocks noChangeArrowheads="1"/>
                </p:cNvSpPr>
                <p:nvPr/>
              </p:nvSpPr>
              <p:spPr bwMode="auto">
                <a:xfrm>
                  <a:off x="0" y="1957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33" name="Group 168"/>
              <p:cNvGrpSpPr>
                <a:grpSpLocks/>
              </p:cNvGrpSpPr>
              <p:nvPr/>
            </p:nvGrpSpPr>
            <p:grpSpPr bwMode="auto">
              <a:xfrm>
                <a:off x="917" y="1957"/>
                <a:ext cx="874" cy="403"/>
                <a:chOff x="917" y="1957"/>
                <a:chExt cx="874" cy="403"/>
              </a:xfrm>
            </p:grpSpPr>
            <p:sp>
              <p:nvSpPr>
                <p:cNvPr id="94408" name="Rectangle 74"/>
                <p:cNvSpPr>
                  <a:spLocks noChangeArrowheads="1"/>
                </p:cNvSpPr>
                <p:nvPr/>
              </p:nvSpPr>
              <p:spPr bwMode="auto">
                <a:xfrm>
                  <a:off x="960" y="1957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John 3:33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09" name="Rectangle 167"/>
                <p:cNvSpPr>
                  <a:spLocks noChangeArrowheads="1"/>
                </p:cNvSpPr>
                <p:nvPr/>
              </p:nvSpPr>
              <p:spPr bwMode="auto">
                <a:xfrm>
                  <a:off x="917" y="1957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34" name="Group 170"/>
              <p:cNvGrpSpPr>
                <a:grpSpLocks/>
              </p:cNvGrpSpPr>
              <p:nvPr/>
            </p:nvGrpSpPr>
            <p:grpSpPr bwMode="auto">
              <a:xfrm>
                <a:off x="1791" y="1957"/>
                <a:ext cx="874" cy="403"/>
                <a:chOff x="1791" y="1957"/>
                <a:chExt cx="874" cy="403"/>
              </a:xfrm>
            </p:grpSpPr>
            <p:sp>
              <p:nvSpPr>
                <p:cNvPr id="94406" name="Rectangle 75"/>
                <p:cNvSpPr>
                  <a:spLocks noChangeArrowheads="1"/>
                </p:cNvSpPr>
                <p:nvPr/>
              </p:nvSpPr>
              <p:spPr bwMode="auto">
                <a:xfrm>
                  <a:off x="1834" y="1957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John 14:6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07" name="Rectangle 169"/>
                <p:cNvSpPr>
                  <a:spLocks noChangeArrowheads="1"/>
                </p:cNvSpPr>
                <p:nvPr/>
              </p:nvSpPr>
              <p:spPr bwMode="auto">
                <a:xfrm>
                  <a:off x="1791" y="1957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35" name="Group 172"/>
              <p:cNvGrpSpPr>
                <a:grpSpLocks/>
              </p:cNvGrpSpPr>
              <p:nvPr/>
            </p:nvGrpSpPr>
            <p:grpSpPr bwMode="auto">
              <a:xfrm>
                <a:off x="2665" y="1957"/>
                <a:ext cx="874" cy="403"/>
                <a:chOff x="2665" y="1957"/>
                <a:chExt cx="874" cy="403"/>
              </a:xfrm>
            </p:grpSpPr>
            <p:sp>
              <p:nvSpPr>
                <p:cNvPr id="94404" name="Rectangle 76"/>
                <p:cNvSpPr>
                  <a:spLocks noChangeArrowheads="1"/>
                </p:cNvSpPr>
                <p:nvPr/>
              </p:nvSpPr>
              <p:spPr bwMode="auto">
                <a:xfrm>
                  <a:off x="2708" y="1957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1 John 5:6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05" name="Rectangle 171"/>
                <p:cNvSpPr>
                  <a:spLocks noChangeArrowheads="1"/>
                </p:cNvSpPr>
                <p:nvPr/>
              </p:nvSpPr>
              <p:spPr bwMode="auto">
                <a:xfrm>
                  <a:off x="2665" y="1957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36" name="Group 174"/>
              <p:cNvGrpSpPr>
                <a:grpSpLocks/>
              </p:cNvGrpSpPr>
              <p:nvPr/>
            </p:nvGrpSpPr>
            <p:grpSpPr bwMode="auto">
              <a:xfrm>
                <a:off x="0" y="2360"/>
                <a:ext cx="917" cy="403"/>
                <a:chOff x="0" y="2360"/>
                <a:chExt cx="917" cy="403"/>
              </a:xfrm>
            </p:grpSpPr>
            <p:sp>
              <p:nvSpPr>
                <p:cNvPr id="94402" name="Rectangle 77"/>
                <p:cNvSpPr>
                  <a:spLocks noChangeArrowheads="1"/>
                </p:cNvSpPr>
                <p:nvPr/>
              </p:nvSpPr>
              <p:spPr bwMode="auto">
                <a:xfrm>
                  <a:off x="43" y="2360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Raised Christ</a:t>
                  </a:r>
                </a:p>
              </p:txBody>
            </p:sp>
            <p:sp>
              <p:nvSpPr>
                <p:cNvPr id="94403" name="Rectangle 173"/>
                <p:cNvSpPr>
                  <a:spLocks noChangeArrowheads="1"/>
                </p:cNvSpPr>
                <p:nvPr/>
              </p:nvSpPr>
              <p:spPr bwMode="auto">
                <a:xfrm>
                  <a:off x="0" y="2360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37" name="Group 176"/>
              <p:cNvGrpSpPr>
                <a:grpSpLocks/>
              </p:cNvGrpSpPr>
              <p:nvPr/>
            </p:nvGrpSpPr>
            <p:grpSpPr bwMode="auto">
              <a:xfrm>
                <a:off x="917" y="2360"/>
                <a:ext cx="874" cy="403"/>
                <a:chOff x="917" y="2360"/>
                <a:chExt cx="874" cy="403"/>
              </a:xfrm>
            </p:grpSpPr>
            <p:sp>
              <p:nvSpPr>
                <p:cNvPr id="94400" name="Rectangle 78"/>
                <p:cNvSpPr>
                  <a:spLocks noChangeArrowheads="1"/>
                </p:cNvSpPr>
                <p:nvPr/>
              </p:nvSpPr>
              <p:spPr bwMode="auto">
                <a:xfrm>
                  <a:off x="960" y="2360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Acts 3:26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401" name="Rectangle 175"/>
                <p:cNvSpPr>
                  <a:spLocks noChangeArrowheads="1"/>
                </p:cNvSpPr>
                <p:nvPr/>
              </p:nvSpPr>
              <p:spPr bwMode="auto">
                <a:xfrm>
                  <a:off x="917" y="2360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38" name="Group 178"/>
              <p:cNvGrpSpPr>
                <a:grpSpLocks/>
              </p:cNvGrpSpPr>
              <p:nvPr/>
            </p:nvGrpSpPr>
            <p:grpSpPr bwMode="auto">
              <a:xfrm>
                <a:off x="1791" y="2360"/>
                <a:ext cx="874" cy="403"/>
                <a:chOff x="1791" y="2360"/>
                <a:chExt cx="874" cy="403"/>
              </a:xfrm>
            </p:grpSpPr>
            <p:sp>
              <p:nvSpPr>
                <p:cNvPr id="94398" name="Rectangle 79"/>
                <p:cNvSpPr>
                  <a:spLocks noChangeArrowheads="1"/>
                </p:cNvSpPr>
                <p:nvPr/>
              </p:nvSpPr>
              <p:spPr bwMode="auto">
                <a:xfrm>
                  <a:off x="1834" y="2360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John 10:17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99" name="Rectangle 177"/>
                <p:cNvSpPr>
                  <a:spLocks noChangeArrowheads="1"/>
                </p:cNvSpPr>
                <p:nvPr/>
              </p:nvSpPr>
              <p:spPr bwMode="auto">
                <a:xfrm>
                  <a:off x="1791" y="2360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39" name="Group 180"/>
              <p:cNvGrpSpPr>
                <a:grpSpLocks/>
              </p:cNvGrpSpPr>
              <p:nvPr/>
            </p:nvGrpSpPr>
            <p:grpSpPr bwMode="auto">
              <a:xfrm>
                <a:off x="2665" y="2360"/>
                <a:ext cx="874" cy="403"/>
                <a:chOff x="2665" y="2360"/>
                <a:chExt cx="874" cy="403"/>
              </a:xfrm>
            </p:grpSpPr>
            <p:sp>
              <p:nvSpPr>
                <p:cNvPr id="94396" name="Rectangle 80"/>
                <p:cNvSpPr>
                  <a:spLocks noChangeArrowheads="1"/>
                </p:cNvSpPr>
                <p:nvPr/>
              </p:nvSpPr>
              <p:spPr bwMode="auto">
                <a:xfrm>
                  <a:off x="2708" y="2360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Rom. 8:11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97" name="Rectangle 179"/>
                <p:cNvSpPr>
                  <a:spLocks noChangeArrowheads="1"/>
                </p:cNvSpPr>
                <p:nvPr/>
              </p:nvSpPr>
              <p:spPr bwMode="auto">
                <a:xfrm>
                  <a:off x="2665" y="2360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40" name="Group 182"/>
              <p:cNvGrpSpPr>
                <a:grpSpLocks/>
              </p:cNvGrpSpPr>
              <p:nvPr/>
            </p:nvGrpSpPr>
            <p:grpSpPr bwMode="auto">
              <a:xfrm>
                <a:off x="0" y="2763"/>
                <a:ext cx="917" cy="518"/>
                <a:chOff x="0" y="2763"/>
                <a:chExt cx="917" cy="518"/>
              </a:xfrm>
            </p:grpSpPr>
            <p:sp>
              <p:nvSpPr>
                <p:cNvPr id="94394" name="Rectangle 81"/>
                <p:cNvSpPr>
                  <a:spLocks noChangeArrowheads="1"/>
                </p:cNvSpPr>
                <p:nvPr/>
              </p:nvSpPr>
              <p:spPr bwMode="auto">
                <a:xfrm>
                  <a:off x="43" y="2763"/>
                  <a:ext cx="831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Omniscient</a:t>
                  </a:r>
                </a:p>
              </p:txBody>
            </p:sp>
            <p:sp>
              <p:nvSpPr>
                <p:cNvPr id="94395" name="Rectangle 181"/>
                <p:cNvSpPr>
                  <a:spLocks noChangeArrowheads="1"/>
                </p:cNvSpPr>
                <p:nvPr/>
              </p:nvSpPr>
              <p:spPr bwMode="auto">
                <a:xfrm>
                  <a:off x="0" y="2763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41" name="Group 184"/>
              <p:cNvGrpSpPr>
                <a:grpSpLocks/>
              </p:cNvGrpSpPr>
              <p:nvPr/>
            </p:nvGrpSpPr>
            <p:grpSpPr bwMode="auto">
              <a:xfrm>
                <a:off x="917" y="2763"/>
                <a:ext cx="874" cy="518"/>
                <a:chOff x="917" y="2763"/>
                <a:chExt cx="874" cy="518"/>
              </a:xfrm>
            </p:grpSpPr>
            <p:sp>
              <p:nvSpPr>
                <p:cNvPr id="94392" name="Rectangle 82"/>
                <p:cNvSpPr>
                  <a:spLocks noChangeArrowheads="1"/>
                </p:cNvSpPr>
                <p:nvPr/>
              </p:nvSpPr>
              <p:spPr bwMode="auto">
                <a:xfrm>
                  <a:off x="960" y="2763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Ps. 139:1-5</a:t>
                  </a:r>
                </a:p>
              </p:txBody>
            </p:sp>
            <p:sp>
              <p:nvSpPr>
                <p:cNvPr id="94393" name="Rectangle 183"/>
                <p:cNvSpPr>
                  <a:spLocks noChangeArrowheads="1"/>
                </p:cNvSpPr>
                <p:nvPr/>
              </p:nvSpPr>
              <p:spPr bwMode="auto">
                <a:xfrm>
                  <a:off x="917" y="2763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42" name="Group 186"/>
              <p:cNvGrpSpPr>
                <a:grpSpLocks/>
              </p:cNvGrpSpPr>
              <p:nvPr/>
            </p:nvGrpSpPr>
            <p:grpSpPr bwMode="auto">
              <a:xfrm>
                <a:off x="1791" y="2763"/>
                <a:ext cx="874" cy="518"/>
                <a:chOff x="1791" y="2763"/>
                <a:chExt cx="874" cy="518"/>
              </a:xfrm>
            </p:grpSpPr>
            <p:sp>
              <p:nvSpPr>
                <p:cNvPr id="94390" name="Rectangle 83"/>
                <p:cNvSpPr>
                  <a:spLocks noChangeArrowheads="1"/>
                </p:cNvSpPr>
                <p:nvPr/>
              </p:nvSpPr>
              <p:spPr bwMode="auto">
                <a:xfrm>
                  <a:off x="1834" y="2763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John 16:3</a:t>
                  </a:r>
                </a:p>
              </p:txBody>
            </p:sp>
            <p:sp>
              <p:nvSpPr>
                <p:cNvPr id="94391" name="Rectangle 185"/>
                <p:cNvSpPr>
                  <a:spLocks noChangeArrowheads="1"/>
                </p:cNvSpPr>
                <p:nvPr/>
              </p:nvSpPr>
              <p:spPr bwMode="auto">
                <a:xfrm>
                  <a:off x="1791" y="2763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43" name="Group 188"/>
              <p:cNvGrpSpPr>
                <a:grpSpLocks/>
              </p:cNvGrpSpPr>
              <p:nvPr/>
            </p:nvGrpSpPr>
            <p:grpSpPr bwMode="auto">
              <a:xfrm>
                <a:off x="2665" y="2763"/>
                <a:ext cx="874" cy="518"/>
                <a:chOff x="2665" y="2763"/>
                <a:chExt cx="874" cy="518"/>
              </a:xfrm>
            </p:grpSpPr>
            <p:sp>
              <p:nvSpPr>
                <p:cNvPr id="94388" name="Rectangle 84"/>
                <p:cNvSpPr>
                  <a:spLocks noChangeArrowheads="1"/>
                </p:cNvSpPr>
                <p:nvPr/>
              </p:nvSpPr>
              <p:spPr bwMode="auto">
                <a:xfrm>
                  <a:off x="2708" y="2763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1 Cor. 2:10-11</a:t>
                  </a:r>
                </a:p>
              </p:txBody>
            </p:sp>
            <p:sp>
              <p:nvSpPr>
                <p:cNvPr id="94389" name="Rectangle 187"/>
                <p:cNvSpPr>
                  <a:spLocks noChangeArrowheads="1"/>
                </p:cNvSpPr>
                <p:nvPr/>
              </p:nvSpPr>
              <p:spPr bwMode="auto">
                <a:xfrm>
                  <a:off x="2665" y="2763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44" name="Group 190"/>
              <p:cNvGrpSpPr>
                <a:grpSpLocks/>
              </p:cNvGrpSpPr>
              <p:nvPr/>
            </p:nvGrpSpPr>
            <p:grpSpPr bwMode="auto">
              <a:xfrm>
                <a:off x="0" y="3281"/>
                <a:ext cx="917" cy="518"/>
                <a:chOff x="0" y="3281"/>
                <a:chExt cx="917" cy="518"/>
              </a:xfrm>
            </p:grpSpPr>
            <p:sp>
              <p:nvSpPr>
                <p:cNvPr id="94386" name="Rectangle 85"/>
                <p:cNvSpPr>
                  <a:spLocks noChangeArrowheads="1"/>
                </p:cNvSpPr>
                <p:nvPr/>
              </p:nvSpPr>
              <p:spPr bwMode="auto">
                <a:xfrm>
                  <a:off x="43" y="3281"/>
                  <a:ext cx="831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Omnipotent</a:t>
                  </a:r>
                </a:p>
              </p:txBody>
            </p:sp>
            <p:sp>
              <p:nvSpPr>
                <p:cNvPr id="94387" name="Rectangle 189"/>
                <p:cNvSpPr>
                  <a:spLocks noChangeArrowheads="1"/>
                </p:cNvSpPr>
                <p:nvPr/>
              </p:nvSpPr>
              <p:spPr bwMode="auto">
                <a:xfrm>
                  <a:off x="0" y="3281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45" name="Group 192"/>
              <p:cNvGrpSpPr>
                <a:grpSpLocks/>
              </p:cNvGrpSpPr>
              <p:nvPr/>
            </p:nvGrpSpPr>
            <p:grpSpPr bwMode="auto">
              <a:xfrm>
                <a:off x="917" y="3281"/>
                <a:ext cx="874" cy="518"/>
                <a:chOff x="917" y="3281"/>
                <a:chExt cx="874" cy="518"/>
              </a:xfrm>
            </p:grpSpPr>
            <p:sp>
              <p:nvSpPr>
                <p:cNvPr id="94384" name="Rectangle 86"/>
                <p:cNvSpPr>
                  <a:spLocks noChangeArrowheads="1"/>
                </p:cNvSpPr>
                <p:nvPr/>
              </p:nvSpPr>
              <p:spPr bwMode="auto">
                <a:xfrm>
                  <a:off x="960" y="3281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Matt. 19:26</a:t>
                  </a:r>
                </a:p>
              </p:txBody>
            </p:sp>
            <p:sp>
              <p:nvSpPr>
                <p:cNvPr id="94385" name="Rectangle 191"/>
                <p:cNvSpPr>
                  <a:spLocks noChangeArrowheads="1"/>
                </p:cNvSpPr>
                <p:nvPr/>
              </p:nvSpPr>
              <p:spPr bwMode="auto">
                <a:xfrm>
                  <a:off x="917" y="3281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46" name="Group 194"/>
              <p:cNvGrpSpPr>
                <a:grpSpLocks/>
              </p:cNvGrpSpPr>
              <p:nvPr/>
            </p:nvGrpSpPr>
            <p:grpSpPr bwMode="auto">
              <a:xfrm>
                <a:off x="1791" y="3281"/>
                <a:ext cx="874" cy="518"/>
                <a:chOff x="1791" y="3281"/>
                <a:chExt cx="874" cy="518"/>
              </a:xfrm>
            </p:grpSpPr>
            <p:sp>
              <p:nvSpPr>
                <p:cNvPr id="94382" name="Rectangle 87"/>
                <p:cNvSpPr>
                  <a:spLocks noChangeArrowheads="1"/>
                </p:cNvSpPr>
                <p:nvPr/>
              </p:nvSpPr>
              <p:spPr bwMode="auto">
                <a:xfrm>
                  <a:off x="1834" y="3281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Phil. 4:13</a:t>
                  </a:r>
                </a:p>
              </p:txBody>
            </p:sp>
            <p:sp>
              <p:nvSpPr>
                <p:cNvPr id="94383" name="Rectangle 193"/>
                <p:cNvSpPr>
                  <a:spLocks noChangeArrowheads="1"/>
                </p:cNvSpPr>
                <p:nvPr/>
              </p:nvSpPr>
              <p:spPr bwMode="auto">
                <a:xfrm>
                  <a:off x="1791" y="3281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47" name="Group 196"/>
              <p:cNvGrpSpPr>
                <a:grpSpLocks/>
              </p:cNvGrpSpPr>
              <p:nvPr/>
            </p:nvGrpSpPr>
            <p:grpSpPr bwMode="auto">
              <a:xfrm>
                <a:off x="2665" y="3281"/>
                <a:ext cx="874" cy="518"/>
                <a:chOff x="2665" y="3281"/>
                <a:chExt cx="874" cy="518"/>
              </a:xfrm>
            </p:grpSpPr>
            <p:sp>
              <p:nvSpPr>
                <p:cNvPr id="94380" name="Rectangle 88"/>
                <p:cNvSpPr>
                  <a:spLocks noChangeArrowheads="1"/>
                </p:cNvSpPr>
                <p:nvPr/>
              </p:nvSpPr>
              <p:spPr bwMode="auto">
                <a:xfrm>
                  <a:off x="2708" y="3281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Zech. 4:6</a:t>
                  </a:r>
                </a:p>
              </p:txBody>
            </p:sp>
            <p:sp>
              <p:nvSpPr>
                <p:cNvPr id="94381" name="Rectangle 195"/>
                <p:cNvSpPr>
                  <a:spLocks noChangeArrowheads="1"/>
                </p:cNvSpPr>
                <p:nvPr/>
              </p:nvSpPr>
              <p:spPr bwMode="auto">
                <a:xfrm>
                  <a:off x="2665" y="3281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48" name="Group 198"/>
              <p:cNvGrpSpPr>
                <a:grpSpLocks/>
              </p:cNvGrpSpPr>
              <p:nvPr/>
            </p:nvGrpSpPr>
            <p:grpSpPr bwMode="auto">
              <a:xfrm>
                <a:off x="0" y="3799"/>
                <a:ext cx="917" cy="518"/>
                <a:chOff x="0" y="3799"/>
                <a:chExt cx="917" cy="518"/>
              </a:xfrm>
            </p:grpSpPr>
            <p:sp>
              <p:nvSpPr>
                <p:cNvPr id="94378" name="Rectangle 89"/>
                <p:cNvSpPr>
                  <a:spLocks noChangeArrowheads="1"/>
                </p:cNvSpPr>
                <p:nvPr/>
              </p:nvSpPr>
              <p:spPr bwMode="auto">
                <a:xfrm>
                  <a:off x="43" y="3799"/>
                  <a:ext cx="831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Omnipresent</a:t>
                  </a:r>
                </a:p>
              </p:txBody>
            </p:sp>
            <p:sp>
              <p:nvSpPr>
                <p:cNvPr id="94379" name="Rectangle 197"/>
                <p:cNvSpPr>
                  <a:spLocks noChangeArrowheads="1"/>
                </p:cNvSpPr>
                <p:nvPr/>
              </p:nvSpPr>
              <p:spPr bwMode="auto">
                <a:xfrm>
                  <a:off x="0" y="3799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49" name="Group 200"/>
              <p:cNvGrpSpPr>
                <a:grpSpLocks/>
              </p:cNvGrpSpPr>
              <p:nvPr/>
            </p:nvGrpSpPr>
            <p:grpSpPr bwMode="auto">
              <a:xfrm>
                <a:off x="917" y="3799"/>
                <a:ext cx="874" cy="518"/>
                <a:chOff x="917" y="3799"/>
                <a:chExt cx="874" cy="518"/>
              </a:xfrm>
            </p:grpSpPr>
            <p:sp>
              <p:nvSpPr>
                <p:cNvPr id="94376" name="Rectangle 90"/>
                <p:cNvSpPr>
                  <a:spLocks noChangeArrowheads="1"/>
                </p:cNvSpPr>
                <p:nvPr/>
              </p:nvSpPr>
              <p:spPr bwMode="auto">
                <a:xfrm>
                  <a:off x="960" y="3799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Jer. 23:24</a:t>
                  </a:r>
                </a:p>
              </p:txBody>
            </p:sp>
            <p:sp>
              <p:nvSpPr>
                <p:cNvPr id="94377" name="Rectangle 199"/>
                <p:cNvSpPr>
                  <a:spLocks noChangeArrowheads="1"/>
                </p:cNvSpPr>
                <p:nvPr/>
              </p:nvSpPr>
              <p:spPr bwMode="auto">
                <a:xfrm>
                  <a:off x="917" y="3799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50" name="Group 202"/>
              <p:cNvGrpSpPr>
                <a:grpSpLocks/>
              </p:cNvGrpSpPr>
              <p:nvPr/>
            </p:nvGrpSpPr>
            <p:grpSpPr bwMode="auto">
              <a:xfrm>
                <a:off x="1791" y="3799"/>
                <a:ext cx="874" cy="518"/>
                <a:chOff x="1791" y="3799"/>
                <a:chExt cx="874" cy="518"/>
              </a:xfrm>
            </p:grpSpPr>
            <p:sp>
              <p:nvSpPr>
                <p:cNvPr id="94374" name="Rectangle 91"/>
                <p:cNvSpPr>
                  <a:spLocks noChangeArrowheads="1"/>
                </p:cNvSpPr>
                <p:nvPr/>
              </p:nvSpPr>
              <p:spPr bwMode="auto">
                <a:xfrm>
                  <a:off x="1834" y="3799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Matt. 18:20</a:t>
                  </a:r>
                </a:p>
              </p:txBody>
            </p:sp>
            <p:sp>
              <p:nvSpPr>
                <p:cNvPr id="94375" name="Rectangle 201"/>
                <p:cNvSpPr>
                  <a:spLocks noChangeArrowheads="1"/>
                </p:cNvSpPr>
                <p:nvPr/>
              </p:nvSpPr>
              <p:spPr bwMode="auto">
                <a:xfrm>
                  <a:off x="1791" y="3799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51" name="Group 204"/>
              <p:cNvGrpSpPr>
                <a:grpSpLocks/>
              </p:cNvGrpSpPr>
              <p:nvPr/>
            </p:nvGrpSpPr>
            <p:grpSpPr bwMode="auto">
              <a:xfrm>
                <a:off x="2665" y="3799"/>
                <a:ext cx="874" cy="518"/>
                <a:chOff x="2665" y="3799"/>
                <a:chExt cx="874" cy="518"/>
              </a:xfrm>
            </p:grpSpPr>
            <p:sp>
              <p:nvSpPr>
                <p:cNvPr id="94372" name="Rectangle 92"/>
                <p:cNvSpPr>
                  <a:spLocks noChangeArrowheads="1"/>
                </p:cNvSpPr>
                <p:nvPr/>
              </p:nvSpPr>
              <p:spPr bwMode="auto">
                <a:xfrm>
                  <a:off x="2708" y="3799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Ps. 139:7-12</a:t>
                  </a:r>
                </a:p>
              </p:txBody>
            </p:sp>
            <p:sp>
              <p:nvSpPr>
                <p:cNvPr id="94373" name="Rectangle 203"/>
                <p:cNvSpPr>
                  <a:spLocks noChangeArrowheads="1"/>
                </p:cNvSpPr>
                <p:nvPr/>
              </p:nvSpPr>
              <p:spPr bwMode="auto">
                <a:xfrm>
                  <a:off x="2665" y="3799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52" name="Group 206"/>
              <p:cNvGrpSpPr>
                <a:grpSpLocks/>
              </p:cNvGrpSpPr>
              <p:nvPr/>
            </p:nvGrpSpPr>
            <p:grpSpPr bwMode="auto">
              <a:xfrm>
                <a:off x="0" y="4317"/>
                <a:ext cx="917" cy="403"/>
                <a:chOff x="0" y="4317"/>
                <a:chExt cx="917" cy="403"/>
              </a:xfrm>
            </p:grpSpPr>
            <p:sp>
              <p:nvSpPr>
                <p:cNvPr id="94370" name="Rectangle 93"/>
                <p:cNvSpPr>
                  <a:spLocks noChangeArrowheads="1"/>
                </p:cNvSpPr>
                <p:nvPr/>
              </p:nvSpPr>
              <p:spPr bwMode="auto">
                <a:xfrm>
                  <a:off x="43" y="4317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Has personhood</a:t>
                  </a:r>
                </a:p>
              </p:txBody>
            </p:sp>
            <p:sp>
              <p:nvSpPr>
                <p:cNvPr id="94371" name="Rectangle 205"/>
                <p:cNvSpPr>
                  <a:spLocks noChangeArrowheads="1"/>
                </p:cNvSpPr>
                <p:nvPr/>
              </p:nvSpPr>
              <p:spPr bwMode="auto">
                <a:xfrm>
                  <a:off x="0" y="4317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53" name="Group 208"/>
              <p:cNvGrpSpPr>
                <a:grpSpLocks/>
              </p:cNvGrpSpPr>
              <p:nvPr/>
            </p:nvGrpSpPr>
            <p:grpSpPr bwMode="auto">
              <a:xfrm>
                <a:off x="917" y="4317"/>
                <a:ext cx="874" cy="403"/>
                <a:chOff x="917" y="4317"/>
                <a:chExt cx="874" cy="403"/>
              </a:xfrm>
            </p:grpSpPr>
            <p:sp>
              <p:nvSpPr>
                <p:cNvPr id="94368" name="Rectangle 94"/>
                <p:cNvSpPr>
                  <a:spLocks noChangeArrowheads="1"/>
                </p:cNvSpPr>
                <p:nvPr/>
              </p:nvSpPr>
              <p:spPr bwMode="auto">
                <a:xfrm>
                  <a:off x="960" y="4317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John 3:16</a:t>
                  </a:r>
                </a:p>
              </p:txBody>
            </p:sp>
            <p:sp>
              <p:nvSpPr>
                <p:cNvPr id="94369" name="Rectangle 207"/>
                <p:cNvSpPr>
                  <a:spLocks noChangeArrowheads="1"/>
                </p:cNvSpPr>
                <p:nvPr/>
              </p:nvSpPr>
              <p:spPr bwMode="auto">
                <a:xfrm>
                  <a:off x="917" y="4317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54" name="Group 210"/>
              <p:cNvGrpSpPr>
                <a:grpSpLocks/>
              </p:cNvGrpSpPr>
              <p:nvPr/>
            </p:nvGrpSpPr>
            <p:grpSpPr bwMode="auto">
              <a:xfrm>
                <a:off x="1791" y="4317"/>
                <a:ext cx="874" cy="403"/>
                <a:chOff x="1791" y="4317"/>
                <a:chExt cx="874" cy="403"/>
              </a:xfrm>
            </p:grpSpPr>
            <p:sp>
              <p:nvSpPr>
                <p:cNvPr id="94366" name="Rectangle 95"/>
                <p:cNvSpPr>
                  <a:spLocks noChangeArrowheads="1"/>
                </p:cNvSpPr>
                <p:nvPr/>
              </p:nvSpPr>
              <p:spPr bwMode="auto">
                <a:xfrm>
                  <a:off x="1834" y="4317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John 1:9-18</a:t>
                  </a:r>
                </a:p>
              </p:txBody>
            </p:sp>
            <p:sp>
              <p:nvSpPr>
                <p:cNvPr id="94367" name="Rectangle 209"/>
                <p:cNvSpPr>
                  <a:spLocks noChangeArrowheads="1"/>
                </p:cNvSpPr>
                <p:nvPr/>
              </p:nvSpPr>
              <p:spPr bwMode="auto">
                <a:xfrm>
                  <a:off x="1791" y="4317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55" name="Group 212"/>
              <p:cNvGrpSpPr>
                <a:grpSpLocks/>
              </p:cNvGrpSpPr>
              <p:nvPr/>
            </p:nvGrpSpPr>
            <p:grpSpPr bwMode="auto">
              <a:xfrm>
                <a:off x="2665" y="4317"/>
                <a:ext cx="874" cy="403"/>
                <a:chOff x="2665" y="4317"/>
                <a:chExt cx="874" cy="403"/>
              </a:xfrm>
            </p:grpSpPr>
            <p:sp>
              <p:nvSpPr>
                <p:cNvPr id="94364" name="Rectangle 96"/>
                <p:cNvSpPr>
                  <a:spLocks noChangeArrowheads="1"/>
                </p:cNvSpPr>
                <p:nvPr/>
              </p:nvSpPr>
              <p:spPr bwMode="auto">
                <a:xfrm>
                  <a:off x="2708" y="4317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John 14:17</a:t>
                  </a:r>
                </a:p>
              </p:txBody>
            </p:sp>
            <p:sp>
              <p:nvSpPr>
                <p:cNvPr id="94365" name="Rectangle 211"/>
                <p:cNvSpPr>
                  <a:spLocks noChangeArrowheads="1"/>
                </p:cNvSpPr>
                <p:nvPr/>
              </p:nvSpPr>
              <p:spPr bwMode="auto">
                <a:xfrm>
                  <a:off x="2665" y="4317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56" name="Group 214"/>
              <p:cNvGrpSpPr>
                <a:grpSpLocks/>
              </p:cNvGrpSpPr>
              <p:nvPr/>
            </p:nvGrpSpPr>
            <p:grpSpPr bwMode="auto">
              <a:xfrm>
                <a:off x="-23" y="4720"/>
                <a:ext cx="1022" cy="518"/>
                <a:chOff x="-23" y="4720"/>
                <a:chExt cx="1022" cy="518"/>
              </a:xfrm>
            </p:grpSpPr>
            <p:sp>
              <p:nvSpPr>
                <p:cNvPr id="94362" name="Rectangle 97"/>
                <p:cNvSpPr>
                  <a:spLocks noChangeArrowheads="1"/>
                </p:cNvSpPr>
                <p:nvPr/>
              </p:nvSpPr>
              <p:spPr bwMode="auto">
                <a:xfrm>
                  <a:off x="-23" y="4720"/>
                  <a:ext cx="1022" cy="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Helper (</a:t>
                  </a:r>
                  <a:r>
                    <a:rPr lang="en-US" sz="2000" b="1" i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Paraclete</a:t>
                  </a: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)</a:t>
                  </a:r>
                </a:p>
              </p:txBody>
            </p:sp>
            <p:sp>
              <p:nvSpPr>
                <p:cNvPr id="94363" name="Rectangle 213"/>
                <p:cNvSpPr>
                  <a:spLocks noChangeArrowheads="1"/>
                </p:cNvSpPr>
                <p:nvPr/>
              </p:nvSpPr>
              <p:spPr bwMode="auto">
                <a:xfrm>
                  <a:off x="0" y="4720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57" name="Group 216"/>
              <p:cNvGrpSpPr>
                <a:grpSpLocks/>
              </p:cNvGrpSpPr>
              <p:nvPr/>
            </p:nvGrpSpPr>
            <p:grpSpPr bwMode="auto">
              <a:xfrm>
                <a:off x="917" y="4720"/>
                <a:ext cx="874" cy="518"/>
                <a:chOff x="917" y="4720"/>
                <a:chExt cx="874" cy="518"/>
              </a:xfrm>
            </p:grpSpPr>
            <p:sp>
              <p:nvSpPr>
                <p:cNvPr id="94360" name="Rectangle 98"/>
                <p:cNvSpPr>
                  <a:spLocks noChangeArrowheads="1"/>
                </p:cNvSpPr>
                <p:nvPr/>
              </p:nvSpPr>
              <p:spPr bwMode="auto">
                <a:xfrm>
                  <a:off x="960" y="4720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2 Cor. 1:3-6</a:t>
                  </a:r>
                </a:p>
              </p:txBody>
            </p:sp>
            <p:sp>
              <p:nvSpPr>
                <p:cNvPr id="94361" name="Rectangle 215"/>
                <p:cNvSpPr>
                  <a:spLocks noChangeArrowheads="1"/>
                </p:cNvSpPr>
                <p:nvPr/>
              </p:nvSpPr>
              <p:spPr bwMode="auto">
                <a:xfrm>
                  <a:off x="917" y="4720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58" name="Group 218"/>
              <p:cNvGrpSpPr>
                <a:grpSpLocks/>
              </p:cNvGrpSpPr>
              <p:nvPr/>
            </p:nvGrpSpPr>
            <p:grpSpPr bwMode="auto">
              <a:xfrm>
                <a:off x="1791" y="4720"/>
                <a:ext cx="874" cy="518"/>
                <a:chOff x="1791" y="4720"/>
                <a:chExt cx="874" cy="518"/>
              </a:xfrm>
            </p:grpSpPr>
            <p:sp>
              <p:nvSpPr>
                <p:cNvPr id="94358" name="Rectangle 99"/>
                <p:cNvSpPr>
                  <a:spLocks noChangeArrowheads="1"/>
                </p:cNvSpPr>
                <p:nvPr/>
              </p:nvSpPr>
              <p:spPr bwMode="auto">
                <a:xfrm>
                  <a:off x="1834" y="4720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1 John 2:1</a:t>
                  </a:r>
                </a:p>
              </p:txBody>
            </p:sp>
            <p:sp>
              <p:nvSpPr>
                <p:cNvPr id="94359" name="Rectangle 217"/>
                <p:cNvSpPr>
                  <a:spLocks noChangeArrowheads="1"/>
                </p:cNvSpPr>
                <p:nvPr/>
              </p:nvSpPr>
              <p:spPr bwMode="auto">
                <a:xfrm>
                  <a:off x="1791" y="4720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59" name="Group 220"/>
              <p:cNvGrpSpPr>
                <a:grpSpLocks/>
              </p:cNvGrpSpPr>
              <p:nvPr/>
            </p:nvGrpSpPr>
            <p:grpSpPr bwMode="auto">
              <a:xfrm>
                <a:off x="2665" y="4720"/>
                <a:ext cx="874" cy="518"/>
                <a:chOff x="2665" y="4720"/>
                <a:chExt cx="874" cy="518"/>
              </a:xfrm>
            </p:grpSpPr>
            <p:sp>
              <p:nvSpPr>
                <p:cNvPr id="9435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708" y="4720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John 14:26</a:t>
                  </a:r>
                </a:p>
              </p:txBody>
            </p:sp>
            <p:sp>
              <p:nvSpPr>
                <p:cNvPr id="9435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65" y="4720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60" name="Group 222"/>
              <p:cNvGrpSpPr>
                <a:grpSpLocks/>
              </p:cNvGrpSpPr>
              <p:nvPr/>
            </p:nvGrpSpPr>
            <p:grpSpPr bwMode="auto">
              <a:xfrm>
                <a:off x="0" y="5238"/>
                <a:ext cx="917" cy="403"/>
                <a:chOff x="0" y="5238"/>
                <a:chExt cx="917" cy="403"/>
              </a:xfrm>
            </p:grpSpPr>
            <p:sp>
              <p:nvSpPr>
                <p:cNvPr id="94354" name="Rectangle 101"/>
                <p:cNvSpPr>
                  <a:spLocks noChangeArrowheads="1"/>
                </p:cNvSpPr>
                <p:nvPr/>
              </p:nvSpPr>
              <p:spPr bwMode="auto">
                <a:xfrm>
                  <a:off x="43" y="5238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Forgives sin</a:t>
                  </a:r>
                </a:p>
              </p:txBody>
            </p:sp>
            <p:sp>
              <p:nvSpPr>
                <p:cNvPr id="94355" name="Rectangle 221"/>
                <p:cNvSpPr>
                  <a:spLocks noChangeArrowheads="1"/>
                </p:cNvSpPr>
                <p:nvPr/>
              </p:nvSpPr>
              <p:spPr bwMode="auto">
                <a:xfrm>
                  <a:off x="0" y="5238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61" name="Group 224"/>
              <p:cNvGrpSpPr>
                <a:grpSpLocks/>
              </p:cNvGrpSpPr>
              <p:nvPr/>
            </p:nvGrpSpPr>
            <p:grpSpPr bwMode="auto">
              <a:xfrm>
                <a:off x="917" y="5238"/>
                <a:ext cx="874" cy="403"/>
                <a:chOff x="917" y="5238"/>
                <a:chExt cx="874" cy="403"/>
              </a:xfrm>
            </p:grpSpPr>
            <p:sp>
              <p:nvSpPr>
                <p:cNvPr id="94352" name="Rectangle 102"/>
                <p:cNvSpPr>
                  <a:spLocks noChangeArrowheads="1"/>
                </p:cNvSpPr>
                <p:nvPr/>
              </p:nvSpPr>
              <p:spPr bwMode="auto">
                <a:xfrm>
                  <a:off x="960" y="5238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Isa. 45:25</a:t>
                  </a:r>
                </a:p>
              </p:txBody>
            </p:sp>
            <p:sp>
              <p:nvSpPr>
                <p:cNvPr id="94353" name="Rectangle 223"/>
                <p:cNvSpPr>
                  <a:spLocks noChangeArrowheads="1"/>
                </p:cNvSpPr>
                <p:nvPr/>
              </p:nvSpPr>
              <p:spPr bwMode="auto">
                <a:xfrm>
                  <a:off x="917" y="5238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62" name="Group 226"/>
              <p:cNvGrpSpPr>
                <a:grpSpLocks/>
              </p:cNvGrpSpPr>
              <p:nvPr/>
            </p:nvGrpSpPr>
            <p:grpSpPr bwMode="auto">
              <a:xfrm>
                <a:off x="1791" y="5238"/>
                <a:ext cx="874" cy="403"/>
                <a:chOff x="1791" y="5238"/>
                <a:chExt cx="874" cy="403"/>
              </a:xfrm>
            </p:grpSpPr>
            <p:sp>
              <p:nvSpPr>
                <p:cNvPr id="94350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34" y="5238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1 John 2:12</a:t>
                  </a:r>
                </a:p>
              </p:txBody>
            </p:sp>
            <p:sp>
              <p:nvSpPr>
                <p:cNvPr id="94351" name="Rectangle 225"/>
                <p:cNvSpPr>
                  <a:spLocks noChangeArrowheads="1"/>
                </p:cNvSpPr>
                <p:nvPr/>
              </p:nvSpPr>
              <p:spPr bwMode="auto">
                <a:xfrm>
                  <a:off x="1791" y="5238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63" name="Group 228"/>
              <p:cNvGrpSpPr>
                <a:grpSpLocks/>
              </p:cNvGrpSpPr>
              <p:nvPr/>
            </p:nvGrpSpPr>
            <p:grpSpPr bwMode="auto">
              <a:xfrm>
                <a:off x="2665" y="5238"/>
                <a:ext cx="874" cy="403"/>
                <a:chOff x="2665" y="5238"/>
                <a:chExt cx="874" cy="403"/>
              </a:xfrm>
            </p:grpSpPr>
            <p:sp>
              <p:nvSpPr>
                <p:cNvPr id="9434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708" y="5238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 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49" name="Rectangle 227"/>
                <p:cNvSpPr>
                  <a:spLocks noChangeArrowheads="1"/>
                </p:cNvSpPr>
                <p:nvPr/>
              </p:nvSpPr>
              <p:spPr bwMode="auto">
                <a:xfrm>
                  <a:off x="2665" y="5238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64" name="Group 230"/>
              <p:cNvGrpSpPr>
                <a:grpSpLocks/>
              </p:cNvGrpSpPr>
              <p:nvPr/>
            </p:nvGrpSpPr>
            <p:grpSpPr bwMode="auto">
              <a:xfrm>
                <a:off x="0" y="5641"/>
                <a:ext cx="917" cy="403"/>
                <a:chOff x="0" y="5641"/>
                <a:chExt cx="917" cy="403"/>
              </a:xfrm>
            </p:grpSpPr>
            <p:sp>
              <p:nvSpPr>
                <p:cNvPr id="94346" name="Rectangle 105"/>
                <p:cNvSpPr>
                  <a:spLocks noChangeArrowheads="1"/>
                </p:cNvSpPr>
                <p:nvPr/>
              </p:nvSpPr>
              <p:spPr bwMode="auto">
                <a:xfrm>
                  <a:off x="43" y="5641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Forgets sin</a:t>
                  </a:r>
                </a:p>
              </p:txBody>
            </p:sp>
            <p:sp>
              <p:nvSpPr>
                <p:cNvPr id="94347" name="Rectangle 229"/>
                <p:cNvSpPr>
                  <a:spLocks noChangeArrowheads="1"/>
                </p:cNvSpPr>
                <p:nvPr/>
              </p:nvSpPr>
              <p:spPr bwMode="auto">
                <a:xfrm>
                  <a:off x="0" y="5641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65" name="Group 232"/>
              <p:cNvGrpSpPr>
                <a:grpSpLocks/>
              </p:cNvGrpSpPr>
              <p:nvPr/>
            </p:nvGrpSpPr>
            <p:grpSpPr bwMode="auto">
              <a:xfrm>
                <a:off x="917" y="5641"/>
                <a:ext cx="874" cy="403"/>
                <a:chOff x="917" y="5641"/>
                <a:chExt cx="874" cy="403"/>
              </a:xfrm>
            </p:grpSpPr>
            <p:sp>
              <p:nvSpPr>
                <p:cNvPr id="94344" name="Rectangle 106"/>
                <p:cNvSpPr>
                  <a:spLocks noChangeArrowheads="1"/>
                </p:cNvSpPr>
                <p:nvPr/>
              </p:nvSpPr>
              <p:spPr bwMode="auto">
                <a:xfrm>
                  <a:off x="960" y="5641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Jer. 31:34</a:t>
                  </a:r>
                </a:p>
              </p:txBody>
            </p:sp>
            <p:sp>
              <p:nvSpPr>
                <p:cNvPr id="94345" name="Rectangle 231"/>
                <p:cNvSpPr>
                  <a:spLocks noChangeArrowheads="1"/>
                </p:cNvSpPr>
                <p:nvPr/>
              </p:nvSpPr>
              <p:spPr bwMode="auto">
                <a:xfrm>
                  <a:off x="917" y="5641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66" name="Group 234"/>
              <p:cNvGrpSpPr>
                <a:grpSpLocks/>
              </p:cNvGrpSpPr>
              <p:nvPr/>
            </p:nvGrpSpPr>
            <p:grpSpPr bwMode="auto">
              <a:xfrm>
                <a:off x="1791" y="5641"/>
                <a:ext cx="874" cy="403"/>
                <a:chOff x="1791" y="5641"/>
                <a:chExt cx="874" cy="403"/>
              </a:xfrm>
            </p:grpSpPr>
            <p:sp>
              <p:nvSpPr>
                <p:cNvPr id="94342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34" y="5641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Heb. 8:12</a:t>
                  </a:r>
                </a:p>
              </p:txBody>
            </p:sp>
            <p:sp>
              <p:nvSpPr>
                <p:cNvPr id="94343" name="Rectangle 233"/>
                <p:cNvSpPr>
                  <a:spLocks noChangeArrowheads="1"/>
                </p:cNvSpPr>
                <p:nvPr/>
              </p:nvSpPr>
              <p:spPr bwMode="auto">
                <a:xfrm>
                  <a:off x="1791" y="5641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67" name="Group 236"/>
              <p:cNvGrpSpPr>
                <a:grpSpLocks/>
              </p:cNvGrpSpPr>
              <p:nvPr/>
            </p:nvGrpSpPr>
            <p:grpSpPr bwMode="auto">
              <a:xfrm>
                <a:off x="2665" y="5641"/>
                <a:ext cx="874" cy="403"/>
                <a:chOff x="2665" y="5641"/>
                <a:chExt cx="874" cy="403"/>
              </a:xfrm>
            </p:grpSpPr>
            <p:sp>
              <p:nvSpPr>
                <p:cNvPr id="943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2708" y="5641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Heb. 10:17</a:t>
                  </a:r>
                </a:p>
              </p:txBody>
            </p:sp>
            <p:sp>
              <p:nvSpPr>
                <p:cNvPr id="94341" name="Rectangle 235"/>
                <p:cNvSpPr>
                  <a:spLocks noChangeArrowheads="1"/>
                </p:cNvSpPr>
                <p:nvPr/>
              </p:nvSpPr>
              <p:spPr bwMode="auto">
                <a:xfrm>
                  <a:off x="2665" y="5641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68" name="Group 238"/>
              <p:cNvGrpSpPr>
                <a:grpSpLocks/>
              </p:cNvGrpSpPr>
              <p:nvPr/>
            </p:nvGrpSpPr>
            <p:grpSpPr bwMode="auto">
              <a:xfrm>
                <a:off x="0" y="6044"/>
                <a:ext cx="917" cy="518"/>
                <a:chOff x="0" y="6044"/>
                <a:chExt cx="917" cy="518"/>
              </a:xfrm>
            </p:grpSpPr>
            <p:sp>
              <p:nvSpPr>
                <p:cNvPr id="94338" name="Rectangle 109"/>
                <p:cNvSpPr>
                  <a:spLocks noChangeArrowheads="1"/>
                </p:cNvSpPr>
                <p:nvPr/>
              </p:nvSpPr>
              <p:spPr bwMode="auto">
                <a:xfrm>
                  <a:off x="43" y="6044"/>
                  <a:ext cx="831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Immutable</a:t>
                  </a:r>
                </a:p>
              </p:txBody>
            </p:sp>
            <p:sp>
              <p:nvSpPr>
                <p:cNvPr id="94339" name="Rectangle 237"/>
                <p:cNvSpPr>
                  <a:spLocks noChangeArrowheads="1"/>
                </p:cNvSpPr>
                <p:nvPr/>
              </p:nvSpPr>
              <p:spPr bwMode="auto">
                <a:xfrm>
                  <a:off x="0" y="6044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69" name="Group 240"/>
              <p:cNvGrpSpPr>
                <a:grpSpLocks/>
              </p:cNvGrpSpPr>
              <p:nvPr/>
            </p:nvGrpSpPr>
            <p:grpSpPr bwMode="auto">
              <a:xfrm>
                <a:off x="917" y="6044"/>
                <a:ext cx="874" cy="518"/>
                <a:chOff x="917" y="6044"/>
                <a:chExt cx="874" cy="518"/>
              </a:xfrm>
            </p:grpSpPr>
            <p:sp>
              <p:nvSpPr>
                <p:cNvPr id="94336" name="Rectangle 110"/>
                <p:cNvSpPr>
                  <a:spLocks noChangeArrowheads="1"/>
                </p:cNvSpPr>
                <p:nvPr/>
              </p:nvSpPr>
              <p:spPr bwMode="auto">
                <a:xfrm>
                  <a:off x="960" y="6044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Mal. 3:6</a:t>
                  </a:r>
                </a:p>
              </p:txBody>
            </p:sp>
            <p:sp>
              <p:nvSpPr>
                <p:cNvPr id="94337" name="Rectangle 239"/>
                <p:cNvSpPr>
                  <a:spLocks noChangeArrowheads="1"/>
                </p:cNvSpPr>
                <p:nvPr/>
              </p:nvSpPr>
              <p:spPr bwMode="auto">
                <a:xfrm>
                  <a:off x="917" y="6044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70" name="Group 242"/>
              <p:cNvGrpSpPr>
                <a:grpSpLocks/>
              </p:cNvGrpSpPr>
              <p:nvPr/>
            </p:nvGrpSpPr>
            <p:grpSpPr bwMode="auto">
              <a:xfrm>
                <a:off x="1791" y="6044"/>
                <a:ext cx="874" cy="518"/>
                <a:chOff x="1791" y="6044"/>
                <a:chExt cx="874" cy="518"/>
              </a:xfrm>
            </p:grpSpPr>
            <p:sp>
              <p:nvSpPr>
                <p:cNvPr id="94334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34" y="6044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Heb. 13:8</a:t>
                  </a:r>
                </a:p>
              </p:txBody>
            </p:sp>
            <p:sp>
              <p:nvSpPr>
                <p:cNvPr id="94335" name="Rectangle 241"/>
                <p:cNvSpPr>
                  <a:spLocks noChangeArrowheads="1"/>
                </p:cNvSpPr>
                <p:nvPr/>
              </p:nvSpPr>
              <p:spPr bwMode="auto">
                <a:xfrm>
                  <a:off x="1791" y="6044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71" name="Group 244"/>
              <p:cNvGrpSpPr>
                <a:grpSpLocks/>
              </p:cNvGrpSpPr>
              <p:nvPr/>
            </p:nvGrpSpPr>
            <p:grpSpPr bwMode="auto">
              <a:xfrm>
                <a:off x="2665" y="6044"/>
                <a:ext cx="874" cy="518"/>
                <a:chOff x="2665" y="6044"/>
                <a:chExt cx="874" cy="518"/>
              </a:xfrm>
            </p:grpSpPr>
            <p:sp>
              <p:nvSpPr>
                <p:cNvPr id="94332" name="Rectangle 112"/>
                <p:cNvSpPr>
                  <a:spLocks noChangeArrowheads="1"/>
                </p:cNvSpPr>
                <p:nvPr/>
              </p:nvSpPr>
              <p:spPr bwMode="auto">
                <a:xfrm>
                  <a:off x="2708" y="6044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 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33" name="Rectangle 243"/>
                <p:cNvSpPr>
                  <a:spLocks noChangeArrowheads="1"/>
                </p:cNvSpPr>
                <p:nvPr/>
              </p:nvSpPr>
              <p:spPr bwMode="auto">
                <a:xfrm>
                  <a:off x="2665" y="6044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72" name="Group 246"/>
              <p:cNvGrpSpPr>
                <a:grpSpLocks/>
              </p:cNvGrpSpPr>
              <p:nvPr/>
            </p:nvGrpSpPr>
            <p:grpSpPr bwMode="auto">
              <a:xfrm>
                <a:off x="0" y="6562"/>
                <a:ext cx="917" cy="403"/>
                <a:chOff x="0" y="6562"/>
                <a:chExt cx="917" cy="403"/>
              </a:xfrm>
            </p:grpSpPr>
            <p:sp>
              <p:nvSpPr>
                <p:cNvPr id="94330" name="Rectangle 113"/>
                <p:cNvSpPr>
                  <a:spLocks noChangeArrowheads="1"/>
                </p:cNvSpPr>
                <p:nvPr/>
              </p:nvSpPr>
              <p:spPr bwMode="auto">
                <a:xfrm>
                  <a:off x="43" y="6562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Eternal</a:t>
                  </a:r>
                </a:p>
              </p:txBody>
            </p:sp>
            <p:sp>
              <p:nvSpPr>
                <p:cNvPr id="94331" name="Rectangle 245"/>
                <p:cNvSpPr>
                  <a:spLocks noChangeArrowheads="1"/>
                </p:cNvSpPr>
                <p:nvPr/>
              </p:nvSpPr>
              <p:spPr bwMode="auto">
                <a:xfrm>
                  <a:off x="0" y="6562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73" name="Group 248"/>
              <p:cNvGrpSpPr>
                <a:grpSpLocks/>
              </p:cNvGrpSpPr>
              <p:nvPr/>
            </p:nvGrpSpPr>
            <p:grpSpPr bwMode="auto">
              <a:xfrm>
                <a:off x="917" y="6562"/>
                <a:ext cx="874" cy="403"/>
                <a:chOff x="917" y="6562"/>
                <a:chExt cx="874" cy="403"/>
              </a:xfrm>
            </p:grpSpPr>
            <p:sp>
              <p:nvSpPr>
                <p:cNvPr id="94328" name="Rectangle 114"/>
                <p:cNvSpPr>
                  <a:spLocks noChangeArrowheads="1"/>
                </p:cNvSpPr>
                <p:nvPr/>
              </p:nvSpPr>
              <p:spPr bwMode="auto">
                <a:xfrm>
                  <a:off x="960" y="6562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Exod. 15:18</a:t>
                  </a:r>
                </a:p>
              </p:txBody>
            </p:sp>
            <p:sp>
              <p:nvSpPr>
                <p:cNvPr id="94329" name="Rectangle 247"/>
                <p:cNvSpPr>
                  <a:spLocks noChangeArrowheads="1"/>
                </p:cNvSpPr>
                <p:nvPr/>
              </p:nvSpPr>
              <p:spPr bwMode="auto">
                <a:xfrm>
                  <a:off x="917" y="6562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74" name="Group 250"/>
              <p:cNvGrpSpPr>
                <a:grpSpLocks/>
              </p:cNvGrpSpPr>
              <p:nvPr/>
            </p:nvGrpSpPr>
            <p:grpSpPr bwMode="auto">
              <a:xfrm>
                <a:off x="1791" y="6562"/>
                <a:ext cx="874" cy="403"/>
                <a:chOff x="1791" y="6562"/>
                <a:chExt cx="874" cy="403"/>
              </a:xfrm>
            </p:grpSpPr>
            <p:sp>
              <p:nvSpPr>
                <p:cNvPr id="94326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34" y="6562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John 1:1-2</a:t>
                  </a:r>
                </a:p>
              </p:txBody>
            </p:sp>
            <p:sp>
              <p:nvSpPr>
                <p:cNvPr id="94327" name="Rectangle 249"/>
                <p:cNvSpPr>
                  <a:spLocks noChangeArrowheads="1"/>
                </p:cNvSpPr>
                <p:nvPr/>
              </p:nvSpPr>
              <p:spPr bwMode="auto">
                <a:xfrm>
                  <a:off x="1791" y="6562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75" name="Group 252"/>
              <p:cNvGrpSpPr>
                <a:grpSpLocks/>
              </p:cNvGrpSpPr>
              <p:nvPr/>
            </p:nvGrpSpPr>
            <p:grpSpPr bwMode="auto">
              <a:xfrm>
                <a:off x="2665" y="6562"/>
                <a:ext cx="874" cy="403"/>
                <a:chOff x="2665" y="6562"/>
                <a:chExt cx="874" cy="403"/>
              </a:xfrm>
            </p:grpSpPr>
            <p:sp>
              <p:nvSpPr>
                <p:cNvPr id="94324" name="Rectangle 116"/>
                <p:cNvSpPr>
                  <a:spLocks noChangeArrowheads="1"/>
                </p:cNvSpPr>
                <p:nvPr/>
              </p:nvSpPr>
              <p:spPr bwMode="auto">
                <a:xfrm>
                  <a:off x="2708" y="6562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 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25" name="Rectangle 251"/>
                <p:cNvSpPr>
                  <a:spLocks noChangeArrowheads="1"/>
                </p:cNvSpPr>
                <p:nvPr/>
              </p:nvSpPr>
              <p:spPr bwMode="auto">
                <a:xfrm>
                  <a:off x="2665" y="6562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76" name="Group 254"/>
              <p:cNvGrpSpPr>
                <a:grpSpLocks/>
              </p:cNvGrpSpPr>
              <p:nvPr/>
            </p:nvGrpSpPr>
            <p:grpSpPr bwMode="auto">
              <a:xfrm>
                <a:off x="0" y="6965"/>
                <a:ext cx="917" cy="403"/>
                <a:chOff x="0" y="6965"/>
                <a:chExt cx="917" cy="403"/>
              </a:xfrm>
            </p:grpSpPr>
            <p:sp>
              <p:nvSpPr>
                <p:cNvPr id="94322" name="Rectangle 117"/>
                <p:cNvSpPr>
                  <a:spLocks noChangeArrowheads="1"/>
                </p:cNvSpPr>
                <p:nvPr/>
              </p:nvSpPr>
              <p:spPr bwMode="auto">
                <a:xfrm>
                  <a:off x="43" y="6965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"I Am"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23" name="Rectangle 253"/>
                <p:cNvSpPr>
                  <a:spLocks noChangeArrowheads="1"/>
                </p:cNvSpPr>
                <p:nvPr/>
              </p:nvSpPr>
              <p:spPr bwMode="auto">
                <a:xfrm>
                  <a:off x="0" y="6965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77" name="Group 256"/>
              <p:cNvGrpSpPr>
                <a:grpSpLocks/>
              </p:cNvGrpSpPr>
              <p:nvPr/>
            </p:nvGrpSpPr>
            <p:grpSpPr bwMode="auto">
              <a:xfrm>
                <a:off x="917" y="6965"/>
                <a:ext cx="874" cy="403"/>
                <a:chOff x="917" y="6965"/>
                <a:chExt cx="874" cy="403"/>
              </a:xfrm>
            </p:grpSpPr>
            <p:sp>
              <p:nvSpPr>
                <p:cNvPr id="94320" name="Rectangle 118"/>
                <p:cNvSpPr>
                  <a:spLocks noChangeArrowheads="1"/>
                </p:cNvSpPr>
                <p:nvPr/>
              </p:nvSpPr>
              <p:spPr bwMode="auto">
                <a:xfrm>
                  <a:off x="960" y="6965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Exod. 3:14</a:t>
                  </a:r>
                </a:p>
              </p:txBody>
            </p:sp>
            <p:sp>
              <p:nvSpPr>
                <p:cNvPr id="94321" name="Rectangle 255"/>
                <p:cNvSpPr>
                  <a:spLocks noChangeArrowheads="1"/>
                </p:cNvSpPr>
                <p:nvPr/>
              </p:nvSpPr>
              <p:spPr bwMode="auto">
                <a:xfrm>
                  <a:off x="917" y="6965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78" name="Group 258"/>
              <p:cNvGrpSpPr>
                <a:grpSpLocks/>
              </p:cNvGrpSpPr>
              <p:nvPr/>
            </p:nvGrpSpPr>
            <p:grpSpPr bwMode="auto">
              <a:xfrm>
                <a:off x="1791" y="6965"/>
                <a:ext cx="874" cy="403"/>
                <a:chOff x="1791" y="6965"/>
                <a:chExt cx="874" cy="403"/>
              </a:xfrm>
            </p:grpSpPr>
            <p:sp>
              <p:nvSpPr>
                <p:cNvPr id="94318" name="Rectangle 119"/>
                <p:cNvSpPr>
                  <a:spLocks noChangeArrowheads="1"/>
                </p:cNvSpPr>
                <p:nvPr/>
              </p:nvSpPr>
              <p:spPr bwMode="auto">
                <a:xfrm>
                  <a:off x="1834" y="6965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John 8:58</a:t>
                  </a:r>
                </a:p>
              </p:txBody>
            </p:sp>
            <p:sp>
              <p:nvSpPr>
                <p:cNvPr id="94319" name="Rectangle 257"/>
                <p:cNvSpPr>
                  <a:spLocks noChangeArrowheads="1"/>
                </p:cNvSpPr>
                <p:nvPr/>
              </p:nvSpPr>
              <p:spPr bwMode="auto">
                <a:xfrm>
                  <a:off x="1791" y="6965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79" name="Group 260"/>
              <p:cNvGrpSpPr>
                <a:grpSpLocks/>
              </p:cNvGrpSpPr>
              <p:nvPr/>
            </p:nvGrpSpPr>
            <p:grpSpPr bwMode="auto">
              <a:xfrm>
                <a:off x="2665" y="6965"/>
                <a:ext cx="874" cy="403"/>
                <a:chOff x="2665" y="6965"/>
                <a:chExt cx="874" cy="403"/>
              </a:xfrm>
            </p:grpSpPr>
            <p:sp>
              <p:nvSpPr>
                <p:cNvPr id="94316" name="Rectangle 120"/>
                <p:cNvSpPr>
                  <a:spLocks noChangeArrowheads="1"/>
                </p:cNvSpPr>
                <p:nvPr/>
              </p:nvSpPr>
              <p:spPr bwMode="auto">
                <a:xfrm>
                  <a:off x="2708" y="6965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 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1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665" y="6965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80" name="Group 262"/>
              <p:cNvGrpSpPr>
                <a:grpSpLocks/>
              </p:cNvGrpSpPr>
              <p:nvPr/>
            </p:nvGrpSpPr>
            <p:grpSpPr bwMode="auto">
              <a:xfrm>
                <a:off x="-23" y="7368"/>
                <a:ext cx="1022" cy="518"/>
                <a:chOff x="-23" y="7368"/>
                <a:chExt cx="1022" cy="518"/>
              </a:xfrm>
            </p:grpSpPr>
            <p:sp>
              <p:nvSpPr>
                <p:cNvPr id="94314" name="Rectangle 121"/>
                <p:cNvSpPr>
                  <a:spLocks noChangeArrowheads="1"/>
                </p:cNvSpPr>
                <p:nvPr/>
              </p:nvSpPr>
              <p:spPr bwMode="auto">
                <a:xfrm>
                  <a:off x="-23" y="7368"/>
                  <a:ext cx="1022" cy="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"Alpha and Omega"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15" name="Rectangle 261"/>
                <p:cNvSpPr>
                  <a:spLocks noChangeArrowheads="1"/>
                </p:cNvSpPr>
                <p:nvPr/>
              </p:nvSpPr>
              <p:spPr bwMode="auto">
                <a:xfrm>
                  <a:off x="0" y="7368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81" name="Group 264"/>
              <p:cNvGrpSpPr>
                <a:grpSpLocks/>
              </p:cNvGrpSpPr>
              <p:nvPr/>
            </p:nvGrpSpPr>
            <p:grpSpPr bwMode="auto">
              <a:xfrm>
                <a:off x="917" y="7368"/>
                <a:ext cx="874" cy="518"/>
                <a:chOff x="917" y="7368"/>
                <a:chExt cx="874" cy="518"/>
              </a:xfrm>
            </p:grpSpPr>
            <p:sp>
              <p:nvSpPr>
                <p:cNvPr id="94312" name="Rectangle 122"/>
                <p:cNvSpPr>
                  <a:spLocks noChangeArrowheads="1"/>
                </p:cNvSpPr>
                <p:nvPr/>
              </p:nvSpPr>
              <p:spPr bwMode="auto">
                <a:xfrm>
                  <a:off x="960" y="7368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Rev. 1:8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13" name="Rectangle 263"/>
                <p:cNvSpPr>
                  <a:spLocks noChangeArrowheads="1"/>
                </p:cNvSpPr>
                <p:nvPr/>
              </p:nvSpPr>
              <p:spPr bwMode="auto">
                <a:xfrm>
                  <a:off x="917" y="7368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82" name="Group 266"/>
              <p:cNvGrpSpPr>
                <a:grpSpLocks/>
              </p:cNvGrpSpPr>
              <p:nvPr/>
            </p:nvGrpSpPr>
            <p:grpSpPr bwMode="auto">
              <a:xfrm>
                <a:off x="1791" y="7368"/>
                <a:ext cx="874" cy="518"/>
                <a:chOff x="1791" y="7368"/>
                <a:chExt cx="874" cy="518"/>
              </a:xfrm>
            </p:grpSpPr>
            <p:sp>
              <p:nvSpPr>
                <p:cNvPr id="94310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34" y="7368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Rev. 22:13, 16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11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91" y="7368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83" name="Group 268"/>
              <p:cNvGrpSpPr>
                <a:grpSpLocks/>
              </p:cNvGrpSpPr>
              <p:nvPr/>
            </p:nvGrpSpPr>
            <p:grpSpPr bwMode="auto">
              <a:xfrm>
                <a:off x="2665" y="7368"/>
                <a:ext cx="874" cy="518"/>
                <a:chOff x="2665" y="7368"/>
                <a:chExt cx="874" cy="518"/>
              </a:xfrm>
            </p:grpSpPr>
            <p:sp>
              <p:nvSpPr>
                <p:cNvPr id="94308" name="Rectangle 124"/>
                <p:cNvSpPr>
                  <a:spLocks noChangeArrowheads="1"/>
                </p:cNvSpPr>
                <p:nvPr/>
              </p:nvSpPr>
              <p:spPr bwMode="auto">
                <a:xfrm>
                  <a:off x="2708" y="7368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 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09" name="Rectangle 267"/>
                <p:cNvSpPr>
                  <a:spLocks noChangeArrowheads="1"/>
                </p:cNvSpPr>
                <p:nvPr/>
              </p:nvSpPr>
              <p:spPr bwMode="auto">
                <a:xfrm>
                  <a:off x="2665" y="7368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84" name="Group 270"/>
              <p:cNvGrpSpPr>
                <a:grpSpLocks/>
              </p:cNvGrpSpPr>
              <p:nvPr/>
            </p:nvGrpSpPr>
            <p:grpSpPr bwMode="auto">
              <a:xfrm>
                <a:off x="-23" y="7886"/>
                <a:ext cx="1022" cy="518"/>
                <a:chOff x="-23" y="7886"/>
                <a:chExt cx="1022" cy="518"/>
              </a:xfrm>
            </p:grpSpPr>
            <p:sp>
              <p:nvSpPr>
                <p:cNvPr id="94306" name="Rectangle 125"/>
                <p:cNvSpPr>
                  <a:spLocks noChangeArrowheads="1"/>
                </p:cNvSpPr>
                <p:nvPr/>
              </p:nvSpPr>
              <p:spPr bwMode="auto">
                <a:xfrm>
                  <a:off x="-23" y="7886"/>
                  <a:ext cx="1022" cy="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"First and the Last"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07" name="Rectangle 269"/>
                <p:cNvSpPr>
                  <a:spLocks noChangeArrowheads="1"/>
                </p:cNvSpPr>
                <p:nvPr/>
              </p:nvSpPr>
              <p:spPr bwMode="auto">
                <a:xfrm>
                  <a:off x="0" y="7886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85" name="Group 272"/>
              <p:cNvGrpSpPr>
                <a:grpSpLocks/>
              </p:cNvGrpSpPr>
              <p:nvPr/>
            </p:nvGrpSpPr>
            <p:grpSpPr bwMode="auto">
              <a:xfrm>
                <a:off x="917" y="7886"/>
                <a:ext cx="874" cy="518"/>
                <a:chOff x="917" y="7886"/>
                <a:chExt cx="874" cy="518"/>
              </a:xfrm>
            </p:grpSpPr>
            <p:sp>
              <p:nvSpPr>
                <p:cNvPr id="94304" name="Rectangle 126"/>
                <p:cNvSpPr>
                  <a:spLocks noChangeArrowheads="1"/>
                </p:cNvSpPr>
                <p:nvPr/>
              </p:nvSpPr>
              <p:spPr bwMode="auto">
                <a:xfrm>
                  <a:off x="960" y="7886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Isa. 44:6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05" name="Rectangle 271"/>
                <p:cNvSpPr>
                  <a:spLocks noChangeArrowheads="1"/>
                </p:cNvSpPr>
                <p:nvPr/>
              </p:nvSpPr>
              <p:spPr bwMode="auto">
                <a:xfrm>
                  <a:off x="917" y="7886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86" name="Group 274"/>
              <p:cNvGrpSpPr>
                <a:grpSpLocks/>
              </p:cNvGrpSpPr>
              <p:nvPr/>
            </p:nvGrpSpPr>
            <p:grpSpPr bwMode="auto">
              <a:xfrm>
                <a:off x="1791" y="7886"/>
                <a:ext cx="874" cy="518"/>
                <a:chOff x="1791" y="7886"/>
                <a:chExt cx="874" cy="518"/>
              </a:xfrm>
            </p:grpSpPr>
            <p:sp>
              <p:nvSpPr>
                <p:cNvPr id="94302" name="Rectangle 127"/>
                <p:cNvSpPr>
                  <a:spLocks noChangeArrowheads="1"/>
                </p:cNvSpPr>
                <p:nvPr/>
              </p:nvSpPr>
              <p:spPr bwMode="auto">
                <a:xfrm>
                  <a:off x="1834" y="7886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Rev. 1:17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03" name="Rectangle 273"/>
                <p:cNvSpPr>
                  <a:spLocks noChangeArrowheads="1"/>
                </p:cNvSpPr>
                <p:nvPr/>
              </p:nvSpPr>
              <p:spPr bwMode="auto">
                <a:xfrm>
                  <a:off x="1791" y="7886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87" name="Group 276"/>
              <p:cNvGrpSpPr>
                <a:grpSpLocks/>
              </p:cNvGrpSpPr>
              <p:nvPr/>
            </p:nvGrpSpPr>
            <p:grpSpPr bwMode="auto">
              <a:xfrm>
                <a:off x="2665" y="7886"/>
                <a:ext cx="874" cy="518"/>
                <a:chOff x="2665" y="7886"/>
                <a:chExt cx="874" cy="518"/>
              </a:xfrm>
            </p:grpSpPr>
            <p:sp>
              <p:nvSpPr>
                <p:cNvPr id="9430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708" y="7886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 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4301" name="Rectangle 275"/>
                <p:cNvSpPr>
                  <a:spLocks noChangeArrowheads="1"/>
                </p:cNvSpPr>
                <p:nvPr/>
              </p:nvSpPr>
              <p:spPr bwMode="auto">
                <a:xfrm>
                  <a:off x="2665" y="7886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88" name="Group 278"/>
              <p:cNvGrpSpPr>
                <a:grpSpLocks/>
              </p:cNvGrpSpPr>
              <p:nvPr/>
            </p:nvGrpSpPr>
            <p:grpSpPr bwMode="auto">
              <a:xfrm>
                <a:off x="-23" y="8404"/>
                <a:ext cx="1022" cy="403"/>
                <a:chOff x="-23" y="8404"/>
                <a:chExt cx="1022" cy="403"/>
              </a:xfrm>
            </p:grpSpPr>
            <p:sp>
              <p:nvSpPr>
                <p:cNvPr id="94298" name="Rectangle 129"/>
                <p:cNvSpPr>
                  <a:spLocks noChangeArrowheads="1"/>
                </p:cNvSpPr>
                <p:nvPr/>
              </p:nvSpPr>
              <p:spPr bwMode="auto">
                <a:xfrm>
                  <a:off x="-23" y="8404"/>
                  <a:ext cx="102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Holy</a:t>
                  </a:r>
                </a:p>
              </p:txBody>
            </p:sp>
            <p:sp>
              <p:nvSpPr>
                <p:cNvPr id="94299" name="Rectangle 277"/>
                <p:cNvSpPr>
                  <a:spLocks noChangeArrowheads="1"/>
                </p:cNvSpPr>
                <p:nvPr/>
              </p:nvSpPr>
              <p:spPr bwMode="auto">
                <a:xfrm>
                  <a:off x="0" y="8404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89" name="Group 280"/>
              <p:cNvGrpSpPr>
                <a:grpSpLocks/>
              </p:cNvGrpSpPr>
              <p:nvPr/>
            </p:nvGrpSpPr>
            <p:grpSpPr bwMode="auto">
              <a:xfrm>
                <a:off x="917" y="8404"/>
                <a:ext cx="874" cy="403"/>
                <a:chOff x="917" y="8404"/>
                <a:chExt cx="874" cy="403"/>
              </a:xfrm>
            </p:grpSpPr>
            <p:sp>
              <p:nvSpPr>
                <p:cNvPr id="94296" name="Rectangle 130"/>
                <p:cNvSpPr>
                  <a:spLocks noChangeArrowheads="1"/>
                </p:cNvSpPr>
                <p:nvPr/>
              </p:nvSpPr>
              <p:spPr bwMode="auto">
                <a:xfrm>
                  <a:off x="960" y="8404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Isa. 6:3</a:t>
                  </a:r>
                </a:p>
              </p:txBody>
            </p:sp>
            <p:sp>
              <p:nvSpPr>
                <p:cNvPr id="94297" name="Rectangle 279"/>
                <p:cNvSpPr>
                  <a:spLocks noChangeArrowheads="1"/>
                </p:cNvSpPr>
                <p:nvPr/>
              </p:nvSpPr>
              <p:spPr bwMode="auto">
                <a:xfrm>
                  <a:off x="917" y="8404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90" name="Group 282"/>
              <p:cNvGrpSpPr>
                <a:grpSpLocks/>
              </p:cNvGrpSpPr>
              <p:nvPr/>
            </p:nvGrpSpPr>
            <p:grpSpPr bwMode="auto">
              <a:xfrm>
                <a:off x="1791" y="8404"/>
                <a:ext cx="874" cy="403"/>
                <a:chOff x="1791" y="8404"/>
                <a:chExt cx="874" cy="403"/>
              </a:xfrm>
            </p:grpSpPr>
            <p:sp>
              <p:nvSpPr>
                <p:cNvPr id="94294" name="Rectangle 131"/>
                <p:cNvSpPr>
                  <a:spLocks noChangeArrowheads="1"/>
                </p:cNvSpPr>
                <p:nvPr/>
              </p:nvSpPr>
              <p:spPr bwMode="auto">
                <a:xfrm>
                  <a:off x="1834" y="8404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Mark 1:24</a:t>
                  </a:r>
                </a:p>
              </p:txBody>
            </p:sp>
            <p:sp>
              <p:nvSpPr>
                <p:cNvPr id="94295" name="Rectangle 281"/>
                <p:cNvSpPr>
                  <a:spLocks noChangeArrowheads="1"/>
                </p:cNvSpPr>
                <p:nvPr/>
              </p:nvSpPr>
              <p:spPr bwMode="auto">
                <a:xfrm>
                  <a:off x="1791" y="8404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94291" name="Group 284"/>
              <p:cNvGrpSpPr>
                <a:grpSpLocks/>
              </p:cNvGrpSpPr>
              <p:nvPr/>
            </p:nvGrpSpPr>
            <p:grpSpPr bwMode="auto">
              <a:xfrm>
                <a:off x="2665" y="8404"/>
                <a:ext cx="874" cy="403"/>
                <a:chOff x="2665" y="8404"/>
                <a:chExt cx="874" cy="403"/>
              </a:xfrm>
            </p:grpSpPr>
            <p:sp>
              <p:nvSpPr>
                <p:cNvPr id="94292" name="Rectangle 132"/>
                <p:cNvSpPr>
                  <a:spLocks noChangeArrowheads="1"/>
                </p:cNvSpPr>
                <p:nvPr/>
              </p:nvSpPr>
              <p:spPr bwMode="auto">
                <a:xfrm>
                  <a:off x="2708" y="8404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rPr>
                    <a:t>Luke 11:13</a:t>
                  </a:r>
                </a:p>
              </p:txBody>
            </p:sp>
            <p:sp>
              <p:nvSpPr>
                <p:cNvPr id="94293" name="Rectangle 283"/>
                <p:cNvSpPr>
                  <a:spLocks noChangeArrowheads="1"/>
                </p:cNvSpPr>
                <p:nvPr/>
              </p:nvSpPr>
              <p:spPr bwMode="auto">
                <a:xfrm>
                  <a:off x="2665" y="8404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sp>
          <p:nvSpPr>
            <p:cNvPr id="94215" name="Rectangle 286"/>
            <p:cNvSpPr>
              <a:spLocks noChangeArrowheads="1"/>
            </p:cNvSpPr>
            <p:nvPr/>
          </p:nvSpPr>
          <p:spPr bwMode="auto">
            <a:xfrm>
              <a:off x="-4" y="-4"/>
              <a:ext cx="3547" cy="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4287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94213" name="Text Box 289"/>
          <p:cNvSpPr txBox="1">
            <a:spLocks noChangeArrowheads="1"/>
          </p:cNvSpPr>
          <p:nvPr/>
        </p:nvSpPr>
        <p:spPr bwMode="auto">
          <a:xfrm>
            <a:off x="165100" y="6577013"/>
            <a:ext cx="8367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Note: Underlined verses are translated correctly in the Jehovah Witness </a:t>
            </a:r>
            <a:r>
              <a:rPr lang="en-US" sz="1400" b="1" i="1">
                <a:solidFill>
                  <a:srgbClr val="000000"/>
                </a:solidFill>
                <a:latin typeface="Arial" charset="0"/>
                <a:cs typeface="Arial" charset="0"/>
              </a:rPr>
              <a:t>New World Translation.</a:t>
            </a:r>
            <a:endParaRPr 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94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762000"/>
          </a:xfrm>
          <a:solidFill>
            <a:srgbClr val="800000"/>
          </a:solidFill>
        </p:spPr>
        <p:txBody>
          <a:bodyPr/>
          <a:lstStyle/>
          <a:p>
            <a:pPr algn="l"/>
            <a:r>
              <a:rPr lang="en-US" sz="2800" b="1" dirty="0"/>
              <a:t>6.  The Father, Son, &amp; Spirit are all God: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10600" y="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66363"/>
              </p:ext>
            </p:extLst>
          </p:nvPr>
        </p:nvGraphicFramePr>
        <p:xfrm>
          <a:off x="4618" y="838200"/>
          <a:ext cx="9067800" cy="599177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699">
                <a:tc>
                  <a:txBody>
                    <a:bodyPr/>
                    <a:lstStyle/>
                    <a:p>
                      <a:r>
                        <a:rPr lang="en-US" sz="2000" dirty="0"/>
                        <a:t>Attribute or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Title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Father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Holy Spirit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420">
                <a:tc>
                  <a:txBody>
                    <a:bodyPr/>
                    <a:lstStyle/>
                    <a:p>
                      <a:r>
                        <a:rPr lang="en-US" sz="2400" dirty="0"/>
                        <a:t>Called “God”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(deity)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2 Pet. 1:17</a:t>
                      </a:r>
                      <a:r>
                        <a:rPr lang="en-US" sz="2400" dirty="0"/>
                        <a:t> </a:t>
                      </a:r>
                    </a:p>
                    <a:p>
                      <a:r>
                        <a:rPr lang="en-US" sz="2400" dirty="0"/>
                        <a:t>when he received honor and glory from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God the Father</a:t>
                      </a:r>
                      <a:r>
                        <a:rPr lang="en-US" sz="2400" dirty="0"/>
                        <a:t>. The voice from the majestic glory of God said to him, “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This is my dearly loved Son</a:t>
                      </a:r>
                      <a:r>
                        <a:rPr lang="en-US" sz="2400" dirty="0"/>
                        <a:t>, who brings me great joy.”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Heb. 1:6, 8    </a:t>
                      </a:r>
                    </a:p>
                    <a:p>
                      <a:r>
                        <a:rPr lang="en-US" sz="2400" dirty="0"/>
                        <a:t>And when he brought his supreme Son into the world, God said, “Let all of God’s angels worship him”…</a:t>
                      </a:r>
                    </a:p>
                    <a:p>
                      <a:r>
                        <a:rPr lang="en-US" sz="2400" baseline="30000" dirty="0">
                          <a:solidFill>
                            <a:srgbClr val="FFFF00"/>
                          </a:solidFill>
                        </a:rPr>
                        <a:t>8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But to the Son he says,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“Your throne, O God</a:t>
                      </a:r>
                      <a:r>
                        <a:rPr lang="en-US" sz="2400" dirty="0"/>
                        <a:t>, endures forever and ever. You rule with a scepter of justice.”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Acts 5:3    </a:t>
                      </a:r>
                      <a:r>
                        <a:rPr lang="en-US" sz="2400" dirty="0"/>
                        <a:t>Then Peter said, “Ananias, why have you let Satan fill your heart?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You lied to the Holy Spirit</a:t>
                      </a:r>
                      <a:r>
                        <a:rPr lang="en-US" sz="2400" dirty="0"/>
                        <a:t>…You weren’t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lying</a:t>
                      </a:r>
                      <a:r>
                        <a:rPr lang="en-US" sz="2400" dirty="0"/>
                        <a:t> to us but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to God</a:t>
                      </a:r>
                      <a:r>
                        <a:rPr lang="en-US" sz="2400" dirty="0"/>
                        <a:t>!” 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762000"/>
          </a:xfrm>
          <a:solidFill>
            <a:srgbClr val="800000"/>
          </a:solidFill>
        </p:spPr>
        <p:txBody>
          <a:bodyPr/>
          <a:lstStyle/>
          <a:p>
            <a:pPr algn="l"/>
            <a:r>
              <a:rPr lang="en-US" sz="2800" b="1" dirty="0"/>
              <a:t>6.  The Father, Son, &amp; Spirit are all God: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10600" y="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99263"/>
              </p:ext>
            </p:extLst>
          </p:nvPr>
        </p:nvGraphicFramePr>
        <p:xfrm>
          <a:off x="4618" y="838200"/>
          <a:ext cx="9067800" cy="553211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699">
                <a:tc>
                  <a:txBody>
                    <a:bodyPr/>
                    <a:lstStyle/>
                    <a:p>
                      <a:r>
                        <a:rPr lang="en-US" sz="2000" dirty="0"/>
                        <a:t>Attribute or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Title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Father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Holy Spirit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420">
                <a:tc>
                  <a:txBody>
                    <a:bodyPr/>
                    <a:lstStyle/>
                    <a:p>
                      <a:r>
                        <a:rPr lang="en-US" sz="2400" dirty="0"/>
                        <a:t>Indwells believers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</a:rPr>
                        <a:t> Cor. 3:16a</a:t>
                      </a: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Don’t you realize that all of you together are the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temple of God</a:t>
                      </a:r>
                      <a:r>
                        <a:rPr lang="en-US" sz="2400" dirty="0"/>
                        <a:t> and that the Spirit of God lives in you?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Col. 1:27 </a:t>
                      </a:r>
                      <a:br>
                        <a:rPr lang="en-US" sz="2400" dirty="0">
                          <a:solidFill>
                            <a:srgbClr val="FFFF00"/>
                          </a:solidFill>
                        </a:rPr>
                      </a:br>
                      <a:r>
                        <a:rPr lang="en-US" sz="2400" dirty="0"/>
                        <a:t>For God wanted them to know that the riches and glory of Christ are for you Gentiles, too. And this is the secret: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Christ lives in you.</a:t>
                      </a:r>
                      <a:r>
                        <a:rPr lang="en-US" sz="2400" dirty="0"/>
                        <a:t> This gives you assurance of sharing his glory.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</a:rPr>
                        <a:t> Cor. 3:16b</a:t>
                      </a: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Don’t you realize that all of you together are the temple of God and that the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Spirit of God lives in you</a:t>
                      </a:r>
                      <a:r>
                        <a:rPr lang="en-US" sz="2400" dirty="0"/>
                        <a:t>?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0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067313"/>
            <a:chOff x="0" y="-1"/>
            <a:chExt cx="9144000" cy="60673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606731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 rot="1069447">
              <a:off x="6733559" y="2086561"/>
              <a:ext cx="1246375" cy="1065100"/>
            </a:xfrm>
            <a:prstGeom prst="rect">
              <a:avLst/>
            </a:prstGeom>
            <a:solidFill>
              <a:srgbClr val="F6F6F6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rot="2213112">
              <a:off x="1367915" y="3168475"/>
              <a:ext cx="1246375" cy="1065100"/>
            </a:xfrm>
            <a:prstGeom prst="rect">
              <a:avLst/>
            </a:prstGeom>
            <a:solidFill>
              <a:srgbClr val="F6F6F6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3464359">
              <a:off x="7102392" y="2535276"/>
              <a:ext cx="1000976" cy="1065100"/>
            </a:xfrm>
            <a:prstGeom prst="rect">
              <a:avLst/>
            </a:prstGeom>
            <a:solidFill>
              <a:srgbClr val="F6F6F6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0835373">
              <a:off x="1496203" y="2749562"/>
              <a:ext cx="5643153" cy="1331998"/>
            </a:xfrm>
            <a:prstGeom prst="rect">
              <a:avLst/>
            </a:prstGeom>
            <a:solidFill>
              <a:srgbClr val="F6F6F6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6121741"/>
            <a:ext cx="9144000" cy="7127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sym typeface="Arial"/>
                <a:rtl val="0"/>
              </a:rPr>
              <a:t>Father, Son &amp; Spirit are All Called Truth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 rot="20864653">
            <a:off x="757309" y="2122748"/>
            <a:ext cx="7772400" cy="2143760"/>
          </a:xfrm>
        </p:spPr>
        <p:txBody>
          <a:bodyPr/>
          <a:lstStyle/>
          <a:p>
            <a:r>
              <a:rPr lang="en-US" altLang="en-US" sz="13800" b="1">
                <a:solidFill>
                  <a:srgbClr val="800000"/>
                </a:solidFill>
                <a:latin typeface="Times New Roman"/>
                <a:cs typeface="Times New Roman"/>
              </a:rPr>
              <a:t>Truth</a:t>
            </a:r>
            <a:endParaRPr lang="en-US" sz="5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65246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762000"/>
          </a:xfrm>
          <a:solidFill>
            <a:srgbClr val="800000"/>
          </a:solidFill>
        </p:spPr>
        <p:txBody>
          <a:bodyPr/>
          <a:lstStyle/>
          <a:p>
            <a:pPr algn="l"/>
            <a:r>
              <a:rPr lang="en-US" sz="2800" b="1" dirty="0"/>
              <a:t>6.  The Father, Son, &amp; Spirit are all God: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10600" y="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141189"/>
              </p:ext>
            </p:extLst>
          </p:nvPr>
        </p:nvGraphicFramePr>
        <p:xfrm>
          <a:off x="4618" y="838200"/>
          <a:ext cx="9067800" cy="562601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699">
                <a:tc>
                  <a:txBody>
                    <a:bodyPr/>
                    <a:lstStyle/>
                    <a:p>
                      <a:r>
                        <a:rPr lang="en-US" sz="2000" dirty="0"/>
                        <a:t>Attribute or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Title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Father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Holy Spirit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420">
                <a:tc>
                  <a:txBody>
                    <a:bodyPr/>
                    <a:lstStyle/>
                    <a:p>
                      <a:r>
                        <a:rPr lang="en-US" sz="2400" dirty="0"/>
                        <a:t>Holy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Isa. 6:3 </a:t>
                      </a:r>
                    </a:p>
                    <a:p>
                      <a:r>
                        <a:rPr lang="en-US" sz="2400" dirty="0"/>
                        <a:t>They were calling out to each other, 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“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Holy, holy, holy is the L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ORD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of Heaven’s Armies!</a:t>
                      </a:r>
                      <a:r>
                        <a:rPr lang="en-US" sz="2400" dirty="0"/>
                        <a:t> </a:t>
                      </a:r>
                    </a:p>
                    <a:p>
                      <a:r>
                        <a:rPr lang="en-US" sz="2400" dirty="0"/>
                        <a:t>		 The whole earth is filled with his glory!” 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Mark 1:24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“Why are you interfering with us, Jesus of Nazareth? Have you come to destroy us? I know who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you are—the Holy One of God</a:t>
                      </a:r>
                      <a:r>
                        <a:rPr lang="en-US" sz="2400" dirty="0"/>
                        <a:t>!”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Luke 11:13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So if you sinful people know how to give good gifts to your children, how much more will your heavenly Father give the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Holy Spirit </a:t>
                      </a:r>
                      <a:r>
                        <a:rPr lang="en-US" sz="2400" dirty="0"/>
                        <a:t>to those who ask him.”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4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</a:rPr>
              <a:t>Holy, Holy, Holy 1/4</a:t>
            </a:r>
          </a:p>
        </p:txBody>
      </p:sp>
      <p:pic>
        <p:nvPicPr>
          <p:cNvPr id="26626" name="Picture 3" descr="Mountain Scene 0169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706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Holy, Holy, Holy!</a:t>
            </a:r>
          </a:p>
        </p:txBody>
      </p:sp>
    </p:spTree>
    <p:extLst>
      <p:ext uri="{BB962C8B-B14F-4D97-AF65-F5344CB8AC3E}">
        <p14:creationId xmlns:p14="http://schemas.microsoft.com/office/powerpoint/2010/main" val="7261336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Holy, Holy, Holy 1/4</a:t>
            </a:r>
          </a:p>
        </p:txBody>
      </p:sp>
      <p:pic>
        <p:nvPicPr>
          <p:cNvPr id="45058" name="Picture 3" descr="Mountain Scene 0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3200400"/>
            <a:ext cx="83375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Holy, holy, holy!  Lord God Almighty!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Early in the morning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our song shall rise to Thee;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Holy, holy, holy! merciful and mighty!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God in three Persons,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blessed Trinity!</a:t>
            </a:r>
          </a:p>
        </p:txBody>
      </p:sp>
    </p:spTree>
    <p:extLst>
      <p:ext uri="{BB962C8B-B14F-4D97-AF65-F5344CB8AC3E}">
        <p14:creationId xmlns:p14="http://schemas.microsoft.com/office/powerpoint/2010/main" val="854916976"/>
      </p:ext>
    </p:extLst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aithclipart.com/images/3/1302364251196_1242/slide-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172200" cy="23622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Biblical Evidence for the Trinity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962400"/>
            <a:ext cx="617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000000"/>
                </a:solidFill>
                <a:latin typeface="Arial"/>
              </a:rPr>
              <a:t>How can you prove this important doctrine?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2803" y="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9534" y="918308"/>
            <a:ext cx="9144000" cy="586154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3200" b="1" i="1" dirty="0">
                <a:solidFill>
                  <a:srgbClr val="FFFFFF"/>
                </a:solidFill>
              </a:rPr>
              <a:t>Christology: The Person &amp; Work of Jesus</a:t>
            </a:r>
            <a:r>
              <a:rPr lang="en-SG" sz="3200" i="1" dirty="0">
                <a:solidFill>
                  <a:srgbClr val="FFFFFF"/>
                </a:solidFill>
              </a:rPr>
              <a:t> </a:t>
            </a:r>
            <a:endParaRPr lang="en-US" sz="3200" b="1" i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06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Holy, Holy, Holy 2/4</a:t>
            </a:r>
          </a:p>
        </p:txBody>
      </p:sp>
      <p:pic>
        <p:nvPicPr>
          <p:cNvPr id="47106" name="Picture 3" descr="Mountain Scene 0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327525" y="758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90575" y="1189038"/>
            <a:ext cx="75755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Holy, holy, holy! 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All the saints adore Thee,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casting down their golden crowns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around the glassy sea;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Cherubim and seraphim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falling down before Thee,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which wert, and art,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and evermore shall be.</a:t>
            </a:r>
          </a:p>
        </p:txBody>
      </p:sp>
    </p:spTree>
    <p:extLst>
      <p:ext uri="{BB962C8B-B14F-4D97-AF65-F5344CB8AC3E}">
        <p14:creationId xmlns:p14="http://schemas.microsoft.com/office/powerpoint/2010/main" val="1117369248"/>
      </p:ext>
    </p:extLst>
  </p:cSld>
  <p:clrMapOvr>
    <a:masterClrMapping/>
  </p:clrMapOvr>
  <p:transition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Holy, Holy, Holy 3/4</a:t>
            </a:r>
          </a:p>
        </p:txBody>
      </p:sp>
      <p:pic>
        <p:nvPicPr>
          <p:cNvPr id="49154" name="Picture 3" descr="Mountain Scene 0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4251325" y="6826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42988" y="1152525"/>
            <a:ext cx="70691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Holy, holy, holy!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though the darkness hide Thee,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though the eye of sinful man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Thy glory may not see;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only Thou art holy-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there is none beside Thee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perfect in power,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in love and purity.</a:t>
            </a:r>
          </a:p>
        </p:txBody>
      </p:sp>
    </p:spTree>
    <p:extLst>
      <p:ext uri="{BB962C8B-B14F-4D97-AF65-F5344CB8AC3E}">
        <p14:creationId xmlns:p14="http://schemas.microsoft.com/office/powerpoint/2010/main" val="3584506119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Holy, Holy, Holy 4/4</a:t>
            </a:r>
          </a:p>
        </p:txBody>
      </p:sp>
      <p:pic>
        <p:nvPicPr>
          <p:cNvPr id="51202" name="Picture 3" descr="Mountain Scene 0169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4403725" y="1641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06400" y="3124200"/>
            <a:ext cx="83375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Holy, holy, holy! Lord God Almighty!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All Thy works shall praise Thy name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in earth and sky and sea;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Holy, holy, holy! merciful and mighty!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God in three Persons,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blessed Trinity!</a:t>
            </a:r>
          </a:p>
        </p:txBody>
      </p:sp>
    </p:spTree>
    <p:extLst>
      <p:ext uri="{BB962C8B-B14F-4D97-AF65-F5344CB8AC3E}">
        <p14:creationId xmlns:p14="http://schemas.microsoft.com/office/powerpoint/2010/main" val="3759245174"/>
      </p:ext>
    </p:extLst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83EDEE4-D98C-6141-9B2F-852B6FDF1EEB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E4F512F3-B59C-C64B-A697-882C3763A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E4529D4A-C22A-0E41-8CDE-0596ADC9A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6477000"/>
            <a:ext cx="48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FFFF"/>
                </a:solidFill>
                <a:latin typeface="Arial"/>
              </a:rPr>
              <a:t>Marva</a:t>
            </a:r>
            <a:r>
              <a:rPr lang="en-US" sz="1600" b="1" dirty="0">
                <a:solidFill>
                  <a:srgbClr val="FFFFFF"/>
                </a:solidFill>
                <a:latin typeface="Arial"/>
              </a:rPr>
              <a:t> Dawn, </a:t>
            </a:r>
            <a:r>
              <a:rPr lang="en-US" sz="1600" b="1" i="1" dirty="0">
                <a:solidFill>
                  <a:srgbClr val="FFFFFF"/>
                </a:solidFill>
                <a:latin typeface="Arial"/>
              </a:rPr>
              <a:t>The Unnecessary Pastor</a:t>
            </a:r>
            <a:r>
              <a:rPr lang="en-US" sz="1600" b="1" dirty="0">
                <a:solidFill>
                  <a:srgbClr val="FFFFFF"/>
                </a:solidFill>
                <a:latin typeface="Arial"/>
              </a:rPr>
              <a:t>, 237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444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ts val="113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"/>
              </a:rPr>
              <a:t>Ephesians 4:4</a:t>
            </a:r>
            <a:endParaRPr lang="en-US" sz="3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86138" y="2286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969696"/>
                </a:solidFill>
                <a:latin typeface="Arial"/>
              </a:rPr>
              <a:t>one Father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969696"/>
                </a:solidFill>
                <a:latin typeface="Arial"/>
              </a:rPr>
              <a:t>above all through all in all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969696"/>
                </a:solidFill>
                <a:latin typeface="Arial"/>
              </a:rPr>
              <a:t>one Lord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one  body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   one Spirit   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969696"/>
                </a:solidFill>
                <a:latin typeface="Arial"/>
              </a:rPr>
              <a:t>one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969696"/>
                </a:solidFill>
                <a:latin typeface="Arial"/>
              </a:rPr>
              <a:t>faith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one hope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969696"/>
                </a:solidFill>
                <a:latin typeface="Arial"/>
              </a:rPr>
              <a:t>one </a:t>
            </a:r>
            <a:br>
              <a:rPr lang="en-US" sz="3600" b="1" dirty="0">
                <a:solidFill>
                  <a:srgbClr val="969696"/>
                </a:solidFill>
                <a:latin typeface="Arial"/>
              </a:rPr>
            </a:br>
            <a:r>
              <a:rPr lang="en-US" sz="3600" b="1" dirty="0">
                <a:solidFill>
                  <a:srgbClr val="969696"/>
                </a:solidFill>
                <a:latin typeface="Arial"/>
              </a:rPr>
              <a:t>baptism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3549650" y="1489075"/>
            <a:ext cx="2182813" cy="1900238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flipV="1">
            <a:off x="1298575" y="3402013"/>
            <a:ext cx="2182813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66FF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 flipV="1">
            <a:off x="4540250" y="13858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1190625" y="32861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2287588" y="5203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3405188" y="33162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 flipV="1">
            <a:off x="5716588" y="3402013"/>
            <a:ext cx="2182812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5622925" y="3298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6719888" y="5203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7794625" y="33162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66241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FA18369-E759-054F-92BC-B48F65528840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ED232CAF-5D21-8943-9FE0-B5ECD3DF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Rectangle 3">
              <a:extLst>
                <a:ext uri="{FF2B5EF4-FFF2-40B4-BE49-F238E27FC236}">
                  <a16:creationId xmlns:a16="http://schemas.microsoft.com/office/drawing/2014/main" id="{D2050395-B541-794C-9F26-C1EB0D200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6477000"/>
            <a:ext cx="5420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/>
              </a:rPr>
              <a:t>Marva Dawn, </a:t>
            </a:r>
            <a:r>
              <a:rPr lang="en-US" sz="1600" b="1" i="1" dirty="0">
                <a:solidFill>
                  <a:srgbClr val="FFFFFF"/>
                </a:solidFill>
                <a:latin typeface="Arial"/>
              </a:rPr>
              <a:t>The Unnecessary Pastor</a:t>
            </a:r>
            <a:r>
              <a:rPr lang="en-US" sz="1600" b="1" dirty="0">
                <a:solidFill>
                  <a:srgbClr val="FFFFFF"/>
                </a:solidFill>
                <a:latin typeface="Arial"/>
              </a:rPr>
              <a:t>, 237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" y="444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ts val="113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Ephesians 4:5</a:t>
            </a:r>
            <a:endParaRPr lang="en-US" sz="3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386138" y="2286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08080"/>
                </a:solidFill>
                <a:latin typeface="Arial"/>
              </a:rPr>
              <a:t>one Father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8080"/>
                </a:solidFill>
                <a:latin typeface="Arial"/>
              </a:rPr>
              <a:t>above all through all in all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"/>
              </a:rPr>
              <a:t>one Lord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8080"/>
                </a:solidFill>
                <a:latin typeface="Arial"/>
              </a:rPr>
              <a:t>one  body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8080"/>
                </a:solidFill>
                <a:latin typeface="Arial"/>
              </a:rPr>
              <a:t>   one Spirit   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"/>
              </a:rPr>
              <a:t>one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"/>
              </a:rPr>
              <a:t>faith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8080"/>
                </a:solidFill>
                <a:latin typeface="Arial"/>
              </a:rPr>
              <a:t>one hope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"/>
              </a:rPr>
              <a:t>one </a:t>
            </a:r>
            <a:br>
              <a:rPr lang="en-US" sz="3600" b="1" dirty="0">
                <a:solidFill>
                  <a:srgbClr val="FFFFFF"/>
                </a:solidFill>
                <a:latin typeface="Arial"/>
              </a:rPr>
            </a:br>
            <a:r>
              <a:rPr lang="en-US" sz="3600" b="1" dirty="0">
                <a:solidFill>
                  <a:srgbClr val="FFFFFF"/>
                </a:solidFill>
                <a:latin typeface="Arial"/>
              </a:rPr>
              <a:t>baptism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3549650" y="1489075"/>
            <a:ext cx="2182813" cy="1900238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flipV="1">
            <a:off x="1298575" y="3402013"/>
            <a:ext cx="2182813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1190625" y="1385888"/>
            <a:ext cx="6810375" cy="4024312"/>
            <a:chOff x="2538" y="1632"/>
            <a:chExt cx="2904" cy="1716"/>
          </a:xfrm>
        </p:grpSpPr>
        <p:sp>
          <p:nvSpPr>
            <p:cNvPr id="12305" name="Oval 17"/>
            <p:cNvSpPr>
              <a:spLocks noChangeArrowheads="1"/>
            </p:cNvSpPr>
            <p:nvPr/>
          </p:nvSpPr>
          <p:spPr bwMode="auto">
            <a:xfrm flipV="1">
              <a:off x="3966" y="1632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06" name="Oval 18"/>
            <p:cNvSpPr>
              <a:spLocks noChangeArrowheads="1"/>
            </p:cNvSpPr>
            <p:nvPr/>
          </p:nvSpPr>
          <p:spPr bwMode="auto">
            <a:xfrm>
              <a:off x="2538" y="2442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07" name="Oval 19"/>
            <p:cNvSpPr>
              <a:spLocks noChangeArrowheads="1"/>
            </p:cNvSpPr>
            <p:nvPr/>
          </p:nvSpPr>
          <p:spPr bwMode="auto">
            <a:xfrm>
              <a:off x="3006" y="3260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08" name="Oval 20"/>
            <p:cNvSpPr>
              <a:spLocks noChangeArrowheads="1"/>
            </p:cNvSpPr>
            <p:nvPr/>
          </p:nvSpPr>
          <p:spPr bwMode="auto">
            <a:xfrm>
              <a:off x="3482" y="2455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09" name="AutoShape 21"/>
            <p:cNvSpPr>
              <a:spLocks noChangeArrowheads="1"/>
            </p:cNvSpPr>
            <p:nvPr/>
          </p:nvSpPr>
          <p:spPr bwMode="auto">
            <a:xfrm flipV="1">
              <a:off x="4468" y="2492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10" name="Oval 22"/>
            <p:cNvSpPr>
              <a:spLocks noChangeArrowheads="1"/>
            </p:cNvSpPr>
            <p:nvPr/>
          </p:nvSpPr>
          <p:spPr bwMode="auto">
            <a:xfrm>
              <a:off x="4428" y="2448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11" name="Oval 23"/>
            <p:cNvSpPr>
              <a:spLocks noChangeArrowheads="1"/>
            </p:cNvSpPr>
            <p:nvPr/>
          </p:nvSpPr>
          <p:spPr bwMode="auto">
            <a:xfrm>
              <a:off x="4896" y="3260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354" y="2455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2900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2A9B5A6-7E53-8D4A-85C9-1756D571F4F7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0FCC1C81-E227-884E-ABFA-FEA4CE9EC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99F978BA-93A3-8F47-89C2-9FC68DAB3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1" y="6477000"/>
            <a:ext cx="5732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/>
              </a:rPr>
              <a:t>Marva Dawn, </a:t>
            </a:r>
            <a:r>
              <a:rPr lang="en-US" sz="1600" b="1" i="1" dirty="0">
                <a:solidFill>
                  <a:srgbClr val="FFFFFF"/>
                </a:solidFill>
                <a:latin typeface="Arial"/>
              </a:rPr>
              <a:t>The Unnecessary Pastor</a:t>
            </a:r>
            <a:r>
              <a:rPr lang="en-US" sz="1600" b="1" dirty="0">
                <a:solidFill>
                  <a:srgbClr val="FFFFFF"/>
                </a:solidFill>
                <a:latin typeface="Arial"/>
              </a:rPr>
              <a:t>, 237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444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ts val="113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Ephesians 4:6</a:t>
            </a:r>
            <a:endParaRPr lang="en-US" sz="3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386138" y="2286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"/>
              </a:rPr>
              <a:t>one Father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above all through all in all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08080"/>
                </a:solidFill>
                <a:latin typeface="Arial"/>
              </a:rPr>
              <a:t>one Lord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8080"/>
                </a:solidFill>
                <a:latin typeface="Arial"/>
              </a:rPr>
              <a:t>one  body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8080"/>
                </a:solidFill>
                <a:latin typeface="Arial"/>
              </a:rPr>
              <a:t>   one Spirit    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08080"/>
                </a:solidFill>
                <a:latin typeface="Arial"/>
              </a:rPr>
              <a:t>one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08080"/>
                </a:solidFill>
                <a:latin typeface="Arial"/>
              </a:rPr>
              <a:t>faith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8080"/>
                </a:solidFill>
                <a:latin typeface="Arial"/>
              </a:rPr>
              <a:t>one hope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08080"/>
                </a:solidFill>
                <a:latin typeface="Arial"/>
              </a:rPr>
              <a:t>one </a:t>
            </a:r>
            <a:br>
              <a:rPr lang="en-US" sz="3600" b="1" dirty="0">
                <a:solidFill>
                  <a:srgbClr val="808080"/>
                </a:solidFill>
                <a:latin typeface="Arial"/>
              </a:rPr>
            </a:br>
            <a:r>
              <a:rPr lang="en-US" sz="3600" b="1" dirty="0">
                <a:solidFill>
                  <a:srgbClr val="808080"/>
                </a:solidFill>
                <a:latin typeface="Arial"/>
              </a:rPr>
              <a:t>baptism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3549650" y="1489075"/>
            <a:ext cx="2182813" cy="1900238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66FF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flipV="1">
            <a:off x="1298575" y="3402013"/>
            <a:ext cx="2182813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 flipV="1">
            <a:off x="4540250" y="13858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1190625" y="32861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2287588" y="5203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3405188" y="33162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 flipV="1">
            <a:off x="5716588" y="3402013"/>
            <a:ext cx="2182812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5622925" y="3298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6719888" y="5203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7794625" y="33162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9575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CE76F-0830-EC4F-8D8E-2E94E05EF4B7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-1" y="6477000"/>
            <a:ext cx="4800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/>
              </a:rPr>
              <a:t>Marva Dawn, </a:t>
            </a:r>
            <a:r>
              <a:rPr lang="en-US" sz="1600" b="1" i="1" dirty="0">
                <a:solidFill>
                  <a:srgbClr val="FFFFFF"/>
                </a:solidFill>
                <a:latin typeface="Arial"/>
              </a:rPr>
              <a:t>The Unnecessary Pastor</a:t>
            </a:r>
            <a:r>
              <a:rPr lang="en-US" sz="1600" b="1" dirty="0">
                <a:solidFill>
                  <a:srgbClr val="FFFFFF"/>
                </a:solidFill>
                <a:latin typeface="Arial"/>
              </a:rPr>
              <a:t>, p. 237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444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ts val="113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Ephesians 4:4-6</a:t>
            </a:r>
            <a:endParaRPr lang="en-US" sz="3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386138" y="2286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"/>
              </a:rPr>
              <a:t>one </a:t>
            </a:r>
            <a:r>
              <a:rPr lang="en-US" sz="3600" b="1" dirty="0">
                <a:solidFill>
                  <a:srgbClr val="FFFF00"/>
                </a:solidFill>
                <a:latin typeface="Arial"/>
              </a:rPr>
              <a:t>Father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above all through all in all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"/>
              </a:rPr>
              <a:t>one </a:t>
            </a:r>
            <a:r>
              <a:rPr lang="en-US" sz="3600" b="1" dirty="0">
                <a:solidFill>
                  <a:srgbClr val="FFFF00"/>
                </a:solidFill>
                <a:latin typeface="Arial"/>
              </a:rPr>
              <a:t>Lord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one  body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   one </a:t>
            </a:r>
            <a:r>
              <a:rPr lang="en-US" sz="3600" b="1">
                <a:solidFill>
                  <a:srgbClr val="FFFF00"/>
                </a:solidFill>
                <a:latin typeface="Arial"/>
              </a:rPr>
              <a:t>Spirit  </a:t>
            </a:r>
            <a:r>
              <a:rPr lang="en-US" sz="3600" b="1">
                <a:solidFill>
                  <a:srgbClr val="FFFFFF"/>
                </a:solidFill>
                <a:latin typeface="Arial"/>
              </a:rPr>
              <a:t>  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"/>
              </a:rPr>
              <a:t>one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"/>
              </a:rPr>
              <a:t>faith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one hope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"/>
              </a:rPr>
              <a:t>one </a:t>
            </a:r>
            <a:br>
              <a:rPr lang="en-US" sz="3600" b="1" dirty="0">
                <a:solidFill>
                  <a:srgbClr val="FFFFFF"/>
                </a:solidFill>
                <a:latin typeface="Arial"/>
              </a:rPr>
            </a:br>
            <a:r>
              <a:rPr lang="en-US" sz="3600" b="1" dirty="0">
                <a:solidFill>
                  <a:srgbClr val="FFFFFF"/>
                </a:solidFill>
                <a:latin typeface="Arial"/>
              </a:rPr>
              <a:t>baptism</a:t>
            </a:r>
          </a:p>
        </p:txBody>
      </p: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1190625" y="1385888"/>
            <a:ext cx="6810375" cy="4024312"/>
            <a:chOff x="2538" y="1632"/>
            <a:chExt cx="2904" cy="1716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3544" y="1676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 flipV="1">
              <a:off x="2584" y="2492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4353" name="Group 17"/>
            <p:cNvGrpSpPr>
              <a:grpSpLocks/>
            </p:cNvGrpSpPr>
            <p:nvPr/>
          </p:nvGrpSpPr>
          <p:grpSpPr bwMode="auto">
            <a:xfrm>
              <a:off x="2538" y="1632"/>
              <a:ext cx="2904" cy="1716"/>
              <a:chOff x="2538" y="1632"/>
              <a:chExt cx="2904" cy="1716"/>
            </a:xfrm>
          </p:grpSpPr>
          <p:sp>
            <p:nvSpPr>
              <p:cNvPr id="14354" name="Oval 18"/>
              <p:cNvSpPr>
                <a:spLocks noChangeArrowheads="1"/>
              </p:cNvSpPr>
              <p:nvPr/>
            </p:nvSpPr>
            <p:spPr bwMode="auto">
              <a:xfrm flipV="1">
                <a:off x="3966" y="163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55" name="Oval 19"/>
              <p:cNvSpPr>
                <a:spLocks noChangeArrowheads="1"/>
              </p:cNvSpPr>
              <p:nvPr/>
            </p:nvSpPr>
            <p:spPr bwMode="auto">
              <a:xfrm>
                <a:off x="2538" y="244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56" name="Oval 20"/>
              <p:cNvSpPr>
                <a:spLocks noChangeArrowheads="1"/>
              </p:cNvSpPr>
              <p:nvPr/>
            </p:nvSpPr>
            <p:spPr bwMode="auto">
              <a:xfrm>
                <a:off x="300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57" name="Oval 21"/>
              <p:cNvSpPr>
                <a:spLocks noChangeArrowheads="1"/>
              </p:cNvSpPr>
              <p:nvPr/>
            </p:nvSpPr>
            <p:spPr bwMode="auto">
              <a:xfrm>
                <a:off x="3482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58" name="AutoShape 22"/>
              <p:cNvSpPr>
                <a:spLocks noChangeArrowheads="1"/>
              </p:cNvSpPr>
              <p:nvPr/>
            </p:nvSpPr>
            <p:spPr bwMode="auto">
              <a:xfrm flipV="1">
                <a:off x="4468" y="2492"/>
                <a:ext cx="931" cy="810"/>
              </a:xfrm>
              <a:prstGeom prst="triangle">
                <a:avLst>
                  <a:gd name="adj" fmla="val 50000"/>
                </a:avLst>
              </a:prstGeom>
              <a:noFill/>
              <a:ln w="762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59" name="Oval 23"/>
              <p:cNvSpPr>
                <a:spLocks noChangeArrowheads="1"/>
              </p:cNvSpPr>
              <p:nvPr/>
            </p:nvSpPr>
            <p:spPr bwMode="auto">
              <a:xfrm>
                <a:off x="4428" y="2448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60" name="Oval 24"/>
              <p:cNvSpPr>
                <a:spLocks noChangeArrowheads="1"/>
              </p:cNvSpPr>
              <p:nvPr/>
            </p:nvSpPr>
            <p:spPr bwMode="auto">
              <a:xfrm>
                <a:off x="489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61" name="Oval 25"/>
              <p:cNvSpPr>
                <a:spLocks noChangeArrowheads="1"/>
              </p:cNvSpPr>
              <p:nvPr/>
            </p:nvSpPr>
            <p:spPr bwMode="auto">
              <a:xfrm>
                <a:off x="5354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38484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7BF564B-59BE-C84F-812A-BEEBF56963C9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C645FD09-BE3F-1544-A7A3-36997226C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03E8FDC5-390A-B740-A202-820049A73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6477000"/>
            <a:ext cx="411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/>
              </a:rPr>
              <a:t>Marva Dawn, </a:t>
            </a:r>
            <a:r>
              <a:rPr lang="en-US" sz="1400" b="1" i="1">
                <a:solidFill>
                  <a:srgbClr val="FFFFFF"/>
                </a:solidFill>
                <a:latin typeface="Arial"/>
              </a:rPr>
              <a:t>The Unnecessary Pastor</a:t>
            </a:r>
            <a:r>
              <a:rPr lang="en-US" sz="1400" b="1">
                <a:solidFill>
                  <a:srgbClr val="FFFFFF"/>
                </a:solidFill>
                <a:latin typeface="Arial"/>
              </a:rPr>
              <a:t>, p. 237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" y="44450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ts val="113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Ephesians 4:4-6</a:t>
            </a:r>
            <a:endParaRPr lang="en-US" sz="3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above all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through all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in all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one </a:t>
            </a:r>
            <a:r>
              <a:rPr lang="en-US" sz="3200" b="1" dirty="0">
                <a:solidFill>
                  <a:srgbClr val="FFFF00"/>
                </a:solidFill>
                <a:latin typeface="Arial"/>
              </a:rPr>
              <a:t>Lord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one  body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   one </a:t>
            </a:r>
            <a:r>
              <a:rPr lang="en-US" sz="3200" b="1">
                <a:solidFill>
                  <a:srgbClr val="FFFF00"/>
                </a:solidFill>
                <a:latin typeface="Arial"/>
              </a:rPr>
              <a:t>Spirit  </a:t>
            </a:r>
            <a:r>
              <a:rPr lang="en-US" sz="3200" b="1">
                <a:solidFill>
                  <a:srgbClr val="FFFFFF"/>
                </a:solidFill>
                <a:latin typeface="Arial"/>
              </a:rPr>
              <a:t>  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one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faith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one </a:t>
            </a:r>
            <a:br>
              <a:rPr lang="en-US" sz="3200" b="1" dirty="0">
                <a:solidFill>
                  <a:srgbClr val="FFFFFF"/>
                </a:solidFill>
                <a:latin typeface="Arial"/>
              </a:rPr>
            </a:br>
            <a:r>
              <a:rPr lang="en-US" sz="3200" b="1" dirty="0">
                <a:solidFill>
                  <a:srgbClr val="FFFFFF"/>
                </a:solidFill>
                <a:latin typeface="Arial"/>
              </a:rPr>
              <a:t>hope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one </a:t>
            </a:r>
            <a:br>
              <a:rPr lang="en-US" sz="3200" b="1" dirty="0">
                <a:solidFill>
                  <a:srgbClr val="FFFFFF"/>
                </a:solidFill>
                <a:latin typeface="Arial"/>
              </a:rPr>
            </a:br>
            <a:r>
              <a:rPr lang="en-US" sz="3200" b="1" dirty="0">
                <a:solidFill>
                  <a:srgbClr val="FFFFFF"/>
                </a:solidFill>
                <a:latin typeface="Arial"/>
              </a:rPr>
              <a:t>baptism</a:t>
            </a:r>
          </a:p>
        </p:txBody>
      </p: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1190625" y="1385888"/>
            <a:ext cx="6810375" cy="4024312"/>
            <a:chOff x="2538" y="1632"/>
            <a:chExt cx="2904" cy="1716"/>
          </a:xfrm>
        </p:grpSpPr>
        <p:sp>
          <p:nvSpPr>
            <p:cNvPr id="21519" name="AutoShape 15"/>
            <p:cNvSpPr>
              <a:spLocks noChangeArrowheads="1"/>
            </p:cNvSpPr>
            <p:nvPr/>
          </p:nvSpPr>
          <p:spPr bwMode="auto">
            <a:xfrm>
              <a:off x="3544" y="1676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20" name="AutoShape 16"/>
            <p:cNvSpPr>
              <a:spLocks noChangeArrowheads="1"/>
            </p:cNvSpPr>
            <p:nvPr/>
          </p:nvSpPr>
          <p:spPr bwMode="auto">
            <a:xfrm flipV="1">
              <a:off x="2584" y="2492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1521" name="Group 17"/>
            <p:cNvGrpSpPr>
              <a:grpSpLocks/>
            </p:cNvGrpSpPr>
            <p:nvPr/>
          </p:nvGrpSpPr>
          <p:grpSpPr bwMode="auto">
            <a:xfrm>
              <a:off x="2538" y="1632"/>
              <a:ext cx="2904" cy="1716"/>
              <a:chOff x="2538" y="1632"/>
              <a:chExt cx="2904" cy="1716"/>
            </a:xfrm>
          </p:grpSpPr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 flipV="1">
                <a:off x="3966" y="163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3" name="Oval 19"/>
              <p:cNvSpPr>
                <a:spLocks noChangeArrowheads="1"/>
              </p:cNvSpPr>
              <p:nvPr/>
            </p:nvSpPr>
            <p:spPr bwMode="auto">
              <a:xfrm>
                <a:off x="2538" y="244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auto">
              <a:xfrm>
                <a:off x="300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5" name="Oval 21"/>
              <p:cNvSpPr>
                <a:spLocks noChangeArrowheads="1"/>
              </p:cNvSpPr>
              <p:nvPr/>
            </p:nvSpPr>
            <p:spPr bwMode="auto">
              <a:xfrm>
                <a:off x="3482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6" name="AutoShape 22"/>
              <p:cNvSpPr>
                <a:spLocks noChangeArrowheads="1"/>
              </p:cNvSpPr>
              <p:nvPr/>
            </p:nvSpPr>
            <p:spPr bwMode="auto">
              <a:xfrm flipV="1">
                <a:off x="4468" y="2492"/>
                <a:ext cx="931" cy="810"/>
              </a:xfrm>
              <a:prstGeom prst="triangle">
                <a:avLst>
                  <a:gd name="adj" fmla="val 50000"/>
                </a:avLst>
              </a:prstGeom>
              <a:noFill/>
              <a:ln w="762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auto">
              <a:xfrm>
                <a:off x="4428" y="2448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489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9" name="Oval 25"/>
              <p:cNvSpPr>
                <a:spLocks noChangeArrowheads="1"/>
              </p:cNvSpPr>
              <p:nvPr/>
            </p:nvSpPr>
            <p:spPr bwMode="auto">
              <a:xfrm>
                <a:off x="5354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386138" y="304800"/>
            <a:ext cx="251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one </a:t>
            </a:r>
            <a:r>
              <a:rPr lang="en-US" sz="3200" b="1">
                <a:solidFill>
                  <a:srgbClr val="FFFF00"/>
                </a:solidFill>
                <a:latin typeface="Arial"/>
              </a:rPr>
              <a:t>God </a:t>
            </a:r>
            <a:r>
              <a:rPr lang="en-US" sz="3200" b="1">
                <a:solidFill>
                  <a:srgbClr val="FFFFFF"/>
                </a:solidFill>
                <a:latin typeface="Arial"/>
              </a:rPr>
              <a:t>and </a:t>
            </a:r>
            <a:r>
              <a:rPr lang="en-US" sz="3200" b="1">
                <a:solidFill>
                  <a:srgbClr val="FFFF00"/>
                </a:solidFill>
                <a:latin typeface="Arial"/>
              </a:rPr>
              <a:t>Father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943350" y="228600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v. 6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695450" y="365760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v. 4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134100" y="365760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v. 5</a:t>
            </a:r>
          </a:p>
        </p:txBody>
      </p:sp>
    </p:spTree>
    <p:extLst>
      <p:ext uri="{BB962C8B-B14F-4D97-AF65-F5344CB8AC3E}">
        <p14:creationId xmlns:p14="http://schemas.microsoft.com/office/powerpoint/2010/main" val="384557986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D529C2-0F63-D446-9392-FFB1F9B75176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8002D42E-147B-A74A-864C-AFF193970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F95F7034-FF18-4845-80E9-DE2E45AD1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" y="6065838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/>
              </a:rPr>
              <a:t>Matthew 3:16-17 (NIV)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" y="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As soon as </a:t>
            </a:r>
            <a:r>
              <a:rPr lang="en-US" sz="3600" b="1" i="1" dirty="0">
                <a:solidFill>
                  <a:srgbClr val="FFFF00"/>
                </a:solidFill>
                <a:latin typeface="Arial"/>
              </a:rPr>
              <a:t>Jesus</a:t>
            </a:r>
            <a:r>
              <a:rPr lang="en-US" sz="3600" b="1" i="1" dirty="0">
                <a:solidFill>
                  <a:srgbClr val="FFFFFF"/>
                </a:solidFill>
                <a:latin typeface="Arial"/>
              </a:rPr>
              <a:t> was baptized,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he went up out of the water.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At that moment heaven was opened,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and he saw the </a:t>
            </a:r>
            <a:r>
              <a:rPr lang="en-US" sz="3600" b="1" i="1" dirty="0">
                <a:solidFill>
                  <a:srgbClr val="FFFF00"/>
                </a:solidFill>
                <a:latin typeface="Arial"/>
              </a:rPr>
              <a:t>Spirit of God</a:t>
            </a:r>
            <a:r>
              <a:rPr lang="en-US" sz="3600" b="1" i="1" dirty="0">
                <a:solidFill>
                  <a:srgbClr val="FFFFFF"/>
                </a:solidFill>
                <a:latin typeface="Arial"/>
              </a:rPr>
              <a:t> descending like a dove and lighting on him.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And </a:t>
            </a:r>
            <a:r>
              <a:rPr lang="en-US" sz="3600" b="1" i="1" dirty="0">
                <a:solidFill>
                  <a:srgbClr val="FFFF00"/>
                </a:solidFill>
                <a:latin typeface="Arial"/>
              </a:rPr>
              <a:t>a voice from heaven</a:t>
            </a:r>
            <a:r>
              <a:rPr lang="en-US" sz="3600" b="1" i="1" dirty="0">
                <a:solidFill>
                  <a:srgbClr val="FFFFFF"/>
                </a:solidFill>
                <a:latin typeface="Arial"/>
              </a:rPr>
              <a:t> said,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“This is my Son, whom I love;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with him I am well pleased.”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494269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370F180-333A-034F-BC1B-A84DFD29D80D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59F7F0DC-BA7A-7048-9F4D-A0C0247E2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22E16599-3FBE-E145-B195-133F29476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/>
              </a:rPr>
              <a:t>Matthew 28:19 (NIV)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153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Therefore go and make disciples of all nations, baptizing them in the name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of the 		</a:t>
            </a:r>
            <a:r>
              <a:rPr lang="en-US" sz="3600" b="1" i="1" dirty="0">
                <a:solidFill>
                  <a:srgbClr val="FFFF00"/>
                </a:solidFill>
                <a:latin typeface="Arial"/>
              </a:rPr>
              <a:t>Father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and of the 	</a:t>
            </a:r>
            <a:r>
              <a:rPr lang="en-US" sz="3600" b="1" i="1" dirty="0">
                <a:solidFill>
                  <a:srgbClr val="FFFF00"/>
                </a:solidFill>
                <a:latin typeface="Arial"/>
              </a:rPr>
              <a:t>Son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and of the 	</a:t>
            </a:r>
            <a:r>
              <a:rPr lang="en-US" sz="3600" b="1" i="1" dirty="0">
                <a:solidFill>
                  <a:srgbClr val="FFFF00"/>
                </a:solidFill>
                <a:latin typeface="Arial"/>
              </a:rPr>
              <a:t>Holy Spirit</a:t>
            </a:r>
          </a:p>
        </p:txBody>
      </p:sp>
    </p:spTree>
    <p:extLst>
      <p:ext uri="{BB962C8B-B14F-4D97-AF65-F5344CB8AC3E}">
        <p14:creationId xmlns:p14="http://schemas.microsoft.com/office/powerpoint/2010/main" val="292097426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ages.faithclipart.com/images/3/1269631201527_911/slide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 sz="4400" b="1" dirty="0">
                <a:solidFill>
                  <a:srgbClr val="000000"/>
                </a:solidFill>
              </a:rPr>
              <a:t>How to Prove the Trinity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43000" y="2286000"/>
            <a:ext cx="762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42950" indent="-7429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/>
              </a:rPr>
              <a:t>Start only with the Bible</a:t>
            </a:r>
          </a:p>
          <a:p>
            <a:pPr marL="742950" indent="-7429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/>
              </a:rPr>
              <a:t>Show the Bible teaches only one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2803" y="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933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14797F8-79AF-C141-850A-CA66BD6BA9F1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708CC044-9F51-A145-B131-CA6665200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F492F4E7-0FD2-6E4E-B3ED-623FD43B1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81000" y="212725"/>
            <a:ext cx="815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There are different kinds of gifts,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	but the same </a:t>
            </a:r>
            <a:r>
              <a:rPr lang="en-US" sz="3600" b="1" i="1" dirty="0">
                <a:solidFill>
                  <a:srgbClr val="FFFF00"/>
                </a:solidFill>
                <a:latin typeface="Arial"/>
              </a:rPr>
              <a:t>Spirit</a:t>
            </a:r>
            <a:r>
              <a:rPr lang="en-US" sz="3600" b="1" i="1" dirty="0">
                <a:solidFill>
                  <a:srgbClr val="FFFFFF"/>
                </a:solidFill>
                <a:latin typeface="Arial"/>
              </a:rPr>
              <a:t>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There are different kinds of service,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	but the same </a:t>
            </a:r>
            <a:r>
              <a:rPr lang="en-US" sz="3600" b="1" i="1" dirty="0">
                <a:solidFill>
                  <a:srgbClr val="FFFF00"/>
                </a:solidFill>
                <a:latin typeface="Arial"/>
              </a:rPr>
              <a:t>Lord</a:t>
            </a:r>
            <a:r>
              <a:rPr lang="en-US" sz="3600" b="1" i="1" dirty="0">
                <a:solidFill>
                  <a:srgbClr val="FFFFFF"/>
                </a:solidFill>
                <a:latin typeface="Arial"/>
              </a:rPr>
              <a:t>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There are different kinds of working,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	but the same </a:t>
            </a:r>
            <a:r>
              <a:rPr lang="en-US" sz="3600" b="1" i="1" dirty="0">
                <a:solidFill>
                  <a:srgbClr val="FFFF00"/>
                </a:solidFill>
                <a:latin typeface="Arial"/>
              </a:rPr>
              <a:t>God</a:t>
            </a:r>
            <a:r>
              <a:rPr lang="en-US" sz="3600" b="1" i="1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works all of them in all men.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/>
              </a:rPr>
              <a:t>1 Corinthians 12:4-6 (NIV)</a:t>
            </a:r>
          </a:p>
        </p:txBody>
      </p:sp>
    </p:spTree>
    <p:extLst>
      <p:ext uri="{BB962C8B-B14F-4D97-AF65-F5344CB8AC3E}">
        <p14:creationId xmlns:p14="http://schemas.microsoft.com/office/powerpoint/2010/main" val="391698915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B94E50-5C0D-344C-8FE8-62BC409034AB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825CE31-C598-8840-ACF5-FF547DB5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117E2BDB-9FAB-1347-8619-C7DF8CD9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/>
              </a:rPr>
              <a:t>2 Corinthians 13:14 (NIV)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077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May the grace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	of the </a:t>
            </a:r>
            <a:r>
              <a:rPr lang="en-US" sz="3600" b="1" i="1" dirty="0">
                <a:solidFill>
                  <a:srgbClr val="FFFF00"/>
                </a:solidFill>
                <a:latin typeface="Arial"/>
              </a:rPr>
              <a:t>Lord Jesus Christ</a:t>
            </a:r>
            <a:r>
              <a:rPr lang="en-US" sz="3600" b="1" i="1" dirty="0">
                <a:solidFill>
                  <a:srgbClr val="FFFFFF"/>
                </a:solidFill>
                <a:latin typeface="Arial"/>
              </a:rPr>
              <a:t>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and the love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	of </a:t>
            </a:r>
            <a:r>
              <a:rPr lang="en-US" sz="3600" b="1" i="1" dirty="0">
                <a:solidFill>
                  <a:srgbClr val="FFFF00"/>
                </a:solidFill>
                <a:latin typeface="Arial"/>
              </a:rPr>
              <a:t>God</a:t>
            </a:r>
            <a:r>
              <a:rPr lang="en-US" sz="3600" b="1" i="1" dirty="0">
                <a:solidFill>
                  <a:srgbClr val="FFFFFF"/>
                </a:solidFill>
                <a:latin typeface="Arial"/>
              </a:rPr>
              <a:t>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and the fellowship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	of the </a:t>
            </a:r>
            <a:r>
              <a:rPr lang="en-US" sz="3600" b="1" i="1" dirty="0">
                <a:solidFill>
                  <a:srgbClr val="FFFF00"/>
                </a:solidFill>
                <a:latin typeface="Arial"/>
              </a:rPr>
              <a:t>Holy Spirit</a:t>
            </a:r>
            <a:r>
              <a:rPr lang="en-US" sz="3600" b="1" i="1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FF"/>
                </a:solidFill>
                <a:latin typeface="Arial"/>
              </a:rPr>
              <a:t>be with you all.</a:t>
            </a:r>
          </a:p>
        </p:txBody>
      </p:sp>
    </p:spTree>
    <p:extLst>
      <p:ext uri="{BB962C8B-B14F-4D97-AF65-F5344CB8AC3E}">
        <p14:creationId xmlns:p14="http://schemas.microsoft.com/office/powerpoint/2010/main" val="2029638930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1CBBC15-2F55-5F48-9406-CA5D56E8A7B7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26CC6F04-3FE2-F740-A19F-30A93DEC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5D702DAD-4E9F-1B46-B58A-E600AAA57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/>
              </a:rPr>
              <a:t>1 Peter 1:2 (NIV)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who have been chosen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according to the foreknowledge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of </a:t>
            </a:r>
            <a:r>
              <a:rPr lang="en-US" sz="3600" b="1" i="1">
                <a:solidFill>
                  <a:srgbClr val="FFFF00"/>
                </a:solidFill>
                <a:latin typeface="Arial"/>
              </a:rPr>
              <a:t>God the Father</a:t>
            </a:r>
            <a:r>
              <a:rPr lang="en-US" sz="3600" b="1" i="1">
                <a:solidFill>
                  <a:srgbClr val="FFFFFF"/>
                </a:solidFill>
                <a:latin typeface="Arial"/>
              </a:rPr>
              <a:t>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through the sanctifying work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of </a:t>
            </a:r>
            <a:r>
              <a:rPr lang="en-US" sz="3600" b="1" i="1">
                <a:solidFill>
                  <a:srgbClr val="FFFF00"/>
                </a:solidFill>
                <a:latin typeface="Arial"/>
              </a:rPr>
              <a:t>the Spirit</a:t>
            </a:r>
            <a:r>
              <a:rPr lang="en-US" sz="3600" b="1" i="1">
                <a:solidFill>
                  <a:srgbClr val="FFFFFF"/>
                </a:solidFill>
                <a:latin typeface="Arial"/>
              </a:rPr>
              <a:t>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for obedience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to </a:t>
            </a:r>
            <a:r>
              <a:rPr lang="en-US" sz="3600" b="1" i="1">
                <a:solidFill>
                  <a:srgbClr val="FFFF00"/>
                </a:solidFill>
                <a:latin typeface="Arial"/>
              </a:rPr>
              <a:t>Jesus Christ</a:t>
            </a:r>
            <a:r>
              <a:rPr lang="en-US" sz="3600" b="1" i="1">
                <a:solidFill>
                  <a:srgbClr val="FFFFFF"/>
                </a:solidFill>
                <a:latin typeface="Arial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and sprinkling by his blood: </a:t>
            </a:r>
          </a:p>
        </p:txBody>
      </p:sp>
    </p:spTree>
    <p:extLst>
      <p:ext uri="{BB962C8B-B14F-4D97-AF65-F5344CB8AC3E}">
        <p14:creationId xmlns:p14="http://schemas.microsoft.com/office/powerpoint/2010/main" val="1945054683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5BA0FCA-7C29-C74D-BA62-52FD19E2A12D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685EC98E-6F1E-9840-AB9D-C1A65B6F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A358C25D-A528-7B4B-AC07-9033FE53E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/>
              </a:rPr>
              <a:t>Jude 20-21 (NIV)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But you, dear friends,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build yourselves up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in your most holy faith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and pray in </a:t>
            </a:r>
            <a:r>
              <a:rPr lang="en-US" sz="3600" b="1" i="1">
                <a:solidFill>
                  <a:srgbClr val="FFFF00"/>
                </a:solidFill>
                <a:latin typeface="Arial"/>
              </a:rPr>
              <a:t>the Holy Spirit</a:t>
            </a:r>
            <a:r>
              <a:rPr lang="en-US" sz="3600" b="1" i="1">
                <a:solidFill>
                  <a:srgbClr val="FFFFFF"/>
                </a:solidFill>
                <a:latin typeface="Arial"/>
              </a:rPr>
              <a:t>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Keep yourselves in </a:t>
            </a:r>
            <a:r>
              <a:rPr lang="en-US" sz="3600" b="1" i="1">
                <a:solidFill>
                  <a:srgbClr val="FFFF00"/>
                </a:solidFill>
                <a:latin typeface="Arial"/>
              </a:rPr>
              <a:t>God’s love</a:t>
            </a:r>
            <a:r>
              <a:rPr lang="en-US" sz="3600" b="1" i="1">
                <a:solidFill>
                  <a:srgbClr val="FFFFFF"/>
                </a:solidFill>
                <a:latin typeface="Arial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as you wait for the mercy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of </a:t>
            </a:r>
            <a:r>
              <a:rPr lang="en-US" sz="3600" b="1" i="1">
                <a:solidFill>
                  <a:srgbClr val="FFFF00"/>
                </a:solidFill>
                <a:latin typeface="Arial"/>
              </a:rPr>
              <a:t>our Lord Jesus Christ</a:t>
            </a:r>
            <a:r>
              <a:rPr lang="en-US" sz="3600" b="1" i="1">
                <a:solidFill>
                  <a:srgbClr val="FFFFFF"/>
                </a:solidFill>
                <a:latin typeface="Arial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FFFFFF"/>
                </a:solidFill>
                <a:latin typeface="Arial"/>
              </a:rPr>
              <a:t>to bring you to eternal life.</a:t>
            </a:r>
            <a:endParaRPr lang="en-US" sz="3600" b="1" i="1">
              <a:solidFill>
                <a:srgbClr val="FFFFFF"/>
              </a:solidFill>
              <a:latin typeface="Arial"/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2667422222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7BF564B-59BE-C84F-812A-BEEBF56963C9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C645FD09-BE3F-1544-A7A3-36997226C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03E8FDC5-390A-B740-A202-820049A73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6477000"/>
            <a:ext cx="411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/>
              </a:rPr>
              <a:t>Marva Dawn, </a:t>
            </a:r>
            <a:r>
              <a:rPr lang="en-US" sz="1400" b="1" i="1">
                <a:solidFill>
                  <a:srgbClr val="FFFFFF"/>
                </a:solidFill>
                <a:latin typeface="Arial"/>
              </a:rPr>
              <a:t>The Unnecessary Pastor</a:t>
            </a:r>
            <a:r>
              <a:rPr lang="en-US" sz="1400" b="1">
                <a:solidFill>
                  <a:srgbClr val="FFFFFF"/>
                </a:solidFill>
                <a:latin typeface="Arial"/>
              </a:rPr>
              <a:t>, p. 237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" y="44450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ts val="113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Ephesians 4:4-6</a:t>
            </a:r>
            <a:endParaRPr lang="en-US" sz="3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above all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through all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in all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one </a:t>
            </a:r>
            <a:r>
              <a:rPr lang="en-US" sz="3200" b="1" dirty="0">
                <a:solidFill>
                  <a:srgbClr val="FFFF00"/>
                </a:solidFill>
                <a:latin typeface="Arial"/>
              </a:rPr>
              <a:t>Lord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one  body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   one </a:t>
            </a:r>
            <a:r>
              <a:rPr lang="en-US" sz="3200" b="1">
                <a:solidFill>
                  <a:srgbClr val="FFFF00"/>
                </a:solidFill>
                <a:latin typeface="Arial"/>
              </a:rPr>
              <a:t>Spirit  </a:t>
            </a:r>
            <a:r>
              <a:rPr lang="en-US" sz="3200" b="1">
                <a:solidFill>
                  <a:srgbClr val="FFFFFF"/>
                </a:solidFill>
                <a:latin typeface="Arial"/>
              </a:rPr>
              <a:t>  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one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faith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one </a:t>
            </a:r>
            <a:br>
              <a:rPr lang="en-US" sz="3200" b="1" dirty="0">
                <a:solidFill>
                  <a:srgbClr val="FFFFFF"/>
                </a:solidFill>
                <a:latin typeface="Arial"/>
              </a:rPr>
            </a:br>
            <a:r>
              <a:rPr lang="en-US" sz="3200" b="1" dirty="0">
                <a:solidFill>
                  <a:srgbClr val="FFFFFF"/>
                </a:solidFill>
                <a:latin typeface="Arial"/>
              </a:rPr>
              <a:t>hope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one </a:t>
            </a:r>
            <a:br>
              <a:rPr lang="en-US" sz="3200" b="1" dirty="0">
                <a:solidFill>
                  <a:srgbClr val="FFFFFF"/>
                </a:solidFill>
                <a:latin typeface="Arial"/>
              </a:rPr>
            </a:br>
            <a:r>
              <a:rPr lang="en-US" sz="3200" b="1" dirty="0">
                <a:solidFill>
                  <a:srgbClr val="FFFFFF"/>
                </a:solidFill>
                <a:latin typeface="Arial"/>
              </a:rPr>
              <a:t>baptism</a:t>
            </a:r>
          </a:p>
        </p:txBody>
      </p: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1190625" y="1385888"/>
            <a:ext cx="6810375" cy="4024312"/>
            <a:chOff x="2538" y="1632"/>
            <a:chExt cx="2904" cy="1716"/>
          </a:xfrm>
        </p:grpSpPr>
        <p:sp>
          <p:nvSpPr>
            <p:cNvPr id="21519" name="AutoShape 15"/>
            <p:cNvSpPr>
              <a:spLocks noChangeArrowheads="1"/>
            </p:cNvSpPr>
            <p:nvPr/>
          </p:nvSpPr>
          <p:spPr bwMode="auto">
            <a:xfrm>
              <a:off x="3544" y="1676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20" name="AutoShape 16"/>
            <p:cNvSpPr>
              <a:spLocks noChangeArrowheads="1"/>
            </p:cNvSpPr>
            <p:nvPr/>
          </p:nvSpPr>
          <p:spPr bwMode="auto">
            <a:xfrm flipV="1">
              <a:off x="2584" y="2492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1521" name="Group 17"/>
            <p:cNvGrpSpPr>
              <a:grpSpLocks/>
            </p:cNvGrpSpPr>
            <p:nvPr/>
          </p:nvGrpSpPr>
          <p:grpSpPr bwMode="auto">
            <a:xfrm>
              <a:off x="2538" y="1632"/>
              <a:ext cx="2904" cy="1716"/>
              <a:chOff x="2538" y="1632"/>
              <a:chExt cx="2904" cy="1716"/>
            </a:xfrm>
          </p:grpSpPr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 flipV="1">
                <a:off x="3966" y="163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3" name="Oval 19"/>
              <p:cNvSpPr>
                <a:spLocks noChangeArrowheads="1"/>
              </p:cNvSpPr>
              <p:nvPr/>
            </p:nvSpPr>
            <p:spPr bwMode="auto">
              <a:xfrm>
                <a:off x="2538" y="244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auto">
              <a:xfrm>
                <a:off x="300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5" name="Oval 21"/>
              <p:cNvSpPr>
                <a:spLocks noChangeArrowheads="1"/>
              </p:cNvSpPr>
              <p:nvPr/>
            </p:nvSpPr>
            <p:spPr bwMode="auto">
              <a:xfrm>
                <a:off x="3482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6" name="AutoShape 22"/>
              <p:cNvSpPr>
                <a:spLocks noChangeArrowheads="1"/>
              </p:cNvSpPr>
              <p:nvPr/>
            </p:nvSpPr>
            <p:spPr bwMode="auto">
              <a:xfrm flipV="1">
                <a:off x="4468" y="2492"/>
                <a:ext cx="931" cy="810"/>
              </a:xfrm>
              <a:prstGeom prst="triangle">
                <a:avLst>
                  <a:gd name="adj" fmla="val 50000"/>
                </a:avLst>
              </a:prstGeom>
              <a:noFill/>
              <a:ln w="762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auto">
              <a:xfrm>
                <a:off x="4428" y="2448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489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29" name="Oval 25"/>
              <p:cNvSpPr>
                <a:spLocks noChangeArrowheads="1"/>
              </p:cNvSpPr>
              <p:nvPr/>
            </p:nvSpPr>
            <p:spPr bwMode="auto">
              <a:xfrm>
                <a:off x="5354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386138" y="304800"/>
            <a:ext cx="251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Arial"/>
              </a:rPr>
              <a:t>one </a:t>
            </a:r>
            <a:r>
              <a:rPr lang="en-US" sz="3200" b="1">
                <a:solidFill>
                  <a:srgbClr val="FFFF00"/>
                </a:solidFill>
                <a:latin typeface="Arial"/>
              </a:rPr>
              <a:t>God </a:t>
            </a:r>
            <a:r>
              <a:rPr lang="en-US" sz="3200" b="1">
                <a:solidFill>
                  <a:srgbClr val="FFFFFF"/>
                </a:solidFill>
                <a:latin typeface="Arial"/>
              </a:rPr>
              <a:t>and </a:t>
            </a:r>
            <a:r>
              <a:rPr lang="en-US" sz="3200" b="1">
                <a:solidFill>
                  <a:srgbClr val="FFFF00"/>
                </a:solidFill>
                <a:latin typeface="Arial"/>
              </a:rPr>
              <a:t>Father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943350" y="228600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v. 6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695450" y="365760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v. 4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134100" y="365760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/>
              </a:rPr>
              <a:t>v. 5</a:t>
            </a:r>
          </a:p>
        </p:txBody>
      </p:sp>
    </p:spTree>
    <p:extLst>
      <p:ext uri="{BB962C8B-B14F-4D97-AF65-F5344CB8AC3E}">
        <p14:creationId xmlns:p14="http://schemas.microsoft.com/office/powerpoint/2010/main" val="226403479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960438"/>
          </a:xfrm>
          <a:solidFill>
            <a:srgbClr val="FF0000"/>
          </a:solidFill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Misunderstandings of the Trinity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6764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31813" indent="-531813" algn="l" defTabSz="914400"/>
            <a:r>
              <a:rPr lang="en-US" sz="3200" dirty="0">
                <a:solidFill>
                  <a:srgbClr val="FFFFFF"/>
                </a:solidFill>
                <a:latin typeface="Arial"/>
              </a:rPr>
              <a:t>1.	</a:t>
            </a:r>
            <a:r>
              <a:rPr lang="en-US" sz="3200" u="sng" dirty="0" err="1">
                <a:solidFill>
                  <a:srgbClr val="FFFFFF"/>
                </a:solidFill>
                <a:latin typeface="Arial"/>
              </a:rPr>
              <a:t>Tritheism</a:t>
            </a:r>
            <a:r>
              <a:rPr lang="en-US" sz="3200" dirty="0">
                <a:solidFill>
                  <a:srgbClr val="FFFFFF"/>
                </a:solidFill>
                <a:latin typeface="Arial"/>
              </a:rPr>
              <a:t>: three persons who are three gods</a:t>
            </a:r>
          </a:p>
          <a:p>
            <a:pPr marL="531813" indent="-531813" algn="l" defTabSz="914400"/>
            <a:r>
              <a:rPr lang="en-US" sz="3200" dirty="0">
                <a:solidFill>
                  <a:srgbClr val="FFFFFF"/>
                </a:solidFill>
                <a:latin typeface="Arial"/>
              </a:rPr>
              <a:t> </a:t>
            </a:r>
          </a:p>
          <a:p>
            <a:pPr marL="531813" indent="-531813" algn="l" defTabSz="914400"/>
            <a:r>
              <a:rPr lang="en-US" sz="3200" dirty="0">
                <a:solidFill>
                  <a:srgbClr val="FFFFFF"/>
                </a:solidFill>
                <a:latin typeface="Arial"/>
              </a:rPr>
              <a:t>2.	</a:t>
            </a:r>
            <a:r>
              <a:rPr lang="en-US" sz="3200" u="sng" dirty="0">
                <a:solidFill>
                  <a:srgbClr val="FFFFFF"/>
                </a:solidFill>
                <a:latin typeface="Arial"/>
              </a:rPr>
              <a:t>Modalism</a:t>
            </a:r>
            <a:r>
              <a:rPr lang="en-US" sz="3200" dirty="0">
                <a:solidFill>
                  <a:srgbClr val="FFFFFF"/>
                </a:solidFill>
                <a:latin typeface="Arial"/>
              </a:rPr>
              <a:t>:  one person who manifests himself in three different ways</a:t>
            </a:r>
          </a:p>
          <a:p>
            <a:pPr marL="531813" indent="-531813" algn="l" defTabSz="914400"/>
            <a:r>
              <a:rPr lang="en-US" sz="3200" dirty="0">
                <a:solidFill>
                  <a:srgbClr val="FFFFFF"/>
                </a:solidFill>
                <a:latin typeface="Arial"/>
              </a:rPr>
              <a:t> </a:t>
            </a:r>
          </a:p>
          <a:p>
            <a:pPr marL="531813" indent="-531813" algn="l" defTabSz="914400"/>
            <a:r>
              <a:rPr lang="en-US" sz="3200" dirty="0">
                <a:solidFill>
                  <a:srgbClr val="FFFFFF"/>
                </a:solidFill>
                <a:latin typeface="Arial"/>
              </a:rPr>
              <a:t>3.	</a:t>
            </a:r>
            <a:r>
              <a:rPr lang="en-US" sz="3200" u="sng" dirty="0">
                <a:solidFill>
                  <a:srgbClr val="FFFFFF"/>
                </a:solidFill>
                <a:latin typeface="Arial"/>
              </a:rPr>
              <a:t>Unitarianism</a:t>
            </a:r>
            <a:r>
              <a:rPr lang="en-US" sz="3200" dirty="0">
                <a:solidFill>
                  <a:srgbClr val="FFFFFF"/>
                </a:solidFill>
                <a:latin typeface="Arial"/>
              </a:rPr>
              <a:t>: one person who is the only God</a:t>
            </a:r>
          </a:p>
          <a:p>
            <a:pPr marL="531813" indent="-531813" algn="l" defTabSz="914400"/>
            <a:r>
              <a:rPr lang="en-US" sz="3200" dirty="0">
                <a:solidFill>
                  <a:srgbClr val="FFFFFF"/>
                </a:solidFill>
                <a:latin typeface="Arial"/>
              </a:rPr>
              <a:t> </a:t>
            </a:r>
          </a:p>
          <a:p>
            <a:pPr marL="531813" indent="-531813" algn="l" defTabSz="914400"/>
            <a:r>
              <a:rPr lang="en-US" sz="3200" dirty="0">
                <a:solidFill>
                  <a:srgbClr val="FFFFFF"/>
                </a:solidFill>
                <a:latin typeface="Arial"/>
              </a:rPr>
              <a:t>4.	</a:t>
            </a:r>
            <a:r>
              <a:rPr lang="en-US" sz="3200" u="sng" dirty="0">
                <a:solidFill>
                  <a:srgbClr val="FFFFFF"/>
                </a:solidFill>
                <a:latin typeface="Arial"/>
              </a:rPr>
              <a:t>Nonsense</a:t>
            </a:r>
            <a:r>
              <a:rPr lang="en-US" sz="3200" dirty="0">
                <a:solidFill>
                  <a:srgbClr val="FFFFFF"/>
                </a:solidFill>
                <a:latin typeface="Arial"/>
              </a:rPr>
              <a:t>: one person who is at the same time three persons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0600" y="0"/>
            <a:ext cx="441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5426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truejesuschurchadamr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836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Bank Gothic" pitchFamily="-111" charset="0"/>
                <a:ea typeface="Bank Gothic" pitchFamily="-111" charset="0"/>
                <a:cs typeface="Bank Gothic" pitchFamily="-111" charset="0"/>
              </a:rPr>
              <a:t>True Jesus Church, Adam Road</a:t>
            </a: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9183687" y="0"/>
            <a:ext cx="64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200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0" y="914400"/>
            <a:ext cx="81534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cs typeface="Geneva" charset="0"/>
              </a:rPr>
              <a:t>“Jesus is the heavenly Father” !!  ??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1676400"/>
            <a:ext cx="81534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cs typeface="Geneva" charset="0"/>
              </a:rPr>
              <a:t>= Modalism</a:t>
            </a:r>
          </a:p>
        </p:txBody>
      </p:sp>
    </p:spTree>
    <p:extLst>
      <p:ext uri="{BB962C8B-B14F-4D97-AF65-F5344CB8AC3E}">
        <p14:creationId xmlns:p14="http://schemas.microsoft.com/office/powerpoint/2010/main" val="11580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3" descr="frostroadcopy2hu.jpg"/>
          <p:cNvPicPr>
            <a:picLocks noChangeAspect="1"/>
          </p:cNvPicPr>
          <p:nvPr/>
        </p:nvPicPr>
        <p:blipFill>
          <a:blip r:embed="rId2">
            <a:lum bright="-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2362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nk Gothic" charset="0"/>
                <a:ea typeface="ＭＳ Ｐゴシック" charset="0"/>
                <a:cs typeface="Bank Gothic" charset="0"/>
              </a:rPr>
              <a:t>What Does the True Jesus Church Believe?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38400" y="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cs typeface="Geneva" charset="0"/>
              </a:rPr>
              <a:t>Identification with TJC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38400" y="304800"/>
            <a:ext cx="6705600" cy="1219200"/>
            <a:chOff x="2438400" y="533400"/>
            <a:chExt cx="6705600" cy="1219200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Baptism in TJC (Head Bowed)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438400" y="1143000"/>
            <a:ext cx="6705600" cy="1219200"/>
            <a:chOff x="2438400" y="533400"/>
            <a:chExt cx="6705600" cy="1219200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Footwashing by TJC Minister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438400" y="1981200"/>
            <a:ext cx="6705600" cy="1219200"/>
            <a:chOff x="2438400" y="533400"/>
            <a:chExt cx="6705600" cy="1219200"/>
          </a:xfrm>
        </p:grpSpPr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Communion (Transubstantiation)</a:t>
              </a: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2438400" y="2819400"/>
            <a:ext cx="6705600" cy="1219200"/>
            <a:chOff x="2438400" y="533400"/>
            <a:chExt cx="6705600" cy="1219200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Reception of the Holy Spirit</a:t>
              </a: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2438400" y="3657600"/>
            <a:ext cx="6705600" cy="1219200"/>
            <a:chOff x="2438400" y="533400"/>
            <a:chExt cx="6705600" cy="1219200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Speaking in Tongues</a:t>
              </a: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2438400" y="4495800"/>
            <a:ext cx="6705600" cy="1219200"/>
            <a:chOff x="2438400" y="533400"/>
            <a:chExt cx="6705600" cy="1219200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(Faith in Christ?  No!)</a:t>
              </a:r>
            </a:p>
          </p:txBody>
        </p: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438400" y="5410200"/>
            <a:ext cx="6705600" cy="1219200"/>
            <a:chOff x="2438400" y="533400"/>
            <a:chExt cx="6705600" cy="1219200"/>
          </a:xfrm>
        </p:grpSpPr>
        <p:sp>
          <p:nvSpPr>
            <p:cNvPr id="25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=</a:t>
              </a: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Salvation ! ? ! ?</a:t>
              </a:r>
            </a:p>
          </p:txBody>
        </p:sp>
      </p:grpSp>
      <p:sp>
        <p:nvSpPr>
          <p:cNvPr id="93195" name="Text Box 2"/>
          <p:cNvSpPr txBox="1">
            <a:spLocks noChangeArrowheads="1"/>
          </p:cNvSpPr>
          <p:nvPr/>
        </p:nvSpPr>
        <p:spPr bwMode="auto">
          <a:xfrm>
            <a:off x="9183687" y="0"/>
            <a:ext cx="64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200</a:t>
            </a:r>
          </a:p>
        </p:txBody>
      </p:sp>
      <p:pic>
        <p:nvPicPr>
          <p:cNvPr id="93196" name="Picture 27" descr="welcome-to-glcc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3352800" cy="2346325"/>
          </a:xfrm>
          <a:prstGeom prst="rect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3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8610600" y="0"/>
            <a:ext cx="441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vi</a:t>
            </a:r>
          </a:p>
        </p:txBody>
      </p:sp>
      <p:sp>
        <p:nvSpPr>
          <p:cNvPr id="9830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543800" cy="1143000"/>
          </a:xfrm>
          <a:solidFill>
            <a:srgbClr val="373D6C"/>
          </a:solidFill>
        </p:spPr>
        <p:txBody>
          <a:bodyPr/>
          <a:lstStyle/>
          <a:p>
            <a:pPr eaLnBrk="1" hangingPunct="1"/>
            <a:r>
              <a:rPr lang="en-US" sz="4400">
                <a:solidFill>
                  <a:srgbClr val="FFCC00"/>
                </a:solidFill>
                <a:latin typeface="Optima ExtraBlack" charset="0"/>
                <a:ea typeface="ＭＳ Ｐゴシック" charset="0"/>
                <a:cs typeface="ＭＳ Ｐゴシック" charset="0"/>
              </a:rPr>
              <a:t>Different Views of God</a:t>
            </a:r>
          </a:p>
        </p:txBody>
      </p:sp>
    </p:spTree>
    <p:extLst>
      <p:ext uri="{BB962C8B-B14F-4D97-AF65-F5344CB8AC3E}">
        <p14:creationId xmlns:p14="http://schemas.microsoft.com/office/powerpoint/2010/main" val="1769955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905000" y="1181100"/>
            <a:ext cx="5219700" cy="5219700"/>
            <a:chOff x="1200" y="696"/>
            <a:chExt cx="3288" cy="3288"/>
          </a:xfrm>
        </p:grpSpPr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733550" y="609600"/>
            <a:ext cx="5791200" cy="47736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114800" y="20415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FFFFFF"/>
                </a:solidFill>
                <a:latin typeface="Arial"/>
              </a:rPr>
              <a:t>is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608638" y="4251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FFFFFF"/>
                </a:solidFill>
                <a:latin typeface="Arial"/>
              </a:rPr>
              <a:t>is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438400" y="4251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FFFFFF"/>
                </a:solidFill>
                <a:latin typeface="Arial"/>
              </a:rPr>
              <a:t>is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9050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FFFFFF"/>
                </a:solidFill>
                <a:latin typeface="Arial"/>
              </a:rPr>
              <a:t>Son</a:t>
            </a:r>
          </a:p>
        </p:txBody>
      </p: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1">
                  <a:solidFill>
                    <a:srgbClr val="FFFFFF"/>
                  </a:solidFill>
                  <a:latin typeface="Arial"/>
                </a:rPr>
                <a:t>GOD</a:t>
              </a:r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714750" y="14319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FFFFFF"/>
                </a:solidFill>
                <a:latin typeface="Arial"/>
              </a:rPr>
              <a:t>Father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4864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FFFFFF"/>
                </a:solidFill>
                <a:latin typeface="Arial"/>
              </a:rPr>
              <a:t>Spirit</a:t>
            </a:r>
          </a:p>
        </p:txBody>
      </p:sp>
      <p:sp>
        <p:nvSpPr>
          <p:cNvPr id="3091" name="WordArt 19"/>
          <p:cNvSpPr>
            <a:spLocks noChangeArrowheads="1" noChangeShapeType="1" noTextEdit="1"/>
          </p:cNvSpPr>
          <p:nvPr/>
        </p:nvSpPr>
        <p:spPr bwMode="auto">
          <a:xfrm rot="-3731304">
            <a:off x="1997076" y="2557462"/>
            <a:ext cx="1066800" cy="276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Times New Roman"/>
              </a:rPr>
              <a:t>is not</a:t>
            </a:r>
          </a:p>
        </p:txBody>
      </p:sp>
      <p:sp>
        <p:nvSpPr>
          <p:cNvPr id="3092" name="WordArt 20"/>
          <p:cNvSpPr>
            <a:spLocks noChangeArrowheads="1" noChangeShapeType="1" noTextEdit="1"/>
          </p:cNvSpPr>
          <p:nvPr/>
        </p:nvSpPr>
        <p:spPr bwMode="auto">
          <a:xfrm rot="3668274">
            <a:off x="5957888" y="2557462"/>
            <a:ext cx="1066800" cy="276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Times New Roman"/>
              </a:rPr>
              <a:t>is not</a:t>
            </a:r>
          </a:p>
        </p:txBody>
      </p:sp>
      <p:sp>
        <p:nvSpPr>
          <p:cNvPr id="3093" name="WordArt 21"/>
          <p:cNvSpPr>
            <a:spLocks noChangeArrowheads="1" noChangeShapeType="1" noTextEdit="1"/>
          </p:cNvSpPr>
          <p:nvPr/>
        </p:nvSpPr>
        <p:spPr bwMode="auto">
          <a:xfrm>
            <a:off x="4038600" y="5972175"/>
            <a:ext cx="1119188" cy="2047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Times New Roman"/>
              </a:rPr>
              <a:t>is not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5181600" cy="762000"/>
          </a:xfrm>
        </p:spPr>
        <p:txBody>
          <a:bodyPr anchor="t"/>
          <a:lstStyle/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  <a:effectLst/>
                <a:latin typeface="Arial"/>
                <a:ea typeface="+mj-ea"/>
                <a:cs typeface="+mj-cs"/>
              </a:rPr>
              <a:t>The Trinity Diagrammed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8610600" y="0"/>
            <a:ext cx="5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vii</a:t>
            </a:r>
          </a:p>
        </p:txBody>
      </p:sp>
    </p:spTree>
    <p:extLst>
      <p:ext uri="{BB962C8B-B14F-4D97-AF65-F5344CB8AC3E}">
        <p14:creationId xmlns:p14="http://schemas.microsoft.com/office/powerpoint/2010/main" val="1465018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/>
      <p:bldP spid="3084" grpId="0"/>
      <p:bldP spid="3085" grpId="0"/>
      <p:bldP spid="3089" grpId="0"/>
      <p:bldP spid="3090" grpId="0"/>
      <p:bldP spid="3091" grpId="0" animBg="1"/>
      <p:bldP spid="3092" grpId="0" animBg="1"/>
      <p:bldP spid="30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427038"/>
            <a:ext cx="2286000" cy="2773362"/>
          </a:xfrm>
        </p:spPr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</a:rPr>
              <a:t>One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2803" y="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40785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4123487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Jesus (Christology)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script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</a:rPr>
              <a:t>There is Only One God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419600" cy="4419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724401" y="1905000"/>
            <a:ext cx="438647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200" b="1" dirty="0">
                <a:solidFill>
                  <a:srgbClr val="000000"/>
                </a:solidFill>
                <a:latin typeface="Arial"/>
              </a:rPr>
              <a:t>“This is what the L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ORD</a:t>
            </a:r>
            <a:r>
              <a:rPr lang="en-US" sz="3200" b="1" dirty="0">
                <a:solidFill>
                  <a:srgbClr val="000000"/>
                </a:solidFill>
                <a:latin typeface="Arial"/>
              </a:rPr>
              <a:t> says—Israel’s King and Redeemer, the L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ORD</a:t>
            </a:r>
            <a:r>
              <a:rPr lang="en-US" sz="3200" b="1" dirty="0">
                <a:solidFill>
                  <a:srgbClr val="000000"/>
                </a:solidFill>
                <a:latin typeface="Arial"/>
              </a:rPr>
              <a:t> of Heaven’s Armies: “I am the First and the Last; </a:t>
            </a:r>
            <a:r>
              <a:rPr lang="en-US" sz="3200" b="1" dirty="0">
                <a:solidFill>
                  <a:srgbClr val="000090"/>
                </a:solidFill>
                <a:latin typeface="Arial"/>
              </a:rPr>
              <a:t>there is no other God</a:t>
            </a:r>
            <a:r>
              <a:rPr lang="en-US" sz="3200" b="1" dirty="0">
                <a:solidFill>
                  <a:srgbClr val="000000"/>
                </a:solidFill>
                <a:latin typeface="Arial"/>
              </a:rPr>
              <a:t>” </a:t>
            </a:r>
            <a:br>
              <a:rPr lang="en-US" sz="3200" b="1" dirty="0">
                <a:solidFill>
                  <a:srgbClr val="000000"/>
                </a:solidFill>
                <a:latin typeface="Arial"/>
              </a:rPr>
            </a:br>
            <a:r>
              <a:rPr lang="en-US" sz="3200" b="1" dirty="0">
                <a:solidFill>
                  <a:srgbClr val="000000"/>
                </a:solidFill>
                <a:latin typeface="Arial"/>
              </a:rPr>
              <a:t>(Isaiah 44:6)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2803" y="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1618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</a:rPr>
              <a:t>There is Only One God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71600"/>
            <a:ext cx="400547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200" b="1" dirty="0">
                <a:solidFill>
                  <a:srgbClr val="000000"/>
                </a:solidFill>
                <a:latin typeface="Arial"/>
              </a:rPr>
              <a:t>“…Understand that I alone am God. There is no other God—there never has been, and there never will be” </a:t>
            </a:r>
            <a:br>
              <a:rPr lang="en-US" sz="3200" b="1" dirty="0">
                <a:solidFill>
                  <a:srgbClr val="000000"/>
                </a:solidFill>
                <a:latin typeface="Arial"/>
              </a:rPr>
            </a:br>
            <a:r>
              <a:rPr lang="en-US" sz="3200" b="1" dirty="0">
                <a:solidFill>
                  <a:srgbClr val="000000"/>
                </a:solidFill>
                <a:latin typeface="Arial"/>
              </a:rPr>
              <a:t>(Isaiah 43:10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 NLT</a:t>
            </a:r>
            <a:r>
              <a:rPr lang="en-US" sz="3200" b="1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2803" y="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95539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There is Only One God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0" y="1981200"/>
            <a:ext cx="408167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600" b="1" dirty="0">
                <a:solidFill>
                  <a:srgbClr val="FFFFFF"/>
                </a:solidFill>
                <a:latin typeface="Arial"/>
              </a:rPr>
              <a:t>“There is but one God, and one mediator between God and man, Christ Jesus” </a:t>
            </a:r>
            <a:br>
              <a:rPr lang="en-US" sz="3600" b="1" dirty="0">
                <a:solidFill>
                  <a:srgbClr val="FFFFFF"/>
                </a:solidFill>
                <a:latin typeface="Arial"/>
              </a:rPr>
            </a:br>
            <a:r>
              <a:rPr lang="en-US" sz="3600" b="1" dirty="0">
                <a:solidFill>
                  <a:srgbClr val="FFFFFF"/>
                </a:solidFill>
                <a:latin typeface="Arial"/>
              </a:rPr>
              <a:t>(1 Tim. 2:5)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2803" y="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94125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-76200" y="-76200"/>
            <a:ext cx="9350375" cy="7031038"/>
            <a:chOff x="-34" y="0"/>
            <a:chExt cx="5890" cy="4429"/>
          </a:xfrm>
        </p:grpSpPr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67800" cy="1143000"/>
          </a:xfrm>
          <a:solidFill>
            <a:schemeClr val="tx1"/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Correctly Define the Trinity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600200"/>
            <a:ext cx="8991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“Within the nature of the one, true God exists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three Person(age)s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: 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 Father, the Son and the Holy Spirit, who share the same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attributes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are the same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substance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(nature, essence or reality) 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and are in effect the one, true God.”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79003" y="-7620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193964" y="6019799"/>
            <a:ext cx="9337964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Ask, “Do you agree with this definition?”</a:t>
            </a:r>
          </a:p>
        </p:txBody>
      </p:sp>
    </p:spTree>
    <p:extLst>
      <p:ext uri="{BB962C8B-B14F-4D97-AF65-F5344CB8AC3E}">
        <p14:creationId xmlns:p14="http://schemas.microsoft.com/office/powerpoint/2010/main" val="1200507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93" y="381000"/>
            <a:ext cx="9153993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991600" cy="792162"/>
          </a:xfrm>
        </p:spPr>
        <p:txBody>
          <a:bodyPr/>
          <a:lstStyle/>
          <a:p>
            <a:r>
              <a:rPr lang="en-US" sz="4000" b="1" dirty="0"/>
              <a:t>The Illustration of Light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117" y="5181600"/>
            <a:ext cx="43864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200" b="1" dirty="0">
                <a:solidFill>
                  <a:srgbClr val="FFFFFF"/>
                </a:solidFill>
                <a:latin typeface="Arial"/>
              </a:rPr>
              <a:t>A single beam of white light…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2803" y="0"/>
            <a:ext cx="44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iii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728829" y="5181600"/>
            <a:ext cx="43864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200" b="1" dirty="0">
                <a:solidFill>
                  <a:srgbClr val="FFFFFF"/>
                </a:solidFill>
                <a:latin typeface="Arial"/>
              </a:rPr>
              <a:t>…breaks into three beams of red, yellow, and blue</a:t>
            </a:r>
          </a:p>
        </p:txBody>
      </p:sp>
    </p:spTree>
    <p:extLst>
      <p:ext uri="{BB962C8B-B14F-4D97-AF65-F5344CB8AC3E}">
        <p14:creationId xmlns:p14="http://schemas.microsoft.com/office/powerpoint/2010/main" val="287886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>
            <a:alpha val="19000"/>
          </a:srgbClr>
        </a:solidFill>
        <a:ln w="12700" cap="sq" cmpd="sng" algn="ctr">
          <a:noFill/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>
            <a:alpha val="19000"/>
          </a:srgbClr>
        </a:solidFill>
        <a:ln w="12700" cap="sq" cmpd="sng" algn="ctr">
          <a:noFill/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1981</Words>
  <Application>Microsoft Macintosh PowerPoint</Application>
  <PresentationFormat>On-screen Show (4:3)</PresentationFormat>
  <Paragraphs>412</Paragraphs>
  <Slides>41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Arial</vt:lpstr>
      <vt:lpstr>Bank Gothic</vt:lpstr>
      <vt:lpstr>Calibri</vt:lpstr>
      <vt:lpstr>Geneva</vt:lpstr>
      <vt:lpstr>Optima ExtraBlack</vt:lpstr>
      <vt:lpstr>Times New Roman</vt:lpstr>
      <vt:lpstr>Wingdings</vt:lpstr>
      <vt:lpstr>49_Blank Presentation</vt:lpstr>
      <vt:lpstr>1_Default Design</vt:lpstr>
      <vt:lpstr>Strategic</vt:lpstr>
      <vt:lpstr>13_Default Design</vt:lpstr>
      <vt:lpstr>2_Default Design</vt:lpstr>
      <vt:lpstr>3_Default Design</vt:lpstr>
      <vt:lpstr>4_Default Design</vt:lpstr>
      <vt:lpstr>5_Default Design</vt:lpstr>
      <vt:lpstr>1_Strategic</vt:lpstr>
      <vt:lpstr>The Trinity Diagrammed</vt:lpstr>
      <vt:lpstr>Biblical Evidence for the Trinity</vt:lpstr>
      <vt:lpstr>How to Prove the Trinity</vt:lpstr>
      <vt:lpstr>One God</vt:lpstr>
      <vt:lpstr>There is Only One God</vt:lpstr>
      <vt:lpstr>There is Only One God</vt:lpstr>
      <vt:lpstr>There is Only One God</vt:lpstr>
      <vt:lpstr>3. Correctly Define the Trinity</vt:lpstr>
      <vt:lpstr>The Illustration of Light</vt:lpstr>
      <vt:lpstr>4.  Decide who Jesus is</vt:lpstr>
      <vt:lpstr>5. Show the reasonableness of this proposition:</vt:lpstr>
      <vt:lpstr>6.  The Bible conclusively proves the above proposition in the following passages that identify the same attributes/titles with the Father, the Son, and the Holy Spirit:</vt:lpstr>
      <vt:lpstr>Proving the Trinity</vt:lpstr>
      <vt:lpstr>6.  The Father, Son, &amp; Spirit are all God:</vt:lpstr>
      <vt:lpstr>6.  The Father, Son, &amp; Spirit are all God:</vt:lpstr>
      <vt:lpstr>Truth</vt:lpstr>
      <vt:lpstr>6.  The Father, Son, &amp; Spirit are all God:</vt:lpstr>
      <vt:lpstr>Holy, Holy, Holy 1/4</vt:lpstr>
      <vt:lpstr>Holy, Holy, Holy 1/4</vt:lpstr>
      <vt:lpstr>Holy, Holy, Holy 2/4</vt:lpstr>
      <vt:lpstr>Holy, Holy, Holy 3/4</vt:lpstr>
      <vt:lpstr>Holy, Holy, Holy 4/4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Misunderstandings of the Trinity</vt:lpstr>
      <vt:lpstr>True Jesus Church, Adam Road</vt:lpstr>
      <vt:lpstr>What Does the True Jesus Church Believe?</vt:lpstr>
      <vt:lpstr>Different Views of God</vt:lpstr>
      <vt:lpstr>The Trinity Diagrammed</vt:lpstr>
      <vt:lpstr>Black</vt:lpstr>
      <vt:lpstr>Jesus (Christology) link at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57</cp:revision>
  <dcterms:created xsi:type="dcterms:W3CDTF">2014-08-02T06:39:19Z</dcterms:created>
  <dcterms:modified xsi:type="dcterms:W3CDTF">2023-02-04T17:14:34Z</dcterms:modified>
</cp:coreProperties>
</file>