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53" r:id="rId4"/>
    <p:sldMasterId id="2147483789" r:id="rId5"/>
    <p:sldMasterId id="2147483954" r:id="rId6"/>
    <p:sldMasterId id="2147483966" r:id="rId7"/>
    <p:sldMasterId id="2147483995" r:id="rId8"/>
    <p:sldMasterId id="2147484007" r:id="rId9"/>
    <p:sldMasterId id="2147484019" r:id="rId10"/>
    <p:sldMasterId id="2147484033" r:id="rId11"/>
    <p:sldMasterId id="2147484047" r:id="rId12"/>
    <p:sldMasterId id="2147484059" r:id="rId13"/>
    <p:sldMasterId id="2147484071" r:id="rId14"/>
    <p:sldMasterId id="2147484083" r:id="rId15"/>
    <p:sldMasterId id="2147484085" r:id="rId16"/>
    <p:sldMasterId id="2147484098" r:id="rId17"/>
    <p:sldMasterId id="2147484110" r:id="rId18"/>
  </p:sldMasterIdLst>
  <p:notesMasterIdLst>
    <p:notesMasterId r:id="rId88"/>
  </p:notesMasterIdLst>
  <p:sldIdLst>
    <p:sldId id="455" r:id="rId19"/>
    <p:sldId id="423" r:id="rId20"/>
    <p:sldId id="418" r:id="rId21"/>
    <p:sldId id="419" r:id="rId22"/>
    <p:sldId id="434" r:id="rId23"/>
    <p:sldId id="417" r:id="rId24"/>
    <p:sldId id="289" r:id="rId25"/>
    <p:sldId id="290" r:id="rId26"/>
    <p:sldId id="291" r:id="rId27"/>
    <p:sldId id="292" r:id="rId28"/>
    <p:sldId id="293" r:id="rId29"/>
    <p:sldId id="294" r:id="rId30"/>
    <p:sldId id="295" r:id="rId31"/>
    <p:sldId id="302" r:id="rId32"/>
    <p:sldId id="303" r:id="rId33"/>
    <p:sldId id="651" r:id="rId34"/>
    <p:sldId id="1215" r:id="rId35"/>
    <p:sldId id="397" r:id="rId36"/>
    <p:sldId id="398" r:id="rId37"/>
    <p:sldId id="399" r:id="rId38"/>
    <p:sldId id="400" r:id="rId39"/>
    <p:sldId id="401" r:id="rId40"/>
    <p:sldId id="402" r:id="rId41"/>
    <p:sldId id="403" r:id="rId42"/>
    <p:sldId id="4137" r:id="rId43"/>
    <p:sldId id="1222" r:id="rId44"/>
    <p:sldId id="405" r:id="rId45"/>
    <p:sldId id="4138" r:id="rId46"/>
    <p:sldId id="407" r:id="rId47"/>
    <p:sldId id="408" r:id="rId48"/>
    <p:sldId id="409" r:id="rId49"/>
    <p:sldId id="410" r:id="rId50"/>
    <p:sldId id="4148" r:id="rId51"/>
    <p:sldId id="4149" r:id="rId52"/>
    <p:sldId id="412" r:id="rId53"/>
    <p:sldId id="1221" r:id="rId54"/>
    <p:sldId id="414" r:id="rId55"/>
    <p:sldId id="415" r:id="rId56"/>
    <p:sldId id="416" r:id="rId57"/>
    <p:sldId id="4150" r:id="rId58"/>
    <p:sldId id="4151" r:id="rId59"/>
    <p:sldId id="4152" r:id="rId60"/>
    <p:sldId id="4153" r:id="rId61"/>
    <p:sldId id="4154" r:id="rId62"/>
    <p:sldId id="4155" r:id="rId63"/>
    <p:sldId id="4156" r:id="rId64"/>
    <p:sldId id="1220" r:id="rId65"/>
    <p:sldId id="4157" r:id="rId66"/>
    <p:sldId id="4158" r:id="rId67"/>
    <p:sldId id="4159" r:id="rId68"/>
    <p:sldId id="4160" r:id="rId69"/>
    <p:sldId id="491" r:id="rId70"/>
    <p:sldId id="4161" r:id="rId71"/>
    <p:sldId id="5517" r:id="rId72"/>
    <p:sldId id="5518" r:id="rId73"/>
    <p:sldId id="5519" r:id="rId74"/>
    <p:sldId id="5520" r:id="rId75"/>
    <p:sldId id="653" r:id="rId76"/>
    <p:sldId id="5521" r:id="rId77"/>
    <p:sldId id="5522" r:id="rId78"/>
    <p:sldId id="5523" r:id="rId79"/>
    <p:sldId id="445" r:id="rId80"/>
    <p:sldId id="444" r:id="rId81"/>
    <p:sldId id="437" r:id="rId82"/>
    <p:sldId id="431" r:id="rId83"/>
    <p:sldId id="380" r:id="rId84"/>
    <p:sldId id="458" r:id="rId85"/>
    <p:sldId id="457" r:id="rId86"/>
    <p:sldId id="460"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433" autoAdjust="0"/>
    <p:restoredTop sz="73687" autoAdjust="0"/>
  </p:normalViewPr>
  <p:slideViewPr>
    <p:cSldViewPr snapToGrid="0" snapToObjects="1">
      <p:cViewPr varScale="1">
        <p:scale>
          <a:sx n="90" d="100"/>
          <a:sy n="90" d="100"/>
        </p:scale>
        <p:origin x="200" y="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12/9/23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10</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"average" 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11</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Common-468</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NS-27-Rev1-slide 18, 184</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NS-27-Rev2–slide 2</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NS-27-Rev4-slide 3</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320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sea</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is found twenty-six times in his book" (Warren Wiersbe, Bible Exposition Commentary)</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061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6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26D268-44A2-4121-BF76-46423B289C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1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5401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Internal compromise within most churches is rebuked in chapters 2-3: division, false teaching, sinful living, self-centered luxurious lifestyles, etc.</a:t>
            </a:r>
          </a:p>
          <a:p>
            <a:pPr eaLnBrk="1" hangingPunct="1">
              <a:defRPr/>
            </a:pPr>
            <a:r>
              <a:rPr lang="en-US" dirty="0">
                <a:latin typeface="Arial" panose="020B0604020202020204" pitchFamily="34" charset="0"/>
                <a:ea typeface="ＭＳ Ｐゴシック" charset="0"/>
                <a:cs typeface="Arial" panose="020B0604020202020204" pitchFamily="34" charset="0"/>
              </a:rPr>
              <a:t>What evidence of internal compromise and eternal persecution do you see in your own experience today?  How can you relate?</a:t>
            </a:r>
          </a:p>
        </p:txBody>
      </p:sp>
    </p:spTree>
    <p:extLst>
      <p:ext uri="{BB962C8B-B14F-4D97-AF65-F5344CB8AC3E}">
        <p14:creationId xmlns:p14="http://schemas.microsoft.com/office/powerpoint/2010/main" val="4005852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377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176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93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17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most imposing building on the island is the Monastery of St. John the Theologian. Constructed by </a:t>
            </a:r>
            <a:r>
              <a:rPr lang="en-US" dirty="0" err="1"/>
              <a:t>Christodoulos</a:t>
            </a:r>
            <a:r>
              <a:rPr lang="en-US" dirty="0"/>
              <a:t> in 1088, the monastery is located in the town of </a:t>
            </a:r>
            <a:r>
              <a:rPr lang="en-US" dirty="0" err="1"/>
              <a:t>Chora</a:t>
            </a:r>
            <a:r>
              <a:rPr lang="en-US" dirty="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a:t>'</a:t>
            </a:r>
            <a:r>
              <a:rPr lang="en-US" dirty="0"/>
              <a:t>s museum"</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58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6588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536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81B0F-0C28-DE4B-B4AF-BE4CDB4394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9070E-D78A-DC4D-8560-223DBD6367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AF3014-9E08-F040-B671-B6BC9854C8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944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78966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Here is the first of 45 times "I saw" appears in the book!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60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endParaRPr lang="en-US" b="0" dirty="0">
              <a:latin typeface="Arial"/>
              <a:ea typeface="ＭＳ Ｐゴシック" charset="0"/>
              <a:cs typeface="Arial"/>
            </a:endParaRPr>
          </a:p>
          <a:p>
            <a:r>
              <a:rPr lang="en-US" b="0" dirty="0">
                <a:latin typeface="Arial"/>
                <a:ea typeface="ＭＳ Ｐゴシック" charset="0"/>
                <a:cs typeface="Arial"/>
              </a:rPr>
              <a:t>Now…to complete the portraits given to us by </a:t>
            </a:r>
          </a:p>
          <a:p>
            <a:r>
              <a:rPr lang="en-US" b="0" dirty="0">
                <a:latin typeface="Arial"/>
                <a:ea typeface="ＭＳ Ｐゴシック" charset="0"/>
                <a:cs typeface="Arial"/>
              </a:rPr>
              <a:t>MATTHEW…MARK…LUKE…and JOHN.</a:t>
            </a:r>
          </a:p>
          <a:p>
            <a:r>
              <a:rPr lang="en-US" b="0" dirty="0">
                <a:latin typeface="Arial"/>
                <a:ea typeface="ＭＳ Ｐゴシック" charset="0"/>
                <a:cs typeface="Arial"/>
              </a:rPr>
              <a:t>////	For this, we need to get out into space and look at this unfortunate planet.  Man has made a mess of it, you will probably agree.  This view of earth helps us more clearly understand the final view of Christ given to us in the New Testament.  </a:t>
            </a:r>
          </a:p>
          <a:p>
            <a:r>
              <a:rPr lang="en-US" b="0" dirty="0">
                <a:latin typeface="Arial"/>
                <a:ea typeface="ＭＳ Ｐゴシック" charset="0"/>
                <a:cs typeface="Arial"/>
              </a:rPr>
              <a:t>////	Now travel to the last book of the New Testament…The Revelation of Jesus Christ to John the Apostle.  There, we see Jesus Christ in His risen, ascended glory, as he will appear when He returns at the end of History to reclaim all that is His.  </a:t>
            </a:r>
          </a:p>
          <a:p>
            <a:r>
              <a:rPr lang="en-US" b="0" dirty="0">
                <a:latin typeface="Arial"/>
                <a:ea typeface="ＭＳ Ｐゴシック" charset="0"/>
                <a:cs typeface="Arial"/>
              </a:rPr>
              <a:t>////	In his first chapter of The Revelation, John writes this:</a:t>
            </a:r>
          </a:p>
          <a:p>
            <a:r>
              <a:rPr lang="en-US" b="0" dirty="0">
                <a:latin typeface="Arial"/>
                <a:ea typeface="ＭＳ Ｐゴシック" charset="0"/>
                <a:cs typeface="Arial"/>
              </a:rPr>
              <a:t>I turned around to see the voice that was speaking to me.  And when I turned I saw seven golden lamp stands…</a:t>
            </a:r>
          </a:p>
          <a:p>
            <a:r>
              <a:rPr lang="en-US" b="0" dirty="0">
                <a:latin typeface="Arial"/>
                <a:ea typeface="ＭＳ Ｐゴシック" charset="0"/>
                <a:cs typeface="Arial"/>
              </a:rPr>
              <a:t>////	and among the lamp stands was someone "like a son of man," dressed in a robe reaching down to his feet and with a golden sash around his chest.  </a:t>
            </a:r>
          </a:p>
          <a:p>
            <a:r>
              <a:rPr lang="en-US" b="0" dirty="0">
                <a:latin typeface="Arial"/>
                <a:ea typeface="ＭＳ Ｐゴシック" charset="0"/>
                <a:cs typeface="Arial"/>
              </a:rPr>
              <a:t>////	His head and hair were white like wool, as white as snow, and his eyes were like blazing fire.  </a:t>
            </a:r>
          </a:p>
          <a:p>
            <a:r>
              <a:rPr lang="en-US" b="0" dirty="0">
                <a:latin typeface="Arial"/>
                <a:ea typeface="ＭＳ Ｐゴシック" charset="0"/>
                <a:cs typeface="Arial"/>
              </a:rPr>
              <a:t>////	His feet were like bronze glowing in a furnace, and his voice was like the sound of rushing waters.  </a:t>
            </a:r>
          </a:p>
          <a:p>
            <a:r>
              <a:rPr lang="en-US" b="0" dirty="0">
                <a:latin typeface="Arial"/>
                <a:ea typeface="ＭＳ Ｐゴシック" charset="0"/>
                <a:cs typeface="Arial"/>
              </a:rPr>
              <a:t>////	In his right hand he held seven starts, and out of his mouth came a sharp double-edged sword.  His face was like the sun shining in all its brilliance.  </a:t>
            </a:r>
          </a:p>
          <a:p>
            <a:r>
              <a:rPr lang="en-US" b="0" dirty="0">
                <a:latin typeface="Arial"/>
                <a:ea typeface="ＭＳ Ｐゴシック" charset="0"/>
                <a:cs typeface="Arial"/>
              </a:rPr>
              <a:t>////	When I saw him, I fell at his feet as though dead.  Then he placed his right hand on me and said: "Do not be afraid.  I am the First and the Last.  </a:t>
            </a:r>
          </a:p>
          <a:p>
            <a:r>
              <a:rPr lang="en-US" b="0" dirty="0">
                <a:latin typeface="Arial"/>
                <a:ea typeface="ＭＳ Ｐゴシック" charset="0"/>
                <a:cs typeface="Arial"/>
              </a:rPr>
              <a:t>////	I am the Living one; I was dead, and behold I am alive forever and ever!  And I hold the keys the death and Hades.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(Wiersbe).</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t>
            </a:r>
            <a:r>
              <a:rPr lang="en-US" sz="1200" kern="1200">
                <a:solidFill>
                  <a:schemeClr val="tx1"/>
                </a:solidFill>
                <a:effectLst/>
                <a:latin typeface="Arial"/>
                <a:ea typeface="+mn-ea"/>
                <a:cs typeface="Arial"/>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dirty="0">
                <a:solidFill>
                  <a:schemeClr val="tx1"/>
                </a:solidFill>
                <a:effectLst/>
                <a:latin typeface="Arial"/>
                <a:ea typeface="ＭＳ Ｐゴシック" pitchFamily="-108" charset="-128"/>
                <a:cs typeface="Arial"/>
              </a:rPr>
              <a:t>" (Wiersbe).</a:t>
            </a:r>
          </a:p>
          <a:p>
            <a:endParaRPr lang="en-US" dirty="0">
              <a:latin typeface="Arial"/>
              <a:ea typeface="ＭＳ Ｐゴシック" charset="0"/>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Arial"/>
                <a:ea typeface="ＭＳ Ｐゴシック" pitchFamily="-108" charset="-128"/>
                <a:cs typeface="Arial"/>
              </a:rPr>
              <a:t>'</a:t>
            </a:r>
            <a:r>
              <a:rPr lang="en-US" sz="1200" kern="1200" dirty="0">
                <a:solidFill>
                  <a:schemeClr val="tx1"/>
                </a:solidFill>
                <a:effectLst/>
                <a:latin typeface="Arial"/>
                <a:ea typeface="ＭＳ Ｐゴシック" pitchFamily="-108" charset="-128"/>
                <a:cs typeface="Arial"/>
              </a:rPr>
              <a:t>s "last Word" to man (Heb. 1:1–3); (2) He speaks with power and authority and must be heard." (Wiersbe).</a:t>
            </a:r>
          </a:p>
          <a:p>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a:t>
            </a:r>
            <a:r>
              <a:rPr lang="en-US" sz="1200" kern="1200" dirty="0">
                <a:solidFill>
                  <a:schemeClr val="tx1"/>
                </a:solidFill>
                <a:effectLst/>
                <a:latin typeface="Arial"/>
                <a:ea typeface="ＭＳ Ｐゴシック" pitchFamily="-108" charset="-128"/>
                <a:cs typeface="Arial"/>
              </a:rPr>
              <a:t>The sword from His mouth certainly represents the living Word of God (Heb. 4:12; Eph. 6:17). He fights His enemies by using His Word (Rev. 2:16; 19:19–21)" (Wiersbe).</a:t>
            </a:r>
          </a:p>
          <a:p>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8040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62</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5</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63</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64</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7</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8</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9</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55531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073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544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0056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36746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42804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623369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30932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719352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0528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3315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10989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7322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779435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9433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94483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9346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08798840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8934818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114785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5148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5581298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231675592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126592298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9576073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27677136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68482711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16369259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88902416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19719196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4517991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824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696420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8238049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0750410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42785188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5470908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7730001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1619862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3367740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3564421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976139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03024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632895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54811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00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32302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60918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91678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4385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441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9657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5718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0852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95036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23681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4715717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7249371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8277846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40973281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6666961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7347111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2556457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121260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19166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200287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0428431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1732560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latin typeface="Times New Roman"/>
                <a:ea typeface="ＭＳ Ｐゴシック"/>
              </a:rPr>
              <a:pPr>
                <a:defRPr/>
              </a:pPr>
              <a:t>‹#›</a:t>
            </a:fld>
            <a:endParaRPr lang="en-GB">
              <a:latin typeface="Times New Roman"/>
              <a:ea typeface="ＭＳ Ｐゴシック"/>
            </a:endParaRPr>
          </a:p>
        </p:txBody>
      </p:sp>
    </p:spTree>
    <p:extLst>
      <p:ext uri="{BB962C8B-B14F-4D97-AF65-F5344CB8AC3E}">
        <p14:creationId xmlns:p14="http://schemas.microsoft.com/office/powerpoint/2010/main" val="20841510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79450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9780515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105799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75249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2693748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91412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557434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384070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347946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836165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619707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035314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580155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67419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822031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68813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783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12/9/23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55927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12/9/23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04978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12/9/23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88897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61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76147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11319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68041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488067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983006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644138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414404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236182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8758001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3357820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49869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7132703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49227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2633724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967703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11339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5556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923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252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840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1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6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82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250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40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09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031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93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9008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9238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622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8834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80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8.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922882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0500912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562488035"/>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84783362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02103191"/>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4144124"/>
      </p:ext>
    </p:extLst>
  </p:cSld>
  <p:clrMap bg1="lt1" tx1="dk1" bg2="lt2" tx2="dk2" accent1="accent1" accent2="accent2" accent3="accent3" accent4="accent4" accent5="accent5" accent6="accent6" hlink="hlink" folHlink="folHlink"/>
  <p:sldLayoutIdLst>
    <p:sldLayoutId id="21474840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645922"/>
      </p:ext>
    </p:extLst>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12/9/23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8193076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9107297"/>
      </p:ext>
    </p:extLst>
  </p:cSld>
  <p:clrMap bg1="dk2" tx1="lt1" bg2="dk1"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70312348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4.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8.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8.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hemeOverride" Target="../theme/themeOverride8.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1.xml"/><Relationship Id="rId1" Type="http://schemas.openxmlformats.org/officeDocument/2006/relationships/themeOverride" Target="../theme/themeOverride9.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1.xml"/><Relationship Id="rId1" Type="http://schemas.openxmlformats.org/officeDocument/2006/relationships/themeOverride" Target="../theme/themeOverride10.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1.xml"/><Relationship Id="rId1" Type="http://schemas.openxmlformats.org/officeDocument/2006/relationships/themeOverride" Target="../theme/themeOverride11.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70.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hemeOverride" Target="../theme/themeOverride12.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3.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hemeOverride" Target="../theme/themeOverr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3.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8.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9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4800" b="1" dirty="0">
                <a:solidFill>
                  <a:srgbClr val="E5E5FF"/>
                </a:solidFill>
                <a:effectLst>
                  <a:outerShdw blurRad="38100" dist="38100" dir="2700000" algn="tl">
                    <a:srgbClr val="000000"/>
                  </a:outerShdw>
                </a:effectLst>
                <a:latin typeface="Arial" charset="0"/>
                <a:cs typeface="Arial" charset="0"/>
              </a:rPr>
              <a:t>The Incomparable Christ</a:t>
            </a:r>
          </a:p>
        </p:txBody>
      </p:sp>
      <p:sp>
        <p:nvSpPr>
          <p:cNvPr id="3" name="Rectangle 2">
            <a:extLst>
              <a:ext uri="{FF2B5EF4-FFF2-40B4-BE49-F238E27FC236}">
                <a16:creationId xmlns:a16="http://schemas.microsoft.com/office/drawing/2014/main" id="{ECD48BBB-7DB4-DC94-9223-A41F1F0D337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1849537"/>
            <a:ext cx="6160363" cy="32515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6000" dirty="0">
                <a:solidFill>
                  <a:srgbClr val="FFFFFF"/>
                </a:solidFill>
                <a:ea typeface="ＭＳ Ｐゴシック" charset="0"/>
              </a:rPr>
              <a:t>Then sculptors gave it a try</a:t>
            </a:r>
            <a:endParaRPr lang="en-US" dirty="0">
              <a:solidFill>
                <a:srgbClr val="FFFFFF"/>
              </a:solidFill>
              <a:ea typeface="ＭＳ Ｐゴシック" charset="0"/>
            </a:endParaRPr>
          </a:p>
        </p:txBody>
      </p:sp>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8"/>
              </a:srgbClr>
            </a:outerShdw>
          </a:effectLst>
        </p:spPr>
        <p:txBody>
          <a:bodyPr/>
          <a:lstStyle/>
          <a:p>
            <a:pPr>
              <a:defRPr/>
            </a:pPr>
            <a:r>
              <a:rPr lang="en-US" sz="4800" dirty="0">
                <a:solidFill>
                  <a:srgbClr val="FFFFFF"/>
                </a:solidFill>
                <a:ea typeface="ＭＳ Ｐゴシック" charset="0"/>
              </a:rPr>
              <a:t>So Jesus became a caveman</a:t>
            </a:r>
            <a:endParaRPr lang="en-US" sz="36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7651"/>
                                        </p:tgtEl>
                                        <p:attrNameLst>
                                          <p:attrName>style.visibility</p:attrName>
                                        </p:attrNameLst>
                                      </p:cBhvr>
                                      <p:to>
                                        <p:strVal val="visible"/>
                                      </p:to>
                                    </p:set>
                                    <p:animEffect transition="in" filter="dissolve">
                                      <p:cBhvr>
                                        <p:cTn id="7" dur="2000"/>
                                        <p:tgtEl>
                                          <p:spTgt spid="6676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a:solidFill>
                  <a:srgbClr val="FFFFFF"/>
                </a:solidFill>
                <a:latin typeface="Arail"/>
                <a:ea typeface="ＭＳ Ｐゴシック" charset="0"/>
                <a:cs typeface="Arail"/>
              </a:rPr>
              <a:t>Who is the </a:t>
            </a:r>
            <a:r>
              <a:rPr lang="en-US" sz="6000" b="1" i="1" dirty="0">
                <a:solidFill>
                  <a:srgbClr val="FFFFFF"/>
                </a:solidFill>
                <a:latin typeface="Arail"/>
                <a:ea typeface="ＭＳ Ｐゴシック" charset="0"/>
                <a:cs typeface="Arail"/>
              </a:rPr>
              <a:t>Real </a:t>
            </a:r>
            <a:r>
              <a:rPr lang="en-US" sz="6000" dirty="0">
                <a:solidFill>
                  <a:srgbClr val="FFFFFF"/>
                </a:solidFill>
                <a:latin typeface="Arail"/>
                <a:ea typeface="ＭＳ Ｐゴシック" charset="0"/>
                <a:cs typeface="Arail"/>
              </a:rPr>
              <a:t>King?</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a:defRPr/>
            </a:pPr>
            <a:r>
              <a:rPr lang="en-US" sz="6000" b="1" i="1" dirty="0">
                <a:solidFill>
                  <a:srgbClr val="FFFFFF"/>
                </a:solidFill>
                <a:latin typeface="Arail"/>
                <a:ea typeface="ＭＳ Ｐゴシック" charset="0"/>
                <a:cs typeface="Arail"/>
              </a:rPr>
              <a:t>The Triumph of Christ</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en-US" sz="6000" b="1" i="1" dirty="0">
                <a:ln>
                  <a:solidFill>
                    <a:srgbClr val="000000"/>
                  </a:solidFill>
                </a:ln>
                <a:solidFill>
                  <a:srgbClr val="FFFFFF"/>
                </a:solidFill>
                <a:effectLst>
                  <a:glow rad="139700">
                    <a:schemeClr val="accent4">
                      <a:satMod val="175000"/>
                      <a:alpha val="40000"/>
                    </a:schemeClr>
                  </a:glow>
                </a:effectLst>
                <a:ea typeface="ＭＳ Ｐゴシック" charset="0"/>
              </a:rPr>
              <a:t>The Triumph of Christ</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a:solidFill>
                  <a:srgbClr val="FFFFFF"/>
                </a:solidFill>
              </a:rPr>
              <a:t>What</a:t>
            </a:r>
            <a:r>
              <a:rPr lang="fr-FR" sz="4000" b="1" dirty="0">
                <a:solidFill>
                  <a:srgbClr val="FFFFFF"/>
                </a:solidFill>
              </a:rPr>
              <a:t>'</a:t>
            </a:r>
            <a:r>
              <a:rPr lang="en-US" sz="4000" b="1" dirty="0">
                <a:solidFill>
                  <a:srgbClr val="FFFFFF"/>
                </a:solidFill>
              </a:rPr>
              <a:t>s the Title?</a:t>
            </a:r>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a:solidFill>
                  <a:srgbClr val="000000"/>
                </a:solidFill>
                <a:effectLst>
                  <a:glow rad="228600">
                    <a:srgbClr val="DAEDEF">
                      <a:satMod val="175000"/>
                      <a:alpha val="40000"/>
                    </a:srgbClr>
                  </a:glow>
                </a:effectLst>
              </a:rPr>
              <a:t>The Book of Revelations?</a:t>
            </a: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a:solidFill>
                  <a:srgbClr val="FFFFFF"/>
                </a:solidFill>
                <a:effectLst>
                  <a:glow rad="228600">
                    <a:srgbClr val="000000">
                      <a:satMod val="175000"/>
                      <a:alpha val="91000"/>
                    </a:srgbClr>
                  </a:glow>
                </a:effectLst>
              </a:rPr>
              <a:t>The Book of </a:t>
            </a:r>
            <a:r>
              <a:rPr lang="en-US" sz="11500" b="1" dirty="0">
                <a:solidFill>
                  <a:srgbClr val="FFFFFF"/>
                </a:solidFill>
                <a:effectLst>
                  <a:glow rad="228600">
                    <a:srgbClr val="000000">
                      <a:satMod val="175000"/>
                      <a:alpha val="91000"/>
                    </a:srgbClr>
                  </a:glow>
                </a:effectLst>
              </a:rPr>
              <a:t>Revelation</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6606110"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67095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a:t>
            </a:r>
            <a:r>
              <a:rPr lang="en-US" sz="8800" dirty="0">
                <a:latin typeface="Arial" charset="0"/>
                <a:ea typeface="Osaka" charset="0"/>
                <a:cs typeface="Arial" charset="0"/>
              </a:rPr>
              <a:t>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0205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en-US" sz="4000" b="1" dirty="0">
                <a:effectLst>
                  <a:glow rad="101600">
                    <a:schemeClr val="tx1">
                      <a:alpha val="99000"/>
                    </a:schemeClr>
                  </a:glow>
                </a:effectLst>
              </a:rPr>
              <a:t>We have v</a:t>
            </a:r>
            <a:r>
              <a:rPr lang="en-US" sz="4000" b="1" dirty="0">
                <a:solidFill>
                  <a:schemeClr val="bg1"/>
                </a:solidFill>
                <a:effectLst>
                  <a:glow rad="101600">
                    <a:schemeClr val="tx1">
                      <a:alpha val="99000"/>
                    </a:schemeClr>
                  </a:glow>
                </a:effectLst>
                <a:latin typeface="Arial"/>
                <a:cs typeface="Arial"/>
              </a:rPr>
              <a:t>ictory when we see that Jesus </a:t>
            </a:r>
            <a:r>
              <a:rPr lang="en-US" sz="4000" b="1" dirty="0">
                <a:effectLst>
                  <a:glow rad="101600">
                    <a:schemeClr val="tx1">
                      <a:alpha val="99000"/>
                    </a:schemeClr>
                  </a:glow>
                </a:effectLst>
              </a:rPr>
              <a:t>rules over</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Outline of Revelation</a:t>
            </a: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Tree>
    <p:extLst>
      <p:ext uri="{BB962C8B-B14F-4D97-AF65-F5344CB8AC3E}">
        <p14:creationId xmlns:p14="http://schemas.microsoft.com/office/powerpoint/2010/main" val="363696212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b="1" dirty="0">
                <a:solidFill>
                  <a:srgbClr val="FFFFFF"/>
                </a:solidFill>
                <a:latin typeface="Arial" charset="0"/>
                <a:ea typeface="ＭＳ Ｐゴシック" charset="0"/>
              </a:rPr>
              <a:t>John at Patmos </a:t>
            </a:r>
            <a:br>
              <a:rPr lang="en-US" b="1" dirty="0">
                <a:solidFill>
                  <a:srgbClr val="FFFFFF"/>
                </a:solidFill>
                <a:latin typeface="Arial" charset="0"/>
                <a:ea typeface="ＭＳ Ｐゴシック" charset="0"/>
              </a:rPr>
            </a:br>
            <a:r>
              <a:rPr lang="en-US" b="1" dirty="0">
                <a:solidFill>
                  <a:srgbClr val="FFFFFF"/>
                </a:solidFill>
                <a:latin typeface="Arial" charset="0"/>
                <a:ea typeface="ＭＳ Ｐゴシック" charset="0"/>
              </a:rPr>
              <a:t>(Rev 1:9-10)</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Tree>
    <p:extLst>
      <p:ext uri="{BB962C8B-B14F-4D97-AF65-F5344CB8AC3E}">
        <p14:creationId xmlns:p14="http://schemas.microsoft.com/office/powerpoint/2010/main" val="838711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40658722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en-US" b="1" dirty="0">
                <a:solidFill>
                  <a:srgbClr val="FFFFFF"/>
                </a:solidFill>
                <a:effectLst>
                  <a:glow rad="165100">
                    <a:schemeClr val="tx1"/>
                  </a:glow>
                </a:effectLst>
                <a:latin typeface="Arial" charset="0"/>
                <a:ea typeface="ＭＳ Ｐゴシック" charset="0"/>
              </a:rPr>
              <a:t>Revelation 1</a:t>
            </a:r>
          </a:p>
        </p:txBody>
      </p:sp>
    </p:spTree>
    <p:extLst>
      <p:ext uri="{BB962C8B-B14F-4D97-AF65-F5344CB8AC3E}">
        <p14:creationId xmlns:p14="http://schemas.microsoft.com/office/powerpoint/2010/main" val="35316565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1. Jesus reveals the future and promises to bless all who read and obey the prophecy (1:1-3).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Why read Revelation? </a:t>
            </a:r>
          </a:p>
        </p:txBody>
      </p:sp>
    </p:spTree>
    <p:extLst>
      <p:ext uri="{BB962C8B-B14F-4D97-AF65-F5344CB8AC3E}">
        <p14:creationId xmlns:p14="http://schemas.microsoft.com/office/powerpoint/2010/main" val="213970558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revelation of Jesus Christ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God gave him to show to his servants the things that must soon take place. He made it known by sending his angel to his servant John, who testifies to everything he saw––that is, the word of God and the testimony of Jesus Christ"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(1:1-2 NIV).</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Readers </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(servants)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322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Points</a:t>
            </a:r>
            <a:b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Jesus</a:t>
            </a: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2358444" y="-1"/>
            <a:ext cx="6779540" cy="2063021"/>
          </a:xfrm>
          <a:solidFill>
            <a:schemeClr val="bg1"/>
          </a:solidFill>
        </p:spPr>
        <p:txBody>
          <a:bodyPr/>
          <a:lstStyle/>
          <a:p>
            <a:r>
              <a:rPr lang="en-US" sz="3200" b="1" dirty="0">
                <a:solidFill>
                  <a:schemeClr val="tx1"/>
                </a:solidFill>
                <a:latin typeface="Arial" charset="0"/>
                <a:ea typeface="ＭＳ Ｐゴシック" charset="0"/>
              </a:rPr>
              <a:t>Christ</a:t>
            </a:r>
            <a:r>
              <a:rPr lang="fr-FR" sz="3200" b="1" dirty="0">
                <a:solidFill>
                  <a:schemeClr val="tx1"/>
                </a:solidFill>
                <a:latin typeface="Arial" charset="0"/>
                <a:ea typeface="ＭＳ Ｐゴシック" charset="0"/>
              </a:rPr>
              <a:t>'</a:t>
            </a:r>
            <a:r>
              <a:rPr lang="en-US" sz="3200" b="1" dirty="0">
                <a:solidFill>
                  <a:schemeClr val="tx1"/>
                </a:solidFill>
                <a:latin typeface="Arial" charset="0"/>
                <a:ea typeface="ＭＳ Ｐゴシック" charset="0"/>
              </a:rPr>
              <a:t>s sovereignty over future events transmitted to John shows the prophecy as inspired (1:1-2)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God</a:t>
            </a:r>
          </a:p>
        </p:txBody>
      </p:sp>
    </p:spTree>
    <p:extLst>
      <p:ext uri="{BB962C8B-B14F-4D97-AF65-F5344CB8AC3E}">
        <p14:creationId xmlns:p14="http://schemas.microsoft.com/office/powerpoint/2010/main" val="651526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322</a:t>
            </a:r>
          </a:p>
        </p:txBody>
      </p:sp>
      <p:sp>
        <p:nvSpPr>
          <p:cNvPr id="3" name="TextBox 2"/>
          <p:cNvSpPr txBox="1"/>
          <p:nvPr/>
        </p:nvSpPr>
        <p:spPr>
          <a:xfrm>
            <a:off x="185860" y="1027556"/>
            <a:ext cx="8902925" cy="1077218"/>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19050" marR="0" lvl="0" indent="-190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is the only biblical book that promises a special </a:t>
            </a:r>
            <a:r>
              <a:rPr kumimoji="0" lang="en-US" sz="32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blessing for reading</a:t>
            </a: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it (1:3).</a:t>
            </a:r>
          </a:p>
        </p:txBody>
      </p:sp>
      <p:sp>
        <p:nvSpPr>
          <p:cNvPr id="6" name="TextBox 5"/>
          <p:cNvSpPr txBox="1"/>
          <p:nvPr/>
        </p:nvSpPr>
        <p:spPr>
          <a:xfrm>
            <a:off x="1070306" y="2601970"/>
            <a:ext cx="7947123" cy="2616101"/>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"God blesses the one who reads the words of this prophecy to the church, and he blesses all who listen to its message and obey what it says, for the time is near" (1:3 </a:t>
            </a:r>
            <a:r>
              <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NLT</a:t>
            </a:r>
            <a:r>
              <a:rPr kumimoji="0" 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934813465"/>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a:t>We often look down…</a:t>
            </a:r>
          </a:p>
        </p:txBody>
      </p:sp>
    </p:spTree>
    <p:extLst>
      <p:ext uri="{BB962C8B-B14F-4D97-AF65-F5344CB8AC3E}">
        <p14:creationId xmlns:p14="http://schemas.microsoft.com/office/powerpoint/2010/main" val="31046208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a:solidFill>
                  <a:schemeClr val="bg1"/>
                </a:solidFill>
                <a:latin typeface="Arial" charset="0"/>
              </a:rPr>
              <a:t>…so why should you look up and </a:t>
            </a:r>
            <a:r>
              <a:rPr lang="en-US" sz="4800" dirty="0">
                <a:solidFill>
                  <a:srgbClr val="FFFF00"/>
                </a:solidFill>
                <a:latin typeface="Arial" charset="0"/>
              </a:rPr>
              <a:t>why worship Jesus</a:t>
            </a:r>
            <a:r>
              <a:rPr lang="en-US" sz="4800" dirty="0">
                <a:solidFill>
                  <a:schemeClr val="bg1"/>
                </a:solidFill>
                <a:latin typeface="Arial" charset="0"/>
              </a:rPr>
              <a:t> during 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65682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34713524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075">
                                            <p:txEl>
                                              <p:pRg st="1" end="1"/>
                                            </p:txEl>
                                          </p:spTgt>
                                        </p:tgtEl>
                                        <p:attrNameLst>
                                          <p:attrName>style.color</p:attrName>
                                        </p:attrNameLst>
                                      </p:cBhvr>
                                      <p:to>
                                        <a:srgbClr val="FFF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en-US" sz="4800" b="1" dirty="0">
                <a:effectLst>
                  <a:glow rad="228600">
                    <a:schemeClr val="accent4">
                      <a:satMod val="175000"/>
                      <a:alpha val="40000"/>
                    </a:schemeClr>
                  </a:glow>
                </a:effectLst>
              </a:rPr>
              <a:t>2. We should worship the Triune God because the Risen Ruler will soon return</a:t>
            </a:r>
            <a:br>
              <a:rPr lang="en-US" sz="4800" b="1" dirty="0">
                <a:effectLst>
                  <a:glow rad="228600">
                    <a:schemeClr val="accent4">
                      <a:satMod val="175000"/>
                      <a:alpha val="40000"/>
                    </a:schemeClr>
                  </a:glow>
                </a:effectLst>
              </a:rPr>
            </a:br>
            <a:r>
              <a:rPr lang="en-US" sz="4800" b="1" dirty="0">
                <a:effectLst>
                  <a:glow rad="228600">
                    <a:schemeClr val="accent4">
                      <a:satMod val="175000"/>
                      <a:alpha val="40000"/>
                    </a:schemeClr>
                  </a:glow>
                </a:effectLst>
              </a:rPr>
              <a:t>(1:4-8). </a:t>
            </a:r>
            <a:endParaRPr lang="en-US" sz="4800" dirty="0">
              <a:solidFill>
                <a:schemeClr val="bg1"/>
              </a:solidFill>
              <a:effectLst>
                <a:outerShdw blurRad="38100" dist="38100" dir="2700000" algn="tl">
                  <a:srgbClr val="000000">
                    <a:alpha val="43137"/>
                  </a:srgbClr>
                </a:outerShdw>
              </a:effectLst>
            </a:endParaRPr>
          </a:p>
        </p:txBody>
      </p:sp>
      <p:sp>
        <p:nvSpPr>
          <p:cNvPr id="4"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mj-ea"/>
                <a:cs typeface="+mj-cs"/>
              </a:rPr>
              <a:t>Why worship Jesus? </a:t>
            </a:r>
          </a:p>
        </p:txBody>
      </p:sp>
    </p:spTree>
    <p:extLst>
      <p:ext uri="{BB962C8B-B14F-4D97-AF65-F5344CB8AC3E}">
        <p14:creationId xmlns:p14="http://schemas.microsoft.com/office/powerpoint/2010/main" val="27209868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H. Wayne House, </a:t>
            </a:r>
            <a:r>
              <a:rPr kumimoji="0" lang="en-US" sz="1400" b="1" i="1" u="none" strike="noStrike" kern="1200" cap="none" spc="0" normalizeH="0" baseline="0" noProof="0">
                <a:ln>
                  <a:noFill/>
                </a:ln>
                <a:solidFill>
                  <a:srgbClr val="FFFFFF"/>
                </a:solidFill>
                <a:effectLst/>
                <a:uLnTx/>
                <a:uFillTx/>
                <a:latin typeface="Arial"/>
                <a:ea typeface="+mn-ea"/>
                <a:cs typeface="+mn-cs"/>
              </a:rPr>
              <a:t>Charts of Christian Theology and Doctrine</a:t>
            </a:r>
            <a:r>
              <a:rPr kumimoji="0" lang="en-US" sz="1400" b="1" i="0" u="none" strike="noStrike" kern="1200" cap="none" spc="0" normalizeH="0" baseline="0" noProof="0">
                <a:ln>
                  <a:noFill/>
                </a:ln>
                <a:solidFill>
                  <a:srgbClr val="FFFFFF"/>
                </a:solidFill>
                <a:effectLst/>
                <a:uLnTx/>
                <a:uFillTx/>
                <a:latin typeface="Arial"/>
                <a:ea typeface="+mn-ea"/>
                <a:cs typeface="+mn-cs"/>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1:4-6</a:t>
            </a:r>
          </a:p>
        </p:txBody>
      </p:sp>
      <p:sp>
        <p:nvSpPr>
          <p:cNvPr id="30" name="Title 1"/>
          <p:cNvSpPr txBox="1">
            <a:spLocks/>
          </p:cNvSpPr>
          <p:nvPr/>
        </p:nvSpPr>
        <p:spPr bwMode="auto">
          <a:xfrm>
            <a:off x="1056038" y="120954"/>
            <a:ext cx="7074356" cy="127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"Grace and peace to you from the one who is, who always was, and who is still to come"</a:t>
            </a: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"…from the sevenfold Spirit before his throne"</a:t>
            </a: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"and from </a:t>
            </a:r>
            <a:b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Jesus Christ…"</a:t>
            </a:r>
          </a:p>
        </p:txBody>
      </p:sp>
    </p:spTree>
    <p:extLst>
      <p:ext uri="{BB962C8B-B14F-4D97-AF65-F5344CB8AC3E}">
        <p14:creationId xmlns:p14="http://schemas.microsoft.com/office/powerpoint/2010/main" val="19942549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chemeClr val="bg1"/>
                </a:solidFill>
              </a:rPr>
              <a:t>Redemption in Christ (1:5b-6)</a:t>
            </a: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"He is the faithful witness to these things, the first to rise from the dead, and the ruler of all the kings of the world. All glory to him who loves us and has freed us from our sins by shedding his blood for us.  </a:t>
            </a:r>
            <a:r>
              <a:rPr kumimoji="0" lang="en-US" sz="3200" b="1" i="0" u="none" strike="noStrike" kern="1200" cap="none" spc="0" normalizeH="0" baseline="30000" noProof="0" dirty="0">
                <a:ln>
                  <a:noFill/>
                </a:ln>
                <a:solidFill>
                  <a:srgbClr val="FFFFFF"/>
                </a:solidFill>
                <a:effectLst/>
                <a:uLnTx/>
                <a:uFillTx/>
                <a:latin typeface="Arial"/>
                <a:ea typeface="+mj-ea"/>
                <a:cs typeface="+mj-cs"/>
              </a:rPr>
              <a:t>6</a:t>
            </a:r>
            <a:r>
              <a:rPr kumimoji="0" lang="en-US" sz="3200" b="1" i="0" u="none" strike="noStrike" kern="1200" cap="none" spc="0" normalizeH="0" baseline="0" noProof="0" dirty="0">
                <a:ln>
                  <a:noFill/>
                </a:ln>
                <a:solidFill>
                  <a:srgbClr val="FFFFFF"/>
                </a:solidFill>
                <a:effectLst/>
                <a:uLnTx/>
                <a:uFillTx/>
                <a:latin typeface="Arial"/>
                <a:ea typeface="+mj-ea"/>
                <a:cs typeface="+mj-cs"/>
              </a:rPr>
              <a:t>He has made us a Kingdom of priests for God his Father. All glory and power to him forever and ever! Amen."</a:t>
            </a:r>
          </a:p>
        </p:txBody>
      </p:sp>
    </p:spTree>
    <p:extLst>
      <p:ext uri="{BB962C8B-B14F-4D97-AF65-F5344CB8AC3E}">
        <p14:creationId xmlns:p14="http://schemas.microsoft.com/office/powerpoint/2010/main" val="218471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"Look!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He comes with the clouds of heaven.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And everyone will see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even 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will 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t>
            </a:r>
            <a:r>
              <a:rPr lang="tr-TR" sz="3600" b="1" dirty="0" err="1">
                <a:effectLst>
                  <a:glow rad="165100">
                    <a:schemeClr val="tx1"/>
                  </a:glow>
                </a:effectLst>
                <a:latin typeface="Arial" charset="0"/>
                <a:cs typeface="+mj-cs"/>
              </a:rPr>
              <a:t>Amen</a:t>
            </a:r>
            <a:r>
              <a:rPr lang="tr-TR"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extLst>
      <p:ext uri="{BB962C8B-B14F-4D97-AF65-F5344CB8AC3E}">
        <p14:creationId xmlns:p14="http://schemas.microsoft.com/office/powerpoint/2010/main" val="2824958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dirty="0">
                <a:solidFill>
                  <a:srgbClr val="FFFFFF"/>
                </a:solidFill>
                <a:ea typeface="ＭＳ Ｐゴシック" charset="0"/>
              </a:rPr>
              <a:t>One Nation Under God</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2400" b="1" dirty="0">
                <a:solidFill>
                  <a:srgbClr val="FFFFFF"/>
                </a:solidFill>
                <a:ea typeface="ＭＳ Ｐゴシック" charset="0"/>
              </a:rPr>
              <a:t>By Jon McNaughton (2012)</a:t>
            </a:r>
            <a:endParaRPr lang="en-US" sz="1600" b="1" dirty="0">
              <a:solidFill>
                <a:srgbClr val="FFFFFF"/>
              </a:solidFill>
              <a:ea typeface="ＭＳ Ｐゴシック" charset="0"/>
            </a:endParaRPr>
          </a:p>
        </p:txBody>
      </p:sp>
    </p:spTree>
    <p:extLst>
      <p:ext uri="{BB962C8B-B14F-4D97-AF65-F5344CB8AC3E}">
        <p14:creationId xmlns:p14="http://schemas.microsoft.com/office/powerpoint/2010/main" val="32692938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"Then I will pour out a spirit of grace and prayer on the family of David and on the people of Jerusalem. They will look on me whom they have pierced and mourn for him as for an only son. They will grieve bitterly for him as for a firstborn son who has died." </a:t>
            </a:r>
            <a:b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(Zech. 12:10 </a:t>
            </a:r>
            <a:r>
              <a:rPr kumimoji="0" lang="en-US" altLang="ja-JP" sz="2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3759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"Look!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He comes with the clouds of heaven.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And everyone will see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even 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will 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t>
            </a:r>
            <a:r>
              <a:rPr lang="tr-TR" sz="3600" b="1" dirty="0" err="1">
                <a:effectLst>
                  <a:glow rad="165100">
                    <a:schemeClr val="tx1"/>
                  </a:glow>
                </a:effectLst>
                <a:latin typeface="Arial" charset="0"/>
                <a:cs typeface="+mj-cs"/>
              </a:rPr>
              <a:t>Amen</a:t>
            </a:r>
            <a:r>
              <a:rPr lang="tr-TR"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extLst>
      <p:ext uri="{BB962C8B-B14F-4D97-AF65-F5344CB8AC3E}">
        <p14:creationId xmlns:p14="http://schemas.microsoft.com/office/powerpoint/2010/main" val="33412095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"I am the Alpha and the Omega—the beginning and the end," says the Lord God. "I am the one who is, who always was, and who is still to come—the Almighty One" </a:t>
            </a:r>
            <a:br>
              <a:rPr lang="en-US" sz="3200" b="1" dirty="0">
                <a:effectLst>
                  <a:glow rad="139700">
                    <a:schemeClr val="tx1"/>
                  </a:glow>
                </a:effectLst>
                <a:latin typeface="Arial" charset="0"/>
                <a:ea typeface="ＭＳ Ｐゴシック" charset="0"/>
                <a:cs typeface="Arial"/>
              </a:rPr>
            </a:br>
            <a:r>
              <a:rPr lang="en-US" sz="3200" b="1" dirty="0">
                <a:effectLst>
                  <a:glow rad="139700">
                    <a:schemeClr val="tx1"/>
                  </a:glow>
                </a:effectLst>
                <a:latin typeface="Arial" charset="0"/>
                <a:ea typeface="ＭＳ Ｐゴシック" charset="0"/>
                <a:cs typeface="Arial"/>
              </a:rPr>
              <a:t>(1:8 </a:t>
            </a:r>
            <a:r>
              <a:rPr lang="en-US" sz="2800" b="1" dirty="0">
                <a:effectLst>
                  <a:glow rad="139700">
                    <a:schemeClr val="tx1"/>
                  </a:glow>
                </a:effectLst>
                <a:latin typeface="Arial" charset="0"/>
                <a:ea typeface="ＭＳ Ｐゴシック" charset="0"/>
                <a:cs typeface="Arial"/>
              </a:rPr>
              <a:t>NLT</a:t>
            </a:r>
            <a:r>
              <a:rPr lang="en-US" sz="32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355790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a:solidFill>
                  <a:srgbClr val="FFFF00"/>
                </a:solidFill>
                <a:effectLst>
                  <a:glow rad="165100">
                    <a:schemeClr val="tx1"/>
                  </a:glow>
                </a:effectLst>
                <a:latin typeface="Arial" charset="0"/>
                <a:ea typeface="ＭＳ Ｐゴシック" charset="0"/>
              </a:rPr>
              <a:t>Why see Jesus clearly?</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Tree>
    <p:extLst>
      <p:ext uri="{BB962C8B-B14F-4D97-AF65-F5344CB8AC3E}">
        <p14:creationId xmlns:p14="http://schemas.microsoft.com/office/powerpoint/2010/main" val="15011148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a:solidFill>
                  <a:srgbClr val="FFFFFF"/>
                </a:solidFill>
                <a:ea typeface="ＭＳ Ｐゴシック" charset="0"/>
              </a:rPr>
              <a:t>Why should we know that Jesus </a:t>
            </a:r>
            <a:r>
              <a:rPr lang="en-US" sz="5400" dirty="0">
                <a:solidFill>
                  <a:srgbClr val="FFFF00"/>
                </a:solidFill>
                <a:ea typeface="ＭＳ Ｐゴシック" charset="0"/>
              </a:rPr>
              <a:t>rules</a:t>
            </a:r>
            <a:r>
              <a:rPr lang="en-US" sz="5400" dirty="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worship Jesus?</a:t>
            </a: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24024526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2" end="2"/>
                                            </p:txEl>
                                          </p:spTgt>
                                        </p:tgtEl>
                                        <p:attrNameLst>
                                          <p:attrName>style.color</p:attrName>
                                        </p:attrNameLst>
                                      </p:cBhvr>
                                      <p:to>
                                        <a:srgbClr val="FFFC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en-US" sz="4000" b="1" dirty="0">
                <a:effectLst>
                  <a:glow rad="228600">
                    <a:schemeClr val="tx1"/>
                  </a:glow>
                </a:effectLst>
                <a:latin typeface="Arial" charset="0"/>
                <a:ea typeface="ＭＳ Ｐゴシック" charset="0"/>
              </a:rPr>
              <a:t>3.  Seeing Christ </a:t>
            </a:r>
            <a:r>
              <a:rPr lang="en-US" sz="4000" b="1" dirty="0">
                <a:solidFill>
                  <a:srgbClr val="FFFF00"/>
                </a:solidFill>
                <a:effectLst>
                  <a:glow rad="228600">
                    <a:schemeClr val="tx1"/>
                  </a:glow>
                </a:effectLst>
                <a:latin typeface="Arial" charset="0"/>
                <a:ea typeface="ＭＳ Ｐゴシック" charset="0"/>
              </a:rPr>
              <a:t>glorified</a:t>
            </a:r>
            <a:r>
              <a:rPr lang="en-US" sz="4000" b="1" dirty="0">
                <a:effectLst>
                  <a:glow rad="228600">
                    <a:schemeClr val="tx1"/>
                  </a:glow>
                </a:effectLst>
                <a:latin typeface="Arial" charset="0"/>
                <a:ea typeface="ＭＳ Ｐゴシック" charset="0"/>
              </a:rPr>
              <a:t> shows He can solve your problems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228600">
                    <a:srgbClr val="000000"/>
                  </a:glow>
                </a:effectLst>
                <a:uLnTx/>
                <a:uFillTx/>
                <a:latin typeface="Arial"/>
                <a:ea typeface="+mj-ea"/>
                <a:cs typeface="+mj-cs"/>
              </a:rPr>
              <a:t>Why see Jesus clearly? </a:t>
            </a: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883443981"/>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a:solidFill>
                  <a:srgbClr val="FFEA18"/>
                </a:solidFill>
                <a:latin typeface="Comic Sans MS" charset="0"/>
                <a:ea typeface="ＭＳ Ｐゴシック" charset="0"/>
              </a:rPr>
              <a:t>The Twofold Context of the Book</a:t>
            </a: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413"/>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 John, am your brother and your partner in suffering and in God</a:t>
            </a:r>
            <a:r>
              <a:rPr kumimoji="0" lang="fr-FR"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 Kingdom and in the patient endurance to which Jesus calls us. I was exiled to the island of Patmos for preaching the word of God and for my testimony about Jesus"</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(Rev. 1:9 </a:t>
            </a:r>
            <a:r>
              <a:rPr kumimoji="0"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NLT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57150" cmpd="sng">
                <a:solidFill>
                  <a:srgbClr val="FF0000"/>
                </a:solidFill>
              </a:ln>
              <a:solidFill>
                <a:srgbClr val="FFFFFF"/>
              </a:solidFill>
              <a:effectLst/>
              <a:uLnTx/>
              <a:uFillTx/>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External Persecution</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Internal Compromise</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Patmos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321</a:t>
            </a:r>
          </a:p>
        </p:txBody>
      </p:sp>
    </p:spTree>
    <p:extLst>
      <p:ext uri="{BB962C8B-B14F-4D97-AF65-F5344CB8AC3E}">
        <p14:creationId xmlns:p14="http://schemas.microsoft.com/office/powerpoint/2010/main" val="2430663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Island of Patmos</a:t>
            </a:r>
          </a:p>
        </p:txBody>
      </p:sp>
    </p:spTree>
    <p:extLst>
      <p:ext uri="{BB962C8B-B14F-4D97-AF65-F5344CB8AC3E}">
        <p14:creationId xmlns:p14="http://schemas.microsoft.com/office/powerpoint/2010/main" val="818666703"/>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Satellite Comparison of Singapore with Patmos</a:t>
            </a: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l"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Patmos</a:t>
              </a:r>
            </a:p>
          </p:txBody>
        </p:sp>
      </p:grpSp>
    </p:spTree>
    <p:extLst>
      <p:ext uri="{BB962C8B-B14F-4D97-AF65-F5344CB8AC3E}">
        <p14:creationId xmlns:p14="http://schemas.microsoft.com/office/powerpoint/2010/main" val="117940273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The Tourist Island of Patmos</a:t>
            </a:r>
          </a:p>
        </p:txBody>
      </p:sp>
      <p:pic>
        <p:nvPicPr>
          <p:cNvPr id="4" name="Picture 3"/>
          <p:cNvPicPr>
            <a:picLocks noChangeAspect="1"/>
          </p:cNvPicPr>
          <p:nvPr/>
        </p:nvPicPr>
        <p:blipFill>
          <a:blip r:embed="rId3"/>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5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Patmos </a:t>
            </a:r>
            <a:r>
              <a:rPr kumimoji="0" lang="en-US" sz="5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Island </a:t>
            </a:r>
            <a:endParaRPr kumimoji="0" lang="en-US" sz="5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extLst>
      <p:ext uri="{BB962C8B-B14F-4D97-AF65-F5344CB8AC3E}">
        <p14:creationId xmlns:p14="http://schemas.microsoft.com/office/powerpoint/2010/main" val="29131907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Jesus Christ, the Most Controversial Person</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42618443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en-US" b="1" dirty="0">
                <a:effectLst>
                  <a:glow rad="165100">
                    <a:schemeClr val="tx1"/>
                  </a:glow>
                </a:effectLst>
                <a:latin typeface="Arial" charset="0"/>
                <a:cs typeface="+mj-cs"/>
              </a:rPr>
              <a:t>Luxury Hotels on Patmos</a:t>
            </a:r>
          </a:p>
        </p:txBody>
      </p:sp>
    </p:spTree>
    <p:extLst>
      <p:ext uri="{BB962C8B-B14F-4D97-AF65-F5344CB8AC3E}">
        <p14:creationId xmlns:p14="http://schemas.microsoft.com/office/powerpoint/2010/main" val="361175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b="1" dirty="0">
                <a:solidFill>
                  <a:srgbClr val="FFFFFF"/>
                </a:solidFill>
                <a:effectLst>
                  <a:glow rad="165100">
                    <a:schemeClr val="tx1"/>
                  </a:glow>
                </a:effectLst>
                <a:latin typeface="Arial" charset="0"/>
                <a:ea typeface="ＭＳ Ｐゴシック" charset="0"/>
              </a:rPr>
              <a:t>Monastery of St. John at Patmos</a:t>
            </a: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2550941015"/>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7686565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John</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View from the Top</a:t>
            </a:r>
          </a:p>
        </p:txBody>
      </p:sp>
    </p:spTree>
    <p:extLst>
      <p:ext uri="{BB962C8B-B14F-4D97-AF65-F5344CB8AC3E}">
        <p14:creationId xmlns:p14="http://schemas.microsoft.com/office/powerpoint/2010/main" val="14265466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ea typeface="ＭＳ Ｐゴシック"/>
                <a:cs typeface="ＭＳ Ｐゴシック" charset="0"/>
              </a:rPr>
              <a:t>"…on the Lord</a:t>
            </a:r>
            <a:r>
              <a:rPr lang="fr-FR" sz="4800" b="1" dirty="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s day…" </a:t>
            </a:r>
            <a:br>
              <a:rPr lang="en-US" sz="4800" b="1" dirty="0">
                <a:solidFill>
                  <a:srgbClr val="FFFFFF"/>
                </a:solidFill>
                <a:effectLst>
                  <a:glow rad="266700">
                    <a:srgbClr val="000000"/>
                  </a:glow>
                </a:effectLst>
                <a:latin typeface="Arial" charset="0"/>
                <a:ea typeface="ＭＳ Ｐゴシック"/>
                <a:cs typeface="ＭＳ Ｐゴシック" charset="0"/>
              </a:rPr>
            </a:br>
            <a:r>
              <a:rPr lang="en-US" sz="4800" b="1" dirty="0">
                <a:solidFill>
                  <a:srgbClr val="FFFFFF"/>
                </a:solidFill>
                <a:effectLst>
                  <a:glow rad="266700">
                    <a:srgbClr val="000000"/>
                  </a:glow>
                </a:effectLst>
                <a:latin typeface="Arial" charset="0"/>
                <a:ea typeface="ＭＳ Ｐゴシック"/>
                <a:cs typeface="ＭＳ Ｐゴシック" charset="0"/>
              </a:rPr>
              <a:t>(1:10)</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marR="0" lvl="0" indent="-357188" algn="l" defTabSz="457200" rtl="0" eaLnBrk="1" fontAlgn="base" latinLnBrk="0" hangingPunct="1">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66700">
                    <a:srgbClr val="000000"/>
                  </a:glow>
                </a:effectLst>
                <a:uLnTx/>
                <a:uFillTx/>
                <a:latin typeface="Arial" charset="0"/>
                <a:ea typeface="ＭＳ Ｐゴシック"/>
                <a:cs typeface="ＭＳ Ｐゴシック" charset="0"/>
              </a:rPr>
              <a:t>Sunday?</a:t>
            </a:r>
          </a:p>
          <a:p>
            <a:pPr marL="357188" marR="0" lvl="0" indent="-357188" algn="l" defTabSz="457200" rtl="0" eaLnBrk="1" fontAlgn="base" latinLnBrk="0" hangingPunct="1">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66700">
                    <a:srgbClr val="000000"/>
                  </a:glow>
                </a:effectLst>
                <a:uLnTx/>
                <a:uFillTx/>
                <a:latin typeface="Arial" charset="0"/>
                <a:ea typeface="ＭＳ Ｐゴシック"/>
                <a:cs typeface="ＭＳ Ｐゴシック" charset="0"/>
              </a:rPr>
              <a:t>The "Day of the L</a:t>
            </a:r>
            <a:r>
              <a:rPr kumimoji="0" lang="en-US" sz="4400" b="1" i="0" u="none" strike="noStrike" kern="1200" cap="none" spc="0" normalizeH="0" baseline="0" noProof="0" dirty="0">
                <a:ln>
                  <a:noFill/>
                </a:ln>
                <a:solidFill>
                  <a:srgbClr val="FFFFFF"/>
                </a:solidFill>
                <a:effectLst>
                  <a:glow rad="266700">
                    <a:srgbClr val="000000"/>
                  </a:glow>
                </a:effectLst>
                <a:uLnTx/>
                <a:uFillTx/>
                <a:latin typeface="Arial" charset="0"/>
                <a:ea typeface="ＭＳ Ｐゴシック"/>
                <a:cs typeface="ＭＳ Ｐゴシック" charset="0"/>
              </a:rPr>
              <a:t>ORD</a:t>
            </a:r>
            <a:r>
              <a:rPr kumimoji="0" lang="en-US" sz="4800" b="1" i="0" u="none" strike="noStrike" kern="1200" cap="none" spc="0" normalizeH="0" baseline="0" noProof="0" dirty="0">
                <a:ln>
                  <a:noFill/>
                </a:ln>
                <a:solidFill>
                  <a:srgbClr val="FFFFFF"/>
                </a:solidFill>
                <a:effectLst>
                  <a:glow rad="266700">
                    <a:srgbClr val="000000"/>
                  </a:glow>
                </a:effectLst>
                <a:uLnTx/>
                <a:uFillTx/>
                <a:latin typeface="Arial" charset="0"/>
                <a:ea typeface="ＭＳ Ｐゴシック"/>
                <a:cs typeface="ＭＳ Ｐゴシック" charset="0"/>
              </a:rPr>
              <a:t>"?</a:t>
            </a:r>
          </a:p>
        </p:txBody>
      </p:sp>
    </p:spTree>
    <p:extLst>
      <p:ext uri="{BB962C8B-B14F-4D97-AF65-F5344CB8AC3E}">
        <p14:creationId xmlns:p14="http://schemas.microsoft.com/office/powerpoint/2010/main" val="39363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4800">
                <a:effectLst>
                  <a:glow rad="165100">
                    <a:schemeClr val="bg2"/>
                  </a:glow>
                </a:effectLst>
                <a:latin typeface="Arial" charset="0"/>
                <a:ea typeface="ＭＳ Ｐゴシック" charset="0"/>
              </a:rPr>
              <a:t>The Day of the L</a:t>
            </a:r>
            <a:r>
              <a:rPr lang="en-US" sz="4400">
                <a:effectLst>
                  <a:glow rad="165100">
                    <a:schemeClr val="bg2"/>
                  </a:glow>
                </a:effectLst>
                <a:latin typeface="Arial" charset="0"/>
                <a:ea typeface="ＭＳ Ｐゴシック" charset="0"/>
              </a:rPr>
              <a:t>ORD</a:t>
            </a:r>
            <a:endParaRPr lang="en-US" sz="480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813767"/>
            <a:ext cx="33305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813767"/>
            <a:ext cx="33988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332134"/>
            <a:ext cx="29797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332134"/>
            <a:ext cx="2295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65100">
                    <a:srgbClr val="000000"/>
                  </a:glow>
                </a:effectLst>
                <a:uLnTx/>
                <a:uFillTx/>
                <a:latin typeface="Arial" charset="0"/>
                <a:ea typeface="ＭＳ Ｐゴシック" charset="0"/>
                <a:cs typeface="Arial" charset="0"/>
              </a:rPr>
              <a:t>Rev.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65100">
                    <a:srgbClr val="000000"/>
                  </a:glow>
                </a:effectLst>
                <a:uLnTx/>
                <a:uFillTx/>
                <a:latin typeface="Arial" charset="0"/>
                <a:ea typeface="ＭＳ Ｐゴシック" charset="0"/>
                <a:cs typeface="Arial" charset="0"/>
              </a:rPr>
              <a:t>OT Survey 638-639</a:t>
            </a:r>
          </a:p>
        </p:txBody>
      </p:sp>
      <p:sp>
        <p:nvSpPr>
          <p:cNvPr id="13" name="Text Box 10"/>
          <p:cNvSpPr txBox="1">
            <a:spLocks noChangeArrowheads="1"/>
          </p:cNvSpPr>
          <p:nvPr/>
        </p:nvSpPr>
        <p:spPr bwMode="auto">
          <a:xfrm>
            <a:off x="1430338" y="5850500"/>
            <a:ext cx="23066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65100">
                    <a:srgbClr val="000000"/>
                  </a:glo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5850500"/>
            <a:ext cx="3333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65100">
                    <a:srgbClr val="000000"/>
                  </a:glow>
                </a:effectLst>
                <a:uLnTx/>
                <a:uFillTx/>
                <a:latin typeface="Arial" charset="0"/>
                <a:ea typeface="ＭＳ Ｐゴシック" charset="0"/>
                <a:cs typeface="Arial" charset="0"/>
              </a:rPr>
              <a:t>1000 years</a:t>
            </a:r>
          </a:p>
        </p:txBody>
      </p:sp>
    </p:spTree>
    <p:extLst>
      <p:ext uri="{BB962C8B-B14F-4D97-AF65-F5344CB8AC3E}">
        <p14:creationId xmlns:p14="http://schemas.microsoft.com/office/powerpoint/2010/main" val="259218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rPr>
              <a:t>"It was the Lord</a:t>
            </a:r>
            <a:r>
              <a:rPr lang="fr-FR" sz="3600" b="1" dirty="0">
                <a:effectLst>
                  <a:outerShdw blurRad="38100" dist="38100" dir="2700000" algn="tl">
                    <a:srgbClr val="000000">
                      <a:alpha val="43137"/>
                    </a:srgbClr>
                  </a:outerShdw>
                </a:effectLst>
                <a:latin typeface="Arial" charset="0"/>
                <a:ea typeface="ＭＳ Ｐゴシック" charset="0"/>
              </a:rPr>
              <a:t>'</a:t>
            </a:r>
            <a:r>
              <a:rPr lang="en-US" sz="3600" b="1" dirty="0">
                <a:effectLst>
                  <a:outerShdw blurRad="38100" dist="38100" dir="2700000" algn="tl">
                    <a:srgbClr val="000000">
                      <a:alpha val="43137"/>
                    </a:srgbClr>
                  </a:outerShdw>
                </a:effectLst>
                <a:latin typeface="Arial" charset="0"/>
                <a:ea typeface="ＭＳ Ｐゴシック" charset="0"/>
              </a:rPr>
              <a:t>s Day, and I was worshiping in the Spirit. Suddenly, I heard behind me a loud voice like a trumpet blast" </a:t>
            </a:r>
            <a:br>
              <a:rPr lang="en-US" sz="3600" b="1" dirty="0">
                <a:effectLst>
                  <a:outerShdw blurRad="38100" dist="38100" dir="2700000" algn="tl">
                    <a:srgbClr val="000000">
                      <a:alpha val="43137"/>
                    </a:srgbClr>
                  </a:outerShdw>
                </a:effectLst>
                <a:latin typeface="Arial" charset="0"/>
                <a:ea typeface="ＭＳ Ｐゴシック" charset="0"/>
              </a:rPr>
            </a:br>
            <a:r>
              <a:rPr lang="en-US" sz="3600" b="1" dirty="0">
                <a:effectLst>
                  <a:outerShdw blurRad="38100" dist="38100" dir="2700000" algn="tl">
                    <a:srgbClr val="000000">
                      <a:alpha val="43137"/>
                    </a:srgbClr>
                  </a:outerShdw>
                </a:effectLst>
                <a:latin typeface="Arial" charset="0"/>
                <a:ea typeface="ＭＳ Ｐゴシック" charset="0"/>
              </a:rPr>
              <a:t>(1:10 </a:t>
            </a:r>
            <a:r>
              <a:rPr lang="en-US" sz="3200" b="1" dirty="0">
                <a:effectLst>
                  <a:outerShdw blurRad="38100" dist="38100" dir="2700000" algn="tl">
                    <a:srgbClr val="000000">
                      <a:alpha val="43137"/>
                    </a:srgbClr>
                  </a:outerShdw>
                </a:effectLst>
                <a:latin typeface="Arial" charset="0"/>
                <a:ea typeface="ＭＳ Ｐゴシック" charset="0"/>
              </a:rPr>
              <a:t>NLT</a:t>
            </a:r>
            <a:r>
              <a:rPr lang="en-US" sz="3600" b="1" dirty="0">
                <a:effectLst>
                  <a:outerShdw blurRad="38100" dist="38100" dir="2700000" algn="tl">
                    <a:srgbClr val="000000">
                      <a:alpha val="43137"/>
                    </a:srgbClr>
                  </a:outerShdw>
                </a:effectLst>
                <a:latin typeface="Arial" charset="0"/>
                <a:ea typeface="ＭＳ Ｐゴシック" charset="0"/>
              </a:rPr>
              <a:t>). </a:t>
            </a:r>
          </a:p>
        </p:txBody>
      </p:sp>
    </p:spTree>
    <p:extLst>
      <p:ext uri="{BB962C8B-B14F-4D97-AF65-F5344CB8AC3E}">
        <p14:creationId xmlns:p14="http://schemas.microsoft.com/office/powerpoint/2010/main" val="1549569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
        <p:nvSpPr>
          <p:cNvPr id="64" name="Text Box 15"/>
          <p:cNvSpPr txBox="1">
            <a:spLocks noChangeArrowheads="1"/>
          </p:cNvSpPr>
          <p:nvPr/>
        </p:nvSpPr>
        <p:spPr bwMode="auto">
          <a:xfrm>
            <a:off x="4211638" y="735798"/>
            <a:ext cx="4897437"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"It was the Lord’s Day, and I was worshiping in the Spirit. Suddenly, I heard behind me a loud voice like a trumpet blast.  </a:t>
            </a:r>
            <a:r>
              <a:rPr kumimoji="0" lang="en-US" altLang="ja-JP" sz="2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rPr>
              <a:t>11</a:t>
            </a:r>
            <a:r>
              <a:rPr kumimoji="0" lang="en-US"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It said, “Write in a book everything you see, and send it to the seven churches in the cities of Ephesus, Smyrna, Pergamum, Thyatira, Sardis, Philadelphia, and Laodicea" (Rev. 1:10-11 </a:t>
            </a:r>
            <a:r>
              <a:rPr kumimoji="0" lang="en-US" altLang="ja-JP"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NLT</a:t>
            </a:r>
            <a:r>
              <a:rPr kumimoji="0" lang="en-US"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en-US" sz="3600" b="1" dirty="0">
                <a:effectLst>
                  <a:glow rad="152400">
                    <a:schemeClr val="tx1"/>
                  </a:glow>
                </a:effectLst>
                <a:latin typeface="Arial" charset="0"/>
                <a:ea typeface="ＭＳ Ｐゴシック" charset="0"/>
              </a:rPr>
              <a:t>John</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vision of the glorified Christ proves He can handle the Church</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internal and external problems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Bwgrki" charset="0"/>
                <a:ea typeface="ＭＳ Ｐゴシック" charset="0"/>
                <a:cs typeface="Bwgrki" charset="0"/>
              </a:rPr>
              <a:t>ei=don</a:t>
            </a:r>
            <a:endParaRPr kumimoji="0" lang="en-US" sz="3600" b="1"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673795" name="Picture 5" descr="REv 1v12 And I saw.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a:latin typeface="Arial" charset="0"/>
                <a:ea typeface="ＭＳ Ｐゴシック" charset="0"/>
              </a:rPr>
              <a:t>"I saw…"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exact verb form is used 45 times in Revelation!</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1:12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4:1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5:1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5:2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5:6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5:11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6:12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7:1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7:2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7:9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8:2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8:13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9:1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9:17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10:1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13:1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13:2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13:11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14:1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14:6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14:14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15:1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15:2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15:5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16:13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17:3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17:6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19:11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19:17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19:19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20:1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20:4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20:11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20:12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21:1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21:2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omic Sans MS" charset="0"/>
                <a:ea typeface="ＭＳ Ｐゴシック" charset="0"/>
              </a:rPr>
              <a:t>21:22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 322 </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Point B</a:t>
            </a:r>
          </a:p>
        </p:txBody>
      </p:sp>
    </p:spTree>
    <p:extLst>
      <p:ext uri="{BB962C8B-B14F-4D97-AF65-F5344CB8AC3E}">
        <p14:creationId xmlns:p14="http://schemas.microsoft.com/office/powerpoint/2010/main" val="4106882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a:solidFill>
                  <a:srgbClr val="FFFFFF"/>
                </a:solidFill>
                <a:ea typeface="ＭＳ Ｐゴシック" charset="0"/>
              </a:rPr>
              <a:t>"God" Now Optional in US Air Force Oath</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b="1" dirty="0">
                <a:solidFill>
                  <a:srgbClr val="FFFFFF"/>
                </a:solidFill>
                <a:effectLst>
                  <a:glow rad="177800">
                    <a:schemeClr val="tx1"/>
                  </a:glow>
                </a:effectLst>
                <a:ea typeface="ＭＳ Ｐゴシック" charset="0"/>
              </a:rPr>
              <a:t>The full oath: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"We will not lie, steal or cheat nor tolerate among us anyone who does. Furthermore, I resolve to do my duty and live honorably, </a:t>
            </a:r>
            <a:br>
              <a:rPr lang="en-US" b="1" dirty="0">
                <a:solidFill>
                  <a:srgbClr val="FFFFFF"/>
                </a:solidFill>
                <a:effectLst>
                  <a:glow rad="177800">
                    <a:schemeClr val="tx1"/>
                  </a:glow>
                </a:effectLst>
                <a:ea typeface="ＭＳ Ｐゴシック" charset="0"/>
              </a:rPr>
            </a:br>
            <a:r>
              <a:rPr lang="en-US" b="1" dirty="0">
                <a:solidFill>
                  <a:srgbClr val="FFFFFF"/>
                </a:solidFill>
                <a:effectLst>
                  <a:glow rad="177800">
                    <a:schemeClr val="tx1"/>
                  </a:glow>
                </a:effectLst>
                <a:ea typeface="ＭＳ Ｐゴシック" charset="0"/>
              </a:rPr>
              <a:t>so help me God."</a:t>
            </a:r>
            <a:endParaRPr lang="en-US" sz="3200" b="1"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167169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nchor="t">
            <a:spAutoFit/>
          </a:bodyPr>
          <a:lstStyle/>
          <a:p>
            <a:pPr marL="0" marR="0" lvl="0" indent="0" algn="ctr" defTabSz="457200" rtl="0" eaLnBrk="1" fontAlgn="auto" latinLnBrk="0" hangingPunct="1">
              <a:lnSpc>
                <a:spcPct val="100000"/>
              </a:lnSpc>
              <a:spcBef>
                <a:spcPts val="2468"/>
              </a:spcBef>
              <a:spcAft>
                <a:spcPts val="0"/>
              </a:spcAft>
              <a:buClr>
                <a:srgbClr val="5CF5F0"/>
              </a:buClr>
              <a:buSzTx/>
              <a:buFontTx/>
              <a:buNone/>
              <a:tabLst>
                <a:tab pos="0" algn="l"/>
                <a:tab pos="813460" algn="l"/>
                <a:tab pos="1632617" algn="l"/>
                <a:tab pos="2453200" algn="l"/>
                <a:tab pos="3270933" algn="l"/>
                <a:tab pos="4090092" algn="l"/>
                <a:tab pos="4910674" algn="l"/>
                <a:tab pos="5728408" algn="l"/>
                <a:tab pos="6546141" algn="l"/>
                <a:tab pos="7365298" algn="l"/>
                <a:tab pos="8184457" algn="l"/>
                <a:tab pos="9005039" algn="l"/>
              </a:tabLst>
              <a:defRPr/>
            </a:pPr>
            <a:r>
              <a:rPr kumimoji="0" lang="en-GB" sz="3900" b="1" i="1" u="none" strike="noStrike" kern="1200" cap="none" spc="0" normalizeH="0" baseline="0" noProof="0">
                <a:ln>
                  <a:noFill/>
                </a:ln>
                <a:solidFill>
                  <a:srgbClr val="5CF5F0"/>
                </a:solidFill>
                <a:effectLst/>
                <a:uLnTx/>
                <a:uFillTx/>
                <a:latin typeface="Kosher-Normal" charset="0"/>
                <a:ea typeface="+mn-ea"/>
                <a:cs typeface="+mn-cs"/>
              </a:rPr>
              <a:t>MATTHEW</a:t>
            </a:r>
          </a:p>
        </p:txBody>
      </p:sp>
      <p:sp>
        <p:nvSpPr>
          <p:cNvPr id="30730" name="Rectangle 10"/>
          <p:cNvSpPr>
            <a:spLocks noChangeArrowheads="1"/>
          </p:cNvSpPr>
          <p:nvPr/>
        </p:nvSpPr>
        <p:spPr bwMode="auto">
          <a:xfrm>
            <a:off x="5271944" y="1750919"/>
            <a:ext cx="2036329"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nchor="t">
            <a:spAutoFit/>
          </a:bodyPr>
          <a:lstStyle/>
          <a:p>
            <a:pPr marL="0" marR="0" lvl="0" indent="0" algn="ctr" defTabSz="457200" rtl="0" eaLnBrk="1" fontAlgn="auto" latinLnBrk="0" hangingPunct="1">
              <a:lnSpc>
                <a:spcPct val="100000"/>
              </a:lnSpc>
              <a:spcBef>
                <a:spcPts val="2468"/>
              </a:spcBef>
              <a:spcAft>
                <a:spcPts val="0"/>
              </a:spcAft>
              <a:buClr>
                <a:srgbClr val="F65B7D"/>
              </a:buClr>
              <a:buSzTx/>
              <a:buFontTx/>
              <a:buNone/>
              <a:tabLst>
                <a:tab pos="0" algn="l"/>
                <a:tab pos="813460" algn="l"/>
                <a:tab pos="1632617" algn="l"/>
                <a:tab pos="2453200" algn="l"/>
                <a:tab pos="3270933" algn="l"/>
                <a:tab pos="4090092" algn="l"/>
                <a:tab pos="4910674" algn="l"/>
                <a:tab pos="5728408" algn="l"/>
                <a:tab pos="6546141" algn="l"/>
                <a:tab pos="7365298" algn="l"/>
                <a:tab pos="8184457" algn="l"/>
                <a:tab pos="9005039" algn="l"/>
              </a:tabLst>
              <a:defRPr/>
            </a:pPr>
            <a:r>
              <a:rPr kumimoji="0" lang="en-GB" sz="3900" b="1" i="1" u="none" strike="noStrike" kern="1200" cap="none" spc="0" normalizeH="0" baseline="0" noProof="0">
                <a:ln>
                  <a:noFill/>
                </a:ln>
                <a:solidFill>
                  <a:srgbClr val="F65B7D"/>
                </a:solidFill>
                <a:effectLst/>
                <a:uLnTx/>
                <a:uFillTx/>
                <a:latin typeface="Kosher-Normal" charset="0"/>
                <a:ea typeface="+mn-ea"/>
                <a:cs typeface="+mn-cs"/>
              </a:rPr>
              <a:t>MARK</a:t>
            </a: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nchor="t">
            <a:spAutoFit/>
          </a:bodyPr>
          <a:lstStyle/>
          <a:p>
            <a:pPr marL="0" marR="0" lvl="0" indent="0" algn="ctr" defTabSz="457200" rtl="0" eaLnBrk="1" fontAlgn="auto" latinLnBrk="0" hangingPunct="1">
              <a:lnSpc>
                <a:spcPct val="100000"/>
              </a:lnSpc>
              <a:spcBef>
                <a:spcPts val="2468"/>
              </a:spcBef>
              <a:spcAft>
                <a:spcPts val="0"/>
              </a:spcAft>
              <a:buClr>
                <a:srgbClr val="76F774"/>
              </a:buClr>
              <a:buSzTx/>
              <a:buFontTx/>
              <a:buNone/>
              <a:tabLst>
                <a:tab pos="0" algn="l"/>
                <a:tab pos="813460" algn="l"/>
                <a:tab pos="1632617" algn="l"/>
                <a:tab pos="2453200" algn="l"/>
                <a:tab pos="3270933" algn="l"/>
                <a:tab pos="4090092" algn="l"/>
                <a:tab pos="4910674" algn="l"/>
                <a:tab pos="5728408" algn="l"/>
                <a:tab pos="6546141" algn="l"/>
                <a:tab pos="7365298" algn="l"/>
                <a:tab pos="8184457" algn="l"/>
                <a:tab pos="9005039" algn="l"/>
              </a:tabLst>
              <a:defRPr/>
            </a:pPr>
            <a:r>
              <a:rPr kumimoji="0" lang="en-GB" sz="3900" b="1" i="1" u="none" strike="noStrike" kern="1200" cap="none" spc="0" normalizeH="0" baseline="0" noProof="0">
                <a:ln>
                  <a:noFill/>
                </a:ln>
                <a:solidFill>
                  <a:srgbClr val="76F774"/>
                </a:solidFill>
                <a:effectLst/>
                <a:uLnTx/>
                <a:uFillTx/>
                <a:latin typeface="Kosher-Normal" charset="0"/>
                <a:ea typeface="+mn-ea"/>
                <a:cs typeface="+mn-cs"/>
              </a:rPr>
              <a:t>LUKE</a:t>
            </a: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15" tIns="39651" rIns="80915" bIns="39651" anchor="t">
            <a:spAutoFit/>
          </a:bodyPr>
          <a:lstStyle/>
          <a:p>
            <a:pPr marL="0" marR="0" lvl="0" indent="0" algn="ctr" defTabSz="457200" rtl="0" eaLnBrk="1" fontAlgn="auto" latinLnBrk="0" hangingPunct="1">
              <a:lnSpc>
                <a:spcPct val="100000"/>
              </a:lnSpc>
              <a:spcBef>
                <a:spcPts val="2468"/>
              </a:spcBef>
              <a:spcAft>
                <a:spcPts val="0"/>
              </a:spcAft>
              <a:buClr>
                <a:srgbClr val="FFFFFF"/>
              </a:buClr>
              <a:buSzTx/>
              <a:buFontTx/>
              <a:buNone/>
              <a:tabLst>
                <a:tab pos="0" algn="l"/>
                <a:tab pos="813460" algn="l"/>
                <a:tab pos="1632617" algn="l"/>
                <a:tab pos="2453200" algn="l"/>
                <a:tab pos="3270933" algn="l"/>
                <a:tab pos="4090092" algn="l"/>
                <a:tab pos="4910674" algn="l"/>
                <a:tab pos="5728408" algn="l"/>
                <a:tab pos="6546141" algn="l"/>
                <a:tab pos="7365298" algn="l"/>
                <a:tab pos="8184457" algn="l"/>
                <a:tab pos="9005039" algn="l"/>
              </a:tabLst>
              <a:defRPr/>
            </a:pPr>
            <a:r>
              <a:rPr kumimoji="0" lang="en-GB" sz="3900" b="1" i="1" u="none" strike="noStrike" kern="1200" cap="none" spc="0" normalizeH="0" baseline="0" noProof="0">
                <a:ln>
                  <a:noFill/>
                </a:ln>
                <a:solidFill>
                  <a:srgbClr val="FFFFFF"/>
                </a:solidFill>
                <a:effectLst/>
                <a:uLnTx/>
                <a:uFillTx/>
                <a:latin typeface="Kosher-Normal" charset="0"/>
                <a:ea typeface="+mn-ea"/>
                <a:cs typeface="+mn-cs"/>
              </a:rPr>
              <a:t>JOHN</a:t>
            </a: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1122"/>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1800" b="0" i="0" u="none" strike="noStrike" kern="1200" cap="none" spc="0" normalizeH="0" baseline="0" noProof="0">
                <a:ln>
                  <a:noFill/>
                </a:ln>
                <a:solidFill>
                  <a:srgbClr val="FFFFFF"/>
                </a:solidFill>
                <a:effectLst/>
                <a:uLnTx/>
                <a:uFillTx/>
                <a:latin typeface="Comic Sans MS" charset="0"/>
                <a:ea typeface="ＭＳ Ｐゴシック"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82" tIns="40940" rIns="81882" bIns="40940" anchor="t"/>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561"/>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900" b="1" i="0" u="none" strike="noStrike" kern="1200" cap="none" spc="0" normalizeH="0" baseline="0" noProof="0">
                <a:ln>
                  <a:noFill/>
                </a:ln>
                <a:solidFill>
                  <a:srgbClr val="FFFFFF"/>
                </a:solidFill>
                <a:effectLst/>
                <a:uLnTx/>
                <a:uFillTx/>
                <a:latin typeface="Comic Sans MS" charset="0"/>
                <a:ea typeface="ＭＳ Ｐゴシック"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897"/>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1400" b="1" i="0" u="none" strike="noStrike" kern="1200" cap="none" spc="0" normalizeH="0" baseline="0" noProof="0">
                <a:ln>
                  <a:noFill/>
                </a:ln>
                <a:solidFill>
                  <a:srgbClr val="FFFFFF"/>
                </a:solidFill>
                <a:effectLst/>
                <a:uLnTx/>
                <a:uFillTx/>
                <a:latin typeface="Comic Sans MS" charset="0"/>
                <a:ea typeface="ＭＳ Ｐゴシック" charset="0"/>
              </a:rPr>
              <a:t>9</a:t>
            </a:r>
          </a:p>
        </p:txBody>
      </p:sp>
      <p:grpSp>
        <p:nvGrpSpPr>
          <p:cNvPr id="2" name="Group 17"/>
          <p:cNvGrpSpPr>
            <a:grpSpLocks/>
          </p:cNvGrpSpPr>
          <p:nvPr/>
        </p:nvGrpSpPr>
        <p:grpSpPr bwMode="auto">
          <a:xfrm>
            <a:off x="1109808" y="833438"/>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8941"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138671" y="642938"/>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0743" name="Text Box 23"/>
          <p:cNvSpPr txBox="1">
            <a:spLocks noChangeArrowheads="1"/>
          </p:cNvSpPr>
          <p:nvPr/>
        </p:nvSpPr>
        <p:spPr bwMode="auto">
          <a:xfrm>
            <a:off x="1135785" y="1840922"/>
            <a:ext cx="6922943"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13</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and among the lamp stands was someone "like a son of man,</a:t>
            </a:r>
            <a:r>
              <a:rPr kumimoji="0" lang="en-GB"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 dressed in a robe reaching down to his feet and with a golden sash around his chest. </a:t>
            </a:r>
            <a:endPar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744" name="Text Box 24"/>
          <p:cNvSpPr txBox="1">
            <a:spLocks noChangeArrowheads="1"/>
          </p:cNvSpPr>
          <p:nvPr/>
        </p:nvSpPr>
        <p:spPr bwMode="auto">
          <a:xfrm>
            <a:off x="1153103" y="2456040"/>
            <a:ext cx="7094682"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                                                                                                            14</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His head and hair were white like wool, as white as snow, and his eyes were like blazing fire. </a:t>
            </a:r>
          </a:p>
        </p:txBody>
      </p:sp>
      <p:sp>
        <p:nvSpPr>
          <p:cNvPr id="30745" name="Text Box 25"/>
          <p:cNvSpPr txBox="1">
            <a:spLocks noChangeArrowheads="1"/>
          </p:cNvSpPr>
          <p:nvPr/>
        </p:nvSpPr>
        <p:spPr bwMode="auto">
          <a:xfrm>
            <a:off x="1151660" y="3050578"/>
            <a:ext cx="6879648"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                                                        15</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His feet were like bronze glowing in a furnace, and his voice was like the sound of rushing waters. </a:t>
            </a:r>
          </a:p>
        </p:txBody>
      </p:sp>
      <p:sp>
        <p:nvSpPr>
          <p:cNvPr id="30746" name="Text Box 26"/>
          <p:cNvSpPr txBox="1">
            <a:spLocks noChangeArrowheads="1"/>
          </p:cNvSpPr>
          <p:nvPr/>
        </p:nvSpPr>
        <p:spPr bwMode="auto">
          <a:xfrm>
            <a:off x="1154546" y="5164509"/>
            <a:ext cx="6982114"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                                                                                        18</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I am the Living One; I was dead, and behold I am alive for ever and ever!  And I hold the keys of death and Hades.</a:t>
            </a:r>
            <a:r>
              <a:rPr kumimoji="0" lang="en-GB"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747" name="Text Box 27"/>
          <p:cNvSpPr txBox="1">
            <a:spLocks noChangeArrowheads="1"/>
          </p:cNvSpPr>
          <p:nvPr/>
        </p:nvSpPr>
        <p:spPr bwMode="auto">
          <a:xfrm>
            <a:off x="1153103" y="4567876"/>
            <a:ext cx="6853670" cy="1007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17</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When I saw him, I fell at his feet as though dead. Then he placed his right hand on me and said: "Do not be afraid. I am the First and the Last. </a:t>
            </a:r>
          </a:p>
        </p:txBody>
      </p:sp>
      <p:sp>
        <p:nvSpPr>
          <p:cNvPr id="30748" name="Text Box 28"/>
          <p:cNvSpPr txBox="1">
            <a:spLocks noChangeArrowheads="1"/>
          </p:cNvSpPr>
          <p:nvPr/>
        </p:nvSpPr>
        <p:spPr bwMode="auto">
          <a:xfrm>
            <a:off x="1128569" y="3651267"/>
            <a:ext cx="7240217" cy="12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                    1                           16</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In his right hand he held seven stars, and out of his mouth came a sharp double-edged sword. His face was like the sun shining in all its brilliance. </a:t>
            </a:r>
          </a:p>
          <a:p>
            <a:pPr marL="0" marR="0" lvl="0" indent="0" algn="l" defTabSz="457200" rtl="0" eaLnBrk="1" fontAlgn="auto" latinLnBrk="0" hangingPunct="1">
              <a:lnSpc>
                <a:spcPct val="100000"/>
              </a:lnSpc>
              <a:spcBef>
                <a:spcPts val="0"/>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  </a:t>
            </a:r>
          </a:p>
        </p:txBody>
      </p:sp>
      <p:sp>
        <p:nvSpPr>
          <p:cNvPr id="30749" name="Text Box 29"/>
          <p:cNvSpPr txBox="1">
            <a:spLocks noChangeArrowheads="1"/>
          </p:cNvSpPr>
          <p:nvPr/>
        </p:nvSpPr>
        <p:spPr bwMode="auto">
          <a:xfrm>
            <a:off x="1151660" y="818029"/>
            <a:ext cx="7051386" cy="1115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1234"/>
              </a:spcBef>
              <a:spcAft>
                <a:spcPts val="0"/>
              </a:spcAft>
              <a:buClr>
                <a:srgbClr val="FFFFFF"/>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GB" sz="2700" b="1" i="0" u="none" strike="noStrike" kern="1200" cap="none" spc="0" normalizeH="0" baseline="0" noProof="0" dirty="0">
                <a:ln>
                  <a:noFill/>
                </a:ln>
                <a:solidFill>
                  <a:srgbClr val="FFFFFF"/>
                </a:solidFill>
                <a:effectLst/>
                <a:uLnTx/>
                <a:uFillTx/>
                <a:latin typeface="Arial"/>
                <a:ea typeface="ＭＳ Ｐゴシック" charset="0"/>
                <a:cs typeface="Arial"/>
              </a:rPr>
              <a:t>Revelation 1:12-18 (NIV)</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GB" sz="2000" b="1" i="0" u="none" strike="noStrike" kern="1200" cap="none" spc="0" normalizeH="0" baseline="40000" noProof="0" dirty="0">
                <a:ln>
                  <a:noFill/>
                </a:ln>
                <a:solidFill>
                  <a:srgbClr val="FFFFFF"/>
                </a:solidFill>
                <a:effectLst/>
                <a:uLnTx/>
                <a:uFillTx/>
                <a:latin typeface="Arial"/>
                <a:ea typeface="ＭＳ Ｐゴシック" charset="0"/>
                <a:cs typeface="Arial"/>
              </a:rPr>
              <a:t>12</a:t>
            </a:r>
            <a:r>
              <a:rPr kumimoji="0" lang="en-GB" sz="2000" b="1" i="0" u="none" strike="noStrike" kern="1200" cap="none" spc="0" normalizeH="0" baseline="0" noProof="0" dirty="0">
                <a:ln>
                  <a:noFill/>
                </a:ln>
                <a:solidFill>
                  <a:srgbClr val="FFFFFF"/>
                </a:solidFill>
                <a:effectLst/>
                <a:uLnTx/>
                <a:uFillTx/>
                <a:latin typeface="Arial"/>
                <a:ea typeface="ＭＳ Ｐゴシック" charset="0"/>
                <a:cs typeface="Arial"/>
              </a:rPr>
              <a:t>I turned around to see the voice that was speaking to me. And when I turned I saw seven golden lamp stands, </a:t>
            </a:r>
          </a:p>
        </p:txBody>
      </p:sp>
      <p:sp>
        <p:nvSpPr>
          <p:cNvPr id="30750" name="Text Box 30"/>
          <p:cNvSpPr txBox="1">
            <a:spLocks noChangeArrowheads="1"/>
          </p:cNvSpPr>
          <p:nvPr/>
        </p:nvSpPr>
        <p:spPr bwMode="auto">
          <a:xfrm>
            <a:off x="822540" y="1577629"/>
            <a:ext cx="7562273" cy="414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3029"/>
              </a:spcBef>
              <a:spcAft>
                <a:spcPts val="0"/>
              </a:spcAft>
              <a:buClr>
                <a:srgbClr val="FC0128"/>
              </a:buClr>
              <a:buSzTx/>
              <a:buFontTx/>
              <a:buNone/>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a:pPr>
            <a:r>
              <a:rPr kumimoji="0" lang="en-GB" sz="6600" b="1" i="0" u="none" strike="noStrike" kern="1200" cap="none" spc="0" normalizeH="0" baseline="0" noProof="0" dirty="0">
                <a:ln>
                  <a:noFill/>
                </a:ln>
                <a:solidFill>
                  <a:srgbClr val="FC0128"/>
                </a:solidFill>
                <a:effectLst>
                  <a:glow rad="165100">
                    <a:prstClr val="white"/>
                  </a:glow>
                </a:effectLst>
                <a:uLnTx/>
                <a:uFillTx/>
                <a:latin typeface="Kosher-Normal" charset="0"/>
                <a:ea typeface="ＭＳ Ｐゴシック" charset="0"/>
              </a:rPr>
              <a:t>THE REVELATION OF JESUS CHRIST</a:t>
            </a:r>
            <a:br>
              <a:rPr kumimoji="0" lang="en-GB" sz="6600" b="1" i="0" u="none" strike="noStrike" kern="1200" cap="none" spc="0" normalizeH="0" baseline="0" noProof="0" dirty="0">
                <a:ln>
                  <a:noFill/>
                </a:ln>
                <a:solidFill>
                  <a:srgbClr val="FC0128"/>
                </a:solidFill>
                <a:effectLst>
                  <a:glow rad="165100">
                    <a:prstClr val="white"/>
                  </a:glow>
                </a:effectLst>
                <a:uLnTx/>
                <a:uFillTx/>
                <a:latin typeface="Kosher-Normal" charset="0"/>
                <a:ea typeface="ＭＳ Ｐゴシック" charset="0"/>
              </a:rPr>
            </a:br>
            <a:r>
              <a:rPr kumimoji="0" lang="en-GB" sz="6600" b="1" i="0" u="none" strike="noStrike" kern="1200" cap="none" spc="0" normalizeH="0" baseline="0" noProof="0" dirty="0">
                <a:ln>
                  <a:noFill/>
                </a:ln>
                <a:solidFill>
                  <a:srgbClr val="FC0128"/>
                </a:solidFill>
                <a:effectLst>
                  <a:glow rad="165100">
                    <a:prstClr val="white"/>
                  </a:glow>
                </a:effectLst>
                <a:uLnTx/>
                <a:uFillTx/>
                <a:latin typeface="Kosher-Normal" charset="0"/>
                <a:ea typeface="ＭＳ Ｐゴシック" charset="0"/>
              </a:rPr>
              <a:t>TO </a:t>
            </a:r>
            <a:br>
              <a:rPr kumimoji="0" lang="en-GB" sz="6600" b="1" i="0" u="none" strike="noStrike" kern="1200" cap="none" spc="0" normalizeH="0" baseline="0" noProof="0" dirty="0">
                <a:ln>
                  <a:noFill/>
                </a:ln>
                <a:solidFill>
                  <a:srgbClr val="FC0128"/>
                </a:solidFill>
                <a:effectLst>
                  <a:glow rad="165100">
                    <a:prstClr val="white"/>
                  </a:glow>
                </a:effectLst>
                <a:uLnTx/>
                <a:uFillTx/>
                <a:latin typeface="Kosher-Normal" charset="0"/>
                <a:ea typeface="ＭＳ Ｐゴシック" charset="0"/>
              </a:rPr>
            </a:br>
            <a:r>
              <a:rPr kumimoji="0" lang="en-GB" sz="6600" b="1" i="0" u="none" strike="noStrike" kern="1200" cap="none" spc="0" normalizeH="0" baseline="0" noProof="0" dirty="0">
                <a:ln>
                  <a:noFill/>
                </a:ln>
                <a:solidFill>
                  <a:srgbClr val="FC0128"/>
                </a:solidFill>
                <a:effectLst>
                  <a:glow rad="165100">
                    <a:prstClr val="white"/>
                  </a:glow>
                </a:effectLst>
                <a:uLnTx/>
                <a:uFillTx/>
                <a:latin typeface="Kosher-Normal" charset="0"/>
                <a:ea typeface="ＭＳ Ｐゴシック" charset="0"/>
              </a:rPr>
              <a:t>JOHN THE APOSTLE</a:t>
            </a: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882" tIns="40940" rIns="81882" bIns="40940" anchor="t"/>
          <a:lstStyle/>
          <a:p>
            <a:r>
              <a:rPr lang="en-GB" sz="2900" b="1">
                <a:solidFill>
                  <a:srgbClr val="5CF5F0"/>
                </a:solidFill>
                <a:latin typeface="Comic Sans MS" charset="0"/>
              </a:rPr>
              <a:t>NOW…TO COMPLETE THE PORTRAIT…</a:t>
            </a:r>
            <a:endParaRPr lang="en-US">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344</a:t>
            </a:r>
          </a:p>
        </p:txBody>
      </p:sp>
    </p:spTree>
    <p:extLst>
      <p:ext uri="{BB962C8B-B14F-4D97-AF65-F5344CB8AC3E}">
        <p14:creationId xmlns:p14="http://schemas.microsoft.com/office/powerpoint/2010/main" val="1915200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en-US" b="1" dirty="0">
                <a:latin typeface="Arial" charset="0"/>
                <a:ea typeface="ＭＳ Ｐゴシック" charset="0"/>
              </a:rPr>
              <a:t>Christ Among the Lampstands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8373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en-US" sz="2400" b="1" dirty="0">
                <a:solidFill>
                  <a:srgbClr val="FFFF00"/>
                </a:solidFill>
                <a:effectLst>
                  <a:glow rad="215900">
                    <a:schemeClr val="tx1"/>
                  </a:glow>
                </a:effectLst>
                <a:latin typeface="Arial" charset="0"/>
                <a:ea typeface="ＭＳ Ｐゴシック" charset="0"/>
              </a:rPr>
              <a:t>Judge-King</a:t>
            </a:r>
            <a:r>
              <a:rPr lang="en-US" sz="2400" b="1" dirty="0">
                <a:effectLst>
                  <a:glow rad="215900">
                    <a:schemeClr val="tx1"/>
                  </a:glow>
                </a:effectLst>
                <a:latin typeface="Arial" charset="0"/>
                <a:ea typeface="ＭＳ Ｐゴシック" charset="0"/>
              </a:rPr>
              <a:t>: "robe reaching down to his feet and with a golden sash around his chest" </a:t>
            </a:r>
            <a:br>
              <a:rPr lang="en-US" sz="2400" b="1" dirty="0">
                <a:effectLst>
                  <a:glow rad="215900">
                    <a:schemeClr val="tx1"/>
                  </a:glow>
                </a:effectLst>
                <a:latin typeface="Arial" charset="0"/>
                <a:ea typeface="ＭＳ Ｐゴシック" charset="0"/>
              </a:rPr>
            </a:br>
            <a:r>
              <a:rPr lang="en-US" sz="2400" b="1" dirty="0">
                <a:effectLst>
                  <a:glow rad="215900">
                    <a:schemeClr val="tx1"/>
                  </a:glow>
                </a:effectLst>
                <a:latin typeface="Arial" charset="0"/>
                <a:ea typeface="ＭＳ Ｐゴシック" charset="0"/>
              </a:rPr>
              <a:t>(1:13)</a:t>
            </a: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a:rPr>
              <a:t>Eternality</a:t>
            </a: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 "head and hair were white like wool" </a:t>
            </a:r>
            <a:b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(1:14a; cf. "Ancient of Days" Dan 7:9, 13, 22)</a:t>
            </a: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a:rPr>
              <a:t>Omniscience &amp; Righteous Judgment</a:t>
            </a: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 "eyes were like blazing fire" (1:14b; cf. </a:t>
            </a:r>
            <a:r>
              <a:rPr kumimoji="0" lang="hr-HR"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Rev. 19:12; Heb. 4:12</a:t>
            </a: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a:rPr>
              <a:t>Judgment</a:t>
            </a: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 "feet were like bronze glowing in a furnace" </a:t>
            </a:r>
            <a:b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(1:15a; cf. </a:t>
            </a:r>
            <a:r>
              <a:rPr kumimoji="0" lang="hr-HR"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Rev. 19:12; Heb. 4:12</a:t>
            </a:r>
            <a:r>
              <a:rPr kumimoji="0" lang="en-US" sz="24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—Warren Wiersbe, </a:t>
            </a:r>
            <a:r>
              <a:rPr kumimoji="0" lang="en-US" sz="1800" b="1" i="1"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The Bible Exposition Commentary</a:t>
            </a:r>
            <a:endParaRPr kumimoji="0" lang="en-US"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387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en-US" b="1" dirty="0">
                <a:latin typeface="Arial" charset="0"/>
                <a:ea typeface="ＭＳ Ｐゴシック" charset="0"/>
              </a:rPr>
              <a:t>"…</a:t>
            </a:r>
            <a:r>
              <a:rPr lang="en-US" b="1" dirty="0">
                <a:solidFill>
                  <a:srgbClr val="FFFF00"/>
                </a:solidFill>
                <a:latin typeface="Arial" charset="0"/>
                <a:ea typeface="ＭＳ Ｐゴシック" charset="0"/>
              </a:rPr>
              <a:t>voice</a:t>
            </a:r>
            <a:r>
              <a:rPr lang="en-US" b="1" dirty="0">
                <a:latin typeface="Arial" charset="0"/>
                <a:ea typeface="ＭＳ Ｐゴシック" charset="0"/>
              </a:rPr>
              <a:t> of many waters" </a:t>
            </a:r>
            <a:br>
              <a:rPr lang="en-US" b="1" dirty="0">
                <a:latin typeface="Arial" charset="0"/>
                <a:ea typeface="ＭＳ Ｐゴシック" charset="0"/>
              </a:rPr>
            </a:br>
            <a:r>
              <a:rPr lang="en-US" b="1" dirty="0">
                <a:latin typeface="Arial" charset="0"/>
                <a:ea typeface="ＭＳ Ｐゴシック" charset="0"/>
              </a:rPr>
              <a:t>(1:15b)</a:t>
            </a: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Christ gathers together all the "streams of revelation" and is the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a:rPr>
              <a:t>Father</a:t>
            </a:r>
            <a:r>
              <a:rPr kumimoji="0" lang="fr-FR" sz="2400" b="1" i="0" u="none" strike="noStrike" kern="1200" cap="none" spc="0" normalizeH="0" baseline="0" noProof="0" dirty="0">
                <a:ln>
                  <a:noFill/>
                </a:ln>
                <a:solidFill>
                  <a:srgbClr val="FFFF00"/>
                </a:solidFill>
                <a:effectLst/>
                <a:uLnTx/>
                <a:uFillTx/>
                <a:latin typeface="Arial" charset="0"/>
                <a:ea typeface="ＭＳ Ｐゴシック" charset="0"/>
                <a:cs typeface="Arial"/>
              </a:rPr>
              <a:t>'</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a:rPr>
              <a:t>s "last Word"</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 to man (Heb. 1:1–3)</a:t>
            </a:r>
          </a:p>
          <a:p>
            <a:pPr marL="514350" marR="0" lvl="0" indent="-5143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He speaks with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a:rPr>
              <a:t>power and authority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and must be heard"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(Wiersbe).</a:t>
            </a:r>
          </a:p>
        </p:txBody>
      </p:sp>
    </p:spTree>
    <p:extLst>
      <p:ext uri="{BB962C8B-B14F-4D97-AF65-F5344CB8AC3E}">
        <p14:creationId xmlns:p14="http://schemas.microsoft.com/office/powerpoint/2010/main" val="249113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en-US" sz="4800" b="1" dirty="0">
                <a:effectLst>
                  <a:glow rad="215900">
                    <a:schemeClr val="tx1"/>
                  </a:glow>
                </a:effectLst>
                <a:latin typeface="Arial" charset="0"/>
                <a:ea typeface="ＭＳ Ｐゴシック" charset="0"/>
              </a:rPr>
              <a:t>"…</a:t>
            </a:r>
            <a:r>
              <a:rPr lang="en-US" sz="4800" b="1" dirty="0">
                <a:solidFill>
                  <a:srgbClr val="FFFF00"/>
                </a:solidFill>
                <a:effectLst>
                  <a:glow rad="215900">
                    <a:schemeClr val="tx1"/>
                  </a:glow>
                </a:effectLst>
                <a:latin typeface="Arial" charset="0"/>
                <a:ea typeface="ＭＳ Ｐゴシック" charset="0"/>
              </a:rPr>
              <a:t>sword</a:t>
            </a:r>
            <a:r>
              <a:rPr lang="en-US" sz="4800" b="1" dirty="0">
                <a:effectLst>
                  <a:glow rad="215900">
                    <a:schemeClr val="tx1"/>
                  </a:glow>
                </a:effectLst>
                <a:latin typeface="Arial" charset="0"/>
                <a:ea typeface="ＭＳ Ｐゴシック" charset="0"/>
              </a:rPr>
              <a:t> from his mouth"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(1:16)</a:t>
            </a: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a:t>
            </a:r>
            <a:r>
              <a:rPr kumimoji="0" lang="mr-IN"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the </a:t>
            </a:r>
            <a:r>
              <a:rPr kumimoji="0" lang="en-US"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a:rPr>
              <a:t>living Word of God </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(Heb 4:12; Eph 6:17). He fights His enemies by using His </a:t>
            </a:r>
            <a:r>
              <a:rPr kumimoji="0" lang="en-US" sz="3600" b="1" i="0" u="none" strike="noStrike" kern="1200" cap="none" spc="0" normalizeH="0" baseline="0" noProof="0">
                <a:ln>
                  <a:noFill/>
                </a:ln>
                <a:solidFill>
                  <a:srgbClr val="FFFFFF"/>
                </a:solidFill>
                <a:effectLst>
                  <a:glow rad="215900">
                    <a:srgbClr val="000000"/>
                  </a:glow>
                </a:effectLst>
                <a:uLnTx/>
                <a:uFillTx/>
                <a:latin typeface="Arial" charset="0"/>
                <a:ea typeface="ＭＳ Ｐゴシック" charset="0"/>
                <a:cs typeface="Arial"/>
              </a:rPr>
              <a:t>Word (Rev </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2:16; 19:19–21)" </a:t>
            </a:r>
            <a:b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(Wiersbe).</a:t>
            </a:r>
          </a:p>
        </p:txBody>
      </p:sp>
    </p:spTree>
    <p:extLst>
      <p:ext uri="{BB962C8B-B14F-4D97-AF65-F5344CB8AC3E}">
        <p14:creationId xmlns:p14="http://schemas.microsoft.com/office/powerpoint/2010/main" val="2758274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3200" dirty="0">
                <a:latin typeface="Arial" charset="0"/>
                <a:ea typeface="ＭＳ Ｐゴシック" charset="0"/>
              </a:rPr>
              <a:t>OT Parallels to Jesus in Rev. 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graphicFrame>
        <p:nvGraphicFramePr>
          <p:cNvPr id="2" name="Table 1"/>
          <p:cNvGraphicFramePr>
            <a:graphicFrameLocks noGrp="1"/>
          </p:cNvGraphicFramePr>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en-US" b="1" dirty="0">
                          <a:solidFill>
                            <a:schemeClr val="bg1"/>
                          </a:solidFill>
                          <a:latin typeface="Arial"/>
                          <a:cs typeface="Arial"/>
                        </a:rPr>
                        <a:t>Rev. 1:12-16</a:t>
                      </a:r>
                    </a:p>
                  </a:txBody>
                  <a:tcPr anchor="ctr">
                    <a:solidFill>
                      <a:srgbClr val="660066"/>
                    </a:solidFill>
                  </a:tcPr>
                </a:tc>
                <a:tc>
                  <a:txBody>
                    <a:bodyPr/>
                    <a:lstStyle/>
                    <a:p>
                      <a:pPr algn="ctr"/>
                      <a:r>
                        <a:rPr lang="hu-HU" b="1" dirty="0">
                          <a:solidFill>
                            <a:schemeClr val="bg1"/>
                          </a:solidFill>
                          <a:latin typeface="Arial"/>
                          <a:cs typeface="Arial"/>
                        </a:rPr>
                        <a:t>Ezek. 1:24-28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en-US" b="1" dirty="0">
                          <a:solidFill>
                            <a:schemeClr val="bg1"/>
                          </a:solidFill>
                          <a:latin typeface="Arial"/>
                          <a:cs typeface="Arial"/>
                        </a:rPr>
                        <a:t>son of man</a:t>
                      </a:r>
                    </a:p>
                  </a:txBody>
                  <a:tcPr anchor="ctr">
                    <a:solidFill>
                      <a:schemeClr val="tx1"/>
                    </a:solidFill>
                  </a:tcPr>
                </a:tc>
                <a:tc>
                  <a:txBody>
                    <a:bodyPr/>
                    <a:lstStyle/>
                    <a:p>
                      <a:pPr algn="ctr"/>
                      <a:r>
                        <a:rPr lang="en-US" b="1" dirty="0">
                          <a:solidFill>
                            <a:schemeClr val="bg1"/>
                          </a:solidFill>
                          <a:latin typeface="Arial"/>
                          <a:cs typeface="Arial"/>
                        </a:rPr>
                        <a:t>like that of a man</a:t>
                      </a:r>
                    </a:p>
                  </a:txBody>
                  <a:tcPr anchor="ctr">
                    <a:noFill/>
                  </a:tcPr>
                </a:tc>
                <a:tc>
                  <a:txBody>
                    <a:bodyPr/>
                    <a:lstStyle/>
                    <a:p>
                      <a:pPr algn="ctr"/>
                      <a:r>
                        <a:rPr lang="en-US" b="1" dirty="0">
                          <a:solidFill>
                            <a:schemeClr val="bg1"/>
                          </a:solidFill>
                          <a:latin typeface="Arial"/>
                          <a:cs typeface="Arial"/>
                        </a:rPr>
                        <a:t>a man</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son of man</a:t>
                      </a:r>
                    </a:p>
                  </a:txBody>
                  <a:tcPr anchor="ctr">
                    <a:noFill/>
                  </a:tcPr>
                </a:tc>
                <a:extLst>
                  <a:ext uri="{0D108BD9-81ED-4DB2-BD59-A6C34878D82A}">
                    <a16:rowId xmlns:a16="http://schemas.microsoft.com/office/drawing/2014/main" val="10001"/>
                  </a:ext>
                </a:extLst>
              </a:tr>
              <a:tr h="612389">
                <a:tc>
                  <a:txBody>
                    <a:bodyPr/>
                    <a:lstStyle/>
                    <a:p>
                      <a:pPr algn="ctr"/>
                      <a:r>
                        <a:rPr lang="en-US" b="1" dirty="0">
                          <a:solidFill>
                            <a:schemeClr val="bg1"/>
                          </a:solidFill>
                          <a:latin typeface="Arial"/>
                          <a:cs typeface="Arial"/>
                        </a:rPr>
                        <a:t>robe</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linen robe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2"/>
                  </a:ext>
                </a:extLst>
              </a:tr>
              <a:tr h="612389">
                <a:tc>
                  <a:txBody>
                    <a:bodyPr/>
                    <a:lstStyle/>
                    <a:p>
                      <a:pPr algn="ctr"/>
                      <a:r>
                        <a:rPr lang="en-US" b="1">
                          <a:solidFill>
                            <a:schemeClr val="bg1"/>
                          </a:solidFill>
                          <a:latin typeface="Arial"/>
                          <a:cs typeface="Arial"/>
                        </a:rPr>
                        <a:t>gold sash</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gold sash</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3"/>
                  </a:ext>
                </a:extLst>
              </a:tr>
              <a:tr h="612389">
                <a:tc>
                  <a:txBody>
                    <a:bodyPr/>
                    <a:lstStyle/>
                    <a:p>
                      <a:pPr algn="ctr"/>
                      <a:r>
                        <a:rPr lang="en-US" b="1">
                          <a:solidFill>
                            <a:schemeClr val="bg1"/>
                          </a:solidFill>
                          <a:latin typeface="Arial"/>
                          <a:cs typeface="Arial"/>
                        </a:rPr>
                        <a:t>white hair</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white hair</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4"/>
                  </a:ext>
                </a:extLst>
              </a:tr>
              <a:tr h="612389">
                <a:tc>
                  <a:txBody>
                    <a:bodyPr/>
                    <a:lstStyle/>
                    <a:p>
                      <a:pPr algn="ctr"/>
                      <a:r>
                        <a:rPr lang="en-US" b="1">
                          <a:solidFill>
                            <a:schemeClr val="bg1"/>
                          </a:solidFill>
                          <a:latin typeface="Arial"/>
                          <a:cs typeface="Arial"/>
                        </a:rPr>
                        <a:t>eyes like fire</a:t>
                      </a:r>
                    </a:p>
                  </a:txBody>
                  <a:tcPr anchor="ctr">
                    <a:solidFill>
                      <a:schemeClr val="tx1"/>
                    </a:solidFill>
                  </a:tcPr>
                </a:tc>
                <a:tc>
                  <a:txBody>
                    <a:bodyPr/>
                    <a:lstStyle/>
                    <a:p>
                      <a:pPr algn="ctr"/>
                      <a:r>
                        <a:rPr lang="en-US" b="1">
                          <a:solidFill>
                            <a:schemeClr val="bg1"/>
                          </a:solidFill>
                          <a:latin typeface="Arial"/>
                          <a:cs typeface="Arial"/>
                        </a:rPr>
                        <a:t>fire</a:t>
                      </a:r>
                    </a:p>
                  </a:txBody>
                  <a:tcPr anchor="ctr">
                    <a:noFill/>
                  </a:tcPr>
                </a:tc>
                <a:tc>
                  <a:txBody>
                    <a:bodyPr/>
                    <a:lstStyle/>
                    <a:p>
                      <a:pPr algn="ctr"/>
                      <a:r>
                        <a:rPr lang="en-US" b="1">
                          <a:solidFill>
                            <a:schemeClr val="bg1"/>
                          </a:solidFill>
                          <a:latin typeface="Arial"/>
                          <a:cs typeface="Arial"/>
                        </a:rPr>
                        <a:t>eyes like flame</a:t>
                      </a:r>
                    </a:p>
                  </a:txBody>
                  <a:tcPr anchor="ctr">
                    <a:noFill/>
                  </a:tcPr>
                </a:tc>
                <a:tc>
                  <a:txBody>
                    <a:bodyPr/>
                    <a:lstStyle/>
                    <a:p>
                      <a:pPr algn="ctr"/>
                      <a:r>
                        <a:rPr lang="en-US" b="1">
                          <a:solidFill>
                            <a:schemeClr val="bg1"/>
                          </a:solidFill>
                          <a:latin typeface="Arial"/>
                          <a:cs typeface="Arial"/>
                        </a:rPr>
                        <a:t>fire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5"/>
                  </a:ext>
                </a:extLst>
              </a:tr>
              <a:tr h="612389">
                <a:tc>
                  <a:txBody>
                    <a:bodyPr/>
                    <a:lstStyle/>
                    <a:p>
                      <a:pPr algn="ctr"/>
                      <a:r>
                        <a:rPr lang="en-US" b="1">
                          <a:solidFill>
                            <a:schemeClr val="bg1"/>
                          </a:solidFill>
                          <a:latin typeface="Arial"/>
                          <a:cs typeface="Arial"/>
                        </a:rPr>
                        <a:t>feet like bronze</a:t>
                      </a:r>
                    </a:p>
                  </a:txBody>
                  <a:tcPr anchor="ctr">
                    <a:solidFill>
                      <a:schemeClr val="tx1"/>
                    </a:solidFill>
                  </a:tcPr>
                </a:tc>
                <a:tc>
                  <a:txBody>
                    <a:bodyPr/>
                    <a:lstStyle/>
                    <a:p>
                      <a:pPr algn="ctr"/>
                      <a:r>
                        <a:rPr lang="en-US" b="1">
                          <a:solidFill>
                            <a:schemeClr val="bg1"/>
                          </a:solidFill>
                          <a:latin typeface="Arial"/>
                          <a:cs typeface="Arial"/>
                        </a:rPr>
                        <a:t>glowing metal</a:t>
                      </a:r>
                    </a:p>
                  </a:txBody>
                  <a:tcPr anchor="ctr">
                    <a:noFill/>
                  </a:tcPr>
                </a:tc>
                <a:tc>
                  <a:txBody>
                    <a:bodyPr/>
                    <a:lstStyle/>
                    <a:p>
                      <a:pPr algn="ctr"/>
                      <a:r>
                        <a:rPr lang="en-US" b="1">
                          <a:solidFill>
                            <a:schemeClr val="bg1"/>
                          </a:solidFill>
                          <a:latin typeface="Arial"/>
                          <a:cs typeface="Arial"/>
                        </a:rPr>
                        <a:t>gleaming bronze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en-US" b="1">
                          <a:solidFill>
                            <a:schemeClr val="bg1"/>
                          </a:solidFill>
                          <a:effectLst/>
                          <a:latin typeface="Arial"/>
                          <a:cs typeface="Arial"/>
                        </a:rPr>
                        <a:t>voice like</a:t>
                      </a:r>
                    </a:p>
                    <a:p>
                      <a:pPr algn="ctr"/>
                      <a:r>
                        <a:rPr lang="en-US" b="1">
                          <a:solidFill>
                            <a:schemeClr val="bg1"/>
                          </a:solidFill>
                          <a:latin typeface="Arial"/>
                          <a:cs typeface="Arial"/>
                        </a:rPr>
                        <a:t>rushing water</a:t>
                      </a:r>
                    </a:p>
                  </a:txBody>
                  <a:tcPr anchor="ctr">
                    <a:solidFill>
                      <a:schemeClr val="tx1"/>
                    </a:solidFill>
                  </a:tcPr>
                </a:tc>
                <a:tc>
                  <a:txBody>
                    <a:bodyPr/>
                    <a:lstStyle/>
                    <a:p>
                      <a:pPr algn="ctr">
                        <a:spcAft>
                          <a:spcPts val="0"/>
                        </a:spcAft>
                      </a:pPr>
                      <a:r>
                        <a:rPr lang="en-US" b="1">
                          <a:solidFill>
                            <a:schemeClr val="bg1"/>
                          </a:solidFill>
                          <a:effectLst/>
                          <a:latin typeface="Arial"/>
                          <a:cs typeface="Arial"/>
                        </a:rPr>
                        <a:t>sound like</a:t>
                      </a:r>
                    </a:p>
                    <a:p>
                      <a:pPr algn="ctr"/>
                      <a:r>
                        <a:rPr lang="en-US" b="1">
                          <a:solidFill>
                            <a:schemeClr val="bg1"/>
                          </a:solidFill>
                          <a:latin typeface="Arial"/>
                          <a:cs typeface="Arial"/>
                        </a:rPr>
                        <a:t>rushing water</a:t>
                      </a:r>
                    </a:p>
                  </a:txBody>
                  <a:tcPr anchor="ctr">
                    <a:noFill/>
                  </a:tcPr>
                </a:tc>
                <a:tc>
                  <a:txBody>
                    <a:bodyPr/>
                    <a:lstStyle/>
                    <a:p>
                      <a:pPr algn="ctr">
                        <a:spcAft>
                          <a:spcPts val="0"/>
                        </a:spcAft>
                      </a:pPr>
                      <a:r>
                        <a:rPr lang="en-US" b="1">
                          <a:solidFill>
                            <a:schemeClr val="bg1"/>
                          </a:solidFill>
                          <a:effectLst/>
                          <a:latin typeface="Arial"/>
                          <a:cs typeface="Arial"/>
                        </a:rPr>
                        <a:t>sound of a</a:t>
                      </a:r>
                    </a:p>
                    <a:p>
                      <a:pPr algn="ctr"/>
                      <a:r>
                        <a:rPr lang="en-US" b="1">
                          <a:solidFill>
                            <a:schemeClr val="bg1"/>
                          </a:solidFill>
                          <a:latin typeface="Arial"/>
                          <a:cs typeface="Arial"/>
                        </a:rPr>
                        <a:t>multitude</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7"/>
                  </a:ext>
                </a:extLst>
              </a:tr>
              <a:tr h="612389">
                <a:tc>
                  <a:txBody>
                    <a:bodyPr/>
                    <a:lstStyle/>
                    <a:p>
                      <a:pPr algn="ctr"/>
                      <a:r>
                        <a:rPr lang="en-US" b="1">
                          <a:solidFill>
                            <a:schemeClr val="bg1"/>
                          </a:solidFill>
                          <a:latin typeface="Arial"/>
                          <a:cs typeface="Arial"/>
                        </a:rPr>
                        <a:t>stars in hand</a:t>
                      </a: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8"/>
                  </a:ext>
                </a:extLst>
              </a:tr>
              <a:tr h="612389">
                <a:tc>
                  <a:txBody>
                    <a:bodyPr/>
                    <a:lstStyle/>
                    <a:p>
                      <a:pPr algn="ctr"/>
                      <a:r>
                        <a:rPr lang="en-US" b="1" dirty="0">
                          <a:solidFill>
                            <a:schemeClr val="bg1"/>
                          </a:solidFill>
                          <a:latin typeface="Arial"/>
                          <a:cs typeface="Arial"/>
                        </a:rPr>
                        <a:t>face like the sun</a:t>
                      </a:r>
                    </a:p>
                  </a:txBody>
                  <a:tcPr anchor="ctr">
                    <a:solidFill>
                      <a:schemeClr val="tx1"/>
                    </a:solidFill>
                  </a:tcPr>
                </a:tc>
                <a:tc>
                  <a:txBody>
                    <a:bodyPr/>
                    <a:lstStyle/>
                    <a:p>
                      <a:pPr algn="ctr"/>
                      <a:r>
                        <a:rPr lang="en-US" b="1">
                          <a:solidFill>
                            <a:schemeClr val="bg1"/>
                          </a:solidFill>
                          <a:latin typeface="Arial"/>
                          <a:cs typeface="Arial"/>
                        </a:rPr>
                        <a:t>radiance</a:t>
                      </a: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772935" y="5724494"/>
            <a:ext cx="2236845" cy="99569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a:rPr>
              <a:t>Vern </a:t>
            </a:r>
            <a:r>
              <a:rPr kumimoji="0" lang="en-US" sz="1800" b="1" i="1" u="none" strike="noStrike" kern="1200" cap="none" spc="0" normalizeH="0" baseline="0" noProof="0" dirty="0" err="1">
                <a:ln>
                  <a:noFill/>
                </a:ln>
                <a:solidFill>
                  <a:srgbClr val="FFFFFF"/>
                </a:solidFill>
                <a:effectLst/>
                <a:uLnTx/>
                <a:uFillTx/>
                <a:latin typeface="Arial" charset="0"/>
                <a:ea typeface="ＭＳ Ｐゴシック" charset="0"/>
                <a:cs typeface="Arial"/>
              </a:rPr>
              <a:t>Poythress</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a:rPr>
              <a:t> at </a:t>
            </a:r>
            <a:r>
              <a:rPr kumimoji="0" lang="en-US" sz="1800" b="1" i="1" u="none" strike="noStrike" kern="1200" cap="none" spc="0" normalizeH="0" baseline="0" noProof="0" dirty="0" err="1">
                <a:ln>
                  <a:noFill/>
                </a:ln>
                <a:solidFill>
                  <a:srgbClr val="FFFFFF"/>
                </a:solidFill>
                <a:effectLst/>
                <a:uLnTx/>
                <a:uFillTx/>
                <a:latin typeface="Arial" charset="0"/>
                <a:ea typeface="ＭＳ Ｐゴシック" charset="0"/>
                <a:cs typeface="Arial"/>
              </a:rPr>
              <a:t>www.frame-poythress.org</a:t>
            </a:r>
            <a:endPar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283923036"/>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"When I saw him, I fell at his feet as if I were dead. But he laid his right hand on me and said, 'Don</a:t>
            </a:r>
            <a:r>
              <a:rPr lang="fr-FR" sz="3200" b="1" dirty="0">
                <a:effectLst>
                  <a:glow rad="190500">
                    <a:schemeClr val="tx1"/>
                  </a:glow>
                </a:effectLst>
                <a:latin typeface="Arial" charset="0"/>
                <a:ea typeface="ＭＳ Ｐゴシック" charset="0"/>
              </a:rPr>
              <a:t>'</a:t>
            </a:r>
            <a:r>
              <a:rPr lang="en-US" sz="3200" b="1" dirty="0">
                <a:effectLst>
                  <a:glow rad="190500">
                    <a:schemeClr val="tx1"/>
                  </a:glow>
                </a:effectLst>
                <a:latin typeface="Arial" charset="0"/>
                <a:ea typeface="ＭＳ Ｐゴシック" charset="0"/>
              </a:rPr>
              <a:t>t be afraid! I am the First and the Last. </a:t>
            </a:r>
            <a:r>
              <a:rPr lang="en-US" sz="3200" b="1" baseline="30000" dirty="0">
                <a:effectLst>
                  <a:glow rad="190500">
                    <a:schemeClr val="tx1"/>
                  </a:glow>
                </a:effectLst>
                <a:latin typeface="Arial" charset="0"/>
                <a:ea typeface="ＭＳ Ｐゴシック" charset="0"/>
              </a:rPr>
              <a:t>18</a:t>
            </a:r>
            <a:r>
              <a:rPr lang="en-US" sz="3200" b="1" dirty="0">
                <a:effectLst>
                  <a:glow rad="190500">
                    <a:schemeClr val="tx1"/>
                  </a:glow>
                </a:effectLst>
                <a:latin typeface="Arial" charset="0"/>
                <a:ea typeface="ＭＳ Ｐゴシック" charset="0"/>
              </a:rPr>
              <a:t>I am the living one. I died, but look—I am alive forever and ever! And I hold the keys of death and the grave'"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(Rev 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215062217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101600" y="3137835"/>
            <a:ext cx="8811011" cy="2064284"/>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mic Sans MS" charset="0"/>
                <a:ea typeface="ＭＳ Ｐゴシック" charset="0"/>
              </a:rPr>
              <a:t>Revelation 1:19 "</a:t>
            </a:r>
            <a:r>
              <a:rPr kumimoji="0" lang="en-US" altLang="ja-JP" sz="3200" b="0" i="0" u="none" strike="noStrike" kern="1200" cap="none" spc="0" normalizeH="0" baseline="0" noProof="0" dirty="0">
                <a:ln>
                  <a:noFill/>
                </a:ln>
                <a:solidFill>
                  <a:srgbClr val="FFFFFF"/>
                </a:solidFill>
                <a:effectLst/>
                <a:uLnTx/>
                <a:uFillTx/>
                <a:latin typeface="Comic Sans MS" charset="0"/>
                <a:ea typeface="ＭＳ Ｐゴシック" charset="0"/>
              </a:rPr>
              <a:t>Therefore write the things which you </a:t>
            </a:r>
            <a:r>
              <a:rPr kumimoji="0" lang="en-US" altLang="ja-JP" sz="3200" b="0" i="0" u="none" strike="noStrike" kern="1200" cap="none" spc="0" normalizeH="0" baseline="0" noProof="0" dirty="0">
                <a:ln>
                  <a:noFill/>
                </a:ln>
                <a:solidFill>
                  <a:srgbClr val="FFFF00"/>
                </a:solidFill>
                <a:effectLst/>
                <a:uLnTx/>
                <a:uFillTx/>
                <a:latin typeface="Comic Sans MS" charset="0"/>
                <a:ea typeface="ＭＳ Ｐゴシック" charset="0"/>
              </a:rPr>
              <a:t>have seen</a:t>
            </a:r>
            <a:r>
              <a:rPr kumimoji="0" lang="en-US" altLang="ja-JP" sz="3200" b="0" i="0" u="none" strike="noStrike" kern="1200" cap="none" spc="0" normalizeH="0" baseline="0" noProof="0" dirty="0">
                <a:ln>
                  <a:noFill/>
                </a:ln>
                <a:solidFill>
                  <a:srgbClr val="FFFFFF"/>
                </a:solidFill>
                <a:effectLst/>
                <a:uLnTx/>
                <a:uFillTx/>
                <a:latin typeface="Comic Sans MS" charset="0"/>
                <a:ea typeface="ＭＳ Ｐゴシック" charset="0"/>
              </a:rPr>
              <a:t>, and the things which </a:t>
            </a:r>
            <a:r>
              <a:rPr kumimoji="0" lang="en-US" altLang="ja-JP" sz="3200" b="0" i="0" u="none" strike="noStrike" kern="1200" cap="none" spc="0" normalizeH="0" baseline="0" noProof="0" dirty="0">
                <a:ln>
                  <a:noFill/>
                </a:ln>
                <a:solidFill>
                  <a:srgbClr val="FFFF00"/>
                </a:solidFill>
                <a:effectLst/>
                <a:uLnTx/>
                <a:uFillTx/>
                <a:latin typeface="Comic Sans MS" charset="0"/>
                <a:ea typeface="ＭＳ Ｐゴシック" charset="0"/>
              </a:rPr>
              <a:t>are</a:t>
            </a:r>
            <a:r>
              <a:rPr kumimoji="0" lang="en-US" altLang="ja-JP" sz="3200" b="0" i="0" u="none" strike="noStrike" kern="1200" cap="none" spc="0" normalizeH="0" baseline="0" noProof="0" dirty="0">
                <a:ln>
                  <a:noFill/>
                </a:ln>
                <a:solidFill>
                  <a:srgbClr val="FFFFFF"/>
                </a:solidFill>
                <a:effectLst/>
                <a:uLnTx/>
                <a:uFillTx/>
                <a:latin typeface="Comic Sans MS" charset="0"/>
                <a:ea typeface="ＭＳ Ｐゴシック" charset="0"/>
              </a:rPr>
              <a:t>, and the things which </a:t>
            </a:r>
            <a:r>
              <a:rPr kumimoji="0" lang="en-US" altLang="ja-JP" sz="3200" b="0" i="0" u="none" strike="noStrike" kern="1200" cap="none" spc="0" normalizeH="0" baseline="0" noProof="0" dirty="0">
                <a:ln>
                  <a:noFill/>
                </a:ln>
                <a:solidFill>
                  <a:srgbClr val="FFFF00"/>
                </a:solidFill>
                <a:effectLst/>
                <a:uLnTx/>
                <a:uFillTx/>
                <a:latin typeface="Comic Sans MS" charset="0"/>
                <a:ea typeface="ＭＳ Ｐゴシック" charset="0"/>
              </a:rPr>
              <a:t>will take place</a:t>
            </a:r>
            <a:r>
              <a:rPr kumimoji="0" lang="en-US" altLang="ja-JP" sz="3200" b="0" i="0" u="none" strike="noStrike" kern="1200" cap="none" spc="0" normalizeH="0" baseline="0" noProof="0" dirty="0">
                <a:ln>
                  <a:noFill/>
                </a:ln>
                <a:solidFill>
                  <a:srgbClr val="FFFFFF"/>
                </a:solidFill>
                <a:effectLst/>
                <a:uLnTx/>
                <a:uFillTx/>
                <a:latin typeface="Comic Sans MS" charset="0"/>
                <a:ea typeface="ＭＳ Ｐゴシック" charset="0"/>
              </a:rPr>
              <a:t> after these things" (NAU).</a:t>
            </a:r>
            <a:endParaRPr kumimoji="0" lang="en-US" sz="3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395288" y="152399"/>
            <a:ext cx="4755757" cy="2308324"/>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Follow Revelation</a:t>
            </a:r>
            <a:r>
              <a:rPr kumimoji="0" lang="fr-FR"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inspired outline</a:t>
            </a:r>
          </a:p>
        </p:txBody>
      </p:sp>
      <p:sp>
        <p:nvSpPr>
          <p:cNvPr id="553993" name="Text Box 9"/>
          <p:cNvSpPr txBox="1">
            <a:spLocks noChangeArrowheads="1"/>
          </p:cNvSpPr>
          <p:nvPr/>
        </p:nvSpPr>
        <p:spPr bwMode="auto">
          <a:xfrm>
            <a:off x="901700" y="6042025"/>
            <a:ext cx="18716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omic Sans MS" charset="0"/>
                <a:ea typeface="ＭＳ Ｐゴシック" charset="0"/>
              </a:rPr>
              <a:t>have seen</a:t>
            </a:r>
          </a:p>
        </p:txBody>
      </p:sp>
      <p:sp>
        <p:nvSpPr>
          <p:cNvPr id="553994" name="Text Box 10"/>
          <p:cNvSpPr txBox="1">
            <a:spLocks noChangeArrowheads="1"/>
          </p:cNvSpPr>
          <p:nvPr/>
        </p:nvSpPr>
        <p:spPr bwMode="auto">
          <a:xfrm>
            <a:off x="3794125" y="6042025"/>
            <a:ext cx="8493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omic Sans MS" charset="0"/>
                <a:ea typeface="ＭＳ Ｐゴシック" charset="0"/>
              </a:rPr>
              <a:t>are</a:t>
            </a:r>
          </a:p>
        </p:txBody>
      </p:sp>
      <p:sp>
        <p:nvSpPr>
          <p:cNvPr id="553995" name="Text Box 11"/>
          <p:cNvSpPr txBox="1">
            <a:spLocks noChangeArrowheads="1"/>
          </p:cNvSpPr>
          <p:nvPr/>
        </p:nvSpPr>
        <p:spPr bwMode="auto">
          <a:xfrm>
            <a:off x="5795963" y="6042025"/>
            <a:ext cx="28082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omic Sans MS" charset="0"/>
                <a:ea typeface="ＭＳ Ｐゴシック" charset="0"/>
              </a:rPr>
              <a:t>will take place</a:t>
            </a:r>
          </a:p>
        </p:txBody>
      </p:sp>
      <p:sp>
        <p:nvSpPr>
          <p:cNvPr id="553996" name="AutoShape 12"/>
          <p:cNvSpPr>
            <a:spLocks noChangeArrowheads="1"/>
          </p:cNvSpPr>
          <p:nvPr/>
        </p:nvSpPr>
        <p:spPr bwMode="auto">
          <a:xfrm rot="10800000">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338</a:t>
            </a:r>
          </a:p>
        </p:txBody>
      </p:sp>
    </p:spTree>
    <p:extLst>
      <p:ext uri="{BB962C8B-B14F-4D97-AF65-F5344CB8AC3E}">
        <p14:creationId xmlns:p14="http://schemas.microsoft.com/office/powerpoint/2010/main" val="2023221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 M</a:t>
            </a:r>
          </a:p>
        </p:txBody>
      </p:sp>
    </p:spTree>
    <p:extLst>
      <p:ext uri="{BB962C8B-B14F-4D97-AF65-F5344CB8AC3E}">
        <p14:creationId xmlns:p14="http://schemas.microsoft.com/office/powerpoint/2010/main" val="294166785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"This is the meaning of the mystery of the seven stars you saw in my right hand and the seven gold lampstands: The seven </a:t>
            </a:r>
            <a:r>
              <a:rPr kumimoji="0" lang="en-US" sz="3200" b="1" i="0" u="none" strike="noStrike" kern="1200" cap="none" spc="0" normalizeH="0" baseline="0" noProof="0" dirty="0">
                <a:ln>
                  <a:noFill/>
                </a:ln>
                <a:solidFill>
                  <a:srgbClr val="FFFF00"/>
                </a:solidFill>
                <a:effectLst>
                  <a:glow rad="152400">
                    <a:prstClr val="black"/>
                  </a:glow>
                </a:effectLst>
                <a:uLnTx/>
                <a:uFillTx/>
                <a:latin typeface="Arial"/>
                <a:ea typeface="ＭＳ Ｐゴシック" charset="0"/>
                <a:cs typeface="Arial"/>
              </a:rPr>
              <a:t>stars are the angels</a:t>
            </a: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 </a:t>
            </a:r>
            <a:b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b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of the seven churches, and the seven </a:t>
            </a:r>
            <a:b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00"/>
                </a:solidFill>
                <a:effectLst>
                  <a:glow rad="152400">
                    <a:prstClr val="black"/>
                  </a:glow>
                </a:effectLst>
                <a:uLnTx/>
                <a:uFillTx/>
                <a:latin typeface="Arial"/>
                <a:ea typeface="ＭＳ Ｐゴシック" charset="0"/>
                <a:cs typeface="Arial"/>
              </a:rPr>
              <a:t>lampstands are the seven churches</a:t>
            </a: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28664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3452311" cy="1553452"/>
          </a:xfrm>
        </p:spPr>
        <p:txBody>
          <a:bodyPr/>
          <a:lstStyle/>
          <a:p>
            <a:r>
              <a:rPr lang="en-US" b="1" dirty="0">
                <a:solidFill>
                  <a:srgbClr val="FFFFFF"/>
                </a:solidFill>
                <a:effectLst>
                  <a:glow rad="101600">
                    <a:schemeClr val="tx1"/>
                  </a:glow>
                </a:effectLst>
                <a:latin typeface="Arial" charset="0"/>
                <a:ea typeface="ＭＳ Ｐゴシック" charset="0"/>
              </a:rPr>
              <a:t>Sinking to new lows…</a:t>
            </a: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994229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en-US" sz="4000" dirty="0">
                <a:effectLst/>
                <a:latin typeface="Arial" charset="0"/>
                <a:ea typeface="ＭＳ Ｐゴシック" charset="0"/>
                <a:cs typeface="Times New Roman" charset="0"/>
              </a:rPr>
              <a:t>The Wall of Fire = Protection </a:t>
            </a:r>
            <a:br>
              <a:rPr lang="en-US" sz="4000" dirty="0">
                <a:effectLst/>
                <a:latin typeface="Arial" charset="0"/>
                <a:ea typeface="ＭＳ Ｐゴシック" charset="0"/>
                <a:cs typeface="Times New Roman" charset="0"/>
              </a:rPr>
            </a:br>
            <a:r>
              <a:rPr lang="en-US" sz="4000" dirty="0">
                <a:effectLst/>
                <a:latin typeface="Arial" charset="0"/>
                <a:ea typeface="ＭＳ Ｐゴシック" charset="0"/>
                <a:cs typeface="Times New Roman" charset="0"/>
              </a:rPr>
              <a:t>(Zech. 2:4-5 </a:t>
            </a:r>
            <a:r>
              <a:rPr lang="en-US" sz="3600" dirty="0">
                <a:effectLst/>
                <a:latin typeface="Arial" charset="0"/>
                <a:ea typeface="ＭＳ Ｐゴシック" charset="0"/>
                <a:cs typeface="Times New Roman" charset="0"/>
              </a:rPr>
              <a:t>NLT</a:t>
            </a:r>
            <a:r>
              <a:rPr lang="en-US" sz="4000" dirty="0">
                <a:effectLst/>
                <a:latin typeface="Arial" charset="0"/>
                <a:ea typeface="ＭＳ Ｐゴシック" charset="0"/>
                <a:cs typeface="Times New Roman" charset="0"/>
              </a:rPr>
              <a:t>)</a:t>
            </a: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"The other angel said, </a:t>
            </a:r>
            <a:r>
              <a:rPr kumimoji="0" lang="fr-FR"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Hurry, and say to that young man, </a:t>
            </a:r>
            <a:r>
              <a:rPr kumimoji="0" lang="fr-FR"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Jerusalem will someday be so full of people and livestock that there won</a:t>
            </a:r>
            <a:r>
              <a:rPr kumimoji="0" lang="fr-FR"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 be room enough for everyone! Many will live outside the city walls.  </a:t>
            </a:r>
            <a:r>
              <a:rPr kumimoji="0" lang="en-US" sz="3200" b="1" i="0" u="none" strike="noStrike" kern="1200" cap="none" spc="0" normalizeH="0" baseline="30000" noProof="0" dirty="0">
                <a:ln>
                  <a:noFill/>
                </a:ln>
                <a:solidFill>
                  <a:srgbClr val="FFFFCC"/>
                </a:solidFill>
                <a:effectLst>
                  <a:glow rad="165100">
                    <a:srgbClr val="000000"/>
                  </a:glow>
                </a:effectLst>
                <a:uLnTx/>
                <a:uFillTx/>
                <a:latin typeface="Arial"/>
                <a:ea typeface="ＭＳ Ｐゴシック" pitchFamily="24" charset="-128"/>
                <a:cs typeface="Arial"/>
              </a:rPr>
              <a:t>5</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Then I, myself, will be a protective wall of fire around Jerusalem, says the L</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ORD</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And I will be the glory inside the city!</a:t>
            </a:r>
            <a:r>
              <a:rPr kumimoji="0" lang="fr-FR"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t>
            </a:r>
            <a:endParaRPr kumimoji="0" lang="en-US" sz="3200" b="1" i="0" u="none" strike="noStrike" kern="120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640353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134938" y="381000"/>
            <a:ext cx="8885237" cy="1155700"/>
          </a:xfrm>
          <a:effectLst>
            <a:outerShdw blurRad="63500" dist="38099" dir="2700000" algn="ctr" rotWithShape="0">
              <a:schemeClr val="bg2">
                <a:alpha val="74998"/>
              </a:schemeClr>
            </a:outerShdw>
          </a:effectLst>
        </p:spPr>
        <p:txBody>
          <a:bodyPr/>
          <a:lstStyle/>
          <a:p>
            <a:pPr eaLnBrk="1" hangingPunct="1">
              <a:defRPr/>
            </a:pPr>
            <a:r>
              <a:rPr lang="en-US" sz="4000" dirty="0">
                <a:effectLst>
                  <a:outerShdw blurRad="38100" dist="38100" dir="2700000" algn="tl">
                    <a:srgbClr val="000000"/>
                  </a:outerShdw>
                </a:effectLst>
                <a:latin typeface="Arial" charset="0"/>
                <a:ea typeface="ＭＳ Ｐゴシック" charset="0"/>
                <a:cs typeface="Times New Roman" charset="0"/>
              </a:rPr>
              <a:t>Lamps = God's Omniscience</a:t>
            </a:r>
          </a:p>
        </p:txBody>
      </p:sp>
      <p:sp>
        <p:nvSpPr>
          <p:cNvPr id="4" name="Rectangle 3"/>
          <p:cNvSpPr txBox="1">
            <a:spLocks noChangeArrowheads="1"/>
          </p:cNvSpPr>
          <p:nvPr/>
        </p:nvSpPr>
        <p:spPr bwMode="auto">
          <a:xfrm>
            <a:off x="151259" y="3717032"/>
            <a:ext cx="8885237" cy="302433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r>
              <a:rPr kumimoji="0" lang="fr-FR"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Zerubbabel is the one who laid the foundation of this Temple, and he will complete it. Then you will know that the L</a:t>
            </a:r>
            <a:r>
              <a:rPr kumimoji="0" lang="en-US" sz="20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ORD</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 of Heaven</a:t>
            </a:r>
            <a:r>
              <a:rPr kumimoji="0" lang="fr-FR"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s Armies has sent me.  </a:t>
            </a:r>
            <a:r>
              <a:rPr kumimoji="0" lang="en-US" sz="2400" b="1" i="0" u="none" strike="noStrike" kern="1200" cap="none" spc="0" normalizeH="0" baseline="30000" noProof="0" dirty="0">
                <a:ln>
                  <a:noFill/>
                </a:ln>
                <a:solidFill>
                  <a:srgbClr val="FFFFCC"/>
                </a:solidFill>
                <a:effectLst>
                  <a:glow rad="228600">
                    <a:srgbClr val="000000"/>
                  </a:glow>
                </a:effectLst>
                <a:uLnTx/>
                <a:uFillTx/>
                <a:latin typeface="Arial"/>
                <a:ea typeface="ＭＳ Ｐゴシック" pitchFamily="24" charset="-128"/>
                <a:cs typeface="Arial"/>
              </a:rPr>
              <a:t>10</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Do not despise these small beginnings, for the L</a:t>
            </a:r>
            <a:r>
              <a:rPr kumimoji="0" lang="en-US" sz="20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ORD</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 rejoices to see the work begin, to see the plumb line in Zerubbabel</a:t>
            </a:r>
            <a:r>
              <a:rPr kumimoji="0" lang="fr-FR"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s hand.</a:t>
            </a:r>
            <a:r>
              <a:rPr kumimoji="0" lang="fr-FR"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24" charset="-128"/>
                <a:cs typeface="Arial"/>
              </a:rPr>
              <a:t>The seven lamps represent the eyes of the L</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24" charset="-128"/>
                <a:cs typeface="Arial"/>
              </a:rPr>
              <a:t>ORD</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24" charset="-128"/>
                <a:cs typeface="Arial"/>
              </a:rPr>
              <a:t> that search all around the world.</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 (Zech. 4:9-10 </a:t>
            </a:r>
            <a:r>
              <a:rPr kumimoji="0" lang="en-US" sz="20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NLT</a:t>
            </a:r>
            <a:r>
              <a:rPr kumimoji="0" lang="en-US" sz="2400" b="1" i="0" u="none" strike="noStrike" kern="1200" cap="none" spc="0" normalizeH="0" baseline="0" noProof="0" dirty="0">
                <a:ln>
                  <a:noFill/>
                </a:ln>
                <a:solidFill>
                  <a:srgbClr val="FFFFCC"/>
                </a:solidFill>
                <a:effectLst>
                  <a:glow rad="228600">
                    <a:srgbClr val="000000"/>
                  </a:glow>
                </a:effectLst>
                <a:uLnTx/>
                <a:uFillTx/>
                <a:latin typeface="Arial"/>
                <a:ea typeface="ＭＳ Ｐゴシック" pitchFamily="24" charset="-128"/>
                <a:cs typeface="Arial"/>
              </a:rPr>
              <a:t>)</a:t>
            </a:r>
            <a:endParaRPr kumimoji="0" lang="en-US" sz="2400" b="1" i="0" u="none" strike="noStrike" kern="1200" cap="none" spc="0" normalizeH="0" baseline="0" noProof="0" dirty="0">
              <a:ln>
                <a:noFill/>
              </a:ln>
              <a:solidFill>
                <a:srgbClr val="FFFFCC"/>
              </a:solidFill>
              <a:effectLst>
                <a:glow rad="228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8904431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141103" y="4842956"/>
            <a:ext cx="9285103" cy="2044109"/>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3200" b="1" dirty="0">
                <a:solidFill>
                  <a:schemeClr val="tx1"/>
                </a:solidFill>
              </a:rPr>
              <a:t>Revealing the sovereignty of Jesus Christ helped convince the seven churches in Asia that Christ could conquer their internal compromise and external opposition </a:t>
            </a:r>
            <a:endParaRPr lang="en-US" sz="32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98382" y="263572"/>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015319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en-US" sz="4800" b="1" dirty="0">
                <a:effectLst>
                  <a:glow rad="215900">
                    <a:schemeClr val="tx1"/>
                  </a:glow>
                </a:effectLst>
                <a:latin typeface="Arial" charset="0"/>
                <a:ea typeface="ＭＳ Ｐゴシック" charset="0"/>
              </a:rPr>
              <a:t>Jesus rules the world!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So he can handle your puny problem. </a:t>
            </a:r>
          </a:p>
        </p:txBody>
      </p:sp>
      <p:sp>
        <p:nvSpPr>
          <p:cNvPr id="7" name="Rectangle 2"/>
          <p:cNvSpPr txBox="1">
            <a:spLocks noChangeArrowheads="1"/>
          </p:cNvSpPr>
          <p:nvPr/>
        </p:nvSpPr>
        <p:spPr bwMode="auto">
          <a:xfrm>
            <a:off x="4656409" y="5825013"/>
            <a:ext cx="4448783" cy="104810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101600">
                    <a:schemeClr val="tx1">
                      <a:alpha val="75000"/>
                    </a:schemeClr>
                  </a:glow>
                </a:effectLst>
                <a:latin typeface="Arial" charset="0"/>
                <a:ea typeface="ＭＳ Ｐゴシック" charset="0"/>
              </a:rPr>
              <a:t>The </a:t>
            </a:r>
            <a:r>
              <a:rPr lang="en-US" sz="5400" b="1" dirty="0">
                <a:effectLst>
                  <a:glow rad="101600">
                    <a:schemeClr val="tx1">
                      <a:alpha val="75000"/>
                    </a:schemeClr>
                  </a:glow>
                </a:effectLst>
                <a:latin typeface="Arial" charset="0"/>
                <a:ea typeface="ＭＳ Ｐゴシック" charset="0"/>
              </a:rPr>
              <a:t>Big </a:t>
            </a:r>
            <a:r>
              <a:rPr lang="en-US" sz="3200" b="1" dirty="0">
                <a:effectLst>
                  <a:glow rad="101600">
                    <a:schemeClr val="tx1">
                      <a:alpha val="75000"/>
                    </a:schemeClr>
                  </a:glow>
                </a:effectLst>
                <a:latin typeface="Arial" charset="0"/>
                <a:ea typeface="ＭＳ Ｐゴシック" charset="0"/>
              </a:rPr>
              <a:t>Idea</a:t>
            </a:r>
          </a:p>
        </p:txBody>
      </p:sp>
    </p:spTree>
    <p:extLst>
      <p:ext uri="{BB962C8B-B14F-4D97-AF65-F5344CB8AC3E}">
        <p14:creationId xmlns:p14="http://schemas.microsoft.com/office/powerpoint/2010/main" val="76756569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dirty="0">
                <a:solidFill>
                  <a:srgbClr val="FFFFFF"/>
                </a:solidFill>
                <a:ea typeface="ＭＳ Ｐゴシック" charset="0"/>
              </a:rPr>
              <a:t>Why should we know that Jesus rules the world?</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read Revelation?</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So you</a:t>
            </a:r>
            <a:r>
              <a:rPr lang="fr-FR" sz="4000" b="1" i="1" dirty="0">
                <a:ln>
                  <a:solidFill>
                    <a:srgbClr val="000000"/>
                  </a:solidFill>
                </a:ln>
                <a:solidFill>
                  <a:srgbClr val="FFFF00"/>
                </a:solidFill>
                <a:effectLst>
                  <a:glow rad="139700">
                    <a:schemeClr val="tx1"/>
                  </a:glow>
                </a:effectLst>
                <a:ea typeface="ＭＳ Ｐゴシック" charset="0"/>
              </a:rPr>
              <a:t>'</a:t>
            </a:r>
            <a:r>
              <a:rPr lang="en-US" sz="4000" b="1" i="1" dirty="0" err="1">
                <a:ln>
                  <a:solidFill>
                    <a:srgbClr val="000000"/>
                  </a:solidFill>
                </a:ln>
                <a:solidFill>
                  <a:srgbClr val="FFFF00"/>
                </a:solidFill>
                <a:effectLst>
                  <a:glow rad="139700">
                    <a:schemeClr val="tx1"/>
                  </a:glow>
                </a:effectLst>
                <a:ea typeface="ＭＳ Ｐゴシック" charset="0"/>
              </a:rPr>
              <a:t>ll</a:t>
            </a:r>
            <a:r>
              <a:rPr lang="en-US" sz="4000" b="1" i="1" dirty="0">
                <a:ln>
                  <a:solidFill>
                    <a:srgbClr val="000000"/>
                  </a:solidFill>
                </a:ln>
                <a:solidFill>
                  <a:srgbClr val="FFFF00"/>
                </a:solidFill>
                <a:effectLst>
                  <a:glow rad="139700">
                    <a:schemeClr val="tx1"/>
                  </a:glow>
                </a:effectLst>
                <a:ea typeface="ＭＳ Ｐゴシック" charset="0"/>
              </a:rPr>
              <a:t> be blessed!	</a:t>
            </a:r>
          </a:p>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worship Jesus?</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He</a:t>
            </a:r>
            <a:r>
              <a:rPr lang="fr-FR" sz="4000" b="1" i="1" dirty="0">
                <a:ln>
                  <a:solidFill>
                    <a:srgbClr val="000000"/>
                  </a:solidFill>
                </a:ln>
                <a:solidFill>
                  <a:srgbClr val="FFFF00"/>
                </a:solidFill>
                <a:effectLst>
                  <a:glow rad="139700">
                    <a:schemeClr val="tx1"/>
                  </a:glow>
                </a:effectLst>
                <a:ea typeface="ＭＳ Ｐゴシック" charset="0"/>
              </a:rPr>
              <a:t>'</a:t>
            </a:r>
            <a:r>
              <a:rPr lang="en-US" sz="4000" b="1" i="1" dirty="0">
                <a:ln>
                  <a:solidFill>
                    <a:srgbClr val="000000"/>
                  </a:solidFill>
                </a:ln>
                <a:solidFill>
                  <a:srgbClr val="FFFF00"/>
                </a:solidFill>
                <a:effectLst>
                  <a:glow rad="139700">
                    <a:schemeClr val="tx1"/>
                  </a:glow>
                </a:effectLst>
                <a:ea typeface="ＭＳ Ｐゴシック" charset="0"/>
              </a:rPr>
              <a:t>s coming back!	</a:t>
            </a:r>
          </a:p>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see Jesus clearly?</a:t>
            </a:r>
          </a:p>
          <a:p>
            <a:pPr marL="1076325" lvl="1" indent="-619125" algn="l">
              <a:buFont typeface="Arial"/>
              <a:buChar char="•"/>
              <a:defRPr/>
            </a:pPr>
            <a:r>
              <a:rPr lang="en-US" sz="4000" b="1" i="1" dirty="0">
                <a:ln>
                  <a:solidFill>
                    <a:srgbClr val="000000"/>
                  </a:solidFill>
                </a:ln>
                <a:solidFill>
                  <a:srgbClr val="FFFF00"/>
                </a:solidFill>
                <a:effectLst>
                  <a:glow rad="139700">
                    <a:schemeClr val="tx1"/>
                  </a:glow>
                </a:effectLst>
                <a:ea typeface="ＭＳ Ｐゴシック" charset="0"/>
              </a:rPr>
              <a:t>He can solve your problems!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2345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a:solidFill>
                  <a:srgbClr val="FFFFFF"/>
                </a:solidFill>
                <a:effectLst>
                  <a:glow rad="165100">
                    <a:schemeClr val="tx1"/>
                  </a:glow>
                </a:effectLst>
                <a:latin typeface="Arial" charset="0"/>
                <a:ea typeface="ＭＳ Ｐゴシック" charset="0"/>
              </a:rPr>
              <a:t>What</a:t>
            </a:r>
            <a:r>
              <a:rPr lang="fr-FR" b="1" dirty="0">
                <a:solidFill>
                  <a:srgbClr val="FFFFFF"/>
                </a:solidFill>
                <a:effectLst>
                  <a:glow rad="165100">
                    <a:schemeClr val="tx1"/>
                  </a:glow>
                </a:effectLst>
                <a:latin typeface="Arial" charset="0"/>
                <a:ea typeface="ＭＳ Ｐゴシック" charset="0"/>
              </a:rPr>
              <a:t>'</a:t>
            </a:r>
            <a:r>
              <a:rPr lang="en-US" b="1" dirty="0">
                <a:solidFill>
                  <a:srgbClr val="FFFFFF"/>
                </a:solidFill>
                <a:effectLst>
                  <a:glow rad="165100">
                    <a:schemeClr val="tx1"/>
                  </a:glow>
                </a:effectLst>
                <a:latin typeface="Arial" charset="0"/>
                <a:ea typeface="ＭＳ Ｐゴシック" charset="0"/>
              </a:rPr>
              <a:t>s </a:t>
            </a:r>
            <a:r>
              <a:rPr lang="en-US" b="1" i="1" dirty="0">
                <a:solidFill>
                  <a:srgbClr val="FFFFFF"/>
                </a:solidFill>
                <a:effectLst>
                  <a:glow rad="165100">
                    <a:schemeClr val="tx1"/>
                  </a:glow>
                </a:effectLst>
                <a:latin typeface="Arial" charset="0"/>
                <a:ea typeface="ＭＳ Ｐゴシック" charset="0"/>
              </a:rPr>
              <a:t>your</a:t>
            </a:r>
            <a:r>
              <a:rPr lang="en-US" b="1" dirty="0">
                <a:solidFill>
                  <a:srgbClr val="FFFFFF"/>
                </a:solidFill>
                <a:effectLst>
                  <a:glow rad="165100">
                    <a:schemeClr val="tx1"/>
                  </a:glow>
                </a:effectLst>
                <a:latin typeface="Arial" charset="0"/>
                <a:ea typeface="ＭＳ Ｐゴシック" charset="0"/>
              </a:rPr>
              <a:t> view of Jesus?</a:t>
            </a:r>
          </a:p>
        </p:txBody>
      </p:sp>
    </p:spTree>
    <p:extLst>
      <p:ext uri="{BB962C8B-B14F-4D97-AF65-F5344CB8AC3E}">
        <p14:creationId xmlns:p14="http://schemas.microsoft.com/office/powerpoint/2010/main" val="358570451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a:solidFill>
                  <a:schemeClr val="bg1"/>
                </a:solidFill>
                <a:effectLst>
                  <a:outerShdw blurRad="38100" dist="38100" dir="2700000" algn="tl">
                    <a:srgbClr val="000000">
                      <a:alpha val="43137"/>
                    </a:srgbClr>
                  </a:outerShdw>
                </a:effectLst>
              </a:rPr>
              <a:t>Summing Up the Whole Book</a:t>
            </a:r>
          </a:p>
        </p:txBody>
      </p:sp>
      <p:sp>
        <p:nvSpPr>
          <p:cNvPr id="4" name="Rectangle 3"/>
          <p:cNvSpPr/>
          <p:nvPr/>
        </p:nvSpPr>
        <p:spPr>
          <a:xfrm>
            <a:off x="258922" y="1861677"/>
            <a:ext cx="8692427" cy="4265830"/>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000" b="1" dirty="0">
                <a:solidFill>
                  <a:schemeClr val="bg1"/>
                </a:solidFill>
                <a:effectLst>
                  <a:glow rad="292100">
                    <a:schemeClr val="tx1"/>
                  </a:glow>
                </a:effectLst>
                <a:latin typeface="Arial"/>
                <a:ea typeface="ヒラギノ角ゴ Pro W3"/>
                <a:cs typeface="ヒラギノ角ゴ Pro W3"/>
              </a:rPr>
              <a:t>God discloses through John the </a:t>
            </a:r>
            <a:r>
              <a:rPr lang="en-US" sz="4000" b="1" dirty="0">
                <a:solidFill>
                  <a:srgbClr val="FFFF00"/>
                </a:solidFill>
                <a:effectLst>
                  <a:glow rad="292100">
                    <a:schemeClr val="tx1"/>
                  </a:glow>
                </a:effectLst>
                <a:latin typeface="Arial"/>
                <a:ea typeface="ヒラギノ角ゴ Pro W3"/>
                <a:cs typeface="ヒラギノ角ゴ Pro W3"/>
              </a:rPr>
              <a:t>sovereignty of Jesus Christ </a:t>
            </a:r>
            <a:r>
              <a:rPr lang="en-US" sz="4000" b="1" dirty="0">
                <a:solidFill>
                  <a:schemeClr val="bg1"/>
                </a:solidFill>
                <a:effectLst>
                  <a:glow rad="292100">
                    <a:schemeClr val="tx1"/>
                  </a:glow>
                </a:effectLst>
                <a:latin typeface="Arial"/>
                <a:ea typeface="ヒラギノ角ゴ Pro W3"/>
                <a:cs typeface="ヒラギノ角ゴ Pro W3"/>
              </a:rPr>
              <a:t>in His ultimate future triumph to encourage believers to </a:t>
            </a:r>
            <a:r>
              <a:rPr lang="en-US" sz="4000" b="1" dirty="0">
                <a:solidFill>
                  <a:srgbClr val="FFFF00"/>
                </a:solidFill>
                <a:effectLst>
                  <a:glow rad="292100">
                    <a:schemeClr val="tx1"/>
                  </a:glow>
                </a:effectLst>
                <a:latin typeface="Arial"/>
                <a:ea typeface="ヒラギノ角ゴ Pro W3"/>
                <a:cs typeface="ヒラギノ角ゴ Pro W3"/>
              </a:rPr>
              <a:t>persevere despite internal compromise and external opposition</a:t>
            </a:r>
            <a:r>
              <a:rPr lang="en-US" sz="4000" b="1" dirty="0">
                <a:solidFill>
                  <a:schemeClr val="bg1"/>
                </a:solidFill>
                <a:effectLst>
                  <a:glow rad="292100">
                    <a:schemeClr val="tx1"/>
                  </a:glow>
                </a:effectLst>
                <a:latin typeface="Arial"/>
                <a:ea typeface="ヒラギノ角ゴ Pro W3"/>
                <a:cs typeface="ヒラギノ角ゴ Pro W3"/>
              </a:rPr>
              <a:t> </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2797997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45734481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a:defRPr/>
            </a:pPr>
            <a:r>
              <a:rPr lang="en-US" sz="4000" b="1" dirty="0">
                <a:solidFill>
                  <a:srgbClr val="000000"/>
                </a:solidFill>
              </a:rPr>
              <a:t>A Muslim actor as Jesus Christ in Iran</a:t>
            </a:r>
            <a:br>
              <a:rPr lang="en-US" sz="4000" b="1" dirty="0">
                <a:solidFill>
                  <a:srgbClr val="000000"/>
                </a:solidFill>
              </a:rPr>
            </a:br>
            <a:r>
              <a:rPr lang="en-US" sz="4000" b="1" dirty="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0000"/>
                </a:solidFill>
              </a:rPr>
              <a:t>Who am I?</a:t>
            </a:r>
          </a:p>
        </p:txBody>
      </p:sp>
    </p:spTree>
    <p:extLst>
      <p:ext uri="{BB962C8B-B14F-4D97-AF65-F5344CB8AC3E}">
        <p14:creationId xmlns:p14="http://schemas.microsoft.com/office/powerpoint/2010/main" val="2729450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chemeClr val="bg1"/>
                </a:solidFill>
                <a:ea typeface="ＭＳ Ｐゴシック" charset="0"/>
              </a:rPr>
              <a:t>Jesus was relevant in the 1980s</a:t>
            </a:r>
            <a:endParaRPr lang="en-US" sz="36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rgbClr val="FFFFFF"/>
                </a:solidFill>
                <a:latin typeface="Arail"/>
                <a:ea typeface="ＭＳ Ｐゴシック" charset="0"/>
                <a:cs typeface="Arail"/>
              </a:rPr>
              <a:t>But Jesus became wimpy</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3567</TotalTime>
  <Words>4802</Words>
  <Application>Microsoft Macintosh PowerPoint</Application>
  <PresentationFormat>On-screen Show (4:3)</PresentationFormat>
  <Paragraphs>519</Paragraphs>
  <Slides>69</Slides>
  <Notes>53</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69</vt:i4>
      </vt:variant>
    </vt:vector>
  </HeadingPairs>
  <TitlesOfParts>
    <vt:vector size="100" baseType="lpstr">
      <vt:lpstr>26</vt:lpstr>
      <vt:lpstr>Arail</vt:lpstr>
      <vt:lpstr>Kosher-Normal</vt:lpstr>
      <vt:lpstr>Times</vt:lpstr>
      <vt:lpstr>Arial</vt:lpstr>
      <vt:lpstr>Arial Rounded MT Bold</vt:lpstr>
      <vt:lpstr>Bwgrki</vt:lpstr>
      <vt:lpstr>Calibri</vt:lpstr>
      <vt:lpstr>Comic Sans MS</vt:lpstr>
      <vt:lpstr>Helvetica Neue Black Condensed</vt:lpstr>
      <vt:lpstr>Monotype Sorts</vt:lpstr>
      <vt:lpstr>Times New Roman</vt:lpstr>
      <vt:lpstr>Wingdings</vt:lpstr>
      <vt:lpstr>預設簡報設計</vt:lpstr>
      <vt:lpstr>untitled 1</vt:lpstr>
      <vt:lpstr>21_Blank Presentation</vt:lpstr>
      <vt:lpstr>3_Office Theme</vt:lpstr>
      <vt:lpstr>4_Office Theme</vt:lpstr>
      <vt:lpstr>1_untitled 1</vt:lpstr>
      <vt:lpstr>Blank Presentation</vt:lpstr>
      <vt:lpstr>Orbit</vt:lpstr>
      <vt:lpstr>2_Blank Presentation</vt:lpstr>
      <vt:lpstr>49_Blank Presentation</vt:lpstr>
      <vt:lpstr>10_Blank Presentation</vt:lpstr>
      <vt:lpstr>18_Office Theme</vt:lpstr>
      <vt:lpstr>6_Default Design</vt:lpstr>
      <vt:lpstr>5_Office Theme</vt:lpstr>
      <vt:lpstr>11_Office Theme</vt:lpstr>
      <vt:lpstr>1_Radar</vt:lpstr>
      <vt:lpstr>1_Office Theme</vt:lpstr>
      <vt:lpstr>1_Mountain</vt:lpstr>
      <vt:lpstr>Revelation</vt:lpstr>
      <vt:lpstr>Revelation 1</vt:lpstr>
      <vt:lpstr>One Nation Under God</vt:lpstr>
      <vt:lpstr>Jesus Christ, the Most Controversial Person</vt:lpstr>
      <vt:lpstr>"God" Now Optional in US Air Force Oath</vt:lpstr>
      <vt:lpstr>Sinking to new lows…</vt:lpstr>
      <vt:lpstr>A Muslim actor as Jesus Christ in Iran (29 April 2008)</vt:lpstr>
      <vt:lpstr>Jesus was relevant in the 1980s</vt:lpstr>
      <vt:lpstr>But Jesus became wimpy</vt:lpstr>
      <vt:lpstr>So Jesus became a caveman</vt:lpstr>
      <vt:lpstr>Who is the Real King?</vt:lpstr>
      <vt:lpstr>Why should we know that Jesus rules the world?</vt:lpstr>
      <vt:lpstr>What's the Title?</vt:lpstr>
      <vt:lpstr>Asia in the Roman Empire</vt:lpstr>
      <vt:lpstr>What did John see around him?</vt:lpstr>
      <vt:lpstr>Revelation 1</vt:lpstr>
      <vt:lpstr>We have victory when we see that Jesus rules over…</vt:lpstr>
      <vt:lpstr>John at Patmos  (Rev 1:9-10)</vt:lpstr>
      <vt:lpstr>Why should we know that Jesus rules the world?</vt:lpstr>
      <vt:lpstr>1. Jesus reveals the future and promises to bless all who read and obey the prophecy (1:1-3). </vt:lpstr>
      <vt:lpstr>Christ's sovereignty over future events transmitted to John shows the prophecy as inspired (1:1-2) </vt:lpstr>
      <vt:lpstr>Characteristics</vt:lpstr>
      <vt:lpstr>We often look down…</vt:lpstr>
      <vt:lpstr>…so why should you look up and why worship Jesus during your struggle?</vt:lpstr>
      <vt:lpstr>Why should we know that Jesus rules the world?</vt:lpstr>
      <vt:lpstr>2. We should worship the Triune God because the Risen Ruler will soon return (1:4-8). </vt:lpstr>
      <vt:lpstr>PowerPoint Presentation</vt:lpstr>
      <vt:lpstr>Redemption in Christ (1:5b-6)</vt:lpstr>
      <vt:lpstr>"Look!  He comes with the clouds of heaven.  And everyone will see him—  even those who pierced him.    And all the nations of the world will mourn for him.    Yes!  Amen!"</vt:lpstr>
      <vt:lpstr>The Repentance of Israel</vt:lpstr>
      <vt:lpstr>"Look!  He comes with the clouds of heaven.  And everyone will see him—  even those who pierced him.    And all the nations of the world will mourn for him.    Yes!  Amen!"</vt:lpstr>
      <vt:lpstr>"I am the Alpha and the Omega—the beginning and the end," says the Lord God. "I am the one who is, who always was, and who is still to come—the Almighty One"  (1:8 NLT).</vt:lpstr>
      <vt:lpstr>Why see Jesus clearly?</vt:lpstr>
      <vt:lpstr>Why should we know that Jesus rules the world?</vt:lpstr>
      <vt:lpstr>3.  Seeing Christ glorified shows He can solve your problems (1:9-20). </vt:lpstr>
      <vt:lpstr>The Twofold Context of the Book</vt:lpstr>
      <vt:lpstr>The Island of Patmos</vt:lpstr>
      <vt:lpstr>Satellite Comparison of Singapore with Patmos</vt:lpstr>
      <vt:lpstr>The Tourist Island of Patmos</vt:lpstr>
      <vt:lpstr>Luxury Hotels on Patmos</vt:lpstr>
      <vt:lpstr>Monastery of St. John at Patmos</vt:lpstr>
      <vt:lpstr>John's View from the Top</vt:lpstr>
      <vt:lpstr>John's View from the Top</vt:lpstr>
      <vt:lpstr>"…on the Lord's day…"  (1:10)</vt:lpstr>
      <vt:lpstr>The Day of the LORD</vt:lpstr>
      <vt:lpstr>"It was the Lord's Day, and I was worshiping in the Spirit. Suddenly, I heard behind me a loud voice like a trumpet blast"  (1:10 NLT). </vt:lpstr>
      <vt:lpstr>The 7 Churches (Rev. 2–3)</vt:lpstr>
      <vt:lpstr>John's vision of the glorified Christ proves He can handle the Church's internal and external problems  (1:12-16)</vt:lpstr>
      <vt:lpstr>"I saw…"  (1:12)</vt:lpstr>
      <vt:lpstr>NOW…TO COMPLETE THE PORTRAIT…</vt:lpstr>
      <vt:lpstr>Christ Among the Lampstands (1:12-16)</vt:lpstr>
      <vt:lpstr>Judge-King: "robe reaching down to his feet and with a golden sash around his chest"  (1:13)</vt:lpstr>
      <vt:lpstr>"…voice of many waters"  (1:15b)</vt:lpstr>
      <vt:lpstr>"…sword from his mouth"  (1:16)</vt:lpstr>
      <vt:lpstr>OT Parallels to Jesus in Rev. 1:12-16</vt:lpstr>
      <vt:lpstr>"When I saw him, I fell at his feet as if I were dead. But he laid his right hand on me and said, 'Don't be afraid! I am the First and the Last. 18I am the living one. I died, but look—I am alive forever and ever! And I hold the keys of death and the grave'"  (Rev 1:17-18 NLT)</vt:lpstr>
      <vt:lpstr>PowerPoint Presentation</vt:lpstr>
      <vt:lpstr>Revelation</vt:lpstr>
      <vt:lpstr>What are the 7 Stars &amp; 7 Lampstands (1:20 NLT)?</vt:lpstr>
      <vt:lpstr>The Wall of Fire = Protection  (Zech. 2:4-5 NLT)</vt:lpstr>
      <vt:lpstr>Lamps = God's Omniscience</vt:lpstr>
      <vt:lpstr>Revealing the sovereignty of Jesus Christ helped convince the seven churches in Asia that Christ could conquer their internal compromise and external opposition </vt:lpstr>
      <vt:lpstr>Jesus rules the world!   So he can handle your puny problem. </vt:lpstr>
      <vt:lpstr>Why should we know that Jesus rules the world?</vt:lpstr>
      <vt:lpstr>What's your view of Jesus?</vt:lpstr>
      <vt:lpstr>Summing Up the Whole Book</vt:lpstr>
      <vt:lpstr>Jesus Wins!</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121</cp:revision>
  <dcterms:created xsi:type="dcterms:W3CDTF">2012-06-24T13:32:43Z</dcterms:created>
  <dcterms:modified xsi:type="dcterms:W3CDTF">2023-12-09T09:12:32Z</dcterms:modified>
</cp:coreProperties>
</file>