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4691" r:id="rId2"/>
    <p:sldMasterId id="2147484728" r:id="rId3"/>
    <p:sldMasterId id="2147484740" r:id="rId4"/>
    <p:sldMasterId id="2147484752" r:id="rId5"/>
    <p:sldMasterId id="2147484765" r:id="rId6"/>
    <p:sldMasterId id="2147484777" r:id="rId7"/>
    <p:sldMasterId id="2147484789" r:id="rId8"/>
    <p:sldMasterId id="2147484803" r:id="rId9"/>
    <p:sldMasterId id="2147484815" r:id="rId10"/>
  </p:sldMasterIdLst>
  <p:notesMasterIdLst>
    <p:notesMasterId r:id="rId50"/>
  </p:notesMasterIdLst>
  <p:sldIdLst>
    <p:sldId id="547" r:id="rId11"/>
    <p:sldId id="548" r:id="rId12"/>
    <p:sldId id="549" r:id="rId13"/>
    <p:sldId id="550" r:id="rId14"/>
    <p:sldId id="551" r:id="rId15"/>
    <p:sldId id="552" r:id="rId16"/>
    <p:sldId id="553" r:id="rId17"/>
    <p:sldId id="554" r:id="rId18"/>
    <p:sldId id="555" r:id="rId19"/>
    <p:sldId id="556" r:id="rId20"/>
    <p:sldId id="557" r:id="rId21"/>
    <p:sldId id="558" r:id="rId22"/>
    <p:sldId id="559" r:id="rId23"/>
    <p:sldId id="560" r:id="rId24"/>
    <p:sldId id="561" r:id="rId25"/>
    <p:sldId id="562" r:id="rId26"/>
    <p:sldId id="563" r:id="rId27"/>
    <p:sldId id="564" r:id="rId28"/>
    <p:sldId id="565" r:id="rId29"/>
    <p:sldId id="566" r:id="rId30"/>
    <p:sldId id="567" r:id="rId31"/>
    <p:sldId id="568" r:id="rId32"/>
    <p:sldId id="569" r:id="rId33"/>
    <p:sldId id="570" r:id="rId34"/>
    <p:sldId id="571" r:id="rId35"/>
    <p:sldId id="572" r:id="rId36"/>
    <p:sldId id="573" r:id="rId37"/>
    <p:sldId id="574" r:id="rId38"/>
    <p:sldId id="575" r:id="rId39"/>
    <p:sldId id="576" r:id="rId40"/>
    <p:sldId id="577" r:id="rId41"/>
    <p:sldId id="578" r:id="rId42"/>
    <p:sldId id="579" r:id="rId43"/>
    <p:sldId id="580" r:id="rId44"/>
    <p:sldId id="581" r:id="rId45"/>
    <p:sldId id="423" r:id="rId46"/>
    <p:sldId id="418" r:id="rId47"/>
    <p:sldId id="458" r:id="rId48"/>
    <p:sldId id="459" r:id="rId4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4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CCFF33"/>
    <a:srgbClr val="CC0066"/>
    <a:srgbClr val="333300"/>
    <a:srgbClr val="0000FF"/>
    <a:srgbClr val="00CC00"/>
    <a:srgbClr val="0000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8425"/>
    <p:restoredTop sz="94694"/>
  </p:normalViewPr>
  <p:slideViewPr>
    <p:cSldViewPr>
      <p:cViewPr varScale="1">
        <p:scale>
          <a:sx n="82" d="100"/>
          <a:sy n="82" d="100"/>
        </p:scale>
        <p:origin x="184" y="16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76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819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19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C9FD802-973A-1142-9E29-42922F46E9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25773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297E9D-4570-0C48-B8C2-1FDC0831043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112288" tIns="56144" rIns="112288" bIns="56144"/>
          <a:lstStyle/>
          <a:p>
            <a:pPr eaLnBrk="1" hangingPunct="1">
              <a:defRPr/>
            </a:pPr>
            <a:endParaRPr lang="en-US" altLang="en-US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How can you do 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God</a:t>
            </a:r>
            <a:r>
              <a:rPr lang="uk-UA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will rather than your own?  How can you make sure that your own will isn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 getting in the way?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315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Two kings who struggled with knowing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 answer this question</a:t>
            </a:r>
            <a:r>
              <a:rPr lang="en-SG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As we study them, we will see three principles to help us discern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</a:t>
            </a:r>
            <a:r>
              <a:rPr lang="en-SG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. (Two give us the HOW and the last the WHY.)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One warning these two kings teach us in seeking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 is…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022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Don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 claim that you want what 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God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wants when you want what 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you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want</a:t>
            </a:r>
            <a:r>
              <a:rPr lang="en-SG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3579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The situation in today’s text centers around the response of two kings</a:t>
            </a:r>
            <a:r>
              <a:rPr lang="en-US" baseline="0">
                <a:latin typeface="Arial"/>
                <a:cs typeface="Arial"/>
              </a:rPr>
              <a:t> to an enemy king.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• Aram or Syria was the controlling enemy country headed up by Ben-Hadad, their king. (Think</a:t>
            </a:r>
            <a:r>
              <a:rPr lang="en-US" baseline="0">
                <a:latin typeface="Arial"/>
                <a:cs typeface="Arial"/>
              </a:rPr>
              <a:t> </a:t>
            </a:r>
            <a:r>
              <a:rPr lang="ru-RU" baseline="0">
                <a:latin typeface="Arial"/>
                <a:cs typeface="Arial"/>
              </a:rPr>
              <a:t>"</a:t>
            </a:r>
            <a:r>
              <a:rPr lang="en-US" baseline="0">
                <a:latin typeface="Arial"/>
                <a:cs typeface="Arial"/>
              </a:rPr>
              <a:t>B</a:t>
            </a:r>
            <a:r>
              <a:rPr lang="ru-RU" baseline="0">
                <a:latin typeface="Arial"/>
                <a:cs typeface="Arial"/>
              </a:rPr>
              <a:t>"</a:t>
            </a:r>
            <a:r>
              <a:rPr lang="en-US" baseline="0">
                <a:latin typeface="Arial"/>
                <a:cs typeface="Arial"/>
              </a:rPr>
              <a:t> for Bad.)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• Israel was directly to the south with its angry, wicked king Ahab. 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(Think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A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for angry.)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• Farther south was Judah, whose king Jehoshaphat was mostly righteous [22:43]. 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(Think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J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for the Judah king Jehoshaphat who loved Jehovah.)</a:t>
            </a:r>
            <a:r>
              <a:rPr lang="en-SG">
                <a:effectLst/>
                <a:latin typeface="Arial"/>
                <a:cs typeface="Arial"/>
              </a:rPr>
              <a:t> </a:t>
            </a:r>
          </a:p>
          <a:p>
            <a:r>
              <a:rPr lang="en-SG">
                <a:effectLst/>
                <a:latin typeface="Arial"/>
                <a:cs typeface="Arial"/>
              </a:rPr>
              <a:t>• Ahab and Jehoshaphat</a:t>
            </a:r>
            <a:r>
              <a:rPr lang="en-SG" baseline="0">
                <a:effectLst/>
                <a:latin typeface="Arial"/>
                <a:cs typeface="Arial"/>
              </a:rPr>
              <a:t> united to fight Ben-Hadad over the city of Ramoth Gilead.</a:t>
            </a: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60270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At issue was the strategic city of Ramoth Gilead.</a:t>
            </a:r>
          </a:p>
          <a:p>
            <a:r>
              <a:rPr lang="en-US">
                <a:latin typeface="Arial"/>
                <a:cs typeface="Arial"/>
              </a:rPr>
              <a:t>Israel already controlled the north-south trade international route called </a:t>
            </a:r>
            <a:r>
              <a:rPr lang="ru-RU">
                <a:latin typeface="Arial"/>
                <a:cs typeface="Arial"/>
              </a:rPr>
              <a:t>"</a:t>
            </a:r>
            <a:r>
              <a:rPr lang="en-US">
                <a:latin typeface="Arial"/>
                <a:cs typeface="Arial"/>
              </a:rPr>
              <a:t>the way of the Sea</a:t>
            </a:r>
            <a:r>
              <a:rPr lang="ru-RU">
                <a:latin typeface="Arial"/>
                <a:cs typeface="Arial"/>
              </a:rPr>
              <a:t>"</a:t>
            </a:r>
            <a:r>
              <a:rPr lang="en-US">
                <a:latin typeface="Arial"/>
                <a:cs typeface="Arial"/>
              </a:rPr>
              <a:t> at Megiddo, but Israel also wanted control over the east-west spice and caravan trade to gain the monopoly on international trade. Ramoth Gilead lay on this strategic east-west international trade route.</a:t>
            </a:r>
          </a:p>
          <a:p>
            <a:r>
              <a:rPr lang="en-US">
                <a:latin typeface="Arial"/>
                <a:cs typeface="Arial"/>
              </a:rPr>
              <a:t>Ben-Hadad had already promised to return Ramoth Gilead along with the other cities seized from Israel (20:34) but he still hadn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t yet done it after three years. </a:t>
            </a:r>
          </a:p>
          <a:p>
            <a:r>
              <a:rPr lang="en-US">
                <a:latin typeface="Arial"/>
                <a:cs typeface="Arial"/>
              </a:rPr>
              <a:t>So Ahab wanted to take back Ramoth Gilead from the Arameans and he enlisted Jehoshaphat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help (2-4).</a:t>
            </a:r>
          </a:p>
          <a:p>
            <a:r>
              <a:rPr lang="en-US">
                <a:latin typeface="Arial"/>
                <a:cs typeface="Arial"/>
              </a:rPr>
              <a:t>Yet notice that Ahab hasn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t even considered asking the Lord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will in this matter.  He just feels there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an injustice and he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going to take it into his own hands to rectify it.</a:t>
            </a: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4596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How about you?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897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Sometimes we simply want Him to rubber-stamp our own plans.  An old preacher once prayed, “Lord use me as You will—especially as an advisor!”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565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You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ve already decided that you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re going to change jobs—or you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re not going to.</a:t>
            </a:r>
          </a:p>
          <a:p>
            <a:r>
              <a:rPr lang="en-US">
                <a:latin typeface="Arial"/>
                <a:cs typeface="Arial"/>
              </a:rPr>
              <a:t>You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re</a:t>
            </a:r>
            <a:r>
              <a:rPr lang="en-US" baseline="0"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not willing to move—or you are insistent that you must move.</a:t>
            </a:r>
          </a:p>
          <a:p>
            <a:r>
              <a:rPr lang="en-US">
                <a:latin typeface="Arial"/>
                <a:cs typeface="Arial"/>
              </a:rPr>
              <a:t>You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ve committed to marry that person even before finding out what God says.</a:t>
            </a:r>
          </a:p>
          <a:p>
            <a:r>
              <a:rPr lang="en-US">
                <a:latin typeface="Arial"/>
                <a:cs typeface="Arial"/>
              </a:rPr>
              <a:t>We do this all the time—make up our minds and then, as an afterthought, we ask God.  Do you pray, </a:t>
            </a:r>
            <a:r>
              <a:rPr lang="ru-RU">
                <a:latin typeface="Arial"/>
                <a:cs typeface="Arial"/>
              </a:rPr>
              <a:t>"</a:t>
            </a:r>
            <a:r>
              <a:rPr lang="en-US">
                <a:latin typeface="Arial"/>
                <a:cs typeface="Arial"/>
              </a:rPr>
              <a:t>Approve my plan, God!</a:t>
            </a:r>
            <a:r>
              <a:rPr lang="ru-RU">
                <a:latin typeface="Arial"/>
                <a:cs typeface="Arial"/>
              </a:rPr>
              <a:t>"</a:t>
            </a:r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479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/>
              <a:cs typeface="Arial"/>
            </a:endParaRP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Or are you willing to follow George Mueller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advice?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Maybe you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ve heard of George Mueller, the German missionary to England in the 1800s.  He founded many orphanages and saw God answer over 50,000 prayers in his lifetime.</a:t>
            </a:r>
            <a:r>
              <a:rPr lang="en-US" baseline="0">
                <a:latin typeface="Arial"/>
                <a:cs typeface="Arial"/>
              </a:rPr>
              <a:t> H</a:t>
            </a:r>
            <a:r>
              <a:rPr lang="en-US">
                <a:latin typeface="Arial"/>
                <a:cs typeface="Arial"/>
              </a:rPr>
              <a:t>e kept a meticulous journal of his requests and God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answers.  I know of no one else who seized the will of God more than Mueller.  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>
              <a:latin typeface="Arial"/>
              <a:cs typeface="Arial"/>
            </a:endParaRP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Here is his first step in discerning God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will that he followed in his lifetime of over 92 years (1805-1898): </a:t>
            </a:r>
          </a:p>
          <a:p>
            <a:pPr marL="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• </a:t>
            </a:r>
            <a:r>
              <a:rPr lang="ru-RU">
                <a:latin typeface="Arial"/>
                <a:cs typeface="Arial"/>
              </a:rPr>
              <a:t>"</a:t>
            </a:r>
            <a:r>
              <a:rPr lang="en-US">
                <a:latin typeface="Arial"/>
                <a:cs typeface="Arial"/>
              </a:rPr>
              <a:t>I seek at the beginning to get my heart into such a state that it has no will of its own in regard to a given matter [repeat].</a:t>
            </a:r>
            <a:r>
              <a:rPr lang="ru-RU">
                <a:latin typeface="Arial"/>
                <a:cs typeface="Arial"/>
              </a:rPr>
              <a:t>"</a:t>
            </a:r>
            <a:r>
              <a:rPr lang="en-US">
                <a:latin typeface="Arial"/>
                <a:cs typeface="Arial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5238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People often ask,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How long do you plan to stay in Singapore?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as if this is my decision!  We haven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 got marching orders from the Commander-in-Chief to go elsewhere yet!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75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1F0F1E-8C35-8E46-96F9-F382D17DEE6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Today we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re talking about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will, so let me tell you briefly what His plan has been for my family since we moved to Singapore with two small boys in 1991</a:t>
            </a:r>
            <a:r>
              <a:rPr lang="en-US">
                <a:latin typeface="Arial"/>
                <a:ea typeface="ＭＳ Ｐゴシック" charset="0"/>
                <a:cs typeface="Arial"/>
              </a:rPr>
              <a:t>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8A41DB-3C36-6449-9373-1EA56DABCFD1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 charset="0"/>
              <a:ea typeface="ＭＳ Ｐゴシック" charset="0"/>
            </a:endParaRPr>
          </a:p>
        </p:txBody>
      </p:sp>
      <p:sp>
        <p:nvSpPr>
          <p:cNvPr id="16281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281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The US Congress</a:t>
            </a:r>
            <a:r>
              <a:rPr lang="en-US" baseline="0">
                <a:latin typeface="Arial"/>
                <a:cs typeface="Arial"/>
              </a:rPr>
              <a:t> adopted </a:t>
            </a:r>
            <a:r>
              <a:rPr lang="ru-RU" baseline="0">
                <a:latin typeface="Arial"/>
                <a:cs typeface="Arial"/>
              </a:rPr>
              <a:t>"</a:t>
            </a:r>
            <a:r>
              <a:rPr lang="en-US" baseline="0">
                <a:latin typeface="Arial"/>
                <a:cs typeface="Arial"/>
              </a:rPr>
              <a:t>In God We Trust</a:t>
            </a:r>
            <a:r>
              <a:rPr lang="ru-RU" baseline="0">
                <a:latin typeface="Arial"/>
                <a:cs typeface="Arial"/>
              </a:rPr>
              <a:t>"</a:t>
            </a:r>
            <a:r>
              <a:rPr lang="en-US" baseline="0">
                <a:latin typeface="Arial"/>
                <a:cs typeface="Arial"/>
              </a:rPr>
              <a:t> as the national motto on 30 July 1956. This was the high point of US history, a time of the greatest wealth, morality, security, and just about every measure you can think of. Sadly, the country soon abandoned such a commitment and by 1962 threw prayer out of the schools. It has been mostly downhill since because the USA claims to trust God but does not do so.</a:t>
            </a: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Of course, but here is a caution in the next movement</a:t>
            </a:r>
            <a:r>
              <a:rPr lang="en-US" baseline="0">
                <a:latin typeface="Arial"/>
                <a:cs typeface="Arial"/>
              </a:rPr>
              <a:t> of the story</a:t>
            </a:r>
            <a:r>
              <a:rPr lang="is-IS" baseline="0">
                <a:latin typeface="Arial"/>
                <a:cs typeface="Arial"/>
              </a:rPr>
              <a:t>…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48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Avoid getting your security in friends or family if they aren’t seeking God.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9975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[Ahab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decision to attack was rubber-stamped by his pagan advisors even though he knew God prohibited it (5-28).]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Jehoshaphat requests a prophet to tell them whether the battle is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 (5).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But Ahab prefers to have his pagan prophets rubber-stamp his plan (6).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Now don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 get fooled by the word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prophets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here.  These are not really men who knew the future, but only court advisors paid by the king (see 18:19).  Kings then typically requested counsel from their own and got encouragement in numbers.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Will they counsel against a king who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already made up his mind?  Hardly!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Sometimes even unbelievers pretend to speak for the Lord (6, 11-12).  My non-Christian parents tried to convince me to become a businessman after I graduated from business school.  They said this is how I could serve God.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Still Jehoshaphat insists that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true prophet must be consulted (7).   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[Ahab reluctantly hears Micaiah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message of judgment but rejects it (8-28).]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After Micaiah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sarcastic prediction of success, he tells them plainly that Ahab will die in the battle (17).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In fact, a demonic plan was already in operation to accomplish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will!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So Ahab foolishly sought to get his decision rubber-stamped by his pagan advisors even though he knew God prohibited it.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(This brings up an important question for you and me…)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 sz="1200" kern="1200">
              <a:solidFill>
                <a:schemeClr val="tx1"/>
              </a:solidFill>
              <a:effectLst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075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765EA-3E86-7E40-ABF6-A3C453D5AD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Are you seeking godly advice in your pursuit of God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will?  When we want advice, sometimes we ask only those whom we know will give us a favorable answer (6).</a:t>
            </a: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How much better to go to those who really know the situation!</a:t>
            </a:r>
          </a:p>
          <a:p>
            <a:pPr eaLnBrk="1" hangingPunct="1">
              <a:defRPr/>
            </a:pP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E9B74F-78CA-274C-8A37-B4A08E357F5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249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Back in 1998 after my second trip to Mongolia with my wife Susan I was asked to lead the small, fledging Bible school there.  So we began to pray that God would really show us His will in the matter.  I even cautioned my departmental dean at SBC that I might be transferring to Mongolia.  But then, with hesitation, I asked my mission director.  Why with hesitation?  Because John knew me better than I knew myself, in certain ways.  I was afraid he might say it wasn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t that great of an idea.  He said frankly, </a:t>
            </a:r>
            <a:r>
              <a:rPr lang="ru-RU">
                <a:latin typeface="Arial" charset="0"/>
              </a:rPr>
              <a:t>"</a:t>
            </a:r>
            <a:r>
              <a:rPr lang="en-US">
                <a:latin typeface="Arial" charset="0"/>
              </a:rPr>
              <a:t>I don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t think that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 a good fit for you and Susan.</a:t>
            </a:r>
            <a:r>
              <a:rPr lang="ru-RU">
                <a:latin typeface="Arial" charset="0"/>
              </a:rPr>
              <a:t>"</a:t>
            </a:r>
            <a:r>
              <a:rPr lang="en-US">
                <a:latin typeface="Arial" charset="0"/>
              </a:rPr>
              <a:t>  As it turned out, I didn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t go after all, but I learned to get advice from those not </a:t>
            </a:r>
            <a:r>
              <a:rPr lang="ru-RU">
                <a:latin typeface="Arial" charset="0"/>
              </a:rPr>
              <a:t>"</a:t>
            </a:r>
            <a:r>
              <a:rPr lang="en-US">
                <a:latin typeface="Arial" charset="0"/>
              </a:rPr>
              <a:t>one my side.</a:t>
            </a:r>
            <a:r>
              <a:rPr lang="ru-RU">
                <a:latin typeface="Arial" charset="0"/>
              </a:rPr>
              <a:t>"</a:t>
            </a:r>
            <a:endParaRPr lang="en-US">
              <a:latin typeface="Arial" charset="0"/>
            </a:endParaRPr>
          </a:p>
          <a:p>
            <a:pPr eaLnBrk="1" hangingPunct="1">
              <a:defRPr/>
            </a:pPr>
            <a:r>
              <a:rPr lang="en-US">
                <a:latin typeface="Arial" charset="0"/>
              </a:rPr>
              <a:t>(I was glad I sought godly advice.  But what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 the result from stubbornly pursuing our will rather than God</a:t>
            </a:r>
            <a:r>
              <a:rPr lang="uk-UA">
                <a:latin typeface="Arial" charset="0"/>
              </a:rPr>
              <a:t>'</a:t>
            </a:r>
            <a:r>
              <a:rPr lang="en-US">
                <a:latin typeface="Arial" charset="0"/>
              </a:rPr>
              <a:t>s?)</a:t>
            </a:r>
          </a:p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We should fear the consequences when we 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know 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what God wants but refuse it.</a:t>
            </a:r>
          </a:p>
          <a:p>
            <a:r>
              <a:rPr lang="en-US">
                <a:latin typeface="Arial"/>
                <a:cs typeface="Arial"/>
              </a:rPr>
              <a:t>Sometimes God closes one door and opens another one that seems risky.</a:t>
            </a:r>
          </a:p>
          <a:p>
            <a:r>
              <a:rPr lang="en-US">
                <a:latin typeface="Arial"/>
                <a:cs typeface="Arial"/>
              </a:rPr>
              <a:t>To refuse that uncertain opportunity is to guarantee decline.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0386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kern="1200">
              <a:solidFill>
                <a:schemeClr val="tx1"/>
              </a:solidFill>
              <a:effectLst/>
              <a:latin typeface="Arial"/>
              <a:ea typeface="ＭＳ Ｐゴシック" charset="0"/>
              <a:cs typeface="Arial"/>
            </a:endParaRP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[Ahab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stubborn disregard for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 led to his death at Ramoth Gilead (29-40).]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Ahab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disguising himself in battle looked like it would save him from death (29-33).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[But a random arrow killed Ahab to fulfill Micaiah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prediction of his death (34-38).]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The soldier shot his arrow without even aiming, yet he had no idea that God had a GPS (God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Positioning System) device on it right towards Ahab!  Ahab should have known that no disguise could thwart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will.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Ironic, isn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 it? 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Jehoshaphat went into battle in his royal robes and the Lord protected him; but Ahab in his disguise was slain.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1075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B78156-8A5E-C743-8873-57E2C7E1C79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Maybe it won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t be death—but something worse!  But what could be worse?</a:t>
            </a: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How about leanness in your soul?</a:t>
            </a: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Or wouldn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t living for yourself rather than for Christ be worse than death?  </a:t>
            </a: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 </a:t>
            </a: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(On the other hand…)</a:t>
            </a:r>
          </a:p>
          <a:p>
            <a:pPr eaLnBrk="1" hangingPunct="1">
              <a:defRPr/>
            </a:pP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CAE102E-0232-204A-8EC1-651387C7DE8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1949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194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It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great from then on, right?  What did Micaiah get for his faithful ministry?  Bread and water in prison!</a:t>
            </a:r>
          </a:p>
          <a:p>
            <a:pPr eaLnBrk="1" hangingPunct="1">
              <a:defRPr/>
            </a:pPr>
            <a:r>
              <a:rPr lang="en-US">
                <a:latin typeface="Arial"/>
                <a:cs typeface="Arial"/>
              </a:rPr>
              <a:t>But he lived!  And his conscience was clear, knowing that he was truly God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servant!</a:t>
            </a:r>
          </a:p>
          <a:p>
            <a:pPr eaLnBrk="1" hangingPunct="1">
              <a:defRPr/>
            </a:pPr>
            <a:endParaRPr lang="en-US">
              <a:latin typeface="Arial"/>
              <a:cs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Our youngest was born here in 1992.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18418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So what did we learn from 1 Kings 22</a:t>
            </a:r>
            <a:r>
              <a:rPr lang="en-SG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?</a:t>
            </a: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How can you do 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God</a:t>
            </a:r>
            <a:r>
              <a:rPr lang="uk-UA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i="1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will rather than your own?  How can you make sure that your own will isn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t getting in the way?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3158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I’ve actually shared</a:t>
            </a:r>
            <a:r>
              <a:rPr lang="en-US" baseline="0"/>
              <a:t> two ways to do God’s will. This first way relates to SINCERITY.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48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This second way to do God’s will relates to SOURCES.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00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>
                <a:latin typeface="Arial"/>
                <a:cs typeface="Arial"/>
              </a:rPr>
              <a:t>Here</a:t>
            </a:r>
            <a:r>
              <a:rPr lang="en-US" baseline="0">
                <a:latin typeface="Arial"/>
                <a:cs typeface="Arial"/>
              </a:rPr>
              <a:t> we see WHY we should do God’s will instead of our own!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9644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You may face 400 to 1 odds like Micaiah—but you still must obey God</a:t>
            </a:r>
            <a:r>
              <a:rPr lang="en-SG">
                <a:effectLst/>
                <a:latin typeface="Arial"/>
                <a:cs typeface="Arial"/>
              </a:rPr>
              <a:t> </a:t>
            </a:r>
            <a:r>
              <a:rPr lang="en-US">
                <a:latin typeface="Arial"/>
                <a:cs typeface="Arial"/>
              </a:rPr>
              <a:t>.</a:t>
            </a:r>
          </a:p>
          <a:p>
            <a:pPr marL="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latin typeface="Arial"/>
                <a:cs typeface="Arial"/>
              </a:rPr>
              <a:t>Frankly, there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 only one vote that counts—the Lord</a:t>
            </a:r>
            <a:r>
              <a:rPr lang="uk-UA">
                <a:latin typeface="Arial"/>
                <a:cs typeface="Arial"/>
              </a:rPr>
              <a:t>'</a:t>
            </a:r>
            <a:r>
              <a:rPr lang="en-US">
                <a:latin typeface="Arial"/>
                <a:cs typeface="Arial"/>
              </a:rPr>
              <a:t>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36566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38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Arial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Now, 25 years later, God blessed my wife Susan and me with three sons, ages 29, 26 and 23.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81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89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3FBF7B-F2C1-C44B-8232-747C0ED3C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3450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50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3" algn="l" eaLnBrk="1" hangingPunct="1">
              <a:spcBef>
                <a:spcPts val="1200"/>
              </a:spcBef>
              <a:spcAft>
                <a:spcPts val="300"/>
              </a:spcAft>
            </a:pPr>
            <a:endParaRPr lang="en-US">
              <a:latin typeface="Arial"/>
              <a:ea typeface="ＭＳ Ｐゴシック" charset="0"/>
              <a:cs typeface="Arial"/>
            </a:endParaRPr>
          </a:p>
          <a:p>
            <a:pPr lvl="3" algn="l" eaLnBrk="1" hangingPunct="1">
              <a:spcBef>
                <a:spcPts val="1200"/>
              </a:spcBef>
              <a:spcAft>
                <a:spcPts val="300"/>
              </a:spcAft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We even have two wonderful daughters-in-law now!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D6D7AD-8293-F342-AFE0-99D0E8A70A3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5048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048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/>
              <a:ea typeface="ＭＳ Ｐゴシック" charset="0"/>
              <a:cs typeface="Arial"/>
            </a:endParaRPr>
          </a:p>
          <a:p>
            <a:pPr eaLnBrk="1" hangingPunct="1"/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His plan for us since 1991 has been as missionaries to train Asian leaders in Singapore.</a:t>
            </a:r>
            <a:r>
              <a:rPr lang="en-US" sz="1200" kern="1200" baseline="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</a:t>
            </a:r>
            <a:r>
              <a:rPr lang="en-US" dirty="0">
                <a:latin typeface="Arial"/>
                <a:ea typeface="ＭＳ Ｐゴシック" charset="0"/>
                <a:cs typeface="Arial"/>
              </a:rPr>
              <a:t>I</a:t>
            </a:r>
            <a:r>
              <a:rPr lang="uk-UA" altLang="ja-JP" dirty="0">
                <a:latin typeface="Arial"/>
                <a:ea typeface="ＭＳ Ｐゴシック" charset="0"/>
                <a:cs typeface="Arial"/>
              </a:rPr>
              <a:t>'</a:t>
            </a:r>
            <a:r>
              <a:rPr lang="en-US" altLang="ja-JP" dirty="0" err="1">
                <a:latin typeface="Arial"/>
                <a:ea typeface="ＭＳ Ｐゴシック" charset="0"/>
                <a:cs typeface="Arial"/>
              </a:rPr>
              <a:t>ve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 served as a seminary professor with 30 other faculty at Singapore</a:t>
            </a:r>
            <a:r>
              <a:rPr lang="uk-UA" altLang="ja-JP" dirty="0">
                <a:latin typeface="Arial"/>
                <a:ea typeface="ＭＳ Ｐゴシック" charset="0"/>
                <a:cs typeface="Arial"/>
              </a:rPr>
              <a:t>'</a:t>
            </a:r>
            <a:r>
              <a:rPr lang="en-US" altLang="ja-JP" dirty="0">
                <a:latin typeface="Arial"/>
                <a:ea typeface="ＭＳ Ｐゴシック" charset="0"/>
                <a:cs typeface="Arial"/>
              </a:rPr>
              <a:t>s largest training school: Singapore Bible College.</a:t>
            </a:r>
            <a:endParaRPr lang="en-US" dirty="0">
              <a:latin typeface="Arial"/>
              <a:ea typeface="ＭＳ Ｐゴシック" charset="0"/>
              <a:cs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7EBDDE-8728-B749-A8FC-C548C8ECD48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3186" name="Rectangle 2"/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1625" tIns="44838" rIns="91625" bIns="44838"/>
          <a:lstStyle/>
          <a:p>
            <a:pPr eaLnBrk="1" hangingPunct="1">
              <a:defRPr/>
            </a:pPr>
            <a:endParaRPr lang="en-US" altLang="en-US" dirty="0">
              <a:latin typeface="Arial"/>
              <a:cs typeface="Arial"/>
            </a:endParaRPr>
          </a:p>
          <a:p>
            <a:pPr eaLnBrk="1" hangingPunct="1">
              <a:defRPr/>
            </a:pP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You may know about the 10-40 Window and how Singapore is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on the window sill.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This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window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is the poorest area of the world where 97% of the unreached peoples live! God has truly given us an open door!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 altLang="en-US" dirty="0">
              <a:latin typeface="Arial"/>
              <a:cs typeface="Arial"/>
            </a:endParaRPr>
          </a:p>
        </p:txBody>
      </p:sp>
      <p:sp>
        <p:nvSpPr>
          <p:cNvPr id="931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8875" y="698500"/>
            <a:ext cx="4540250" cy="3405188"/>
          </a:xfrm>
          <a:ln w="12700" cap="flat"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908E40-40FF-4749-8365-FBE8E725BF4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31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US" dirty="0">
              <a:latin typeface="Arial"/>
              <a:cs typeface="Arial"/>
            </a:endParaRPr>
          </a:p>
          <a:p>
            <a:r>
              <a:rPr lang="en-US" dirty="0">
                <a:latin typeface="Arial"/>
                <a:cs typeface="Arial"/>
              </a:rPr>
              <a:t>What is God</a:t>
            </a:r>
            <a:r>
              <a:rPr lang="uk-UA" dirty="0">
                <a:latin typeface="Arial"/>
                <a:cs typeface="Arial"/>
              </a:rPr>
              <a:t>'</a:t>
            </a:r>
            <a:r>
              <a:rPr lang="en-US" dirty="0">
                <a:latin typeface="Arial"/>
                <a:cs typeface="Arial"/>
              </a:rPr>
              <a:t>s will for you? 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Do you wonder what 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door</a:t>
            </a:r>
            <a:r>
              <a:rPr lang="ru-RU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"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 before you is God</a:t>
            </a:r>
            <a:r>
              <a:rPr lang="uk-UA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'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 will?</a:t>
            </a:r>
            <a:endParaRPr lang="en-SG" sz="1200" kern="1200">
              <a:solidFill>
                <a:schemeClr val="tx1"/>
              </a:solidFill>
              <a:effectLst/>
              <a:latin typeface="Arial"/>
              <a:ea typeface="ＭＳ Ｐゴシック" charset="0"/>
              <a:cs typeface="Arial"/>
            </a:endParaRPr>
          </a:p>
          <a:p>
            <a:r>
              <a:rPr lang="en-US">
                <a:effectLst/>
                <a:latin typeface="Arial"/>
                <a:cs typeface="Arial"/>
              </a:rPr>
              <a:t>•</a:t>
            </a:r>
            <a:r>
              <a:rPr lang="en-US" baseline="0">
                <a:effectLst/>
                <a:latin typeface="Arial"/>
                <a:cs typeface="Arial"/>
              </a:rPr>
              <a:t> </a:t>
            </a:r>
            <a:r>
              <a:rPr lang="en-US">
                <a:effectLst/>
                <a:latin typeface="Arial"/>
                <a:cs typeface="Arial"/>
              </a:rPr>
              <a:t>Your job has lost its challenge.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SG" sz="1200" kern="1200">
              <a:solidFill>
                <a:schemeClr val="tx1"/>
              </a:solidFill>
              <a:effectLst/>
              <a:latin typeface="Arial"/>
              <a:ea typeface="ＭＳ Ｐゴシック" charset="0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• </a:t>
            </a:r>
            <a:r>
              <a:rPr lang="en-US">
                <a:effectLst/>
                <a:latin typeface="Arial"/>
                <a:cs typeface="Arial"/>
              </a:rPr>
              <a:t>Your ministry may be coming to an end.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SG" sz="1200" kern="1200">
              <a:solidFill>
                <a:schemeClr val="tx1"/>
              </a:solidFill>
              <a:effectLst/>
              <a:latin typeface="Arial"/>
              <a:ea typeface="ＭＳ Ｐゴシック" charset="0"/>
              <a:cs typeface="Arial"/>
            </a:endParaRPr>
          </a:p>
          <a:p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• </a:t>
            </a:r>
            <a:r>
              <a:rPr lang="en-US">
                <a:effectLst/>
                <a:latin typeface="Arial"/>
                <a:cs typeface="Arial"/>
              </a:rPr>
              <a:t>Your desire for a life partner still hasn</a:t>
            </a:r>
            <a:r>
              <a:rPr lang="uk-UA">
                <a:effectLst/>
                <a:latin typeface="Arial"/>
                <a:cs typeface="Arial"/>
              </a:rPr>
              <a:t>'</a:t>
            </a:r>
            <a:r>
              <a:rPr lang="en-US">
                <a:effectLst/>
                <a:latin typeface="Arial"/>
                <a:cs typeface="Arial"/>
              </a:rPr>
              <a:t>t been fulfilled.</a:t>
            </a:r>
          </a:p>
          <a:p>
            <a:r>
              <a:rPr lang="en-SG">
                <a:effectLst/>
                <a:latin typeface="Arial"/>
                <a:cs typeface="Arial"/>
              </a:rPr>
              <a:t>• </a:t>
            </a:r>
            <a:r>
              <a:rPr lang="en-US" sz="1200" kern="1200">
                <a:solidFill>
                  <a:schemeClr val="tx1"/>
                </a:solidFill>
                <a:effectLst/>
                <a:latin typeface="Arial"/>
                <a:ea typeface="ＭＳ Ｐゴシック" charset="0"/>
                <a:cs typeface="Arial"/>
              </a:rPr>
              <a:t>Some other area of your life causes you to seek what God may have in store.</a:t>
            </a:r>
            <a:r>
              <a:rPr lang="en-SG">
                <a:effectLst/>
                <a:latin typeface="Arial"/>
                <a:cs typeface="Arial"/>
              </a:rPr>
              <a:t> </a:t>
            </a: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F682E9-9737-3044-A600-0169F8930D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2F594-4AB9-814B-9FEB-41124524CC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229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3A6B-9B94-A043-8B9B-472E1BC791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068026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D7ABB72-6535-F84E-8284-301CF93380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911788"/>
      </p:ext>
    </p:extLst>
  </p:cSld>
  <p:clrMapOvr>
    <a:masterClrMapping/>
  </p:clrMapOvr>
  <p:transition>
    <p:random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1EB0D6CD-C700-864C-A68F-E0980D6DEF4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8487"/>
      </p:ext>
    </p:extLst>
  </p:cSld>
  <p:clrMapOvr>
    <a:masterClrMapping/>
  </p:clrMapOvr>
  <p:transition>
    <p:random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499A95F4-BCDC-1F4C-8B9D-56D3AD03D3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60432"/>
      </p:ext>
    </p:extLst>
  </p:cSld>
  <p:clrMapOvr>
    <a:masterClrMapping/>
  </p:clrMapOvr>
  <p:transition>
    <p:random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2594374-5A1F-5148-86DE-253195AF1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4548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1C1DD91D-3C93-6D40-9B2B-874CFD68CF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48391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5FF426EE-43AD-AA46-B3BB-F8ADED71F8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7506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5216531-0E0C-7B4E-9B72-565BB1C89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38827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5E62332-DAD1-5A43-B22F-EDD905BA3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4378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9236E7C5-247D-CF44-8882-E0A11CE884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43991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6781435A-1882-8F4F-813F-80CC6278D2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30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2EC34-DA56-FC45-86AB-53C635E393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0878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6698B60-FD00-1045-8E7A-4444153E0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941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2B2A1C2A-F5E3-C749-A22C-F61CFB879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0109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3B2B34FA-4FC7-0E45-9D5F-D9D4D268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74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hangingPunct="1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hangingPunct="1">
              <a:defRPr>
                <a:latin typeface="Times New Roman" charset="0"/>
                <a:ea typeface="ＭＳ Ｐゴシック"/>
                <a:cs typeface="ＭＳ Ｐゴシック"/>
              </a:defRPr>
            </a:lvl1pPr>
          </a:lstStyle>
          <a:p>
            <a:pPr>
              <a:defRPr/>
            </a:pPr>
            <a:fld id="{8E4ABF86-E2A0-C445-B393-A2EC1B7EB5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123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42744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3747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6178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1479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53563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7672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3591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06523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780B4-CFB0-EC4F-AE68-C18FD9F3BE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78706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8852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27696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695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0C2DB-C6D1-9C40-8552-0D2C9B7788C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0746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D9A15-FB5F-DA45-BE4C-1FFA07DA14C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07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FB825-4FE9-D44B-A560-9D6B174F6AE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881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8A7ED3-0F76-0B4E-8925-BFC1A175BAA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759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3C486-F664-AB46-8BDD-9E5FA0C2D1E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369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6FA34-DAA4-984D-B375-945784CDB5D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9015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E6A398-8032-0F47-B1D7-CC9688A3D33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1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D112E4-69C5-0A46-AFC0-1330C093FF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09564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113B95-D561-7F43-A272-DFDFEDA63B9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4906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F0F36-4B9E-F549-A2AF-EC241DF8849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723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7FA95-B24F-6842-8279-3DB76FA8467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024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B5B966-A7BB-F146-B801-2FBADACEEDA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19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5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7418" name="Rectangle 10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73250"/>
            <a:ext cx="7772400" cy="155575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419" name="Rectangle 11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1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CED65-E66F-5B48-A6E8-9690E005AD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501750"/>
      </p:ext>
    </p:extLst>
  </p:cSld>
  <p:clrMapOvr>
    <a:masterClrMapping/>
  </p:clrMapOvr>
  <p:transition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6D15A7-702D-AE4E-9DC1-C04C2B94813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674490"/>
      </p:ext>
    </p:extLst>
  </p:cSld>
  <p:clrMapOvr>
    <a:masterClrMapping/>
  </p:clrMapOvr>
  <p:transition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B8B3E-DBF8-5D44-A835-0727D81C169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515876"/>
      </p:ext>
    </p:extLst>
  </p:cSld>
  <p:clrMapOvr>
    <a:masterClrMapping/>
  </p:clrMapOvr>
  <p:transition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CD89D-867F-4246-B00D-3412393C5DD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7402"/>
      </p:ext>
    </p:extLst>
  </p:cSld>
  <p:clrMapOvr>
    <a:masterClrMapping/>
  </p:clrMapOvr>
  <p:transition advClick="0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004659-712C-4240-B14A-80D53097984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4350627"/>
      </p:ext>
    </p:extLst>
  </p:cSld>
  <p:clrMapOvr>
    <a:masterClrMapping/>
  </p:clrMapOvr>
  <p:transition advClick="0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BC868A-CCC8-304E-B6BF-298BA51A3F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43592"/>
      </p:ext>
    </p:extLst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0EDE8-A087-B749-83AA-A8D3DC3E9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967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D3AA5-E459-4348-A7BD-E443D46C2C2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560096"/>
      </p:ext>
    </p:extLst>
  </p:cSld>
  <p:clrMapOvr>
    <a:masterClrMapping/>
  </p:clrMapOvr>
  <p:transition advClick="0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47CEC-C8A2-EF43-9CE3-B80F4F3976D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630066"/>
      </p:ext>
    </p:extLst>
  </p:cSld>
  <p:clrMapOvr>
    <a:masterClrMapping/>
  </p:clrMapOvr>
  <p:transition advClick="0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2E63BD-0410-7E4C-8E0E-E4E26039341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64477"/>
      </p:ext>
    </p:extLst>
  </p:cSld>
  <p:clrMapOvr>
    <a:masterClrMapping/>
  </p:clrMapOvr>
  <p:transition advClick="0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3EBB1D-143F-9C46-8CB1-1B6E1F41DCC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674706"/>
      </p:ext>
    </p:extLst>
  </p:cSld>
  <p:clrMapOvr>
    <a:masterClrMapping/>
  </p:clrMapOvr>
  <p:transition advClick="0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4AB12-6669-CB4C-ACA3-74F651B7840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10822"/>
      </p:ext>
    </p:extLst>
  </p:cSld>
  <p:clrMapOvr>
    <a:masterClrMapping/>
  </p:clrMapOvr>
  <p:transition advClick="0" advTm="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E8D361DC-EC87-B949-946C-0E6568EEC0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3352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F36CF214-0029-5145-B7D9-1AD3DE546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3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0EF8BAD1-C988-AF45-90DA-FEDA1C978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26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B936A6B5-5683-A348-8287-BDE0B5F760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769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B32643E-F11D-2746-BFF5-8FBD58D4FC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736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6F2814-7156-5942-8CF4-50D6B99C61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231672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1DAFBB99-11F7-C74C-B5CB-A38110C4E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4015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DA416B12-381F-574C-8C8E-19D5E222D5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498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56A72C84-35EC-6144-877F-DC9301F78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667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EC94394-CAEA-8349-8AC5-F7BF3922E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2380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976C61F8-41F0-9546-B645-64E4266A3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9676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749B9AA7-15FC-E94A-AAA4-8CFAF6977A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7177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  <a:ea typeface="ＭＳ Ｐゴシック"/>
              </a:defRPr>
            </a:lvl1pPr>
          </a:lstStyle>
          <a:p>
            <a:pPr>
              <a:defRPr/>
            </a:pPr>
            <a:fld id="{3714162A-6733-EA46-80A5-F047D30DC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8603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7C91-7507-524D-970D-D07E79665C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107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903E6-150B-DF4C-87C9-2852D5C4227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0637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2A33C-5B02-FE40-896E-EAC2D7FBA23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03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56A494-68C3-444A-9C17-671A6257F8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81505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30AEF-1A47-E842-B89C-5B2978D701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05488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1F34D-1BB3-F14C-A3A6-1D1DC26F72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796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CB766C-EAA2-B74F-A348-BF466DA091E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2495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25DF8-0291-084D-BA25-47CF3E82EA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2777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8E6AD7-B133-9F49-9C5B-94147AB2C5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9770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11025-9D54-5F4C-9945-9A53D999ED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23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9D72D-8C07-8648-87C1-F45C28574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9445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A9DB7-60AF-5246-99E5-10A6A1580BB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5383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8743C4E-1B59-0A4B-B254-F779931D06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7450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B31F51A-2826-7B41-A6FD-6996FB6486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45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D578A1-E22E-4443-A188-E77F88E86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69140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56669D7-F124-4048-9F96-920A75D68F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7297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0CC8A09-7BA7-AE49-86ED-62A165C94C1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475950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B46056DA-6D18-C946-8BF1-8F174D0034C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1126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FE8AAA91-87B2-3543-95E5-626B3C9B488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61630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6BCF163-4F0C-D641-A1FB-9D40C79602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7847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C6F6E2D3-0914-0948-9BE9-A04FB1A6CB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22674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38438ACC-65EF-9A4D-BA45-8F940E7EC1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3283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9442CAF4-F7D2-8C42-AB23-EA152B7D8E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91895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spcBef>
                <a:spcPct val="50000"/>
              </a:spcBef>
              <a:defRPr/>
            </a:lvl1pPr>
          </a:lstStyle>
          <a:p>
            <a:pPr>
              <a:defRPr/>
            </a:pPr>
            <a:fld id="{5CCB276A-9CD1-5A4F-861A-B1BE4EC335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4900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87CB4-A6F5-0740-B5B9-B28E33453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0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E8C82-FA5B-0547-B1C5-3214DB7E03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64154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7992-B5C5-A844-93FB-E7FD2ABFB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670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AEA5E-BC0A-6C49-840F-70571C3621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675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587DB-0570-9347-A22A-51B9FD297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9253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83C6B-B1EC-F343-8F2A-EEE00D3F7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51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624F-FBE7-CB4C-A1D1-155976309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6529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421922-639B-D94E-850D-61AE0215CE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7472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6029-28F8-C74C-BC4F-B27B77B54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6496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8F855-A994-7F47-89C6-145F3C0CDB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8207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D741A-F786-5548-9EBD-86A2A7B0A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6678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56EDB-A00C-A541-A783-1B1F87027E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66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E081F-0A6B-BE4A-8A6F-43FD5F2A8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990933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04B50-37E3-C44F-8A3C-E0EECB2AD8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75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77593-07CE-C543-8177-94D0EF123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37329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D020692-62BA-6549-9E10-F69DA5F98C4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186415"/>
      </p:ext>
    </p:extLst>
  </p:cSld>
  <p:clrMapOvr>
    <a:masterClrMapping/>
  </p:clrMapOvr>
  <p:transition>
    <p:random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80FE1F08-37D3-5C48-B149-FEF1457B88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37499"/>
      </p:ext>
    </p:extLst>
  </p:cSld>
  <p:clrMapOvr>
    <a:masterClrMapping/>
  </p:clrMapOvr>
  <p:transition>
    <p:random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659D608-8A5C-4141-BF0F-C4F9AC78787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80462"/>
      </p:ext>
    </p:extLst>
  </p:cSld>
  <p:clrMapOvr>
    <a:masterClrMapping/>
  </p:clrMapOvr>
  <p:transition>
    <p:random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EFC0ACA6-3C09-B341-B928-1187D3F7B2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458504"/>
      </p:ext>
    </p:extLst>
  </p:cSld>
  <p:clrMapOvr>
    <a:masterClrMapping/>
  </p:clrMapOvr>
  <p:transition>
    <p:random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CC9F9DA7-670A-E349-B0E9-787E5B19CA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553763"/>
      </p:ext>
    </p:extLst>
  </p:cSld>
  <p:clrMapOvr>
    <a:masterClrMapping/>
  </p:clrMapOvr>
  <p:transition>
    <p:random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7D2BC343-FDC6-7744-9EC3-0169712FBD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603449"/>
      </p:ext>
    </p:extLst>
  </p:cSld>
  <p:clrMapOvr>
    <a:masterClrMapping/>
  </p:clrMapOvr>
  <p:transition>
    <p:random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6610BB2E-BE50-454D-874A-3673E56FAA6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1889050"/>
      </p:ext>
    </p:extLst>
  </p:cSld>
  <p:clrMapOvr>
    <a:masterClrMapping/>
  </p:clrMapOvr>
  <p:transition>
    <p:random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charset="0"/>
              </a:defRPr>
            </a:lvl1pPr>
          </a:lstStyle>
          <a:p>
            <a:pPr>
              <a:defRPr/>
            </a:pPr>
            <a:fld id="{97A2F7A3-52DF-6B46-A0E0-900D5ACF7F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2755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A667AE21-7486-8D46-AB10-88972848C4C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54762A65-A6BB-5348-9D18-719ECCE3A546}" type="slidenum">
              <a:rPr lang="en-US"/>
              <a:pPr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47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6" r:id="rId1"/>
    <p:sldLayoutId id="2147484817" r:id="rId2"/>
    <p:sldLayoutId id="2147484818" r:id="rId3"/>
    <p:sldLayoutId id="2147484819" r:id="rId4"/>
    <p:sldLayoutId id="2147484820" r:id="rId5"/>
    <p:sldLayoutId id="2147484821" r:id="rId6"/>
    <p:sldLayoutId id="2147484822" r:id="rId7"/>
    <p:sldLayoutId id="2147484823" r:id="rId8"/>
    <p:sldLayoutId id="2147484824" r:id="rId9"/>
    <p:sldLayoutId id="2147484825" r:id="rId10"/>
    <p:sldLayoutId id="21474848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400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4158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692" r:id="rId1"/>
    <p:sldLayoutId id="2147484693" r:id="rId2"/>
    <p:sldLayoutId id="2147484694" r:id="rId3"/>
    <p:sldLayoutId id="2147484695" r:id="rId4"/>
    <p:sldLayoutId id="2147484696" r:id="rId5"/>
    <p:sldLayoutId id="2147484697" r:id="rId6"/>
    <p:sldLayoutId id="2147484698" r:id="rId7"/>
    <p:sldLayoutId id="2147484699" r:id="rId8"/>
    <p:sldLayoutId id="2147484700" r:id="rId9"/>
    <p:sldLayoutId id="2147484701" r:id="rId10"/>
    <p:sldLayoutId id="2147484702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fld id="{AAD39680-1F54-E141-9E32-973F00A29FA2}" type="slidenum">
              <a:rPr lang="en-US" alt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2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9" r:id="rId1"/>
    <p:sldLayoutId id="2147484730" r:id="rId2"/>
    <p:sldLayoutId id="2147484731" r:id="rId3"/>
    <p:sldLayoutId id="2147484732" r:id="rId4"/>
    <p:sldLayoutId id="2147484733" r:id="rId5"/>
    <p:sldLayoutId id="2147484734" r:id="rId6"/>
    <p:sldLayoutId id="2147484735" r:id="rId7"/>
    <p:sldLayoutId id="2147484736" r:id="rId8"/>
    <p:sldLayoutId id="2147484737" r:id="rId9"/>
    <p:sldLayoutId id="2147484738" r:id="rId10"/>
    <p:sldLayoutId id="2147484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6387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88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89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6390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hangingPunct="0">
                <a:spcBef>
                  <a:spcPct val="0"/>
                </a:spcBef>
                <a:defRPr/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7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  <p:sp>
          <p:nvSpPr>
            <p:cNvPr id="1038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hangingPunct="0">
                <a:spcBef>
                  <a:spcPct val="0"/>
                </a:spcBef>
              </a:pPr>
              <a:endParaRPr lang="en-US" sz="7200">
                <a:solidFill>
                  <a:srgbClr val="FFFFFF"/>
                </a:solidFill>
                <a:latin typeface="Arial" charset="0"/>
              </a:endParaRPr>
            </a:p>
          </p:txBody>
        </p:sp>
      </p:grpSp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9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396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397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ea typeface="+mn-ea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6398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spcBef>
                <a:spcPct val="0"/>
              </a:spcBef>
              <a:defRPr/>
            </a:pPr>
            <a:fld id="{7099D075-7D6D-024F-B45D-57035EFCA1A3}" type="slidenum">
              <a:rPr lang="en-US">
                <a:solidFill>
                  <a:srgbClr val="FFFFFF"/>
                </a:solidFill>
                <a:latin typeface="Arial" charset="0"/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>
              <a:solidFill>
                <a:srgbClr val="FFFFFF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27075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41" r:id="rId1"/>
    <p:sldLayoutId id="2147484742" r:id="rId2"/>
    <p:sldLayoutId id="2147484743" r:id="rId3"/>
    <p:sldLayoutId id="2147484744" r:id="rId4"/>
    <p:sldLayoutId id="2147484745" r:id="rId5"/>
    <p:sldLayoutId id="2147484746" r:id="rId6"/>
    <p:sldLayoutId id="2147484747" r:id="rId7"/>
    <p:sldLayoutId id="2147484748" r:id="rId8"/>
    <p:sldLayoutId id="2147484749" r:id="rId9"/>
    <p:sldLayoutId id="2147484750" r:id="rId10"/>
    <p:sldLayoutId id="2147484751" r:id="rId11"/>
  </p:sldLayoutIdLst>
  <p:transition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FFFFFF"/>
                </a:solidFill>
                <a:latin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F5056FE8-D165-9948-828B-BC6E174C315C}" type="slidenum">
              <a:rPr lang="en-US"/>
              <a:pPr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6137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53" r:id="rId1"/>
    <p:sldLayoutId id="2147484754" r:id="rId2"/>
    <p:sldLayoutId id="2147484755" r:id="rId3"/>
    <p:sldLayoutId id="2147484756" r:id="rId4"/>
    <p:sldLayoutId id="2147484757" r:id="rId5"/>
    <p:sldLayoutId id="2147484758" r:id="rId6"/>
    <p:sldLayoutId id="2147484759" r:id="rId7"/>
    <p:sldLayoutId id="2147484760" r:id="rId8"/>
    <p:sldLayoutId id="2147484761" r:id="rId9"/>
    <p:sldLayoutId id="2147484762" r:id="rId10"/>
    <p:sldLayoutId id="2147484763" r:id="rId11"/>
    <p:sldLayoutId id="214748476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26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73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05" charset="0"/>
                <a:ea typeface="+mn-ea"/>
                <a:cs typeface="+mn-cs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7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spcBef>
                <a:spcPct val="0"/>
              </a:spcBef>
              <a:defRPr/>
            </a:pPr>
            <a:fld id="{B3C66E19-9CD0-224A-9094-37324153C567}" type="slidenum">
              <a:rPr lang="en-US">
                <a:solidFill>
                  <a:srgbClr val="000000"/>
                </a:solidFill>
              </a:rPr>
              <a:pPr>
                <a:spcBef>
                  <a:spcPct val="0"/>
                </a:spcBef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44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6" r:id="rId1"/>
    <p:sldLayoutId id="2147484767" r:id="rId2"/>
    <p:sldLayoutId id="2147484768" r:id="rId3"/>
    <p:sldLayoutId id="2147484769" r:id="rId4"/>
    <p:sldLayoutId id="2147484770" r:id="rId5"/>
    <p:sldLayoutId id="2147484771" r:id="rId6"/>
    <p:sldLayoutId id="2147484772" r:id="rId7"/>
    <p:sldLayoutId id="2147484773" r:id="rId8"/>
    <p:sldLayoutId id="2147484774" r:id="rId9"/>
    <p:sldLayoutId id="2147484775" r:id="rId10"/>
    <p:sldLayoutId id="2147484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05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0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05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ＭＳ Ｐゴシック" pitchFamily="-108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EA4936F8-04A2-7C47-99FF-019115F12D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6746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78" r:id="rId1"/>
    <p:sldLayoutId id="2147484779" r:id="rId2"/>
    <p:sldLayoutId id="2147484780" r:id="rId3"/>
    <p:sldLayoutId id="2147484781" r:id="rId4"/>
    <p:sldLayoutId id="2147484782" r:id="rId5"/>
    <p:sldLayoutId id="2147484783" r:id="rId6"/>
    <p:sldLayoutId id="2147484784" r:id="rId7"/>
    <p:sldLayoutId id="2147484785" r:id="rId8"/>
    <p:sldLayoutId id="2147484786" r:id="rId9"/>
    <p:sldLayoutId id="2147484787" r:id="rId10"/>
    <p:sldLayoutId id="21474847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/>
          <a:ea typeface="+mj-ea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" y="44450"/>
            <a:ext cx="9070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charset="0"/>
              </a:defRPr>
            </a:lvl1pPr>
          </a:lstStyle>
          <a:p>
            <a:pPr eaLnBrk="0" hangingPunct="0">
              <a:spcBef>
                <a:spcPct val="0"/>
              </a:spcBef>
              <a:defRPr/>
            </a:pPr>
            <a:fld id="{C7FCEC4A-0619-534F-AB0C-4C4D1986DF16}" type="slidenum">
              <a:rPr lang="en-US"/>
              <a:pPr eaLnBrk="0" hangingPunct="0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671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0" r:id="rId1"/>
    <p:sldLayoutId id="2147484791" r:id="rId2"/>
    <p:sldLayoutId id="2147484792" r:id="rId3"/>
    <p:sldLayoutId id="2147484793" r:id="rId4"/>
    <p:sldLayoutId id="2147484794" r:id="rId5"/>
    <p:sldLayoutId id="2147484795" r:id="rId6"/>
    <p:sldLayoutId id="2147484796" r:id="rId7"/>
    <p:sldLayoutId id="2147484797" r:id="rId8"/>
    <p:sldLayoutId id="2147484798" r:id="rId9"/>
    <p:sldLayoutId id="2147484799" r:id="rId10"/>
    <p:sldLayoutId id="2147484800" r:id="rId11"/>
    <p:sldLayoutId id="2147484801" r:id="rId12"/>
    <p:sldLayoutId id="2147484802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GB"/>
          </a:p>
        </p:txBody>
      </p:sp>
      <p:sp>
        <p:nvSpPr>
          <p:cNvPr id="102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0"/>
                <a:cs typeface="Arial"/>
              </a:defRPr>
            </a:lvl1pPr>
          </a:lstStyle>
          <a:p>
            <a:pPr>
              <a:spcBef>
                <a:spcPct val="0"/>
              </a:spcBef>
              <a:defRPr/>
            </a:pPr>
            <a:endParaRPr lang="en-GB"/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spcBef>
                <a:spcPct val="0"/>
              </a:spcBef>
              <a:defRPr/>
            </a:pPr>
            <a:fld id="{3D438327-5452-CC47-8246-7A6748A34C58}" type="slidenum">
              <a:rPr lang="en-GB"/>
              <a:pPr>
                <a:spcBef>
                  <a:spcPct val="0"/>
                </a:spcBef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868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4" r:id="rId1"/>
    <p:sldLayoutId id="2147484805" r:id="rId2"/>
    <p:sldLayoutId id="2147484806" r:id="rId3"/>
    <p:sldLayoutId id="2147484807" r:id="rId4"/>
    <p:sldLayoutId id="2147484808" r:id="rId5"/>
    <p:sldLayoutId id="2147484809" r:id="rId6"/>
    <p:sldLayoutId id="2147484810" r:id="rId7"/>
    <p:sldLayoutId id="2147484811" r:id="rId8"/>
    <p:sldLayoutId id="2147484812" r:id="rId9"/>
    <p:sldLayoutId id="2147484813" r:id="rId10"/>
    <p:sldLayoutId id="2147484814" r:id="rId11"/>
  </p:sldLayoutIdLst>
  <p:transition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219200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 sz="6600" b="1" dirty="0">
                <a:solidFill>
                  <a:schemeClr val="bg1"/>
                </a:solidFill>
                <a:effectLst>
                  <a:glow rad="279400">
                    <a:schemeClr val="tx1">
                      <a:alpha val="85000"/>
                    </a:schemeClr>
                  </a:glow>
                </a:effectLst>
              </a:rPr>
              <a:t>Whose Will?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244600"/>
            <a:ext cx="9144000" cy="812800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marL="342900" indent="-342900" eaLnBrk="1" hangingPunct="1">
              <a:defRPr/>
            </a:pPr>
            <a:r>
              <a:rPr lang="en-US" altLang="en-US" sz="4400" b="1" dirty="0">
                <a:solidFill>
                  <a:schemeClr val="bg1"/>
                </a:solidFill>
                <a:effectLst>
                  <a:glow rad="279400">
                    <a:schemeClr val="tx1">
                      <a:alpha val="85000"/>
                    </a:schemeClr>
                  </a:glow>
                </a:effectLst>
              </a:rPr>
              <a:t>1 Kings 22</a:t>
            </a:r>
          </a:p>
        </p:txBody>
      </p:sp>
      <p:pic>
        <p:nvPicPr>
          <p:cNvPr id="7680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2132856"/>
            <a:ext cx="6194425" cy="412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092825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Dr. Rick Griffith, Crossroads International Church Singapore</a:t>
            </a:r>
            <a:b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cicfamily.com &amp;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1916775670"/>
      </p:ext>
    </p:extLst>
  </p:cSld>
  <p:clrMapOvr>
    <a:masterClrMapping/>
  </p:clrMapOvr>
  <p:transition>
    <p:rand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358" y="-20633"/>
            <a:ext cx="9157358" cy="179344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How can you do 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God</a:t>
            </a:r>
            <a:r>
              <a:rPr lang="uk-UA" altLang="ja-JP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'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s 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will 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rather than your own?</a:t>
            </a:r>
            <a:endParaRPr lang="en-US" altLang="en-US" sz="4000" dirty="0">
              <a:effectLst>
                <a:glow rad="266700">
                  <a:schemeClr val="tx1">
                    <a:alpha val="9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633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2625725"/>
            <a:ext cx="4232276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-46038"/>
            <a:ext cx="4357687" cy="433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8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836613"/>
            <a:ext cx="2303462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4213" y="-952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</a:rPr>
              <a:t>Two Kings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419873" y="4734272"/>
            <a:ext cx="5721080" cy="222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Three Principles to Know God</a:t>
            </a:r>
            <a:r>
              <a:rPr kumimoji="0" lang="uk-UA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'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 Will</a:t>
            </a:r>
          </a:p>
        </p:txBody>
      </p:sp>
    </p:spTree>
    <p:extLst>
      <p:ext uri="{BB962C8B-B14F-4D97-AF65-F5344CB8AC3E}">
        <p14:creationId xmlns:p14="http://schemas.microsoft.com/office/powerpoint/2010/main" val="154982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588" y="2327275"/>
            <a:ext cx="4851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38893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I. Don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t </a:t>
            </a:r>
            <a:r>
              <a:rPr lang="en-US" sz="48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say 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you want God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s will when you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ve already made up your mind </a:t>
            </a:r>
            <a:b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(1 Kings 22:1-4)</a:t>
            </a:r>
          </a:p>
        </p:txBody>
      </p:sp>
    </p:spTree>
    <p:extLst>
      <p:ext uri="{BB962C8B-B14F-4D97-AF65-F5344CB8AC3E}">
        <p14:creationId xmlns:p14="http://schemas.microsoft.com/office/powerpoint/2010/main" val="1124265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70" name="Freeform 6"/>
          <p:cNvSpPr>
            <a:spLocks/>
          </p:cNvSpPr>
          <p:nvPr/>
        </p:nvSpPr>
        <p:spPr bwMode="auto">
          <a:xfrm>
            <a:off x="1295400" y="4572000"/>
            <a:ext cx="1524000" cy="1092200"/>
          </a:xfrm>
          <a:custGeom>
            <a:avLst/>
            <a:gdLst>
              <a:gd name="T0" fmla="*/ 104 w 424"/>
              <a:gd name="T1" fmla="*/ 12 h 460"/>
              <a:gd name="T2" fmla="*/ 108 w 424"/>
              <a:gd name="T3" fmla="*/ 22 h 460"/>
              <a:gd name="T4" fmla="*/ 78 w 424"/>
              <a:gd name="T5" fmla="*/ 118 h 460"/>
              <a:gd name="T6" fmla="*/ 34 w 424"/>
              <a:gd name="T7" fmla="*/ 176 h 460"/>
              <a:gd name="T8" fmla="*/ 0 w 424"/>
              <a:gd name="T9" fmla="*/ 234 h 460"/>
              <a:gd name="T10" fmla="*/ 2 w 424"/>
              <a:gd name="T11" fmla="*/ 248 h 460"/>
              <a:gd name="T12" fmla="*/ 0 w 424"/>
              <a:gd name="T13" fmla="*/ 254 h 460"/>
              <a:gd name="T14" fmla="*/ 18 w 424"/>
              <a:gd name="T15" fmla="*/ 314 h 460"/>
              <a:gd name="T16" fmla="*/ 16 w 424"/>
              <a:gd name="T17" fmla="*/ 358 h 460"/>
              <a:gd name="T18" fmla="*/ 10 w 424"/>
              <a:gd name="T19" fmla="*/ 404 h 460"/>
              <a:gd name="T20" fmla="*/ 8 w 424"/>
              <a:gd name="T21" fmla="*/ 422 h 460"/>
              <a:gd name="T22" fmla="*/ 4 w 424"/>
              <a:gd name="T23" fmla="*/ 434 h 460"/>
              <a:gd name="T24" fmla="*/ 34 w 424"/>
              <a:gd name="T25" fmla="*/ 448 h 460"/>
              <a:gd name="T26" fmla="*/ 102 w 424"/>
              <a:gd name="T27" fmla="*/ 444 h 460"/>
              <a:gd name="T28" fmla="*/ 128 w 424"/>
              <a:gd name="T29" fmla="*/ 458 h 460"/>
              <a:gd name="T30" fmla="*/ 168 w 424"/>
              <a:gd name="T31" fmla="*/ 460 h 460"/>
              <a:gd name="T32" fmla="*/ 252 w 424"/>
              <a:gd name="T33" fmla="*/ 450 h 460"/>
              <a:gd name="T34" fmla="*/ 332 w 424"/>
              <a:gd name="T35" fmla="*/ 450 h 460"/>
              <a:gd name="T36" fmla="*/ 350 w 424"/>
              <a:gd name="T37" fmla="*/ 444 h 460"/>
              <a:gd name="T38" fmla="*/ 348 w 424"/>
              <a:gd name="T39" fmla="*/ 438 h 460"/>
              <a:gd name="T40" fmla="*/ 354 w 424"/>
              <a:gd name="T41" fmla="*/ 434 h 460"/>
              <a:gd name="T42" fmla="*/ 364 w 424"/>
              <a:gd name="T43" fmla="*/ 406 h 460"/>
              <a:gd name="T44" fmla="*/ 366 w 424"/>
              <a:gd name="T45" fmla="*/ 368 h 460"/>
              <a:gd name="T46" fmla="*/ 364 w 424"/>
              <a:gd name="T47" fmla="*/ 326 h 460"/>
              <a:gd name="T48" fmla="*/ 368 w 424"/>
              <a:gd name="T49" fmla="*/ 314 h 460"/>
              <a:gd name="T50" fmla="*/ 366 w 424"/>
              <a:gd name="T51" fmla="*/ 270 h 460"/>
              <a:gd name="T52" fmla="*/ 396 w 424"/>
              <a:gd name="T53" fmla="*/ 164 h 460"/>
              <a:gd name="T54" fmla="*/ 410 w 424"/>
              <a:gd name="T55" fmla="*/ 144 h 460"/>
              <a:gd name="T56" fmla="*/ 424 w 424"/>
              <a:gd name="T57" fmla="*/ 54 h 460"/>
              <a:gd name="T58" fmla="*/ 338 w 424"/>
              <a:gd name="T59" fmla="*/ 32 h 460"/>
              <a:gd name="T60" fmla="*/ 312 w 424"/>
              <a:gd name="T61" fmla="*/ 22 h 460"/>
              <a:gd name="T62" fmla="*/ 254 w 424"/>
              <a:gd name="T63" fmla="*/ 20 h 460"/>
              <a:gd name="T64" fmla="*/ 234 w 424"/>
              <a:gd name="T65" fmla="*/ 18 h 460"/>
              <a:gd name="T66" fmla="*/ 216 w 424"/>
              <a:gd name="T67" fmla="*/ 12 h 460"/>
              <a:gd name="T68" fmla="*/ 192 w 424"/>
              <a:gd name="T69" fmla="*/ 18 h 460"/>
              <a:gd name="T70" fmla="*/ 130 w 424"/>
              <a:gd name="T71" fmla="*/ 2 h 460"/>
              <a:gd name="T72" fmla="*/ 110 w 424"/>
              <a:gd name="T73" fmla="*/ 10 h 460"/>
              <a:gd name="T74" fmla="*/ 104 w 424"/>
              <a:gd name="T75" fmla="*/ 12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424" h="460">
                <a:moveTo>
                  <a:pt x="104" y="12"/>
                </a:moveTo>
                <a:cubicBezTo>
                  <a:pt x="119" y="0"/>
                  <a:pt x="110" y="13"/>
                  <a:pt x="108" y="22"/>
                </a:cubicBezTo>
                <a:cubicBezTo>
                  <a:pt x="104" y="53"/>
                  <a:pt x="97" y="92"/>
                  <a:pt x="78" y="118"/>
                </a:cubicBezTo>
                <a:cubicBezTo>
                  <a:pt x="69" y="142"/>
                  <a:pt x="49" y="157"/>
                  <a:pt x="34" y="176"/>
                </a:cubicBezTo>
                <a:cubicBezTo>
                  <a:pt x="18" y="194"/>
                  <a:pt x="7" y="211"/>
                  <a:pt x="0" y="234"/>
                </a:cubicBezTo>
                <a:cubicBezTo>
                  <a:pt x="0" y="238"/>
                  <a:pt x="2" y="243"/>
                  <a:pt x="2" y="248"/>
                </a:cubicBezTo>
                <a:cubicBezTo>
                  <a:pt x="2" y="250"/>
                  <a:pt x="0" y="251"/>
                  <a:pt x="0" y="254"/>
                </a:cubicBezTo>
                <a:cubicBezTo>
                  <a:pt x="0" y="274"/>
                  <a:pt x="11" y="295"/>
                  <a:pt x="18" y="314"/>
                </a:cubicBezTo>
                <a:cubicBezTo>
                  <a:pt x="14" y="332"/>
                  <a:pt x="14" y="337"/>
                  <a:pt x="16" y="358"/>
                </a:cubicBezTo>
                <a:cubicBezTo>
                  <a:pt x="11" y="372"/>
                  <a:pt x="11" y="388"/>
                  <a:pt x="10" y="404"/>
                </a:cubicBezTo>
                <a:cubicBezTo>
                  <a:pt x="13" y="413"/>
                  <a:pt x="12" y="408"/>
                  <a:pt x="8" y="422"/>
                </a:cubicBezTo>
                <a:cubicBezTo>
                  <a:pt x="6" y="426"/>
                  <a:pt x="4" y="434"/>
                  <a:pt x="4" y="434"/>
                </a:cubicBezTo>
                <a:cubicBezTo>
                  <a:pt x="7" y="445"/>
                  <a:pt x="23" y="444"/>
                  <a:pt x="34" y="448"/>
                </a:cubicBezTo>
                <a:cubicBezTo>
                  <a:pt x="56" y="445"/>
                  <a:pt x="78" y="443"/>
                  <a:pt x="102" y="444"/>
                </a:cubicBezTo>
                <a:cubicBezTo>
                  <a:pt x="109" y="444"/>
                  <a:pt x="119" y="456"/>
                  <a:pt x="128" y="458"/>
                </a:cubicBezTo>
                <a:cubicBezTo>
                  <a:pt x="141" y="459"/>
                  <a:pt x="154" y="459"/>
                  <a:pt x="168" y="460"/>
                </a:cubicBezTo>
                <a:cubicBezTo>
                  <a:pt x="196" y="456"/>
                  <a:pt x="223" y="453"/>
                  <a:pt x="252" y="450"/>
                </a:cubicBezTo>
                <a:cubicBezTo>
                  <a:pt x="285" y="453"/>
                  <a:pt x="283" y="454"/>
                  <a:pt x="332" y="450"/>
                </a:cubicBezTo>
                <a:cubicBezTo>
                  <a:pt x="338" y="449"/>
                  <a:pt x="350" y="444"/>
                  <a:pt x="350" y="444"/>
                </a:cubicBezTo>
                <a:cubicBezTo>
                  <a:pt x="349" y="442"/>
                  <a:pt x="347" y="439"/>
                  <a:pt x="348" y="438"/>
                </a:cubicBezTo>
                <a:cubicBezTo>
                  <a:pt x="348" y="435"/>
                  <a:pt x="352" y="435"/>
                  <a:pt x="354" y="434"/>
                </a:cubicBezTo>
                <a:cubicBezTo>
                  <a:pt x="359" y="426"/>
                  <a:pt x="362" y="414"/>
                  <a:pt x="364" y="406"/>
                </a:cubicBezTo>
                <a:cubicBezTo>
                  <a:pt x="358" y="390"/>
                  <a:pt x="363" y="384"/>
                  <a:pt x="366" y="368"/>
                </a:cubicBezTo>
                <a:cubicBezTo>
                  <a:pt x="365" y="354"/>
                  <a:pt x="363" y="340"/>
                  <a:pt x="364" y="326"/>
                </a:cubicBezTo>
                <a:cubicBezTo>
                  <a:pt x="364" y="321"/>
                  <a:pt x="368" y="314"/>
                  <a:pt x="368" y="314"/>
                </a:cubicBezTo>
                <a:cubicBezTo>
                  <a:pt x="367" y="299"/>
                  <a:pt x="366" y="284"/>
                  <a:pt x="366" y="270"/>
                </a:cubicBezTo>
                <a:cubicBezTo>
                  <a:pt x="364" y="246"/>
                  <a:pt x="366" y="173"/>
                  <a:pt x="396" y="164"/>
                </a:cubicBezTo>
                <a:cubicBezTo>
                  <a:pt x="400" y="157"/>
                  <a:pt x="410" y="144"/>
                  <a:pt x="410" y="144"/>
                </a:cubicBezTo>
                <a:cubicBezTo>
                  <a:pt x="412" y="113"/>
                  <a:pt x="420" y="84"/>
                  <a:pt x="424" y="54"/>
                </a:cubicBezTo>
                <a:cubicBezTo>
                  <a:pt x="418" y="36"/>
                  <a:pt x="354" y="33"/>
                  <a:pt x="338" y="32"/>
                </a:cubicBezTo>
                <a:cubicBezTo>
                  <a:pt x="328" y="28"/>
                  <a:pt x="320" y="24"/>
                  <a:pt x="312" y="22"/>
                </a:cubicBezTo>
                <a:cubicBezTo>
                  <a:pt x="290" y="26"/>
                  <a:pt x="274" y="25"/>
                  <a:pt x="254" y="20"/>
                </a:cubicBezTo>
                <a:cubicBezTo>
                  <a:pt x="246" y="22"/>
                  <a:pt x="241" y="20"/>
                  <a:pt x="234" y="18"/>
                </a:cubicBezTo>
                <a:cubicBezTo>
                  <a:pt x="227" y="16"/>
                  <a:pt x="216" y="12"/>
                  <a:pt x="216" y="12"/>
                </a:cubicBezTo>
                <a:cubicBezTo>
                  <a:pt x="208" y="14"/>
                  <a:pt x="200" y="15"/>
                  <a:pt x="192" y="18"/>
                </a:cubicBezTo>
                <a:cubicBezTo>
                  <a:pt x="171" y="14"/>
                  <a:pt x="150" y="7"/>
                  <a:pt x="130" y="2"/>
                </a:cubicBezTo>
                <a:cubicBezTo>
                  <a:pt x="122" y="4"/>
                  <a:pt x="117" y="8"/>
                  <a:pt x="110" y="10"/>
                </a:cubicBezTo>
                <a:cubicBezTo>
                  <a:pt x="107" y="17"/>
                  <a:pt x="109" y="17"/>
                  <a:pt x="104" y="12"/>
                </a:cubicBezTo>
                <a:close/>
              </a:path>
            </a:pathLst>
          </a:custGeom>
          <a:solidFill>
            <a:srgbClr val="333333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85" name="Freeform 21"/>
          <p:cNvSpPr>
            <a:spLocks/>
          </p:cNvSpPr>
          <p:nvPr/>
        </p:nvSpPr>
        <p:spPr bwMode="auto">
          <a:xfrm>
            <a:off x="1447800" y="3657600"/>
            <a:ext cx="1333500" cy="1117600"/>
          </a:xfrm>
          <a:custGeom>
            <a:avLst/>
            <a:gdLst>
              <a:gd name="T0" fmla="*/ 352 w 352"/>
              <a:gd name="T1" fmla="*/ 504 h 504"/>
              <a:gd name="T2" fmla="*/ 324 w 352"/>
              <a:gd name="T3" fmla="*/ 428 h 504"/>
              <a:gd name="T4" fmla="*/ 316 w 352"/>
              <a:gd name="T5" fmla="*/ 336 h 504"/>
              <a:gd name="T6" fmla="*/ 336 w 352"/>
              <a:gd name="T7" fmla="*/ 260 h 504"/>
              <a:gd name="T8" fmla="*/ 316 w 352"/>
              <a:gd name="T9" fmla="*/ 220 h 504"/>
              <a:gd name="T10" fmla="*/ 308 w 352"/>
              <a:gd name="T11" fmla="*/ 208 h 504"/>
              <a:gd name="T12" fmla="*/ 296 w 352"/>
              <a:gd name="T13" fmla="*/ 204 h 504"/>
              <a:gd name="T14" fmla="*/ 276 w 352"/>
              <a:gd name="T15" fmla="*/ 168 h 504"/>
              <a:gd name="T16" fmla="*/ 324 w 352"/>
              <a:gd name="T17" fmla="*/ 112 h 504"/>
              <a:gd name="T18" fmla="*/ 352 w 352"/>
              <a:gd name="T19" fmla="*/ 80 h 504"/>
              <a:gd name="T20" fmla="*/ 232 w 352"/>
              <a:gd name="T21" fmla="*/ 48 h 504"/>
              <a:gd name="T22" fmla="*/ 156 w 352"/>
              <a:gd name="T23" fmla="*/ 72 h 504"/>
              <a:gd name="T24" fmla="*/ 92 w 352"/>
              <a:gd name="T25" fmla="*/ 36 h 504"/>
              <a:gd name="T26" fmla="*/ 76 w 352"/>
              <a:gd name="T27" fmla="*/ 12 h 504"/>
              <a:gd name="T28" fmla="*/ 68 w 352"/>
              <a:gd name="T29" fmla="*/ 0 h 504"/>
              <a:gd name="T30" fmla="*/ 40 w 352"/>
              <a:gd name="T31" fmla="*/ 60 h 504"/>
              <a:gd name="T32" fmla="*/ 8 w 352"/>
              <a:gd name="T33" fmla="*/ 112 h 504"/>
              <a:gd name="T34" fmla="*/ 0 w 352"/>
              <a:gd name="T35" fmla="*/ 136 h 504"/>
              <a:gd name="T36" fmla="*/ 4 w 352"/>
              <a:gd name="T37" fmla="*/ 232 h 504"/>
              <a:gd name="T38" fmla="*/ 16 w 352"/>
              <a:gd name="T39" fmla="*/ 276 h 504"/>
              <a:gd name="T40" fmla="*/ 36 w 352"/>
              <a:gd name="T41" fmla="*/ 436 h 504"/>
              <a:gd name="T42" fmla="*/ 112 w 352"/>
              <a:gd name="T43" fmla="*/ 468 h 504"/>
              <a:gd name="T44" fmla="*/ 172 w 352"/>
              <a:gd name="T45" fmla="*/ 480 h 504"/>
              <a:gd name="T46" fmla="*/ 264 w 352"/>
              <a:gd name="T47" fmla="*/ 492 h 504"/>
              <a:gd name="T48" fmla="*/ 352 w 352"/>
              <a:gd name="T49" fmla="*/ 504 h 5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52" h="504">
                <a:moveTo>
                  <a:pt x="352" y="504"/>
                </a:moveTo>
                <a:cubicBezTo>
                  <a:pt x="343" y="477"/>
                  <a:pt x="334" y="454"/>
                  <a:pt x="324" y="428"/>
                </a:cubicBezTo>
                <a:cubicBezTo>
                  <a:pt x="329" y="397"/>
                  <a:pt x="323" y="366"/>
                  <a:pt x="316" y="336"/>
                </a:cubicBezTo>
                <a:cubicBezTo>
                  <a:pt x="321" y="306"/>
                  <a:pt x="323" y="285"/>
                  <a:pt x="336" y="260"/>
                </a:cubicBezTo>
                <a:cubicBezTo>
                  <a:pt x="332" y="239"/>
                  <a:pt x="335" y="226"/>
                  <a:pt x="316" y="220"/>
                </a:cubicBezTo>
                <a:cubicBezTo>
                  <a:pt x="313" y="216"/>
                  <a:pt x="311" y="211"/>
                  <a:pt x="308" y="208"/>
                </a:cubicBezTo>
                <a:cubicBezTo>
                  <a:pt x="304" y="205"/>
                  <a:pt x="298" y="206"/>
                  <a:pt x="296" y="204"/>
                </a:cubicBezTo>
                <a:cubicBezTo>
                  <a:pt x="282" y="190"/>
                  <a:pt x="281" y="183"/>
                  <a:pt x="276" y="168"/>
                </a:cubicBezTo>
                <a:cubicBezTo>
                  <a:pt x="282" y="136"/>
                  <a:pt x="299" y="128"/>
                  <a:pt x="324" y="112"/>
                </a:cubicBezTo>
                <a:cubicBezTo>
                  <a:pt x="332" y="98"/>
                  <a:pt x="343" y="93"/>
                  <a:pt x="352" y="80"/>
                </a:cubicBezTo>
                <a:cubicBezTo>
                  <a:pt x="333" y="24"/>
                  <a:pt x="311" y="51"/>
                  <a:pt x="232" y="48"/>
                </a:cubicBezTo>
                <a:cubicBezTo>
                  <a:pt x="201" y="37"/>
                  <a:pt x="182" y="63"/>
                  <a:pt x="156" y="72"/>
                </a:cubicBezTo>
                <a:cubicBezTo>
                  <a:pt x="109" y="66"/>
                  <a:pt x="125" y="58"/>
                  <a:pt x="92" y="36"/>
                </a:cubicBezTo>
                <a:cubicBezTo>
                  <a:pt x="86" y="28"/>
                  <a:pt x="81" y="20"/>
                  <a:pt x="76" y="12"/>
                </a:cubicBezTo>
                <a:cubicBezTo>
                  <a:pt x="73" y="8"/>
                  <a:pt x="68" y="0"/>
                  <a:pt x="68" y="0"/>
                </a:cubicBezTo>
                <a:cubicBezTo>
                  <a:pt x="42" y="8"/>
                  <a:pt x="51" y="38"/>
                  <a:pt x="40" y="60"/>
                </a:cubicBezTo>
                <a:cubicBezTo>
                  <a:pt x="30" y="77"/>
                  <a:pt x="16" y="93"/>
                  <a:pt x="8" y="112"/>
                </a:cubicBezTo>
                <a:cubicBezTo>
                  <a:pt x="4" y="119"/>
                  <a:pt x="0" y="136"/>
                  <a:pt x="0" y="136"/>
                </a:cubicBezTo>
                <a:cubicBezTo>
                  <a:pt x="1" y="168"/>
                  <a:pt x="1" y="200"/>
                  <a:pt x="4" y="232"/>
                </a:cubicBezTo>
                <a:cubicBezTo>
                  <a:pt x="5" y="247"/>
                  <a:pt x="16" y="276"/>
                  <a:pt x="16" y="276"/>
                </a:cubicBezTo>
                <a:cubicBezTo>
                  <a:pt x="19" y="326"/>
                  <a:pt x="6" y="391"/>
                  <a:pt x="36" y="436"/>
                </a:cubicBezTo>
                <a:cubicBezTo>
                  <a:pt x="47" y="481"/>
                  <a:pt x="39" y="463"/>
                  <a:pt x="112" y="468"/>
                </a:cubicBezTo>
                <a:cubicBezTo>
                  <a:pt x="133" y="471"/>
                  <a:pt x="151" y="475"/>
                  <a:pt x="172" y="480"/>
                </a:cubicBezTo>
                <a:cubicBezTo>
                  <a:pt x="196" y="471"/>
                  <a:pt x="237" y="489"/>
                  <a:pt x="264" y="492"/>
                </a:cubicBezTo>
                <a:cubicBezTo>
                  <a:pt x="290" y="500"/>
                  <a:pt x="323" y="504"/>
                  <a:pt x="352" y="50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69" name="Freeform 5"/>
          <p:cNvSpPr>
            <a:spLocks/>
          </p:cNvSpPr>
          <p:nvPr/>
        </p:nvSpPr>
        <p:spPr bwMode="auto">
          <a:xfrm>
            <a:off x="1447800" y="2590800"/>
            <a:ext cx="1585913" cy="1377950"/>
          </a:xfrm>
          <a:custGeom>
            <a:avLst/>
            <a:gdLst>
              <a:gd name="T0" fmla="*/ 230 w 509"/>
              <a:gd name="T1" fmla="*/ 0 h 485"/>
              <a:gd name="T2" fmla="*/ 109 w 509"/>
              <a:gd name="T3" fmla="*/ 12 h 485"/>
              <a:gd name="T4" fmla="*/ 36 w 509"/>
              <a:gd name="T5" fmla="*/ 36 h 485"/>
              <a:gd name="T6" fmla="*/ 0 w 509"/>
              <a:gd name="T7" fmla="*/ 254 h 485"/>
              <a:gd name="T8" fmla="*/ 48 w 509"/>
              <a:gd name="T9" fmla="*/ 412 h 485"/>
              <a:gd name="T10" fmla="*/ 109 w 509"/>
              <a:gd name="T11" fmla="*/ 460 h 485"/>
              <a:gd name="T12" fmla="*/ 436 w 509"/>
              <a:gd name="T13" fmla="*/ 485 h 485"/>
              <a:gd name="T14" fmla="*/ 509 w 509"/>
              <a:gd name="T15" fmla="*/ 363 h 485"/>
              <a:gd name="T16" fmla="*/ 448 w 509"/>
              <a:gd name="T17" fmla="*/ 194 h 485"/>
              <a:gd name="T18" fmla="*/ 376 w 509"/>
              <a:gd name="T19" fmla="*/ 0 h 485"/>
              <a:gd name="T20" fmla="*/ 230 w 509"/>
              <a:gd name="T21" fmla="*/ 0 h 4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09" h="485">
                <a:moveTo>
                  <a:pt x="230" y="0"/>
                </a:moveTo>
                <a:cubicBezTo>
                  <a:pt x="189" y="4"/>
                  <a:pt x="148" y="4"/>
                  <a:pt x="109" y="12"/>
                </a:cubicBezTo>
                <a:cubicBezTo>
                  <a:pt x="83" y="16"/>
                  <a:pt x="36" y="36"/>
                  <a:pt x="36" y="36"/>
                </a:cubicBezTo>
                <a:cubicBezTo>
                  <a:pt x="58" y="104"/>
                  <a:pt x="22" y="187"/>
                  <a:pt x="0" y="254"/>
                </a:cubicBezTo>
                <a:cubicBezTo>
                  <a:pt x="9" y="283"/>
                  <a:pt x="34" y="398"/>
                  <a:pt x="48" y="412"/>
                </a:cubicBezTo>
                <a:cubicBezTo>
                  <a:pt x="83" y="445"/>
                  <a:pt x="63" y="429"/>
                  <a:pt x="109" y="460"/>
                </a:cubicBezTo>
                <a:cubicBezTo>
                  <a:pt x="211" y="425"/>
                  <a:pt x="335" y="448"/>
                  <a:pt x="436" y="485"/>
                </a:cubicBezTo>
                <a:cubicBezTo>
                  <a:pt x="470" y="448"/>
                  <a:pt x="493" y="410"/>
                  <a:pt x="509" y="363"/>
                </a:cubicBezTo>
                <a:cubicBezTo>
                  <a:pt x="498" y="288"/>
                  <a:pt x="489" y="253"/>
                  <a:pt x="448" y="194"/>
                </a:cubicBezTo>
                <a:cubicBezTo>
                  <a:pt x="461" y="86"/>
                  <a:pt x="487" y="37"/>
                  <a:pt x="376" y="0"/>
                </a:cubicBezTo>
                <a:cubicBezTo>
                  <a:pt x="282" y="30"/>
                  <a:pt x="316" y="28"/>
                  <a:pt x="230" y="0"/>
                </a:cubicBezTo>
                <a:close/>
              </a:path>
            </a:pathLst>
          </a:cu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68" name="Freeform 4"/>
          <p:cNvSpPr>
            <a:spLocks/>
          </p:cNvSpPr>
          <p:nvPr/>
        </p:nvSpPr>
        <p:spPr bwMode="auto">
          <a:xfrm>
            <a:off x="-76200" y="2514600"/>
            <a:ext cx="1905000" cy="3433763"/>
          </a:xfrm>
          <a:custGeom>
            <a:avLst/>
            <a:gdLst>
              <a:gd name="T0" fmla="*/ 29 w 918"/>
              <a:gd name="T1" fmla="*/ 15 h 1971"/>
              <a:gd name="T2" fmla="*/ 311 w 918"/>
              <a:gd name="T3" fmla="*/ 30 h 1971"/>
              <a:gd name="T4" fmla="*/ 563 w 918"/>
              <a:gd name="T5" fmla="*/ 30 h 1971"/>
              <a:gd name="T6" fmla="*/ 651 w 918"/>
              <a:gd name="T7" fmla="*/ 1 h 1971"/>
              <a:gd name="T8" fmla="*/ 770 w 918"/>
              <a:gd name="T9" fmla="*/ 30 h 1971"/>
              <a:gd name="T10" fmla="*/ 829 w 918"/>
              <a:gd name="T11" fmla="*/ 119 h 1971"/>
              <a:gd name="T12" fmla="*/ 859 w 918"/>
              <a:gd name="T13" fmla="*/ 252 h 1971"/>
              <a:gd name="T14" fmla="*/ 918 w 918"/>
              <a:gd name="T15" fmla="*/ 519 h 1971"/>
              <a:gd name="T16" fmla="*/ 903 w 918"/>
              <a:gd name="T17" fmla="*/ 845 h 1971"/>
              <a:gd name="T18" fmla="*/ 859 w 918"/>
              <a:gd name="T19" fmla="*/ 1082 h 1971"/>
              <a:gd name="T20" fmla="*/ 874 w 918"/>
              <a:gd name="T21" fmla="*/ 1423 h 1971"/>
              <a:gd name="T22" fmla="*/ 829 w 918"/>
              <a:gd name="T23" fmla="*/ 1526 h 1971"/>
              <a:gd name="T24" fmla="*/ 814 w 918"/>
              <a:gd name="T25" fmla="*/ 1586 h 1971"/>
              <a:gd name="T26" fmla="*/ 800 w 918"/>
              <a:gd name="T27" fmla="*/ 1778 h 1971"/>
              <a:gd name="T28" fmla="*/ 607 w 918"/>
              <a:gd name="T29" fmla="*/ 1852 h 1971"/>
              <a:gd name="T30" fmla="*/ 563 w 918"/>
              <a:gd name="T31" fmla="*/ 1867 h 1971"/>
              <a:gd name="T32" fmla="*/ 518 w 918"/>
              <a:gd name="T33" fmla="*/ 1897 h 1971"/>
              <a:gd name="T34" fmla="*/ 222 w 918"/>
              <a:gd name="T35" fmla="*/ 1941 h 1971"/>
              <a:gd name="T36" fmla="*/ 0 w 918"/>
              <a:gd name="T37" fmla="*/ 1971 h 19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8" h="1971">
                <a:moveTo>
                  <a:pt x="29" y="15"/>
                </a:moveTo>
                <a:cubicBezTo>
                  <a:pt x="146" y="74"/>
                  <a:pt x="184" y="51"/>
                  <a:pt x="311" y="30"/>
                </a:cubicBezTo>
                <a:cubicBezTo>
                  <a:pt x="433" y="45"/>
                  <a:pt x="435" y="55"/>
                  <a:pt x="563" y="30"/>
                </a:cubicBezTo>
                <a:cubicBezTo>
                  <a:pt x="593" y="23"/>
                  <a:pt x="651" y="1"/>
                  <a:pt x="651" y="1"/>
                </a:cubicBezTo>
                <a:cubicBezTo>
                  <a:pt x="691" y="8"/>
                  <a:pt x="741" y="0"/>
                  <a:pt x="770" y="30"/>
                </a:cubicBezTo>
                <a:cubicBezTo>
                  <a:pt x="795" y="55"/>
                  <a:pt x="829" y="119"/>
                  <a:pt x="829" y="119"/>
                </a:cubicBezTo>
                <a:cubicBezTo>
                  <a:pt x="806" y="187"/>
                  <a:pt x="819" y="193"/>
                  <a:pt x="859" y="252"/>
                </a:cubicBezTo>
                <a:cubicBezTo>
                  <a:pt x="881" y="341"/>
                  <a:pt x="899" y="428"/>
                  <a:pt x="918" y="519"/>
                </a:cubicBezTo>
                <a:cubicBezTo>
                  <a:pt x="906" y="622"/>
                  <a:pt x="871" y="744"/>
                  <a:pt x="903" y="845"/>
                </a:cubicBezTo>
                <a:cubicBezTo>
                  <a:pt x="884" y="923"/>
                  <a:pt x="870" y="1001"/>
                  <a:pt x="859" y="1082"/>
                </a:cubicBezTo>
                <a:cubicBezTo>
                  <a:pt x="870" y="1193"/>
                  <a:pt x="904" y="1311"/>
                  <a:pt x="874" y="1423"/>
                </a:cubicBezTo>
                <a:cubicBezTo>
                  <a:pt x="864" y="1459"/>
                  <a:pt x="841" y="1490"/>
                  <a:pt x="829" y="1526"/>
                </a:cubicBezTo>
                <a:cubicBezTo>
                  <a:pt x="821" y="1545"/>
                  <a:pt x="819" y="1566"/>
                  <a:pt x="814" y="1586"/>
                </a:cubicBezTo>
                <a:cubicBezTo>
                  <a:pt x="828" y="1642"/>
                  <a:pt x="840" y="1727"/>
                  <a:pt x="800" y="1778"/>
                </a:cubicBezTo>
                <a:cubicBezTo>
                  <a:pt x="757" y="1830"/>
                  <a:pt x="668" y="1834"/>
                  <a:pt x="607" y="1852"/>
                </a:cubicBezTo>
                <a:cubicBezTo>
                  <a:pt x="592" y="1856"/>
                  <a:pt x="576" y="1860"/>
                  <a:pt x="563" y="1867"/>
                </a:cubicBezTo>
                <a:cubicBezTo>
                  <a:pt x="546" y="1875"/>
                  <a:pt x="535" y="1891"/>
                  <a:pt x="518" y="1897"/>
                </a:cubicBezTo>
                <a:cubicBezTo>
                  <a:pt x="425" y="1928"/>
                  <a:pt x="318" y="1923"/>
                  <a:pt x="222" y="1941"/>
                </a:cubicBezTo>
                <a:cubicBezTo>
                  <a:pt x="147" y="1954"/>
                  <a:pt x="75" y="1971"/>
                  <a:pt x="0" y="1971"/>
                </a:cubicBezTo>
              </a:path>
            </a:pathLst>
          </a:custGeom>
          <a:solidFill>
            <a:srgbClr val="0000FF"/>
          </a:solidFill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74" name="Text Box 10"/>
          <p:cNvSpPr txBox="1">
            <a:spLocks noChangeArrowheads="1"/>
          </p:cNvSpPr>
          <p:nvPr/>
        </p:nvSpPr>
        <p:spPr bwMode="auto">
          <a:xfrm>
            <a:off x="152400" y="6038850"/>
            <a:ext cx="1371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Egypt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75" name="Freeform 11"/>
          <p:cNvSpPr>
            <a:spLocks/>
          </p:cNvSpPr>
          <p:nvPr/>
        </p:nvSpPr>
        <p:spPr bwMode="auto">
          <a:xfrm>
            <a:off x="2357438" y="6497638"/>
            <a:ext cx="314325" cy="741362"/>
          </a:xfrm>
          <a:custGeom>
            <a:avLst/>
            <a:gdLst>
              <a:gd name="T0" fmla="*/ 91 w 175"/>
              <a:gd name="T1" fmla="*/ 340 h 426"/>
              <a:gd name="T2" fmla="*/ 78 w 175"/>
              <a:gd name="T3" fmla="*/ 231 h 426"/>
              <a:gd name="T4" fmla="*/ 127 w 175"/>
              <a:gd name="T5" fmla="*/ 0 h 426"/>
              <a:gd name="T6" fmla="*/ 139 w 175"/>
              <a:gd name="T7" fmla="*/ 109 h 426"/>
              <a:gd name="T8" fmla="*/ 175 w 175"/>
              <a:gd name="T9" fmla="*/ 352 h 426"/>
              <a:gd name="T10" fmla="*/ 91 w 175"/>
              <a:gd name="T11" fmla="*/ 34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75" h="426">
                <a:moveTo>
                  <a:pt x="91" y="340"/>
                </a:moveTo>
                <a:cubicBezTo>
                  <a:pt x="51" y="280"/>
                  <a:pt x="65" y="320"/>
                  <a:pt x="78" y="231"/>
                </a:cubicBezTo>
                <a:cubicBezTo>
                  <a:pt x="89" y="148"/>
                  <a:pt x="101" y="78"/>
                  <a:pt x="127" y="0"/>
                </a:cubicBezTo>
                <a:cubicBezTo>
                  <a:pt x="154" y="85"/>
                  <a:pt x="159" y="48"/>
                  <a:pt x="139" y="109"/>
                </a:cubicBezTo>
                <a:cubicBezTo>
                  <a:pt x="148" y="191"/>
                  <a:pt x="159" y="270"/>
                  <a:pt x="175" y="352"/>
                </a:cubicBezTo>
                <a:cubicBezTo>
                  <a:pt x="174" y="352"/>
                  <a:pt x="0" y="426"/>
                  <a:pt x="91" y="34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76" name="Freeform 12"/>
          <p:cNvSpPr>
            <a:spLocks/>
          </p:cNvSpPr>
          <p:nvPr/>
        </p:nvSpPr>
        <p:spPr bwMode="auto">
          <a:xfrm>
            <a:off x="1524000" y="6516688"/>
            <a:ext cx="217488" cy="569912"/>
          </a:xfrm>
          <a:custGeom>
            <a:avLst/>
            <a:gdLst>
              <a:gd name="T0" fmla="*/ 121 w 121"/>
              <a:gd name="T1" fmla="*/ 290 h 327"/>
              <a:gd name="T2" fmla="*/ 48 w 121"/>
              <a:gd name="T3" fmla="*/ 0 h 327"/>
              <a:gd name="T4" fmla="*/ 0 w 121"/>
              <a:gd name="T5" fmla="*/ 157 h 327"/>
              <a:gd name="T6" fmla="*/ 12 w 121"/>
              <a:gd name="T7" fmla="*/ 327 h 327"/>
              <a:gd name="T8" fmla="*/ 85 w 121"/>
              <a:gd name="T9" fmla="*/ 303 h 327"/>
              <a:gd name="T10" fmla="*/ 109 w 121"/>
              <a:gd name="T11" fmla="*/ 278 h 327"/>
              <a:gd name="T12" fmla="*/ 121 w 121"/>
              <a:gd name="T13" fmla="*/ 290 h 3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1" h="327">
                <a:moveTo>
                  <a:pt x="121" y="290"/>
                </a:moveTo>
                <a:cubicBezTo>
                  <a:pt x="63" y="203"/>
                  <a:pt x="82" y="96"/>
                  <a:pt x="48" y="0"/>
                </a:cubicBezTo>
                <a:cubicBezTo>
                  <a:pt x="30" y="52"/>
                  <a:pt x="13" y="103"/>
                  <a:pt x="0" y="157"/>
                </a:cubicBezTo>
                <a:cubicBezTo>
                  <a:pt x="14" y="286"/>
                  <a:pt x="12" y="229"/>
                  <a:pt x="12" y="327"/>
                </a:cubicBezTo>
                <a:cubicBezTo>
                  <a:pt x="36" y="319"/>
                  <a:pt x="67" y="321"/>
                  <a:pt x="85" y="303"/>
                </a:cubicBezTo>
                <a:cubicBezTo>
                  <a:pt x="93" y="294"/>
                  <a:pt x="98" y="281"/>
                  <a:pt x="109" y="278"/>
                </a:cubicBezTo>
                <a:cubicBezTo>
                  <a:pt x="114" y="276"/>
                  <a:pt x="117" y="286"/>
                  <a:pt x="121" y="290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90120" name="Group 14"/>
          <p:cNvGrpSpPr>
            <a:grpSpLocks/>
          </p:cNvGrpSpPr>
          <p:nvPr/>
        </p:nvGrpSpPr>
        <p:grpSpPr bwMode="auto">
          <a:xfrm>
            <a:off x="3962400" y="1752600"/>
            <a:ext cx="3984625" cy="4114800"/>
            <a:chOff x="2002" y="992"/>
            <a:chExt cx="3278" cy="2704"/>
          </a:xfrm>
        </p:grpSpPr>
        <p:sp>
          <p:nvSpPr>
            <p:cNvPr id="292879" name="Freeform 15"/>
            <p:cNvSpPr>
              <a:spLocks/>
            </p:cNvSpPr>
            <p:nvPr/>
          </p:nvSpPr>
          <p:spPr bwMode="auto">
            <a:xfrm>
              <a:off x="3474" y="1152"/>
              <a:ext cx="1806" cy="2544"/>
            </a:xfrm>
            <a:custGeom>
              <a:avLst/>
              <a:gdLst>
                <a:gd name="T0" fmla="*/ 1556 w 1556"/>
                <a:gd name="T1" fmla="*/ 2012 h 2012"/>
                <a:gd name="T2" fmla="*/ 1348 w 1556"/>
                <a:gd name="T3" fmla="*/ 1908 h 2012"/>
                <a:gd name="T4" fmla="*/ 1259 w 1556"/>
                <a:gd name="T5" fmla="*/ 1849 h 2012"/>
                <a:gd name="T6" fmla="*/ 1245 w 1556"/>
                <a:gd name="T7" fmla="*/ 1731 h 2012"/>
                <a:gd name="T8" fmla="*/ 1200 w 1556"/>
                <a:gd name="T9" fmla="*/ 1701 h 2012"/>
                <a:gd name="T10" fmla="*/ 1111 w 1556"/>
                <a:gd name="T11" fmla="*/ 1627 h 2012"/>
                <a:gd name="T12" fmla="*/ 1067 w 1556"/>
                <a:gd name="T13" fmla="*/ 1538 h 2012"/>
                <a:gd name="T14" fmla="*/ 978 w 1556"/>
                <a:gd name="T15" fmla="*/ 1390 h 2012"/>
                <a:gd name="T16" fmla="*/ 963 w 1556"/>
                <a:gd name="T17" fmla="*/ 1345 h 2012"/>
                <a:gd name="T18" fmla="*/ 874 w 1556"/>
                <a:gd name="T19" fmla="*/ 1301 h 2012"/>
                <a:gd name="T20" fmla="*/ 726 w 1556"/>
                <a:gd name="T21" fmla="*/ 916 h 2012"/>
                <a:gd name="T22" fmla="*/ 681 w 1556"/>
                <a:gd name="T23" fmla="*/ 857 h 2012"/>
                <a:gd name="T24" fmla="*/ 652 w 1556"/>
                <a:gd name="T25" fmla="*/ 812 h 2012"/>
                <a:gd name="T26" fmla="*/ 563 w 1556"/>
                <a:gd name="T27" fmla="*/ 753 h 2012"/>
                <a:gd name="T28" fmla="*/ 400 w 1556"/>
                <a:gd name="T29" fmla="*/ 634 h 2012"/>
                <a:gd name="T30" fmla="*/ 326 w 1556"/>
                <a:gd name="T31" fmla="*/ 546 h 2012"/>
                <a:gd name="T32" fmla="*/ 267 w 1556"/>
                <a:gd name="T33" fmla="*/ 397 h 2012"/>
                <a:gd name="T34" fmla="*/ 207 w 1556"/>
                <a:gd name="T35" fmla="*/ 309 h 2012"/>
                <a:gd name="T36" fmla="*/ 133 w 1556"/>
                <a:gd name="T37" fmla="*/ 146 h 2012"/>
                <a:gd name="T38" fmla="*/ 0 w 1556"/>
                <a:gd name="T39" fmla="*/ 42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556" h="2012">
                  <a:moveTo>
                    <a:pt x="1556" y="2012"/>
                  </a:moveTo>
                  <a:cubicBezTo>
                    <a:pt x="1487" y="1961"/>
                    <a:pt x="1419" y="1947"/>
                    <a:pt x="1348" y="1908"/>
                  </a:cubicBezTo>
                  <a:cubicBezTo>
                    <a:pt x="1316" y="1890"/>
                    <a:pt x="1259" y="1849"/>
                    <a:pt x="1259" y="1849"/>
                  </a:cubicBezTo>
                  <a:cubicBezTo>
                    <a:pt x="1254" y="1809"/>
                    <a:pt x="1259" y="1767"/>
                    <a:pt x="1245" y="1731"/>
                  </a:cubicBezTo>
                  <a:cubicBezTo>
                    <a:pt x="1238" y="1714"/>
                    <a:pt x="1213" y="1712"/>
                    <a:pt x="1200" y="1701"/>
                  </a:cubicBezTo>
                  <a:cubicBezTo>
                    <a:pt x="1085" y="1605"/>
                    <a:pt x="1223" y="1702"/>
                    <a:pt x="1111" y="1627"/>
                  </a:cubicBezTo>
                  <a:cubicBezTo>
                    <a:pt x="1015" y="1479"/>
                    <a:pt x="1138" y="1676"/>
                    <a:pt x="1067" y="1538"/>
                  </a:cubicBezTo>
                  <a:cubicBezTo>
                    <a:pt x="1041" y="1487"/>
                    <a:pt x="1003" y="1440"/>
                    <a:pt x="978" y="1390"/>
                  </a:cubicBezTo>
                  <a:cubicBezTo>
                    <a:pt x="970" y="1375"/>
                    <a:pt x="975" y="1355"/>
                    <a:pt x="963" y="1345"/>
                  </a:cubicBezTo>
                  <a:cubicBezTo>
                    <a:pt x="937" y="1323"/>
                    <a:pt x="903" y="1315"/>
                    <a:pt x="874" y="1301"/>
                  </a:cubicBezTo>
                  <a:cubicBezTo>
                    <a:pt x="674" y="935"/>
                    <a:pt x="892" y="1364"/>
                    <a:pt x="726" y="916"/>
                  </a:cubicBezTo>
                  <a:cubicBezTo>
                    <a:pt x="717" y="892"/>
                    <a:pt x="695" y="877"/>
                    <a:pt x="681" y="857"/>
                  </a:cubicBezTo>
                  <a:cubicBezTo>
                    <a:pt x="670" y="842"/>
                    <a:pt x="665" y="823"/>
                    <a:pt x="652" y="812"/>
                  </a:cubicBezTo>
                  <a:cubicBezTo>
                    <a:pt x="625" y="788"/>
                    <a:pt x="563" y="753"/>
                    <a:pt x="563" y="753"/>
                  </a:cubicBezTo>
                  <a:cubicBezTo>
                    <a:pt x="521" y="690"/>
                    <a:pt x="468" y="657"/>
                    <a:pt x="400" y="634"/>
                  </a:cubicBezTo>
                  <a:cubicBezTo>
                    <a:pt x="373" y="607"/>
                    <a:pt x="341" y="581"/>
                    <a:pt x="326" y="546"/>
                  </a:cubicBezTo>
                  <a:cubicBezTo>
                    <a:pt x="282" y="450"/>
                    <a:pt x="314" y="475"/>
                    <a:pt x="267" y="397"/>
                  </a:cubicBezTo>
                  <a:cubicBezTo>
                    <a:pt x="248" y="366"/>
                    <a:pt x="207" y="309"/>
                    <a:pt x="207" y="309"/>
                  </a:cubicBezTo>
                  <a:cubicBezTo>
                    <a:pt x="190" y="219"/>
                    <a:pt x="197" y="208"/>
                    <a:pt x="133" y="146"/>
                  </a:cubicBezTo>
                  <a:cubicBezTo>
                    <a:pt x="115" y="74"/>
                    <a:pt x="83" y="0"/>
                    <a:pt x="0" y="42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  <p:sp>
          <p:nvSpPr>
            <p:cNvPr id="292880" name="Freeform 16"/>
            <p:cNvSpPr>
              <a:spLocks/>
            </p:cNvSpPr>
            <p:nvPr/>
          </p:nvSpPr>
          <p:spPr bwMode="auto">
            <a:xfrm>
              <a:off x="2002" y="992"/>
              <a:ext cx="2915" cy="2528"/>
            </a:xfrm>
            <a:custGeom>
              <a:avLst/>
              <a:gdLst>
                <a:gd name="T0" fmla="*/ 2915 w 2915"/>
                <a:gd name="T1" fmla="*/ 2528 h 2528"/>
                <a:gd name="T2" fmla="*/ 2809 w 2915"/>
                <a:gd name="T3" fmla="*/ 2475 h 2528"/>
                <a:gd name="T4" fmla="*/ 2723 w 2915"/>
                <a:gd name="T5" fmla="*/ 2400 h 2528"/>
                <a:gd name="T6" fmla="*/ 2691 w 2915"/>
                <a:gd name="T7" fmla="*/ 2389 h 2528"/>
                <a:gd name="T8" fmla="*/ 2553 w 2915"/>
                <a:gd name="T9" fmla="*/ 2315 h 2528"/>
                <a:gd name="T10" fmla="*/ 2499 w 2915"/>
                <a:gd name="T11" fmla="*/ 2283 h 2528"/>
                <a:gd name="T12" fmla="*/ 2435 w 2915"/>
                <a:gd name="T13" fmla="*/ 2240 h 2528"/>
                <a:gd name="T14" fmla="*/ 2318 w 2915"/>
                <a:gd name="T15" fmla="*/ 2069 h 2528"/>
                <a:gd name="T16" fmla="*/ 2243 w 2915"/>
                <a:gd name="T17" fmla="*/ 1931 h 2528"/>
                <a:gd name="T18" fmla="*/ 2201 w 2915"/>
                <a:gd name="T19" fmla="*/ 1771 h 2528"/>
                <a:gd name="T20" fmla="*/ 2179 w 2915"/>
                <a:gd name="T21" fmla="*/ 1707 h 2528"/>
                <a:gd name="T22" fmla="*/ 2073 w 2915"/>
                <a:gd name="T23" fmla="*/ 1579 h 2528"/>
                <a:gd name="T24" fmla="*/ 1987 w 2915"/>
                <a:gd name="T25" fmla="*/ 1504 h 2528"/>
                <a:gd name="T26" fmla="*/ 1891 w 2915"/>
                <a:gd name="T27" fmla="*/ 1376 h 2528"/>
                <a:gd name="T28" fmla="*/ 1753 w 2915"/>
                <a:gd name="T29" fmla="*/ 1365 h 2528"/>
                <a:gd name="T30" fmla="*/ 1603 w 2915"/>
                <a:gd name="T31" fmla="*/ 1323 h 2528"/>
                <a:gd name="T32" fmla="*/ 1347 w 2915"/>
                <a:gd name="T33" fmla="*/ 1216 h 2528"/>
                <a:gd name="T34" fmla="*/ 1017 w 2915"/>
                <a:gd name="T35" fmla="*/ 1077 h 2528"/>
                <a:gd name="T36" fmla="*/ 995 w 2915"/>
                <a:gd name="T37" fmla="*/ 1056 h 2528"/>
                <a:gd name="T38" fmla="*/ 931 w 2915"/>
                <a:gd name="T39" fmla="*/ 1035 h 2528"/>
                <a:gd name="T40" fmla="*/ 729 w 2915"/>
                <a:gd name="T41" fmla="*/ 907 h 2528"/>
                <a:gd name="T42" fmla="*/ 451 w 2915"/>
                <a:gd name="T43" fmla="*/ 853 h 2528"/>
                <a:gd name="T44" fmla="*/ 419 w 2915"/>
                <a:gd name="T45" fmla="*/ 843 h 2528"/>
                <a:gd name="T46" fmla="*/ 398 w 2915"/>
                <a:gd name="T47" fmla="*/ 821 h 2528"/>
                <a:gd name="T48" fmla="*/ 302 w 2915"/>
                <a:gd name="T49" fmla="*/ 789 h 2528"/>
                <a:gd name="T50" fmla="*/ 270 w 2915"/>
                <a:gd name="T51" fmla="*/ 768 h 2528"/>
                <a:gd name="T52" fmla="*/ 46 w 2915"/>
                <a:gd name="T53" fmla="*/ 629 h 2528"/>
                <a:gd name="T54" fmla="*/ 35 w 2915"/>
                <a:gd name="T55" fmla="*/ 363 h 2528"/>
                <a:gd name="T56" fmla="*/ 142 w 2915"/>
                <a:gd name="T57" fmla="*/ 117 h 2528"/>
                <a:gd name="T58" fmla="*/ 195 w 2915"/>
                <a:gd name="T59" fmla="*/ 0 h 2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915" h="2528">
                  <a:moveTo>
                    <a:pt x="2915" y="2528"/>
                  </a:moveTo>
                  <a:cubicBezTo>
                    <a:pt x="2879" y="2510"/>
                    <a:pt x="2840" y="2499"/>
                    <a:pt x="2809" y="2475"/>
                  </a:cubicBezTo>
                  <a:cubicBezTo>
                    <a:pt x="2735" y="2416"/>
                    <a:pt x="2879" y="2504"/>
                    <a:pt x="2723" y="2400"/>
                  </a:cubicBezTo>
                  <a:cubicBezTo>
                    <a:pt x="2713" y="2393"/>
                    <a:pt x="2700" y="2394"/>
                    <a:pt x="2691" y="2389"/>
                  </a:cubicBezTo>
                  <a:cubicBezTo>
                    <a:pt x="2529" y="2299"/>
                    <a:pt x="2729" y="2391"/>
                    <a:pt x="2553" y="2315"/>
                  </a:cubicBezTo>
                  <a:cubicBezTo>
                    <a:pt x="2502" y="2264"/>
                    <a:pt x="2563" y="2318"/>
                    <a:pt x="2499" y="2283"/>
                  </a:cubicBezTo>
                  <a:cubicBezTo>
                    <a:pt x="2476" y="2270"/>
                    <a:pt x="2435" y="2240"/>
                    <a:pt x="2435" y="2240"/>
                  </a:cubicBezTo>
                  <a:cubicBezTo>
                    <a:pt x="2413" y="2171"/>
                    <a:pt x="2357" y="2128"/>
                    <a:pt x="2318" y="2069"/>
                  </a:cubicBezTo>
                  <a:cubicBezTo>
                    <a:pt x="2303" y="2014"/>
                    <a:pt x="2283" y="1970"/>
                    <a:pt x="2243" y="1931"/>
                  </a:cubicBezTo>
                  <a:cubicBezTo>
                    <a:pt x="2217" y="1878"/>
                    <a:pt x="2217" y="1826"/>
                    <a:pt x="2201" y="1771"/>
                  </a:cubicBezTo>
                  <a:cubicBezTo>
                    <a:pt x="2194" y="1749"/>
                    <a:pt x="2194" y="1723"/>
                    <a:pt x="2179" y="1707"/>
                  </a:cubicBezTo>
                  <a:cubicBezTo>
                    <a:pt x="2140" y="1666"/>
                    <a:pt x="2108" y="1621"/>
                    <a:pt x="2073" y="1579"/>
                  </a:cubicBezTo>
                  <a:cubicBezTo>
                    <a:pt x="2048" y="1549"/>
                    <a:pt x="2014" y="1531"/>
                    <a:pt x="1987" y="1504"/>
                  </a:cubicBezTo>
                  <a:cubicBezTo>
                    <a:pt x="1970" y="1454"/>
                    <a:pt x="1955" y="1384"/>
                    <a:pt x="1891" y="1376"/>
                  </a:cubicBezTo>
                  <a:cubicBezTo>
                    <a:pt x="1845" y="1370"/>
                    <a:pt x="1799" y="1368"/>
                    <a:pt x="1753" y="1365"/>
                  </a:cubicBezTo>
                  <a:cubicBezTo>
                    <a:pt x="1700" y="1347"/>
                    <a:pt x="1657" y="1333"/>
                    <a:pt x="1603" y="1323"/>
                  </a:cubicBezTo>
                  <a:cubicBezTo>
                    <a:pt x="1551" y="1268"/>
                    <a:pt x="1420" y="1226"/>
                    <a:pt x="1347" y="1216"/>
                  </a:cubicBezTo>
                  <a:cubicBezTo>
                    <a:pt x="1247" y="1140"/>
                    <a:pt x="1133" y="1116"/>
                    <a:pt x="1017" y="1077"/>
                  </a:cubicBezTo>
                  <a:cubicBezTo>
                    <a:pt x="1009" y="1070"/>
                    <a:pt x="1004" y="1060"/>
                    <a:pt x="995" y="1056"/>
                  </a:cubicBezTo>
                  <a:cubicBezTo>
                    <a:pt x="974" y="1046"/>
                    <a:pt x="931" y="1035"/>
                    <a:pt x="931" y="1035"/>
                  </a:cubicBezTo>
                  <a:cubicBezTo>
                    <a:pt x="874" y="949"/>
                    <a:pt x="822" y="932"/>
                    <a:pt x="729" y="907"/>
                  </a:cubicBezTo>
                  <a:cubicBezTo>
                    <a:pt x="634" y="881"/>
                    <a:pt x="549" y="864"/>
                    <a:pt x="451" y="853"/>
                  </a:cubicBezTo>
                  <a:cubicBezTo>
                    <a:pt x="440" y="849"/>
                    <a:pt x="428" y="848"/>
                    <a:pt x="419" y="843"/>
                  </a:cubicBezTo>
                  <a:cubicBezTo>
                    <a:pt x="410" y="837"/>
                    <a:pt x="407" y="825"/>
                    <a:pt x="398" y="821"/>
                  </a:cubicBezTo>
                  <a:cubicBezTo>
                    <a:pt x="367" y="805"/>
                    <a:pt x="330" y="807"/>
                    <a:pt x="302" y="789"/>
                  </a:cubicBezTo>
                  <a:cubicBezTo>
                    <a:pt x="291" y="782"/>
                    <a:pt x="281" y="773"/>
                    <a:pt x="270" y="768"/>
                  </a:cubicBezTo>
                  <a:cubicBezTo>
                    <a:pt x="183" y="730"/>
                    <a:pt x="100" y="712"/>
                    <a:pt x="46" y="629"/>
                  </a:cubicBezTo>
                  <a:cubicBezTo>
                    <a:pt x="27" y="541"/>
                    <a:pt x="13" y="451"/>
                    <a:pt x="35" y="363"/>
                  </a:cubicBezTo>
                  <a:cubicBezTo>
                    <a:pt x="45" y="162"/>
                    <a:pt x="0" y="165"/>
                    <a:pt x="142" y="117"/>
                  </a:cubicBezTo>
                  <a:cubicBezTo>
                    <a:pt x="173" y="85"/>
                    <a:pt x="219" y="46"/>
                    <a:pt x="195" y="0"/>
                  </a:cubicBezTo>
                </a:path>
              </a:pathLst>
            </a:custGeom>
            <a:noFill/>
            <a:ln w="38100" cmpd="sng">
              <a:solidFill>
                <a:srgbClr val="0000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292891" name="Freeform 27"/>
          <p:cNvSpPr>
            <a:spLocks/>
          </p:cNvSpPr>
          <p:nvPr/>
        </p:nvSpPr>
        <p:spPr bwMode="auto">
          <a:xfrm>
            <a:off x="7596188" y="5334000"/>
            <a:ext cx="1682750" cy="1755775"/>
          </a:xfrm>
          <a:custGeom>
            <a:avLst/>
            <a:gdLst>
              <a:gd name="T0" fmla="*/ 691 w 757"/>
              <a:gd name="T1" fmla="*/ 229 h 1106"/>
              <a:gd name="T2" fmla="*/ 594 w 757"/>
              <a:gd name="T3" fmla="*/ 144 h 1106"/>
              <a:gd name="T4" fmla="*/ 533 w 757"/>
              <a:gd name="T5" fmla="*/ 95 h 1106"/>
              <a:gd name="T6" fmla="*/ 473 w 757"/>
              <a:gd name="T7" fmla="*/ 83 h 1106"/>
              <a:gd name="T8" fmla="*/ 364 w 757"/>
              <a:gd name="T9" fmla="*/ 47 h 1106"/>
              <a:gd name="T10" fmla="*/ 327 w 757"/>
              <a:gd name="T11" fmla="*/ 35 h 1106"/>
              <a:gd name="T12" fmla="*/ 303 w 757"/>
              <a:gd name="T13" fmla="*/ 10 h 1106"/>
              <a:gd name="T14" fmla="*/ 279 w 757"/>
              <a:gd name="T15" fmla="*/ 120 h 1106"/>
              <a:gd name="T16" fmla="*/ 133 w 757"/>
              <a:gd name="T17" fmla="*/ 277 h 1106"/>
              <a:gd name="T18" fmla="*/ 85 w 757"/>
              <a:gd name="T19" fmla="*/ 386 h 1106"/>
              <a:gd name="T20" fmla="*/ 73 w 757"/>
              <a:gd name="T21" fmla="*/ 423 h 1106"/>
              <a:gd name="T22" fmla="*/ 0 w 757"/>
              <a:gd name="T23" fmla="*/ 471 h 1106"/>
              <a:gd name="T24" fmla="*/ 97 w 757"/>
              <a:gd name="T25" fmla="*/ 568 h 1106"/>
              <a:gd name="T26" fmla="*/ 182 w 757"/>
              <a:gd name="T27" fmla="*/ 714 h 1106"/>
              <a:gd name="T28" fmla="*/ 255 w 757"/>
              <a:gd name="T29" fmla="*/ 762 h 1106"/>
              <a:gd name="T30" fmla="*/ 242 w 757"/>
              <a:gd name="T31" fmla="*/ 811 h 1106"/>
              <a:gd name="T32" fmla="*/ 267 w 757"/>
              <a:gd name="T33" fmla="*/ 835 h 1106"/>
              <a:gd name="T34" fmla="*/ 315 w 757"/>
              <a:gd name="T35" fmla="*/ 895 h 1106"/>
              <a:gd name="T36" fmla="*/ 339 w 757"/>
              <a:gd name="T37" fmla="*/ 968 h 1106"/>
              <a:gd name="T38" fmla="*/ 351 w 757"/>
              <a:gd name="T39" fmla="*/ 1004 h 1106"/>
              <a:gd name="T40" fmla="*/ 424 w 757"/>
              <a:gd name="T41" fmla="*/ 1029 h 1106"/>
              <a:gd name="T42" fmla="*/ 509 w 757"/>
              <a:gd name="T43" fmla="*/ 1017 h 1106"/>
              <a:gd name="T44" fmla="*/ 727 w 757"/>
              <a:gd name="T45" fmla="*/ 980 h 1106"/>
              <a:gd name="T46" fmla="*/ 751 w 757"/>
              <a:gd name="T47" fmla="*/ 811 h 1106"/>
              <a:gd name="T48" fmla="*/ 715 w 757"/>
              <a:gd name="T49" fmla="*/ 580 h 1106"/>
              <a:gd name="T50" fmla="*/ 703 w 757"/>
              <a:gd name="T51" fmla="*/ 350 h 1106"/>
              <a:gd name="T52" fmla="*/ 691 w 757"/>
              <a:gd name="T53" fmla="*/ 265 h 1106"/>
              <a:gd name="T54" fmla="*/ 679 w 757"/>
              <a:gd name="T55" fmla="*/ 229 h 1106"/>
              <a:gd name="T56" fmla="*/ 691 w 757"/>
              <a:gd name="T57" fmla="*/ 229 h 1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757" h="1106">
                <a:moveTo>
                  <a:pt x="691" y="229"/>
                </a:moveTo>
                <a:cubicBezTo>
                  <a:pt x="668" y="159"/>
                  <a:pt x="691" y="201"/>
                  <a:pt x="594" y="144"/>
                </a:cubicBezTo>
                <a:cubicBezTo>
                  <a:pt x="571" y="130"/>
                  <a:pt x="556" y="105"/>
                  <a:pt x="533" y="95"/>
                </a:cubicBezTo>
                <a:cubicBezTo>
                  <a:pt x="514" y="86"/>
                  <a:pt x="492" y="88"/>
                  <a:pt x="473" y="83"/>
                </a:cubicBezTo>
                <a:cubicBezTo>
                  <a:pt x="463" y="80"/>
                  <a:pt x="387" y="54"/>
                  <a:pt x="364" y="47"/>
                </a:cubicBezTo>
                <a:cubicBezTo>
                  <a:pt x="351" y="42"/>
                  <a:pt x="327" y="35"/>
                  <a:pt x="327" y="35"/>
                </a:cubicBezTo>
                <a:cubicBezTo>
                  <a:pt x="319" y="26"/>
                  <a:pt x="309" y="0"/>
                  <a:pt x="303" y="10"/>
                </a:cubicBezTo>
                <a:cubicBezTo>
                  <a:pt x="280" y="40"/>
                  <a:pt x="295" y="86"/>
                  <a:pt x="279" y="120"/>
                </a:cubicBezTo>
                <a:cubicBezTo>
                  <a:pt x="258" y="161"/>
                  <a:pt x="175" y="249"/>
                  <a:pt x="133" y="277"/>
                </a:cubicBezTo>
                <a:cubicBezTo>
                  <a:pt x="94" y="334"/>
                  <a:pt x="113" y="299"/>
                  <a:pt x="85" y="386"/>
                </a:cubicBezTo>
                <a:cubicBezTo>
                  <a:pt x="80" y="398"/>
                  <a:pt x="82" y="414"/>
                  <a:pt x="73" y="423"/>
                </a:cubicBezTo>
                <a:cubicBezTo>
                  <a:pt x="35" y="459"/>
                  <a:pt x="58" y="441"/>
                  <a:pt x="0" y="471"/>
                </a:cubicBezTo>
                <a:cubicBezTo>
                  <a:pt x="18" y="525"/>
                  <a:pt x="45" y="550"/>
                  <a:pt x="97" y="568"/>
                </a:cubicBezTo>
                <a:cubicBezTo>
                  <a:pt x="129" y="616"/>
                  <a:pt x="131" y="676"/>
                  <a:pt x="182" y="714"/>
                </a:cubicBezTo>
                <a:cubicBezTo>
                  <a:pt x="205" y="731"/>
                  <a:pt x="255" y="762"/>
                  <a:pt x="255" y="762"/>
                </a:cubicBezTo>
                <a:cubicBezTo>
                  <a:pt x="250" y="778"/>
                  <a:pt x="239" y="794"/>
                  <a:pt x="242" y="811"/>
                </a:cubicBezTo>
                <a:cubicBezTo>
                  <a:pt x="243" y="822"/>
                  <a:pt x="260" y="825"/>
                  <a:pt x="267" y="835"/>
                </a:cubicBezTo>
                <a:cubicBezTo>
                  <a:pt x="307" y="900"/>
                  <a:pt x="241" y="845"/>
                  <a:pt x="315" y="895"/>
                </a:cubicBezTo>
                <a:cubicBezTo>
                  <a:pt x="323" y="919"/>
                  <a:pt x="330" y="943"/>
                  <a:pt x="339" y="968"/>
                </a:cubicBezTo>
                <a:cubicBezTo>
                  <a:pt x="342" y="980"/>
                  <a:pt x="339" y="999"/>
                  <a:pt x="351" y="1004"/>
                </a:cubicBezTo>
                <a:cubicBezTo>
                  <a:pt x="375" y="1012"/>
                  <a:pt x="424" y="1029"/>
                  <a:pt x="424" y="1029"/>
                </a:cubicBezTo>
                <a:cubicBezTo>
                  <a:pt x="452" y="1025"/>
                  <a:pt x="480" y="1017"/>
                  <a:pt x="509" y="1017"/>
                </a:cubicBezTo>
                <a:cubicBezTo>
                  <a:pt x="752" y="1017"/>
                  <a:pt x="757" y="1106"/>
                  <a:pt x="727" y="980"/>
                </a:cubicBezTo>
                <a:cubicBezTo>
                  <a:pt x="735" y="923"/>
                  <a:pt x="748" y="867"/>
                  <a:pt x="751" y="811"/>
                </a:cubicBezTo>
                <a:cubicBezTo>
                  <a:pt x="754" y="736"/>
                  <a:pt x="727" y="653"/>
                  <a:pt x="715" y="580"/>
                </a:cubicBezTo>
                <a:cubicBezTo>
                  <a:pt x="733" y="505"/>
                  <a:pt x="712" y="426"/>
                  <a:pt x="703" y="350"/>
                </a:cubicBezTo>
                <a:cubicBezTo>
                  <a:pt x="699" y="321"/>
                  <a:pt x="696" y="293"/>
                  <a:pt x="691" y="265"/>
                </a:cubicBezTo>
                <a:cubicBezTo>
                  <a:pt x="688" y="252"/>
                  <a:pt x="679" y="241"/>
                  <a:pt x="679" y="229"/>
                </a:cubicBezTo>
                <a:cubicBezTo>
                  <a:pt x="679" y="225"/>
                  <a:pt x="687" y="229"/>
                  <a:pt x="691" y="229"/>
                </a:cubicBezTo>
                <a:close/>
              </a:path>
            </a:pathLst>
          </a:cu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92" name="Text Box 28"/>
          <p:cNvSpPr txBox="1">
            <a:spLocks noChangeArrowheads="1"/>
          </p:cNvSpPr>
          <p:nvPr/>
        </p:nvSpPr>
        <p:spPr bwMode="auto">
          <a:xfrm>
            <a:off x="7885113" y="5791200"/>
            <a:ext cx="133508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Persian Gulf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71" name="Text Box 7"/>
          <p:cNvSpPr txBox="1">
            <a:spLocks noChangeArrowheads="1"/>
          </p:cNvSpPr>
          <p:nvPr/>
        </p:nvSpPr>
        <p:spPr bwMode="auto">
          <a:xfrm>
            <a:off x="76200" y="3422650"/>
            <a:ext cx="1219200" cy="157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The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Great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Sea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3" name="Freeform 39"/>
          <p:cNvSpPr>
            <a:spLocks/>
          </p:cNvSpPr>
          <p:nvPr/>
        </p:nvSpPr>
        <p:spPr bwMode="auto">
          <a:xfrm>
            <a:off x="2630488" y="4127500"/>
            <a:ext cx="228600" cy="892175"/>
          </a:xfrm>
          <a:custGeom>
            <a:avLst/>
            <a:gdLst>
              <a:gd name="T0" fmla="*/ 15 w 144"/>
              <a:gd name="T1" fmla="*/ 20 h 562"/>
              <a:gd name="T2" fmla="*/ 3 w 144"/>
              <a:gd name="T3" fmla="*/ 108 h 562"/>
              <a:gd name="T4" fmla="*/ 3 w 144"/>
              <a:gd name="T5" fmla="*/ 192 h 562"/>
              <a:gd name="T6" fmla="*/ 15 w 144"/>
              <a:gd name="T7" fmla="*/ 288 h 562"/>
              <a:gd name="T8" fmla="*/ 27 w 144"/>
              <a:gd name="T9" fmla="*/ 332 h 562"/>
              <a:gd name="T10" fmla="*/ 43 w 144"/>
              <a:gd name="T11" fmla="*/ 356 h 562"/>
              <a:gd name="T12" fmla="*/ 55 w 144"/>
              <a:gd name="T13" fmla="*/ 412 h 562"/>
              <a:gd name="T14" fmla="*/ 11 w 144"/>
              <a:gd name="T15" fmla="*/ 540 h 562"/>
              <a:gd name="T16" fmla="*/ 119 w 144"/>
              <a:gd name="T17" fmla="*/ 536 h 562"/>
              <a:gd name="T18" fmla="*/ 119 w 144"/>
              <a:gd name="T19" fmla="*/ 492 h 562"/>
              <a:gd name="T20" fmla="*/ 139 w 144"/>
              <a:gd name="T21" fmla="*/ 416 h 562"/>
              <a:gd name="T22" fmla="*/ 79 w 144"/>
              <a:gd name="T23" fmla="*/ 232 h 562"/>
              <a:gd name="T24" fmla="*/ 111 w 144"/>
              <a:gd name="T25" fmla="*/ 152 h 562"/>
              <a:gd name="T26" fmla="*/ 107 w 144"/>
              <a:gd name="T27" fmla="*/ 20 h 562"/>
              <a:gd name="T28" fmla="*/ 71 w 144"/>
              <a:gd name="T29" fmla="*/ 4 h 562"/>
              <a:gd name="T30" fmla="*/ 59 w 144"/>
              <a:gd name="T31" fmla="*/ 0 h 562"/>
              <a:gd name="T32" fmla="*/ 15 w 144"/>
              <a:gd name="T33" fmla="*/ 20 h 5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4" h="562">
                <a:moveTo>
                  <a:pt x="15" y="20"/>
                </a:moveTo>
                <a:cubicBezTo>
                  <a:pt x="0" y="64"/>
                  <a:pt x="7" y="35"/>
                  <a:pt x="3" y="108"/>
                </a:cubicBezTo>
                <a:cubicBezTo>
                  <a:pt x="12" y="137"/>
                  <a:pt x="13" y="160"/>
                  <a:pt x="3" y="192"/>
                </a:cubicBezTo>
                <a:cubicBezTo>
                  <a:pt x="13" y="222"/>
                  <a:pt x="10" y="256"/>
                  <a:pt x="15" y="288"/>
                </a:cubicBezTo>
                <a:cubicBezTo>
                  <a:pt x="17" y="303"/>
                  <a:pt x="19" y="318"/>
                  <a:pt x="27" y="332"/>
                </a:cubicBezTo>
                <a:cubicBezTo>
                  <a:pt x="31" y="340"/>
                  <a:pt x="43" y="356"/>
                  <a:pt x="43" y="356"/>
                </a:cubicBezTo>
                <a:cubicBezTo>
                  <a:pt x="45" y="375"/>
                  <a:pt x="48" y="393"/>
                  <a:pt x="55" y="412"/>
                </a:cubicBezTo>
                <a:cubicBezTo>
                  <a:pt x="28" y="451"/>
                  <a:pt x="22" y="494"/>
                  <a:pt x="11" y="540"/>
                </a:cubicBezTo>
                <a:cubicBezTo>
                  <a:pt x="44" y="562"/>
                  <a:pt x="82" y="543"/>
                  <a:pt x="119" y="536"/>
                </a:cubicBezTo>
                <a:cubicBezTo>
                  <a:pt x="130" y="519"/>
                  <a:pt x="125" y="510"/>
                  <a:pt x="119" y="492"/>
                </a:cubicBezTo>
                <a:cubicBezTo>
                  <a:pt x="123" y="466"/>
                  <a:pt x="137" y="442"/>
                  <a:pt x="139" y="416"/>
                </a:cubicBezTo>
                <a:cubicBezTo>
                  <a:pt x="144" y="323"/>
                  <a:pt x="103" y="306"/>
                  <a:pt x="79" y="232"/>
                </a:cubicBezTo>
                <a:cubicBezTo>
                  <a:pt x="88" y="204"/>
                  <a:pt x="101" y="179"/>
                  <a:pt x="111" y="152"/>
                </a:cubicBezTo>
                <a:cubicBezTo>
                  <a:pt x="111" y="143"/>
                  <a:pt x="125" y="43"/>
                  <a:pt x="107" y="20"/>
                </a:cubicBezTo>
                <a:cubicBezTo>
                  <a:pt x="100" y="11"/>
                  <a:pt x="78" y="6"/>
                  <a:pt x="71" y="4"/>
                </a:cubicBezTo>
                <a:cubicBezTo>
                  <a:pt x="67" y="2"/>
                  <a:pt x="59" y="0"/>
                  <a:pt x="59" y="0"/>
                </a:cubicBezTo>
                <a:cubicBezTo>
                  <a:pt x="38" y="2"/>
                  <a:pt x="24" y="0"/>
                  <a:pt x="15" y="20"/>
                </a:cubicBezTo>
                <a:close/>
              </a:path>
            </a:pathLst>
          </a:cu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grpSp>
        <p:nvGrpSpPr>
          <p:cNvPr id="90125" name="Group 37"/>
          <p:cNvGrpSpPr>
            <a:grpSpLocks/>
          </p:cNvGrpSpPr>
          <p:nvPr/>
        </p:nvGrpSpPr>
        <p:grpSpPr bwMode="auto">
          <a:xfrm>
            <a:off x="2438400" y="3657600"/>
            <a:ext cx="344488" cy="2187575"/>
            <a:chOff x="1930" y="2352"/>
            <a:chExt cx="217" cy="1378"/>
          </a:xfrm>
        </p:grpSpPr>
        <p:grpSp>
          <p:nvGrpSpPr>
            <p:cNvPr id="90138" name="Group 36"/>
            <p:cNvGrpSpPr>
              <a:grpSpLocks/>
            </p:cNvGrpSpPr>
            <p:nvPr/>
          </p:nvGrpSpPr>
          <p:grpSpPr bwMode="auto">
            <a:xfrm>
              <a:off x="1930" y="2352"/>
              <a:ext cx="182" cy="850"/>
              <a:chOff x="1872" y="2352"/>
              <a:chExt cx="182" cy="850"/>
            </a:xfrm>
          </p:grpSpPr>
          <p:sp>
            <p:nvSpPr>
              <p:cNvPr id="292887" name="Freeform 23"/>
              <p:cNvSpPr>
                <a:spLocks/>
              </p:cNvSpPr>
              <p:nvPr/>
            </p:nvSpPr>
            <p:spPr bwMode="auto">
              <a:xfrm>
                <a:off x="1977" y="2603"/>
                <a:ext cx="71" cy="599"/>
              </a:xfrm>
              <a:custGeom>
                <a:avLst/>
                <a:gdLst>
                  <a:gd name="T0" fmla="*/ 15 w 31"/>
                  <a:gd name="T1" fmla="*/ 0 h 392"/>
                  <a:gd name="T2" fmla="*/ 31 w 31"/>
                  <a:gd name="T3" fmla="*/ 280 h 392"/>
                  <a:gd name="T4" fmla="*/ 15 w 31"/>
                  <a:gd name="T5" fmla="*/ 392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" h="392">
                    <a:moveTo>
                      <a:pt x="15" y="0"/>
                    </a:moveTo>
                    <a:cubicBezTo>
                      <a:pt x="7" y="93"/>
                      <a:pt x="0" y="189"/>
                      <a:pt x="31" y="280"/>
                    </a:cubicBezTo>
                    <a:cubicBezTo>
                      <a:pt x="29" y="296"/>
                      <a:pt x="15" y="363"/>
                      <a:pt x="15" y="392"/>
                    </a:cubicBezTo>
                  </a:path>
                </a:pathLst>
              </a:custGeom>
              <a:noFill/>
              <a:ln w="28575" cmpd="sng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  <p:sp>
            <p:nvSpPr>
              <p:cNvPr id="292889" name="Freeform 25"/>
              <p:cNvSpPr>
                <a:spLocks/>
              </p:cNvSpPr>
              <p:nvPr/>
            </p:nvSpPr>
            <p:spPr bwMode="auto">
              <a:xfrm>
                <a:off x="1872" y="2352"/>
                <a:ext cx="182" cy="318"/>
              </a:xfrm>
              <a:custGeom>
                <a:avLst/>
                <a:gdLst>
                  <a:gd name="T0" fmla="*/ 58 w 80"/>
                  <a:gd name="T1" fmla="*/ 105 h 114"/>
                  <a:gd name="T2" fmla="*/ 22 w 80"/>
                  <a:gd name="T3" fmla="*/ 87 h 114"/>
                  <a:gd name="T4" fmla="*/ 6 w 80"/>
                  <a:gd name="T5" fmla="*/ 61 h 114"/>
                  <a:gd name="T6" fmla="*/ 0 w 80"/>
                  <a:gd name="T7" fmla="*/ 35 h 114"/>
                  <a:gd name="T8" fmla="*/ 16 w 80"/>
                  <a:gd name="T9" fmla="*/ 25 h 114"/>
                  <a:gd name="T10" fmla="*/ 36 w 80"/>
                  <a:gd name="T11" fmla="*/ 1 h 114"/>
                  <a:gd name="T12" fmla="*/ 78 w 80"/>
                  <a:gd name="T13" fmla="*/ 23 h 114"/>
                  <a:gd name="T14" fmla="*/ 62 w 80"/>
                  <a:gd name="T15" fmla="*/ 93 h 114"/>
                  <a:gd name="T16" fmla="*/ 58 w 80"/>
                  <a:gd name="T17" fmla="*/ 105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0" h="114">
                    <a:moveTo>
                      <a:pt x="58" y="105"/>
                    </a:moveTo>
                    <a:cubicBezTo>
                      <a:pt x="47" y="97"/>
                      <a:pt x="34" y="91"/>
                      <a:pt x="22" y="87"/>
                    </a:cubicBezTo>
                    <a:cubicBezTo>
                      <a:pt x="16" y="78"/>
                      <a:pt x="10" y="70"/>
                      <a:pt x="6" y="61"/>
                    </a:cubicBezTo>
                    <a:cubicBezTo>
                      <a:pt x="4" y="51"/>
                      <a:pt x="2" y="43"/>
                      <a:pt x="0" y="35"/>
                    </a:cubicBezTo>
                    <a:cubicBezTo>
                      <a:pt x="2" y="26"/>
                      <a:pt x="7" y="27"/>
                      <a:pt x="16" y="25"/>
                    </a:cubicBezTo>
                    <a:cubicBezTo>
                      <a:pt x="22" y="16"/>
                      <a:pt x="27" y="6"/>
                      <a:pt x="36" y="1"/>
                    </a:cubicBezTo>
                    <a:cubicBezTo>
                      <a:pt x="62" y="9"/>
                      <a:pt x="62" y="0"/>
                      <a:pt x="78" y="23"/>
                    </a:cubicBezTo>
                    <a:cubicBezTo>
                      <a:pt x="80" y="45"/>
                      <a:pt x="75" y="73"/>
                      <a:pt x="62" y="93"/>
                    </a:cubicBezTo>
                    <a:cubicBezTo>
                      <a:pt x="57" y="110"/>
                      <a:pt x="58" y="114"/>
                      <a:pt x="58" y="10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8575" cmpd="sng">
                <a:solidFill>
                  <a:schemeClr val="accent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ＭＳ Ｐゴシック" charset="0"/>
                  <a:cs typeface="Arial"/>
                </a:endParaRPr>
              </a:p>
            </p:txBody>
          </p:sp>
        </p:grpSp>
        <p:sp>
          <p:nvSpPr>
            <p:cNvPr id="292899" name="Freeform 35"/>
            <p:cNvSpPr>
              <a:spLocks/>
            </p:cNvSpPr>
            <p:nvPr/>
          </p:nvSpPr>
          <p:spPr bwMode="auto">
            <a:xfrm>
              <a:off x="1968" y="3168"/>
              <a:ext cx="179" cy="562"/>
            </a:xfrm>
            <a:custGeom>
              <a:avLst/>
              <a:gdLst>
                <a:gd name="T0" fmla="*/ 103 w 179"/>
                <a:gd name="T1" fmla="*/ 21 h 562"/>
                <a:gd name="T2" fmla="*/ 3 w 179"/>
                <a:gd name="T3" fmla="*/ 33 h 562"/>
                <a:gd name="T4" fmla="*/ 11 w 179"/>
                <a:gd name="T5" fmla="*/ 129 h 562"/>
                <a:gd name="T6" fmla="*/ 23 w 179"/>
                <a:gd name="T7" fmla="*/ 165 h 562"/>
                <a:gd name="T8" fmla="*/ 27 w 179"/>
                <a:gd name="T9" fmla="*/ 177 h 562"/>
                <a:gd name="T10" fmla="*/ 51 w 179"/>
                <a:gd name="T11" fmla="*/ 309 h 562"/>
                <a:gd name="T12" fmla="*/ 15 w 179"/>
                <a:gd name="T13" fmla="*/ 385 h 562"/>
                <a:gd name="T14" fmla="*/ 19 w 179"/>
                <a:gd name="T15" fmla="*/ 397 h 562"/>
                <a:gd name="T16" fmla="*/ 11 w 179"/>
                <a:gd name="T17" fmla="*/ 421 h 562"/>
                <a:gd name="T18" fmla="*/ 35 w 179"/>
                <a:gd name="T19" fmla="*/ 489 h 562"/>
                <a:gd name="T20" fmla="*/ 75 w 179"/>
                <a:gd name="T21" fmla="*/ 529 h 562"/>
                <a:gd name="T22" fmla="*/ 79 w 179"/>
                <a:gd name="T23" fmla="*/ 545 h 562"/>
                <a:gd name="T24" fmla="*/ 131 w 179"/>
                <a:gd name="T25" fmla="*/ 501 h 562"/>
                <a:gd name="T26" fmla="*/ 143 w 179"/>
                <a:gd name="T27" fmla="*/ 461 h 562"/>
                <a:gd name="T28" fmla="*/ 179 w 179"/>
                <a:gd name="T29" fmla="*/ 269 h 562"/>
                <a:gd name="T30" fmla="*/ 167 w 179"/>
                <a:gd name="T31" fmla="*/ 193 h 562"/>
                <a:gd name="T32" fmla="*/ 155 w 179"/>
                <a:gd name="T33" fmla="*/ 125 h 562"/>
                <a:gd name="T34" fmla="*/ 127 w 179"/>
                <a:gd name="T35" fmla="*/ 37 h 562"/>
                <a:gd name="T36" fmla="*/ 103 w 179"/>
                <a:gd name="T37" fmla="*/ 21 h 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9" h="562">
                  <a:moveTo>
                    <a:pt x="103" y="21"/>
                  </a:moveTo>
                  <a:cubicBezTo>
                    <a:pt x="68" y="9"/>
                    <a:pt x="24" y="0"/>
                    <a:pt x="3" y="33"/>
                  </a:cubicBezTo>
                  <a:cubicBezTo>
                    <a:pt x="5" y="77"/>
                    <a:pt x="0" y="95"/>
                    <a:pt x="11" y="129"/>
                  </a:cubicBezTo>
                  <a:cubicBezTo>
                    <a:pt x="11" y="129"/>
                    <a:pt x="20" y="158"/>
                    <a:pt x="23" y="165"/>
                  </a:cubicBezTo>
                  <a:cubicBezTo>
                    <a:pt x="24" y="169"/>
                    <a:pt x="27" y="177"/>
                    <a:pt x="27" y="177"/>
                  </a:cubicBezTo>
                  <a:cubicBezTo>
                    <a:pt x="13" y="217"/>
                    <a:pt x="38" y="270"/>
                    <a:pt x="51" y="309"/>
                  </a:cubicBezTo>
                  <a:cubicBezTo>
                    <a:pt x="46" y="338"/>
                    <a:pt x="35" y="364"/>
                    <a:pt x="15" y="385"/>
                  </a:cubicBezTo>
                  <a:cubicBezTo>
                    <a:pt x="16" y="389"/>
                    <a:pt x="19" y="392"/>
                    <a:pt x="19" y="397"/>
                  </a:cubicBezTo>
                  <a:cubicBezTo>
                    <a:pt x="18" y="405"/>
                    <a:pt x="11" y="421"/>
                    <a:pt x="11" y="421"/>
                  </a:cubicBezTo>
                  <a:cubicBezTo>
                    <a:pt x="13" y="441"/>
                    <a:pt x="11" y="481"/>
                    <a:pt x="35" y="489"/>
                  </a:cubicBezTo>
                  <a:cubicBezTo>
                    <a:pt x="46" y="505"/>
                    <a:pt x="62" y="510"/>
                    <a:pt x="75" y="529"/>
                  </a:cubicBezTo>
                  <a:cubicBezTo>
                    <a:pt x="76" y="534"/>
                    <a:pt x="75" y="540"/>
                    <a:pt x="79" y="545"/>
                  </a:cubicBezTo>
                  <a:cubicBezTo>
                    <a:pt x="92" y="562"/>
                    <a:pt x="119" y="512"/>
                    <a:pt x="131" y="501"/>
                  </a:cubicBezTo>
                  <a:cubicBezTo>
                    <a:pt x="134" y="487"/>
                    <a:pt x="143" y="461"/>
                    <a:pt x="143" y="461"/>
                  </a:cubicBezTo>
                  <a:cubicBezTo>
                    <a:pt x="130" y="400"/>
                    <a:pt x="159" y="326"/>
                    <a:pt x="179" y="269"/>
                  </a:cubicBezTo>
                  <a:cubicBezTo>
                    <a:pt x="176" y="238"/>
                    <a:pt x="175" y="219"/>
                    <a:pt x="167" y="193"/>
                  </a:cubicBezTo>
                  <a:cubicBezTo>
                    <a:pt x="171" y="164"/>
                    <a:pt x="167" y="149"/>
                    <a:pt x="155" y="125"/>
                  </a:cubicBezTo>
                  <a:cubicBezTo>
                    <a:pt x="151" y="103"/>
                    <a:pt x="147" y="53"/>
                    <a:pt x="127" y="37"/>
                  </a:cubicBezTo>
                  <a:cubicBezTo>
                    <a:pt x="120" y="31"/>
                    <a:pt x="67" y="9"/>
                    <a:pt x="103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endParaRPr>
            </a:p>
          </p:txBody>
        </p:sp>
      </p:grpSp>
      <p:sp>
        <p:nvSpPr>
          <p:cNvPr id="292872" name="Text Box 8"/>
          <p:cNvSpPr txBox="1">
            <a:spLocks noChangeArrowheads="1"/>
          </p:cNvSpPr>
          <p:nvPr/>
        </p:nvSpPr>
        <p:spPr bwMode="auto">
          <a:xfrm>
            <a:off x="1738313" y="2971800"/>
            <a:ext cx="146208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Aram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73" name="Text Box 9"/>
          <p:cNvSpPr txBox="1">
            <a:spLocks noChangeArrowheads="1"/>
          </p:cNvSpPr>
          <p:nvPr/>
        </p:nvSpPr>
        <p:spPr bwMode="auto">
          <a:xfrm>
            <a:off x="1600200" y="4800600"/>
            <a:ext cx="14620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Judah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890" name="Text Box 26"/>
          <p:cNvSpPr txBox="1">
            <a:spLocks noChangeArrowheads="1"/>
          </p:cNvSpPr>
          <p:nvPr/>
        </p:nvSpPr>
        <p:spPr bwMode="auto">
          <a:xfrm>
            <a:off x="1671638" y="3886200"/>
            <a:ext cx="1376362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Israel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4" name="Text Box 40"/>
          <p:cNvSpPr txBox="1">
            <a:spLocks noChangeArrowheads="1"/>
          </p:cNvSpPr>
          <p:nvPr/>
        </p:nvSpPr>
        <p:spPr bwMode="auto">
          <a:xfrm>
            <a:off x="2895600" y="2971800"/>
            <a:ext cx="26193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Ben-Hadad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5" name="Text Box 41"/>
          <p:cNvSpPr txBox="1">
            <a:spLocks noChangeArrowheads="1"/>
          </p:cNvSpPr>
          <p:nvPr/>
        </p:nvSpPr>
        <p:spPr bwMode="auto">
          <a:xfrm>
            <a:off x="3205163" y="4800600"/>
            <a:ext cx="2951162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Jehoshaphat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6" name="Text Box 42"/>
          <p:cNvSpPr txBox="1">
            <a:spLocks noChangeArrowheads="1"/>
          </p:cNvSpPr>
          <p:nvPr/>
        </p:nvSpPr>
        <p:spPr bwMode="auto">
          <a:xfrm>
            <a:off x="3576638" y="3886200"/>
            <a:ext cx="1570037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Ahab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7" name="AutoShape 43"/>
          <p:cNvSpPr>
            <a:spLocks noChangeArrowheads="1"/>
          </p:cNvSpPr>
          <p:nvPr/>
        </p:nvSpPr>
        <p:spPr bwMode="auto">
          <a:xfrm rot="-6954606">
            <a:off x="3581400" y="3505200"/>
            <a:ext cx="381000" cy="228600"/>
          </a:xfrm>
          <a:prstGeom prst="chevron">
            <a:avLst>
              <a:gd name="adj" fmla="val 41667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8" name="AutoShape 44"/>
          <p:cNvSpPr>
            <a:spLocks noChangeArrowheads="1"/>
          </p:cNvSpPr>
          <p:nvPr/>
        </p:nvSpPr>
        <p:spPr bwMode="auto">
          <a:xfrm rot="-5400000">
            <a:off x="3962400" y="4495800"/>
            <a:ext cx="381000" cy="228600"/>
          </a:xfrm>
          <a:prstGeom prst="chevron">
            <a:avLst>
              <a:gd name="adj" fmla="val 41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09" name="Oval 45"/>
          <p:cNvSpPr>
            <a:spLocks noChangeArrowheads="1"/>
          </p:cNvSpPr>
          <p:nvPr/>
        </p:nvSpPr>
        <p:spPr bwMode="auto">
          <a:xfrm>
            <a:off x="3048000" y="3810000"/>
            <a:ext cx="2667000" cy="2057400"/>
          </a:xfrm>
          <a:prstGeom prst="ellipse">
            <a:avLst/>
          </a:prstGeom>
          <a:noFill/>
          <a:ln w="38100">
            <a:solidFill>
              <a:srgbClr val="CC00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10" name="AutoShape 46"/>
          <p:cNvSpPr>
            <a:spLocks noChangeArrowheads="1"/>
          </p:cNvSpPr>
          <p:nvPr/>
        </p:nvSpPr>
        <p:spPr bwMode="auto">
          <a:xfrm>
            <a:off x="2819400" y="4038600"/>
            <a:ext cx="533400" cy="457200"/>
          </a:xfrm>
          <a:prstGeom prst="irregularSeal1">
            <a:avLst/>
          </a:prstGeom>
          <a:solidFill>
            <a:srgbClr val="CCFF33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2911" name="Text Box 47"/>
          <p:cNvSpPr txBox="1">
            <a:spLocks noChangeArrowheads="1"/>
          </p:cNvSpPr>
          <p:nvPr/>
        </p:nvSpPr>
        <p:spPr bwMode="auto">
          <a:xfrm>
            <a:off x="5029200" y="2286000"/>
            <a:ext cx="28194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Mesopotamia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5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6000" b="1" kern="1200" dirty="0">
                <a:solidFill>
                  <a:schemeClr val="bg1"/>
                </a:solidFill>
                <a:ea typeface="ＭＳ Ｐゴシック"/>
              </a:rPr>
              <a:t>The </a:t>
            </a:r>
            <a:r>
              <a:rPr lang="en-US" sz="6000" b="1" kern="1200" dirty="0" err="1">
                <a:solidFill>
                  <a:schemeClr val="bg1"/>
                </a:solidFill>
                <a:ea typeface="ＭＳ Ｐゴシック"/>
              </a:rPr>
              <a:t>Aramean</a:t>
            </a:r>
            <a:r>
              <a:rPr lang="en-US" sz="6000" b="1" kern="1200" dirty="0">
                <a:solidFill>
                  <a:schemeClr val="bg1"/>
                </a:solidFill>
                <a:ea typeface="ＭＳ Ｐゴシック"/>
              </a:rPr>
              <a:t> Threat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3" name="Title 1"/>
          <p:cNvSpPr txBox="1">
            <a:spLocks/>
          </p:cNvSpPr>
          <p:nvPr/>
        </p:nvSpPr>
        <p:spPr bwMode="auto">
          <a:xfrm>
            <a:off x="755576" y="917848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1 Kings 22:1-4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-1951211" y="4435499"/>
            <a:ext cx="184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13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2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2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92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2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9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92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292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92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29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29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1" presetID="23" presetClass="entr" presetSubtype="28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2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2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92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872" grpId="0" autoUpdateAnimBg="0"/>
      <p:bldP spid="292873" grpId="0" autoUpdateAnimBg="0"/>
      <p:bldP spid="292890" grpId="0" autoUpdateAnimBg="0"/>
      <p:bldP spid="292904" grpId="0" autoUpdateAnimBg="0"/>
      <p:bldP spid="292905" grpId="0" autoUpdateAnimBg="0"/>
      <p:bldP spid="292906" grpId="0" autoUpdateAnimBg="0"/>
      <p:bldP spid="292907" grpId="0" animBg="1"/>
      <p:bldP spid="292908" grpId="0" animBg="1"/>
      <p:bldP spid="292909" grpId="0" animBg="1"/>
      <p:bldP spid="2929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 descr="map_nt_pal9.jpg                                                00038CB7 Hard Disk                      985CFB00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457200"/>
            <a:ext cx="5741988" cy="734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18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066800"/>
            <a:ext cx="1447800" cy="4572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bg1"/>
                </a:solidFill>
              </a:rPr>
              <a:t>The Way of the Sea</a:t>
            </a:r>
            <a:endParaRPr lang="en-US" altLang="en-US" sz="4000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291845" name="Rectangle 5"/>
          <p:cNvSpPr>
            <a:spLocks noChangeArrowheads="1"/>
          </p:cNvSpPr>
          <p:nvPr/>
        </p:nvSpPr>
        <p:spPr bwMode="auto">
          <a:xfrm>
            <a:off x="2362200" y="4724400"/>
            <a:ext cx="2667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Judah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48" name="Rectangle 8"/>
          <p:cNvSpPr>
            <a:spLocks noChangeArrowheads="1"/>
          </p:cNvSpPr>
          <p:nvPr/>
        </p:nvSpPr>
        <p:spPr bwMode="auto">
          <a:xfrm>
            <a:off x="76200" y="5300663"/>
            <a:ext cx="1905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Egypt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49" name="Freeform 9"/>
          <p:cNvSpPr>
            <a:spLocks/>
          </p:cNvSpPr>
          <p:nvPr/>
        </p:nvSpPr>
        <p:spPr bwMode="auto">
          <a:xfrm>
            <a:off x="1524000" y="381000"/>
            <a:ext cx="4038600" cy="5257800"/>
          </a:xfrm>
          <a:custGeom>
            <a:avLst/>
            <a:gdLst>
              <a:gd name="T0" fmla="*/ 9 w 2943"/>
              <a:gd name="T1" fmla="*/ 3126 h 3126"/>
              <a:gd name="T2" fmla="*/ 69 w 2943"/>
              <a:gd name="T3" fmla="*/ 3052 h 3126"/>
              <a:gd name="T4" fmla="*/ 202 w 2943"/>
              <a:gd name="T5" fmla="*/ 2859 h 3126"/>
              <a:gd name="T6" fmla="*/ 232 w 2943"/>
              <a:gd name="T7" fmla="*/ 2815 h 3126"/>
              <a:gd name="T8" fmla="*/ 261 w 2943"/>
              <a:gd name="T9" fmla="*/ 2770 h 3126"/>
              <a:gd name="T10" fmla="*/ 291 w 2943"/>
              <a:gd name="T11" fmla="*/ 2726 h 3126"/>
              <a:gd name="T12" fmla="*/ 350 w 2943"/>
              <a:gd name="T13" fmla="*/ 2637 h 3126"/>
              <a:gd name="T14" fmla="*/ 439 w 2943"/>
              <a:gd name="T15" fmla="*/ 2474 h 3126"/>
              <a:gd name="T16" fmla="*/ 558 w 2943"/>
              <a:gd name="T17" fmla="*/ 2133 h 3126"/>
              <a:gd name="T18" fmla="*/ 750 w 2943"/>
              <a:gd name="T19" fmla="*/ 1822 h 3126"/>
              <a:gd name="T20" fmla="*/ 913 w 2943"/>
              <a:gd name="T21" fmla="*/ 1793 h 3126"/>
              <a:gd name="T22" fmla="*/ 1017 w 2943"/>
              <a:gd name="T23" fmla="*/ 1778 h 3126"/>
              <a:gd name="T24" fmla="*/ 1061 w 2943"/>
              <a:gd name="T25" fmla="*/ 1763 h 3126"/>
              <a:gd name="T26" fmla="*/ 1091 w 2943"/>
              <a:gd name="T27" fmla="*/ 1719 h 3126"/>
              <a:gd name="T28" fmla="*/ 1417 w 2943"/>
              <a:gd name="T29" fmla="*/ 1704 h 3126"/>
              <a:gd name="T30" fmla="*/ 1847 w 2943"/>
              <a:gd name="T31" fmla="*/ 1393 h 3126"/>
              <a:gd name="T32" fmla="*/ 1861 w 2943"/>
              <a:gd name="T33" fmla="*/ 1348 h 3126"/>
              <a:gd name="T34" fmla="*/ 1906 w 2943"/>
              <a:gd name="T35" fmla="*/ 1333 h 3126"/>
              <a:gd name="T36" fmla="*/ 1950 w 2943"/>
              <a:gd name="T37" fmla="*/ 1304 h 3126"/>
              <a:gd name="T38" fmla="*/ 2010 w 2943"/>
              <a:gd name="T39" fmla="*/ 1215 h 3126"/>
              <a:gd name="T40" fmla="*/ 2069 w 2943"/>
              <a:gd name="T41" fmla="*/ 1170 h 3126"/>
              <a:gd name="T42" fmla="*/ 2128 w 2943"/>
              <a:gd name="T43" fmla="*/ 1082 h 3126"/>
              <a:gd name="T44" fmla="*/ 2173 w 2943"/>
              <a:gd name="T45" fmla="*/ 993 h 3126"/>
              <a:gd name="T46" fmla="*/ 2217 w 2943"/>
              <a:gd name="T47" fmla="*/ 904 h 3126"/>
              <a:gd name="T48" fmla="*/ 2321 w 2943"/>
              <a:gd name="T49" fmla="*/ 785 h 3126"/>
              <a:gd name="T50" fmla="*/ 2528 w 2943"/>
              <a:gd name="T51" fmla="*/ 578 h 3126"/>
              <a:gd name="T52" fmla="*/ 2662 w 2943"/>
              <a:gd name="T53" fmla="*/ 430 h 3126"/>
              <a:gd name="T54" fmla="*/ 2869 w 2943"/>
              <a:gd name="T55" fmla="*/ 89 h 3126"/>
              <a:gd name="T56" fmla="*/ 2943 w 2943"/>
              <a:gd name="T57" fmla="*/ 0 h 3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943" h="3126">
                <a:moveTo>
                  <a:pt x="9" y="3126"/>
                </a:moveTo>
                <a:cubicBezTo>
                  <a:pt x="38" y="3036"/>
                  <a:pt x="0" y="3120"/>
                  <a:pt x="69" y="3052"/>
                </a:cubicBezTo>
                <a:cubicBezTo>
                  <a:pt x="114" y="3006"/>
                  <a:pt x="167" y="2910"/>
                  <a:pt x="202" y="2859"/>
                </a:cubicBezTo>
                <a:cubicBezTo>
                  <a:pt x="211" y="2844"/>
                  <a:pt x="222" y="2829"/>
                  <a:pt x="232" y="2815"/>
                </a:cubicBezTo>
                <a:cubicBezTo>
                  <a:pt x="241" y="2800"/>
                  <a:pt x="251" y="2784"/>
                  <a:pt x="261" y="2770"/>
                </a:cubicBezTo>
                <a:cubicBezTo>
                  <a:pt x="270" y="2755"/>
                  <a:pt x="291" y="2726"/>
                  <a:pt x="291" y="2726"/>
                </a:cubicBezTo>
                <a:cubicBezTo>
                  <a:pt x="340" y="2577"/>
                  <a:pt x="258" y="2801"/>
                  <a:pt x="350" y="2637"/>
                </a:cubicBezTo>
                <a:cubicBezTo>
                  <a:pt x="404" y="2539"/>
                  <a:pt x="354" y="2531"/>
                  <a:pt x="439" y="2474"/>
                </a:cubicBezTo>
                <a:cubicBezTo>
                  <a:pt x="477" y="2359"/>
                  <a:pt x="520" y="2247"/>
                  <a:pt x="558" y="2133"/>
                </a:cubicBezTo>
                <a:cubicBezTo>
                  <a:pt x="598" y="2009"/>
                  <a:pt x="637" y="1898"/>
                  <a:pt x="750" y="1822"/>
                </a:cubicBezTo>
                <a:cubicBezTo>
                  <a:pt x="809" y="1734"/>
                  <a:pt x="750" y="1793"/>
                  <a:pt x="913" y="1793"/>
                </a:cubicBezTo>
                <a:cubicBezTo>
                  <a:pt x="948" y="1793"/>
                  <a:pt x="982" y="1783"/>
                  <a:pt x="1017" y="1778"/>
                </a:cubicBezTo>
                <a:cubicBezTo>
                  <a:pt x="1031" y="1773"/>
                  <a:pt x="1048" y="1772"/>
                  <a:pt x="1061" y="1763"/>
                </a:cubicBezTo>
                <a:cubicBezTo>
                  <a:pt x="1074" y="1751"/>
                  <a:pt x="1073" y="1721"/>
                  <a:pt x="1091" y="1719"/>
                </a:cubicBezTo>
                <a:cubicBezTo>
                  <a:pt x="1198" y="1701"/>
                  <a:pt x="1308" y="1709"/>
                  <a:pt x="1417" y="1704"/>
                </a:cubicBezTo>
                <a:cubicBezTo>
                  <a:pt x="1561" y="1605"/>
                  <a:pt x="1672" y="1447"/>
                  <a:pt x="1847" y="1393"/>
                </a:cubicBezTo>
                <a:cubicBezTo>
                  <a:pt x="1851" y="1378"/>
                  <a:pt x="1849" y="1359"/>
                  <a:pt x="1861" y="1348"/>
                </a:cubicBezTo>
                <a:cubicBezTo>
                  <a:pt x="1872" y="1336"/>
                  <a:pt x="1891" y="1340"/>
                  <a:pt x="1906" y="1333"/>
                </a:cubicBezTo>
                <a:cubicBezTo>
                  <a:pt x="1921" y="1325"/>
                  <a:pt x="1935" y="1313"/>
                  <a:pt x="1950" y="1304"/>
                </a:cubicBezTo>
                <a:cubicBezTo>
                  <a:pt x="1970" y="1274"/>
                  <a:pt x="1981" y="1236"/>
                  <a:pt x="2010" y="1215"/>
                </a:cubicBezTo>
                <a:cubicBezTo>
                  <a:pt x="2029" y="1200"/>
                  <a:pt x="2052" y="1188"/>
                  <a:pt x="2069" y="1170"/>
                </a:cubicBezTo>
                <a:cubicBezTo>
                  <a:pt x="2092" y="1143"/>
                  <a:pt x="2128" y="1082"/>
                  <a:pt x="2128" y="1082"/>
                </a:cubicBezTo>
                <a:cubicBezTo>
                  <a:pt x="2168" y="961"/>
                  <a:pt x="2111" y="1116"/>
                  <a:pt x="2173" y="993"/>
                </a:cubicBezTo>
                <a:cubicBezTo>
                  <a:pt x="2233" y="870"/>
                  <a:pt x="2131" y="1029"/>
                  <a:pt x="2217" y="904"/>
                </a:cubicBezTo>
                <a:cubicBezTo>
                  <a:pt x="2242" y="827"/>
                  <a:pt x="2271" y="834"/>
                  <a:pt x="2321" y="785"/>
                </a:cubicBezTo>
                <a:cubicBezTo>
                  <a:pt x="2391" y="714"/>
                  <a:pt x="2444" y="634"/>
                  <a:pt x="2528" y="578"/>
                </a:cubicBezTo>
                <a:cubicBezTo>
                  <a:pt x="2567" y="519"/>
                  <a:pt x="2621" y="489"/>
                  <a:pt x="2662" y="430"/>
                </a:cubicBezTo>
                <a:cubicBezTo>
                  <a:pt x="2744" y="306"/>
                  <a:pt x="2763" y="197"/>
                  <a:pt x="2869" y="89"/>
                </a:cubicBezTo>
                <a:cubicBezTo>
                  <a:pt x="2891" y="21"/>
                  <a:pt x="2896" y="46"/>
                  <a:pt x="2943" y="0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50" name="AutoShape 10"/>
          <p:cNvSpPr>
            <a:spLocks noChangeArrowheads="1"/>
          </p:cNvSpPr>
          <p:nvPr/>
        </p:nvSpPr>
        <p:spPr bwMode="auto">
          <a:xfrm>
            <a:off x="3048000" y="3048000"/>
            <a:ext cx="533400" cy="381000"/>
          </a:xfrm>
          <a:prstGeom prst="irregularSeal1">
            <a:avLst/>
          </a:prstGeom>
          <a:solidFill>
            <a:schemeClr val="accent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53" name="Rectangle 13"/>
          <p:cNvSpPr>
            <a:spLocks noChangeArrowheads="1"/>
          </p:cNvSpPr>
          <p:nvPr/>
        </p:nvSpPr>
        <p:spPr bwMode="auto">
          <a:xfrm>
            <a:off x="4267200" y="304800"/>
            <a:ext cx="236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Aram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54" name="Freeform 14"/>
          <p:cNvSpPr>
            <a:spLocks/>
          </p:cNvSpPr>
          <p:nvPr/>
        </p:nvSpPr>
        <p:spPr bwMode="auto">
          <a:xfrm>
            <a:off x="3589338" y="1798638"/>
            <a:ext cx="3895725" cy="2486025"/>
          </a:xfrm>
          <a:custGeom>
            <a:avLst/>
            <a:gdLst>
              <a:gd name="T0" fmla="*/ 2454 w 2454"/>
              <a:gd name="T1" fmla="*/ 1566 h 1566"/>
              <a:gd name="T2" fmla="*/ 2422 w 2454"/>
              <a:gd name="T3" fmla="*/ 1555 h 1566"/>
              <a:gd name="T4" fmla="*/ 2347 w 2454"/>
              <a:gd name="T5" fmla="*/ 1544 h 1566"/>
              <a:gd name="T6" fmla="*/ 2294 w 2454"/>
              <a:gd name="T7" fmla="*/ 1512 h 1566"/>
              <a:gd name="T8" fmla="*/ 2262 w 2454"/>
              <a:gd name="T9" fmla="*/ 1502 h 1566"/>
              <a:gd name="T10" fmla="*/ 2230 w 2454"/>
              <a:gd name="T11" fmla="*/ 1480 h 1566"/>
              <a:gd name="T12" fmla="*/ 2198 w 2454"/>
              <a:gd name="T13" fmla="*/ 1470 h 1566"/>
              <a:gd name="T14" fmla="*/ 2048 w 2454"/>
              <a:gd name="T15" fmla="*/ 1320 h 1566"/>
              <a:gd name="T16" fmla="*/ 1984 w 2454"/>
              <a:gd name="T17" fmla="*/ 1214 h 1566"/>
              <a:gd name="T18" fmla="*/ 1899 w 2454"/>
              <a:gd name="T19" fmla="*/ 1128 h 1566"/>
              <a:gd name="T20" fmla="*/ 1878 w 2454"/>
              <a:gd name="T21" fmla="*/ 1096 h 1566"/>
              <a:gd name="T22" fmla="*/ 1835 w 2454"/>
              <a:gd name="T23" fmla="*/ 1075 h 1566"/>
              <a:gd name="T24" fmla="*/ 1739 w 2454"/>
              <a:gd name="T25" fmla="*/ 1011 h 1566"/>
              <a:gd name="T26" fmla="*/ 1462 w 2454"/>
              <a:gd name="T27" fmla="*/ 936 h 1566"/>
              <a:gd name="T28" fmla="*/ 1323 w 2454"/>
              <a:gd name="T29" fmla="*/ 872 h 1566"/>
              <a:gd name="T30" fmla="*/ 1248 w 2454"/>
              <a:gd name="T31" fmla="*/ 808 h 1566"/>
              <a:gd name="T32" fmla="*/ 1088 w 2454"/>
              <a:gd name="T33" fmla="*/ 691 h 1566"/>
              <a:gd name="T34" fmla="*/ 875 w 2454"/>
              <a:gd name="T35" fmla="*/ 552 h 1566"/>
              <a:gd name="T36" fmla="*/ 822 w 2454"/>
              <a:gd name="T37" fmla="*/ 446 h 1566"/>
              <a:gd name="T38" fmla="*/ 811 w 2454"/>
              <a:gd name="T39" fmla="*/ 414 h 1566"/>
              <a:gd name="T40" fmla="*/ 758 w 2454"/>
              <a:gd name="T41" fmla="*/ 360 h 1566"/>
              <a:gd name="T42" fmla="*/ 704 w 2454"/>
              <a:gd name="T43" fmla="*/ 296 h 1566"/>
              <a:gd name="T44" fmla="*/ 576 w 2454"/>
              <a:gd name="T45" fmla="*/ 264 h 1566"/>
              <a:gd name="T46" fmla="*/ 384 w 2454"/>
              <a:gd name="T47" fmla="*/ 115 h 1566"/>
              <a:gd name="T48" fmla="*/ 86 w 2454"/>
              <a:gd name="T49" fmla="*/ 30 h 1566"/>
              <a:gd name="T50" fmla="*/ 0 w 2454"/>
              <a:gd name="T51" fmla="*/ 19 h 15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54" h="1566">
                <a:moveTo>
                  <a:pt x="2454" y="1566"/>
                </a:moveTo>
                <a:cubicBezTo>
                  <a:pt x="2443" y="1562"/>
                  <a:pt x="2433" y="1557"/>
                  <a:pt x="2422" y="1555"/>
                </a:cubicBezTo>
                <a:cubicBezTo>
                  <a:pt x="2397" y="1549"/>
                  <a:pt x="2370" y="1552"/>
                  <a:pt x="2347" y="1544"/>
                </a:cubicBezTo>
                <a:cubicBezTo>
                  <a:pt x="2327" y="1537"/>
                  <a:pt x="2312" y="1521"/>
                  <a:pt x="2294" y="1512"/>
                </a:cubicBezTo>
                <a:cubicBezTo>
                  <a:pt x="2283" y="1507"/>
                  <a:pt x="2272" y="1505"/>
                  <a:pt x="2262" y="1502"/>
                </a:cubicBezTo>
                <a:cubicBezTo>
                  <a:pt x="2251" y="1494"/>
                  <a:pt x="2241" y="1485"/>
                  <a:pt x="2230" y="1480"/>
                </a:cubicBezTo>
                <a:cubicBezTo>
                  <a:pt x="2220" y="1475"/>
                  <a:pt x="2207" y="1476"/>
                  <a:pt x="2198" y="1470"/>
                </a:cubicBezTo>
                <a:cubicBezTo>
                  <a:pt x="2142" y="1433"/>
                  <a:pt x="2086" y="1372"/>
                  <a:pt x="2048" y="1320"/>
                </a:cubicBezTo>
                <a:cubicBezTo>
                  <a:pt x="2023" y="1286"/>
                  <a:pt x="2010" y="1246"/>
                  <a:pt x="1984" y="1214"/>
                </a:cubicBezTo>
                <a:cubicBezTo>
                  <a:pt x="1958" y="1182"/>
                  <a:pt x="1921" y="1161"/>
                  <a:pt x="1899" y="1128"/>
                </a:cubicBezTo>
                <a:cubicBezTo>
                  <a:pt x="1892" y="1117"/>
                  <a:pt x="1887" y="1104"/>
                  <a:pt x="1878" y="1096"/>
                </a:cubicBezTo>
                <a:cubicBezTo>
                  <a:pt x="1865" y="1085"/>
                  <a:pt x="1848" y="1083"/>
                  <a:pt x="1835" y="1075"/>
                </a:cubicBezTo>
                <a:cubicBezTo>
                  <a:pt x="1801" y="1055"/>
                  <a:pt x="1775" y="1022"/>
                  <a:pt x="1739" y="1011"/>
                </a:cubicBezTo>
                <a:cubicBezTo>
                  <a:pt x="1643" y="979"/>
                  <a:pt x="1560" y="954"/>
                  <a:pt x="1462" y="936"/>
                </a:cubicBezTo>
                <a:cubicBezTo>
                  <a:pt x="1416" y="913"/>
                  <a:pt x="1367" y="896"/>
                  <a:pt x="1323" y="872"/>
                </a:cubicBezTo>
                <a:cubicBezTo>
                  <a:pt x="1280" y="848"/>
                  <a:pt x="1282" y="837"/>
                  <a:pt x="1248" y="808"/>
                </a:cubicBezTo>
                <a:cubicBezTo>
                  <a:pt x="1199" y="765"/>
                  <a:pt x="1141" y="726"/>
                  <a:pt x="1088" y="691"/>
                </a:cubicBezTo>
                <a:cubicBezTo>
                  <a:pt x="1023" y="648"/>
                  <a:pt x="924" y="604"/>
                  <a:pt x="875" y="552"/>
                </a:cubicBezTo>
                <a:cubicBezTo>
                  <a:pt x="861" y="512"/>
                  <a:pt x="840" y="482"/>
                  <a:pt x="822" y="446"/>
                </a:cubicBezTo>
                <a:cubicBezTo>
                  <a:pt x="816" y="435"/>
                  <a:pt x="817" y="423"/>
                  <a:pt x="811" y="414"/>
                </a:cubicBezTo>
                <a:cubicBezTo>
                  <a:pt x="795" y="393"/>
                  <a:pt x="772" y="380"/>
                  <a:pt x="758" y="360"/>
                </a:cubicBezTo>
                <a:cubicBezTo>
                  <a:pt x="742" y="337"/>
                  <a:pt x="727" y="311"/>
                  <a:pt x="704" y="296"/>
                </a:cubicBezTo>
                <a:cubicBezTo>
                  <a:pt x="667" y="271"/>
                  <a:pt x="614" y="285"/>
                  <a:pt x="576" y="264"/>
                </a:cubicBezTo>
                <a:cubicBezTo>
                  <a:pt x="503" y="224"/>
                  <a:pt x="452" y="159"/>
                  <a:pt x="384" y="115"/>
                </a:cubicBezTo>
                <a:cubicBezTo>
                  <a:pt x="308" y="0"/>
                  <a:pt x="224" y="36"/>
                  <a:pt x="86" y="30"/>
                </a:cubicBezTo>
                <a:cubicBezTo>
                  <a:pt x="57" y="26"/>
                  <a:pt x="0" y="19"/>
                  <a:pt x="0" y="19"/>
                </a:cubicBezTo>
              </a:path>
            </a:pathLst>
          </a:custGeom>
          <a:noFill/>
          <a:ln w="57150" cmpd="sng">
            <a:solidFill>
              <a:srgbClr val="000066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55" name="Text Box 15"/>
          <p:cNvSpPr txBox="1">
            <a:spLocks noChangeArrowheads="1"/>
          </p:cNvSpPr>
          <p:nvPr/>
        </p:nvSpPr>
        <p:spPr bwMode="auto">
          <a:xfrm>
            <a:off x="2133600" y="3200400"/>
            <a:ext cx="2187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Megiddo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56" name="Text Box 16"/>
          <p:cNvSpPr txBox="1">
            <a:spLocks noChangeArrowheads="1"/>
          </p:cNvSpPr>
          <p:nvPr/>
        </p:nvSpPr>
        <p:spPr bwMode="auto">
          <a:xfrm>
            <a:off x="5334000" y="1989138"/>
            <a:ext cx="2209800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Ramoth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-Gilead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291844" name="Rectangle 4"/>
          <p:cNvSpPr>
            <a:spLocks noChangeArrowheads="1"/>
          </p:cNvSpPr>
          <p:nvPr/>
        </p:nvSpPr>
        <p:spPr bwMode="auto">
          <a:xfrm>
            <a:off x="1908175" y="1946275"/>
            <a:ext cx="2362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Israel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pic>
        <p:nvPicPr>
          <p:cNvPr id="29184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410200"/>
            <a:ext cx="2667000" cy="195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Freeform 1"/>
          <p:cNvSpPr/>
          <p:nvPr/>
        </p:nvSpPr>
        <p:spPr>
          <a:xfrm>
            <a:off x="3546475" y="1373188"/>
            <a:ext cx="1522413" cy="2012950"/>
          </a:xfrm>
          <a:custGeom>
            <a:avLst/>
            <a:gdLst>
              <a:gd name="connsiteX0" fmla="*/ 0 w 1521616"/>
              <a:gd name="connsiteY0" fmla="*/ 1796381 h 2013778"/>
              <a:gd name="connsiteX1" fmla="*/ 160170 w 1521616"/>
              <a:gd name="connsiteY1" fmla="*/ 1807823 h 2013778"/>
              <a:gd name="connsiteX2" fmla="*/ 560596 w 1521616"/>
              <a:gd name="connsiteY2" fmla="*/ 1819265 h 2013778"/>
              <a:gd name="connsiteX3" fmla="*/ 594918 w 1521616"/>
              <a:gd name="connsiteY3" fmla="*/ 1842149 h 2013778"/>
              <a:gd name="connsiteX4" fmla="*/ 675003 w 1521616"/>
              <a:gd name="connsiteY4" fmla="*/ 1876475 h 2013778"/>
              <a:gd name="connsiteX5" fmla="*/ 720766 w 1521616"/>
              <a:gd name="connsiteY5" fmla="*/ 1910801 h 2013778"/>
              <a:gd name="connsiteX6" fmla="*/ 755088 w 1521616"/>
              <a:gd name="connsiteY6" fmla="*/ 1933684 h 2013778"/>
              <a:gd name="connsiteX7" fmla="*/ 800851 w 1521616"/>
              <a:gd name="connsiteY7" fmla="*/ 2002336 h 2013778"/>
              <a:gd name="connsiteX8" fmla="*/ 846614 w 1521616"/>
              <a:gd name="connsiteY8" fmla="*/ 2013778 h 2013778"/>
              <a:gd name="connsiteX9" fmla="*/ 1006784 w 1521616"/>
              <a:gd name="connsiteY9" fmla="*/ 2002336 h 2013778"/>
              <a:gd name="connsiteX10" fmla="*/ 1075428 w 1521616"/>
              <a:gd name="connsiteY10" fmla="*/ 1979452 h 2013778"/>
              <a:gd name="connsiteX11" fmla="*/ 1224158 w 1521616"/>
              <a:gd name="connsiteY11" fmla="*/ 1968010 h 2013778"/>
              <a:gd name="connsiteX12" fmla="*/ 1315683 w 1521616"/>
              <a:gd name="connsiteY12" fmla="*/ 1956568 h 2013778"/>
              <a:gd name="connsiteX13" fmla="*/ 1418650 w 1521616"/>
              <a:gd name="connsiteY13" fmla="*/ 1910801 h 2013778"/>
              <a:gd name="connsiteX14" fmla="*/ 1452972 w 1521616"/>
              <a:gd name="connsiteY14" fmla="*/ 1830707 h 2013778"/>
              <a:gd name="connsiteX15" fmla="*/ 1475854 w 1521616"/>
              <a:gd name="connsiteY15" fmla="*/ 1762056 h 2013778"/>
              <a:gd name="connsiteX16" fmla="*/ 1487294 w 1521616"/>
              <a:gd name="connsiteY16" fmla="*/ 1693404 h 2013778"/>
              <a:gd name="connsiteX17" fmla="*/ 1498735 w 1521616"/>
              <a:gd name="connsiteY17" fmla="*/ 1647637 h 2013778"/>
              <a:gd name="connsiteX18" fmla="*/ 1521616 w 1521616"/>
              <a:gd name="connsiteY18" fmla="*/ 1178518 h 2013778"/>
              <a:gd name="connsiteX19" fmla="*/ 1510176 w 1521616"/>
              <a:gd name="connsiteY19" fmla="*/ 789493 h 2013778"/>
              <a:gd name="connsiteX20" fmla="*/ 1487294 w 1521616"/>
              <a:gd name="connsiteY20" fmla="*/ 766609 h 2013778"/>
              <a:gd name="connsiteX21" fmla="*/ 1464413 w 1521616"/>
              <a:gd name="connsiteY21" fmla="*/ 583538 h 2013778"/>
              <a:gd name="connsiteX22" fmla="*/ 1452972 w 1521616"/>
              <a:gd name="connsiteY22" fmla="*/ 537770 h 2013778"/>
              <a:gd name="connsiteX23" fmla="*/ 1430091 w 1521616"/>
              <a:gd name="connsiteY23" fmla="*/ 503445 h 2013778"/>
              <a:gd name="connsiteX24" fmla="*/ 1418650 w 1521616"/>
              <a:gd name="connsiteY24" fmla="*/ 0 h 2013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521616" h="2013778">
                <a:moveTo>
                  <a:pt x="0" y="1796381"/>
                </a:moveTo>
                <a:cubicBezTo>
                  <a:pt x="53390" y="1800195"/>
                  <a:pt x="106688" y="1805640"/>
                  <a:pt x="160170" y="1807823"/>
                </a:cubicBezTo>
                <a:cubicBezTo>
                  <a:pt x="293589" y="1813269"/>
                  <a:pt x="427480" y="1808755"/>
                  <a:pt x="560596" y="1819265"/>
                </a:cubicBezTo>
                <a:cubicBezTo>
                  <a:pt x="574304" y="1820347"/>
                  <a:pt x="582619" y="1835999"/>
                  <a:pt x="594918" y="1842149"/>
                </a:cubicBezTo>
                <a:cubicBezTo>
                  <a:pt x="672771" y="1881080"/>
                  <a:pt x="579772" y="1816949"/>
                  <a:pt x="675003" y="1876475"/>
                </a:cubicBezTo>
                <a:cubicBezTo>
                  <a:pt x="691173" y="1886582"/>
                  <a:pt x="705250" y="1899717"/>
                  <a:pt x="720766" y="1910801"/>
                </a:cubicBezTo>
                <a:cubicBezTo>
                  <a:pt x="731955" y="1918794"/>
                  <a:pt x="743647" y="1926056"/>
                  <a:pt x="755088" y="1933684"/>
                </a:cubicBezTo>
                <a:cubicBezTo>
                  <a:pt x="764377" y="1952265"/>
                  <a:pt x="777555" y="1990687"/>
                  <a:pt x="800851" y="2002336"/>
                </a:cubicBezTo>
                <a:cubicBezTo>
                  <a:pt x="814915" y="2009369"/>
                  <a:pt x="831360" y="2009964"/>
                  <a:pt x="846614" y="2013778"/>
                </a:cubicBezTo>
                <a:cubicBezTo>
                  <a:pt x="900004" y="2009964"/>
                  <a:pt x="953850" y="2010277"/>
                  <a:pt x="1006784" y="2002336"/>
                </a:cubicBezTo>
                <a:cubicBezTo>
                  <a:pt x="1030636" y="1998758"/>
                  <a:pt x="1051604" y="1983214"/>
                  <a:pt x="1075428" y="1979452"/>
                </a:cubicBezTo>
                <a:cubicBezTo>
                  <a:pt x="1124543" y="1971696"/>
                  <a:pt x="1174659" y="1972725"/>
                  <a:pt x="1224158" y="1968010"/>
                </a:cubicBezTo>
                <a:cubicBezTo>
                  <a:pt x="1254765" y="1965095"/>
                  <a:pt x="1285175" y="1960382"/>
                  <a:pt x="1315683" y="1956568"/>
                </a:cubicBezTo>
                <a:cubicBezTo>
                  <a:pt x="1397373" y="1929335"/>
                  <a:pt x="1364260" y="1947064"/>
                  <a:pt x="1418650" y="1910801"/>
                </a:cubicBezTo>
                <a:cubicBezTo>
                  <a:pt x="1448914" y="1789734"/>
                  <a:pt x="1407825" y="1932297"/>
                  <a:pt x="1452972" y="1830707"/>
                </a:cubicBezTo>
                <a:cubicBezTo>
                  <a:pt x="1462768" y="1808664"/>
                  <a:pt x="1475854" y="1762056"/>
                  <a:pt x="1475854" y="1762056"/>
                </a:cubicBezTo>
                <a:cubicBezTo>
                  <a:pt x="1479667" y="1739172"/>
                  <a:pt x="1482745" y="1716153"/>
                  <a:pt x="1487294" y="1693404"/>
                </a:cubicBezTo>
                <a:cubicBezTo>
                  <a:pt x="1490378" y="1677984"/>
                  <a:pt x="1497244" y="1663291"/>
                  <a:pt x="1498735" y="1647637"/>
                </a:cubicBezTo>
                <a:cubicBezTo>
                  <a:pt x="1507458" y="1556040"/>
                  <a:pt x="1518894" y="1243846"/>
                  <a:pt x="1521616" y="1178518"/>
                </a:cubicBezTo>
                <a:cubicBezTo>
                  <a:pt x="1517803" y="1048843"/>
                  <a:pt x="1520948" y="918776"/>
                  <a:pt x="1510176" y="789493"/>
                </a:cubicBezTo>
                <a:cubicBezTo>
                  <a:pt x="1509280" y="778743"/>
                  <a:pt x="1489634" y="777139"/>
                  <a:pt x="1487294" y="766609"/>
                </a:cubicBezTo>
                <a:cubicBezTo>
                  <a:pt x="1473954" y="706575"/>
                  <a:pt x="1479327" y="643201"/>
                  <a:pt x="1464413" y="583538"/>
                </a:cubicBezTo>
                <a:cubicBezTo>
                  <a:pt x="1460599" y="568282"/>
                  <a:pt x="1459166" y="552224"/>
                  <a:pt x="1452972" y="537770"/>
                </a:cubicBezTo>
                <a:cubicBezTo>
                  <a:pt x="1447556" y="525131"/>
                  <a:pt x="1437718" y="514887"/>
                  <a:pt x="1430091" y="503445"/>
                </a:cubicBezTo>
                <a:cubicBezTo>
                  <a:pt x="1394826" y="291834"/>
                  <a:pt x="1418650" y="457993"/>
                  <a:pt x="1418650" y="0"/>
                </a:cubicBezTo>
              </a:path>
            </a:pathLst>
          </a:custGeom>
          <a:ln w="762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ＭＳ Ｐゴシック"/>
              <a:cs typeface="+mn-cs"/>
            </a:endParaRPr>
          </a:p>
        </p:txBody>
      </p:sp>
      <p:sp>
        <p:nvSpPr>
          <p:cNvPr id="291851" name="AutoShape 11"/>
          <p:cNvSpPr>
            <a:spLocks noChangeArrowheads="1"/>
          </p:cNvSpPr>
          <p:nvPr/>
        </p:nvSpPr>
        <p:spPr bwMode="auto">
          <a:xfrm>
            <a:off x="4953000" y="2667000"/>
            <a:ext cx="533400" cy="381000"/>
          </a:xfrm>
          <a:prstGeom prst="irregularSeal1">
            <a:avLst/>
          </a:prstGeom>
          <a:solidFill>
            <a:srgbClr val="CCFF33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1569797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9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18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9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29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843" grpId="0" autoUpdateAnimBg="0"/>
      <p:bldP spid="291845" grpId="0" autoUpdateAnimBg="0"/>
      <p:bldP spid="291848" grpId="0" autoUpdateAnimBg="0"/>
      <p:bldP spid="291850" grpId="0" animBg="1"/>
      <p:bldP spid="291853" grpId="0" autoUpdateAnimBg="0"/>
      <p:bldP spid="291855" grpId="0" autoUpdateAnimBg="0"/>
      <p:bldP spid="291856" grpId="0" autoUpdateAnimBg="0"/>
      <p:bldP spid="291844" grpId="0" autoUpdateAnimBg="0"/>
      <p:bldP spid="2918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3632200"/>
            <a:ext cx="68707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663" y="1219200"/>
            <a:ext cx="2498725" cy="249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36513" y="-100013"/>
            <a:ext cx="6300788" cy="3744913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b="1" dirty="0">
                <a:solidFill>
                  <a:schemeClr val="bg1"/>
                </a:solidFill>
              </a:rPr>
              <a:t>Are you asking for God</a:t>
            </a:r>
            <a:r>
              <a:rPr lang="uk-UA" sz="5400" b="1" dirty="0">
                <a:solidFill>
                  <a:schemeClr val="bg1"/>
                </a:solidFill>
              </a:rPr>
              <a:t>'</a:t>
            </a:r>
            <a:r>
              <a:rPr lang="en-US" sz="5400" b="1" dirty="0">
                <a:solidFill>
                  <a:schemeClr val="bg1"/>
                </a:solidFill>
              </a:rPr>
              <a:t>s will but your decision is already made?</a:t>
            </a:r>
          </a:p>
        </p:txBody>
      </p:sp>
    </p:spTree>
    <p:extLst>
      <p:ext uri="{BB962C8B-B14F-4D97-AF65-F5344CB8AC3E}">
        <p14:creationId xmlns:p14="http://schemas.microsoft.com/office/powerpoint/2010/main" val="2492438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09" name="Group 5"/>
          <p:cNvGrpSpPr>
            <a:grpSpLocks/>
          </p:cNvGrpSpPr>
          <p:nvPr/>
        </p:nvGrpSpPr>
        <p:grpSpPr bwMode="auto">
          <a:xfrm>
            <a:off x="5638800" y="-381000"/>
            <a:ext cx="3886200" cy="6934200"/>
            <a:chOff x="2352" y="-336"/>
            <a:chExt cx="2448" cy="4368"/>
          </a:xfrm>
        </p:grpSpPr>
        <p:pic>
          <p:nvPicPr>
            <p:cNvPr id="94211" name="Picture 6" descr="Signpost                                                       00000014 Hard Disk                      B71BABE6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8" y="0"/>
              <a:ext cx="2194" cy="38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063" name="Rectangle 7"/>
            <p:cNvSpPr>
              <a:spLocks noChangeArrowheads="1"/>
            </p:cNvSpPr>
            <p:nvPr/>
          </p:nvSpPr>
          <p:spPr bwMode="auto">
            <a:xfrm>
              <a:off x="2400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64" name="Rectangle 8"/>
            <p:cNvSpPr>
              <a:spLocks noChangeArrowheads="1"/>
            </p:cNvSpPr>
            <p:nvPr/>
          </p:nvSpPr>
          <p:spPr bwMode="auto">
            <a:xfrm rot="-606401">
              <a:off x="3504" y="369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65" name="Rectangle 9"/>
            <p:cNvSpPr>
              <a:spLocks noChangeArrowheads="1"/>
            </p:cNvSpPr>
            <p:nvPr/>
          </p:nvSpPr>
          <p:spPr bwMode="auto">
            <a:xfrm>
              <a:off x="4416" y="364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66" name="Rectangle 10"/>
            <p:cNvSpPr>
              <a:spLocks noChangeArrowheads="1"/>
            </p:cNvSpPr>
            <p:nvPr/>
          </p:nvSpPr>
          <p:spPr bwMode="auto">
            <a:xfrm>
              <a:off x="4464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67" name="Rectangle 11"/>
            <p:cNvSpPr>
              <a:spLocks noChangeArrowheads="1"/>
            </p:cNvSpPr>
            <p:nvPr/>
          </p:nvSpPr>
          <p:spPr bwMode="auto">
            <a:xfrm>
              <a:off x="4464" y="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68" name="Rectangle 12"/>
            <p:cNvSpPr>
              <a:spLocks noChangeArrowheads="1"/>
            </p:cNvSpPr>
            <p:nvPr/>
          </p:nvSpPr>
          <p:spPr bwMode="auto">
            <a:xfrm>
              <a:off x="2400" y="177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69" name="Rectangle 13"/>
            <p:cNvSpPr>
              <a:spLocks noChangeArrowheads="1"/>
            </p:cNvSpPr>
            <p:nvPr/>
          </p:nvSpPr>
          <p:spPr bwMode="auto">
            <a:xfrm>
              <a:off x="2400" y="-168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70" name="Rectangle 14"/>
            <p:cNvSpPr>
              <a:spLocks noChangeArrowheads="1"/>
            </p:cNvSpPr>
            <p:nvPr/>
          </p:nvSpPr>
          <p:spPr bwMode="auto">
            <a:xfrm>
              <a:off x="2352" y="-336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301071" name="Rectangle 15"/>
            <p:cNvSpPr>
              <a:spLocks noChangeArrowheads="1"/>
            </p:cNvSpPr>
            <p:nvPr/>
          </p:nvSpPr>
          <p:spPr bwMode="auto">
            <a:xfrm rot="1304984">
              <a:off x="3504" y="-240"/>
              <a:ext cx="336" cy="336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</p:grpSp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463" y="3617913"/>
            <a:ext cx="7019925" cy="31242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4800" b="1" dirty="0">
                <a:solidFill>
                  <a:schemeClr val="bg1"/>
                </a:solidFill>
              </a:rPr>
              <a:t>"</a:t>
            </a:r>
            <a:r>
              <a:rPr lang="en-US" altLang="en-US" sz="4800" b="1" dirty="0">
                <a:solidFill>
                  <a:schemeClr val="bg1"/>
                </a:solidFill>
              </a:rPr>
              <a:t>Oh, Lord, </a:t>
            </a:r>
            <a:br>
              <a:rPr lang="en-US" altLang="en-US" sz="4800" b="1" dirty="0">
                <a:solidFill>
                  <a:schemeClr val="bg1"/>
                </a:solidFill>
              </a:rPr>
            </a:br>
            <a:r>
              <a:rPr lang="en-US" altLang="en-US" sz="4800" b="1" dirty="0">
                <a:solidFill>
                  <a:schemeClr val="bg1"/>
                </a:solidFill>
              </a:rPr>
              <a:t>use me as You will</a:t>
            </a:r>
            <a:br>
              <a:rPr lang="en-US" altLang="en-US" sz="4800" b="1" dirty="0">
                <a:solidFill>
                  <a:schemeClr val="bg1"/>
                </a:solidFill>
              </a:rPr>
            </a:br>
            <a:r>
              <a:rPr lang="en-US" altLang="en-US" sz="4800" b="1" dirty="0">
                <a:solidFill>
                  <a:schemeClr val="bg1"/>
                </a:solidFill>
              </a:rPr>
              <a:t>—especially as an advisor!</a:t>
            </a:r>
            <a:r>
              <a:rPr lang="ru-RU" altLang="ja-JP" sz="4800" b="1" dirty="0">
                <a:solidFill>
                  <a:schemeClr val="bg1"/>
                </a:solidFill>
              </a:rPr>
              <a:t>"</a:t>
            </a:r>
            <a:endParaRPr lang="en-US" alt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64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5576" y="-21167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God</a:t>
            </a:r>
            <a:r>
              <a:rPr lang="uk-UA" dirty="0"/>
              <a:t>'</a:t>
            </a:r>
            <a:r>
              <a:rPr lang="en-US" dirty="0"/>
              <a:t>s Will?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980728"/>
            <a:ext cx="5544616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37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463" y="4437063"/>
            <a:ext cx="1747838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2403475"/>
            <a:ext cx="4770438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ChangeArrowheads="1"/>
          </p:cNvSpPr>
          <p:nvPr>
            <p:ph type="title"/>
          </p:nvPr>
        </p:nvSpPr>
        <p:spPr>
          <a:xfrm>
            <a:off x="971550" y="-26988"/>
            <a:ext cx="4319588" cy="5184776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ja-JP" sz="4000" b="1" dirty="0">
                <a:solidFill>
                  <a:srgbClr val="000000"/>
                </a:solidFill>
              </a:rPr>
              <a:t>"</a:t>
            </a:r>
            <a:r>
              <a:rPr lang="en-US" altLang="en-US" sz="4000" b="1" dirty="0">
                <a:solidFill>
                  <a:srgbClr val="000000"/>
                </a:solidFill>
              </a:rPr>
              <a:t>I seek at the beginning to get my heart into such a state that it has </a:t>
            </a:r>
            <a:br>
              <a:rPr lang="en-US" altLang="en-US" sz="4000" b="1" dirty="0">
                <a:solidFill>
                  <a:srgbClr val="000000"/>
                </a:solidFill>
              </a:rPr>
            </a:br>
            <a:r>
              <a:rPr lang="en-US" altLang="en-US" sz="4000" b="1" dirty="0">
                <a:solidFill>
                  <a:srgbClr val="000000"/>
                </a:solidFill>
              </a:rPr>
              <a:t>no will of its own in regard to a given matter</a:t>
            </a:r>
            <a:r>
              <a:rPr lang="ru-RU" altLang="ja-JP" sz="4000" b="1" dirty="0">
                <a:solidFill>
                  <a:srgbClr val="000000"/>
                </a:solidFill>
              </a:rPr>
              <a:t>"</a:t>
            </a:r>
            <a:endParaRPr lang="en-US" altLang="en-US" sz="3600" b="1" dirty="0">
              <a:solidFill>
                <a:srgbClr val="000000"/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42988" y="4941888"/>
            <a:ext cx="4319587" cy="173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—George Mueller (1805-1898)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94548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310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721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27584" y="764704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How long?</a:t>
            </a:r>
          </a:p>
        </p:txBody>
      </p:sp>
    </p:spTree>
    <p:extLst>
      <p:ext uri="{BB962C8B-B14F-4D97-AF65-F5344CB8AC3E}">
        <p14:creationId xmlns:p14="http://schemas.microsoft.com/office/powerpoint/2010/main" val="2572332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Family 1990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533400"/>
            <a:ext cx="7224713" cy="906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382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-76200"/>
            <a:ext cx="6705600" cy="1295400"/>
          </a:xfrm>
        </p:spPr>
        <p:txBody>
          <a:bodyPr/>
          <a:lstStyle/>
          <a:p>
            <a:pPr eaLnBrk="1" hangingPunct="1">
              <a:defRPr/>
            </a:pP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1991: Move to Singapore</a:t>
            </a:r>
          </a:p>
        </p:txBody>
      </p:sp>
      <p:sp>
        <p:nvSpPr>
          <p:cNvPr id="333828" name="Rectangle 4"/>
          <p:cNvSpPr>
            <a:spLocks noChangeArrowheads="1"/>
          </p:cNvSpPr>
          <p:nvPr/>
        </p:nvSpPr>
        <p:spPr bwMode="auto">
          <a:xfrm>
            <a:off x="6096000" y="1295400"/>
            <a:ext cx="30480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Rick, 33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Susan, 30 something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Kurt, 4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 charset="0"/>
                <a:ea typeface="ＭＳ Ｐゴシック" charset="0"/>
              </a:rPr>
              <a:t>Stephen, 1</a:t>
            </a:r>
          </a:p>
        </p:txBody>
      </p:sp>
    </p:spTree>
    <p:extLst>
      <p:ext uri="{BB962C8B-B14F-4D97-AF65-F5344CB8AC3E}">
        <p14:creationId xmlns:p14="http://schemas.microsoft.com/office/powerpoint/2010/main" val="3797666721"/>
      </p:ext>
    </p:extLst>
  </p:cSld>
  <p:clrMapOvr>
    <a:masterClrMapping/>
  </p:clrMapOvr>
  <p:transition>
    <p:rand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232008"/>
            <a:ext cx="9144000" cy="2033256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 anchor="t"/>
          <a:lstStyle/>
          <a:p>
            <a:pPr>
              <a:defRPr/>
            </a:pPr>
            <a:r>
              <a:rPr lang="en-US" sz="5400" b="1" dirty="0">
                <a:effectLst>
                  <a:glow rad="127000">
                    <a:schemeClr val="tx1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Subject?</a:t>
            </a:r>
          </a:p>
        </p:txBody>
      </p:sp>
      <p:pic>
        <p:nvPicPr>
          <p:cNvPr id="2" name="Picture 1" descr="In-God-We-Tru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7623" y="0"/>
            <a:ext cx="10364159" cy="68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84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588" y="2327275"/>
            <a:ext cx="4851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38893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I. Don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t </a:t>
            </a:r>
            <a:r>
              <a:rPr lang="en-US" sz="48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say 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you want God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s will when you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ve already made up your mind </a:t>
            </a:r>
            <a:b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(1 Kings 22:1-4)</a:t>
            </a:r>
          </a:p>
        </p:txBody>
      </p:sp>
    </p:spTree>
    <p:extLst>
      <p:ext uri="{BB962C8B-B14F-4D97-AF65-F5344CB8AC3E}">
        <p14:creationId xmlns:p14="http://schemas.microsoft.com/office/powerpoint/2010/main" val="2852016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56792"/>
            <a:ext cx="9114969" cy="3672408"/>
          </a:xfrm>
          <a:prstGeom prst="rect">
            <a:avLst/>
          </a:prstGeom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203848" y="20960"/>
            <a:ext cx="3096344" cy="6858000"/>
          </a:xfrm>
        </p:spPr>
        <p:txBody>
          <a:bodyPr/>
          <a:lstStyle/>
          <a:p>
            <a:pPr eaLnBrk="1" hangingPunct="1">
              <a:defRPr/>
            </a:pPr>
            <a:br>
              <a:rPr lang="en-US" sz="4800" b="1">
                <a:solidFill>
                  <a:srgbClr val="000090"/>
                </a:solidFill>
                <a:latin typeface="Arial" charset="0"/>
                <a:ea typeface="ＭＳ Ｐゴシック" charset="0"/>
              </a:rPr>
            </a:br>
            <a:r>
              <a:rPr lang="en-US" sz="4800" b="1">
                <a:solidFill>
                  <a:srgbClr val="000090"/>
                </a:solidFill>
                <a:latin typeface="Arial" charset="0"/>
                <a:ea typeface="ＭＳ Ｐゴシック" charset="0"/>
              </a:rPr>
              <a:t>But should you get counsel from others? </a:t>
            </a:r>
          </a:p>
        </p:txBody>
      </p:sp>
    </p:spTree>
    <p:extLst>
      <p:ext uri="{BB962C8B-B14F-4D97-AF65-F5344CB8AC3E}">
        <p14:creationId xmlns:p14="http://schemas.microsoft.com/office/powerpoint/2010/main" val="42519899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067800" cy="252028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II. Don</a:t>
            </a:r>
            <a:r>
              <a:rPr lang="uk-UA" altLang="ja-JP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'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t seek 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counsel 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only from those </a:t>
            </a:r>
            <a:r>
              <a:rPr lang="ru-RU" altLang="ja-JP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"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on your side</a:t>
            </a:r>
            <a:r>
              <a:rPr lang="ru-RU" altLang="ja-JP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"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 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(1 Kings 22:5-28)</a:t>
            </a:r>
            <a:endParaRPr lang="en-US" altLang="en-US" sz="5400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8932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5576" y="47667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1 Kings 22:5-28</a:t>
            </a:r>
          </a:p>
        </p:txBody>
      </p:sp>
    </p:spTree>
    <p:extLst>
      <p:ext uri="{BB962C8B-B14F-4D97-AF65-F5344CB8AC3E}">
        <p14:creationId xmlns:p14="http://schemas.microsoft.com/office/powerpoint/2010/main" val="26222026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1" descr="conflicresolu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9167813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280025"/>
            <a:ext cx="9144000" cy="1389063"/>
          </a:xfrm>
        </p:spPr>
        <p:txBody>
          <a:bodyPr/>
          <a:lstStyle/>
          <a:p>
            <a:pPr eaLnBrk="1" hangingPunct="1"/>
            <a:r>
              <a:rPr lang="en-US" sz="4000" b="1" i="1">
                <a:solidFill>
                  <a:schemeClr val="bg1"/>
                </a:solidFill>
                <a:latin typeface="Arial" charset="0"/>
                <a:ea typeface="ＭＳ Ｐゴシック" charset="0"/>
              </a:rPr>
              <a:t>Are you seeking godly advice in your pursuit of God</a:t>
            </a:r>
            <a:r>
              <a:rPr lang="uk-UA" sz="4000" b="1" i="1">
                <a:solidFill>
                  <a:schemeClr val="bg1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000" b="1" i="1">
                <a:solidFill>
                  <a:schemeClr val="bg1"/>
                </a:solidFill>
                <a:latin typeface="Arial" charset="0"/>
                <a:ea typeface="ＭＳ Ｐゴシック" charset="0"/>
              </a:rPr>
              <a:t>s will?</a:t>
            </a:r>
            <a:endParaRPr lang="en-US" sz="3600" b="1">
              <a:solidFill>
                <a:schemeClr val="bg1"/>
              </a:solidFill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250022"/>
      </p:ext>
    </p:extLst>
  </p:cSld>
  <p:clrMapOvr>
    <a:masterClrMapping/>
  </p:clrMapOvr>
  <p:transition>
    <p:random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1" name="Picture 3" descr="Asia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650" y="-26988"/>
            <a:ext cx="7167563" cy="718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2" name="AutoShape 5"/>
          <p:cNvSpPr>
            <a:spLocks noChangeArrowheads="1"/>
          </p:cNvSpPr>
          <p:nvPr/>
        </p:nvSpPr>
        <p:spPr bwMode="auto">
          <a:xfrm>
            <a:off x="4427538" y="3284538"/>
            <a:ext cx="1019175" cy="3022600"/>
          </a:xfrm>
          <a:prstGeom prst="upDownArrow">
            <a:avLst>
              <a:gd name="adj1" fmla="val 50000"/>
              <a:gd name="adj2" fmla="val 51104"/>
            </a:avLst>
          </a:prstGeom>
          <a:solidFill>
            <a:srgbClr val="E3243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102403" name="Rectangle 7"/>
          <p:cNvSpPr>
            <a:spLocks noGrp="1" noChangeArrowheads="1"/>
          </p:cNvSpPr>
          <p:nvPr>
            <p:ph type="title"/>
          </p:nvPr>
        </p:nvSpPr>
        <p:spPr>
          <a:xfrm>
            <a:off x="2195513" y="2420938"/>
            <a:ext cx="5832475" cy="1008062"/>
          </a:xfrm>
        </p:spPr>
        <p:txBody>
          <a:bodyPr/>
          <a:lstStyle/>
          <a:p>
            <a:pPr eaLnBrk="1" hangingPunct="1"/>
            <a:r>
              <a:rPr lang="en-US" sz="4800" b="1">
                <a:latin typeface="Arial" charset="0"/>
                <a:ea typeface="ＭＳ Ｐゴシック" charset="0"/>
                <a:cs typeface="ＭＳ Ｐゴシック" charset="0"/>
              </a:rPr>
              <a:t>Mongolia?</a:t>
            </a:r>
          </a:p>
        </p:txBody>
      </p:sp>
    </p:spTree>
    <p:extLst>
      <p:ext uri="{BB962C8B-B14F-4D97-AF65-F5344CB8AC3E}">
        <p14:creationId xmlns:p14="http://schemas.microsoft.com/office/powerpoint/2010/main" val="54105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4944"/>
            <a:ext cx="9144000" cy="403244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III. Ignoring God</a:t>
            </a:r>
            <a:r>
              <a:rPr lang="uk-UA" altLang="ja-JP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'</a:t>
            </a: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s clear will is </a:t>
            </a:r>
            <a:r>
              <a:rPr lang="en-US" altLang="en-US" sz="6000" b="1" dirty="0">
                <a:solidFill>
                  <a:srgbClr val="FFFF00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disastrous </a:t>
            </a:r>
            <a:b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</a:b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(1 Kings 22:29-40)</a:t>
            </a:r>
            <a:endParaRPr lang="en-US" altLang="en-US" sz="5400" dirty="0">
              <a:solidFill>
                <a:schemeClr val="bg1"/>
              </a:solidFill>
              <a:effectLst>
                <a:glow rad="203200">
                  <a:schemeClr val="tx1">
                    <a:alpha val="89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706483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55576" y="476672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b="1" dirty="0"/>
              <a:t>1 Kings 22:29-40</a:t>
            </a:r>
          </a:p>
        </p:txBody>
      </p:sp>
    </p:spTree>
    <p:extLst>
      <p:ext uri="{BB962C8B-B14F-4D97-AF65-F5344CB8AC3E}">
        <p14:creationId xmlns:p14="http://schemas.microsoft.com/office/powerpoint/2010/main" val="3351924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496" y="-99392"/>
            <a:ext cx="9144000" cy="705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5063480"/>
            <a:ext cx="9144000" cy="138985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What may </a:t>
            </a:r>
            <a:r>
              <a:rPr lang="en-US" sz="54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result</a:t>
            </a:r>
            <a:r>
              <a:rPr lang="en-US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from seeking </a:t>
            </a:r>
            <a:r>
              <a:rPr lang="en-US" sz="54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your</a:t>
            </a:r>
            <a:r>
              <a:rPr lang="en-US" sz="54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will rather than God</a:t>
            </a:r>
            <a:r>
              <a:rPr lang="uk-UA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'</a:t>
            </a: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s will?</a:t>
            </a:r>
            <a:endParaRPr lang="en-US" sz="3600" b="1" dirty="0">
              <a:solidFill>
                <a:schemeClr val="bg1"/>
              </a:solidFill>
              <a:effectLst>
                <a:glow rad="254000">
                  <a:schemeClr val="tx1">
                    <a:alpha val="96000"/>
                  </a:schemeClr>
                </a:glow>
              </a:effectLst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954778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945" name="Picture 2" descr="Three Boys 1994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My Three Sons (1995)</a:t>
            </a:r>
          </a:p>
        </p:txBody>
      </p:sp>
    </p:spTree>
    <p:extLst>
      <p:ext uri="{BB962C8B-B14F-4D97-AF65-F5344CB8AC3E}">
        <p14:creationId xmlns:p14="http://schemas.microsoft.com/office/powerpoint/2010/main" val="127162048"/>
      </p:ext>
    </p:extLst>
  </p:cSld>
  <p:clrMapOvr>
    <a:masterClrMapping/>
  </p:clrMapOvr>
  <p:transition spd="slow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 descr="unitycooperation1-300x21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525" y="0"/>
            <a:ext cx="9153525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62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4149080"/>
            <a:ext cx="9144000" cy="1578496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What </a:t>
            </a:r>
            <a:r>
              <a:rPr lang="en-US" sz="60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results</a:t>
            </a:r>
            <a:r>
              <a:rPr lang="en-US" sz="6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from seeking </a:t>
            </a:r>
            <a:r>
              <a:rPr lang="en-US" sz="60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God</a:t>
            </a:r>
            <a:r>
              <a:rPr lang="uk-UA" sz="60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'</a:t>
            </a:r>
            <a:r>
              <a:rPr lang="en-US" sz="6000" b="1" i="1" dirty="0">
                <a:solidFill>
                  <a:srgbClr val="FFFF00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s</a:t>
            </a:r>
            <a:r>
              <a:rPr lang="en-US" sz="6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 </a:t>
            </a:r>
            <a:r>
              <a:rPr lang="en-US" sz="4000" b="1" i="1" dirty="0">
                <a:solidFill>
                  <a:schemeClr val="bg1"/>
                </a:solidFill>
                <a:effectLst>
                  <a:glow rad="254000">
                    <a:schemeClr val="tx1">
                      <a:alpha val="96000"/>
                    </a:schemeClr>
                  </a:glow>
                </a:effectLst>
                <a:latin typeface="Arial" charset="0"/>
                <a:ea typeface="ＭＳ Ｐゴシック" charset="0"/>
              </a:rPr>
              <a:t>will?</a:t>
            </a:r>
            <a:endParaRPr lang="en-US" sz="3600" b="1" dirty="0">
              <a:solidFill>
                <a:schemeClr val="bg1"/>
              </a:solidFill>
              <a:effectLst>
                <a:glow rad="254000">
                  <a:schemeClr val="tx1">
                    <a:alpha val="96000"/>
                  </a:schemeClr>
                </a:glow>
              </a:effectLst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246819"/>
      </p:ext>
    </p:extLst>
  </p:cSld>
  <p:clrMapOvr>
    <a:masterClrMapping/>
  </p:clrMapOvr>
  <p:transition>
    <p:rand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358" y="-20633"/>
            <a:ext cx="9157358" cy="1793449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How can you do 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God</a:t>
            </a:r>
            <a:r>
              <a:rPr lang="uk-UA" altLang="ja-JP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'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s 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will 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rather than your own?</a:t>
            </a:r>
            <a:endParaRPr lang="en-US" altLang="en-US" sz="4000" dirty="0">
              <a:effectLst>
                <a:glow rad="266700">
                  <a:schemeClr val="tx1">
                    <a:alpha val="93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16806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6588" y="2327275"/>
            <a:ext cx="4851400" cy="454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34925" y="0"/>
            <a:ext cx="3889375" cy="68580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I. Don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t </a:t>
            </a:r>
            <a:r>
              <a:rPr lang="en-US" sz="48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say 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you want God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s will when you</a:t>
            </a:r>
            <a:r>
              <a:rPr lang="uk-UA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'</a:t>
            </a: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ve already made up your mind </a:t>
            </a:r>
            <a:b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</a:br>
            <a:r>
              <a:rPr lang="en-US" sz="4800" b="1">
                <a:solidFill>
                  <a:srgbClr val="FF0000"/>
                </a:solidFill>
                <a:latin typeface="Arial" charset="0"/>
                <a:ea typeface="ＭＳ Ｐゴシック" charset="0"/>
              </a:rPr>
              <a:t>(1 Kings 22:1-4)</a:t>
            </a:r>
          </a:p>
        </p:txBody>
      </p:sp>
    </p:spTree>
    <p:extLst>
      <p:ext uri="{BB962C8B-B14F-4D97-AF65-F5344CB8AC3E}">
        <p14:creationId xmlns:p14="http://schemas.microsoft.com/office/powerpoint/2010/main" val="3401875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7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9067800" cy="2520280"/>
          </a:xfrm>
        </p:spPr>
        <p:txBody>
          <a:bodyPr/>
          <a:lstStyle/>
          <a:p>
            <a:pPr algn="r"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II. Don</a:t>
            </a:r>
            <a:r>
              <a:rPr lang="uk-UA" altLang="ja-JP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'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t seek 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counsel 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only from those </a:t>
            </a:r>
            <a:r>
              <a:rPr lang="ru-RU" altLang="ja-JP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"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on your side</a:t>
            </a:r>
            <a:r>
              <a:rPr lang="ru-RU" altLang="ja-JP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"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 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altLang="en-US" sz="5400" b="1" dirty="0">
                <a:solidFill>
                  <a:schemeClr val="bg1"/>
                </a:solidFill>
                <a:effectLst>
                  <a:glow rad="228600">
                    <a:schemeClr val="tx1">
                      <a:alpha val="75000"/>
                    </a:schemeClr>
                  </a:glow>
                </a:effectLst>
              </a:rPr>
              <a:t>(1 Kings 22:5-28)</a:t>
            </a:r>
            <a:endParaRPr lang="en-US" altLang="en-US" sz="5400" dirty="0">
              <a:solidFill>
                <a:schemeClr val="bg1"/>
              </a:solidFill>
              <a:effectLst>
                <a:glow rad="228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843385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8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924944"/>
            <a:ext cx="9144000" cy="403244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III. Ignoring God</a:t>
            </a:r>
            <a:r>
              <a:rPr lang="uk-UA" altLang="ja-JP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'</a:t>
            </a: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s clear will is </a:t>
            </a:r>
            <a:r>
              <a:rPr lang="en-US" altLang="en-US" sz="6000" b="1" dirty="0">
                <a:solidFill>
                  <a:srgbClr val="FFFF00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disastrous </a:t>
            </a:r>
            <a:b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</a:br>
            <a:r>
              <a:rPr lang="en-US" altLang="en-US" sz="6000" b="1" dirty="0">
                <a:solidFill>
                  <a:schemeClr val="bg1"/>
                </a:solidFill>
                <a:effectLst>
                  <a:glow rad="203200">
                    <a:schemeClr val="tx1">
                      <a:alpha val="89000"/>
                    </a:schemeClr>
                  </a:glow>
                </a:effectLst>
              </a:rPr>
              <a:t>(1 Kings 22:29-40)</a:t>
            </a:r>
            <a:endParaRPr lang="en-US" altLang="en-US" sz="5400" dirty="0">
              <a:solidFill>
                <a:schemeClr val="bg1"/>
              </a:solidFill>
              <a:effectLst>
                <a:glow rad="203200">
                  <a:schemeClr val="tx1">
                    <a:alpha val="89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51718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3" descr="Lake.jpg                                                       00002E67 Hard Disk                      B71BABE6: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484784"/>
            <a:ext cx="9144000" cy="6096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i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—Main Idea of 1 Kings 22—</a:t>
            </a:r>
            <a:br>
              <a:rPr lang="en-US" altLang="en-US" sz="54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</a:br>
            <a:r>
              <a:rPr lang="en-US" alt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Seek the Lord </a:t>
            </a:r>
            <a:r>
              <a:rPr lang="en-US" altLang="en-US" sz="4800" b="1" dirty="0">
                <a:solidFill>
                  <a:srgbClr val="FFFF00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sincerely </a:t>
            </a:r>
            <a:r>
              <a:rPr lang="en-US" alt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because ignoring God</a:t>
            </a:r>
            <a:r>
              <a:rPr lang="uk-UA" alt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'</a:t>
            </a:r>
            <a:r>
              <a:rPr lang="en-US" altLang="en-US" sz="4800" b="1" dirty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</a:rPr>
              <a:t>s clear will has serious results</a:t>
            </a:r>
            <a:endParaRPr lang="en-US" altLang="en-US" sz="4800" b="1" dirty="0">
              <a:solidFill>
                <a:srgbClr val="00CC00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2804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3350" y="260350"/>
            <a:ext cx="5607050" cy="401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11188" y="4292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6600" b="1" dirty="0"/>
              <a:t>Take time out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6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39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685800" y="260648"/>
            <a:ext cx="7772400" cy="875184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  <a:t>Open your hand</a:t>
            </a:r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827584" y="4365104"/>
            <a:ext cx="8172400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  <a:t>When your will is 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tx1">
                      <a:alpha val="81000"/>
                    </a:schemeClr>
                  </a:glow>
                </a:effectLst>
                <a:latin typeface="Apple Chancery"/>
                <a:cs typeface="Apple Chancery"/>
              </a:rPr>
              <a:t>God's will</a:t>
            </a:r>
            <a:r>
              <a:rPr lang="en-US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  <a:t>,</a:t>
            </a:r>
            <a:br>
              <a:rPr lang="en-US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</a:br>
            <a:r>
              <a:rPr lang="en-US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  <a:t> you will have </a:t>
            </a:r>
            <a:r>
              <a:rPr lang="en-US" sz="5400" b="1" dirty="0">
                <a:solidFill>
                  <a:srgbClr val="FFFF00"/>
                </a:solidFill>
                <a:effectLst>
                  <a:glow rad="139700">
                    <a:schemeClr val="tx1">
                      <a:alpha val="81000"/>
                    </a:schemeClr>
                  </a:glow>
                </a:effectLst>
                <a:latin typeface="Apple Chancery"/>
                <a:cs typeface="Apple Chancery"/>
              </a:rPr>
              <a:t>your will</a:t>
            </a:r>
            <a:r>
              <a:rPr lang="en-US" b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  <a:t>.</a:t>
            </a:r>
          </a:p>
          <a:p>
            <a:pPr>
              <a:defRPr/>
            </a:pPr>
            <a:r>
              <a:rPr lang="en-US" sz="4000" b="1" i="1" dirty="0">
                <a:effectLst>
                  <a:glow rad="139700">
                    <a:schemeClr val="tx1">
                      <a:alpha val="81000"/>
                    </a:schemeClr>
                  </a:glow>
                </a:effectLst>
              </a:rPr>
              <a:t>––Charles Spurgeon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Holy Spirit PPT link at 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9608" y="692696"/>
            <a:ext cx="9146817" cy="5530880"/>
            <a:chOff x="-19608" y="692696"/>
            <a:chExt cx="9146817" cy="5530880"/>
          </a:xfrm>
        </p:grpSpPr>
        <p:pic>
          <p:nvPicPr>
            <p:cNvPr id="6" name="Picture 5" descr="Screen Shot 2015-12-12 at 9.41.12 PM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791" y="1197992"/>
              <a:ext cx="9144000" cy="5025584"/>
            </a:xfrm>
            <a:prstGeom prst="rect">
              <a:avLst/>
            </a:prstGeom>
          </p:spPr>
        </p:pic>
        <p:pic>
          <p:nvPicPr>
            <p:cNvPr id="7" name="Picture 6" descr="Screen Shot 2015-12-12 at 9.41.12 PM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9608" y="692696"/>
              <a:ext cx="9144000" cy="8379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4972524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/>
              <a:t>Black</a:t>
            </a:r>
          </a:p>
        </p:txBody>
      </p:sp>
    </p:spTree>
    <p:extLst>
      <p:ext uri="{BB962C8B-B14F-4D97-AF65-F5344CB8AC3E}">
        <p14:creationId xmlns:p14="http://schemas.microsoft.com/office/powerpoint/2010/main" val="199208209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969" name="Picture 2" descr="Three Sons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52292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5400" b="1" dirty="0">
                <a:solidFill>
                  <a:schemeClr val="tx1"/>
                </a:solidFill>
                <a:effectLst>
                  <a:glow rad="266700">
                    <a:schemeClr val="bg1">
                      <a:alpha val="75000"/>
                    </a:schemeClr>
                  </a:glow>
                </a:effectLst>
              </a:rPr>
              <a:t>My Three Sons (2015)</a:t>
            </a:r>
          </a:p>
        </p:txBody>
      </p:sp>
    </p:spTree>
    <p:extLst>
      <p:ext uri="{BB962C8B-B14F-4D97-AF65-F5344CB8AC3E}">
        <p14:creationId xmlns:p14="http://schemas.microsoft.com/office/powerpoint/2010/main" val="3859535604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6-01-09 Family at Grandpa WYC 90th BDa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866" y="0"/>
            <a:ext cx="9218866" cy="6885384"/>
          </a:xfrm>
          <a:prstGeom prst="rect">
            <a:avLst/>
          </a:prstGeom>
        </p:spPr>
      </p:pic>
      <p:sp>
        <p:nvSpPr>
          <p:cNvPr id="35533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477000" y="25727"/>
            <a:ext cx="2667000" cy="1124744"/>
          </a:xfrm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The Griffiths </a:t>
            </a:r>
            <a:b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</a:br>
            <a:r>
              <a:rPr lang="en-US" sz="2800" b="1" i="1" dirty="0">
                <a:solidFill>
                  <a:schemeClr val="tx1"/>
                </a:solidFill>
                <a:effectLst>
                  <a:glow rad="254000">
                    <a:schemeClr val="bg1">
                      <a:alpha val="75000"/>
                    </a:schemeClr>
                  </a:glow>
                </a:effectLst>
                <a:latin typeface="Arial"/>
                <a:cs typeface="Arial"/>
              </a:rPr>
              <a:t>9 Jan 2016</a:t>
            </a:r>
            <a:endParaRPr lang="en-US" b="1" dirty="0">
              <a:solidFill>
                <a:schemeClr val="tx1"/>
              </a:solidFill>
              <a:effectLst>
                <a:glow rad="254000">
                  <a:schemeClr val="bg1">
                    <a:alpha val="75000"/>
                  </a:schemeClr>
                </a:glow>
              </a:effectLst>
              <a:latin typeface="Arial"/>
              <a:cs typeface="Arial"/>
            </a:endParaRPr>
          </a:p>
        </p:txBody>
      </p:sp>
      <p:sp>
        <p:nvSpPr>
          <p:cNvPr id="355333" name="Text Box 5"/>
          <p:cNvSpPr txBox="1">
            <a:spLocks noChangeArrowheads="1"/>
          </p:cNvSpPr>
          <p:nvPr/>
        </p:nvSpPr>
        <p:spPr bwMode="auto">
          <a:xfrm>
            <a:off x="-252536" y="4149080"/>
            <a:ext cx="3051851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Kurt &amp; Cara (29)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4" name="Text Box 6"/>
          <p:cNvSpPr txBox="1">
            <a:spLocks noChangeArrowheads="1"/>
          </p:cNvSpPr>
          <p:nvPr/>
        </p:nvSpPr>
        <p:spPr bwMode="auto">
          <a:xfrm>
            <a:off x="2411760" y="3212976"/>
            <a:ext cx="1655020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John</a:t>
            </a:r>
            <a:b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</a:b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(23)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5" name="Text Box 7"/>
          <p:cNvSpPr txBox="1">
            <a:spLocks noChangeArrowheads="1"/>
          </p:cNvSpPr>
          <p:nvPr/>
        </p:nvSpPr>
        <p:spPr bwMode="auto">
          <a:xfrm>
            <a:off x="5323003" y="5256588"/>
            <a:ext cx="3816424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Stephen &amp; Katie (26)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355336" name="Text Box 8"/>
          <p:cNvSpPr txBox="1">
            <a:spLocks noChangeArrowheads="1"/>
          </p:cNvSpPr>
          <p:nvPr/>
        </p:nvSpPr>
        <p:spPr bwMode="auto">
          <a:xfrm>
            <a:off x="4499992" y="3645024"/>
            <a:ext cx="3384376" cy="1569660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/>
                <a:ea typeface="ＭＳ Ｐゴシック" charset="0"/>
                <a:cs typeface="Arial"/>
              </a:rPr>
              <a:t>Rick &amp; Susan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glow rad="254000">
                  <a:srgbClr val="000000">
                    <a:alpha val="75000"/>
                  </a:srgbClr>
                </a:glow>
              </a:effectLst>
              <a:uLnTx/>
              <a:uFillTx/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 bwMode="auto">
          <a:xfrm>
            <a:off x="0" y="0"/>
            <a:ext cx="2209800" cy="6858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  <a:cs typeface="ＭＳ Ｐゴシック" charset="0"/>
              </a:rPr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331254971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5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55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55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09" name="Picture 2" descr="SBC - Block 7 - SE Corner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44000" cy="627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3810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08025"/>
          </a:xfrm>
          <a:solidFill>
            <a:srgbClr val="000066"/>
          </a:solidFill>
        </p:spPr>
        <p:txBody>
          <a:bodyPr anchor="t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Arial" charset="0"/>
                <a:ea typeface="ＭＳ Ｐゴシック" charset="0"/>
              </a:rPr>
              <a:t>SINGAPORE BIBLE COLLEGE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11882" y="0"/>
            <a:ext cx="732118" cy="488577"/>
          </a:xfrm>
          <a:prstGeom prst="rect">
            <a:avLst/>
          </a:prstGeom>
          <a:noFill/>
          <a:ln>
            <a:noFill/>
          </a:ln>
          <a:effectLst>
            <a:outerShdw blurRad="63500" dist="35921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26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66700">
                    <a:srgbClr val="000000">
                      <a:alpha val="75000"/>
                    </a:srgbClr>
                  </a:glow>
                </a:effectLst>
                <a:uLnTx/>
                <a:uFillTx/>
                <a:latin typeface="Arial" charset="0"/>
                <a:ea typeface="ＭＳ Ｐゴシック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777017894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Picture 1031" descr="Asia Map                                                       00000014 Hard Disk                      B71BABE6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5334000" cy="436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2" name="Rectangle 1026"/>
          <p:cNvSpPr>
            <a:spLocks noGrp="1" noChangeArrowheads="1"/>
          </p:cNvSpPr>
          <p:nvPr>
            <p:ph type="title"/>
          </p:nvPr>
        </p:nvSpPr>
        <p:spPr>
          <a:xfrm>
            <a:off x="304800" y="609600"/>
            <a:ext cx="8839200" cy="1143000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defRPr/>
            </a:pPr>
            <a:r>
              <a:rPr lang="en-US" altLang="en-US" sz="5400" dirty="0">
                <a:solidFill>
                  <a:schemeClr val="bg1"/>
                </a:solidFill>
              </a:rPr>
              <a:t>Singapore</a:t>
            </a:r>
            <a:r>
              <a:rPr lang="uk-UA" altLang="ja-JP" sz="5400" dirty="0">
                <a:solidFill>
                  <a:schemeClr val="bg1"/>
                </a:solidFill>
              </a:rPr>
              <a:t>'</a:t>
            </a:r>
            <a:r>
              <a:rPr lang="en-US" altLang="en-US" sz="5400" dirty="0">
                <a:solidFill>
                  <a:schemeClr val="bg1"/>
                </a:solidFill>
              </a:rPr>
              <a:t>s Strategic Location</a:t>
            </a:r>
            <a:endParaRPr lang="en-US" altLang="en-US" dirty="0">
              <a:solidFill>
                <a:schemeClr val="bg1"/>
              </a:solidFill>
            </a:endParaRPr>
          </a:p>
        </p:txBody>
      </p:sp>
      <p:sp>
        <p:nvSpPr>
          <p:cNvPr id="92163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6200" y="3500438"/>
            <a:ext cx="5287963" cy="2613025"/>
          </a:xfrm>
          <a:effectLst>
            <a:outerShdw blurRad="63500" dist="53882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eaLnBrk="1" hangingPunct="1">
              <a:buFontTx/>
              <a:buNone/>
              <a:defRPr/>
            </a:pPr>
            <a:r>
              <a:rPr lang="en-US" altLang="en-US" sz="3600" b="1" dirty="0">
                <a:solidFill>
                  <a:schemeClr val="hlink"/>
                </a:solidFill>
              </a:rPr>
              <a:t>10/40 Window</a:t>
            </a:r>
            <a:r>
              <a:rPr lang="en-US" altLang="en-US" sz="3600" b="1" dirty="0">
                <a:solidFill>
                  <a:schemeClr val="bg1"/>
                </a:solidFill>
              </a:rPr>
              <a:t>	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Poorest Area</a:t>
            </a:r>
          </a:p>
          <a:p>
            <a:pPr eaLnBrk="1" hangingPunct="1">
              <a:defRPr/>
            </a:pPr>
            <a:r>
              <a:rPr lang="en-US" altLang="en-US" sz="3600" b="1" dirty="0">
                <a:solidFill>
                  <a:schemeClr val="bg1"/>
                </a:solidFill>
              </a:rPr>
              <a:t>97% of Unreached</a:t>
            </a:r>
          </a:p>
        </p:txBody>
      </p:sp>
      <p:sp>
        <p:nvSpPr>
          <p:cNvPr id="92165" name="Rectangle 1029"/>
          <p:cNvSpPr>
            <a:spLocks noChangeArrowheads="1"/>
          </p:cNvSpPr>
          <p:nvPr/>
        </p:nvSpPr>
        <p:spPr bwMode="auto">
          <a:xfrm>
            <a:off x="25400" y="3549650"/>
            <a:ext cx="7796213" cy="18923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92166" name="AutoShape 1030"/>
          <p:cNvSpPr>
            <a:spLocks noChangeArrowheads="1"/>
          </p:cNvSpPr>
          <p:nvPr/>
        </p:nvSpPr>
        <p:spPr bwMode="auto">
          <a:xfrm rot="16200000">
            <a:off x="6419850" y="5384801"/>
            <a:ext cx="536575" cy="368300"/>
          </a:xfrm>
          <a:prstGeom prst="rightArrow">
            <a:avLst>
              <a:gd name="adj1" fmla="val 50000"/>
              <a:gd name="adj2" fmla="val 36422"/>
            </a:avLst>
          </a:prstGeom>
          <a:solidFill>
            <a:srgbClr val="FFCC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72635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2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-13358" y="-20633"/>
            <a:ext cx="9157358" cy="121738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What</a:t>
            </a:r>
            <a:r>
              <a:rPr lang="uk-UA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'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s God</a:t>
            </a:r>
            <a:r>
              <a:rPr lang="uk-UA" altLang="ja-JP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'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s</a:t>
            </a:r>
            <a:r>
              <a:rPr lang="en-US" altLang="en-US" sz="5400" b="1" dirty="0">
                <a:solidFill>
                  <a:srgbClr val="FFFF00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 </a:t>
            </a:r>
            <a:r>
              <a:rPr lang="en-US" altLang="en-US" sz="5400" b="1" dirty="0">
                <a:solidFill>
                  <a:schemeClr val="bg1"/>
                </a:solidFill>
                <a:effectLst>
                  <a:glow rad="266700">
                    <a:schemeClr val="tx1">
                      <a:alpha val="93000"/>
                    </a:schemeClr>
                  </a:glow>
                </a:effectLst>
              </a:rPr>
              <a:t>will for you?</a:t>
            </a:r>
            <a:endParaRPr lang="en-US" altLang="en-US" sz="4000" dirty="0">
              <a:effectLst>
                <a:glow rad="266700">
                  <a:schemeClr val="tx1">
                    <a:alpha val="93000"/>
                  </a:schemeClr>
                </a:glo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2" y="1196752"/>
            <a:ext cx="7128792" cy="534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55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22225" y="57086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US" sz="4800" b="1" dirty="0">
                <a:solidFill>
                  <a:schemeClr val="tx1"/>
                </a:solidFill>
              </a:rPr>
              <a:t>God</a:t>
            </a:r>
            <a:r>
              <a:rPr lang="uk-UA" sz="4800" b="1" dirty="0">
                <a:solidFill>
                  <a:schemeClr val="tx1"/>
                </a:solidFill>
              </a:rPr>
              <a:t>'</a:t>
            </a:r>
            <a:r>
              <a:rPr lang="en-US" sz="4800" b="1" dirty="0">
                <a:solidFill>
                  <a:schemeClr val="tx1"/>
                </a:solidFill>
              </a:rPr>
              <a:t>s Will?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34925" y="620713"/>
            <a:ext cx="2160588" cy="1871662"/>
            <a:chOff x="287524" y="1412776"/>
            <a:chExt cx="2195736" cy="1872208"/>
          </a:xfrm>
        </p:grpSpPr>
        <p:sp>
          <p:nvSpPr>
            <p:cNvPr id="4" name="Title 1"/>
            <p:cNvSpPr txBox="1">
              <a:spLocks/>
            </p:cNvSpPr>
            <p:nvPr/>
          </p:nvSpPr>
          <p:spPr bwMode="auto">
            <a:xfrm>
              <a:off x="287524" y="1412776"/>
              <a:ext cx="2195736" cy="93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  <a:uLnTx/>
                  <a:uFillTx/>
                  <a:latin typeface="Arial"/>
                  <a:ea typeface="ＭＳ Ｐゴシック"/>
                  <a:cs typeface="Arial"/>
                </a:rPr>
                <a:t>Job</a:t>
              </a:r>
            </a:p>
          </p:txBody>
        </p:sp>
        <p:sp>
          <p:nvSpPr>
            <p:cNvPr id="5" name="Title 1"/>
            <p:cNvSpPr txBox="1">
              <a:spLocks/>
            </p:cNvSpPr>
            <p:nvPr/>
          </p:nvSpPr>
          <p:spPr bwMode="auto">
            <a:xfrm>
              <a:off x="287524" y="2349674"/>
              <a:ext cx="2195736" cy="93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1908175" y="476250"/>
            <a:ext cx="2951163" cy="1873250"/>
            <a:chOff x="287523" y="1412776"/>
            <a:chExt cx="3002084" cy="1872208"/>
          </a:xfrm>
        </p:grpSpPr>
        <p:sp>
          <p:nvSpPr>
            <p:cNvPr id="14" name="Title 1"/>
            <p:cNvSpPr txBox="1">
              <a:spLocks/>
            </p:cNvSpPr>
            <p:nvPr/>
          </p:nvSpPr>
          <p:spPr bwMode="auto">
            <a:xfrm>
              <a:off x="287523" y="1412776"/>
              <a:ext cx="3002084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  <a:uLnTx/>
                  <a:uFillTx/>
                  <a:latin typeface="Arial"/>
                  <a:ea typeface="ＭＳ Ｐゴシック"/>
                  <a:cs typeface="Arial"/>
                </a:rPr>
                <a:t>Ministry</a:t>
              </a: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 bwMode="auto">
            <a:xfrm>
              <a:off x="287523" y="2348880"/>
              <a:ext cx="2196253" cy="9361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4716463" y="333375"/>
            <a:ext cx="2735262" cy="1871663"/>
            <a:chOff x="287524" y="1412776"/>
            <a:chExt cx="2782863" cy="1872208"/>
          </a:xfrm>
        </p:grpSpPr>
        <p:sp>
          <p:nvSpPr>
            <p:cNvPr id="17" name="Title 1"/>
            <p:cNvSpPr txBox="1">
              <a:spLocks/>
            </p:cNvSpPr>
            <p:nvPr/>
          </p:nvSpPr>
          <p:spPr bwMode="auto">
            <a:xfrm>
              <a:off x="287524" y="1412776"/>
              <a:ext cx="2782863" cy="93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  <a:uLnTx/>
                  <a:uFillTx/>
                  <a:latin typeface="Arial"/>
                  <a:ea typeface="ＭＳ Ｐゴシック"/>
                  <a:cs typeface="Arial"/>
                </a:rPr>
                <a:t>Marriage</a:t>
              </a:r>
            </a:p>
          </p:txBody>
        </p:sp>
        <p:sp>
          <p:nvSpPr>
            <p:cNvPr id="18" name="Title 1"/>
            <p:cNvSpPr txBox="1">
              <a:spLocks/>
            </p:cNvSpPr>
            <p:nvPr/>
          </p:nvSpPr>
          <p:spPr bwMode="auto">
            <a:xfrm>
              <a:off x="287524" y="2349674"/>
              <a:ext cx="2194957" cy="93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7235825" y="549275"/>
            <a:ext cx="1439863" cy="1871663"/>
            <a:chOff x="287524" y="1412776"/>
            <a:chExt cx="2195736" cy="1872208"/>
          </a:xfrm>
        </p:grpSpPr>
        <p:sp>
          <p:nvSpPr>
            <p:cNvPr id="20" name="Title 1"/>
            <p:cNvSpPr txBox="1">
              <a:spLocks/>
            </p:cNvSpPr>
            <p:nvPr/>
          </p:nvSpPr>
          <p:spPr bwMode="auto">
            <a:xfrm>
              <a:off x="287524" y="1412776"/>
              <a:ext cx="2195736" cy="9368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glow rad="254000">
                      <a:srgbClr val="000000">
                        <a:alpha val="88000"/>
                      </a:srgbClr>
                    </a:glow>
                  </a:effectLst>
                  <a:uLnTx/>
                  <a:uFillTx/>
                  <a:latin typeface="Arial"/>
                  <a:ea typeface="ＭＳ Ｐゴシック"/>
                  <a:cs typeface="Arial"/>
                </a:rPr>
                <a:t>?</a:t>
              </a:r>
            </a:p>
          </p:txBody>
        </p:sp>
        <p:sp>
          <p:nvSpPr>
            <p:cNvPr id="21" name="Title 1"/>
            <p:cNvSpPr txBox="1">
              <a:spLocks/>
            </p:cNvSpPr>
            <p:nvPr/>
          </p:nvSpPr>
          <p:spPr bwMode="auto">
            <a:xfrm>
              <a:off x="287524" y="2349674"/>
              <a:ext cx="2195736" cy="935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  <a:ext uri="{FAA26D3D-D897-4be2-8F04-BA451C77F1D7}">
                <ma14:placeholderFlag xmlns="" xmlns:ma14="http://schemas.microsoft.com/office/mac/drawingml/2011/main" val="1"/>
              </a:ext>
            </a:extLst>
          </p:spPr>
          <p:txBody>
            <a:bodyPr anchor="ctr"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/>
                  <a:ea typeface="+mj-ea"/>
                  <a:cs typeface="Arial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rgbClr val="FFFFFF"/>
                  </a:solidFill>
                  <a:latin typeface="Arial" charset="0"/>
                  <a:ea typeface="ＭＳ Ｐゴシック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254000">
                    <a:srgbClr val="000000">
                      <a:alpha val="88000"/>
                    </a:srgbClr>
                  </a:glow>
                </a:effectLst>
                <a:uLnTx/>
                <a:uFillTx/>
                <a:latin typeface="Arial"/>
                <a:ea typeface="ＭＳ Ｐゴシック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528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ＭＳ Ｐゴシック" pitchFamily="-111" charset="-128"/>
            <a:cs typeface="ＭＳ Ｐゴシック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7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26"/>
        <a:ea typeface="ＭＳ Ｐゴシック"/>
        <a:cs typeface=""/>
      </a:majorFont>
      <a:minorFont>
        <a:latin typeface="26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9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5948</TotalTime>
  <Words>2472</Words>
  <Application>Microsoft Macintosh PowerPoint</Application>
  <PresentationFormat>On-screen Show (4:3)</PresentationFormat>
  <Paragraphs>228</Paragraphs>
  <Slides>39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39</vt:i4>
      </vt:variant>
    </vt:vector>
  </HeadingPairs>
  <TitlesOfParts>
    <vt:vector size="55" baseType="lpstr">
      <vt:lpstr>26</vt:lpstr>
      <vt:lpstr>Apple Chancery</vt:lpstr>
      <vt:lpstr>Arial</vt:lpstr>
      <vt:lpstr>Comic Sans MS</vt:lpstr>
      <vt:lpstr>Times New Roman</vt:lpstr>
      <vt:lpstr>Wingdings</vt:lpstr>
      <vt:lpstr>Default Design</vt:lpstr>
      <vt:lpstr>1_Orbit</vt:lpstr>
      <vt:lpstr>6_Default Design</vt:lpstr>
      <vt:lpstr>2_Orbit</vt:lpstr>
      <vt:lpstr>6_Blank Presentation</vt:lpstr>
      <vt:lpstr>11_Default Design</vt:lpstr>
      <vt:lpstr>5_Default Design</vt:lpstr>
      <vt:lpstr>49_Blank Presentation</vt:lpstr>
      <vt:lpstr>12_Default Design</vt:lpstr>
      <vt:lpstr>1_Blank Presentation</vt:lpstr>
      <vt:lpstr>Whose Will?</vt:lpstr>
      <vt:lpstr>1991: Move to Singapore</vt:lpstr>
      <vt:lpstr>My Three Sons (1995)</vt:lpstr>
      <vt:lpstr>My Three Sons (2015)</vt:lpstr>
      <vt:lpstr>The Griffiths  9 Jan 2016</vt:lpstr>
      <vt:lpstr>SINGAPORE BIBLE COLLEGE</vt:lpstr>
      <vt:lpstr>Singapore's Strategic Location</vt:lpstr>
      <vt:lpstr>What's God's will for you?</vt:lpstr>
      <vt:lpstr>God's Will?</vt:lpstr>
      <vt:lpstr>How can you do God's will  rather than your own?</vt:lpstr>
      <vt:lpstr>Two Kings</vt:lpstr>
      <vt:lpstr>I. Don't say you want God's will when you've already made up your mind  (1 Kings 22:1-4)</vt:lpstr>
      <vt:lpstr>The Aramean Threat</vt:lpstr>
      <vt:lpstr>The Way of the Sea</vt:lpstr>
      <vt:lpstr>Are you asking for God's will but your decision is already made?</vt:lpstr>
      <vt:lpstr>"Oh, Lord,  use me as You will —especially as an advisor!"</vt:lpstr>
      <vt:lpstr>God's Will?</vt:lpstr>
      <vt:lpstr>"I seek at the beginning to get my heart into such a state that it has  no will of its own in regard to a given matter"</vt:lpstr>
      <vt:lpstr>How long?</vt:lpstr>
      <vt:lpstr>Subject?</vt:lpstr>
      <vt:lpstr>I. Don't say you want God's will when you've already made up your mind  (1 Kings 22:1-4)</vt:lpstr>
      <vt:lpstr> But should you get counsel from others? </vt:lpstr>
      <vt:lpstr>II. Don't seek counsel only from those "on your side"  (1 Kings 22:5-28)</vt:lpstr>
      <vt:lpstr>1 Kings 22:5-28</vt:lpstr>
      <vt:lpstr>Are you seeking godly advice in your pursuit of God's will?</vt:lpstr>
      <vt:lpstr>Mongolia?</vt:lpstr>
      <vt:lpstr>III. Ignoring God's clear will is disastrous  (1 Kings 22:29-40)</vt:lpstr>
      <vt:lpstr>1 Kings 22:29-40</vt:lpstr>
      <vt:lpstr>What may result from seeking your will rather than God's will?</vt:lpstr>
      <vt:lpstr>What results from seeking God's will?</vt:lpstr>
      <vt:lpstr>How can you do God's will  rather than your own?</vt:lpstr>
      <vt:lpstr>I. Don't say you want God's will when you've already made up your mind  (1 Kings 22:1-4)</vt:lpstr>
      <vt:lpstr>II. Don't seek counsel only from those "on your side"  (1 Kings 22:5-28)</vt:lpstr>
      <vt:lpstr>III. Ignoring God's clear will is disastrous  (1 Kings 22:29-40)</vt:lpstr>
      <vt:lpstr>—Main Idea of 1 Kings 22— Seek the Lord sincerely because ignoring God's clear will has serious results</vt:lpstr>
      <vt:lpstr>Take time out</vt:lpstr>
      <vt:lpstr>Open your hand</vt:lpstr>
      <vt:lpstr>Holy Spirit PPT link at BibleStudyDownloads.org</vt:lpstr>
      <vt:lpstr>Black</vt:lpstr>
    </vt:vector>
  </TitlesOfParts>
  <Company>Test Site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Tester</dc:creator>
  <cp:lastModifiedBy>Rick Griffith</cp:lastModifiedBy>
  <cp:revision>290</cp:revision>
  <dcterms:created xsi:type="dcterms:W3CDTF">1999-12-18T22:01:36Z</dcterms:created>
  <dcterms:modified xsi:type="dcterms:W3CDTF">2023-12-14T15:41:26Z</dcterms:modified>
</cp:coreProperties>
</file>