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4075" r:id="rId3"/>
    <p:sldId id="259" r:id="rId4"/>
    <p:sldId id="256" r:id="rId5"/>
    <p:sldId id="269" r:id="rId6"/>
    <p:sldId id="257" r:id="rId7"/>
    <p:sldId id="258" r:id="rId8"/>
    <p:sldId id="261" r:id="rId9"/>
    <p:sldId id="260" r:id="rId10"/>
    <p:sldId id="262" r:id="rId11"/>
    <p:sldId id="263" r:id="rId12"/>
    <p:sldId id="264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4076" r:id="rId30"/>
    <p:sldId id="407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29"/>
    <p:restoredTop sz="94670"/>
  </p:normalViewPr>
  <p:slideViewPr>
    <p:cSldViewPr>
      <p:cViewPr varScale="1">
        <p:scale>
          <a:sx n="77" d="100"/>
          <a:sy n="77" d="100"/>
        </p:scale>
        <p:origin x="200" y="1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5D7122-D1B0-4E65-913C-8B295488F8DC}" type="datetimeFigureOut">
              <a:rPr lang="en-US"/>
              <a:pPr>
                <a:defRPr/>
              </a:pPr>
              <a:t>8/12/25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2CD861-538F-48BC-B000-1BBFE587A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0F6CBF-F0DE-4055-9963-DD1C1939D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CA6FD6-39FD-47BC-9D53-D072242C95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DF8FB2-3A91-4839-99EE-FDD87455BD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FF8809-BCA6-4F98-B0F4-E2C5073393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18892D-90C2-4CC8-89EC-1820D010B6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8CE83-BC66-C7EB-FD94-CDADCBEA2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AE89D6D5-CAE8-3D69-346C-BE5178084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7DA24C27-5ED5-8757-22EB-11AC35082DB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0B9A2FC-8E27-5E40-6987-C46739DB0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Greek (gr)</a:t>
            </a:r>
          </a:p>
        </p:txBody>
      </p:sp>
    </p:spTree>
    <p:extLst>
      <p:ext uri="{BB962C8B-B14F-4D97-AF65-F5344CB8AC3E}">
        <p14:creationId xmlns:p14="http://schemas.microsoft.com/office/powerpoint/2010/main" val="295948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D861-538F-48BC-B000-1BBFE587AA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064D38-DA33-44C6-B2F1-7DBC186F6C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5D73C1-00C7-4280-AEE9-2B4AD31D35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0D7067-BD7F-453C-97F5-A88B2FBDA8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CD22AC-34A9-4805-9D28-7D4930FFC3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101B57-0017-40CD-8FA6-EF78F4A3D9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53C33D-7237-4516-9548-C1BEC33767A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FB5C-1FB7-4DBF-A675-AA1FCA1605DE}" type="datetimeFigureOut">
              <a:rPr lang="en-US"/>
              <a:pPr>
                <a:defRPr/>
              </a:pPr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BABE-0A00-4ACA-B06E-89D20F84F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305A-3CCB-443C-AC26-F38B61B86975}" type="datetimeFigureOut">
              <a:rPr lang="en-US"/>
              <a:pPr>
                <a:defRPr/>
              </a:pPr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1DDD-78EF-4232-A6AD-C75A55173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0EF3-7197-4B37-A8BF-DD75F8C1111C}" type="datetimeFigureOut">
              <a:rPr lang="en-US"/>
              <a:pPr>
                <a:defRPr/>
              </a:pPr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81F2-1783-4E2A-A63E-636119A03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364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923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80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401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20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450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211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61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5818-D425-4524-8888-E7E672A423BD}" type="datetimeFigureOut">
              <a:rPr lang="en-US"/>
              <a:pPr>
                <a:defRPr/>
              </a:pPr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134B-7975-4EC9-B59C-0E111B019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6433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6128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206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7588E-768B-43A8-898B-C3D31805287A}" type="datetimeFigureOut">
              <a:rPr lang="en-US"/>
              <a:pPr>
                <a:defRPr/>
              </a:pPr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5BBE-C382-4D86-BCAD-6DE05C626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CC3D-AD11-41E1-BE7F-AA73BCB45ECB}" type="datetimeFigureOut">
              <a:rPr lang="en-US"/>
              <a:pPr>
                <a:defRPr/>
              </a:pPr>
              <a:t>8/12/25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9D80-E91C-4DDD-BAF1-E45546604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A369-85E9-484F-AA75-3659FEADBC14}" type="datetimeFigureOut">
              <a:rPr lang="en-US"/>
              <a:pPr>
                <a:defRPr/>
              </a:pPr>
              <a:t>8/12/25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A9F0-370F-4531-88D5-21F2C9FA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1267C-956A-439F-B73E-AFFE6B7C5139}" type="datetimeFigureOut">
              <a:rPr lang="en-US"/>
              <a:pPr>
                <a:defRPr/>
              </a:pPr>
              <a:t>8/12/25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5BC1-0FB7-4A31-A8C0-963AA57B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3D4D-FA55-492C-BA81-7423CFE1983A}" type="datetimeFigureOut">
              <a:rPr lang="en-US"/>
              <a:pPr>
                <a:defRPr/>
              </a:pPr>
              <a:t>8/12/25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38BD-DE4C-407E-9278-0C000E111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94D64-69B8-4DEA-B52B-9AD0FA3FEE42}" type="datetimeFigureOut">
              <a:rPr lang="en-US"/>
              <a:pPr>
                <a:defRPr/>
              </a:pPr>
              <a:t>8/12/25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B33E-36E5-4D6C-B9C8-E611F467E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1CC6-5E3A-422B-B8DA-E31108D43ED4}" type="datetimeFigureOut">
              <a:rPr lang="en-US"/>
              <a:pPr>
                <a:defRPr/>
              </a:pPr>
              <a:t>8/12/25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5502-4B1E-43F5-80F5-CDE9A69BC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C137FC-877D-432B-824B-9638DC41A986}" type="datetimeFigureOut">
              <a:rPr lang="en-US"/>
              <a:pPr>
                <a:defRPr/>
              </a:pPr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07774-0DB6-4FA5-82AD-A5CDFA143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354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19200"/>
            <a:ext cx="6019800" cy="37338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6000" b="1" dirty="0"/>
              <a:t>Word Frequency List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7161D9-3C75-7373-D372-D62891E9D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2856"/>
            <a:ext cx="9144000" cy="13751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Taught by David Brewer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5548587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1722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900" b="1" dirty="0"/>
              <a:t>γίνομαι</a:t>
            </a:r>
            <a:endParaRPr lang="en-US" sz="39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i="1" dirty="0"/>
              <a:t>to come into being, to happen, to become</a:t>
            </a:r>
            <a:r>
              <a:rPr lang="en-US" sz="3900" b="1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900" b="1" dirty="0"/>
              <a:t>διά </a:t>
            </a:r>
            <a:endParaRPr lang="en-US" sz="39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i="1" dirty="0"/>
              <a:t>through, on account of, because of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900" b="1" dirty="0"/>
              <a:t>ἵνα </a:t>
            </a:r>
            <a:endParaRPr lang="en-US" sz="39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/>
              <a:t>a prim. conj. denoting purpose, definition or result; </a:t>
            </a:r>
            <a:r>
              <a:rPr lang="en-US" sz="3900" b="1" i="1" dirty="0"/>
              <a:t>in order that, that, so th</a:t>
            </a:r>
            <a:r>
              <a:rPr lang="en-US" sz="3900" b="1" dirty="0"/>
              <a:t>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900" b="1" dirty="0"/>
              <a:t>ἀπό </a:t>
            </a:r>
            <a:endParaRPr lang="en-US" sz="39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/>
              <a:t>a prep. and a prim. particle; </a:t>
            </a:r>
            <a:r>
              <a:rPr lang="en-US" sz="3900" b="1" i="1" dirty="0"/>
              <a:t>from, away from</a:t>
            </a:r>
            <a:endParaRPr lang="en-US" sz="39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el-GR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l-GR" sz="3600" b="1" dirty="0"/>
              <a:t>ἀλλά</a:t>
            </a:r>
            <a:endParaRPr lang="en-US" sz="3600" b="1" dirty="0"/>
          </a:p>
          <a:p>
            <a:r>
              <a:rPr lang="en-US" sz="3600" b="1" dirty="0"/>
              <a:t>adversative particle; </a:t>
            </a:r>
            <a:r>
              <a:rPr lang="en-US" sz="3600" b="1" i="1" dirty="0"/>
              <a:t>otherwise, on the other hand, but</a:t>
            </a:r>
          </a:p>
          <a:p>
            <a:r>
              <a:rPr lang="el-GR" sz="3600" b="1" dirty="0"/>
              <a:t>ἔρχομαι </a:t>
            </a:r>
            <a:endParaRPr lang="en-US" sz="3600" b="1" dirty="0"/>
          </a:p>
          <a:p>
            <a:r>
              <a:rPr lang="en-US" sz="3600" b="1" i="1" dirty="0"/>
              <a:t>to come, go</a:t>
            </a:r>
          </a:p>
          <a:p>
            <a:r>
              <a:rPr lang="el-GR" sz="3600" b="1" dirty="0"/>
              <a:t>ποιέω </a:t>
            </a:r>
            <a:endParaRPr lang="en-US" sz="3600" b="1" dirty="0"/>
          </a:p>
          <a:p>
            <a:r>
              <a:rPr lang="en-US" sz="3600" b="1" i="1" dirty="0"/>
              <a:t>to make, do</a:t>
            </a:r>
          </a:p>
          <a:p>
            <a:r>
              <a:rPr lang="el-GR" sz="3600" b="1" dirty="0"/>
              <a:t>τίς,τί </a:t>
            </a:r>
            <a:endParaRPr lang="en-US" sz="3600" b="1" dirty="0"/>
          </a:p>
          <a:p>
            <a:r>
              <a:rPr lang="en-US" sz="3600" b="1" dirty="0"/>
              <a:t>an interrog. pron.; </a:t>
            </a:r>
            <a:r>
              <a:rPr lang="en-US" sz="3600" b="1" i="1" dirty="0"/>
              <a:t>who? which? what</a:t>
            </a:r>
            <a:r>
              <a:rPr lang="en-US" sz="3600" b="1" dirty="0"/>
              <a:t>?: interrog.</a:t>
            </a:r>
            <a:br>
              <a:rPr lang="el-GR" sz="3600" b="1" dirty="0"/>
            </a:b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/>
              <a:t>ἄνθρωπος, ου,ὁ</a:t>
            </a:r>
            <a:endParaRPr lang="en-US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/>
              <a:t>a man, human, mankind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/>
              <a:t>Χριστός, οῦ,ὁ</a:t>
            </a:r>
            <a:endParaRPr lang="en-US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/>
              <a:t>the Anointed One, Messiah, Christ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/>
              <a:t>τις,τι</a:t>
            </a:r>
            <a:endParaRPr lang="en-US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/>
              <a:t>a certain one, so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/>
              <a:t>ὡς</a:t>
            </a:r>
            <a:endParaRPr lang="en-US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/>
              <a:t>as, like as, even as, when, since, as long 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/>
              <a:t>εἰ</a:t>
            </a:r>
            <a:endParaRPr lang="en-US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/>
              <a:t>if, since </a:t>
            </a:r>
            <a:r>
              <a:rPr lang="en-US" b="1" dirty="0"/>
              <a:t>(a cond. part. introducing circumstances </a:t>
            </a:r>
            <a:r>
              <a:rPr lang="en-US" b="1" dirty="0" err="1"/>
              <a:t>nec</a:t>
            </a:r>
            <a:r>
              <a:rPr lang="en-US" b="1" dirty="0"/>
              <a:t>. for a given proposition to be true)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r>
              <a:rPr lang="el-GR" sz="3600" b="1" dirty="0"/>
              <a:t>οὖν</a:t>
            </a:r>
            <a:endParaRPr lang="en-US" sz="3600" b="1" dirty="0"/>
          </a:p>
          <a:p>
            <a:r>
              <a:rPr lang="en-US" sz="3600" b="1" i="1" dirty="0"/>
              <a:t>therefore, then</a:t>
            </a:r>
          </a:p>
          <a:p>
            <a:r>
              <a:rPr lang="el-GR" sz="3600" b="1" dirty="0"/>
              <a:t>κατά</a:t>
            </a:r>
            <a:endParaRPr lang="en-US" sz="3600" b="1" dirty="0"/>
          </a:p>
          <a:p>
            <a:r>
              <a:rPr lang="en-US" sz="3600" b="1" i="1" dirty="0"/>
              <a:t>down, against, according to </a:t>
            </a:r>
          </a:p>
          <a:p>
            <a:r>
              <a:rPr lang="el-GR" sz="3600" b="1" dirty="0"/>
              <a:t>μετά</a:t>
            </a:r>
            <a:endParaRPr lang="en-US" sz="3600" b="1" dirty="0"/>
          </a:p>
          <a:p>
            <a:r>
              <a:rPr lang="en-US" sz="3600" b="1" i="1" dirty="0"/>
              <a:t>with, among, after </a:t>
            </a:r>
          </a:p>
          <a:p>
            <a:r>
              <a:rPr lang="el-GR" sz="3600" b="1" dirty="0"/>
              <a:t>ὁράω</a:t>
            </a:r>
            <a:endParaRPr lang="en-US" sz="3600" b="1" dirty="0"/>
          </a:p>
          <a:p>
            <a:r>
              <a:rPr lang="en-US" sz="3600" b="1" i="1" dirty="0"/>
              <a:t>to see, perceive, attend 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6019800"/>
          </a:xfrm>
        </p:spPr>
        <p:txBody>
          <a:bodyPr/>
          <a:lstStyle/>
          <a:p>
            <a:r>
              <a:rPr lang="el-GR" sz="3600" b="1" dirty="0"/>
              <a:t>ἀκούω</a:t>
            </a:r>
            <a:endParaRPr lang="en-US" sz="3600" b="1" dirty="0"/>
          </a:p>
          <a:p>
            <a:r>
              <a:rPr lang="en-US" sz="3600" b="1" i="1" dirty="0"/>
              <a:t>to hear, listen</a:t>
            </a:r>
          </a:p>
          <a:p>
            <a:r>
              <a:rPr lang="el-GR" sz="3600" b="1" dirty="0"/>
              <a:t>πολύς, πολλή,πολύ</a:t>
            </a:r>
            <a:endParaRPr lang="en-US" sz="3600" b="1" dirty="0"/>
          </a:p>
          <a:p>
            <a:r>
              <a:rPr lang="en-US" sz="3600" b="1" i="1" dirty="0"/>
              <a:t>much, many</a:t>
            </a:r>
          </a:p>
          <a:p>
            <a:r>
              <a:rPr lang="el-GR" sz="3600" b="1" dirty="0"/>
              <a:t>δίδωμι</a:t>
            </a:r>
            <a:endParaRPr lang="en-US" sz="3600" b="1" dirty="0"/>
          </a:p>
          <a:p>
            <a:r>
              <a:rPr lang="en-US" sz="3600" b="1" i="1" dirty="0"/>
              <a:t>to give </a:t>
            </a:r>
            <a:r>
              <a:rPr lang="en-US" sz="3600" b="1" dirty="0"/>
              <a:t>(in various senses lit. or fig.)</a:t>
            </a:r>
          </a:p>
          <a:p>
            <a:r>
              <a:rPr lang="el-GR" sz="3600" b="1" dirty="0"/>
              <a:t>πατήρ, πατρός,ὁ</a:t>
            </a:r>
            <a:endParaRPr lang="en-US" sz="3600" b="1" dirty="0"/>
          </a:p>
          <a:p>
            <a:r>
              <a:rPr lang="en-US" sz="3600" b="1" i="1" dirty="0"/>
              <a:t>a father</a:t>
            </a:r>
          </a:p>
          <a:p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r>
              <a:rPr lang="el-GR" sz="3600" b="1" dirty="0"/>
              <a:t>ἡμέρα, ας,ἡ</a:t>
            </a:r>
            <a:endParaRPr lang="en-US" sz="3600" b="1" dirty="0"/>
          </a:p>
          <a:p>
            <a:r>
              <a:rPr lang="en-US" sz="3600" b="1" i="1" dirty="0"/>
              <a:t>day</a:t>
            </a:r>
          </a:p>
          <a:p>
            <a:r>
              <a:rPr lang="el-GR" sz="3600" b="1" dirty="0"/>
              <a:t>πνεῦμα, -ατος,τό</a:t>
            </a:r>
            <a:endParaRPr lang="en-US" sz="3600" b="1" dirty="0"/>
          </a:p>
          <a:p>
            <a:r>
              <a:rPr lang="en-US" sz="3600" b="1" i="1" dirty="0"/>
              <a:t>wind, spirit</a:t>
            </a:r>
          </a:p>
          <a:p>
            <a:r>
              <a:rPr lang="el-GR" sz="3600" b="1" dirty="0"/>
              <a:t>υἱός, οῦ,ὁ</a:t>
            </a:r>
            <a:endParaRPr lang="en-US" sz="3600" b="1" dirty="0"/>
          </a:p>
          <a:p>
            <a:r>
              <a:rPr lang="en-US" sz="3600" b="1" i="1" dirty="0"/>
              <a:t>a son</a:t>
            </a:r>
          </a:p>
          <a:p>
            <a:r>
              <a:rPr lang="el-GR" sz="3600" b="1" dirty="0"/>
              <a:t>ἐάν</a:t>
            </a:r>
            <a:endParaRPr lang="en-US" sz="3600" b="1" dirty="0"/>
          </a:p>
          <a:p>
            <a:r>
              <a:rPr lang="en-US" sz="3600" b="1" i="1" dirty="0"/>
              <a:t>if</a:t>
            </a:r>
            <a:r>
              <a:rPr lang="en-US" sz="3600" b="1" dirty="0"/>
              <a:t> (a conditional particle used usually with the Gr. subjunctive mood</a:t>
            </a:r>
          </a:p>
          <a:p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</p:spPr>
        <p:txBody>
          <a:bodyPr/>
          <a:lstStyle/>
          <a:p>
            <a:r>
              <a:rPr lang="el-GR" sz="3600" b="1" dirty="0"/>
              <a:t>εἷς, μία,ἕν</a:t>
            </a:r>
            <a:endParaRPr lang="en-US" sz="3600" b="1" dirty="0"/>
          </a:p>
          <a:p>
            <a:r>
              <a:rPr lang="en-US" sz="3600" b="1" dirty="0"/>
              <a:t>a primary number; </a:t>
            </a:r>
            <a:r>
              <a:rPr lang="en-US" sz="3600" b="1" i="1" dirty="0"/>
              <a:t>one</a:t>
            </a:r>
          </a:p>
          <a:p>
            <a:r>
              <a:rPr lang="el-GR" sz="3600" b="1" dirty="0"/>
              <a:t>ἀδελφός</a:t>
            </a:r>
            <a:endParaRPr lang="en-US" sz="3600" b="1" dirty="0"/>
          </a:p>
          <a:p>
            <a:r>
              <a:rPr lang="en-US" sz="3600" b="1" i="1" dirty="0"/>
              <a:t>a brother</a:t>
            </a:r>
          </a:p>
          <a:p>
            <a:r>
              <a:rPr lang="el-GR" sz="3600" b="1" dirty="0"/>
              <a:t>ἤ</a:t>
            </a:r>
            <a:endParaRPr lang="en-US" sz="3600" b="1" dirty="0"/>
          </a:p>
          <a:p>
            <a:r>
              <a:rPr lang="en-US" sz="3600" b="1" dirty="0"/>
              <a:t>a prim. </a:t>
            </a:r>
            <a:r>
              <a:rPr lang="en-US" sz="3600" b="1" dirty="0" err="1"/>
              <a:t>conjunc</a:t>
            </a:r>
            <a:r>
              <a:rPr lang="en-US" sz="3600" b="1" dirty="0"/>
              <a:t>. used disjunctively or comparatively; </a:t>
            </a:r>
            <a:r>
              <a:rPr lang="en-US" sz="3600" b="1" i="1" dirty="0"/>
              <a:t>or, than</a:t>
            </a:r>
          </a:p>
          <a:p>
            <a:r>
              <a:rPr lang="el-GR" sz="3600" b="1" dirty="0"/>
              <a:t>περί</a:t>
            </a:r>
            <a:endParaRPr lang="en-US" sz="3600" b="1" dirty="0"/>
          </a:p>
          <a:p>
            <a:r>
              <a:rPr lang="en-US" sz="3600" b="1" dirty="0"/>
              <a:t>prep.; </a:t>
            </a:r>
            <a:r>
              <a:rPr lang="en-US" sz="3600" b="1" i="1" dirty="0"/>
              <a:t>about, concerning, around</a:t>
            </a:r>
            <a:r>
              <a:rPr lang="en-US" sz="3600" b="1" dirty="0"/>
              <a:t> (denotes place, cause or subject)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/>
          <a:lstStyle/>
          <a:p>
            <a:r>
              <a:rPr lang="el-GR" sz="3600" b="1" dirty="0"/>
              <a:t>λόγος, ου,ὁ</a:t>
            </a:r>
            <a:endParaRPr lang="en-US" sz="3600" b="1" dirty="0"/>
          </a:p>
          <a:p>
            <a:r>
              <a:rPr lang="en-US" sz="3600" b="1" i="1" dirty="0"/>
              <a:t>a word</a:t>
            </a:r>
            <a:r>
              <a:rPr lang="en-US" sz="3600" b="1" dirty="0"/>
              <a:t> (as embodying an idea), </a:t>
            </a:r>
            <a:r>
              <a:rPr lang="en-US" sz="3600" b="1" i="1" dirty="0"/>
              <a:t>a statement, a speech</a:t>
            </a:r>
            <a:endParaRPr lang="en-US" sz="3600" b="1" dirty="0"/>
          </a:p>
          <a:p>
            <a:r>
              <a:rPr lang="el-GR" sz="3600" b="1" dirty="0"/>
              <a:t>ἑαυτοῦ, ης,οῦ</a:t>
            </a:r>
            <a:endParaRPr lang="en-US" sz="3600" b="1" dirty="0"/>
          </a:p>
          <a:p>
            <a:r>
              <a:rPr lang="en-US" sz="3600" b="1" i="1" dirty="0"/>
              <a:t>of himself, herself, itself</a:t>
            </a:r>
          </a:p>
          <a:p>
            <a:r>
              <a:rPr lang="el-GR" sz="3600" b="1" dirty="0"/>
              <a:t>οἶδα</a:t>
            </a:r>
            <a:endParaRPr lang="en-US" sz="3600" b="1" dirty="0"/>
          </a:p>
          <a:p>
            <a:r>
              <a:rPr lang="en-US" sz="3600" b="1" i="1" dirty="0"/>
              <a:t>to have seen</a:t>
            </a:r>
            <a:r>
              <a:rPr lang="en-US" sz="3600" b="1" dirty="0"/>
              <a:t> or </a:t>
            </a:r>
            <a:r>
              <a:rPr lang="en-US" sz="3600" b="1" i="1" dirty="0"/>
              <a:t>perceived,</a:t>
            </a:r>
            <a:r>
              <a:rPr lang="en-US" sz="3600" b="1" dirty="0"/>
              <a:t> hence </a:t>
            </a:r>
            <a:r>
              <a:rPr lang="en-US" sz="3600" b="1" i="1" dirty="0"/>
              <a:t>to know</a:t>
            </a:r>
          </a:p>
          <a:p>
            <a:r>
              <a:rPr lang="el-GR" sz="3600" b="1" dirty="0"/>
              <a:t>λαλέω</a:t>
            </a:r>
            <a:endParaRPr lang="en-US" sz="3600" b="1" dirty="0"/>
          </a:p>
          <a:p>
            <a:r>
              <a:rPr lang="en-US" sz="3600" b="1" dirty="0"/>
              <a:t>to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/>
          <a:lstStyle/>
          <a:p>
            <a:r>
              <a:rPr lang="el-GR" b="1" dirty="0"/>
              <a:t>οὐρανός, οῦ,ὁ</a:t>
            </a:r>
            <a:endParaRPr lang="en-US" b="1" dirty="0"/>
          </a:p>
          <a:p>
            <a:r>
              <a:rPr lang="en-US" b="1" dirty="0"/>
              <a:t>heaven</a:t>
            </a:r>
          </a:p>
          <a:p>
            <a:r>
              <a:rPr lang="el-GR" b="1" dirty="0"/>
              <a:t>ἐκεῖνος, η,ο</a:t>
            </a:r>
            <a:endParaRPr lang="en-US" b="1" dirty="0"/>
          </a:p>
          <a:p>
            <a:r>
              <a:rPr lang="en-US" b="1" i="1" dirty="0"/>
              <a:t>that one</a:t>
            </a:r>
            <a:r>
              <a:rPr lang="en-US" b="1" dirty="0"/>
              <a:t> (or neut.</a:t>
            </a:r>
            <a:r>
              <a:rPr lang="en-US" b="1" i="1" dirty="0"/>
              <a:t> that thing),</a:t>
            </a:r>
            <a:r>
              <a:rPr lang="en-US" b="1" dirty="0"/>
              <a:t> often intensified by the art.</a:t>
            </a:r>
          </a:p>
          <a:p>
            <a:r>
              <a:rPr lang="el-GR" b="1" dirty="0"/>
              <a:t>μαθητής, οῦ,ὁ</a:t>
            </a:r>
            <a:endParaRPr lang="en-US" b="1" dirty="0"/>
          </a:p>
          <a:p>
            <a:r>
              <a:rPr lang="en-US" b="1" dirty="0"/>
              <a:t>a disciple</a:t>
            </a:r>
          </a:p>
          <a:p>
            <a:r>
              <a:rPr lang="el-GR" b="1" dirty="0"/>
              <a:t>λαμβάνω</a:t>
            </a:r>
            <a:endParaRPr lang="en-US" b="1" dirty="0"/>
          </a:p>
          <a:p>
            <a:r>
              <a:rPr lang="en-US" b="1" dirty="0"/>
              <a:t>to take, receive</a:t>
            </a:r>
          </a:p>
          <a:p>
            <a:r>
              <a:rPr lang="el-GR" b="1" dirty="0"/>
              <a:t>γῆ, γῆς,ἡ</a:t>
            </a:r>
            <a:endParaRPr lang="en-US" b="1" dirty="0"/>
          </a:p>
          <a:p>
            <a:r>
              <a:rPr lang="en-US" b="1" dirty="0"/>
              <a:t>the earth,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0292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/>
              <a:t>Occurring more than 200 times in the 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r>
              <a:rPr lang="en-US" b="1" dirty="0"/>
              <a:t>Occurring more than 900 times in the NT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172200"/>
          </a:xfrm>
        </p:spPr>
        <p:txBody>
          <a:bodyPr/>
          <a:lstStyle/>
          <a:p>
            <a:r>
              <a:rPr lang="el-GR" sz="3600" b="1" dirty="0"/>
              <a:t>μέγας, μεγάλη,μέγα</a:t>
            </a:r>
            <a:endParaRPr lang="en-US" sz="3600" b="1" dirty="0"/>
          </a:p>
          <a:p>
            <a:r>
              <a:rPr lang="en-US" sz="3600" b="1" dirty="0"/>
              <a:t>great</a:t>
            </a:r>
          </a:p>
          <a:p>
            <a:r>
              <a:rPr lang="el-GR" sz="3600" b="1" dirty="0"/>
              <a:t>πίστις, εως,ἡ</a:t>
            </a:r>
            <a:endParaRPr lang="en-US" sz="3600" b="1" dirty="0"/>
          </a:p>
          <a:p>
            <a:r>
              <a:rPr lang="en-US" sz="3600" b="1" dirty="0"/>
              <a:t>faith, faithfulness</a:t>
            </a:r>
          </a:p>
          <a:p>
            <a:r>
              <a:rPr lang="el-GR" sz="3600" b="1" dirty="0"/>
              <a:t>πιστεύω</a:t>
            </a:r>
            <a:endParaRPr lang="en-US" sz="3600" b="1" dirty="0"/>
          </a:p>
          <a:p>
            <a:r>
              <a:rPr lang="en-US" sz="3600" b="1" dirty="0"/>
              <a:t>to believe, entrust</a:t>
            </a:r>
          </a:p>
          <a:p>
            <a:r>
              <a:rPr lang="el-GR" sz="3600" b="1" dirty="0"/>
              <a:t>οὐδείς, οὐδεμία,οὐδέν</a:t>
            </a:r>
            <a:endParaRPr lang="en-US" sz="3600" b="1" dirty="0"/>
          </a:p>
          <a:p>
            <a:r>
              <a:rPr lang="en-US" sz="3600" b="1" dirty="0"/>
              <a:t>no one, none</a:t>
            </a:r>
          </a:p>
          <a:p>
            <a:pPr>
              <a:buNone/>
            </a:pP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/>
          <a:lstStyle/>
          <a:p>
            <a:r>
              <a:rPr lang="el-GR" sz="3600" b="1" dirty="0"/>
              <a:t>ἅγιος, α,ον</a:t>
            </a:r>
            <a:endParaRPr lang="en-US" sz="3600" b="1" dirty="0"/>
          </a:p>
          <a:p>
            <a:r>
              <a:rPr lang="en-US" sz="3600" b="1" dirty="0"/>
              <a:t>sacred, holy</a:t>
            </a:r>
          </a:p>
          <a:p>
            <a:r>
              <a:rPr lang="el-GR" sz="3600" b="1" dirty="0"/>
              <a:t>ἀποκρίνομαι</a:t>
            </a:r>
            <a:endParaRPr lang="en-US" sz="3600" b="1" dirty="0"/>
          </a:p>
          <a:p>
            <a:r>
              <a:rPr lang="en-US" sz="3600" b="1" dirty="0"/>
              <a:t>to answer</a:t>
            </a:r>
          </a:p>
          <a:p>
            <a:r>
              <a:rPr lang="el-GR" sz="3600" b="1" dirty="0"/>
              <a:t>ὄνομα, ατος,τό</a:t>
            </a:r>
            <a:endParaRPr lang="en-US" sz="3600" b="1" dirty="0"/>
          </a:p>
          <a:p>
            <a:r>
              <a:rPr lang="en-US" sz="3600" b="1" i="1" dirty="0"/>
              <a:t>a name, authority, cause</a:t>
            </a:r>
          </a:p>
          <a:p>
            <a:r>
              <a:rPr lang="el-GR" sz="3600" b="1" dirty="0"/>
              <a:t>γινώσκω</a:t>
            </a:r>
            <a:endParaRPr lang="en-US" sz="3600" b="1" dirty="0"/>
          </a:p>
          <a:p>
            <a:r>
              <a:rPr lang="en-US" sz="3600" b="1" i="1" dirty="0"/>
              <a:t>to come to know, recognize, perceive</a:t>
            </a:r>
          </a:p>
          <a:p>
            <a:r>
              <a:rPr lang="el-GR" sz="3600" b="1" dirty="0"/>
              <a:t>ὑπό</a:t>
            </a:r>
            <a:endParaRPr lang="en-US" sz="3600" b="1" dirty="0"/>
          </a:p>
          <a:p>
            <a:r>
              <a:rPr lang="en-US" sz="3600" b="1" dirty="0"/>
              <a:t>by, under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/>
          <a:lstStyle/>
          <a:p>
            <a:r>
              <a:rPr lang="el-GR" sz="3600" b="1" dirty="0"/>
              <a:t>ἐξέρχομαι</a:t>
            </a:r>
            <a:endParaRPr lang="en-US" sz="3600" b="1" dirty="0"/>
          </a:p>
          <a:p>
            <a:r>
              <a:rPr lang="en-US" sz="3600" b="1" i="1" dirty="0"/>
              <a:t>to go or come out of</a:t>
            </a:r>
          </a:p>
          <a:p>
            <a:r>
              <a:rPr lang="el-GR" sz="3600" b="1" dirty="0"/>
              <a:t>ἀνήρ, ἀνδρος,ὁ</a:t>
            </a:r>
            <a:endParaRPr lang="en-US" sz="3600" b="1" dirty="0"/>
          </a:p>
          <a:p>
            <a:r>
              <a:rPr lang="en-US" sz="3600" b="1" i="1" dirty="0"/>
              <a:t>a man</a:t>
            </a:r>
          </a:p>
          <a:p>
            <a:r>
              <a:rPr lang="el-GR" sz="3600" b="1" dirty="0"/>
              <a:t>γυνή, αικός,ἡ</a:t>
            </a:r>
            <a:endParaRPr lang="en-US" sz="3600" b="1" dirty="0"/>
          </a:p>
          <a:p>
            <a:r>
              <a:rPr lang="en-US" sz="3600" b="1" i="1" dirty="0"/>
              <a:t>a woman</a:t>
            </a:r>
          </a:p>
          <a:p>
            <a:r>
              <a:rPr lang="el-GR" sz="3600" b="1" dirty="0"/>
              <a:t>τέ</a:t>
            </a:r>
            <a:endParaRPr lang="en-US" sz="3600" b="1" dirty="0"/>
          </a:p>
          <a:p>
            <a:r>
              <a:rPr lang="en-US" sz="3600" b="1" i="1" dirty="0"/>
              <a:t>and</a:t>
            </a:r>
            <a:r>
              <a:rPr lang="en-US" sz="3600" b="1" dirty="0"/>
              <a:t> (denotes addition or connection)</a:t>
            </a:r>
          </a:p>
          <a:p>
            <a:r>
              <a:rPr lang="el-GR" sz="3600" b="1" dirty="0"/>
              <a:t>δύναμαι</a:t>
            </a:r>
            <a:endParaRPr lang="en-US" sz="3600" b="1" dirty="0"/>
          </a:p>
          <a:p>
            <a:r>
              <a:rPr lang="en-US" sz="3600" b="1" i="1" dirty="0"/>
              <a:t>to be able, have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97563"/>
          </a:xfrm>
        </p:spPr>
        <p:txBody>
          <a:bodyPr/>
          <a:lstStyle/>
          <a:p>
            <a:r>
              <a:rPr lang="el-GR" sz="3600" b="1" dirty="0"/>
              <a:t>θέλω</a:t>
            </a:r>
            <a:endParaRPr lang="en-US" sz="3600" b="1" dirty="0"/>
          </a:p>
          <a:p>
            <a:r>
              <a:rPr lang="en-US" sz="3600" b="1" i="1" dirty="0"/>
              <a:t>to will, wish</a:t>
            </a:r>
          </a:p>
          <a:p>
            <a:r>
              <a:rPr lang="el-GR" sz="3600" b="1" dirty="0"/>
              <a:t>οὕτως</a:t>
            </a:r>
            <a:endParaRPr lang="en-US" sz="3600" b="1" dirty="0"/>
          </a:p>
          <a:p>
            <a:r>
              <a:rPr lang="en-US" sz="3600" b="1" i="1" dirty="0"/>
              <a:t>in this way, thus</a:t>
            </a:r>
          </a:p>
          <a:p>
            <a:r>
              <a:rPr lang="el-GR" sz="3600" b="1" dirty="0"/>
              <a:t>ἰδού</a:t>
            </a:r>
            <a:endParaRPr lang="en-US" sz="3600" b="1" dirty="0"/>
          </a:p>
          <a:p>
            <a:r>
              <a:rPr lang="en-US" sz="3600" b="1" dirty="0"/>
              <a:t>used as a demonstrative particle; </a:t>
            </a:r>
            <a:r>
              <a:rPr lang="en-US" sz="3600" b="1" i="1" dirty="0"/>
              <a:t>look, behold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50292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/>
              <a:t>Occurring more than 160 times in the NT</a:t>
            </a:r>
          </a:p>
          <a:p>
            <a:pPr algn="ctr"/>
            <a:endParaRPr lang="en-US" sz="4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l-GR" sz="3600" b="1" dirty="0"/>
              <a:t>Ιουδαῖος, α,ον</a:t>
            </a:r>
            <a:endParaRPr lang="en-US" sz="3600" b="1" dirty="0"/>
          </a:p>
          <a:p>
            <a:r>
              <a:rPr lang="en-US" sz="3600" b="1" i="1" dirty="0"/>
              <a:t>Jewish, a Jew, Judea</a:t>
            </a:r>
          </a:p>
          <a:p>
            <a:r>
              <a:rPr lang="el-GR" sz="3600" b="1" dirty="0"/>
              <a:t>εἰσέρχομαι</a:t>
            </a:r>
            <a:endParaRPr lang="en-US" sz="3600" b="1" dirty="0"/>
          </a:p>
          <a:p>
            <a:r>
              <a:rPr lang="en-US" sz="3600" b="1" i="1" dirty="0"/>
              <a:t>to go in</a:t>
            </a:r>
            <a:r>
              <a:rPr lang="en-US" sz="3600" b="1" dirty="0"/>
              <a:t> (to),</a:t>
            </a:r>
            <a:r>
              <a:rPr lang="en-US" sz="3600" b="1" i="1" dirty="0"/>
              <a:t> enter</a:t>
            </a:r>
          </a:p>
          <a:p>
            <a:r>
              <a:rPr lang="el-GR" sz="3600" b="1" dirty="0"/>
              <a:t>νόμος, ου,ὁ</a:t>
            </a:r>
            <a:endParaRPr lang="en-US" sz="3600" b="1" dirty="0"/>
          </a:p>
          <a:p>
            <a:r>
              <a:rPr lang="en-US" sz="3600" b="1" i="1" dirty="0"/>
              <a:t>law</a:t>
            </a:r>
          </a:p>
          <a:p>
            <a:r>
              <a:rPr lang="el-GR" sz="3600" b="1" dirty="0"/>
              <a:t>παρά</a:t>
            </a:r>
            <a:endParaRPr lang="en-US" sz="3600" b="1" dirty="0"/>
          </a:p>
          <a:p>
            <a:r>
              <a:rPr lang="en-US" sz="3600" b="1" i="1" dirty="0"/>
              <a:t>from beside, by the side of, by, beside</a:t>
            </a:r>
            <a:endParaRPr lang="en-US" sz="3600" b="1" dirty="0"/>
          </a:p>
          <a:p>
            <a:r>
              <a:rPr lang="el-GR" sz="3600" b="1" dirty="0"/>
              <a:t>γράφω</a:t>
            </a:r>
            <a:endParaRPr lang="en-US" sz="3600" b="1" dirty="0"/>
          </a:p>
          <a:p>
            <a:r>
              <a:rPr lang="en-US" sz="3600" b="1" i="1" dirty="0"/>
              <a:t>to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/>
          <a:lstStyle/>
          <a:p>
            <a:r>
              <a:rPr lang="el-GR" sz="3600" b="1" dirty="0"/>
              <a:t>κόσμος, ου,ὁ</a:t>
            </a:r>
            <a:endParaRPr lang="en-US" sz="3600" b="1" dirty="0"/>
          </a:p>
          <a:p>
            <a:r>
              <a:rPr lang="en-US" sz="3600" b="1" dirty="0"/>
              <a:t>world</a:t>
            </a:r>
          </a:p>
          <a:p>
            <a:r>
              <a:rPr lang="el-GR" sz="3600" b="1" dirty="0"/>
              <a:t>καθώς</a:t>
            </a:r>
            <a:endParaRPr lang="en-US" sz="3600" b="1" dirty="0"/>
          </a:p>
          <a:p>
            <a:r>
              <a:rPr lang="en-US" sz="3600" b="1" i="1" dirty="0"/>
              <a:t>according as, just as</a:t>
            </a:r>
            <a:endParaRPr lang="en-US" sz="3600" b="1" dirty="0"/>
          </a:p>
          <a:p>
            <a:r>
              <a:rPr lang="el-GR" sz="3600" b="1" dirty="0"/>
              <a:t>μέν</a:t>
            </a:r>
            <a:endParaRPr lang="en-US" sz="3600" b="1" dirty="0"/>
          </a:p>
          <a:p>
            <a:r>
              <a:rPr lang="en-US" sz="3600" b="1" dirty="0"/>
              <a:t>shows affirmation or concession (</a:t>
            </a:r>
            <a:r>
              <a:rPr lang="en-US" sz="3600" b="1" i="1" dirty="0"/>
              <a:t>on the one hand</a:t>
            </a:r>
            <a:r>
              <a:rPr lang="en-US" sz="3600" b="1" dirty="0"/>
              <a:t>), usually followed by </a:t>
            </a:r>
            <a:r>
              <a:rPr lang="el-GR" sz="3600" b="1" dirty="0"/>
              <a:t>δέ</a:t>
            </a:r>
            <a:r>
              <a:rPr lang="en-US" sz="3600" b="1" dirty="0"/>
              <a:t> and a contrasting clause</a:t>
            </a:r>
          </a:p>
          <a:p>
            <a:r>
              <a:rPr lang="el-GR" sz="3600" b="1" dirty="0"/>
              <a:t>χείρ, χειρός,ἡ</a:t>
            </a:r>
            <a:endParaRPr lang="en-US" sz="3600" b="1" dirty="0"/>
          </a:p>
          <a:p>
            <a:r>
              <a:rPr lang="en-US" sz="3600" b="1" i="1" dirty="0"/>
              <a:t>a 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8229600" cy="6553200"/>
          </a:xfrm>
        </p:spPr>
        <p:txBody>
          <a:bodyPr/>
          <a:lstStyle/>
          <a:p>
            <a:r>
              <a:rPr lang="el-GR" sz="3600" b="1" dirty="0"/>
              <a:t>εὑρίσκω</a:t>
            </a:r>
            <a:endParaRPr lang="en-US" sz="3600" b="1" dirty="0"/>
          </a:p>
          <a:p>
            <a:r>
              <a:rPr lang="en-US" sz="3600" b="1" dirty="0"/>
              <a:t>to find</a:t>
            </a:r>
          </a:p>
          <a:p>
            <a:r>
              <a:rPr lang="el-GR" sz="3600" b="1" dirty="0"/>
              <a:t>ἄγγελος, ου,ὁ</a:t>
            </a:r>
            <a:endParaRPr lang="en-US" sz="3600" b="1" dirty="0"/>
          </a:p>
          <a:p>
            <a:r>
              <a:rPr lang="en-US" sz="3600" b="1" dirty="0"/>
              <a:t>a messenger, angel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4F03-0E2A-2A22-0727-C52EEF0DA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>
            <a:extLst>
              <a:ext uri="{FF2B5EF4-FFF2-40B4-BE49-F238E27FC236}">
                <a16:creationId xmlns:a16="http://schemas.microsoft.com/office/drawing/2014/main" id="{64E71D94-AEEE-4040-6B1F-84E8EA8EF2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299200"/>
            <a:ext cx="9144000" cy="55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Greek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>
            <a:extLst>
              <a:ext uri="{FF2B5EF4-FFF2-40B4-BE49-F238E27FC236}">
                <a16:creationId xmlns:a16="http://schemas.microsoft.com/office/drawing/2014/main" id="{45F43E4B-2E5F-8FC0-FABD-4627CDAB1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>
            <a:extLst>
              <a:ext uri="{FF2B5EF4-FFF2-40B4-BE49-F238E27FC236}">
                <a16:creationId xmlns:a16="http://schemas.microsoft.com/office/drawing/2014/main" id="{E1DE50E8-04EE-190C-096D-70008616E9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>
            <a:extLst>
              <a:ext uri="{FF2B5EF4-FFF2-40B4-BE49-F238E27FC236}">
                <a16:creationId xmlns:a16="http://schemas.microsoft.com/office/drawing/2014/main" id="{40A5E911-3FFD-D713-14AA-0658B3A54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67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/>
          <a:lstStyle/>
          <a:p>
            <a:r>
              <a:rPr lang="el-GR" sz="3600" b="1" dirty="0"/>
              <a:t>ὁ, ἡ,τό</a:t>
            </a:r>
            <a:endParaRPr lang="en-US" sz="3600" b="1" dirty="0"/>
          </a:p>
          <a:p>
            <a:r>
              <a:rPr lang="en-US" sz="3600" b="1" i="1" dirty="0"/>
              <a:t>the</a:t>
            </a:r>
          </a:p>
          <a:p>
            <a:r>
              <a:rPr lang="el-GR" sz="3600" b="1" dirty="0"/>
              <a:t>καί</a:t>
            </a:r>
            <a:endParaRPr lang="en-US" sz="3600" b="1" dirty="0"/>
          </a:p>
          <a:p>
            <a:r>
              <a:rPr lang="en-US" sz="3600" b="1" i="1" dirty="0"/>
              <a:t>and, even, also</a:t>
            </a:r>
          </a:p>
          <a:p>
            <a:r>
              <a:rPr lang="el-GR" sz="3600" b="1" dirty="0"/>
              <a:t>αὐτός, -ή, -ό</a:t>
            </a:r>
            <a:endParaRPr lang="en-US" sz="3600" b="1" dirty="0"/>
          </a:p>
          <a:p>
            <a:r>
              <a:rPr lang="en-US" sz="3600" b="1" dirty="0"/>
              <a:t>an intensive pron., a prim. word; (1) </a:t>
            </a:r>
            <a:r>
              <a:rPr lang="en-US" sz="3600" b="1" i="1" dirty="0"/>
              <a:t>self</a:t>
            </a:r>
            <a:r>
              <a:rPr lang="en-US" sz="3600" b="1" dirty="0"/>
              <a:t> (emphatic) (2) </a:t>
            </a:r>
            <a:r>
              <a:rPr lang="en-US" sz="3600" b="1" i="1" dirty="0"/>
              <a:t>he, she, it</a:t>
            </a:r>
            <a:r>
              <a:rPr lang="en-US" sz="3600" b="1" dirty="0"/>
              <a:t> (used for the third pers. pron.) (3) </a:t>
            </a:r>
            <a:r>
              <a:rPr lang="en-US" sz="3600" b="1" i="1" dirty="0"/>
              <a:t>the same</a:t>
            </a:r>
            <a:r>
              <a:rPr lang="en-US" sz="3600" b="1" dirty="0"/>
              <a:t>: </a:t>
            </a:r>
            <a:r>
              <a:rPr lang="en-US" sz="3600" b="1" dirty="0" err="1"/>
              <a:t>pron</a:t>
            </a:r>
            <a:r>
              <a:rPr lang="en-US" sz="3600" b="1" dirty="0"/>
              <a:t> pronoun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r>
              <a:rPr lang="el-GR" sz="3600" b="1" dirty="0"/>
              <a:t>σύ;ὑμεῖς</a:t>
            </a:r>
            <a:endParaRPr lang="en-US" sz="3600" b="1" dirty="0"/>
          </a:p>
          <a:p>
            <a:r>
              <a:rPr lang="en-US" sz="3600" b="1" i="1" dirty="0"/>
              <a:t>you (</a:t>
            </a:r>
            <a:r>
              <a:rPr lang="en-US" sz="3600" b="1" i="1" dirty="0" err="1"/>
              <a:t>sg</a:t>
            </a:r>
            <a:r>
              <a:rPr lang="en-US" sz="3600" b="1" i="1" dirty="0"/>
              <a:t>.); you (pl.)</a:t>
            </a:r>
          </a:p>
          <a:p>
            <a:r>
              <a:rPr lang="el-GR" sz="3600" b="1" dirty="0"/>
              <a:t>δέ</a:t>
            </a:r>
            <a:endParaRPr lang="en-US" sz="3600" b="1" dirty="0"/>
          </a:p>
          <a:p>
            <a:r>
              <a:rPr lang="en-US" sz="3600" b="1" i="1" dirty="0"/>
              <a:t>but, and, now,</a:t>
            </a:r>
            <a:r>
              <a:rPr lang="en-US" sz="3600" b="1" dirty="0"/>
              <a:t> (a connective or adversative particle)</a:t>
            </a:r>
          </a:p>
          <a:p>
            <a:r>
              <a:rPr lang="el-GR" sz="3600" b="1" dirty="0"/>
              <a:t>ἐν</a:t>
            </a:r>
            <a:endParaRPr lang="en-US" sz="3600" b="1" dirty="0"/>
          </a:p>
          <a:p>
            <a:r>
              <a:rPr lang="en-US" sz="3600" b="1" dirty="0"/>
              <a:t>denoting position and by </a:t>
            </a:r>
            <a:r>
              <a:rPr lang="en-US" sz="3600" b="1" dirty="0" err="1"/>
              <a:t>impl</a:t>
            </a:r>
            <a:r>
              <a:rPr lang="en-US" sz="3600" b="1" dirty="0"/>
              <a:t>. instrumentality; </a:t>
            </a:r>
            <a:r>
              <a:rPr lang="en-US" sz="3600" b="1" i="1" dirty="0"/>
              <a:t>in, on, at, by, with</a:t>
            </a:r>
          </a:p>
          <a:p>
            <a:r>
              <a:rPr lang="el-GR" sz="3600" b="1" dirty="0"/>
              <a:t>ἐγώ;</a:t>
            </a:r>
            <a:r>
              <a:rPr lang="en-US" sz="3600" b="1" dirty="0"/>
              <a:t> </a:t>
            </a:r>
            <a:r>
              <a:rPr lang="el-GR" sz="3600" b="1" dirty="0"/>
              <a:t>ἡμεῖς</a:t>
            </a:r>
            <a:endParaRPr lang="en-US" sz="3600" b="1" dirty="0"/>
          </a:p>
          <a:p>
            <a:r>
              <a:rPr lang="en-US" sz="3600" b="1" i="1" dirty="0"/>
              <a:t>I; we</a:t>
            </a:r>
          </a:p>
          <a:p>
            <a:pPr>
              <a:buNone/>
            </a:pPr>
            <a:endParaRPr lang="en-US" sz="3600" b="1" dirty="0"/>
          </a:p>
          <a:p>
            <a:pPr>
              <a:buNone/>
            </a:pP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8305800" cy="6705600"/>
          </a:xfrm>
        </p:spPr>
        <p:txBody>
          <a:bodyPr/>
          <a:lstStyle/>
          <a:p>
            <a:r>
              <a:rPr lang="el-GR" sz="3600" b="1" dirty="0"/>
              <a:t>εἰμί</a:t>
            </a:r>
            <a:endParaRPr lang="en-US" sz="3600" b="1" dirty="0"/>
          </a:p>
          <a:p>
            <a:r>
              <a:rPr lang="en-US" sz="3600" b="1" i="1" dirty="0"/>
              <a:t>to exist, be</a:t>
            </a:r>
          </a:p>
          <a:p>
            <a:r>
              <a:rPr lang="el-GR" sz="3600" b="1" dirty="0"/>
              <a:t>λέγω</a:t>
            </a:r>
            <a:endParaRPr lang="en-US" sz="3600" b="1" dirty="0"/>
          </a:p>
          <a:p>
            <a:r>
              <a:rPr lang="en-US" sz="3600" b="1" i="1" dirty="0"/>
              <a:t>to say, speak</a:t>
            </a:r>
          </a:p>
          <a:p>
            <a:r>
              <a:rPr lang="el-GR" sz="3600" b="1" dirty="0"/>
              <a:t>ἐἰς</a:t>
            </a:r>
            <a:endParaRPr lang="en-US" sz="3600" b="1" dirty="0"/>
          </a:p>
          <a:p>
            <a:r>
              <a:rPr lang="en-US" sz="3600" b="1" i="1" dirty="0"/>
              <a:t>to or into </a:t>
            </a:r>
            <a:r>
              <a:rPr lang="en-US" sz="3600" b="1" dirty="0"/>
              <a:t>(indicating the point reached or entered, of place, time, fig. purpose, result)</a:t>
            </a:r>
          </a:p>
          <a:p>
            <a:r>
              <a:rPr lang="el-GR" sz="3600" b="1" dirty="0"/>
              <a:t>οὐ</a:t>
            </a:r>
            <a:endParaRPr lang="en-US" sz="3600" b="1" dirty="0"/>
          </a:p>
          <a:p>
            <a:r>
              <a:rPr lang="en-US" sz="3600" b="1" i="1" dirty="0"/>
              <a:t>not, no</a:t>
            </a:r>
          </a:p>
          <a:p>
            <a:endParaRPr lang="en-US" sz="3600" b="1" dirty="0"/>
          </a:p>
          <a:p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l-GR" sz="3600" b="1" dirty="0"/>
              <a:t>ὅς, ἥ,ὅ</a:t>
            </a:r>
            <a:endParaRPr lang="en-US" sz="3600" b="1" dirty="0"/>
          </a:p>
          <a:p>
            <a:r>
              <a:rPr lang="en-US" sz="3600" b="1" dirty="0"/>
              <a:t>a prim. pron.; usually rel. </a:t>
            </a:r>
            <a:r>
              <a:rPr lang="en-US" sz="3600" b="1" i="1" dirty="0"/>
              <a:t>who, which, t</a:t>
            </a:r>
            <a:r>
              <a:rPr lang="en-US" sz="3600" b="1" dirty="0"/>
              <a:t>hat</a:t>
            </a:r>
            <a:r>
              <a:rPr lang="en-US" sz="3600" b="1" i="1" dirty="0"/>
              <a:t>,</a:t>
            </a:r>
            <a:r>
              <a:rPr lang="en-US" sz="3600" b="1" dirty="0"/>
              <a:t> also demonstrative </a:t>
            </a:r>
            <a:r>
              <a:rPr lang="en-US" sz="3600" b="1" i="1" dirty="0"/>
              <a:t>this, that</a:t>
            </a:r>
          </a:p>
          <a:p>
            <a:r>
              <a:rPr lang="el-GR" sz="3600" b="1" dirty="0"/>
              <a:t>οὗτος, αὕτη,τοῦτο</a:t>
            </a:r>
            <a:endParaRPr lang="en-US" sz="3600" b="1" dirty="0"/>
          </a:p>
          <a:p>
            <a:r>
              <a:rPr lang="en-US" sz="3600" b="1" dirty="0"/>
              <a:t>demon. pron.;</a:t>
            </a:r>
            <a:r>
              <a:rPr lang="en-US" sz="3600" b="1" i="1" dirty="0"/>
              <a:t> this</a:t>
            </a:r>
          </a:p>
          <a:p>
            <a:r>
              <a:rPr lang="el-GR" sz="3600" b="1" dirty="0"/>
              <a:t>θεός, οῦ,ὁ</a:t>
            </a:r>
            <a:endParaRPr lang="en-US" sz="3600" b="1" dirty="0"/>
          </a:p>
          <a:p>
            <a:r>
              <a:rPr lang="en-US" sz="3600" b="1" i="1" dirty="0"/>
              <a:t>God, god</a:t>
            </a:r>
          </a:p>
          <a:p>
            <a:r>
              <a:rPr lang="el-GR" sz="3600" b="1" dirty="0"/>
              <a:t>ὅτι</a:t>
            </a:r>
            <a:endParaRPr lang="en-US" sz="3600" b="1" dirty="0"/>
          </a:p>
          <a:p>
            <a:r>
              <a:rPr lang="en-US" sz="3600" b="1" dirty="0"/>
              <a:t>conj.; </a:t>
            </a:r>
            <a:r>
              <a:rPr lang="en-US" sz="3600" b="1" i="1" dirty="0"/>
              <a:t>that, </a:t>
            </a:r>
            <a:r>
              <a:rPr lang="en-US" sz="3600" b="1" i="1" dirty="0" err="1"/>
              <a:t>becuase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77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600" b="1" dirty="0"/>
              <a:t>πᾶς, πᾶσα,πᾶν</a:t>
            </a:r>
            <a:endParaRPr lang="en-US" sz="36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i="1" dirty="0"/>
              <a:t>all, every, each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600" b="1" dirty="0"/>
              <a:t>μή</a:t>
            </a:r>
            <a:endParaRPr lang="en-US" sz="36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i="1" dirty="0"/>
              <a:t>not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600" b="1" dirty="0"/>
              <a:t>γάρ</a:t>
            </a:r>
            <a:endParaRPr lang="en-US" sz="36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i="1" dirty="0"/>
              <a:t>for</a:t>
            </a:r>
            <a:r>
              <a:rPr lang="en-US" sz="3600" b="1" dirty="0"/>
              <a:t> (postpositive –never occurs 1</a:t>
            </a:r>
            <a:r>
              <a:rPr lang="en-US" sz="3600" b="1" baseline="30000" dirty="0"/>
              <a:t>st</a:t>
            </a:r>
            <a:r>
              <a:rPr lang="en-US" sz="3600" b="1" dirty="0"/>
              <a:t>; used to express cause, explanation, or inference)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600" b="1" dirty="0"/>
              <a:t>Ιησοῦς, οῦ,ὁ</a:t>
            </a:r>
            <a:endParaRPr lang="en-US" sz="36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i="1" dirty="0"/>
              <a:t>Jesus or Joshua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600" b="1" dirty="0"/>
              <a:t>ἐκ</a:t>
            </a:r>
            <a:endParaRPr lang="en-US" sz="36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i="1" dirty="0"/>
              <a:t>from, out of, of, by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/>
          <a:lstStyle/>
          <a:p>
            <a:r>
              <a:rPr lang="en-US" b="1" dirty="0"/>
              <a:t>Occurring more than 450 times in the NT</a:t>
            </a:r>
            <a:br>
              <a:rPr lang="en-US" dirty="0"/>
            </a:b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066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r>
              <a:rPr lang="el-GR" sz="3600" b="1" dirty="0"/>
              <a:t>ἐπί</a:t>
            </a:r>
            <a:endParaRPr lang="en-US" sz="3600" b="1" dirty="0"/>
          </a:p>
          <a:p>
            <a:r>
              <a:rPr lang="en-US" sz="3600" b="1" i="1" dirty="0"/>
              <a:t>on, upon</a:t>
            </a:r>
          </a:p>
          <a:p>
            <a:r>
              <a:rPr lang="el-GR" sz="3600" b="1" dirty="0"/>
              <a:t>κύριος</a:t>
            </a:r>
            <a:endParaRPr lang="en-US" sz="3600" b="1" dirty="0"/>
          </a:p>
          <a:p>
            <a:r>
              <a:rPr lang="en-US" sz="3600" b="1" i="1" dirty="0"/>
              <a:t>lord, Lord</a:t>
            </a:r>
          </a:p>
          <a:p>
            <a:r>
              <a:rPr lang="el-GR" sz="3600" b="1" dirty="0"/>
              <a:t>ἔχω</a:t>
            </a:r>
            <a:endParaRPr lang="en-US" sz="3600" b="1" dirty="0"/>
          </a:p>
          <a:p>
            <a:r>
              <a:rPr lang="en-US" sz="3600" b="1" i="1" dirty="0"/>
              <a:t>to have, hold</a:t>
            </a:r>
          </a:p>
          <a:p>
            <a:r>
              <a:rPr lang="el-GR" sz="3600" b="1" dirty="0"/>
              <a:t>πρός</a:t>
            </a:r>
            <a:endParaRPr lang="en-US" sz="3600" b="1" dirty="0"/>
          </a:p>
          <a:p>
            <a:r>
              <a:rPr lang="en-US" sz="3600" b="1" i="1" dirty="0"/>
              <a:t>advantageous for, at</a:t>
            </a:r>
            <a:r>
              <a:rPr lang="en-US" sz="3600" b="1" dirty="0"/>
              <a:t> (denotes local proximity), </a:t>
            </a:r>
            <a:r>
              <a:rPr lang="en-US" sz="3600" b="1" i="1" dirty="0"/>
              <a:t>toward</a:t>
            </a:r>
            <a:r>
              <a:rPr lang="en-US" sz="3600" b="1" dirty="0"/>
              <a:t> (denotes motion toward a place)</a:t>
            </a:r>
          </a:p>
          <a:p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981</Words>
  <Application>Microsoft Macintosh PowerPoint</Application>
  <PresentationFormat>On-screen Show (4:3)</PresentationFormat>
  <Paragraphs>220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Calibri</vt:lpstr>
      <vt:lpstr>Times New Roman</vt:lpstr>
      <vt:lpstr>Wingdings</vt:lpstr>
      <vt:lpstr>Office Theme</vt:lpstr>
      <vt:lpstr>Orbit</vt:lpstr>
      <vt:lpstr>Word Frequency List</vt:lpstr>
      <vt:lpstr>Occurring more than 900 times in the 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Occurring more than 450 times in the 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Greek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Brewer</dc:creator>
  <cp:lastModifiedBy>Rick Griffith</cp:lastModifiedBy>
  <cp:revision>146</cp:revision>
  <dcterms:created xsi:type="dcterms:W3CDTF">2010-09-30T22:35:12Z</dcterms:created>
  <dcterms:modified xsi:type="dcterms:W3CDTF">2025-08-12T17:58:29Z</dcterms:modified>
</cp:coreProperties>
</file>