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  <p:sldMasterId id="2147483652" r:id="rId2"/>
    <p:sldMasterId id="2147483649" r:id="rId3"/>
    <p:sldMasterId id="2147483686" r:id="rId4"/>
    <p:sldMasterId id="2147483690" r:id="rId5"/>
    <p:sldMasterId id="2147483735" r:id="rId6"/>
    <p:sldMasterId id="2147483747" r:id="rId7"/>
  </p:sldMasterIdLst>
  <p:notesMasterIdLst>
    <p:notesMasterId r:id="rId23"/>
  </p:notesMasterIdLst>
  <p:sldIdLst>
    <p:sldId id="285" r:id="rId8"/>
    <p:sldId id="261" r:id="rId9"/>
    <p:sldId id="283" r:id="rId10"/>
    <p:sldId id="281" r:id="rId11"/>
    <p:sldId id="282" r:id="rId12"/>
    <p:sldId id="262" r:id="rId13"/>
    <p:sldId id="275" r:id="rId14"/>
    <p:sldId id="276" r:id="rId15"/>
    <p:sldId id="277" r:id="rId16"/>
    <p:sldId id="278" r:id="rId17"/>
    <p:sldId id="279" r:id="rId18"/>
    <p:sldId id="280" r:id="rId19"/>
    <p:sldId id="274" r:id="rId20"/>
    <p:sldId id="273" r:id="rId21"/>
    <p:sldId id="28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>
        <p:scale>
          <a:sx n="90" d="100"/>
          <a:sy n="90" d="100"/>
        </p:scale>
        <p:origin x="2824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40622E-5693-FB43-9722-9AF78D62F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14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01DE5B-ECB2-784D-996B-4F3C811E421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en-US" sz="240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851AAE9-E718-E64E-8C7D-9795A2A9F3F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Survey (ns)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505335-19DC-EF41-8FBD-9A202F4ECA6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36ACACC-870D-3E40-ABA3-D4F5764E0813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8D247E1-49B6-BE4D-A748-6C3546541921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2CB4DD-FAAE-4E48-B46F-0C2D45D49F6D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1ABFD07-1FE2-D043-816E-528AC05D6E3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3634846-DCFC-254A-AAEA-5BD8E3B552FC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01ED196-D771-CE4F-8BAD-D51277333D1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A87340A-06FA-AF49-ADBA-DAB15FE9A2D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49E2-989D-EC49-B79A-7927DB5A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9627C-013C-1348-B093-0F4425121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0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93C6A-EC4C-CB47-B6BE-D6E76F839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46C0C-A6D2-9E49-ADC9-517138D06F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2801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AA7E-2DEF-A043-AE92-DE5E31D6A6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141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592C9-2F92-0442-8423-DD6FE6F28C3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2246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AA93-A17A-2D4E-B4B1-EADE12BFDD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596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65BD1-E78C-2643-896F-C4EEE04FFE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0307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65071-BE7E-6540-99B7-CF61178FCEE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7100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08D8-2881-7B40-8D57-34269AFEDB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7334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490DB-B35E-924F-B13A-716CA547A1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8166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0C90-3E51-1047-A36F-CC2F0F7D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BC33-56A0-3949-87D3-481482D842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926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BD5B3-E986-8E4A-9484-21DDE909EC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40900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76D8E-70DD-2D4F-BBF7-0CA4C3D0B3F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515959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40DE52-ABB2-F146-8BC2-781DB66E2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20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346A9-D78A-F748-BF74-549F0DDA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70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4B3B-4C0A-3742-96B4-76E783D43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0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9C511-BE23-CA44-B2FC-2FFB32234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0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8954-8A1C-3845-9C51-6E403273E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67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23E3C-5D36-F94D-8D96-8FC071421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774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84538-836C-B943-93C9-B1C9F592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3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B4F4D-78DD-C749-B68C-3653E0F7C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8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3334-B0BF-804A-8F45-25994543C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70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1FB6D-3A0F-9245-BBEB-FCE6FAB11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19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7727-6F41-BE45-8C69-96AB2E6CD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72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963B9-B48F-484C-8564-0052A0DCD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09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EAEF-0367-0840-AE9C-087CBD8EE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2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2A6690-1A29-D548-BD51-7ACAA77D2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129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C43F85-1369-494C-9742-B2DCE95E7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833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2323EB-7A27-8940-A466-FA236F065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73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82D45A-13FC-1B42-A096-1287865F3C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39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D91AC0B-5766-CE45-8294-4546A173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772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9DC0F-6AA0-BF41-8C48-0E7716EFC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71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80" indent="0">
              <a:buNone/>
              <a:defRPr sz="1800"/>
            </a:lvl2pPr>
            <a:lvl3pPr marL="913758" indent="0">
              <a:buNone/>
              <a:defRPr sz="1600"/>
            </a:lvl3pPr>
            <a:lvl4pPr marL="1370639" indent="0">
              <a:buNone/>
              <a:defRPr sz="1400"/>
            </a:lvl4pPr>
            <a:lvl5pPr marL="1827517" indent="0">
              <a:buNone/>
              <a:defRPr sz="1400"/>
            </a:lvl5pPr>
            <a:lvl6pPr marL="2284398" indent="0">
              <a:buNone/>
              <a:defRPr sz="1400"/>
            </a:lvl6pPr>
            <a:lvl7pPr marL="2741275" indent="0">
              <a:buNone/>
              <a:defRPr sz="1400"/>
            </a:lvl7pPr>
            <a:lvl8pPr marL="3198156" indent="0">
              <a:buNone/>
              <a:defRPr sz="1400"/>
            </a:lvl8pPr>
            <a:lvl9pPr marL="365503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6A0FEAF-34AF-084A-A313-67981DCD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27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CA40B23-AB25-F34D-A7FD-8EF257AF4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9589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80" indent="0">
              <a:buNone/>
              <a:defRPr sz="2000" b="1"/>
            </a:lvl2pPr>
            <a:lvl3pPr marL="913758" indent="0">
              <a:buNone/>
              <a:defRPr sz="1800" b="1"/>
            </a:lvl3pPr>
            <a:lvl4pPr marL="1370639" indent="0">
              <a:buNone/>
              <a:defRPr sz="1600" b="1"/>
            </a:lvl4pPr>
            <a:lvl5pPr marL="1827517" indent="0">
              <a:buNone/>
              <a:defRPr sz="1600" b="1"/>
            </a:lvl5pPr>
            <a:lvl6pPr marL="2284398" indent="0">
              <a:buNone/>
              <a:defRPr sz="1600" b="1"/>
            </a:lvl6pPr>
            <a:lvl7pPr marL="2741275" indent="0">
              <a:buNone/>
              <a:defRPr sz="1600" b="1"/>
            </a:lvl7pPr>
            <a:lvl8pPr marL="3198156" indent="0">
              <a:buNone/>
              <a:defRPr sz="1600" b="1"/>
            </a:lvl8pPr>
            <a:lvl9pPr marL="365503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F5C9618-4BB7-0046-9E24-14FB6D02D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509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0DAED51-70B1-AB48-B88F-260483F6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44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E5E6BFE-496D-AF40-8F91-E7A9E087B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001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F40CD92-FEF1-3746-93AE-EECC574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1388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0" indent="0">
              <a:buNone/>
              <a:defRPr sz="2800"/>
            </a:lvl2pPr>
            <a:lvl3pPr marL="913758" indent="0">
              <a:buNone/>
              <a:defRPr sz="2400"/>
            </a:lvl3pPr>
            <a:lvl4pPr marL="1370639" indent="0">
              <a:buNone/>
              <a:defRPr sz="2000"/>
            </a:lvl4pPr>
            <a:lvl5pPr marL="1827517" indent="0">
              <a:buNone/>
              <a:defRPr sz="2000"/>
            </a:lvl5pPr>
            <a:lvl6pPr marL="2284398" indent="0">
              <a:buNone/>
              <a:defRPr sz="2000"/>
            </a:lvl6pPr>
            <a:lvl7pPr marL="2741275" indent="0">
              <a:buNone/>
              <a:defRPr sz="2000"/>
            </a:lvl7pPr>
            <a:lvl8pPr marL="3198156" indent="0">
              <a:buNone/>
              <a:defRPr sz="2000"/>
            </a:lvl8pPr>
            <a:lvl9pPr marL="365503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3F23550-CEEB-3B49-84F8-BF28D94A7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010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EE31A9C-D361-5E4D-88C1-F03F7858F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2880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5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5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D887717-F0CA-524E-AC0A-572A7D984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3288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0" indent="0" algn="ctr">
              <a:buNone/>
              <a:defRPr/>
            </a:lvl2pPr>
            <a:lvl3pPr marL="913758" indent="0" algn="ctr">
              <a:buNone/>
              <a:defRPr/>
            </a:lvl3pPr>
            <a:lvl4pPr marL="1370639" indent="0" algn="ctr">
              <a:buNone/>
              <a:defRPr/>
            </a:lvl4pPr>
            <a:lvl5pPr marL="1827517" indent="0" algn="ctr">
              <a:buNone/>
              <a:defRPr/>
            </a:lvl5pPr>
            <a:lvl6pPr marL="2284398" indent="0" algn="ctr">
              <a:buNone/>
              <a:defRPr/>
            </a:lvl6pPr>
            <a:lvl7pPr marL="2741275" indent="0" algn="ctr">
              <a:buNone/>
              <a:defRPr/>
            </a:lvl7pPr>
            <a:lvl8pPr marL="3198156" indent="0" algn="ctr">
              <a:buNone/>
              <a:defRPr/>
            </a:lvl8pPr>
            <a:lvl9pPr marL="365503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8436381-3B77-6E4F-AE9C-A01BC19F8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505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5B679-F3AD-7B4D-AAC1-D20B8A4E1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02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F9AE7-B39C-EA47-92D4-FB7EC027A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39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73287-4BFA-A74B-B92B-8661BB3D5C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89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8EA2-A99A-284F-829F-2300C5ED1D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985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295F3-4D9F-D540-BE66-E8FBEDD892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31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9310F-459F-8E43-9E15-E285FD80B5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3F14C-6727-F842-9A36-D654220851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855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84DCC-F9CC-154B-96D1-F20CA51C86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1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A6083-1B7F-9D4C-860C-93513C8E89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52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95B0D-956C-3F4D-94E0-49EF590E83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411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C3C11-7D55-664D-BBF5-0CD9C26A0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20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FA669-D7D9-3F46-A491-B97EF1334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805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FF332-C016-3E47-BBCD-CE539CB13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7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AD04F-F15F-5542-BD9A-1B234A4B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F585-1131-CB41-A7AE-E7889C0E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8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A39E6-110D-C847-B7C1-71328483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0522DDA8-FF25-1049-859D-FA8379901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1"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47C779-9DCB-6844-937B-8C1B1B699C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굴림" charset="0"/>
          <a:ea typeface="굴림" charset="0"/>
          <a:cs typeface="굴림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0"/>
          <a:ea typeface="굴림" charset="0"/>
          <a:cs typeface="굴림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0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1D65B565-C5CE-6640-8530-2DF5719DE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8851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2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3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4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132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133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5134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5123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9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0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1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2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24E0D6D-A6E5-0B42-85BC-95AA7D4E9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026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8851" name="Freeform 1027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2" name="Freeform 1028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3" name="Freeform 1029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78854" name="Freeform 1030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228" name="Oval 1031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229" name="Oval 1032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9230" name="Oval 1033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9219" name="Rectangle 103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9" name="Rectangle 10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8860" name="Rectangle 10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1" name="Rectangle 10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62" name="Rectangle 10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A744DAF-48E5-3146-969D-C4DC0E80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  <a:cs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08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289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289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2289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55F991D0-A1B2-9F42-90B3-8624B8ADF385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40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688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37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06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751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659" indent="-34265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428" indent="-28554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199" indent="-22843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599077" indent="-22843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5957" indent="-22843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283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69716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6595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3472" indent="-228439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0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5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39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17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98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75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56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33" algn="l" defTabSz="4568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1EE7AA4-69C7-0A4A-BCAD-F323B48A41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682435" name="Picture 3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541801" y="1844824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824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3238"/>
            <a:ext cx="9144000" cy="1020762"/>
          </a:xfrm>
        </p:spPr>
        <p:txBody>
          <a:bodyPr/>
          <a:lstStyle/>
          <a:p>
            <a:r>
              <a:rPr lang="en-US" sz="5400" b="1">
                <a:solidFill>
                  <a:schemeClr val="bg1"/>
                </a:solidFill>
              </a:rPr>
              <a:t>Marcan Priority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682437" name="Picture 5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3457617" y="1844824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2438" name="Picture 6" descr="septuag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505" b="36986"/>
          <a:stretch>
            <a:fillRect/>
          </a:stretch>
        </p:blipFill>
        <p:spPr bwMode="auto">
          <a:xfrm>
            <a:off x="6265929" y="1844824"/>
            <a:ext cx="2514600" cy="231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97177" y="4145979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latin typeface="Arial"/>
                <a:ea typeface="ＭＳ Ｐゴシック"/>
              </a:rPr>
              <a:t>Matthew</a:t>
            </a:r>
            <a:endParaRPr lang="en-US" sz="3600" b="1">
              <a:solidFill>
                <a:schemeClr val="bg1"/>
              </a:solidFill>
              <a:latin typeface="Arial"/>
              <a:ea typeface="ＭＳ Ｐゴシック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112993" y="4145979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8800" b="1">
                <a:solidFill>
                  <a:srgbClr val="FFFF00"/>
                </a:solidFill>
                <a:latin typeface="Arial"/>
                <a:ea typeface="ＭＳ Ｐゴシック"/>
              </a:rPr>
              <a:t>Mark</a:t>
            </a:r>
            <a:endParaRPr lang="en-US" sz="3600" b="1">
              <a:solidFill>
                <a:srgbClr val="FFFF00"/>
              </a:solidFill>
              <a:latin typeface="Arial"/>
              <a:ea typeface="ＭＳ Ｐゴシック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5921305" y="4145979"/>
            <a:ext cx="3203848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  <a:latin typeface="Arial"/>
                <a:ea typeface="ＭＳ Ｐゴシック"/>
              </a:rPr>
              <a:t>Luke</a:t>
            </a:r>
            <a:endParaRPr lang="en-US" sz="3600" b="1">
              <a:solidFill>
                <a:srgbClr val="FFFFFF"/>
              </a:solidFill>
              <a:latin typeface="Arial"/>
              <a:ea typeface="ＭＳ Ｐゴシック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5877272"/>
            <a:ext cx="9144000" cy="991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Adapted from a 2006 Class Presentation by Lee Sang Oh for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91639482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4638"/>
            <a:ext cx="8002587" cy="922337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  <a:t>Other Distinctive Themes</a:t>
            </a:r>
            <a:endParaRPr kumimoji="0" lang="en-US" altLang="ko-KR" dirty="0">
              <a:latin typeface="Arial"/>
              <a:cs typeface="Arial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kumimoji="0" lang="en-US" altLang="ko-KR" sz="2800" dirty="0">
                <a:solidFill>
                  <a:schemeClr val="accent1"/>
                </a:solidFill>
                <a:latin typeface="Arial"/>
                <a:cs typeface="Arial"/>
              </a:rPr>
              <a:t> ☞ Disciples and Discipleship</a:t>
            </a:r>
          </a:p>
          <a:p>
            <a:pPr marL="0" indent="0" eaLnBrk="1" hangingPunct="1">
              <a:buFontTx/>
              <a:buNone/>
              <a:defRPr/>
            </a:pPr>
            <a:r>
              <a:rPr kumimoji="0" lang="en-US" altLang="ko-KR" sz="2800" dirty="0">
                <a:solidFill>
                  <a:schemeClr val="accent1"/>
                </a:solidFill>
                <a:latin typeface="Arial"/>
                <a:cs typeface="Arial"/>
              </a:rPr>
              <a:t> ☞ Imminent eschatology</a:t>
            </a:r>
          </a:p>
          <a:p>
            <a:pPr marL="0" indent="0" eaLnBrk="1" hangingPunct="1">
              <a:buFontTx/>
              <a:buNone/>
              <a:defRPr/>
            </a:pPr>
            <a:r>
              <a:rPr kumimoji="0" lang="en-US" altLang="ko-KR" sz="2800" dirty="0">
                <a:solidFill>
                  <a:schemeClr val="accent1"/>
                </a:solidFill>
                <a:latin typeface="Arial"/>
                <a:cs typeface="Arial"/>
              </a:rPr>
              <a:t> ☞ The message is Good news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4114800" cy="11430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 sz="4000">
                <a:solidFill>
                  <a:schemeClr val="bg1"/>
                </a:solidFill>
                <a:latin typeface="Arial Black" charset="0"/>
              </a:rPr>
              <a:t>Mark 1:14-15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  <a:t>After John was put in prison, Jesus </a:t>
            </a:r>
            <a:b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  <a:t>went into Galilee, proclaiming the good news of God.</a:t>
            </a:r>
          </a:p>
          <a:p>
            <a:pPr eaLnBrk="1" hangingPunct="1">
              <a:buFontTx/>
              <a:buNone/>
              <a:defRPr/>
            </a:pPr>
            <a: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  <a:t>“The time has come,” he said. “The </a:t>
            </a:r>
            <a:b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  <a:t>kingdom of God is near. Repent and </a:t>
            </a:r>
            <a:b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kumimoji="0" lang="en-US" altLang="ko-KR" dirty="0">
                <a:solidFill>
                  <a:schemeClr val="bg1"/>
                </a:solidFill>
                <a:latin typeface="Arial"/>
                <a:cs typeface="Arial"/>
              </a:rPr>
              <a:t>believe the good news!”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background-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>
                <a:latin typeface="Arial Black" charset="0"/>
              </a:rPr>
              <a:t>Jesus we enthrone</a:t>
            </a:r>
            <a:r>
              <a:rPr kumimoji="0" lang="en-US" altLang="ko-KR"/>
              <a:t> </a:t>
            </a:r>
            <a:r>
              <a:rPr kumimoji="0" lang="en-US" altLang="ko-KR">
                <a:latin typeface="Arial Black" charset="0"/>
              </a:rPr>
              <a:t>you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476375"/>
            <a:ext cx="9144000" cy="5229225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sz="28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Jesus we enthrone you.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We proclaim you are King.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Standing here in the midst of us.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We raise you up with our praise.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And as we worship build your throne.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And as we worship build your throne.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And as we worship build your throne.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kumimoji="0" lang="en-US" altLang="ko-KR" dirty="0">
                <a:solidFill>
                  <a:schemeClr val="accent1"/>
                </a:solidFill>
                <a:latin typeface="Arial"/>
                <a:cs typeface="Arial"/>
              </a:rPr>
              <a:t>Come Lord Jesus and take your place.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6781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>
                <a:solidFill>
                  <a:schemeClr val="bg1"/>
                </a:solidFill>
                <a:cs typeface="+mj-cs"/>
              </a:rPr>
              <a:t>Contrasting Gospel Charts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6553200"/>
            <a:ext cx="5029200" cy="3048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marL="0" indent="0" algn="r" eaLnBrk="1" hangingPunct="1">
              <a:buNone/>
              <a:defRPr/>
            </a:pPr>
            <a:r>
              <a:rPr lang="en-US" sz="1400" b="1">
                <a:solidFill>
                  <a:schemeClr val="bg1"/>
                </a:solidFill>
                <a:cs typeface="+mn-cs"/>
              </a:rPr>
              <a:t>Blomberg, </a:t>
            </a:r>
            <a:r>
              <a:rPr lang="en-US" sz="1400" b="1" i="1">
                <a:solidFill>
                  <a:schemeClr val="bg1"/>
                </a:solidFill>
                <a:cs typeface="+mn-cs"/>
              </a:rPr>
              <a:t>Jesus and the Gospels</a:t>
            </a:r>
            <a:r>
              <a:rPr lang="en-US" sz="1400" b="1">
                <a:solidFill>
                  <a:schemeClr val="bg1"/>
                </a:solidFill>
                <a:cs typeface="+mn-cs"/>
              </a:rPr>
              <a:t>, 127</a:t>
            </a:r>
          </a:p>
        </p:txBody>
      </p:sp>
      <p:pic>
        <p:nvPicPr>
          <p:cNvPr id="30723" name="Picture 4" descr="GospelChartContrasts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88" t="3648" r="5000" b="57697"/>
          <a:stretch>
            <a:fillRect/>
          </a:stretch>
        </p:blipFill>
        <p:spPr bwMode="auto">
          <a:xfrm>
            <a:off x="0" y="792163"/>
            <a:ext cx="914400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046163" y="-10715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  <a:cs typeface="+mj-cs"/>
              </a:rPr>
              <a:t>Black</a:t>
            </a:r>
            <a:endParaRPr lang="en-US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Gospels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rgbClr val="FFFFFF"/>
                </a:solidFill>
                <a:latin typeface="Arial" charset="0"/>
                <a:cs typeface="Arial" charset="0"/>
              </a:rPr>
              <a:t>Get this presentation for free!</a:t>
            </a:r>
            <a:endParaRPr lang="en-US" sz="1400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24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2" descr="tunn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>
                <a:solidFill>
                  <a:schemeClr val="bg1"/>
                </a:solidFill>
                <a:cs typeface="+mj-cs"/>
              </a:rPr>
              <a:t>Marcan Priority</a:t>
            </a:r>
            <a:endParaRPr lang="en-US" sz="5400">
              <a:solidFill>
                <a:schemeClr val="bg1"/>
              </a:solidFill>
              <a:cs typeface="+mj-cs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9436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>
                <a:solidFill>
                  <a:schemeClr val="bg1"/>
                </a:solidFill>
                <a:cs typeface="+mn-cs"/>
              </a:rPr>
              <a:t>Evaluating the Majority View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027"/>
          <p:cNvSpPr txBox="1">
            <a:spLocks noChangeArrowheads="1"/>
          </p:cNvSpPr>
          <p:nvPr/>
        </p:nvSpPr>
        <p:spPr bwMode="auto">
          <a:xfrm>
            <a:off x="8540750" y="762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49</a:t>
            </a:r>
          </a:p>
        </p:txBody>
      </p:sp>
      <p:pic>
        <p:nvPicPr>
          <p:cNvPr id="14338" name="Picture 1035" descr="j03167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1085850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6" name="Rectangle 1038"/>
          <p:cNvSpPr>
            <a:spLocks noGrp="1" noChangeArrowheads="1"/>
          </p:cNvSpPr>
          <p:nvPr>
            <p:ph type="title"/>
          </p:nvPr>
        </p:nvSpPr>
        <p:spPr>
          <a:xfrm>
            <a:off x="1738313" y="228600"/>
            <a:ext cx="5805487" cy="646113"/>
          </a:xfrm>
          <a:solidFill>
            <a:schemeClr val="bg2"/>
          </a:solidFill>
        </p:spPr>
        <p:txBody>
          <a:bodyPr anchor="t" anchorCtr="0"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SimSun" charset="0"/>
                <a:cs typeface="Arial"/>
              </a:rPr>
              <a:t>The Synoptic Problem</a:t>
            </a: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381000" y="3886200"/>
            <a:ext cx="8458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FFFFCC"/>
              </a:buClr>
              <a:buSzPct val="75000"/>
              <a:buFont typeface="Wingdings" charset="0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Matthew, Mark &amp; Luke in a nutshell:</a:t>
            </a:r>
          </a:p>
          <a:p>
            <a:pPr algn="just" eaLnBrk="1" hangingPunct="1">
              <a:spcBef>
                <a:spcPct val="20000"/>
              </a:spcBef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How do we explain their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similarities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?</a:t>
            </a:r>
          </a:p>
          <a:p>
            <a:pPr algn="just" eaLnBrk="1" hangingPunct="1">
              <a:spcBef>
                <a:spcPct val="20000"/>
              </a:spcBef>
              <a:buClr>
                <a:srgbClr val="FFFFCC"/>
              </a:buClr>
              <a:buSzPct val="75000"/>
              <a:buFont typeface="Wingdings" charset="0"/>
              <a:buChar char="l"/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How do we explain their 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differences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3"/>
          <p:cNvSpPr txBox="1">
            <a:spLocks noChangeArrowheads="1"/>
          </p:cNvSpPr>
          <p:nvPr/>
        </p:nvSpPr>
        <p:spPr bwMode="auto">
          <a:xfrm>
            <a:off x="84264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cs typeface="Arial" charset="0"/>
              </a:rPr>
              <a:t>51</a:t>
            </a: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8578850" y="15240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51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987675" y="5229225"/>
            <a:ext cx="520700" cy="1077913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3200">
              <a:solidFill>
                <a:srgbClr val="FFFFFF"/>
              </a:solidFill>
              <a:cs typeface="Arial" charset="0"/>
            </a:endParaRPr>
          </a:p>
          <a:p>
            <a:pPr eaLnBrk="1" hangingPunct="1"/>
            <a:r>
              <a:rPr lang="en-US" sz="3200">
                <a:solidFill>
                  <a:srgbClr val="FFFFFF"/>
                </a:solidFill>
                <a:cs typeface="Arial" charset="0"/>
              </a:rPr>
              <a:t>Q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038475" y="3784600"/>
            <a:ext cx="381000" cy="91440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202113" y="3784600"/>
            <a:ext cx="762000" cy="914400"/>
          </a:xfrm>
          <a:prstGeom prst="rect">
            <a:avLst/>
          </a:prstGeom>
          <a:gradFill rotWithShape="0">
            <a:gsLst>
              <a:gs pos="0">
                <a:srgbClr val="149B41"/>
              </a:gs>
              <a:gs pos="100000">
                <a:srgbClr val="09481E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1362075" y="3784600"/>
            <a:ext cx="533400" cy="914400"/>
          </a:xfrm>
          <a:prstGeom prst="rect">
            <a:avLst/>
          </a:prstGeom>
          <a:gradFill rotWithShape="0">
            <a:gsLst>
              <a:gs pos="0">
                <a:srgbClr val="C60DC0"/>
              </a:gs>
              <a:gs pos="100000">
                <a:srgbClr val="5C0659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cs typeface="Arial" charset="0"/>
              </a:rPr>
              <a:t> </a:t>
            </a:r>
            <a:endParaRPr lang="en-US">
              <a:solidFill>
                <a:srgbClr val="FFFFFF"/>
              </a:solidFill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391" name="Text Box 19"/>
          <p:cNvSpPr txBox="1">
            <a:spLocks noChangeArrowheads="1"/>
          </p:cNvSpPr>
          <p:nvPr/>
        </p:nvSpPr>
        <p:spPr bwMode="auto">
          <a:xfrm>
            <a:off x="6553200" y="4343400"/>
            <a:ext cx="2286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Numbers indicate the verses in each proposed source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2936875" y="5199063"/>
            <a:ext cx="69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235</a:t>
            </a: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57300" y="5257800"/>
            <a:ext cx="698500" cy="990600"/>
            <a:chOff x="510" y="3312"/>
            <a:chExt cx="440" cy="624"/>
          </a:xfrm>
        </p:grpSpPr>
        <p:sp>
          <p:nvSpPr>
            <p:cNvPr id="16422" name="Text Box 17"/>
            <p:cNvSpPr txBox="1">
              <a:spLocks noChangeArrowheads="1"/>
            </p:cNvSpPr>
            <p:nvPr/>
          </p:nvSpPr>
          <p:spPr bwMode="auto">
            <a:xfrm>
              <a:off x="576" y="3360"/>
              <a:ext cx="336" cy="576"/>
            </a:xfrm>
            <a:prstGeom prst="rect">
              <a:avLst/>
            </a:prstGeom>
            <a:gradFill rotWithShape="0">
              <a:gsLst>
                <a:gs pos="0">
                  <a:srgbClr val="C60DC0"/>
                </a:gs>
                <a:gs pos="100000">
                  <a:srgbClr val="5C065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500">
                <a:solidFill>
                  <a:srgbClr val="FFFFFF"/>
                </a:solidFill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FFFF"/>
                  </a:solidFill>
                  <a:cs typeface="Arial" charset="0"/>
                </a:rPr>
                <a:t>M</a:t>
              </a:r>
              <a:endParaRPr lang="en-US" sz="7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9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23" name="Text Box 23"/>
            <p:cNvSpPr txBox="1">
              <a:spLocks noChangeArrowheads="1"/>
            </p:cNvSpPr>
            <p:nvPr/>
          </p:nvSpPr>
          <p:spPr bwMode="auto">
            <a:xfrm>
              <a:off x="510" y="331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333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590800" y="838200"/>
            <a:ext cx="1143000" cy="1054100"/>
            <a:chOff x="1632" y="528"/>
            <a:chExt cx="720" cy="664"/>
          </a:xfrm>
        </p:grpSpPr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1632" y="528"/>
              <a:ext cx="720" cy="6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endParaRPr lang="en-US" sz="6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FFFFFF"/>
                  </a:solidFill>
                  <a:latin typeface="Arial" charset="0"/>
                  <a:cs typeface="Arial" charset="0"/>
                </a:rPr>
                <a:t>Mark</a:t>
              </a:r>
              <a:endParaRPr lang="en-US" sz="8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1" name="Text Box 18"/>
            <p:cNvSpPr txBox="1">
              <a:spLocks noChangeArrowheads="1"/>
            </p:cNvSpPr>
            <p:nvPr/>
          </p:nvSpPr>
          <p:spPr bwMode="auto">
            <a:xfrm>
              <a:off x="1786" y="528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661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3440113" y="3733800"/>
            <a:ext cx="762000" cy="965200"/>
            <a:chOff x="2400" y="2352"/>
            <a:chExt cx="480" cy="608"/>
          </a:xfrm>
        </p:grpSpPr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2400" y="2384"/>
              <a:ext cx="48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5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Luke</a:t>
              </a:r>
              <a:endParaRPr lang="en-US" sz="7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en-US" sz="9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9" name="Text Box 24"/>
            <p:cNvSpPr txBox="1">
              <a:spLocks noChangeArrowheads="1"/>
            </p:cNvSpPr>
            <p:nvPr/>
          </p:nvSpPr>
          <p:spPr bwMode="auto">
            <a:xfrm>
              <a:off x="2430" y="235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350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1895475" y="3733800"/>
            <a:ext cx="1143000" cy="965200"/>
            <a:chOff x="912" y="2352"/>
            <a:chExt cx="720" cy="608"/>
          </a:xfrm>
        </p:grpSpPr>
        <p:sp>
          <p:nvSpPr>
            <p:cNvPr id="73736" name="Text Box 8"/>
            <p:cNvSpPr txBox="1">
              <a:spLocks noChangeArrowheads="1"/>
            </p:cNvSpPr>
            <p:nvPr/>
          </p:nvSpPr>
          <p:spPr bwMode="auto">
            <a:xfrm>
              <a:off x="912" y="2384"/>
              <a:ext cx="72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en-US" sz="500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Matthew</a:t>
              </a:r>
              <a:endParaRPr lang="en-US">
                <a:solidFill>
                  <a:srgbClr val="FFFFFF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  <a:defRPr/>
              </a:pPr>
              <a:endParaRPr lang="en-US" sz="100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7" name="Text Box 25"/>
            <p:cNvSpPr txBox="1">
              <a:spLocks noChangeArrowheads="1"/>
            </p:cNvSpPr>
            <p:nvPr/>
          </p:nvSpPr>
          <p:spPr bwMode="auto">
            <a:xfrm>
              <a:off x="1038" y="235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500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4202113" y="5257800"/>
            <a:ext cx="762000" cy="990600"/>
            <a:chOff x="2880" y="3312"/>
            <a:chExt cx="480" cy="624"/>
          </a:xfrm>
        </p:grpSpPr>
        <p:sp>
          <p:nvSpPr>
            <p:cNvPr id="16414" name="Text Box 16"/>
            <p:cNvSpPr txBox="1">
              <a:spLocks noChangeArrowheads="1"/>
            </p:cNvSpPr>
            <p:nvPr/>
          </p:nvSpPr>
          <p:spPr bwMode="auto">
            <a:xfrm>
              <a:off x="2880" y="3360"/>
              <a:ext cx="480" cy="576"/>
            </a:xfrm>
            <a:prstGeom prst="rect">
              <a:avLst/>
            </a:prstGeom>
            <a:gradFill rotWithShape="0">
              <a:gsLst>
                <a:gs pos="0">
                  <a:srgbClr val="149B41"/>
                </a:gs>
                <a:gs pos="100000">
                  <a:srgbClr val="09481E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sz="500">
                <a:solidFill>
                  <a:srgbClr val="FFFFFF"/>
                </a:solidFill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FFFF"/>
                  </a:solidFill>
                  <a:cs typeface="Arial" charset="0"/>
                </a:rPr>
                <a:t>L</a:t>
              </a:r>
              <a:endParaRPr lang="en-US" sz="700">
                <a:solidFill>
                  <a:srgbClr val="FFFFFF"/>
                </a:solidFill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en-US" sz="9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15" name="Text Box 26"/>
            <p:cNvSpPr txBox="1">
              <a:spLocks noChangeArrowheads="1"/>
            </p:cNvSpPr>
            <p:nvPr/>
          </p:nvSpPr>
          <p:spPr bwMode="auto">
            <a:xfrm>
              <a:off x="2890" y="3312"/>
              <a:ext cx="4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564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1403350" y="2971800"/>
            <a:ext cx="1981200" cy="762000"/>
            <a:chOff x="672" y="1872"/>
            <a:chExt cx="1152" cy="480"/>
          </a:xfrm>
        </p:grpSpPr>
        <p:sp>
          <p:nvSpPr>
            <p:cNvPr id="16412" name="Text Box 21"/>
            <p:cNvSpPr txBox="1">
              <a:spLocks noChangeArrowheads="1"/>
            </p:cNvSpPr>
            <p:nvPr/>
          </p:nvSpPr>
          <p:spPr bwMode="auto">
            <a:xfrm>
              <a:off x="985" y="1872"/>
              <a:ext cx="5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1068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13" name="AutoShape 27"/>
            <p:cNvSpPr>
              <a:spLocks/>
            </p:cNvSpPr>
            <p:nvPr/>
          </p:nvSpPr>
          <p:spPr bwMode="auto">
            <a:xfrm rot="-5400000">
              <a:off x="1152" y="1680"/>
              <a:ext cx="192" cy="1152"/>
            </a:xfrm>
            <a:prstGeom prst="rightBracke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3027363" y="2971800"/>
            <a:ext cx="1905000" cy="762000"/>
            <a:chOff x="2160" y="1872"/>
            <a:chExt cx="1152" cy="480"/>
          </a:xfrm>
        </p:grpSpPr>
        <p:sp>
          <p:nvSpPr>
            <p:cNvPr id="16410" name="Text Box 22"/>
            <p:cNvSpPr txBox="1">
              <a:spLocks noChangeArrowheads="1"/>
            </p:cNvSpPr>
            <p:nvPr/>
          </p:nvSpPr>
          <p:spPr bwMode="auto">
            <a:xfrm>
              <a:off x="2419" y="1872"/>
              <a:ext cx="51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b="1">
                  <a:solidFill>
                    <a:srgbClr val="FFFFFF"/>
                  </a:solidFill>
                  <a:cs typeface="Arial" charset="0"/>
                </a:rPr>
                <a:t>1149</a:t>
              </a:r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6411" name="AutoShape 28"/>
            <p:cNvSpPr>
              <a:spLocks/>
            </p:cNvSpPr>
            <p:nvPr/>
          </p:nvSpPr>
          <p:spPr bwMode="auto">
            <a:xfrm rot="-5400000">
              <a:off x="2640" y="1680"/>
              <a:ext cx="192" cy="1152"/>
            </a:xfrm>
            <a:prstGeom prst="rightBracket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2362200" y="1295400"/>
            <a:ext cx="228600" cy="2514600"/>
            <a:chOff x="1488" y="816"/>
            <a:chExt cx="144" cy="1584"/>
          </a:xfrm>
        </p:grpSpPr>
        <p:sp>
          <p:nvSpPr>
            <p:cNvPr id="16408" name="Line 29"/>
            <p:cNvSpPr>
              <a:spLocks noChangeShapeType="1"/>
            </p:cNvSpPr>
            <p:nvPr/>
          </p:nvSpPr>
          <p:spPr bwMode="auto">
            <a:xfrm flipH="1">
              <a:off x="1488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38"/>
            <p:cNvSpPr>
              <a:spLocks noChangeShapeType="1"/>
            </p:cNvSpPr>
            <p:nvPr/>
          </p:nvSpPr>
          <p:spPr bwMode="auto">
            <a:xfrm>
              <a:off x="1488" y="8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 flipH="1">
            <a:off x="3733800" y="1295400"/>
            <a:ext cx="228600" cy="2514600"/>
            <a:chOff x="1488" y="816"/>
            <a:chExt cx="144" cy="1584"/>
          </a:xfrm>
        </p:grpSpPr>
        <p:sp>
          <p:nvSpPr>
            <p:cNvPr id="16406" name="Line 41"/>
            <p:cNvSpPr>
              <a:spLocks noChangeShapeType="1"/>
            </p:cNvSpPr>
            <p:nvPr/>
          </p:nvSpPr>
          <p:spPr bwMode="auto">
            <a:xfrm flipH="1">
              <a:off x="1488" y="8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Line 42"/>
            <p:cNvSpPr>
              <a:spLocks noChangeShapeType="1"/>
            </p:cNvSpPr>
            <p:nvPr/>
          </p:nvSpPr>
          <p:spPr bwMode="auto">
            <a:xfrm>
              <a:off x="1488" y="816"/>
              <a:ext cx="0" cy="15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71" name="Line 43"/>
          <p:cNvSpPr>
            <a:spLocks noChangeShapeType="1"/>
          </p:cNvSpPr>
          <p:nvPr/>
        </p:nvSpPr>
        <p:spPr bwMode="auto">
          <a:xfrm flipV="1">
            <a:off x="1590675" y="4724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V="1">
            <a:off x="4506913" y="4648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Rectangle 54"/>
          <p:cNvSpPr>
            <a:spLocks noGrp="1" noChangeArrowheads="1"/>
          </p:cNvSpPr>
          <p:nvPr>
            <p:ph type="title" idx="4294967295"/>
          </p:nvPr>
        </p:nvSpPr>
        <p:spPr>
          <a:xfrm>
            <a:off x="5410200" y="1219200"/>
            <a:ext cx="3124200" cy="1739900"/>
          </a:xfrm>
          <a:solidFill>
            <a:schemeClr val="bg2"/>
          </a:solidFill>
        </p:spPr>
        <p:txBody>
          <a:bodyPr anchor="t" anchorCtr="0">
            <a:spAutoFit/>
          </a:bodyPr>
          <a:lstStyle/>
          <a:p>
            <a:pPr eaLnBrk="1" hangingPunct="1"/>
            <a: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Marcan Priority Diagrammed</a:t>
            </a:r>
            <a:endParaRPr lang="en-US" sz="3600" b="1">
              <a:solidFill>
                <a:schemeClr val="tx1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V="1">
            <a:off x="3203575" y="4652963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5" grpId="0" animBg="1" autoUpdateAnimBg="0"/>
      <p:bldP spid="73738" grpId="0" animBg="1" autoUpdateAnimBg="0"/>
      <p:bldP spid="73740" grpId="0" animBg="1" autoUpdateAnimBg="0"/>
      <p:bldP spid="73741" grpId="0" animBg="1" autoUpdateAnimBg="0"/>
      <p:bldP spid="73748" grpId="0" autoUpdateAnimBg="0"/>
      <p:bldP spid="73771" grpId="0" animBg="1"/>
      <p:bldP spid="73772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3"/>
          <p:cNvSpPr txBox="1">
            <a:spLocks noChangeArrowheads="1"/>
          </p:cNvSpPr>
          <p:nvPr/>
        </p:nvSpPr>
        <p:spPr bwMode="auto">
          <a:xfrm>
            <a:off x="8582025" y="44450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cs typeface="Arial" charset="0"/>
              </a:rPr>
              <a:t>49</a:t>
            </a:r>
          </a:p>
        </p:txBody>
      </p:sp>
      <p:pic>
        <p:nvPicPr>
          <p:cNvPr id="69642" name="Picture 10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2852738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1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913" y="4830763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5" descr="j02405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-76200"/>
            <a:ext cx="1243013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1760538" y="228600"/>
            <a:ext cx="6469062" cy="646113"/>
          </a:xfrm>
          <a:solidFill>
            <a:schemeClr val="bg2"/>
          </a:solidFill>
        </p:spPr>
        <p:txBody>
          <a:bodyPr wrap="none" anchor="t" anchorCtr="0">
            <a:spAutoFit/>
          </a:bodyPr>
          <a:lstStyle/>
          <a:p>
            <a:pPr eaLnBrk="1" hangingPunct="1"/>
            <a:r>
              <a:rPr lang="en-US" sz="3600" b="1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t>Dating the Synoptic Gospels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00088" y="1084263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MARK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36713" y="144462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MATTHEW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92475" y="1444625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LUKE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0088" y="1916113"/>
            <a:ext cx="199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ASSUMPTION A: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0088" y="2205038"/>
            <a:ext cx="2736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Matthew and Luke used Mark as a source</a:t>
            </a:r>
          </a:p>
        </p:txBody>
      </p:sp>
      <p:cxnSp>
        <p:nvCxnSpPr>
          <p:cNvPr id="6" name="Straight Arrow Connector 5"/>
          <p:cNvCxnSpPr>
            <a:cxnSpLocks noChangeShapeType="1"/>
            <a:stCxn id="4" idx="3"/>
          </p:cNvCxnSpPr>
          <p:nvPr/>
        </p:nvCxnSpPr>
        <p:spPr bwMode="auto">
          <a:xfrm>
            <a:off x="1625600" y="1284288"/>
            <a:ext cx="514350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636713" y="1300163"/>
            <a:ext cx="1727200" cy="215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00088" y="2924175"/>
            <a:ext cx="1014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#1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00088" y="3213100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written in the 50s or early 60s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900113" y="3789363"/>
            <a:ext cx="26638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(1) Matthew written in late 50s or the 60s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00113" y="4427538"/>
            <a:ext cx="2735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(2) Luke written 59-63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0088" y="4868863"/>
            <a:ext cx="1014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#2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0088" y="5157788"/>
            <a:ext cx="2736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written 65-70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900113" y="5516563"/>
            <a:ext cx="26638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(1) Matthew written in the 70s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900113" y="6156325"/>
            <a:ext cx="27352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(2) Luke written in the 70s</a:t>
            </a:r>
          </a:p>
        </p:txBody>
      </p:sp>
      <p:pic>
        <p:nvPicPr>
          <p:cNvPr id="39" name="Picture 10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2820988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j02362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4149725"/>
            <a:ext cx="6191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500563" y="1444625"/>
            <a:ext cx="925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MARK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42000" y="1412875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MATTHEW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7821613" y="1412875"/>
            <a:ext cx="854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cs typeface="Arial" charset="0"/>
              </a:rPr>
              <a:t>LUKE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4787900" y="1884363"/>
            <a:ext cx="200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ASSUMPTION B: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787900" y="2173288"/>
            <a:ext cx="3384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Matthew and Luke did not use Mark as a source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787900" y="2892425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787900" y="3181350"/>
            <a:ext cx="3960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could have been written anytime between 50 and 70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787900" y="4221163"/>
            <a:ext cx="1014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u="sng">
                <a:solidFill>
                  <a:srgbClr val="FFFFFF"/>
                </a:solidFill>
                <a:cs typeface="Arial" charset="0"/>
              </a:rPr>
              <a:t>View #2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787900" y="4508500"/>
            <a:ext cx="2736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Mark written 65-70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987925" y="4868863"/>
            <a:ext cx="3687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(1) Matthew written early 50s (see Matthew notes)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003800" y="5516563"/>
            <a:ext cx="3600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4013" indent="-3540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(2) Luke written 59-63 (see Luke notes)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5580063" y="126841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>
            <a:off x="7524750" y="1268413"/>
            <a:ext cx="0" cy="5762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468" name="TextBox 58"/>
          <p:cNvSpPr txBox="1">
            <a:spLocks noChangeArrowheads="1"/>
          </p:cNvSpPr>
          <p:nvPr/>
        </p:nvSpPr>
        <p:spPr bwMode="auto">
          <a:xfrm>
            <a:off x="2916238" y="796925"/>
            <a:ext cx="4333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cs typeface="Arial" charset="0"/>
              </a:rPr>
              <a:t>Adapted from the </a:t>
            </a:r>
            <a:r>
              <a:rPr lang="en-US" sz="1800" i="1">
                <a:solidFill>
                  <a:srgbClr val="FFFFFF"/>
                </a:solidFill>
                <a:cs typeface="Arial" charset="0"/>
              </a:rPr>
              <a:t>NIV Study Bible, </a:t>
            </a:r>
            <a:r>
              <a:rPr lang="en-US" sz="1800">
                <a:solidFill>
                  <a:srgbClr val="FFFFFF"/>
                </a:solidFill>
                <a:cs typeface="Arial" charset="0"/>
              </a:rPr>
              <a:t>1431</a:t>
            </a:r>
            <a:endParaRPr lang="en-US" sz="1800" i="1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211638" y="3933825"/>
            <a:ext cx="4697412" cy="2743200"/>
            <a:chOff x="2688" y="2160"/>
            <a:chExt cx="2880" cy="1728"/>
          </a:xfrm>
        </p:grpSpPr>
        <p:grpSp>
          <p:nvGrpSpPr>
            <p:cNvPr id="18470" name="Group 8"/>
            <p:cNvGrpSpPr>
              <a:grpSpLocks/>
            </p:cNvGrpSpPr>
            <p:nvPr/>
          </p:nvGrpSpPr>
          <p:grpSpPr bwMode="auto">
            <a:xfrm>
              <a:off x="3024" y="2304"/>
              <a:ext cx="2544" cy="1584"/>
              <a:chOff x="3072" y="2256"/>
              <a:chExt cx="2544" cy="1584"/>
            </a:xfrm>
          </p:grpSpPr>
          <p:sp>
            <p:nvSpPr>
              <p:cNvPr id="18472" name="Text Box 5"/>
              <p:cNvSpPr txBox="1">
                <a:spLocks noChangeArrowheads="1"/>
              </p:cNvSpPr>
              <p:nvPr/>
            </p:nvSpPr>
            <p:spPr bwMode="auto">
              <a:xfrm>
                <a:off x="3072" y="3552"/>
                <a:ext cx="2544" cy="2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FFFFFF"/>
                    </a:solidFill>
                    <a:cs typeface="Arial" charset="0"/>
                  </a:rPr>
                  <a:t>Taught in this class</a:t>
                </a:r>
              </a:p>
            </p:txBody>
          </p:sp>
          <p:sp>
            <p:nvSpPr>
              <p:cNvPr id="18473" name="Rectangle 7"/>
              <p:cNvSpPr>
                <a:spLocks noChangeArrowheads="1"/>
              </p:cNvSpPr>
              <p:nvPr/>
            </p:nvSpPr>
            <p:spPr bwMode="auto">
              <a:xfrm>
                <a:off x="3072" y="2256"/>
                <a:ext cx="2544" cy="158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pic>
          <p:nvPicPr>
            <p:cNvPr id="18471" name="Picture 13" descr="j023621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160"/>
              <a:ext cx="67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  <p:bldP spid="28" grpId="0"/>
      <p:bldP spid="29" grpId="0"/>
      <p:bldP spid="30" grpId="0"/>
      <p:bldP spid="31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8" grpId="0"/>
      <p:bldP spid="49" grpId="0"/>
      <p:bldP spid="52" grpId="0"/>
      <p:bldP spid="53" grpId="0"/>
      <p:bldP spid="54" grpId="0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8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25538"/>
            <a:ext cx="8664575" cy="855662"/>
          </a:xfrm>
          <a:solidFill>
            <a:schemeClr val="tx1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cs typeface="+mj-cs"/>
              </a:rPr>
              <a:t>Reasons Mark is Seen as First</a:t>
            </a:r>
            <a:endParaRPr lang="en-US" sz="4000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915400" cy="4114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Details are most vivid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Grammar and style roughest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Embarrassing or misleading details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Shortest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Little material not in Matthew or Luke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Text order same in Matthew &amp; Luke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High incidence of Aramaic words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Omits all material common to Matthew &amp; Luke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Consistent theology of Matthew &amp; Luke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110038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87-90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12725" y="115888"/>
            <a:ext cx="639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bg1"/>
                </a:solidFill>
              </a:rPr>
              <a:t>Explain and respond in your small group…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80513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43200" y="0"/>
            <a:ext cx="6019800" cy="53340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altLang="ko-KR" sz="6600">
                <a:solidFill>
                  <a:srgbClr val="996633"/>
                </a:solidFill>
                <a:latin typeface="Arial Black" charset="0"/>
              </a:rPr>
              <a:t>The Gospel of Mark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Adapted from Student Lee Sang Oh • Singapore Bible College 2006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8509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>
                <a:solidFill>
                  <a:schemeClr val="bg1"/>
                </a:solidFill>
                <a:latin typeface="Arial Black" charset="0"/>
              </a:rPr>
              <a:t>Mark’s View of Jesus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839200" cy="5589588"/>
          </a:xfrm>
        </p:spPr>
        <p:txBody>
          <a:bodyPr/>
          <a:lstStyle/>
          <a:p>
            <a:pPr marL="63500" indent="0" eaLnBrk="1" hangingPunct="1">
              <a:buFontTx/>
              <a:buNone/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Why does half of Mark focus on his </a:t>
            </a:r>
            <a:r>
              <a:rPr kumimoji="0" lang="en-US" altLang="ko-KR" sz="2800" u="sng" dirty="0">
                <a:solidFill>
                  <a:schemeClr val="bg1"/>
                </a:solidFill>
                <a:latin typeface="Arial"/>
                <a:cs typeface="Arial"/>
              </a:rPr>
              <a:t>mighty deeds</a:t>
            </a: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b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and half on his </a:t>
            </a:r>
            <a:r>
              <a:rPr kumimoji="0" lang="en-US" altLang="ko-KR" sz="2800" u="sng" dirty="0">
                <a:solidFill>
                  <a:schemeClr val="bg1"/>
                </a:solidFill>
                <a:latin typeface="Arial"/>
                <a:cs typeface="Arial"/>
              </a:rPr>
              <a:t>suffering and death</a:t>
            </a: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 marL="63500" indent="0" eaLnBrk="1" hangingPunct="1">
              <a:defRPr/>
            </a:pPr>
            <a:endParaRPr kumimoji="0" lang="en-US" altLang="ko-KR" sz="28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63500" indent="0" eaLnBrk="1" hangingPunct="1"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kumimoji="0" lang="en-US" altLang="ko-KR" sz="2800" dirty="0" err="1">
                <a:solidFill>
                  <a:schemeClr val="bg1"/>
                </a:solidFill>
                <a:latin typeface="Arial"/>
                <a:cs typeface="Arial"/>
              </a:rPr>
              <a:t>Weeden</a:t>
            </a: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– “divine man”</a:t>
            </a:r>
          </a:p>
          <a:p>
            <a:pPr marL="63500" indent="0" eaLnBrk="1" hangingPunct="1"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  Gundry – “powerful Jesus”</a:t>
            </a:r>
          </a:p>
          <a:p>
            <a:pPr marL="63500" indent="0" eaLnBrk="1" hangingPunct="1">
              <a:defRPr/>
            </a:pP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   Martin – “balances an emphasis on Jesus’ </a:t>
            </a:r>
            <a:b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kumimoji="0" lang="en-US" altLang="ko-KR" sz="2800" dirty="0">
                <a:solidFill>
                  <a:schemeClr val="bg1"/>
                </a:solidFill>
                <a:latin typeface="Arial"/>
                <a:cs typeface="Arial"/>
              </a:rPr>
              <a:t>	divinity with his humanity”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 rot="20160784">
            <a:off x="755650" y="2997200"/>
            <a:ext cx="7850188" cy="1800225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z="4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Jesus’ </a:t>
            </a:r>
          </a:p>
          <a:p>
            <a:pPr algn="ctr" eaLnBrk="1" hangingPunct="1">
              <a:defRPr/>
            </a:pPr>
            <a:r>
              <a:rPr lang="en-US" altLang="ko-KR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divinity</a:t>
            </a:r>
            <a:r>
              <a:rPr lang="en-US" altLang="ko-KR" sz="4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굴림" charset="0"/>
                <a:cs typeface="굴림" charset="0"/>
              </a:rPr>
              <a:t> and humanity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118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33375"/>
            <a:ext cx="7315200" cy="922338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en-US" altLang="ko-KR">
                <a:solidFill>
                  <a:schemeClr val="bg1"/>
                </a:solidFill>
                <a:latin typeface="Arial Black" charset="0"/>
              </a:rPr>
              <a:t>Mark’s View of Jesus</a:t>
            </a:r>
            <a:endParaRPr kumimoji="0" lang="en-US" altLang="ko-KR" sz="4000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4958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Son of God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Mark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’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 headline to the Gospel</a:t>
            </a:r>
          </a:p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Christ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This title is not common</a:t>
            </a:r>
          </a:p>
          <a:p>
            <a:pPr eaLnBrk="1" hangingPunct="1">
              <a:defRPr/>
            </a:pP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Messianic secret – not to tell anyone about his </a:t>
            </a:r>
            <a:b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identity</a:t>
            </a:r>
          </a:p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Suffering Messiah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Jesus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’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road to the cross</a:t>
            </a:r>
          </a:p>
          <a:p>
            <a:pPr eaLnBrk="1" hangingPunct="1">
              <a:defRPr/>
            </a:pP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“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Suffering Servant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”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– Mark never uses this term </a:t>
            </a:r>
            <a:b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as it highlights the human side of Jesus</a:t>
            </a:r>
            <a:r>
              <a:rPr kumimoji="0" lang="ja-JP" altLang="en-US" sz="2800" dirty="0">
                <a:solidFill>
                  <a:schemeClr val="accent1"/>
                </a:solidFill>
                <a:latin typeface="Arial"/>
                <a:cs typeface="Arial"/>
              </a:rPr>
              <a:t>’</a:t>
            </a: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 nature </a:t>
            </a:r>
            <a:b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</a:br>
            <a:r>
              <a:rPr kumimoji="0" lang="en-US" sz="2800" dirty="0">
                <a:solidFill>
                  <a:schemeClr val="accent1"/>
                </a:solidFill>
                <a:latin typeface="Arial"/>
                <a:cs typeface="Arial"/>
              </a:rPr>
              <a:t>and mission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95936" y="6553200"/>
            <a:ext cx="5029200" cy="3048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Blomberg</a:t>
            </a:r>
            <a:r>
              <a:rPr lang="en-US" sz="1200" b="1" dirty="0">
                <a:solidFill>
                  <a:schemeClr val="bg1"/>
                </a:solidFill>
              </a:rPr>
              <a:t>, </a:t>
            </a:r>
            <a:r>
              <a:rPr lang="en-US" sz="1200" b="1" i="1" dirty="0">
                <a:solidFill>
                  <a:schemeClr val="bg1"/>
                </a:solidFill>
              </a:rPr>
              <a:t>Jesus and the Gospels</a:t>
            </a:r>
            <a:r>
              <a:rPr lang="en-US" sz="1200" b="1" dirty="0">
                <a:solidFill>
                  <a:schemeClr val="bg1"/>
                </a:solidFill>
              </a:rPr>
              <a:t>, 118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기본 디자인">
  <a:themeElements>
    <a:clrScheme name="기본 디자인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기본 디자인">
      <a:majorFont>
        <a:latin typeface="굴림"/>
        <a:ea typeface="굴림"/>
        <a:cs typeface="굴림"/>
      </a:majorFont>
      <a:minorFont>
        <a:latin typeface="굴림"/>
        <a:ea typeface="굴림"/>
        <a:cs typeface="굴림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639</Words>
  <Application>Microsoft Macintosh PowerPoint</Application>
  <PresentationFormat>On-screen Show (4:3)</PresentationFormat>
  <Paragraphs>134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굴림</vt:lpstr>
      <vt:lpstr>Arial</vt:lpstr>
      <vt:lpstr>Arial Black</vt:lpstr>
      <vt:lpstr>Times New Roman</vt:lpstr>
      <vt:lpstr>Wingdings</vt:lpstr>
      <vt:lpstr>Default Design</vt:lpstr>
      <vt:lpstr>기본 디자인</vt:lpstr>
      <vt:lpstr>Orbit</vt:lpstr>
      <vt:lpstr>2_Orbit</vt:lpstr>
      <vt:lpstr>1_Orbit</vt:lpstr>
      <vt:lpstr>3_Orbit</vt:lpstr>
      <vt:lpstr>1_Default Design</vt:lpstr>
      <vt:lpstr>Marcan Priority</vt:lpstr>
      <vt:lpstr>Marcan Priority</vt:lpstr>
      <vt:lpstr>The Synoptic Problem</vt:lpstr>
      <vt:lpstr>Marcan Priority Diagrammed</vt:lpstr>
      <vt:lpstr>Dating the Synoptic Gospels</vt:lpstr>
      <vt:lpstr>Reasons Mark is Seen as First</vt:lpstr>
      <vt:lpstr>The Gospel of Mark</vt:lpstr>
      <vt:lpstr>Mark’s View of Jesus</vt:lpstr>
      <vt:lpstr>Mark’s View of Jesus</vt:lpstr>
      <vt:lpstr>Other Distinctive Themes</vt:lpstr>
      <vt:lpstr>Mark 1:14-15</vt:lpstr>
      <vt:lpstr>Jesus we enthrone you</vt:lpstr>
      <vt:lpstr>Contrasting Gospel Charts</vt:lpstr>
      <vt:lpstr>Black</vt:lpstr>
      <vt:lpstr>Gospels link at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Marcan Priority</dc:title>
  <dc:creator>Rick Griffith</dc:creator>
  <cp:lastModifiedBy>Rick Griffith</cp:lastModifiedBy>
  <cp:revision>21</cp:revision>
  <dcterms:created xsi:type="dcterms:W3CDTF">2006-01-16T08:42:46Z</dcterms:created>
  <dcterms:modified xsi:type="dcterms:W3CDTF">2022-08-16T12:40:11Z</dcterms:modified>
</cp:coreProperties>
</file>