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  <p:sldMasterId id="2147483672" r:id="rId2"/>
    <p:sldMasterId id="2147483684" r:id="rId3"/>
    <p:sldMasterId id="2147483686" r:id="rId4"/>
    <p:sldMasterId id="2147483713" r:id="rId5"/>
    <p:sldMasterId id="2147483715" r:id="rId6"/>
    <p:sldMasterId id="2147483717" r:id="rId7"/>
  </p:sldMasterIdLst>
  <p:notesMasterIdLst>
    <p:notesMasterId r:id="rId26"/>
  </p:notesMasterIdLst>
  <p:sldIdLst>
    <p:sldId id="295" r:id="rId8"/>
    <p:sldId id="297" r:id="rId9"/>
    <p:sldId id="264" r:id="rId10"/>
    <p:sldId id="296" r:id="rId11"/>
    <p:sldId id="265" r:id="rId12"/>
    <p:sldId id="268" r:id="rId13"/>
    <p:sldId id="266" r:id="rId14"/>
    <p:sldId id="298" r:id="rId15"/>
    <p:sldId id="299" r:id="rId16"/>
    <p:sldId id="300" r:id="rId17"/>
    <p:sldId id="301" r:id="rId18"/>
    <p:sldId id="302" r:id="rId19"/>
    <p:sldId id="304" r:id="rId20"/>
    <p:sldId id="305" r:id="rId21"/>
    <p:sldId id="306" r:id="rId22"/>
    <p:sldId id="307" r:id="rId23"/>
    <p:sldId id="308" r:id="rId24"/>
    <p:sldId id="31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22762"/>
    <a:srgbClr val="CD1214"/>
    <a:srgbClr val="010000"/>
    <a:srgbClr val="00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7"/>
  </p:normalViewPr>
  <p:slideViewPr>
    <p:cSldViewPr>
      <p:cViewPr>
        <p:scale>
          <a:sx n="91" d="100"/>
          <a:sy n="91" d="100"/>
        </p:scale>
        <p:origin x="2784" y="7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9BF7D1D8-28D8-1241-8B19-915630573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302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873B64-28A4-0E45-84F3-D12C5F1E295B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1406784-E2F0-8742-95E4-BB43F7268F54}" type="slidenum">
              <a:rPr lang="en-US" sz="1200">
                <a:solidFill>
                  <a:srgbClr val="000000"/>
                </a:solidFill>
                <a:latin typeface="Arial" charset="0"/>
              </a:rPr>
              <a:pPr eaLnBrk="1" hangingPunct="1"/>
              <a:t>10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09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CA5B7D0-3484-B347-8B34-B71F2C1BA064}" type="slidenum">
              <a:rPr lang="en-US" sz="1200">
                <a:solidFill>
                  <a:srgbClr val="000000"/>
                </a:solidFill>
                <a:latin typeface="Arial" charset="0"/>
              </a:rPr>
              <a:pPr eaLnBrk="1" hangingPunct="1"/>
              <a:t>11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29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A49F15B-C063-B446-9984-923E60DADA94}" type="slidenum">
              <a:rPr lang="en-US" sz="1200">
                <a:solidFill>
                  <a:srgbClr val="000000"/>
                </a:solidFill>
                <a:latin typeface="Arial" charset="0"/>
              </a:rPr>
              <a:pPr eaLnBrk="1" hangingPunct="1"/>
              <a:t>12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43F1B55-B33C-1C4E-96F3-5B3F67DC42E7}" type="slidenum">
              <a:rPr lang="en-US" sz="1200">
                <a:solidFill>
                  <a:srgbClr val="000000"/>
                </a:solidFill>
              </a:rPr>
              <a:pPr eaLnBrk="1" hangingPunct="1"/>
              <a:t>14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E8643EF-651C-8E44-969F-49D5D49F120C}" type="slidenum">
              <a:rPr lang="en-US" sz="1200">
                <a:solidFill>
                  <a:srgbClr val="000000"/>
                </a:solidFill>
              </a:rPr>
              <a:pPr eaLnBrk="1" hangingPunct="1"/>
              <a:t>15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FED987F-4596-2C47-8ED3-4322224F3796}" type="slidenum">
              <a:rPr lang="en-US" sz="1200">
                <a:solidFill>
                  <a:srgbClr val="000000"/>
                </a:solidFill>
              </a:rPr>
              <a:pPr eaLnBrk="1" hangingPunct="1"/>
              <a:t>16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Survey (ns)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3C347A-6A06-C542-9858-D8E8A257FE65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CA98B6-F719-CA4A-AB2B-2E9A0F91A88E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ACCAF6-A4D0-6246-8082-4C93F6691AFF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F08A96-4637-8343-80CE-A7955098EAED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69704B-AF68-3440-9568-8A50AA38A898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7DE399-4E8B-2F47-AA0E-26F7EC4BE8EF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56E4D75-B857-624D-8BE0-0828C721B969}" type="slidenum">
              <a:rPr lang="en-US" sz="1200">
                <a:solidFill>
                  <a:prstClr val="black"/>
                </a:solidFill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What overall observations can you make in your small group for the NT?</a:t>
            </a: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• There are 5 parts to the NT (grouped by category)</a:t>
            </a: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• 4 versions of Christ</a:t>
            </a:r>
            <a:r>
              <a:rPr lang="uk-UA" altLang="ja-JP" sz="2000" dirty="0">
                <a:ea typeface="ＭＳ Ｐゴシック" charset="0"/>
                <a:cs typeface="ＭＳ Ｐゴシック" charset="0"/>
              </a:rPr>
              <a:t>'</a:t>
            </a:r>
            <a:r>
              <a:rPr lang="en-US" altLang="ja-JP" sz="2000" dirty="0">
                <a:ea typeface="ＭＳ Ｐゴシック" charset="0"/>
                <a:cs typeface="ＭＳ Ｐゴシック" charset="0"/>
              </a:rPr>
              <a:t>s life but only one of the church</a:t>
            </a: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• Most the NT are letters (especially by Paul)</a:t>
            </a: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• 6 of Paul</a:t>
            </a:r>
            <a:r>
              <a:rPr lang="uk-UA" altLang="ja-JP" sz="2000" dirty="0">
                <a:ea typeface="ＭＳ Ｐゴシック" charset="0"/>
                <a:cs typeface="ＭＳ Ｐゴシック" charset="0"/>
              </a:rPr>
              <a:t>'</a:t>
            </a:r>
            <a:r>
              <a:rPr lang="en-US" altLang="ja-JP" sz="2000" dirty="0">
                <a:ea typeface="ＭＳ Ｐゴシック" charset="0"/>
                <a:cs typeface="ＭＳ Ｐゴシック" charset="0"/>
              </a:rPr>
              <a:t>s 13 letters are to people he wrote twice (follow-up for Cor., Thess., &amp; Tim.)</a:t>
            </a: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• 2 groupings (general epistles &amp; gospels) named after their authors while Paul</a:t>
            </a:r>
            <a:r>
              <a:rPr lang="uk-UA" altLang="ja-JP" sz="2000" dirty="0">
                <a:ea typeface="ＭＳ Ｐゴシック" charset="0"/>
                <a:cs typeface="ＭＳ Ｐゴシック" charset="0"/>
              </a:rPr>
              <a:t>'</a:t>
            </a:r>
            <a:r>
              <a:rPr lang="en-US" altLang="ja-JP" sz="2000" dirty="0">
                <a:ea typeface="ＭＳ Ｐゴシック" charset="0"/>
                <a:cs typeface="ＭＳ Ｐゴシック" charset="0"/>
              </a:rPr>
              <a:t>s after their recipients</a:t>
            </a:r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A8F8DCA-8465-D148-9FE9-83F564ACE10A}" type="slidenum">
              <a:rPr lang="en-US" sz="1200">
                <a:solidFill>
                  <a:srgbClr val="000000"/>
                </a:solidFill>
              </a:rPr>
              <a:pPr eaLnBrk="1" hangingPunct="1"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1050" dirty="0"/>
              <a:t>What overall observations on the NT can you make from this diagram?</a:t>
            </a:r>
          </a:p>
          <a:p>
            <a:pPr eaLnBrk="1" hangingPunct="1">
              <a:defRPr/>
            </a:pPr>
            <a:r>
              <a:rPr lang="en-US" sz="1050" dirty="0"/>
              <a:t>Gospels and Acts form the primary and secondary foundations of the NT. </a:t>
            </a:r>
          </a:p>
          <a:p>
            <a:pPr eaLnBrk="1" hangingPunct="1">
              <a:defRPr/>
            </a:pPr>
            <a:r>
              <a:rPr lang="en-US" sz="1050" dirty="0"/>
              <a:t>On the historical foundation are two pillars of 9 books each.</a:t>
            </a:r>
          </a:p>
          <a:p>
            <a:pPr eaLnBrk="1" hangingPunct="1">
              <a:defRPr/>
            </a:pPr>
            <a:r>
              <a:rPr lang="en-US" sz="1050" dirty="0"/>
              <a:t>Paul</a:t>
            </a:r>
            <a:r>
              <a:rPr lang="fr-FR" sz="1050" dirty="0"/>
              <a:t>'</a:t>
            </a:r>
            <a:r>
              <a:rPr lang="en-US" sz="1050" dirty="0"/>
              <a:t>s letters to churches in the left pillar all fit into Acts.</a:t>
            </a:r>
          </a:p>
          <a:p>
            <a:pPr eaLnBrk="1" hangingPunct="1">
              <a:defRPr/>
            </a:pPr>
            <a:r>
              <a:rPr lang="en-US" sz="1050" dirty="0"/>
              <a:t>Paul </a:t>
            </a:r>
            <a:r>
              <a:rPr lang="en-US" sz="1050" dirty="0" err="1"/>
              <a:t>didn</a:t>
            </a:r>
            <a:r>
              <a:rPr lang="fr-FR" sz="1050" dirty="0"/>
              <a:t>'</a:t>
            </a:r>
            <a:r>
              <a:rPr lang="en-US" sz="1050" dirty="0"/>
              <a:t>t write any inspired letters to churches after Acts.</a:t>
            </a:r>
          </a:p>
          <a:p>
            <a:pPr eaLnBrk="1" hangingPunct="1">
              <a:defRPr/>
            </a:pPr>
            <a:r>
              <a:rPr lang="en-US" sz="1050" dirty="0"/>
              <a:t>Pauline letters are named after recipients while General after authors (except Hebrews)</a:t>
            </a:r>
          </a:p>
          <a:p>
            <a:pPr eaLnBrk="1" hangingPunct="1">
              <a:defRPr/>
            </a:pPr>
            <a:r>
              <a:rPr lang="en-US" sz="1050" dirty="0"/>
              <a:t>The four gospels are named after their authors.</a:t>
            </a:r>
          </a:p>
          <a:p>
            <a:pPr eaLnBrk="1" hangingPunct="1">
              <a:defRPr/>
            </a:pPr>
            <a:r>
              <a:rPr lang="en-US" sz="1050" dirty="0"/>
              <a:t>Every book that ends in "ns" is Pauline</a:t>
            </a:r>
          </a:p>
          <a:p>
            <a:pPr eaLnBrk="1" hangingPunct="1">
              <a:defRPr/>
            </a:pPr>
            <a:r>
              <a:rPr lang="en-US" sz="1050" dirty="0"/>
              <a:t>All Pastoral Epistles begin with "T”</a:t>
            </a:r>
          </a:p>
          <a:p>
            <a:pPr eaLnBrk="1" hangingPunct="1">
              <a:defRPr/>
            </a:pPr>
            <a:r>
              <a:rPr lang="en-US" sz="1050" dirty="0"/>
              <a:t>______</a:t>
            </a:r>
          </a:p>
          <a:p>
            <a:pPr eaLnBrk="1" hangingPunct="1">
              <a:defRPr/>
            </a:pPr>
            <a:r>
              <a:rPr lang="en-US" sz="1050" dirty="0"/>
              <a:t>General Epistles came after Acts (except James).</a:t>
            </a:r>
          </a:p>
          <a:p>
            <a:pPr eaLnBrk="1" hangingPunct="1">
              <a:defRPr/>
            </a:pPr>
            <a:r>
              <a:rPr lang="en-US" sz="1050" dirty="0"/>
              <a:t>Each of the 2 pillars begin with a foundational book: Romans &amp; Hebrews (also their longest).</a:t>
            </a:r>
          </a:p>
          <a:p>
            <a:pPr eaLnBrk="1" hangingPunct="1">
              <a:defRPr/>
            </a:pPr>
            <a:r>
              <a:rPr lang="en-US" sz="1050" dirty="0"/>
              <a:t>Both pillars also end up in books that primarily deal with eschatology: 2 Thess and Revelation.</a:t>
            </a:r>
          </a:p>
          <a:p>
            <a:pPr eaLnBrk="1" hangingPunct="1">
              <a:defRPr/>
            </a:pPr>
            <a:r>
              <a:rPr lang="en-US" sz="1050" dirty="0"/>
              <a:t>Instruction to the leaders comprise only 4 books (i.e., the NT addresses the average Christian). </a:t>
            </a:r>
          </a:p>
          <a:p>
            <a:pPr eaLnBrk="1" hangingPunct="1">
              <a:defRPr/>
            </a:pPr>
            <a:r>
              <a:rPr lang="en-US" sz="1050" dirty="0"/>
              <a:t>Only 4 NT books are written to an individual (i.e., the NT is corporate, not individualistic).</a:t>
            </a:r>
          </a:p>
          <a:p>
            <a:pPr eaLnBrk="1" hangingPunct="1">
              <a:defRPr/>
            </a:pPr>
            <a:r>
              <a:rPr lang="en-US" sz="1050" dirty="0"/>
              <a:t>Each 1st of multiple letters (1-2 Cor., 1-2 Thess., etc.) is longer &amp; more theologically significant.</a:t>
            </a:r>
          </a:p>
          <a:p>
            <a:pPr eaLnBrk="1" hangingPunct="1">
              <a:defRPr/>
            </a:pPr>
            <a:r>
              <a:rPr lang="en-US" sz="1050" dirty="0"/>
              <a:t>The “building” is chronologically clockwise.</a:t>
            </a:r>
          </a:p>
          <a:p>
            <a:pPr eaLnBrk="1" hangingPunct="1">
              <a:defRPr/>
            </a:pPr>
            <a:r>
              <a:rPr lang="en-US" sz="1050" dirty="0"/>
              <a:t>________</a:t>
            </a:r>
          </a:p>
          <a:p>
            <a:pPr eaLnBrk="1" hangingPunct="1">
              <a:defRPr/>
            </a:pPr>
            <a:r>
              <a:rPr lang="en-US" sz="1050" dirty="0"/>
              <a:t>Three sections all have 9 books: 9 Historical/Pastoral + 9 Pauline + 9 General.</a:t>
            </a:r>
          </a:p>
          <a:p>
            <a:pPr eaLnBrk="1" hangingPunct="1">
              <a:defRPr/>
            </a:pPr>
            <a:r>
              <a:rPr lang="en-US" sz="1050" dirty="0"/>
              <a:t>Audiences of the Pauline column had more Jews than the Gentile readers of the General column.</a:t>
            </a:r>
          </a:p>
          <a:p>
            <a:pPr eaLnBrk="1" hangingPunct="1">
              <a:defRPr/>
            </a:pPr>
            <a:r>
              <a:rPr lang="en-US" sz="1050" dirty="0"/>
              <a:t>Pauline letters addressed early Christians when eyewitnesses to Jesus lived but General letters mostly addressed second generation believers.</a:t>
            </a:r>
          </a:p>
          <a:p>
            <a:pPr eaLnBrk="1" hangingPunct="1">
              <a:defRPr/>
            </a:pPr>
            <a:r>
              <a:rPr lang="en-US" sz="1050" dirty="0"/>
              <a:t>The NT foundation rests on books about the life of Christ, as Jesus is the focus of the NT.</a:t>
            </a:r>
          </a:p>
          <a:p>
            <a:pPr eaLnBrk="1" hangingPunct="1">
              <a:defRPr/>
            </a:pPr>
            <a:endParaRPr lang="en-US" sz="105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447800"/>
          </a:xfrm>
        </p:spPr>
        <p:txBody>
          <a:bodyPr/>
          <a:lstStyle>
            <a:lvl1pPr marL="0" indent="0" algn="ctr">
              <a:buFont typeface="Wingdings" charset="0"/>
              <a:buNone/>
              <a:defRPr sz="28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B4CB7-30A3-734F-8768-82F3C0663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36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F3FA0-46F6-4A4E-A666-CE8C1E96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6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BEC04-D4AB-3C45-83C0-A78FEFED7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72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5C9CE-A90F-644A-833C-266D05DF0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08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6A7D6-78B9-2E46-89BB-4875C9602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22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F56DA-4590-F64D-A9F8-35B15CDED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90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rgbClr val="CAE2C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 anchor="ctr"/>
          <a:lstStyle/>
          <a:p>
            <a:pPr algn="ctr"/>
            <a:endParaRPr kumimoji="1" lang="en-US">
              <a:solidFill>
                <a:srgbClr val="003366"/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76" tIns="45688" rIns="91376" bIns="45688" anchor="ctr"/>
          <a:lstStyle/>
          <a:p>
            <a:pPr algn="ctr"/>
            <a:endParaRPr kumimoji="1" lang="en-US">
              <a:solidFill>
                <a:srgbClr val="003366"/>
              </a:solidFill>
            </a:endParaRP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</p:grp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4"/>
            <a:ext cx="3657600" cy="1822450"/>
          </a:xfrm>
        </p:spPr>
        <p:txBody>
          <a:bodyPr anchor="b"/>
          <a:lstStyle>
            <a:lvl1pPr marL="0" indent="0">
              <a:buFont typeface="Wingdings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49972"/>
            <a:ext cx="1905000" cy="3080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5195894" y="6549972"/>
            <a:ext cx="3279775" cy="30802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31" y="6356099"/>
            <a:ext cx="587375" cy="492378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4917E382-444A-3D42-8459-91F706D4ED1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96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E7C61-2E0F-5947-A582-87C09B4678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76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80" indent="0">
              <a:buNone/>
              <a:defRPr sz="1800"/>
            </a:lvl2pPr>
            <a:lvl3pPr marL="913758" indent="0">
              <a:buNone/>
              <a:defRPr sz="1600"/>
            </a:lvl3pPr>
            <a:lvl4pPr marL="1370639" indent="0">
              <a:buNone/>
              <a:defRPr sz="1400"/>
            </a:lvl4pPr>
            <a:lvl5pPr marL="1827517" indent="0">
              <a:buNone/>
              <a:defRPr sz="1400"/>
            </a:lvl5pPr>
            <a:lvl6pPr marL="2284398" indent="0">
              <a:buNone/>
              <a:defRPr sz="1400"/>
            </a:lvl6pPr>
            <a:lvl7pPr marL="2741275" indent="0">
              <a:buNone/>
              <a:defRPr sz="1400"/>
            </a:lvl7pPr>
            <a:lvl8pPr marL="3198156" indent="0">
              <a:buNone/>
              <a:defRPr sz="1400"/>
            </a:lvl8pPr>
            <a:lvl9pPr marL="365503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523D5-BE05-4D4F-AB4D-607E6D954B0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71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AE01E-3DE6-1F43-8BA4-54B4458F96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73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87FE5-C924-3E44-AA32-01A065718A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4AB96-9612-864F-B04D-42DA274B2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02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92F8D-FDEB-564D-A62C-D74720E562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04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BC337-8B75-F54D-AB9C-2B9B2039239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62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CE2A2-D2E4-E44C-AED0-7AEB405D17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71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7D73-906D-924F-A2B7-198DB22DCE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717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46E16-2AF1-494F-BC49-8E2F971C1C2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37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2967C-D28C-A44D-BF6A-A27CA705D89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922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276F7AB6-B3B8-3C49-8EF3-A1133FEAC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64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"/>
            <a:ext cx="9144000" cy="6918325"/>
            <a:chOff x="0" y="0"/>
            <a:chExt cx="5760" cy="435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fld id="{20E50056-99BA-8C47-A241-B4F1E3C77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59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CC19A-64B4-434E-B753-C220D0948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570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80" indent="0">
              <a:buNone/>
              <a:defRPr sz="1800"/>
            </a:lvl2pPr>
            <a:lvl3pPr marL="913758" indent="0">
              <a:buNone/>
              <a:defRPr sz="1600"/>
            </a:lvl3pPr>
            <a:lvl4pPr marL="1370639" indent="0">
              <a:buNone/>
              <a:defRPr sz="1400"/>
            </a:lvl4pPr>
            <a:lvl5pPr marL="1827517" indent="0">
              <a:buNone/>
              <a:defRPr sz="1400"/>
            </a:lvl5pPr>
            <a:lvl6pPr marL="2284398" indent="0">
              <a:buNone/>
              <a:defRPr sz="1400"/>
            </a:lvl6pPr>
            <a:lvl7pPr marL="2741275" indent="0">
              <a:buNone/>
              <a:defRPr sz="1400"/>
            </a:lvl7pPr>
            <a:lvl8pPr marL="3198156" indent="0">
              <a:buNone/>
              <a:defRPr sz="1400"/>
            </a:lvl8pPr>
            <a:lvl9pPr marL="365503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1E72F-5358-D24D-ADB1-011449E6E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5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A442C-00B2-7642-8861-FA276F780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518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75CC1-B374-4B44-934E-90B7BF68E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581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83A24-ECE0-234B-8022-B05E3FB62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255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05FDB-349D-A84B-80E3-393E8EACF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235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EB5A1-F2CB-444D-BF11-509481021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73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B7E32-1203-5347-BBA2-DE5F3B49F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68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F9258-6943-794E-A6EF-A1F477272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85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51778-E8F7-D940-AAA0-DBAC061F2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549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0F9F7-54A1-314A-AC09-7BC85747F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674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1EFAD-EDA9-EB4F-B35A-CB5FC434F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479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6AAE0-85AD-0D4C-8D70-2E1806C46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3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9081A-9019-2249-B93D-12558635D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752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960C3-C098-8C49-87DA-292DA6F71F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9222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267C2-3D10-DF4D-B529-DCE5C86AE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764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D91AC0B-5766-CE45-8294-4546A173B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1732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80" indent="0">
              <a:buNone/>
              <a:defRPr sz="1800"/>
            </a:lvl2pPr>
            <a:lvl3pPr marL="913758" indent="0">
              <a:buNone/>
              <a:defRPr sz="1600"/>
            </a:lvl3pPr>
            <a:lvl4pPr marL="1370639" indent="0">
              <a:buNone/>
              <a:defRPr sz="1400"/>
            </a:lvl4pPr>
            <a:lvl5pPr marL="1827517" indent="0">
              <a:buNone/>
              <a:defRPr sz="1400"/>
            </a:lvl5pPr>
            <a:lvl6pPr marL="2284398" indent="0">
              <a:buNone/>
              <a:defRPr sz="1400"/>
            </a:lvl6pPr>
            <a:lvl7pPr marL="2741275" indent="0">
              <a:buNone/>
              <a:defRPr sz="1400"/>
            </a:lvl7pPr>
            <a:lvl8pPr marL="3198156" indent="0">
              <a:buNone/>
              <a:defRPr sz="1400"/>
            </a:lvl8pPr>
            <a:lvl9pPr marL="365503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6A0FEAF-34AF-084A-A313-67981DCD0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7065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CA40B23-AB25-F34D-A7FD-8EF257AF4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6774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F5C9618-4BB7-0046-9E24-14FB6D02D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5607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0DAED51-70B1-AB48-B88F-260483F6B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7406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E5E6BFE-496D-AF40-8F91-E7A9E087B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2284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F40CD92-FEF1-3746-93AE-EECC574F5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068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3F23550-CEEB-3B49-84F8-BF28D94A7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9766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2AC01-626F-2049-9658-6549B1E9F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854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EE31A9C-D361-5E4D-88C1-F03F7858F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7517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5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5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D887717-F0CA-524E-AC0A-572A7D984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107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80" indent="0" algn="ctr">
              <a:buNone/>
              <a:defRPr/>
            </a:lvl2pPr>
            <a:lvl3pPr marL="913758" indent="0" algn="ctr">
              <a:buNone/>
              <a:defRPr/>
            </a:lvl3pPr>
            <a:lvl4pPr marL="1370639" indent="0" algn="ctr">
              <a:buNone/>
              <a:defRPr/>
            </a:lvl4pPr>
            <a:lvl5pPr marL="1827517" indent="0" algn="ctr">
              <a:buNone/>
              <a:defRPr/>
            </a:lvl5pPr>
            <a:lvl6pPr marL="2284398" indent="0" algn="ctr">
              <a:buNone/>
              <a:defRPr/>
            </a:lvl6pPr>
            <a:lvl7pPr marL="2741275" indent="0" algn="ctr">
              <a:buNone/>
              <a:defRPr/>
            </a:lvl7pPr>
            <a:lvl8pPr marL="3198156" indent="0" algn="ctr">
              <a:buNone/>
              <a:defRPr/>
            </a:lvl8pPr>
            <a:lvl9pPr marL="365503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8436381-3B77-6E4F-AE9C-A01BC19F8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139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C60C4-DC21-D643-A705-55961AB28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4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DEC2B-F2A5-AE47-8EC2-D6A9B6248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8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A23F5-5EFA-6746-9E06-432A012ED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9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4867D-9E30-1047-BDD2-3581B3B37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2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50800" dist="25399" dir="2700000" algn="ctr" rotWithShape="0">
                    <a:schemeClr val="bg2">
                      <a:alpha val="99962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50800" dist="25399" dir="2700000" algn="ctr" rotWithShape="0">
                    <a:schemeClr val="bg2">
                      <a:alpha val="99962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50800" dist="25399" dir="2700000" algn="ctr" rotWithShape="0">
                    <a:schemeClr val="bg2">
                      <a:alpha val="99962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4A1129C-91C5-3743-9107-E67A13366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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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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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  <a:solidFill>
            <a:schemeClr val="accent5"/>
          </a:solidFill>
        </p:grpSpPr>
        <p:sp>
          <p:nvSpPr>
            <p:cNvPr id="103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3366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3366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027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76" tIns="45688" rIns="91376" bIns="45688" anchor="ctr"/>
          <a:lstStyle/>
          <a:p>
            <a:pPr algn="ctr"/>
            <a:endParaRPr kumimoji="1" lang="en-US">
              <a:solidFill>
                <a:srgbClr val="003366"/>
              </a:solidFill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49972"/>
            <a:ext cx="1905000" cy="3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6160"/>
            <a:ext cx="2895600" cy="3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44" y="6340224"/>
            <a:ext cx="587375" cy="49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1" compatLnSpc="1">
            <a:prstTxWarp prst="textNoShape">
              <a:avLst/>
            </a:prstTxWarp>
            <a:spAutoFit/>
          </a:bodyPr>
          <a:lstStyle>
            <a:lvl1pPr>
              <a:defRPr sz="26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31E6D7D5-22A4-6F4D-B726-C230C936673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33" name="Group 11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1034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35" name="AutoShape 13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773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688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3758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0639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7517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659" indent="-34265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428" indent="-28554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2199" indent="-22843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599077" indent="-22843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5957" indent="-22843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  <a:ea typeface="ＭＳ Ｐゴシック" charset="-128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2CB39461-21D7-4343-A12B-705CA23C8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6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68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7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6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5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659" indent="-34265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428" indent="-28554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2199" indent="-22843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99077" indent="-22843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5957" indent="-22843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46" name="Group 2"/>
          <p:cNvGrpSpPr>
            <a:grpSpLocks/>
          </p:cNvGrpSpPr>
          <p:nvPr/>
        </p:nvGrpSpPr>
        <p:grpSpPr bwMode="auto">
          <a:xfrm>
            <a:off x="0" y="3"/>
            <a:ext cx="9144000" cy="6918325"/>
            <a:chOff x="0" y="0"/>
            <a:chExt cx="5760" cy="4358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FFFFCC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0854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solidFill>
                  <a:srgbClr val="FFFFCC"/>
                </a:solidFill>
                <a:latin typeface="Times New Roman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solidFill>
                  <a:srgbClr val="FFFFCC"/>
                </a:solidFill>
                <a:latin typeface="Times New Roman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solidFill>
                  <a:srgbClr val="FFFFCC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75D963F1-9BF7-8D42-A866-FABD8DB0E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85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9812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914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5pPr>
      <a:lvl6pPr marL="4568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37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06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75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659" indent="-34265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Arial"/>
          <a:ea typeface="ＭＳ Ｐゴシック" charset="0"/>
          <a:cs typeface="Arial"/>
        </a:defRPr>
      </a:lvl1pPr>
      <a:lvl2pPr marL="742428" indent="-28554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Arial"/>
          <a:ea typeface="ＭＳ Ｐゴシック" charset="-128"/>
          <a:cs typeface="Arial"/>
        </a:defRPr>
      </a:lvl2pPr>
      <a:lvl3pPr marL="1142199" indent="-22843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Arial"/>
          <a:ea typeface="ＭＳ Ｐゴシック" charset="-128"/>
          <a:cs typeface="Arial"/>
        </a:defRPr>
      </a:lvl3pPr>
      <a:lvl4pPr marL="1599077" indent="-22843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Arial"/>
          <a:ea typeface="ＭＳ Ｐゴシック" charset="-128"/>
          <a:cs typeface="Arial"/>
        </a:defRPr>
      </a:lvl4pPr>
      <a:lvl5pPr marL="2055957" indent="-22843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Arial"/>
          <a:ea typeface="ＭＳ Ｐゴシック" charset="-128"/>
          <a:cs typeface="Arial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Times New Roman" charset="0"/>
              </a:defRPr>
            </a:lvl1pPr>
          </a:lstStyle>
          <a:p>
            <a:pPr>
              <a:defRPr/>
            </a:pPr>
            <a:fld id="{F3E0B065-6F85-1942-B475-8BA0555833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11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5pPr>
      <a:lvl6pPr marL="4568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6pPr>
      <a:lvl7pPr marL="9137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7pPr>
      <a:lvl8pPr marL="13706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8pPr>
      <a:lvl9pPr marL="18275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9pPr>
    </p:titleStyle>
    <p:bodyStyle>
      <a:lvl1pPr marL="342659" indent="-34265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428" indent="-28554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2199" indent="-22843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599077" indent="-22843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5957" indent="-22843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27656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7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8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9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0" tIns="46005" rIns="92010" bIns="460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FFFFFF"/>
                </a:solidFill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FFFFFF"/>
                </a:solidFill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F891283-1B31-FF4E-B177-E7A2DD278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1478"/>
            <a:ext cx="7772400" cy="4454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99111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  <a:ea typeface="ＭＳ Ｐゴシック" pitchFamily="-105" charset="-128"/>
          <a:cs typeface="ＭＳ Ｐゴシック" pitchFamily="-105" charset="-128"/>
        </a:defRPr>
      </a:lvl5pPr>
      <a:lvl6pPr marL="4568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6pPr>
      <a:lvl7pPr marL="9137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7pPr>
      <a:lvl8pPr marL="13706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8pPr>
      <a:lvl9pPr marL="18275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9pPr>
    </p:titleStyle>
    <p:bodyStyle>
      <a:lvl1pPr marL="342659" indent="-34265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  <a:cs typeface="ＭＳ Ｐゴシック" pitchFamily="-105" charset="-128"/>
        </a:defRPr>
      </a:lvl1pPr>
      <a:lvl2pPr marL="742428" indent="-28554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2pPr>
      <a:lvl3pPr marL="1142199" indent="-22843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3pPr>
      <a:lvl4pPr marL="1599077" indent="-22843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4pPr>
      <a:lvl5pPr marL="2055957" indent="-22843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8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2892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2893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2894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55F991D0-A1B2-9F42-90B3-8624B8ADF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104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68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37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06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75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659" indent="-34265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428" indent="-28554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199" indent="-22843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599077" indent="-228439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5957" indent="-22843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7" descr="Bible and lamp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6042" y="985973"/>
            <a:ext cx="6891916" cy="2376264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altLang="zh-CN" sz="6600" b="1" dirty="0"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Arial"/>
                <a:ea typeface="SimSun" charset="0"/>
                <a:cs typeface="Arial"/>
              </a:rPr>
              <a:t>Exposition of the Gospels</a:t>
            </a:r>
            <a:endParaRPr lang="en-US" sz="6600" b="1" dirty="0">
              <a:effectLst>
                <a:glow rad="228600">
                  <a:srgbClr val="000000"/>
                </a:glow>
              </a:effectLst>
              <a:latin typeface="Arial"/>
              <a:ea typeface="SimSun" charset="0"/>
              <a:cs typeface="Arial"/>
            </a:endParaRPr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76200" y="990600"/>
            <a:ext cx="3886200" cy="3657600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Wingdings" charset="0"/>
              <a:buNone/>
              <a:defRPr/>
            </a:pPr>
            <a:endParaRPr lang="en-US" sz="4800" b="1">
              <a:latin typeface="Arial"/>
              <a:ea typeface="SimSun" charset="0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9A71A6-AC3A-4C22-C8E2-1DF5DA977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Dr. Rick Griffith •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Jordan Evangelical Theological Seminary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BibleStudyDownloads.org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843D433-FFFE-B13C-6505-1767EBB98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186" y="4504652"/>
            <a:ext cx="6891916" cy="118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altLang="zh-CN" sz="6000" b="1" kern="0" dirty="0"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Arial"/>
                <a:ea typeface="SimSun" charset="0"/>
                <a:cs typeface="Arial"/>
              </a:rPr>
              <a:t>Syllabus</a:t>
            </a:r>
            <a:endParaRPr lang="en-US" sz="6000" b="1" kern="0" dirty="0">
              <a:effectLst>
                <a:glow rad="228600">
                  <a:srgbClr val="000000"/>
                </a:glow>
              </a:effectLst>
              <a:latin typeface="Arial"/>
              <a:ea typeface="SimSun" charset="0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90" name="Group 2"/>
          <p:cNvGraphicFramePr>
            <a:graphicFrameLocks noGrp="1"/>
          </p:cNvGraphicFramePr>
          <p:nvPr>
            <p:ph type="tbl" idx="1"/>
          </p:nvPr>
        </p:nvGraphicFramePr>
        <p:xfrm>
          <a:off x="0" y="639764"/>
          <a:ext cx="9144000" cy="6260222"/>
        </p:xfrm>
        <a:graphic>
          <a:graphicData uri="http://schemas.openxmlformats.org/drawingml/2006/table">
            <a:tbl>
              <a:tblPr/>
              <a:tblGrid>
                <a:gridCol w="1827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0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0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7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7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SimSun" charset="0"/>
                          <a:cs typeface="Arial"/>
                        </a:rPr>
                        <a:t>Matthew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SimSun" charset="0"/>
                        <a:cs typeface="Arial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SimSun" charset="0"/>
                          <a:cs typeface="Arial"/>
                        </a:rPr>
                        <a:t>Mark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SimSun" charset="0"/>
                          <a:cs typeface="Arial"/>
                        </a:rPr>
                        <a:t>Luke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SimSun" charset="0"/>
                        <a:cs typeface="Arial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SimSun" charset="0"/>
                          <a:cs typeface="Arial"/>
                        </a:rPr>
                        <a:t>John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Job before Saved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/>
                          <a:ea typeface="SimSun" charset="0"/>
                          <a:cs typeface="Arial"/>
                        </a:rPr>
                        <a:t>Tax Collector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/>
                        <a:ea typeface="SimSun" charset="0"/>
                        <a:cs typeface="Arial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/>
                          <a:ea typeface="SimSun" charset="0"/>
                          <a:cs typeface="Arial"/>
                        </a:rPr>
                        <a:t>None (Youth)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/>
                        <a:ea typeface="SimSun" charset="0"/>
                        <a:cs typeface="Arial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/>
                          <a:ea typeface="SimSun" charset="0"/>
                          <a:cs typeface="Arial"/>
                        </a:rPr>
                        <a:t>Medical Doctor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/>
                        <a:ea typeface="SimSun" charset="0"/>
                        <a:cs typeface="Arial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/>
                          <a:ea typeface="SimSun" charset="0"/>
                          <a:cs typeface="Arial"/>
                        </a:rPr>
                        <a:t>Fisherman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/>
                        <a:ea typeface="SimSun" charset="0"/>
                        <a:cs typeface="Arial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Race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/>
                          <a:ea typeface="SimSun" charset="0"/>
                          <a:cs typeface="Arial"/>
                        </a:rPr>
                        <a:t>Jew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/>
                        <a:ea typeface="SimSun" charset="0"/>
                        <a:cs typeface="Arial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/>
                          <a:ea typeface="SimSun" charset="0"/>
                          <a:cs typeface="Arial"/>
                        </a:rPr>
                        <a:t>Jew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/>
                        <a:ea typeface="SimSun" charset="0"/>
                        <a:cs typeface="Arial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/>
                          <a:ea typeface="SimSun" charset="0"/>
                          <a:cs typeface="Arial"/>
                        </a:rPr>
                        <a:t>Gentile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/>
                        <a:ea typeface="SimSun" charset="0"/>
                        <a:cs typeface="Arial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/>
                          <a:ea typeface="SimSun" charset="0"/>
                          <a:cs typeface="Arial"/>
                        </a:rPr>
                        <a:t>Jew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/>
                        <a:ea typeface="SimSun" charset="0"/>
                        <a:cs typeface="Arial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Office and / or Spiritual Gift 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/>
                          <a:ea typeface="SimSun" charset="0"/>
                          <a:cs typeface="Arial"/>
                        </a:rPr>
                        <a:t>Apostle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/>
                        <a:ea typeface="SimSun" charset="0"/>
                        <a:cs typeface="Arial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/>
                          <a:ea typeface="SimSun" charset="0"/>
                          <a:cs typeface="Arial"/>
                        </a:rPr>
                        <a:t>Service or Pastoring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/>
                        <a:ea typeface="SimSun" charset="0"/>
                        <a:cs typeface="Arial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/>
                          <a:ea typeface="SimSun" charset="0"/>
                          <a:cs typeface="Arial"/>
                        </a:rPr>
                        <a:t>Service or Teaching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/>
                        <a:ea typeface="SimSun" charset="0"/>
                        <a:cs typeface="Arial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/>
                          <a:ea typeface="SimSun" charset="0"/>
                          <a:cs typeface="Arial"/>
                        </a:rPr>
                        <a:t>Apostle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/>
                        <a:ea typeface="SimSun" charset="0"/>
                        <a:cs typeface="Arial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  Readers: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001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/>
                        <a:buChar char="•"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Ethnically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/>
                          <a:ea typeface="SimSun" charset="0"/>
                          <a:cs typeface="Arial"/>
                        </a:rPr>
                        <a:t>Jews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/>
                        <a:ea typeface="SimSun" charset="0"/>
                        <a:cs typeface="Arial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/>
                          <a:ea typeface="SimSun" charset="0"/>
                          <a:cs typeface="Arial"/>
                        </a:rPr>
                        <a:t>Roman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/>
                        <a:ea typeface="SimSun" charset="0"/>
                        <a:cs typeface="Arial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/>
                          <a:ea typeface="SimSun" charset="0"/>
                          <a:cs typeface="Arial"/>
                        </a:rPr>
                        <a:t>Gentile (Greek)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/>
                        <a:ea typeface="SimSun" charset="0"/>
                        <a:cs typeface="Arial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/>
                          <a:ea typeface="SimSun" charset="0"/>
                          <a:cs typeface="Arial"/>
                        </a:rPr>
                        <a:t>World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/>
                        <a:ea typeface="SimSun" charset="0"/>
                        <a:cs typeface="Arial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913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/>
                        <a:buChar char="•"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Interest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/>
                          <a:ea typeface="SimSun" charset="0"/>
                          <a:cs typeface="Arial"/>
                        </a:rPr>
                        <a:t>Signs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/>
                          <a:ea typeface="SimSun" charset="0"/>
                          <a:cs typeface="Arial"/>
                        </a:rPr>
                        <a:t>(1 Cor. 1:22)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/>
                        <a:ea typeface="SimSun" charset="0"/>
                        <a:cs typeface="Arial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/>
                          <a:ea typeface="SimSun" charset="0"/>
                          <a:cs typeface="Arial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/>
                        <a:ea typeface="SimSun" charset="0"/>
                        <a:cs typeface="Arial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/>
                          <a:ea typeface="SimSun" charset="0"/>
                          <a:cs typeface="Arial"/>
                        </a:rPr>
                        <a:t>Wisdom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/>
                          <a:ea typeface="SimSun" charset="0"/>
                          <a:cs typeface="Arial"/>
                        </a:rPr>
                        <a:t>(1 Cor. 1:22)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/>
                        <a:ea typeface="SimSun" charset="0"/>
                        <a:cs typeface="Arial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/>
                          <a:ea typeface="SimSun" charset="0"/>
                          <a:cs typeface="Arial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/>
                        <a:ea typeface="SimSun" charset="0"/>
                        <a:cs typeface="Arial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6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/>
                        <a:buChar char="•"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Spiritually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/>
                          <a:ea typeface="SimSun" charset="0"/>
                          <a:cs typeface="Arial"/>
                        </a:rPr>
                        <a:t>Unbelievers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/>
                        <a:ea typeface="SimSun" charset="0"/>
                        <a:cs typeface="Arial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/>
                          <a:ea typeface="SimSun" charset="0"/>
                          <a:cs typeface="Arial"/>
                        </a:rPr>
                        <a:t>Believers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/>
                        <a:ea typeface="SimSun" charset="0"/>
                        <a:cs typeface="Arial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/>
                          <a:ea typeface="SimSun" charset="0"/>
                          <a:cs typeface="Arial"/>
                        </a:rPr>
                        <a:t>Unbelievers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/>
                        <a:ea typeface="SimSun" charset="0"/>
                        <a:cs typeface="Arial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/>
                          <a:ea typeface="SimSun" charset="0"/>
                          <a:cs typeface="Arial"/>
                        </a:rPr>
                        <a:t>Unbelievers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/>
                        <a:ea typeface="SimSun" charset="0"/>
                        <a:cs typeface="Arial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3270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/>
                        <a:buChar char="•"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Primary Need 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/>
                          <a:ea typeface="SimSun" charset="0"/>
                          <a:cs typeface="Arial"/>
                        </a:rPr>
                        <a:t>Messiahship and Kingdom Offer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/>
                        <a:ea typeface="SimSun" charset="0"/>
                        <a:cs typeface="Arial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/>
                          <a:ea typeface="SimSun" charset="0"/>
                          <a:cs typeface="Arial"/>
                        </a:rPr>
                        <a:t>Model in Suffering (exhorts discipleship)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/>
                        <a:ea typeface="SimSun" charset="0"/>
                        <a:cs typeface="Arial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/>
                          <a:ea typeface="SimSun" charset="0"/>
                          <a:cs typeface="Arial"/>
                        </a:rPr>
                        <a:t>Universality (and kingdom expansion)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/>
                        <a:ea typeface="SimSun" charset="0"/>
                        <a:cs typeface="Arial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/>
                          <a:ea typeface="SimSun" charset="0"/>
                          <a:cs typeface="Arial"/>
                        </a:rPr>
                        <a:t>Deity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/>
                        <a:ea typeface="SimSun" charset="0"/>
                        <a:cs typeface="Arial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9983" name="Text Box 70"/>
          <p:cNvSpPr txBox="1">
            <a:spLocks noChangeArrowheads="1"/>
          </p:cNvSpPr>
          <p:nvPr/>
        </p:nvSpPr>
        <p:spPr bwMode="auto">
          <a:xfrm>
            <a:off x="8604254" y="-26984"/>
            <a:ext cx="526878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CC"/>
                </a:solidFill>
                <a:latin typeface="Arial" charset="0"/>
                <a:cs typeface="Arial" charset="0"/>
              </a:rPr>
              <a:t>52</a:t>
            </a:r>
          </a:p>
        </p:txBody>
      </p:sp>
      <p:sp>
        <p:nvSpPr>
          <p:cNvPr id="209984" name="Rectangle 71"/>
          <p:cNvSpPr>
            <a:spLocks noGrp="1" noChangeArrowheads="1"/>
          </p:cNvSpPr>
          <p:nvPr>
            <p:ph type="title"/>
          </p:nvPr>
        </p:nvSpPr>
        <p:spPr>
          <a:xfrm>
            <a:off x="2231759" y="1"/>
            <a:ext cx="4682072" cy="457390"/>
          </a:xfrm>
          <a:solidFill>
            <a:schemeClr val="bg2"/>
          </a:solidFill>
        </p:spPr>
        <p:txBody>
          <a:bodyPr wrap="none" anchor="t">
            <a:spAutoFit/>
          </a:bodyPr>
          <a:lstStyle/>
          <a:p>
            <a:pPr eaLnBrk="1" hangingPunct="1"/>
            <a:r>
              <a:rPr lang="en-US" sz="24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rPr>
              <a:t>The Fours Gospels Compared</a:t>
            </a:r>
          </a:p>
        </p:txBody>
      </p:sp>
    </p:spTree>
    <p:extLst>
      <p:ext uri="{BB962C8B-B14F-4D97-AF65-F5344CB8AC3E}">
        <p14:creationId xmlns:p14="http://schemas.microsoft.com/office/powerpoint/2010/main" val="840037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8" name="Group 2"/>
          <p:cNvGraphicFramePr>
            <a:graphicFrameLocks noGrp="1"/>
          </p:cNvGraphicFramePr>
          <p:nvPr>
            <p:ph type="tbl" idx="1"/>
          </p:nvPr>
        </p:nvGraphicFramePr>
        <p:xfrm>
          <a:off x="0" y="914400"/>
          <a:ext cx="9144000" cy="6075862"/>
        </p:xfrm>
        <a:graphic>
          <a:graphicData uri="http://schemas.openxmlformats.org/drawingml/2006/table">
            <a:tbl>
              <a:tblPr/>
              <a:tblGrid>
                <a:gridCol w="1827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0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0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7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76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SimSun" charset="0"/>
                          <a:cs typeface="Arial"/>
                        </a:rPr>
                        <a:t>Matthew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SimSun" charset="0"/>
                        <a:cs typeface="Arial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SimSun" charset="0"/>
                          <a:cs typeface="Arial"/>
                        </a:rPr>
                        <a:t>Mark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SimSun" charset="0"/>
                          <a:cs typeface="Arial"/>
                        </a:rPr>
                        <a:t>Luke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SimSun" charset="0"/>
                        <a:cs typeface="Arial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SimSun" charset="0"/>
                          <a:cs typeface="Arial"/>
                        </a:rPr>
                        <a:t>John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6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Date Written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40s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64-68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57-59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late 60s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7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Place Written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Antioch or Syria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Rome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Caesarea or Rome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Ephesus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6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Place Sent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Palestine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Rome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To Theophilus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Asia, etc.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9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Jesus is…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 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King of Israel (Messiah)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Suffering Servant (Deity)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Ideal Man (Messiah)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Son of God (Deity)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6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Key Verse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21:5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10:45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19:10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20:31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3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Themes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Law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Power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Grace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Glory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37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Literary Emphasis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Sermons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Miracles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Parables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Allegories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6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Arrangement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Topical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Chronological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Chronological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Topical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310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Genealogy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Abraham to Joseph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None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Adam to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Mary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None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12037" name="Rectangle 71"/>
          <p:cNvSpPr>
            <a:spLocks noGrp="1" noChangeArrowheads="1"/>
          </p:cNvSpPr>
          <p:nvPr>
            <p:ph type="title"/>
          </p:nvPr>
        </p:nvSpPr>
        <p:spPr>
          <a:xfrm>
            <a:off x="2318496" y="228601"/>
            <a:ext cx="4507011" cy="457390"/>
          </a:xfrm>
          <a:solidFill>
            <a:schemeClr val="bg2"/>
          </a:solidFill>
        </p:spPr>
        <p:txBody>
          <a:bodyPr wrap="none" anchor="t">
            <a:spAutoFit/>
          </a:bodyPr>
          <a:lstStyle/>
          <a:p>
            <a:pPr eaLnBrk="1" hangingPunct="1"/>
            <a:r>
              <a:rPr lang="en-US" sz="24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rPr>
              <a:t>The Four Gospels Compared</a:t>
            </a:r>
          </a:p>
        </p:txBody>
      </p:sp>
      <p:sp>
        <p:nvSpPr>
          <p:cNvPr id="212038" name="Text Box 70"/>
          <p:cNvSpPr txBox="1">
            <a:spLocks noChangeArrowheads="1"/>
          </p:cNvSpPr>
          <p:nvPr/>
        </p:nvSpPr>
        <p:spPr bwMode="auto">
          <a:xfrm>
            <a:off x="8604254" y="14291"/>
            <a:ext cx="526878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CC"/>
                </a:solidFill>
                <a:latin typeface="Arial" charset="0"/>
                <a:cs typeface="Arial" charset="0"/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1526665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955" name="Group 3"/>
          <p:cNvGraphicFramePr>
            <a:graphicFrameLocks noGrp="1"/>
          </p:cNvGraphicFramePr>
          <p:nvPr>
            <p:ph type="tbl" idx="1"/>
          </p:nvPr>
        </p:nvGraphicFramePr>
        <p:xfrm>
          <a:off x="0" y="609600"/>
          <a:ext cx="9144000" cy="6527945"/>
        </p:xfrm>
        <a:graphic>
          <a:graphicData uri="http://schemas.openxmlformats.org/drawingml/2006/table">
            <a:tbl>
              <a:tblPr/>
              <a:tblGrid>
                <a:gridCol w="1907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9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0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7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76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SimSun" charset="0"/>
                          <a:cs typeface="Arial"/>
                        </a:rPr>
                        <a:t>Matthew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SimSun" charset="0"/>
                        <a:cs typeface="Arial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SimSun" charset="0"/>
                          <a:cs typeface="Arial"/>
                        </a:rPr>
                        <a:t>Mark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SimSun" charset="0"/>
                          <a:cs typeface="Arial"/>
                        </a:rPr>
                        <a:t>Luke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SimSun" charset="0"/>
                        <a:cs typeface="Arial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SimSun" charset="0"/>
                          <a:cs typeface="Arial"/>
                        </a:rPr>
                        <a:t>John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Scope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Birth to Resurrection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Ministry to Resurrection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Ministry to Resurrection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Ministry to Resurrection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6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Tone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Prophetic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Pastoral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Historical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Spiritual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6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Christ</a:t>
                      </a:r>
                      <a:r>
                        <a:rPr kumimoji="0" lang="uk-UA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'</a:t>
                      </a: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s Words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60%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42%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50%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50%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6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Chapters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28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16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24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21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4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Verses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1068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661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1149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878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3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Verses per Chap.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38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41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48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42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6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OT Quotations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53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36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25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20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6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OT Allusions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76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27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42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105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76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OT References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129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63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67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125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63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Unique Material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42% 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7%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59%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92%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63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Broad Division 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Times New Roman" charset="0"/>
                        </a:rPr>
                        <a:t>------------------- Synoptic Gospels -------------------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Supplemental Gospel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14095" name="Rectangle 82"/>
          <p:cNvSpPr>
            <a:spLocks noGrp="1" noChangeArrowheads="1"/>
          </p:cNvSpPr>
          <p:nvPr>
            <p:ph type="title"/>
          </p:nvPr>
        </p:nvSpPr>
        <p:spPr>
          <a:xfrm>
            <a:off x="2318496" y="1"/>
            <a:ext cx="4507011" cy="457390"/>
          </a:xfrm>
          <a:solidFill>
            <a:schemeClr val="bg2"/>
          </a:solidFill>
        </p:spPr>
        <p:txBody>
          <a:bodyPr wrap="none" anchor="t">
            <a:spAutoFit/>
          </a:bodyPr>
          <a:lstStyle/>
          <a:p>
            <a:pPr eaLnBrk="1" hangingPunct="1"/>
            <a:r>
              <a:rPr lang="en-US" sz="24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rPr>
              <a:t>The Four Gospels Compared</a:t>
            </a:r>
          </a:p>
        </p:txBody>
      </p:sp>
      <p:sp>
        <p:nvSpPr>
          <p:cNvPr id="214096" name="Text Box 70"/>
          <p:cNvSpPr txBox="1">
            <a:spLocks noChangeArrowheads="1"/>
          </p:cNvSpPr>
          <p:nvPr/>
        </p:nvSpPr>
        <p:spPr bwMode="auto">
          <a:xfrm>
            <a:off x="8604254" y="-26984"/>
            <a:ext cx="526878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CC"/>
                </a:solidFill>
                <a:latin typeface="Arial" charset="0"/>
                <a:cs typeface="Arial" charset="0"/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1420419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3" descr="EXPTEXTB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9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6200" y="1143003"/>
            <a:ext cx="6248400" cy="708025"/>
          </a:xfrm>
          <a:prstGeom prst="rect">
            <a:avLst/>
          </a:prstGeom>
          <a:gradFill flip="none" rotWithShape="1">
            <a:gsLst>
              <a:gs pos="64000">
                <a:schemeClr val="tx2">
                  <a:lumMod val="25000"/>
                  <a:lumOff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45688" rIns="0" bIns="4568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00"/>
                </a:solidFill>
                <a:latin typeface="Arial" charset="0"/>
                <a:ea typeface="Times New Roman"/>
                <a:cs typeface="Times New Roman"/>
              </a:rPr>
              <a:t>"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  <a:ea typeface="Times New Roman"/>
                <a:cs typeface="Times New Roman"/>
              </a:rPr>
              <a:t>To the remotest part of the earth</a:t>
            </a:r>
            <a:r>
              <a:rPr lang="ru-RU" sz="2000" b="1" dirty="0">
                <a:solidFill>
                  <a:srgbClr val="000000"/>
                </a:solidFill>
                <a:latin typeface="Arial" charset="0"/>
                <a:ea typeface="Times New Roman"/>
                <a:cs typeface="Times New Roman"/>
              </a:rPr>
              <a:t>"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  <a:ea typeface="Times New Roman"/>
                <a:cs typeface="Times New Roman"/>
              </a:rPr>
              <a:t> (Acts 1:8)</a:t>
            </a:r>
          </a:p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Times New Roman"/>
                <a:cs typeface="Times New Roman"/>
              </a:rPr>
              <a:t>Acts 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  <a:ea typeface="Times New Roman"/>
                <a:cs typeface="Times New Roman"/>
              </a:rPr>
              <a:t>9  13       14    15  16          18           21     27     28</a:t>
            </a:r>
          </a:p>
        </p:txBody>
      </p:sp>
      <p:sp>
        <p:nvSpPr>
          <p:cNvPr id="217091" name="Text Box 16"/>
          <p:cNvSpPr txBox="1">
            <a:spLocks noChangeArrowheads="1"/>
          </p:cNvSpPr>
          <p:nvPr/>
        </p:nvSpPr>
        <p:spPr bwMode="auto">
          <a:xfrm>
            <a:off x="1828800" y="2338388"/>
            <a:ext cx="838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Fall 49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The</a:t>
            </a:r>
          </a:p>
          <a:p>
            <a:pPr algn="ctr" eaLnBrk="1" hangingPunct="1"/>
            <a:r>
              <a:rPr lang="en-US" sz="16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Council</a:t>
            </a:r>
          </a:p>
        </p:txBody>
      </p:sp>
      <p:sp>
        <p:nvSpPr>
          <p:cNvPr id="217092" name="Text Box 17"/>
          <p:cNvSpPr txBox="1">
            <a:spLocks noChangeArrowheads="1"/>
          </p:cNvSpPr>
          <p:nvPr/>
        </p:nvSpPr>
        <p:spPr bwMode="auto">
          <a:xfrm>
            <a:off x="4724400" y="2133600"/>
            <a:ext cx="685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May 57-</a:t>
            </a:r>
            <a:br>
              <a:rPr lang="en-US" sz="1200" b="1">
                <a:solidFill>
                  <a:srgbClr val="FFFFFF"/>
                </a:solidFill>
                <a:latin typeface="Arial Narrow" charset="0"/>
                <a:cs typeface="Times New Roman" charset="0"/>
              </a:rPr>
            </a:br>
            <a:r>
              <a:rPr lang="en-US" sz="12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Aug 59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Trials</a:t>
            </a:r>
            <a:endParaRPr lang="en-US" sz="1800" b="1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17093" name="Line 19"/>
          <p:cNvSpPr>
            <a:spLocks noChangeShapeType="1"/>
          </p:cNvSpPr>
          <p:nvPr/>
        </p:nvSpPr>
        <p:spPr bwMode="auto">
          <a:xfrm>
            <a:off x="0" y="2590800"/>
            <a:ext cx="90678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7094" name="Text Box 20"/>
          <p:cNvSpPr txBox="1">
            <a:spLocks noChangeArrowheads="1"/>
          </p:cNvSpPr>
          <p:nvPr/>
        </p:nvSpPr>
        <p:spPr bwMode="auto">
          <a:xfrm>
            <a:off x="8296278" y="2324100"/>
            <a:ext cx="8477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Spring 68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Expansion</a:t>
            </a:r>
            <a:r>
              <a:rPr lang="en-US" sz="16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 of Church</a:t>
            </a:r>
          </a:p>
        </p:txBody>
      </p:sp>
      <p:sp>
        <p:nvSpPr>
          <p:cNvPr id="217095" name="Text Box 21"/>
          <p:cNvSpPr txBox="1">
            <a:spLocks noChangeArrowheads="1"/>
          </p:cNvSpPr>
          <p:nvPr/>
        </p:nvSpPr>
        <p:spPr bwMode="auto">
          <a:xfrm>
            <a:off x="0" y="32766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35           48          49          50          52  53          57        60             62              67           68     95</a:t>
            </a:r>
          </a:p>
        </p:txBody>
      </p:sp>
      <p:sp>
        <p:nvSpPr>
          <p:cNvPr id="217096" name="Text Box 7"/>
          <p:cNvSpPr txBox="1">
            <a:spLocks noChangeArrowheads="1"/>
          </p:cNvSpPr>
          <p:nvPr/>
        </p:nvSpPr>
        <p:spPr bwMode="auto">
          <a:xfrm>
            <a:off x="914400" y="2019593"/>
            <a:ext cx="990600" cy="131574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Apr 48-</a:t>
            </a:r>
            <a:br>
              <a:rPr lang="en-US" sz="1200" b="1">
                <a:solidFill>
                  <a:srgbClr val="000000"/>
                </a:solidFill>
                <a:latin typeface="Arial Narrow" charset="0"/>
                <a:cs typeface="Times New Roman" charset="0"/>
              </a:rPr>
            </a:br>
            <a:r>
              <a:rPr lang="en-US" sz="12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Sep 49</a:t>
            </a:r>
          </a:p>
          <a:p>
            <a:pPr algn="ctr" eaLnBrk="1" hangingPunct="1"/>
            <a:r>
              <a:rPr lang="en-US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1</a:t>
            </a:r>
            <a:br>
              <a:rPr lang="en-US" b="1">
                <a:solidFill>
                  <a:srgbClr val="000000"/>
                </a:solidFill>
                <a:latin typeface="Arial Narrow" charset="0"/>
                <a:cs typeface="Times New Roman" charset="0"/>
              </a:rPr>
            </a:br>
            <a:r>
              <a:rPr lang="en-US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Galatia</a:t>
            </a:r>
          </a:p>
          <a:p>
            <a:pPr algn="ctr" eaLnBrk="1" hangingPunct="1">
              <a:spcBef>
                <a:spcPct val="50000"/>
              </a:spcBef>
            </a:pPr>
            <a:endParaRPr lang="en-US" sz="900" b="1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3743325" y="1996511"/>
            <a:ext cx="990600" cy="1338828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Spr 53-</a:t>
            </a:r>
            <a:br>
              <a:rPr lang="en-US" sz="1200" b="1">
                <a:solidFill>
                  <a:srgbClr val="000000"/>
                </a:solidFill>
                <a:latin typeface="Arial Narrow" charset="0"/>
                <a:cs typeface="Times New Roman" charset="0"/>
              </a:rPr>
            </a:br>
            <a:r>
              <a:rPr lang="en-US" sz="12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May 57</a:t>
            </a:r>
          </a:p>
          <a:p>
            <a:pPr algn="ctr" eaLnBrk="1" hangingPunct="1"/>
            <a:r>
              <a:rPr lang="en-US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3</a:t>
            </a:r>
            <a:br>
              <a:rPr lang="en-US" b="1">
                <a:solidFill>
                  <a:srgbClr val="000000"/>
                </a:solidFill>
                <a:latin typeface="Arial Narrow" charset="0"/>
                <a:cs typeface="Times New Roman" charset="0"/>
              </a:rPr>
            </a:br>
            <a:r>
              <a:rPr lang="en-US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Asia</a:t>
            </a:r>
          </a:p>
          <a:p>
            <a:pPr algn="ctr" eaLnBrk="1" hangingPunct="1">
              <a:spcBef>
                <a:spcPct val="50000"/>
              </a:spcBef>
            </a:pPr>
            <a:endParaRPr lang="en-US" sz="1000" b="1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5334000" y="1996511"/>
            <a:ext cx="990600" cy="1338828"/>
          </a:xfrm>
          <a:prstGeom prst="rect">
            <a:avLst/>
          </a:prstGeom>
          <a:solidFill>
            <a:schemeClr val="accent4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Feb 60-</a:t>
            </a:r>
            <a:br>
              <a:rPr lang="en-US" sz="1200" b="1">
                <a:solidFill>
                  <a:srgbClr val="FFFFFF"/>
                </a:solidFill>
                <a:latin typeface="Arial Narrow" charset="0"/>
                <a:cs typeface="Times New Roman" charset="0"/>
              </a:rPr>
            </a:br>
            <a:r>
              <a:rPr lang="en-US" sz="12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Mar 62</a:t>
            </a:r>
          </a:p>
          <a:p>
            <a:pPr algn="ctr" eaLnBrk="1" hangingPunct="1">
              <a:defRPr/>
            </a:pPr>
            <a:r>
              <a:rPr lang="en-US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1</a:t>
            </a:r>
            <a:br>
              <a:rPr lang="en-US" b="1">
                <a:solidFill>
                  <a:srgbClr val="FFFFFF"/>
                </a:solidFill>
                <a:latin typeface="Arial Narrow" charset="0"/>
                <a:cs typeface="Times New Roman" charset="0"/>
              </a:rPr>
            </a:br>
            <a:r>
              <a:rPr lang="en-US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Rome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US" sz="1000" b="1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7315200" y="1996511"/>
            <a:ext cx="990600" cy="1338828"/>
          </a:xfrm>
          <a:prstGeom prst="rect">
            <a:avLst/>
          </a:prstGeom>
          <a:solidFill>
            <a:schemeClr val="accent4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Aut 67-</a:t>
            </a:r>
            <a:br>
              <a:rPr lang="en-US" sz="1200" b="1">
                <a:solidFill>
                  <a:srgbClr val="FFFFFF"/>
                </a:solidFill>
                <a:latin typeface="Arial Narrow" charset="0"/>
                <a:cs typeface="Times New Roman" charset="0"/>
              </a:rPr>
            </a:br>
            <a:r>
              <a:rPr lang="en-US" sz="12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Spr 68</a:t>
            </a:r>
          </a:p>
          <a:p>
            <a:pPr algn="ctr" eaLnBrk="1" hangingPunct="1">
              <a:defRPr/>
            </a:pPr>
            <a:r>
              <a:rPr lang="en-US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2</a:t>
            </a:r>
            <a:br>
              <a:rPr lang="en-US" b="1">
                <a:solidFill>
                  <a:srgbClr val="FFFFFF"/>
                </a:solidFill>
                <a:latin typeface="Arial Narrow" charset="0"/>
                <a:cs typeface="Times New Roman" charset="0"/>
              </a:rPr>
            </a:br>
            <a:r>
              <a:rPr lang="en-US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Rome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US" sz="1000" b="1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17100" name="TextBox 27"/>
          <p:cNvSpPr txBox="1">
            <a:spLocks noChangeArrowheads="1"/>
          </p:cNvSpPr>
          <p:nvPr/>
        </p:nvSpPr>
        <p:spPr bwMode="auto">
          <a:xfrm>
            <a:off x="7924800" y="71438"/>
            <a:ext cx="1155700" cy="12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38</a:t>
            </a:r>
            <a:b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124</a:t>
            </a:r>
            <a:b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39-41</a:t>
            </a:r>
          </a:p>
        </p:txBody>
      </p:sp>
      <p:sp>
        <p:nvSpPr>
          <p:cNvPr id="217101" name="Text Box 9"/>
          <p:cNvSpPr txBox="1">
            <a:spLocks noChangeArrowheads="1"/>
          </p:cNvSpPr>
          <p:nvPr/>
        </p:nvSpPr>
        <p:spPr bwMode="auto">
          <a:xfrm>
            <a:off x="6324600" y="1996511"/>
            <a:ext cx="990600" cy="1338828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Spr 62-</a:t>
            </a:r>
            <a:br>
              <a:rPr lang="en-US" sz="1200" b="1">
                <a:solidFill>
                  <a:srgbClr val="000000"/>
                </a:solidFill>
                <a:latin typeface="Arial Narrow" charset="0"/>
                <a:cs typeface="Times New Roman" charset="0"/>
              </a:rPr>
            </a:br>
            <a:r>
              <a:rPr lang="en-US" sz="12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Fall 67</a:t>
            </a:r>
          </a:p>
          <a:p>
            <a:pPr algn="ctr" eaLnBrk="1" hangingPunct="1"/>
            <a:r>
              <a:rPr lang="en-US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4</a:t>
            </a:r>
            <a:br>
              <a:rPr lang="en-US" b="1">
                <a:solidFill>
                  <a:srgbClr val="000000"/>
                </a:solidFill>
                <a:latin typeface="Arial Narrow" charset="0"/>
                <a:cs typeface="Times New Roman" charset="0"/>
              </a:rPr>
            </a:br>
            <a:r>
              <a:rPr lang="en-US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Spain</a:t>
            </a:r>
          </a:p>
          <a:p>
            <a:pPr algn="ctr" eaLnBrk="1" hangingPunct="1">
              <a:spcBef>
                <a:spcPct val="50000"/>
              </a:spcBef>
            </a:pPr>
            <a:endParaRPr lang="en-US" sz="1000" b="1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34" name="Title 33"/>
          <p:cNvSpPr>
            <a:spLocks noGrp="1"/>
          </p:cNvSpPr>
          <p:nvPr>
            <p:ph type="title" idx="4294967295"/>
          </p:nvPr>
        </p:nvSpPr>
        <p:spPr>
          <a:xfrm>
            <a:off x="152400" y="206514"/>
            <a:ext cx="7772400" cy="707886"/>
          </a:xfrm>
          <a:gradFill flip="none" rotWithShape="1">
            <a:gsLst>
              <a:gs pos="0">
                <a:srgbClr val="0080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  <a:tileRect/>
          </a:gradFill>
          <a:ln>
            <a:miter lim="800000"/>
            <a:headEnd/>
            <a:tailEnd/>
          </a:ln>
          <a:effectLst>
            <a:glow rad="101600">
              <a:srgbClr val="008000">
                <a:alpha val="75000"/>
              </a:srgbClr>
            </a:glow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charset="0"/>
              </a:rPr>
              <a:t>NT Overview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990606" y="41148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Gal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713038" y="4114800"/>
            <a:ext cx="792162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1 Thess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2713038" y="4572000"/>
            <a:ext cx="792162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2 Thess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810006" y="41148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1 Cor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810006" y="45720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2 Cor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3810006" y="50292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Romans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5486406" y="41148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Eph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5486406" y="45720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Col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5486406" y="50292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Philem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5486406" y="54864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Phil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6446838" y="4114800"/>
            <a:ext cx="792162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1 Tim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6446838" y="4572000"/>
            <a:ext cx="792162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Titus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7391406" y="41148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2 Tim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990606" y="3657600"/>
            <a:ext cx="792163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Matt</a:t>
            </a:r>
            <a:endParaRPr lang="en-US" sz="160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4572006" y="3657600"/>
            <a:ext cx="792163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Luke</a:t>
            </a:r>
            <a:endParaRPr lang="en-US" sz="160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7391406" y="3657600"/>
            <a:ext cx="792163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John</a:t>
            </a:r>
            <a:endParaRPr lang="en-US" sz="160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6446838" y="3657600"/>
            <a:ext cx="792162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Mark</a:t>
            </a:r>
            <a:endParaRPr lang="en-US" sz="160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990606" y="4572000"/>
            <a:ext cx="792163" cy="369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James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6446838" y="5029200"/>
            <a:ext cx="792162" cy="369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1 Pet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6446838" y="5486400"/>
            <a:ext cx="792162" cy="369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2 Pet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7391406" y="4572000"/>
            <a:ext cx="792163" cy="369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Heb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8305806" y="4114800"/>
            <a:ext cx="792163" cy="369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Jude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8305806" y="4572000"/>
            <a:ext cx="792163" cy="369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1 John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8305806" y="5029200"/>
            <a:ext cx="792163" cy="369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2 John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>
            <a:off x="8305806" y="5486400"/>
            <a:ext cx="792163" cy="369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3 John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47" name="Text Box 19"/>
          <p:cNvSpPr txBox="1">
            <a:spLocks noChangeArrowheads="1"/>
          </p:cNvSpPr>
          <p:nvPr/>
        </p:nvSpPr>
        <p:spPr bwMode="auto">
          <a:xfrm>
            <a:off x="8305806" y="5943600"/>
            <a:ext cx="792163" cy="369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Rev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5486406" y="3657600"/>
            <a:ext cx="792163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Acts</a:t>
            </a:r>
            <a:endParaRPr lang="en-US" sz="160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50" name="Text Box 19"/>
          <p:cNvSpPr txBox="1">
            <a:spLocks noChangeArrowheads="1"/>
          </p:cNvSpPr>
          <p:nvPr/>
        </p:nvSpPr>
        <p:spPr bwMode="auto">
          <a:xfrm>
            <a:off x="152400" y="5486400"/>
            <a:ext cx="1800225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Gospels &amp; Acts</a:t>
            </a:r>
            <a:endParaRPr lang="en-US" sz="160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152400" y="5954716"/>
            <a:ext cx="1800225" cy="3683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Pauline Epistles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52" name="Text Box 19"/>
          <p:cNvSpPr txBox="1">
            <a:spLocks noChangeArrowheads="1"/>
          </p:cNvSpPr>
          <p:nvPr/>
        </p:nvSpPr>
        <p:spPr bwMode="auto">
          <a:xfrm>
            <a:off x="152400" y="6421444"/>
            <a:ext cx="1800225" cy="36988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General Epistles</a:t>
            </a:r>
            <a:endParaRPr lang="en-US" sz="160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17135" name="Text Box 20"/>
          <p:cNvSpPr txBox="1">
            <a:spLocks noChangeArrowheads="1"/>
          </p:cNvSpPr>
          <p:nvPr/>
        </p:nvSpPr>
        <p:spPr bwMode="auto">
          <a:xfrm>
            <a:off x="6477000" y="6553201"/>
            <a:ext cx="24479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2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No Animations</a:t>
            </a:r>
            <a:endParaRPr lang="en-US" sz="1600" b="1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17136" name="Text Box 7"/>
          <p:cNvSpPr txBox="1">
            <a:spLocks noChangeArrowheads="1"/>
          </p:cNvSpPr>
          <p:nvPr/>
        </p:nvSpPr>
        <p:spPr bwMode="auto">
          <a:xfrm>
            <a:off x="2667000" y="1987844"/>
            <a:ext cx="990600" cy="131574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Apr 50-</a:t>
            </a:r>
            <a:br>
              <a:rPr lang="en-US" sz="1200" b="1">
                <a:solidFill>
                  <a:srgbClr val="000000"/>
                </a:solidFill>
                <a:latin typeface="Arial Narrow" charset="0"/>
                <a:cs typeface="Times New Roman" charset="0"/>
              </a:rPr>
            </a:br>
            <a:r>
              <a:rPr lang="en-US" sz="12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Sep 52</a:t>
            </a:r>
          </a:p>
          <a:p>
            <a:pPr algn="ctr" eaLnBrk="1" hangingPunct="1"/>
            <a:r>
              <a:rPr lang="en-US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2</a:t>
            </a:r>
            <a:br>
              <a:rPr lang="en-US" b="1">
                <a:solidFill>
                  <a:srgbClr val="000000"/>
                </a:solidFill>
                <a:latin typeface="Arial Narrow" charset="0"/>
                <a:cs typeface="Times New Roman" charset="0"/>
              </a:rPr>
            </a:br>
            <a:r>
              <a:rPr lang="en-US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Aegean</a:t>
            </a:r>
          </a:p>
          <a:p>
            <a:pPr algn="ctr" eaLnBrk="1" hangingPunct="1">
              <a:spcBef>
                <a:spcPct val="50000"/>
              </a:spcBef>
            </a:pPr>
            <a:endParaRPr lang="en-US" sz="900" b="1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17137" name="Text Box 17"/>
          <p:cNvSpPr txBox="1">
            <a:spLocks noChangeArrowheads="1"/>
          </p:cNvSpPr>
          <p:nvPr/>
        </p:nvSpPr>
        <p:spPr bwMode="auto">
          <a:xfrm>
            <a:off x="-76200" y="2133600"/>
            <a:ext cx="990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Summer 35-</a:t>
            </a:r>
            <a:br>
              <a:rPr lang="en-US" sz="1200" b="1">
                <a:solidFill>
                  <a:srgbClr val="FFFFFF"/>
                </a:solidFill>
                <a:latin typeface="Arial Narrow" charset="0"/>
                <a:cs typeface="Times New Roman" charset="0"/>
              </a:rPr>
            </a:br>
            <a:r>
              <a:rPr lang="en-US" sz="12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37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Damascus</a:t>
            </a:r>
            <a:br>
              <a:rPr lang="en-US" sz="1600" b="1">
                <a:solidFill>
                  <a:srgbClr val="FFFFFF"/>
                </a:solidFill>
                <a:latin typeface="Arial Narrow" charset="0"/>
                <a:cs typeface="Times New Roman" charset="0"/>
              </a:rPr>
            </a:br>
            <a:r>
              <a:rPr lang="en-US" sz="16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Antioch</a:t>
            </a:r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2286000" y="6325156"/>
            <a:ext cx="990600" cy="369332"/>
          </a:xfrm>
          <a:prstGeom prst="rect">
            <a:avLst/>
          </a:prstGeom>
          <a:solidFill>
            <a:schemeClr val="accent4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Rome</a:t>
            </a:r>
            <a:endParaRPr lang="en-US" sz="1000" b="1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17139" name="Text Box 20"/>
          <p:cNvSpPr txBox="1">
            <a:spLocks noChangeArrowheads="1"/>
          </p:cNvSpPr>
          <p:nvPr/>
        </p:nvSpPr>
        <p:spPr bwMode="auto">
          <a:xfrm>
            <a:off x="3352800" y="5907088"/>
            <a:ext cx="160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Journeys</a:t>
            </a:r>
            <a:endParaRPr lang="en-US" b="1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17140" name="Text Box 9"/>
          <p:cNvSpPr txBox="1">
            <a:spLocks noChangeArrowheads="1"/>
          </p:cNvSpPr>
          <p:nvPr/>
        </p:nvSpPr>
        <p:spPr bwMode="auto">
          <a:xfrm>
            <a:off x="2286000" y="5861606"/>
            <a:ext cx="990600" cy="369332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1234</a:t>
            </a:r>
            <a:endParaRPr lang="en-US" sz="1000" b="1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217141" name="Text Box 20"/>
          <p:cNvSpPr txBox="1">
            <a:spLocks noChangeArrowheads="1"/>
          </p:cNvSpPr>
          <p:nvPr/>
        </p:nvSpPr>
        <p:spPr bwMode="auto">
          <a:xfrm>
            <a:off x="3352800" y="6370638"/>
            <a:ext cx="160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Imprisonments</a:t>
            </a:r>
            <a:endParaRPr lang="en-US" b="1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391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73" name="Group 85"/>
          <p:cNvGraphicFramePr>
            <a:graphicFrameLocks noGrp="1"/>
          </p:cNvGraphicFramePr>
          <p:nvPr/>
        </p:nvGraphicFramePr>
        <p:xfrm>
          <a:off x="0" y="685806"/>
          <a:ext cx="9144000" cy="5527679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Date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Book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Key Word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Paul</a:t>
                      </a:r>
                      <a:r>
                        <a:rPr kumimoji="0" lang="uk-UA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'</a:t>
                      </a:r>
                      <a:r>
                        <a:rPr kumimoji="0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 Life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Key Doctrine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40s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Matthew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Kingdom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Ecclesiology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44-47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James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Works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Soteriology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49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Galatians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Justification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1st journey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Soteriology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51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Thessalonians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Rapture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2nd journey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Eschatology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51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Thessalonians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Tribulation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2nd journey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Eschatology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56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Corinthians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Sanctification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3rd journey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Ecclesiology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56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Corinthians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Apostleship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3rd journey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Ecclesiology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56-57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Romans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Righteousness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3rd journey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Soteriology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57-59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Luke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Sovereignty I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Missiology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18181" name="Rectangle 87"/>
          <p:cNvSpPr>
            <a:spLocks noGrp="1" noChangeArrowheads="1"/>
          </p:cNvSpPr>
          <p:nvPr>
            <p:ph type="title" idx="4294967295"/>
          </p:nvPr>
        </p:nvSpPr>
        <p:spPr>
          <a:xfrm>
            <a:off x="2754802" y="76201"/>
            <a:ext cx="3635984" cy="523208"/>
          </a:xfrm>
          <a:solidFill>
            <a:schemeClr val="bg2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 anchor="t">
            <a:spAutoFit/>
          </a:bodyPr>
          <a:lstStyle/>
          <a:p>
            <a:pPr eaLnBrk="1" hangingPunct="1"/>
            <a:r>
              <a:rPr lang="en-US" altLang="zh-CN" sz="2800" b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NT Book Key Words</a:t>
            </a:r>
            <a:endParaRPr lang="en-US" sz="2800" b="1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18182" name="Text Box 3"/>
          <p:cNvSpPr txBox="1">
            <a:spLocks noChangeArrowheads="1"/>
          </p:cNvSpPr>
          <p:nvPr/>
        </p:nvSpPr>
        <p:spPr bwMode="auto">
          <a:xfrm>
            <a:off x="8578854" y="44454"/>
            <a:ext cx="526878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427682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95" name="Group 83"/>
          <p:cNvGraphicFramePr>
            <a:graphicFrameLocks noGrp="1"/>
          </p:cNvGraphicFramePr>
          <p:nvPr/>
        </p:nvGraphicFramePr>
        <p:xfrm>
          <a:off x="0" y="652466"/>
          <a:ext cx="9144000" cy="5985279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Date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Book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Key Word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Paul</a:t>
                      </a:r>
                      <a:r>
                        <a:rPr kumimoji="0" lang="uk-UA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'</a:t>
                      </a:r>
                      <a:r>
                        <a:rPr kumimoji="0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 Life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Key Doctrine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60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Ephesians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Unity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1st imprisonment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Christology (Head)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0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61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Colossians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Deity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1st imprisonment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Christology (God)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61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Philemon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Forgiveness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1st imprisonment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Christology (Reconciler)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4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62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Philippians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Attitude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1st imprisonment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Christology (Example)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62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Acts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Sovereignty II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Missiology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62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Timothy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Order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4th journey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Ecclesiology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64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Peter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Suffering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Eschatology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64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Peter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Knowledge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Eschatology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64-68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Mark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Discipleship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Eschatology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20229" name="Rectangle 84"/>
          <p:cNvSpPr>
            <a:spLocks noGrp="1" noChangeArrowheads="1"/>
          </p:cNvSpPr>
          <p:nvPr>
            <p:ph type="title" idx="4294967295"/>
          </p:nvPr>
        </p:nvSpPr>
        <p:spPr>
          <a:xfrm>
            <a:off x="2754802" y="1"/>
            <a:ext cx="3635984" cy="523208"/>
          </a:xfrm>
          <a:solidFill>
            <a:schemeClr val="bg2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 anchor="t">
            <a:spAutoFit/>
          </a:bodyPr>
          <a:lstStyle/>
          <a:p>
            <a:pPr eaLnBrk="1" hangingPunct="1"/>
            <a:r>
              <a:rPr lang="en-US" sz="2800" b="1">
                <a:solidFill>
                  <a:schemeClr val="tx1"/>
                </a:solidFill>
                <a:effectLst/>
                <a:latin typeface="Arial" charset="0"/>
                <a:ea typeface="SimSun" charset="0"/>
                <a:cs typeface="SimSun" charset="0"/>
              </a:rPr>
              <a:t>NT Book Key Words</a:t>
            </a:r>
          </a:p>
        </p:txBody>
      </p:sp>
      <p:sp>
        <p:nvSpPr>
          <p:cNvPr id="220230" name="Text Box 3"/>
          <p:cNvSpPr txBox="1">
            <a:spLocks noChangeArrowheads="1"/>
          </p:cNvSpPr>
          <p:nvPr/>
        </p:nvSpPr>
        <p:spPr bwMode="auto">
          <a:xfrm>
            <a:off x="8578854" y="44454"/>
            <a:ext cx="526878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231275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619" name="Group 83"/>
          <p:cNvGraphicFramePr>
            <a:graphicFrameLocks noGrp="1"/>
          </p:cNvGraphicFramePr>
          <p:nvPr/>
        </p:nvGraphicFramePr>
        <p:xfrm>
          <a:off x="0" y="757241"/>
          <a:ext cx="9144000" cy="5643563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Date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Book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Key Word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Paul</a:t>
                      </a:r>
                      <a:r>
                        <a:rPr kumimoji="0" lang="uk-UA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'</a:t>
                      </a:r>
                      <a:r>
                        <a:rPr kumimoji="0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 Life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Key Doctrine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66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Titus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Conduct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4th journey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Ecclesiology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9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67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Timothy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Doctrine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2nd imprisonment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Ecclesiology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67-68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Hebrews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Superiority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Christology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c. 69 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John 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Belief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Soteriology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75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Jude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Pretenders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Eschatology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85-95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John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Love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Soteriology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85-95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John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Limits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Missiology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85-95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 John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Missionaries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Missiology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95-96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Revelation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Triumph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Eschatology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22277" name="Rectangle 84"/>
          <p:cNvSpPr>
            <a:spLocks noGrp="1" noChangeArrowheads="1"/>
          </p:cNvSpPr>
          <p:nvPr>
            <p:ph type="title" idx="4294967295"/>
          </p:nvPr>
        </p:nvSpPr>
        <p:spPr>
          <a:xfrm>
            <a:off x="2754802" y="76201"/>
            <a:ext cx="3635984" cy="523208"/>
          </a:xfrm>
          <a:solidFill>
            <a:schemeClr val="bg2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 anchor="t">
            <a:spAutoFit/>
          </a:bodyPr>
          <a:lstStyle/>
          <a:p>
            <a:pPr eaLnBrk="1" hangingPunct="1"/>
            <a:r>
              <a:rPr lang="en-US" sz="2800" b="1">
                <a:solidFill>
                  <a:schemeClr val="tx1"/>
                </a:solidFill>
                <a:effectLst/>
                <a:latin typeface="Arial" charset="0"/>
                <a:ea typeface="SimSun" charset="0"/>
                <a:cs typeface="SimSun" charset="0"/>
              </a:rPr>
              <a:t>NT Book Key Words</a:t>
            </a:r>
          </a:p>
        </p:txBody>
      </p:sp>
      <p:sp>
        <p:nvSpPr>
          <p:cNvPr id="222278" name="Text Box 3"/>
          <p:cNvSpPr txBox="1">
            <a:spLocks noChangeArrowheads="1"/>
          </p:cNvSpPr>
          <p:nvPr/>
        </p:nvSpPr>
        <p:spPr bwMode="auto">
          <a:xfrm>
            <a:off x="8578854" y="44454"/>
            <a:ext cx="526878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4036374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4" y="1417644"/>
            <a:ext cx="2678113" cy="2522537"/>
          </a:xfrm>
        </p:spPr>
        <p:txBody>
          <a:bodyPr/>
          <a:lstStyle/>
          <a:p>
            <a:pPr algn="r">
              <a:defRPr/>
            </a:pPr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35734970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Gospels link at 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48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  <a:solidFill>
            <a:schemeClr val="tx1"/>
          </a:solidFill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Arial"/>
                <a:ea typeface="SimSun" charset="0"/>
                <a:cs typeface="Arial"/>
              </a:rPr>
              <a:t>Course Description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048000"/>
          </a:xfrm>
          <a:effectLst>
            <a:outerShdw blurRad="25400" dist="25399" dir="2700000" algn="ctr" rotWithShape="0">
              <a:schemeClr val="bg1">
                <a:alpha val="99962"/>
              </a:schemeClr>
            </a:outerShdw>
          </a:effectLst>
        </p:spPr>
        <p:txBody>
          <a:bodyPr/>
          <a:lstStyle/>
          <a:p>
            <a:pPr marL="0" indent="0" algn="ctr" eaLnBrk="1" hangingPunct="1">
              <a:buFont typeface="Wingdings" charset="0"/>
              <a:buNone/>
              <a:defRPr/>
            </a:pPr>
            <a:r>
              <a:rPr lang="en-US" b="1">
                <a:latin typeface="Arial"/>
                <a:cs typeface="Arial"/>
              </a:rPr>
              <a:t>A study of Matthew, Mark, and John, emphasizing skills and principles for interpreting the Gospels and using them in preaching and teaching </a:t>
            </a:r>
            <a:br>
              <a:rPr lang="en-US" b="1">
                <a:latin typeface="Arial"/>
                <a:cs typeface="Arial"/>
              </a:rPr>
            </a:br>
            <a:r>
              <a:rPr lang="en-US" b="1">
                <a:latin typeface="Arial"/>
                <a:cs typeface="Arial"/>
              </a:rPr>
              <a:t>(3 hours)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8578850" y="152400"/>
            <a:ext cx="355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/>
                <a:cs typeface="Arial"/>
              </a:rPr>
              <a:t>1</a:t>
            </a:r>
          </a:p>
        </p:txBody>
      </p:sp>
      <p:pic>
        <p:nvPicPr>
          <p:cNvPr id="6148" name="Picture 6" descr="Bibl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4876800"/>
            <a:ext cx="22098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8" descr="TheWordMt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52425"/>
            <a:ext cx="6172200" cy="866775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altLang="zh-CN" sz="4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Course Objectives</a:t>
            </a:r>
            <a:endParaRPr lang="en-US" sz="40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991600" cy="5638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 typeface="Wingdings" charset="0"/>
              <a:buNone/>
              <a:defRPr/>
            </a:pPr>
            <a:endParaRPr lang="en-US" altLang="zh-CN" sz="2800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Arial"/>
              <a:cs typeface="Arial"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Give a </a:t>
            </a: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walk through</a:t>
            </a:r>
            <a:r>
              <a:rPr lang="en-US" sz="28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 Matthew, Mark, and John by section.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Solve supposed </a:t>
            </a: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discrepancies </a:t>
            </a:r>
            <a:r>
              <a:rPr lang="en-US" sz="28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between the gospels to answer the Synoptic Problem.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Accurately </a:t>
            </a: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interpret </a:t>
            </a:r>
            <a:r>
              <a:rPr lang="en-US" sz="28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gospel genres such as parable, narrative, etc.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Explain from the gospels the nature and implications of the </a:t>
            </a: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gospel message</a:t>
            </a:r>
            <a:r>
              <a:rPr lang="en-US" sz="28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Summarize the key movements in the </a:t>
            </a: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life of Christ</a:t>
            </a:r>
            <a:r>
              <a:rPr lang="en-US" sz="28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 and their significance.</a:t>
            </a:r>
            <a:endParaRPr lang="en-US" sz="2800" b="1" dirty="0">
              <a:solidFill>
                <a:schemeClr val="tx2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8578850" y="152400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latin typeface="Arial"/>
                <a:cs typeface="Arial"/>
              </a:rPr>
              <a:t>1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152400" y="1309688"/>
            <a:ext cx="84470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  <a:buFont typeface="Wingdings" charset="0"/>
              <a:buNone/>
              <a:defRPr/>
            </a:pPr>
            <a:r>
              <a:rPr lang="en-US" altLang="zh-CN" b="1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By the end of this course the student will be able to…</a:t>
            </a:r>
            <a:endParaRPr lang="en-US" b="1">
              <a:effectLst>
                <a:glow rad="101600">
                  <a:schemeClr val="bg1">
                    <a:alpha val="75000"/>
                  </a:schemeClr>
                </a:glow>
              </a:effectLst>
              <a:latin typeface="Arial"/>
              <a:cs typeface="Arial"/>
            </a:endParaRPr>
          </a:p>
        </p:txBody>
      </p:sp>
      <p:pic>
        <p:nvPicPr>
          <p:cNvPr id="8198" name="Picture 17" descr="peo-man_head_spin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846138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0" descr="TheWordMt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991600" cy="5638800"/>
          </a:xfrm>
          <a:effectLst/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 typeface="Wingdings" charset="0"/>
              <a:buNone/>
              <a:defRPr/>
            </a:pPr>
            <a:endParaRPr lang="en-US" sz="2800" b="1" dirty="0">
              <a:effectLst>
                <a:glow rad="101600">
                  <a:schemeClr val="bg1"/>
                </a:glow>
              </a:effectLst>
              <a:latin typeface="Arial"/>
              <a:cs typeface="Arial"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b="1" dirty="0">
                <a:effectLst>
                  <a:glow rad="101600">
                    <a:schemeClr val="bg1"/>
                  </a:glow>
                </a:effectLst>
                <a:latin typeface="Arial"/>
                <a:cs typeface="Arial"/>
              </a:rPr>
              <a:t>Write accurate exegetical </a:t>
            </a: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Arial"/>
                <a:cs typeface="Arial"/>
              </a:rPr>
              <a:t>outlines </a:t>
            </a:r>
            <a:r>
              <a:rPr lang="en-US" sz="2800" b="1" dirty="0">
                <a:effectLst>
                  <a:glow rad="101600">
                    <a:schemeClr val="bg1"/>
                  </a:glow>
                </a:effectLst>
                <a:latin typeface="Arial"/>
                <a:cs typeface="Arial"/>
              </a:rPr>
              <a:t>from gospel narratives with their relevant homiletical outlines.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b="1" dirty="0">
                <a:effectLst>
                  <a:glow rad="101600">
                    <a:schemeClr val="bg1"/>
                  </a:glow>
                </a:effectLst>
                <a:latin typeface="Arial"/>
                <a:cs typeface="Arial"/>
              </a:rPr>
              <a:t>Show the contribution of the gospels to the </a:t>
            </a: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Arial"/>
                <a:cs typeface="Arial"/>
              </a:rPr>
              <a:t>kingdom theme</a:t>
            </a:r>
            <a:r>
              <a:rPr lang="en-US" sz="2800" b="1" dirty="0">
                <a:effectLst>
                  <a:glow rad="101600">
                    <a:schemeClr val="bg1"/>
                  </a:glow>
                </a:effectLst>
                <a:latin typeface="Arial"/>
                <a:cs typeface="Arial"/>
              </a:rPr>
              <a:t> of Scripture.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b="1" dirty="0">
                <a:effectLst>
                  <a:glow rad="101600">
                    <a:schemeClr val="bg1"/>
                  </a:glow>
                </a:effectLst>
                <a:latin typeface="Arial"/>
                <a:cs typeface="Arial"/>
              </a:rPr>
              <a:t>Defend </a:t>
            </a: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Arial"/>
                <a:cs typeface="Arial"/>
              </a:rPr>
              <a:t>his/her view</a:t>
            </a:r>
            <a:r>
              <a:rPr lang="en-US" sz="2800" b="1" dirty="0">
                <a:effectLst>
                  <a:glow rad="101600">
                    <a:schemeClr val="bg1"/>
                  </a:glow>
                </a:effectLst>
                <a:latin typeface="Arial"/>
                <a:cs typeface="Arial"/>
              </a:rPr>
              <a:t> on the kingdom of God after studying alternate views.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b="1" dirty="0">
                <a:effectLst>
                  <a:glow rad="101600">
                    <a:schemeClr val="bg1"/>
                  </a:glow>
                </a:effectLst>
                <a:latin typeface="Arial"/>
                <a:cs typeface="Arial"/>
              </a:rPr>
              <a:t>Grow in loving </a:t>
            </a: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Arial"/>
                <a:cs typeface="Arial"/>
              </a:rPr>
              <a:t>adoration of Christ</a:t>
            </a:r>
            <a:r>
              <a:rPr lang="en-US" sz="2800" b="1" dirty="0">
                <a:effectLst>
                  <a:glow rad="101600">
                    <a:schemeClr val="bg1"/>
                  </a:glow>
                </a:effectLst>
                <a:latin typeface="Arial"/>
                <a:cs typeface="Arial"/>
              </a:rPr>
              <a:t> as Savior and Lord.</a:t>
            </a:r>
            <a:endParaRPr lang="en-US" b="1" dirty="0">
              <a:solidFill>
                <a:schemeClr val="tx2"/>
              </a:solidFill>
              <a:effectLst>
                <a:glow rad="101600">
                  <a:schemeClr val="bg1"/>
                </a:glow>
              </a:effectLst>
              <a:latin typeface="Arial"/>
              <a:cs typeface="Arial"/>
            </a:endParaRPr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8578850" y="152400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latin typeface="Arial"/>
                <a:cs typeface="Arial"/>
              </a:rPr>
              <a:t>1</a:t>
            </a: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365125" y="1309688"/>
            <a:ext cx="8016875" cy="46196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By the end of this course the student will be able to…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6172200" cy="914400"/>
          </a:xfrm>
          <a:solidFill>
            <a:schemeClr val="tx1"/>
          </a:solidFill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4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Course Objectives</a:t>
            </a:r>
            <a:endParaRPr lang="en-US" sz="40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46" name="Picture 9" descr="peo-man_head_spin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846138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altLang="zh-CN" sz="4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Course Requirements</a:t>
            </a:r>
            <a:endParaRPr lang="en-US" sz="40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47800" y="2057400"/>
            <a:ext cx="6629400" cy="27432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  <a:defRPr/>
            </a:pPr>
            <a:r>
              <a:rPr lang="en-US" altLang="zh-CN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SimSun" charset="0"/>
                <a:cs typeface="Arial"/>
              </a:rPr>
              <a:t>Readings (10%)</a:t>
            </a:r>
          </a:p>
          <a:p>
            <a:pPr marL="609600" indent="-609600" eaLnBrk="1" hangingPunct="1">
              <a:buFontTx/>
              <a:buAutoNum type="alphaUcPeriod" startAt="2"/>
              <a:defRPr/>
            </a:pPr>
            <a:r>
              <a:rPr lang="en-US" altLang="zh-CN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SimSun" charset="0"/>
                <a:cs typeface="Arial"/>
              </a:rPr>
              <a:t>Four Passage Outlines (40%)</a:t>
            </a:r>
          </a:p>
          <a:p>
            <a:pPr marL="609600" indent="-609600" eaLnBrk="1" hangingPunct="1">
              <a:buFontTx/>
              <a:buAutoNum type="alphaUcPeriod" startAt="3"/>
              <a:defRPr/>
            </a:pPr>
            <a:r>
              <a:rPr lang="en-US" altLang="zh-CN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SimSun" charset="0"/>
                <a:cs typeface="Arial"/>
              </a:rPr>
              <a:t>Two Class Presentations (50%)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578850" y="152400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Arial"/>
                <a:cs typeface="Arial"/>
              </a:rPr>
              <a:t>1</a:t>
            </a:r>
          </a:p>
        </p:txBody>
      </p:sp>
      <p:pic>
        <p:nvPicPr>
          <p:cNvPr id="12292" name="Picture 5" descr="Cam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38800" y="4521200"/>
            <a:ext cx="3505200" cy="2336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2293" name="Picture 8" descr="oth-reportc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8064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lighthouseSuns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334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3600" b="1">
                <a:latin typeface="Arial" charset="0"/>
                <a:ea typeface="Arial" charset="0"/>
                <a:cs typeface="Arial" charset="0"/>
              </a:rPr>
              <a:t>Introduction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3600" b="1">
                <a:latin typeface="Arial" charset="0"/>
                <a:ea typeface="Arial" charset="0"/>
                <a:cs typeface="Arial" charset="0"/>
              </a:rPr>
              <a:t>Presentations on Matthew &amp; Mark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3600" b="1">
                <a:latin typeface="Arial" charset="0"/>
                <a:ea typeface="Arial" charset="0"/>
                <a:cs typeface="Arial" charset="0"/>
              </a:rPr>
              <a:t>Presentations on John</a:t>
            </a:r>
            <a:endParaRPr lang="en-US" altLang="zh-CN" sz="36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5334000" cy="857250"/>
          </a:xfrm>
          <a:solidFill>
            <a:schemeClr val="tx1"/>
          </a:solidFill>
          <a:extLst>
            <a:ext uri="{AF507438-7753-43e0-B8FC-AC1667EBCBE1}">
              <a14:hiddenEffects xmlns:a14="http://schemas.microsoft.com/office/drawing/2010/main" xmlns="">
                <a:effectLst>
                  <a:outerShdw blurRad="25400" dist="25399" dir="2700000" algn="ctr" rotWithShape="0">
                    <a:schemeClr val="bg2">
                      <a:alpha val="99962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b="1">
                <a:solidFill>
                  <a:schemeClr val="bg1"/>
                </a:solidFill>
                <a:latin typeface="Arial"/>
                <a:ea typeface="SimSun" charset="0"/>
                <a:cs typeface="Arial"/>
              </a:rPr>
              <a:t>Course Design</a:t>
            </a:r>
            <a:endParaRPr lang="en-US" b="1">
              <a:solidFill>
                <a:schemeClr val="bg1"/>
              </a:solidFill>
              <a:latin typeface="Arial"/>
              <a:ea typeface="SimSun" charset="0"/>
              <a:cs typeface="Arial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8578850" y="152400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5</a:t>
            </a:r>
          </a:p>
        </p:txBody>
      </p:sp>
      <p:pic>
        <p:nvPicPr>
          <p:cNvPr id="14341" name="Picture 2" descr="image002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381000"/>
            <a:ext cx="11334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altLang="zh-CN" sz="4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Other Matters</a:t>
            </a:r>
            <a:endParaRPr lang="en-US" sz="40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717675"/>
            <a:ext cx="8839200" cy="5140325"/>
          </a:xfrm>
        </p:spPr>
        <p:txBody>
          <a:bodyPr/>
          <a:lstStyle/>
          <a:p>
            <a:pPr marL="609600" indent="-609600" algn="ctr" eaLnBrk="1" hangingPunct="1">
              <a:spcBef>
                <a:spcPct val="0"/>
              </a:spcBef>
              <a:buFont typeface="Wingdings" charset="0"/>
              <a:buNone/>
            </a:pPr>
            <a:r>
              <a:rPr lang="en-US" altLang="zh-CN" u="sng">
                <a:latin typeface="Arial" charset="0"/>
                <a:ea typeface="Arial" charset="0"/>
                <a:cs typeface="Arial" charset="0"/>
              </a:rPr>
              <a:t>Copying Class Notes</a:t>
            </a:r>
            <a:r>
              <a:rPr lang="en-US" altLang="zh-CN">
                <a:latin typeface="Arial" charset="0"/>
                <a:ea typeface="Arial" charset="0"/>
                <a:cs typeface="Arial" charset="0"/>
              </a:rPr>
              <a:t> </a:t>
            </a:r>
            <a:endParaRPr lang="en-US">
              <a:latin typeface="Arial" charset="0"/>
              <a:ea typeface="ＭＳ Ｐゴシック" charset="0"/>
              <a:cs typeface="Arial" charset="0"/>
            </a:endParaRPr>
          </a:p>
          <a:p>
            <a:pPr marL="609600" indent="-609600" algn="ctr" eaLnBrk="1" hangingPunct="1">
              <a:spcBef>
                <a:spcPct val="0"/>
              </a:spcBef>
              <a:buFontTx/>
              <a:buChar char="•"/>
            </a:pPr>
            <a:endParaRPr lang="en-US" altLang="zh-CN" sz="2400" u="sng">
              <a:latin typeface="Arial" charset="0"/>
              <a:ea typeface="ＭＳ Ｐゴシック" charset="0"/>
              <a:cs typeface="Arial" charset="0"/>
            </a:endParaRPr>
          </a:p>
          <a:p>
            <a:pPr marL="609600" indent="-609600" algn="ctr" eaLnBrk="1" hangingPunct="1">
              <a:spcBef>
                <a:spcPct val="0"/>
              </a:spcBef>
              <a:buFontTx/>
              <a:buNone/>
            </a:pPr>
            <a:r>
              <a:rPr lang="en-US" altLang="zh-CN" u="sng">
                <a:latin typeface="Arial" charset="0"/>
                <a:ea typeface="ＭＳ Ｐゴシック" charset="0"/>
                <a:cs typeface="Arial" charset="0"/>
              </a:rPr>
              <a:t>Contacting Me</a:t>
            </a:r>
            <a:r>
              <a:rPr lang="en-US" altLang="zh-CN">
                <a:latin typeface="Arial" charset="0"/>
                <a:ea typeface="ＭＳ Ｐゴシック" charset="0"/>
                <a:cs typeface="Arial" charset="0"/>
              </a:rPr>
              <a:t> </a:t>
            </a:r>
          </a:p>
          <a:p>
            <a:pPr marL="609600" indent="-609600" eaLnBrk="1" hangingPunct="1">
              <a:spcBef>
                <a:spcPct val="0"/>
              </a:spcBef>
            </a:pPr>
            <a:r>
              <a:rPr lang="en-US" altLang="zh-CN" sz="2400">
                <a:latin typeface="Arial" charset="0"/>
                <a:ea typeface="ＭＳ Ｐゴシック" charset="0"/>
                <a:cs typeface="Arial" charset="0"/>
              </a:rPr>
              <a:t>At SBC box L19 or phone (6559-1513).  </a:t>
            </a:r>
          </a:p>
          <a:p>
            <a:pPr marL="609600" indent="-609600" eaLnBrk="1" hangingPunct="1">
              <a:spcBef>
                <a:spcPct val="0"/>
              </a:spcBef>
            </a:pPr>
            <a:r>
              <a:rPr lang="en-US" altLang="zh-CN" sz="2400">
                <a:latin typeface="Arial" charset="0"/>
                <a:ea typeface="ＭＳ Ｐゴシック" charset="0"/>
                <a:cs typeface="Arial" charset="0"/>
              </a:rPr>
              <a:t>Home address</a:t>
            </a:r>
          </a:p>
          <a:p>
            <a:pPr marL="609600" indent="-609600" eaLnBrk="1" hangingPunct="1">
              <a:spcBef>
                <a:spcPct val="0"/>
              </a:spcBef>
            </a:pPr>
            <a:r>
              <a:rPr lang="en-US" altLang="zh-CN" sz="2400">
                <a:latin typeface="Arial" charset="0"/>
                <a:ea typeface="ＭＳ Ｐゴシック" charset="0"/>
                <a:cs typeface="Arial" charset="0"/>
              </a:rPr>
              <a:t>Home phone number is 6458-6158 </a:t>
            </a:r>
          </a:p>
          <a:p>
            <a:pPr marL="609600" indent="-609600" eaLnBrk="1" hangingPunct="1">
              <a:spcBef>
                <a:spcPct val="0"/>
              </a:spcBef>
            </a:pPr>
            <a:r>
              <a:rPr lang="en-US" altLang="zh-CN" sz="2400">
                <a:latin typeface="Arial" charset="0"/>
                <a:ea typeface="ＭＳ Ｐゴシック" charset="0"/>
                <a:cs typeface="Arial" charset="0"/>
              </a:rPr>
              <a:t>E-mail: Griffith@sbc.edu.sg</a:t>
            </a:r>
          </a:p>
          <a:p>
            <a:pPr marL="609600" indent="-609600" eaLnBrk="1" hangingPunct="1">
              <a:spcBef>
                <a:spcPct val="0"/>
              </a:spcBef>
            </a:pPr>
            <a:r>
              <a:rPr lang="en-US" altLang="zh-CN" sz="2400">
                <a:latin typeface="Arial" charset="0"/>
                <a:ea typeface="ＭＳ Ｐゴシック" charset="0"/>
                <a:cs typeface="Arial" charset="0"/>
              </a:rPr>
              <a:t>My office hours are…  </a:t>
            </a:r>
          </a:p>
          <a:p>
            <a:pPr marL="609600" indent="-609600" eaLnBrk="1" hangingPunct="1">
              <a:spcBef>
                <a:spcPct val="0"/>
              </a:spcBef>
            </a:pPr>
            <a:r>
              <a:rPr lang="en-US" altLang="zh-CN" sz="2400">
                <a:latin typeface="Arial" charset="0"/>
                <a:ea typeface="ＭＳ Ｐゴシック" charset="0"/>
                <a:cs typeface="Arial" charset="0"/>
              </a:rPr>
              <a:t>Let’s have lunch too! </a:t>
            </a: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2" name="Picture 5" descr="j02297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51675" y="762000"/>
            <a:ext cx="1787525" cy="18208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578850" y="152400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Arial"/>
                <a:cs typeface="Arial"/>
              </a:rPr>
              <a:t>7</a:t>
            </a:r>
          </a:p>
        </p:txBody>
      </p:sp>
      <p:pic>
        <p:nvPicPr>
          <p:cNvPr id="16391" name="Picture 7" descr="j023356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61288" y="5568950"/>
            <a:ext cx="1382712" cy="1289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163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 rot="-5400000">
            <a:off x="5356225" y="1479551"/>
            <a:ext cx="739775" cy="4000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3366"/>
                </a:solidFill>
                <a:latin typeface="Arial" charset="0"/>
                <a:cs typeface="Arial" charset="0"/>
              </a:rPr>
              <a:t>Acts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96891" y="838206"/>
            <a:ext cx="2460623" cy="1211263"/>
            <a:chOff x="313" y="553"/>
            <a:chExt cx="1550" cy="763"/>
          </a:xfrm>
        </p:grpSpPr>
        <p:sp>
          <p:nvSpPr>
            <p:cNvPr id="139285" name="Text Box 5"/>
            <p:cNvSpPr txBox="1">
              <a:spLocks noChangeArrowheads="1"/>
            </p:cNvSpPr>
            <p:nvPr/>
          </p:nvSpPr>
          <p:spPr bwMode="auto">
            <a:xfrm rot="-5400000">
              <a:off x="57" y="809"/>
              <a:ext cx="763" cy="252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003366"/>
                  </a:solidFill>
                  <a:latin typeface="Arial" charset="0"/>
                  <a:cs typeface="Arial" charset="0"/>
                </a:rPr>
                <a:t>Matthew</a:t>
              </a:r>
            </a:p>
          </p:txBody>
        </p:sp>
        <p:sp>
          <p:nvSpPr>
            <p:cNvPr id="139286" name="Text Box 6"/>
            <p:cNvSpPr txBox="1">
              <a:spLocks noChangeArrowheads="1"/>
            </p:cNvSpPr>
            <p:nvPr/>
          </p:nvSpPr>
          <p:spPr bwMode="auto">
            <a:xfrm rot="16200000">
              <a:off x="628" y="932"/>
              <a:ext cx="496" cy="252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003366"/>
                  </a:solidFill>
                  <a:latin typeface="Arial" charset="0"/>
                  <a:cs typeface="Arial" charset="0"/>
                </a:rPr>
                <a:t>Mark</a:t>
              </a:r>
            </a:p>
          </p:txBody>
        </p:sp>
        <p:sp>
          <p:nvSpPr>
            <p:cNvPr id="139287" name="Text Box 7"/>
            <p:cNvSpPr txBox="1">
              <a:spLocks noChangeArrowheads="1"/>
            </p:cNvSpPr>
            <p:nvPr/>
          </p:nvSpPr>
          <p:spPr bwMode="auto">
            <a:xfrm rot="16200000">
              <a:off x="1066" y="943"/>
              <a:ext cx="493" cy="252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003366"/>
                  </a:solidFill>
                  <a:latin typeface="Arial" charset="0"/>
                  <a:cs typeface="Arial" charset="0"/>
                </a:rPr>
                <a:t>Luke</a:t>
              </a:r>
            </a:p>
          </p:txBody>
        </p:sp>
        <p:sp>
          <p:nvSpPr>
            <p:cNvPr id="139288" name="Text Box 8"/>
            <p:cNvSpPr txBox="1">
              <a:spLocks noChangeArrowheads="1"/>
            </p:cNvSpPr>
            <p:nvPr/>
          </p:nvSpPr>
          <p:spPr bwMode="auto">
            <a:xfrm rot="16200000">
              <a:off x="1486" y="939"/>
              <a:ext cx="502" cy="252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003366"/>
                  </a:solidFill>
                  <a:latin typeface="Arial" charset="0"/>
                  <a:cs typeface="Arial" charset="0"/>
                </a:rPr>
                <a:t>John</a:t>
              </a:r>
            </a:p>
          </p:txBody>
        </p:sp>
      </p:grp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901972" y="762002"/>
            <a:ext cx="1936206" cy="43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 b="1">
                <a:solidFill>
                  <a:srgbClr val="003366"/>
                </a:solidFill>
                <a:latin typeface="Arial" charset="0"/>
                <a:cs typeface="Arial" charset="0"/>
              </a:rPr>
              <a:t>The Gospels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953000" y="762006"/>
            <a:ext cx="15335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 b="1">
                <a:solidFill>
                  <a:srgbClr val="003366"/>
                </a:solidFill>
                <a:latin typeface="Arial" charset="0"/>
                <a:cs typeface="Arial" charset="0"/>
              </a:rPr>
              <a:t>History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2286000" y="2209800"/>
            <a:ext cx="4267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 b="1">
                <a:solidFill>
                  <a:srgbClr val="003366"/>
                </a:solidFill>
                <a:latin typeface="Arial" charset="0"/>
                <a:cs typeface="Arial" charset="0"/>
              </a:rPr>
              <a:t>Letters by Paul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71465" y="2665424"/>
            <a:ext cx="8623299" cy="2181227"/>
            <a:chOff x="171" y="1588"/>
            <a:chExt cx="5432" cy="1374"/>
          </a:xfrm>
          <a:solidFill>
            <a:srgbClr val="CCFFCC"/>
          </a:solidFill>
        </p:grpSpPr>
        <p:sp>
          <p:nvSpPr>
            <p:cNvPr id="18454" name="Text Box 13"/>
            <p:cNvSpPr txBox="1">
              <a:spLocks noChangeArrowheads="1"/>
            </p:cNvSpPr>
            <p:nvPr/>
          </p:nvSpPr>
          <p:spPr bwMode="auto">
            <a:xfrm rot="16200000">
              <a:off x="-80" y="2459"/>
              <a:ext cx="754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003366"/>
                  </a:solidFill>
                  <a:latin typeface="Arial"/>
                  <a:cs typeface="Arial"/>
                </a:rPr>
                <a:t>Romans</a:t>
              </a:r>
            </a:p>
          </p:txBody>
        </p:sp>
        <p:sp>
          <p:nvSpPr>
            <p:cNvPr id="18455" name="Text Box 14"/>
            <p:cNvSpPr txBox="1">
              <a:spLocks noChangeArrowheads="1"/>
            </p:cNvSpPr>
            <p:nvPr/>
          </p:nvSpPr>
          <p:spPr bwMode="auto">
            <a:xfrm rot="16200000">
              <a:off x="149" y="2261"/>
              <a:ext cx="1149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003366"/>
                  </a:solidFill>
                  <a:latin typeface="Arial"/>
                  <a:cs typeface="Arial"/>
                </a:rPr>
                <a:t>1 Corinthians</a:t>
              </a:r>
            </a:p>
          </p:txBody>
        </p:sp>
        <p:sp>
          <p:nvSpPr>
            <p:cNvPr id="18456" name="Text Box 15"/>
            <p:cNvSpPr txBox="1">
              <a:spLocks noChangeArrowheads="1"/>
            </p:cNvSpPr>
            <p:nvPr/>
          </p:nvSpPr>
          <p:spPr bwMode="auto">
            <a:xfrm rot="16200000">
              <a:off x="569" y="2261"/>
              <a:ext cx="1149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003366"/>
                  </a:solidFill>
                  <a:latin typeface="Arial"/>
                  <a:cs typeface="Arial"/>
                </a:rPr>
                <a:t>2 Corinthians</a:t>
              </a:r>
            </a:p>
          </p:txBody>
        </p:sp>
        <p:sp>
          <p:nvSpPr>
            <p:cNvPr id="18457" name="Text Box 16"/>
            <p:cNvSpPr txBox="1">
              <a:spLocks noChangeArrowheads="1"/>
            </p:cNvSpPr>
            <p:nvPr/>
          </p:nvSpPr>
          <p:spPr bwMode="auto">
            <a:xfrm rot="16200000">
              <a:off x="1168" y="2414"/>
              <a:ext cx="844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003366"/>
                  </a:solidFill>
                  <a:latin typeface="Arial"/>
                  <a:cs typeface="Arial"/>
                </a:rPr>
                <a:t>Galatians</a:t>
              </a:r>
            </a:p>
          </p:txBody>
        </p:sp>
        <p:sp>
          <p:nvSpPr>
            <p:cNvPr id="18458" name="Text Box 17"/>
            <p:cNvSpPr txBox="1">
              <a:spLocks noChangeArrowheads="1"/>
            </p:cNvSpPr>
            <p:nvPr/>
          </p:nvSpPr>
          <p:spPr bwMode="auto">
            <a:xfrm rot="16200000">
              <a:off x="1554" y="2374"/>
              <a:ext cx="924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003366"/>
                  </a:solidFill>
                  <a:latin typeface="Arial"/>
                  <a:cs typeface="Arial"/>
                </a:rPr>
                <a:t>Ephesians</a:t>
              </a:r>
            </a:p>
          </p:txBody>
        </p:sp>
        <p:sp>
          <p:nvSpPr>
            <p:cNvPr id="18459" name="Text Box 18"/>
            <p:cNvSpPr txBox="1">
              <a:spLocks noChangeArrowheads="1"/>
            </p:cNvSpPr>
            <p:nvPr/>
          </p:nvSpPr>
          <p:spPr bwMode="auto">
            <a:xfrm rot="16200000">
              <a:off x="1953" y="2347"/>
              <a:ext cx="978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003366"/>
                  </a:solidFill>
                  <a:latin typeface="Arial"/>
                  <a:cs typeface="Arial"/>
                </a:rPr>
                <a:t>Philippians</a:t>
              </a:r>
            </a:p>
          </p:txBody>
        </p:sp>
        <p:sp>
          <p:nvSpPr>
            <p:cNvPr id="18460" name="Text Box 19"/>
            <p:cNvSpPr txBox="1">
              <a:spLocks noChangeArrowheads="1"/>
            </p:cNvSpPr>
            <p:nvPr/>
          </p:nvSpPr>
          <p:spPr bwMode="auto">
            <a:xfrm rot="16200000">
              <a:off x="2339" y="2347"/>
              <a:ext cx="978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003366"/>
                  </a:solidFill>
                  <a:latin typeface="Arial"/>
                  <a:cs typeface="Arial"/>
                </a:rPr>
                <a:t>Colossians</a:t>
              </a:r>
            </a:p>
          </p:txBody>
        </p:sp>
        <p:sp>
          <p:nvSpPr>
            <p:cNvPr id="18461" name="Text Box 20"/>
            <p:cNvSpPr txBox="1">
              <a:spLocks noChangeArrowheads="1"/>
            </p:cNvSpPr>
            <p:nvPr/>
          </p:nvSpPr>
          <p:spPr bwMode="auto">
            <a:xfrm rot="16200000">
              <a:off x="2577" y="2149"/>
              <a:ext cx="1373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rgbClr val="003366"/>
                  </a:solidFill>
                  <a:latin typeface="Arial"/>
                  <a:cs typeface="Arial"/>
                </a:rPr>
                <a:t>1 Thessalonians</a:t>
              </a:r>
            </a:p>
          </p:txBody>
        </p:sp>
        <p:sp>
          <p:nvSpPr>
            <p:cNvPr id="18462" name="Text Box 21"/>
            <p:cNvSpPr txBox="1">
              <a:spLocks noChangeArrowheads="1"/>
            </p:cNvSpPr>
            <p:nvPr/>
          </p:nvSpPr>
          <p:spPr bwMode="auto">
            <a:xfrm rot="16200000">
              <a:off x="3057" y="2149"/>
              <a:ext cx="1373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003366"/>
                  </a:solidFill>
                  <a:latin typeface="Arial"/>
                  <a:cs typeface="Arial"/>
                </a:rPr>
                <a:t>2 Thessalonians</a:t>
              </a:r>
            </a:p>
          </p:txBody>
        </p:sp>
        <p:sp>
          <p:nvSpPr>
            <p:cNvPr id="18463" name="Text Box 22"/>
            <p:cNvSpPr txBox="1">
              <a:spLocks noChangeArrowheads="1"/>
            </p:cNvSpPr>
            <p:nvPr/>
          </p:nvSpPr>
          <p:spPr bwMode="auto">
            <a:xfrm rot="16200000">
              <a:off x="3734" y="2394"/>
              <a:ext cx="884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003366"/>
                  </a:solidFill>
                  <a:latin typeface="Arial"/>
                  <a:cs typeface="Arial"/>
                </a:rPr>
                <a:t>1 Timothy</a:t>
              </a:r>
            </a:p>
          </p:txBody>
        </p:sp>
        <p:sp>
          <p:nvSpPr>
            <p:cNvPr id="18464" name="Text Box 23"/>
            <p:cNvSpPr txBox="1">
              <a:spLocks noChangeArrowheads="1"/>
            </p:cNvSpPr>
            <p:nvPr/>
          </p:nvSpPr>
          <p:spPr bwMode="auto">
            <a:xfrm rot="16200000">
              <a:off x="4166" y="2394"/>
              <a:ext cx="884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003366"/>
                  </a:solidFill>
                  <a:latin typeface="Arial"/>
                  <a:cs typeface="Arial"/>
                </a:rPr>
                <a:t>2 Timothy</a:t>
              </a:r>
            </a:p>
          </p:txBody>
        </p:sp>
        <p:sp>
          <p:nvSpPr>
            <p:cNvPr id="18465" name="Text Box 24"/>
            <p:cNvSpPr txBox="1">
              <a:spLocks noChangeArrowheads="1"/>
            </p:cNvSpPr>
            <p:nvPr/>
          </p:nvSpPr>
          <p:spPr bwMode="auto">
            <a:xfrm rot="16200000">
              <a:off x="4786" y="2586"/>
              <a:ext cx="499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003366"/>
                  </a:solidFill>
                  <a:latin typeface="Arial"/>
                  <a:cs typeface="Arial"/>
                </a:rPr>
                <a:t>Titus</a:t>
              </a:r>
            </a:p>
          </p:txBody>
        </p:sp>
        <p:sp>
          <p:nvSpPr>
            <p:cNvPr id="18466" name="Text Box 25"/>
            <p:cNvSpPr txBox="1">
              <a:spLocks noChangeArrowheads="1"/>
            </p:cNvSpPr>
            <p:nvPr/>
          </p:nvSpPr>
          <p:spPr bwMode="auto">
            <a:xfrm rot="16200000">
              <a:off x="5055" y="2414"/>
              <a:ext cx="843" cy="2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003366"/>
                  </a:solidFill>
                  <a:latin typeface="Arial"/>
                  <a:cs typeface="Arial"/>
                </a:rPr>
                <a:t>Philemon</a:t>
              </a:r>
            </a:p>
          </p:txBody>
        </p:sp>
      </p:grp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965200" y="4983169"/>
            <a:ext cx="3302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 b="1">
                <a:solidFill>
                  <a:srgbClr val="003366"/>
                </a:solidFill>
                <a:latin typeface="Arial" charset="0"/>
                <a:cs typeface="Arial" charset="0"/>
              </a:rPr>
              <a:t>General Letters</a:t>
            </a: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6588909" y="4876802"/>
            <a:ext cx="1516085" cy="43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 b="1">
                <a:solidFill>
                  <a:srgbClr val="003366"/>
                </a:solidFill>
                <a:latin typeface="Arial" charset="0"/>
                <a:cs typeface="Arial" charset="0"/>
              </a:rPr>
              <a:t>Prophecy</a:t>
            </a:r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 rot="-5400000">
            <a:off x="6625432" y="5901532"/>
            <a:ext cx="1481137" cy="40005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FFFF"/>
                </a:solidFill>
                <a:latin typeface="Arial" charset="0"/>
                <a:cs typeface="Arial" charset="0"/>
              </a:rPr>
              <a:t>Revelation</a:t>
            </a: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60350" y="5257806"/>
            <a:ext cx="4997451" cy="1254125"/>
            <a:chOff x="164" y="3312"/>
            <a:chExt cx="3148" cy="790"/>
          </a:xfrm>
        </p:grpSpPr>
        <p:sp>
          <p:nvSpPr>
            <p:cNvPr id="139277" name="Text Box 30"/>
            <p:cNvSpPr txBox="1">
              <a:spLocks noChangeArrowheads="1"/>
            </p:cNvSpPr>
            <p:nvPr/>
          </p:nvSpPr>
          <p:spPr bwMode="auto">
            <a:xfrm rot="16200000">
              <a:off x="-105" y="3581"/>
              <a:ext cx="790" cy="252"/>
            </a:xfrm>
            <a:prstGeom prst="rect">
              <a:avLst/>
            </a:prstGeom>
            <a:solidFill>
              <a:srgbClr val="D9DD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003366"/>
                  </a:solidFill>
                  <a:latin typeface="Arial" charset="0"/>
                  <a:cs typeface="Arial" charset="0"/>
                </a:rPr>
                <a:t>Hebrews</a:t>
              </a:r>
            </a:p>
          </p:txBody>
        </p:sp>
        <p:sp>
          <p:nvSpPr>
            <p:cNvPr id="139278" name="Text Box 31"/>
            <p:cNvSpPr txBox="1">
              <a:spLocks noChangeArrowheads="1"/>
            </p:cNvSpPr>
            <p:nvPr/>
          </p:nvSpPr>
          <p:spPr bwMode="auto">
            <a:xfrm rot="16200000">
              <a:off x="361" y="3666"/>
              <a:ext cx="619" cy="252"/>
            </a:xfrm>
            <a:prstGeom prst="rect">
              <a:avLst/>
            </a:prstGeom>
            <a:solidFill>
              <a:srgbClr val="D9DD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003366"/>
                  </a:solidFill>
                  <a:latin typeface="Arial" charset="0"/>
                  <a:cs typeface="Arial" charset="0"/>
                </a:rPr>
                <a:t>James</a:t>
              </a:r>
            </a:p>
          </p:txBody>
        </p:sp>
        <p:sp>
          <p:nvSpPr>
            <p:cNvPr id="139279" name="Text Box 32"/>
            <p:cNvSpPr txBox="1">
              <a:spLocks noChangeArrowheads="1"/>
            </p:cNvSpPr>
            <p:nvPr/>
          </p:nvSpPr>
          <p:spPr bwMode="auto">
            <a:xfrm rot="16200000">
              <a:off x="774" y="3647"/>
              <a:ext cx="658" cy="252"/>
            </a:xfrm>
            <a:prstGeom prst="rect">
              <a:avLst/>
            </a:prstGeom>
            <a:solidFill>
              <a:srgbClr val="D9DD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003366"/>
                  </a:solidFill>
                  <a:latin typeface="Arial" charset="0"/>
                  <a:cs typeface="Arial" charset="0"/>
                </a:rPr>
                <a:t>1 Peter</a:t>
              </a:r>
            </a:p>
          </p:txBody>
        </p:sp>
        <p:sp>
          <p:nvSpPr>
            <p:cNvPr id="139280" name="Text Box 33"/>
            <p:cNvSpPr txBox="1">
              <a:spLocks noChangeArrowheads="1"/>
            </p:cNvSpPr>
            <p:nvPr/>
          </p:nvSpPr>
          <p:spPr bwMode="auto">
            <a:xfrm rot="16200000">
              <a:off x="1177" y="3647"/>
              <a:ext cx="658" cy="252"/>
            </a:xfrm>
            <a:prstGeom prst="rect">
              <a:avLst/>
            </a:prstGeom>
            <a:solidFill>
              <a:srgbClr val="D9DD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003366"/>
                  </a:solidFill>
                  <a:latin typeface="Arial" charset="0"/>
                  <a:cs typeface="Arial" charset="0"/>
                </a:rPr>
                <a:t>2 Peter</a:t>
              </a:r>
            </a:p>
          </p:txBody>
        </p:sp>
        <p:sp>
          <p:nvSpPr>
            <p:cNvPr id="139281" name="Text Box 34"/>
            <p:cNvSpPr txBox="1">
              <a:spLocks noChangeArrowheads="1"/>
            </p:cNvSpPr>
            <p:nvPr/>
          </p:nvSpPr>
          <p:spPr bwMode="auto">
            <a:xfrm rot="16200000">
              <a:off x="1608" y="3657"/>
              <a:ext cx="637" cy="252"/>
            </a:xfrm>
            <a:prstGeom prst="rect">
              <a:avLst/>
            </a:prstGeom>
            <a:solidFill>
              <a:srgbClr val="D9DD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003366"/>
                  </a:solidFill>
                  <a:latin typeface="Arial" charset="0"/>
                  <a:cs typeface="Arial" charset="0"/>
                </a:rPr>
                <a:t>1 John</a:t>
              </a:r>
            </a:p>
          </p:txBody>
        </p:sp>
        <p:sp>
          <p:nvSpPr>
            <p:cNvPr id="139282" name="Text Box 35"/>
            <p:cNvSpPr txBox="1">
              <a:spLocks noChangeArrowheads="1"/>
            </p:cNvSpPr>
            <p:nvPr/>
          </p:nvSpPr>
          <p:spPr bwMode="auto">
            <a:xfrm rot="16200000">
              <a:off x="2040" y="3657"/>
              <a:ext cx="637" cy="252"/>
            </a:xfrm>
            <a:prstGeom prst="rect">
              <a:avLst/>
            </a:prstGeom>
            <a:solidFill>
              <a:srgbClr val="D9DD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003366"/>
                  </a:solidFill>
                  <a:latin typeface="Arial" charset="0"/>
                  <a:cs typeface="Arial" charset="0"/>
                </a:rPr>
                <a:t>2 John</a:t>
              </a:r>
            </a:p>
          </p:txBody>
        </p:sp>
        <p:sp>
          <p:nvSpPr>
            <p:cNvPr id="139283" name="Text Box 36"/>
            <p:cNvSpPr txBox="1">
              <a:spLocks noChangeArrowheads="1"/>
            </p:cNvSpPr>
            <p:nvPr/>
          </p:nvSpPr>
          <p:spPr bwMode="auto">
            <a:xfrm rot="16200000">
              <a:off x="2473" y="3657"/>
              <a:ext cx="637" cy="252"/>
            </a:xfrm>
            <a:prstGeom prst="rect">
              <a:avLst/>
            </a:prstGeom>
            <a:solidFill>
              <a:srgbClr val="D9DD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003366"/>
                  </a:solidFill>
                  <a:latin typeface="Arial" charset="0"/>
                  <a:cs typeface="Arial" charset="0"/>
                </a:rPr>
                <a:t>3 John</a:t>
              </a:r>
            </a:p>
          </p:txBody>
        </p:sp>
        <p:sp>
          <p:nvSpPr>
            <p:cNvPr id="139284" name="Text Box 37"/>
            <p:cNvSpPr txBox="1">
              <a:spLocks noChangeArrowheads="1"/>
            </p:cNvSpPr>
            <p:nvPr/>
          </p:nvSpPr>
          <p:spPr bwMode="auto">
            <a:xfrm rot="16200000">
              <a:off x="2939" y="3729"/>
              <a:ext cx="493" cy="252"/>
            </a:xfrm>
            <a:prstGeom prst="rect">
              <a:avLst/>
            </a:prstGeom>
            <a:solidFill>
              <a:srgbClr val="D9DD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003366"/>
                  </a:solidFill>
                  <a:latin typeface="Arial" charset="0"/>
                  <a:cs typeface="Arial" charset="0"/>
                </a:rPr>
                <a:t>Jude</a:t>
              </a:r>
            </a:p>
          </p:txBody>
        </p:sp>
      </p:grpSp>
      <p:sp>
        <p:nvSpPr>
          <p:cNvPr id="24589" name="Rectangle 3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"/>
            <a:ext cx="9144000" cy="657225"/>
          </a:xfrm>
          <a:solidFill>
            <a:srgbClr val="800000"/>
          </a:solidFill>
        </p:spPr>
        <p:txBody>
          <a:bodyPr anchor="t">
            <a:spAutoFit/>
          </a:bodyPr>
          <a:lstStyle/>
          <a:p>
            <a:pPr algn="ctr" eaLnBrk="1" hangingPunct="1">
              <a:defRPr/>
            </a:pPr>
            <a:r>
              <a: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The New Testament Bookshelf</a:t>
            </a:r>
          </a:p>
        </p:txBody>
      </p:sp>
      <p:sp>
        <p:nvSpPr>
          <p:cNvPr id="139276" name="Text Box 5"/>
          <p:cNvSpPr txBox="1">
            <a:spLocks noChangeArrowheads="1"/>
          </p:cNvSpPr>
          <p:nvPr/>
        </p:nvSpPr>
        <p:spPr bwMode="auto">
          <a:xfrm>
            <a:off x="8578850" y="152400"/>
            <a:ext cx="469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FFFF"/>
                </a:solidFill>
                <a:latin typeface="Arial" charset="0"/>
                <a:cs typeface="Arial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82275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 autoUpdateAnimBg="0"/>
      <p:bldP spid="4105" grpId="0" autoUpdateAnimBg="0"/>
      <p:bldP spid="4106" grpId="0" autoUpdateAnimBg="0"/>
      <p:bldP spid="4107" grpId="0" autoUpdateAnimBg="0"/>
      <p:bldP spid="4122" grpId="0" autoUpdateAnimBg="0"/>
      <p:bldP spid="4123" grpId="0" autoUpdateAnimBg="0"/>
      <p:bldP spid="4124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84200"/>
          </a:xfrm>
          <a:gradFill flip="none" rotWithShape="1">
            <a:gsLst>
              <a:gs pos="0">
                <a:srgbClr val="333399"/>
              </a:gs>
              <a:gs pos="100000">
                <a:schemeClr val="tx2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anchor="t">
            <a:spAutoFit/>
          </a:bodyPr>
          <a:lstStyle/>
          <a:p>
            <a:pPr eaLnBrk="1" hangingPunct="1">
              <a:defRPr/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charset="0"/>
                <a:cs typeface="SimSun" charset="0"/>
              </a:rPr>
              <a:t>The New Testament “Building”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74466" name="Picture 5" descr="Column.jpg"/>
          <p:cNvPicPr>
            <a:picLocks noChangeAspect="1"/>
          </p:cNvPicPr>
          <p:nvPr/>
        </p:nvPicPr>
        <p:blipFill>
          <a:blip r:embed="rId3" cstate="screen">
            <a:lum brigh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362200"/>
            <a:ext cx="19812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467" name="Picture 6" descr="Column.jpg"/>
          <p:cNvPicPr>
            <a:picLocks noChangeAspect="1"/>
          </p:cNvPicPr>
          <p:nvPr/>
        </p:nvPicPr>
        <p:blipFill>
          <a:blip r:embed="rId3" cstate="screen">
            <a:lum brigh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19812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44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428" indent="-28554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2199" indent="-22843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99077" indent="-22843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5957" indent="-22843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2836" indent="-2284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69716" indent="-2284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6595" indent="-2284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3472" indent="-2284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A26F3F8-BFED-1E42-8CE1-F839B76FB968}" type="slidenum">
              <a:rPr lang="en-US" sz="1400">
                <a:solidFill>
                  <a:srgbClr val="000000"/>
                </a:solidFill>
              </a:rPr>
              <a:pPr eaLnBrk="1" hangingPunct="1"/>
              <a:t>9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685800" y="762000"/>
            <a:ext cx="7848600" cy="1295400"/>
          </a:xfrm>
          <a:prstGeom prst="triangle">
            <a:avLst/>
          </a:prstGeom>
          <a:gradFill flip="none" rotWithShape="1">
            <a:gsLst>
              <a:gs pos="46000">
                <a:srgbClr val="D6B688"/>
              </a:gs>
              <a:gs pos="99000">
                <a:schemeClr val="tx2"/>
              </a:gs>
            </a:gsLst>
            <a:path path="shape">
              <a:fillToRect l="50000" t="50000" r="50000" b="50000"/>
            </a:path>
            <a:tileRect/>
          </a:gra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8" rIns="91376" bIns="45688"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35852" y="1676401"/>
          <a:ext cx="9256054" cy="5191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36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3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7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66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73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93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Paul</a:t>
                      </a:r>
                      <a:r>
                        <a:rPr lang="fr-FR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'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 Letters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to Pastors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Timothy</a:t>
                      </a: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Timothy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blipFill rotWithShape="1">
                      <a:blip r:embed="rId4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Titus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blipFill rotWithShape="1">
                      <a:blip r:embed="rId4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Philemon</a:t>
                      </a:r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9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Paul</a:t>
                      </a:r>
                      <a:r>
                        <a:rPr lang="fr-FR" sz="1800" b="1" dirty="0"/>
                        <a:t>'</a:t>
                      </a:r>
                      <a:r>
                        <a:rPr lang="en-US" sz="1800" b="1" dirty="0"/>
                        <a:t>s Letters</a:t>
                      </a:r>
                      <a:r>
                        <a:rPr lang="en-US" sz="1800" b="1" baseline="0" dirty="0"/>
                        <a:t> to Churches</a:t>
                      </a:r>
                      <a:endParaRPr lang="en-US" sz="1800" b="1" dirty="0"/>
                    </a:p>
                  </a:txBody>
                  <a:tcPr vert="vert27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Thessalonians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Revelation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General Letters</a:t>
                      </a:r>
                    </a:p>
                  </a:txBody>
                  <a:tcPr vert="vert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Thessalonians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Jude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Colossians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3 John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Philippians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 John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Ephesians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 John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Galatians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 Peter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Corinthians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 Peter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Corinthians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James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Romans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Hebrews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5"/>
                      <a:tile tx="0" ty="0" sx="100000" sy="100000" flip="none" algn="tl"/>
                    </a:blip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Acts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6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Matthew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7">
                        <a:alphaModFix amt="52000"/>
                      </a:blip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Mark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7">
                        <a:alphaModFix amt="52000"/>
                      </a:blip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Luke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7">
                        <a:alphaModFix amt="52000"/>
                      </a:blip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John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7">
                        <a:alphaModFix amt="52000"/>
                      </a:blip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Historical Books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blipFill rotWithShape="1">
                      <a:blip r:embed="rId5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574471" name="Picture 8" descr="NTS21 Gra[phic with Map.tiff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1750" y="3122619"/>
            <a:ext cx="2482850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4472" name="Text Box 5"/>
          <p:cNvSpPr txBox="1">
            <a:spLocks noChangeArrowheads="1"/>
          </p:cNvSpPr>
          <p:nvPr/>
        </p:nvSpPr>
        <p:spPr bwMode="auto">
          <a:xfrm>
            <a:off x="8578854" y="44454"/>
            <a:ext cx="526878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21</a:t>
            </a:r>
          </a:p>
        </p:txBody>
      </p:sp>
      <p:sp>
        <p:nvSpPr>
          <p:cNvPr id="574473" name="TextBox 5"/>
          <p:cNvSpPr txBox="1">
            <a:spLocks noChangeArrowheads="1"/>
          </p:cNvSpPr>
          <p:nvPr/>
        </p:nvSpPr>
        <p:spPr bwMode="auto">
          <a:xfrm>
            <a:off x="5105400" y="6596067"/>
            <a:ext cx="4114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100" i="1">
                <a:solidFill>
                  <a:srgbClr val="FFFFFF"/>
                </a:solidFill>
                <a:latin typeface="Arial" charset="0"/>
                <a:cs typeface="Arial" charset="0"/>
              </a:rPr>
              <a:t>Adapted from Walk Thru the Bible</a:t>
            </a:r>
          </a:p>
        </p:txBody>
      </p:sp>
    </p:spTree>
    <p:extLst>
      <p:ext uri="{BB962C8B-B14F-4D97-AF65-F5344CB8AC3E}">
        <p14:creationId xmlns:p14="http://schemas.microsoft.com/office/powerpoint/2010/main" val="3949223503"/>
      </p:ext>
    </p:extLst>
  </p:cSld>
  <p:clrMapOvr>
    <a:masterClrMapping/>
  </p:clrMapOvr>
</p:sld>
</file>

<file path=ppt/theme/theme1.xml><?xml version="1.0" encoding="utf-8"?>
<a:theme xmlns:a="http://schemas.openxmlformats.org/drawingml/2006/main" name="Gleam">
  <a:themeElements>
    <a:clrScheme name="Gleam 3">
      <a:dk1>
        <a:srgbClr val="808080"/>
      </a:dk1>
      <a:lt1>
        <a:srgbClr val="FFFFFF"/>
      </a:lt1>
      <a:dk2>
        <a:srgbClr val="111F41"/>
      </a:dk2>
      <a:lt2>
        <a:srgbClr val="FFFFFF"/>
      </a:lt2>
      <a:accent1>
        <a:srgbClr val="77A3CD"/>
      </a:accent1>
      <a:accent2>
        <a:srgbClr val="CCCCFF"/>
      </a:accent2>
      <a:accent3>
        <a:srgbClr val="AAABB0"/>
      </a:accent3>
      <a:accent4>
        <a:srgbClr val="DADADA"/>
      </a:accent4>
      <a:accent5>
        <a:srgbClr val="BDCEE3"/>
      </a:accent5>
      <a:accent6>
        <a:srgbClr val="B9B9E7"/>
      </a:accent6>
      <a:hlink>
        <a:srgbClr val="3333CC"/>
      </a:hlink>
      <a:folHlink>
        <a:srgbClr val="AF67FF"/>
      </a:folHlink>
    </a:clrScheme>
    <a:fontScheme name="Gleam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Gleam 1">
        <a:dk1>
          <a:srgbClr val="003366"/>
        </a:dk1>
        <a:lt1>
          <a:srgbClr val="FFFFFF"/>
        </a:lt1>
        <a:dk2>
          <a:srgbClr val="111F41"/>
        </a:dk2>
        <a:lt2>
          <a:srgbClr val="FFFFFF"/>
        </a:lt2>
        <a:accent1>
          <a:srgbClr val="3366CC"/>
        </a:accent1>
        <a:accent2>
          <a:srgbClr val="00B000"/>
        </a:accent2>
        <a:accent3>
          <a:srgbClr val="AAABB0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2">
        <a:dk1>
          <a:srgbClr val="3E3E5C"/>
        </a:dk1>
        <a:lt1>
          <a:srgbClr val="FFFFFF"/>
        </a:lt1>
        <a:dk2>
          <a:srgbClr val="111F41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AABB0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3">
        <a:dk1>
          <a:srgbClr val="808080"/>
        </a:dk1>
        <a:lt1>
          <a:srgbClr val="FFFFFF"/>
        </a:lt1>
        <a:dk2>
          <a:srgbClr val="111F41"/>
        </a:dk2>
        <a:lt2>
          <a:srgbClr val="FFFFFF"/>
        </a:lt2>
        <a:accent1>
          <a:srgbClr val="77A3CD"/>
        </a:accent1>
        <a:accent2>
          <a:srgbClr val="CCCCFF"/>
        </a:accent2>
        <a:accent3>
          <a:srgbClr val="AAABB0"/>
        </a:accent3>
        <a:accent4>
          <a:srgbClr val="DADADA"/>
        </a:accent4>
        <a:accent5>
          <a:srgbClr val="BDCEE3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2004:Templates:Presentations:Designs:Gleam</Template>
  <TotalTime>2323</TotalTime>
  <Words>1491</Words>
  <Application>Microsoft Macintosh PowerPoint</Application>
  <PresentationFormat>On-screen Show (4:3)</PresentationFormat>
  <Paragraphs>534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Arial Narrow</vt:lpstr>
      <vt:lpstr>Tahoma</vt:lpstr>
      <vt:lpstr>Times New Roman</vt:lpstr>
      <vt:lpstr>Wingdings</vt:lpstr>
      <vt:lpstr>Gleam</vt:lpstr>
      <vt:lpstr>Capsules</vt:lpstr>
      <vt:lpstr>6_Default Design</vt:lpstr>
      <vt:lpstr>Ribbons</vt:lpstr>
      <vt:lpstr>Default Design</vt:lpstr>
      <vt:lpstr>Blue Diagonal</vt:lpstr>
      <vt:lpstr>3_Orbit</vt:lpstr>
      <vt:lpstr>Exposition of the Gospels</vt:lpstr>
      <vt:lpstr>Course Description</vt:lpstr>
      <vt:lpstr>Course Objectives</vt:lpstr>
      <vt:lpstr>Course Objectives</vt:lpstr>
      <vt:lpstr>Course Requirements</vt:lpstr>
      <vt:lpstr>Course Design</vt:lpstr>
      <vt:lpstr>Other Matters</vt:lpstr>
      <vt:lpstr>The New Testament Bookshelf</vt:lpstr>
      <vt:lpstr>The New Testament “Building”</vt:lpstr>
      <vt:lpstr>The Fours Gospels Compared</vt:lpstr>
      <vt:lpstr>The Four Gospels Compared</vt:lpstr>
      <vt:lpstr>The Four Gospels Compared</vt:lpstr>
      <vt:lpstr>NT Overview</vt:lpstr>
      <vt:lpstr>NT Book Key Words</vt:lpstr>
      <vt:lpstr>NT Book Key Words</vt:lpstr>
      <vt:lpstr>NT Book Key Words</vt:lpstr>
      <vt:lpstr>Black</vt:lpstr>
      <vt:lpstr>Gospels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Yeong</dc:creator>
  <cp:lastModifiedBy>Rick Griffith</cp:lastModifiedBy>
  <cp:revision>120</cp:revision>
  <dcterms:created xsi:type="dcterms:W3CDTF">2002-12-14T08:05:48Z</dcterms:created>
  <dcterms:modified xsi:type="dcterms:W3CDTF">2022-08-16T12:46:37Z</dcterms:modified>
</cp:coreProperties>
</file>