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theme/themeOverride7.xml" ContentType="application/vnd.openxmlformats-officedocument.themeOverride+xml"/>
  <Override PartName="/ppt/notesSlides/notesSlide80.xml" ContentType="application/vnd.openxmlformats-officedocument.presentationml.notesSlide+xml"/>
  <Override PartName="/ppt/theme/themeOverride8.xml" ContentType="application/vnd.openxmlformats-officedocument.themeOverr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theme/themeOverride10.xml" ContentType="application/vnd.openxmlformats-officedocument.themeOverride+xml"/>
  <Override PartName="/ppt/notesSlides/notesSlide83.xml" ContentType="application/vnd.openxmlformats-officedocument.presentationml.notesSlide+xml"/>
  <Override PartName="/ppt/theme/themeOverride11.xml" ContentType="application/vnd.openxmlformats-officedocument.themeOverride+xml"/>
  <Override PartName="/ppt/notesSlides/notesSlide84.xml" ContentType="application/vnd.openxmlformats-officedocument.presentationml.notesSlide+xml"/>
  <Override PartName="/ppt/theme/themeOverride12.xml" ContentType="application/vnd.openxmlformats-officedocument.themeOverride+xml"/>
  <Override PartName="/ppt/notesSlides/notesSlide85.xml" ContentType="application/vnd.openxmlformats-officedocument.presentationml.notesSlide+xml"/>
  <Override PartName="/ppt/theme/themeOverride13.xml" ContentType="application/vnd.openxmlformats-officedocument.themeOverride+xml"/>
  <Override PartName="/ppt/notesSlides/notesSlide86.xml" ContentType="application/vnd.openxmlformats-officedocument.presentationml.notesSlide+xml"/>
  <Override PartName="/ppt/theme/themeOverride14.xml" ContentType="application/vnd.openxmlformats-officedocument.themeOverride+xml"/>
  <Override PartName="/ppt/notesSlides/notesSlide87.xml" ContentType="application/vnd.openxmlformats-officedocument.presentationml.notesSlide+xml"/>
  <Override PartName="/ppt/theme/themeOverride1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6.xml" ContentType="application/vnd.openxmlformats-officedocument.themeOverride+xml"/>
  <Override PartName="/ppt/notesSlides/notesSlide90.xml" ContentType="application/vnd.openxmlformats-officedocument.presentationml.notesSlide+xml"/>
  <Override PartName="/ppt/theme/themeOverride17.xml" ContentType="application/vnd.openxmlformats-officedocument.themeOverride+xml"/>
  <Override PartName="/ppt/notesSlides/notesSlide91.xml" ContentType="application/vnd.openxmlformats-officedocument.presentationml.notesSlide+xml"/>
  <Override PartName="/ppt/theme/themeOverride18.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9.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20.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21.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1" r:id="rId5"/>
    <p:sldMasterId id="2147483727" r:id="rId6"/>
    <p:sldMasterId id="2147483740" r:id="rId7"/>
    <p:sldMasterId id="2147483752" r:id="rId8"/>
    <p:sldMasterId id="2147483764" r:id="rId9"/>
    <p:sldMasterId id="2147483776" r:id="rId10"/>
    <p:sldMasterId id="2147483788" r:id="rId11"/>
    <p:sldMasterId id="2147483790" r:id="rId12"/>
    <p:sldMasterId id="2147483804" r:id="rId13"/>
    <p:sldMasterId id="2147483816" r:id="rId14"/>
    <p:sldMasterId id="2147483854" r:id="rId15"/>
    <p:sldMasterId id="2147483866" r:id="rId16"/>
    <p:sldMasterId id="2147483880" r:id="rId17"/>
    <p:sldMasterId id="2147483894" r:id="rId18"/>
    <p:sldMasterId id="2147483906" r:id="rId19"/>
    <p:sldMasterId id="2147483919" r:id="rId20"/>
    <p:sldMasterId id="2147483933" r:id="rId21"/>
    <p:sldMasterId id="2147483938" r:id="rId22"/>
    <p:sldMasterId id="2147483966" r:id="rId23"/>
    <p:sldMasterId id="2147483979" r:id="rId24"/>
    <p:sldMasterId id="2147483991" r:id="rId25"/>
    <p:sldMasterId id="2147484003" r:id="rId26"/>
    <p:sldMasterId id="2147484015" r:id="rId27"/>
    <p:sldMasterId id="2147484017" r:id="rId28"/>
    <p:sldMasterId id="2147484028" r:id="rId29"/>
    <p:sldMasterId id="2147484040" r:id="rId30"/>
    <p:sldMasterId id="2147484052" r:id="rId31"/>
    <p:sldMasterId id="2147484054" r:id="rId32"/>
    <p:sldMasterId id="2147484105" r:id="rId33"/>
    <p:sldMasterId id="2147484117" r:id="rId34"/>
    <p:sldMasterId id="2147484172" r:id="rId35"/>
    <p:sldMasterId id="2147484198" r:id="rId36"/>
    <p:sldMasterId id="2147484212" r:id="rId37"/>
    <p:sldMasterId id="2147484225" r:id="rId38"/>
  </p:sldMasterIdLst>
  <p:notesMasterIdLst>
    <p:notesMasterId r:id="rId200"/>
  </p:notesMasterIdLst>
  <p:sldIdLst>
    <p:sldId id="435" r:id="rId39"/>
    <p:sldId id="5661" r:id="rId40"/>
    <p:sldId id="361" r:id="rId41"/>
    <p:sldId id="451" r:id="rId42"/>
    <p:sldId id="5684" r:id="rId43"/>
    <p:sldId id="5574" r:id="rId44"/>
    <p:sldId id="477" r:id="rId45"/>
    <p:sldId id="483" r:id="rId46"/>
    <p:sldId id="5575" r:id="rId47"/>
    <p:sldId id="508" r:id="rId48"/>
    <p:sldId id="521" r:id="rId49"/>
    <p:sldId id="5576" r:id="rId50"/>
    <p:sldId id="911" r:id="rId51"/>
    <p:sldId id="5570" r:id="rId52"/>
    <p:sldId id="5571" r:id="rId53"/>
    <p:sldId id="5569" r:id="rId54"/>
    <p:sldId id="5577" r:id="rId55"/>
    <p:sldId id="5293" r:id="rId56"/>
    <p:sldId id="495" r:id="rId57"/>
    <p:sldId id="4741" r:id="rId58"/>
    <p:sldId id="5578" r:id="rId59"/>
    <p:sldId id="4710" r:id="rId60"/>
    <p:sldId id="2422" r:id="rId61"/>
    <p:sldId id="513" r:id="rId62"/>
    <p:sldId id="352" r:id="rId63"/>
    <p:sldId id="525" r:id="rId64"/>
    <p:sldId id="5579" r:id="rId65"/>
    <p:sldId id="5573" r:id="rId66"/>
    <p:sldId id="5580" r:id="rId67"/>
    <p:sldId id="428" r:id="rId68"/>
    <p:sldId id="5585" r:id="rId69"/>
    <p:sldId id="5611" r:id="rId70"/>
    <p:sldId id="5586" r:id="rId71"/>
    <p:sldId id="5607" r:id="rId72"/>
    <p:sldId id="5587" r:id="rId73"/>
    <p:sldId id="5613" r:id="rId74"/>
    <p:sldId id="5614" r:id="rId75"/>
    <p:sldId id="5589" r:id="rId76"/>
    <p:sldId id="5609" r:id="rId77"/>
    <p:sldId id="5590" r:id="rId78"/>
    <p:sldId id="302" r:id="rId79"/>
    <p:sldId id="303" r:id="rId80"/>
    <p:sldId id="5591" r:id="rId81"/>
    <p:sldId id="430" r:id="rId82"/>
    <p:sldId id="688" r:id="rId83"/>
    <p:sldId id="689" r:id="rId84"/>
    <p:sldId id="5680" r:id="rId85"/>
    <p:sldId id="5592" r:id="rId86"/>
    <p:sldId id="5608" r:id="rId87"/>
    <p:sldId id="5685" r:id="rId88"/>
    <p:sldId id="5616" r:id="rId89"/>
    <p:sldId id="5615" r:id="rId90"/>
    <p:sldId id="5594" r:id="rId91"/>
    <p:sldId id="5653" r:id="rId92"/>
    <p:sldId id="541" r:id="rId93"/>
    <p:sldId id="5599" r:id="rId94"/>
    <p:sldId id="5681" r:id="rId95"/>
    <p:sldId id="5600" r:id="rId96"/>
    <p:sldId id="5651" r:id="rId97"/>
    <p:sldId id="5626" r:id="rId98"/>
    <p:sldId id="5682" r:id="rId99"/>
    <p:sldId id="5683" r:id="rId100"/>
    <p:sldId id="5597" r:id="rId101"/>
    <p:sldId id="5617" r:id="rId102"/>
    <p:sldId id="5610" r:id="rId103"/>
    <p:sldId id="4092" r:id="rId104"/>
    <p:sldId id="5663" r:id="rId105"/>
    <p:sldId id="5665" r:id="rId106"/>
    <p:sldId id="5664" r:id="rId107"/>
    <p:sldId id="5667" r:id="rId108"/>
    <p:sldId id="5689" r:id="rId109"/>
    <p:sldId id="5601" r:id="rId110"/>
    <p:sldId id="5673" r:id="rId111"/>
    <p:sldId id="5644" r:id="rId112"/>
    <p:sldId id="5642" r:id="rId113"/>
    <p:sldId id="414" r:id="rId114"/>
    <p:sldId id="5645" r:id="rId115"/>
    <p:sldId id="5598" r:id="rId116"/>
    <p:sldId id="5603" r:id="rId117"/>
    <p:sldId id="5627" r:id="rId118"/>
    <p:sldId id="5622" r:id="rId119"/>
    <p:sldId id="5623" r:id="rId120"/>
    <p:sldId id="5628" r:id="rId121"/>
    <p:sldId id="5630" r:id="rId122"/>
    <p:sldId id="5629" r:id="rId123"/>
    <p:sldId id="5631" r:id="rId124"/>
    <p:sldId id="5624" r:id="rId125"/>
    <p:sldId id="5625" r:id="rId126"/>
    <p:sldId id="5632" r:id="rId127"/>
    <p:sldId id="5686" r:id="rId128"/>
    <p:sldId id="5687" r:id="rId129"/>
    <p:sldId id="5621" r:id="rId130"/>
    <p:sldId id="5602" r:id="rId131"/>
    <p:sldId id="5620" r:id="rId132"/>
    <p:sldId id="5634" r:id="rId133"/>
    <p:sldId id="5633" r:id="rId134"/>
    <p:sldId id="5637" r:id="rId135"/>
    <p:sldId id="291" r:id="rId136"/>
    <p:sldId id="5636" r:id="rId137"/>
    <p:sldId id="326" r:id="rId138"/>
    <p:sldId id="5572" r:id="rId139"/>
    <p:sldId id="412" r:id="rId140"/>
    <p:sldId id="5668" r:id="rId141"/>
    <p:sldId id="5647" r:id="rId142"/>
    <p:sldId id="5581" r:id="rId143"/>
    <p:sldId id="5688" r:id="rId144"/>
    <p:sldId id="4007" r:id="rId145"/>
    <p:sldId id="626" r:id="rId146"/>
    <p:sldId id="702" r:id="rId147"/>
    <p:sldId id="5244" r:id="rId148"/>
    <p:sldId id="530" r:id="rId149"/>
    <p:sldId id="5639" r:id="rId150"/>
    <p:sldId id="5638" r:id="rId151"/>
    <p:sldId id="1781" r:id="rId152"/>
    <p:sldId id="1782" r:id="rId153"/>
    <p:sldId id="4032" r:id="rId154"/>
    <p:sldId id="605" r:id="rId155"/>
    <p:sldId id="4471" r:id="rId156"/>
    <p:sldId id="3665" r:id="rId157"/>
    <p:sldId id="5669" r:id="rId158"/>
    <p:sldId id="4465" r:id="rId159"/>
    <p:sldId id="4024" r:id="rId160"/>
    <p:sldId id="443" r:id="rId161"/>
    <p:sldId id="293" r:id="rId162"/>
    <p:sldId id="4683" r:id="rId163"/>
    <p:sldId id="4684" r:id="rId164"/>
    <p:sldId id="4685" r:id="rId165"/>
    <p:sldId id="4686" r:id="rId166"/>
    <p:sldId id="4687" r:id="rId167"/>
    <p:sldId id="4680" r:id="rId168"/>
    <p:sldId id="336" r:id="rId169"/>
    <p:sldId id="5670" r:id="rId170"/>
    <p:sldId id="5671" r:id="rId171"/>
    <p:sldId id="1158" r:id="rId172"/>
    <p:sldId id="1159" r:id="rId173"/>
    <p:sldId id="1165" r:id="rId174"/>
    <p:sldId id="577" r:id="rId175"/>
    <p:sldId id="433" r:id="rId176"/>
    <p:sldId id="5588" r:id="rId177"/>
    <p:sldId id="432" r:id="rId178"/>
    <p:sldId id="5641" r:id="rId179"/>
    <p:sldId id="431" r:id="rId180"/>
    <p:sldId id="5640" r:id="rId181"/>
    <p:sldId id="5666" r:id="rId182"/>
    <p:sldId id="271" r:id="rId183"/>
    <p:sldId id="294" r:id="rId184"/>
    <p:sldId id="295" r:id="rId185"/>
    <p:sldId id="383" r:id="rId186"/>
    <p:sldId id="5672" r:id="rId187"/>
    <p:sldId id="4441" r:id="rId188"/>
    <p:sldId id="372" r:id="rId189"/>
    <p:sldId id="4004" r:id="rId190"/>
    <p:sldId id="4006" r:id="rId191"/>
    <p:sldId id="4093" r:id="rId192"/>
    <p:sldId id="5676" r:id="rId193"/>
    <p:sldId id="5660" r:id="rId194"/>
    <p:sldId id="5595" r:id="rId195"/>
    <p:sldId id="5654" r:id="rId196"/>
    <p:sldId id="2585" r:id="rId197"/>
    <p:sldId id="268" r:id="rId198"/>
    <p:sldId id="345" r:id="rId1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7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F85"/>
    <a:srgbClr val="183742"/>
    <a:srgbClr val="655130"/>
    <a:srgbClr val="344F1C"/>
    <a:srgbClr val="027F08"/>
    <a:srgbClr val="F9F1E7"/>
    <a:srgbClr val="ECF3FF"/>
    <a:srgbClr val="027FFF"/>
    <a:srgbClr val="0E2881"/>
    <a:srgbClr val="22B1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45" autoAdjust="0"/>
    <p:restoredTop sz="90884" autoAdjust="0"/>
  </p:normalViewPr>
  <p:slideViewPr>
    <p:cSldViewPr snapToGrid="0" snapToObjects="1">
      <p:cViewPr varScale="1">
        <p:scale>
          <a:sx n="111" d="100"/>
          <a:sy n="111" d="100"/>
        </p:scale>
        <p:origin x="1416" y="208"/>
      </p:cViewPr>
      <p:guideLst>
        <p:guide orient="horz" pos="2160"/>
        <p:guide pos="4728"/>
      </p:guideLst>
    </p:cSldViewPr>
  </p:slideViewPr>
  <p:outlineViewPr>
    <p:cViewPr>
      <p:scale>
        <a:sx n="33" d="100"/>
        <a:sy n="33" d="100"/>
      </p:scale>
      <p:origin x="0" y="-10576"/>
    </p:cViewPr>
  </p:outlineViewPr>
  <p:notesTextViewPr>
    <p:cViewPr>
      <p:scale>
        <a:sx n="100" d="100"/>
        <a:sy n="100" d="100"/>
      </p:scale>
      <p:origin x="0" y="0"/>
    </p:cViewPr>
  </p:notesTextViewPr>
  <p:sorterViewPr>
    <p:cViewPr>
      <p:scale>
        <a:sx n="76" d="100"/>
        <a:sy n="76" d="100"/>
      </p:scale>
      <p:origin x="0" y="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190" Type="http://schemas.openxmlformats.org/officeDocument/2006/relationships/slide" Target="slides/slide152.xml"/><Relationship Id="rId20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6/22/25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5.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4.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071F3-BABF-2B48-9BEF-C305D98B666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Times" charset="0"/>
              </a:rPr>
              <a:t>The order of those covenant promises is an important key to Biblical order itself:   </a:t>
            </a:r>
          </a:p>
          <a:p>
            <a:r>
              <a:rPr lang="en-US" b="0" dirty="0">
                <a:latin typeface="Times" charset="0"/>
              </a:rPr>
              <a:t>////	First is the promise of a LAND…then…</a:t>
            </a:r>
          </a:p>
          <a:p>
            <a:r>
              <a:rPr lang="en-US" b="0" dirty="0">
                <a:latin typeface="Times" charset="0"/>
              </a:rPr>
              <a:t>//// 	a SEED </a:t>
            </a:r>
          </a:p>
          <a:p>
            <a:r>
              <a:rPr lang="en-US" b="0" dirty="0">
                <a:latin typeface="Times" charset="0"/>
              </a:rPr>
              <a:t>//// 	followed by a BLESSING, represented by </a:t>
            </a:r>
            <a:r>
              <a:rPr lang="en-US" altLang="ja-JP" b="0" dirty="0">
                <a:latin typeface="Times" charset="0"/>
              </a:rPr>
              <a:t>"</a:t>
            </a:r>
            <a:r>
              <a:rPr lang="en-US" b="0" dirty="0">
                <a:latin typeface="Times" charset="0"/>
              </a:rPr>
              <a:t>L-S-B</a:t>
            </a:r>
            <a:r>
              <a:rPr lang="en-US" altLang="ja-JP" b="0" dirty="0">
                <a:latin typeface="Times" charset="0"/>
              </a:rPr>
              <a:t>"</a:t>
            </a:r>
            <a:r>
              <a:rPr lang="en-US" b="0" dirty="0">
                <a:latin typeface="Times" charset="0"/>
              </a:rPr>
              <a:t> on the ABRAHAM file folder.</a:t>
            </a:r>
          </a:p>
          <a:p>
            <a:pPr algn="just" rtl="0"/>
            <a:r>
              <a:rPr lang="en-US" b="0" dirty="0">
                <a:latin typeface="Times" charset="0"/>
              </a:rPr>
              <a:t>_________</a:t>
            </a:r>
          </a:p>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algn="just" rtl="0"/>
            <a:r>
              <a:rPr lang="en-US" b="0" dirty="0">
                <a:latin typeface="Times" charset="0"/>
              </a:rPr>
              <a:t>_________</a:t>
            </a:r>
          </a:p>
          <a:p>
            <a:pPr algn="just" rtl="0"/>
            <a:r>
              <a:rPr lang="en-US" b="0" dirty="0">
                <a:latin typeface="Times" charset="0"/>
              </a:rPr>
              <a:t>Common-163</a:t>
            </a:r>
          </a:p>
          <a:p>
            <a:pPr algn="just" rtl="0"/>
            <a:r>
              <a:rPr lang="en-US" b="0" dirty="0">
                <a:latin typeface="Times" charset="0"/>
              </a:rPr>
              <a:t>BB-3B-Abraham-Joseph-18</a:t>
            </a:r>
          </a:p>
          <a:p>
            <a:pPr algn="just" rtl="0"/>
            <a:r>
              <a:rPr lang="en-US" b="0" dirty="0">
                <a:latin typeface="Times" charset="0"/>
              </a:rPr>
              <a:t>ES-29-Antisemitism-108</a:t>
            </a:r>
          </a:p>
          <a:p>
            <a:pPr algn="just" rtl="0"/>
            <a:r>
              <a:rPr lang="en-US" b="0" dirty="0">
                <a:latin typeface="Times" charset="0"/>
              </a:rPr>
              <a:t>OS-01-Gen4-20-slide 215</a:t>
            </a:r>
          </a:p>
          <a:p>
            <a:pPr algn="just" rtl="0"/>
            <a:r>
              <a:rPr lang="en-US" b="0" dirty="0">
                <a:latin typeface="Times" charset="0"/>
              </a:rPr>
              <a:t>OS-10-2Samuel-90</a:t>
            </a:r>
          </a:p>
          <a:p>
            <a:endParaRPr lang="en-US" b="0" dirty="0">
              <a:latin typeface="Times"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endParaRPr lang="ar-SA" dirty="0">
              <a:effectLst/>
              <a:latin typeface="Calibri" panose="020F0502020204030204" pitchFamily="34" charset="0"/>
            </a:endParaRPr>
          </a:p>
          <a:p>
            <a:r>
              <a:rPr lang="en-US" dirty="0">
                <a:effectLst/>
                <a:latin typeface="Calibri" panose="020F0502020204030204" pitchFamily="34" charset="0"/>
              </a:rPr>
              <a:t>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______________</a:t>
            </a:r>
          </a:p>
          <a:p>
            <a:pPr eaLnBrk="1" hangingPunct="1"/>
            <a:r>
              <a:rPr lang="en-US" altLang="zh-CN" dirty="0">
                <a:latin typeface="Arial"/>
                <a:cs typeface="Arial"/>
              </a:rPr>
              <a:t>Common Arabic-136</a:t>
            </a:r>
          </a:p>
          <a:p>
            <a:pPr eaLnBrk="1" hangingPunct="1"/>
            <a:r>
              <a:rPr lang="en-US" altLang="zh-CN" dirty="0">
                <a:latin typeface="Arial"/>
                <a:cs typeface="Arial"/>
              </a:rPr>
              <a:t>Common English-95</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622544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 here answers the question, "For how long did God give this land to Abraham and his descendants?" The LORD clearly shows the land to be the eternal possession of Israel, that will come from Abraham</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823909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Chapter 30 says that Israel will be dispersed but then Israel will return to the L</a:t>
            </a:r>
            <a:r>
              <a:rPr lang="en-US" sz="1100" dirty="0">
                <a:latin typeface="Arial" charset="0"/>
                <a:ea typeface="ＭＳ Ｐゴシック" charset="0"/>
                <a:cs typeface="ＭＳ Ｐゴシック" charset="0"/>
              </a:rPr>
              <a:t>ORD</a:t>
            </a:r>
            <a:r>
              <a:rPr lang="en-US" dirty="0">
                <a:latin typeface="Arial" charset="0"/>
                <a:ea typeface="ＭＳ Ｐゴシック" charset="0"/>
                <a:cs typeface="ＭＳ Ｐゴシック" charset="0"/>
              </a:rPr>
              <a:t>, so he</a:t>
            </a:r>
            <a:r>
              <a:rPr lang="en-US" baseline="0" dirty="0">
                <a:latin typeface="Arial" charset="0"/>
                <a:ea typeface="ＭＳ Ｐゴシック" charset="0"/>
                <a:cs typeface="ＭＳ Ｐゴシック" charset="0"/>
              </a:rPr>
              <a:t> will restore them from the nations and bring them back to the Land.</a:t>
            </a:r>
          </a:p>
          <a:p>
            <a:r>
              <a:rPr lang="en-US" b="0" dirty="0">
                <a:latin typeface="Arial" panose="020B0604020202020204" pitchFamily="34" charset="0"/>
                <a:ea typeface="ＭＳ Ｐゴシック" charset="0"/>
                <a:cs typeface="Arial" panose="020B0604020202020204" pitchFamily="34" charset="0"/>
              </a:rPr>
              <a:t>_________</a:t>
            </a:r>
          </a:p>
          <a:p>
            <a:r>
              <a:rPr lang="en-US" b="0" dirty="0">
                <a:latin typeface="Arial" panose="020B0604020202020204" pitchFamily="34" charset="0"/>
                <a:ea typeface="ＭＳ Ｐゴシック" charset="0"/>
                <a:cs typeface="Arial" panose="020B0604020202020204" pitchFamily="34" charset="0"/>
              </a:rPr>
              <a:t>Common-164</a:t>
            </a:r>
          </a:p>
          <a:p>
            <a:r>
              <a:rPr lang="en-US" b="0" dirty="0">
                <a:latin typeface="Times" charset="0"/>
              </a:rPr>
              <a:t>OS-05-Deuteronomy-278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a:t>
            </a:r>
          </a:p>
          <a:p>
            <a:r>
              <a:rPr lang="en-US" dirty="0"/>
              <a:t>______________</a:t>
            </a:r>
          </a:p>
          <a:p>
            <a:r>
              <a:rPr lang="en-US" dirty="0"/>
              <a:t>OS-Isaiah49-59—slide 153</a:t>
            </a:r>
          </a:p>
          <a:p>
            <a:r>
              <a:rPr lang="en-US" dirty="0"/>
              <a:t>NS-06-Rom9-16—slide 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0700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OS-23-Isaiah49-59—slide 154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5718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6992EE9-6613-AB4E-9EAE-21F737ACD9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E5D597-1693-BE42-ABD6-690D25FBEB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Common-322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19210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141495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888937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333760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147293340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373769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1013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43721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p:txBody>
      </p:sp>
    </p:spTree>
    <p:extLst>
      <p:ext uri="{BB962C8B-B14F-4D97-AF65-F5344CB8AC3E}">
        <p14:creationId xmlns:p14="http://schemas.microsoft.com/office/powerpoint/2010/main" val="1791465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Revelation 21:16 NLT: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"When he measured it, he found it was a square, as wide as it was long. In fact, its length and width and height were each 1,400 miles."</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07"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p>
          <a:p>
            <a:pPr eaLnBrk="1" hangingPunct="1"/>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endParaRPr lang="en-US" altLang="zh-CN" dirty="0">
              <a:latin typeface="Times New Roman" charset="0"/>
              <a:ea typeface="ＭＳ Ｐゴシック" charset="0"/>
              <a:cs typeface="ＭＳ Ｐゴシック" charset="0"/>
            </a:endParaRP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Sura 37.99-113 claims that Abraham offered Ishmael.</a:t>
            </a:r>
          </a:p>
          <a:p>
            <a:pPr eaLnBrk="1" hangingPunct="1"/>
            <a:r>
              <a:rPr lang="en-US" altLang="zh-CN" dirty="0">
                <a:latin typeface="Times New Roman" charset="0"/>
                <a:ea typeface="ＭＳ Ｐゴシック" charset="0"/>
                <a:cs typeface="ＭＳ Ｐゴシック" charset="0"/>
              </a:rPr>
              <a:t>The Bible promises blessing to both Ishmael and Isaac, but only Isaac is promised to BE a blessing.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a:cs typeface="Arial"/>
              </a:rPr>
              <a:t>https://</a:t>
            </a:r>
            <a:r>
              <a:rPr lang="en-US" sz="1050" b="1" kern="0" dirty="0" err="1">
                <a:solidFill>
                  <a:srgbClr val="FFFFFF"/>
                </a:solidFill>
                <a:effectLst>
                  <a:outerShdw blurRad="38100" dist="38100" dir="2700000" algn="tl">
                    <a:srgbClr val="000000"/>
                  </a:outerShdw>
                </a:effectLst>
                <a:latin typeface="Arial"/>
                <a:cs typeface="Arial"/>
              </a:rPr>
              <a:t>www.dw.com</a:t>
            </a:r>
            <a:r>
              <a:rPr lang="en-US" sz="1050" b="1" kern="0" dirty="0">
                <a:solidFill>
                  <a:srgbClr val="FFFFFF"/>
                </a:solidFill>
                <a:effectLst>
                  <a:outerShdw blurRad="38100" dist="38100" dir="2700000" algn="tl">
                    <a:srgbClr val="000000"/>
                  </a:outerShdw>
                </a:effectLst>
                <a:latin typeface="Arial"/>
                <a:cs typeface="Arial"/>
              </a:rPr>
              <a:t>/en/one-in-four-</a:t>
            </a:r>
            <a:r>
              <a:rPr lang="en-US" sz="1050" b="1" kern="0" dirty="0" err="1">
                <a:solidFill>
                  <a:srgbClr val="FFFFFF"/>
                </a:solidFill>
                <a:effectLst>
                  <a:outerShdw blurRad="38100" dist="38100" dir="2700000" algn="tl">
                    <a:srgbClr val="000000"/>
                  </a:outerShdw>
                </a:effectLst>
                <a:latin typeface="Arial"/>
                <a:cs typeface="Arial"/>
              </a:rPr>
              <a:t>germans</a:t>
            </a:r>
            <a:r>
              <a:rPr lang="en-US" sz="1050" b="1" kern="0" dirty="0">
                <a:solidFill>
                  <a:srgbClr val="FFFFFF"/>
                </a:solidFill>
                <a:effectLst>
                  <a:outerShdw blurRad="38100" dist="38100" dir="2700000" algn="tl">
                    <a:srgbClr val="000000"/>
                  </a:outerShdw>
                </a:effectLst>
                <a:latin typeface="Arial"/>
                <a:cs typeface="Arial"/>
              </a:rPr>
              <a:t>-hold-</a:t>
            </a:r>
            <a:r>
              <a:rPr lang="en-US" sz="1050" b="1" kern="0" dirty="0" err="1">
                <a:solidFill>
                  <a:srgbClr val="FFFFFF"/>
                </a:solidFill>
                <a:effectLst>
                  <a:outerShdw blurRad="38100" dist="38100" dir="2700000" algn="tl">
                    <a:srgbClr val="000000"/>
                  </a:outerShdw>
                </a:effectLst>
                <a:latin typeface="Arial"/>
                <a:cs typeface="Arial"/>
              </a:rPr>
              <a:t>anti-semitic</a:t>
            </a:r>
            <a:r>
              <a:rPr lang="en-US" sz="1050" b="1" kern="0" dirty="0">
                <a:solidFill>
                  <a:srgbClr val="FFFFFF"/>
                </a:solidFill>
                <a:effectLst>
                  <a:outerShdw blurRad="38100" dist="38100" dir="2700000" algn="tl">
                    <a:srgbClr val="000000"/>
                  </a:outerShdw>
                </a:effectLst>
                <a:latin typeface="Arial"/>
                <a:cs typeface="Arial"/>
              </a:rPr>
              <a:t>-beliefs-study-finds/a-50958589</a:t>
            </a:r>
            <a:endParaRPr lang="en-US" sz="1050" b="0" kern="0" dirty="0">
              <a:solidFill>
                <a:srgbClr val="FFFFFF"/>
              </a:solidFill>
              <a:effectLst>
                <a:outerShdw blurRad="38100" dist="38100" dir="2700000" algn="tl">
                  <a:srgbClr val="000000"/>
                </a:outerShdw>
              </a:effectLst>
              <a:latin typeface="Arial"/>
              <a:cs typeface="Arial"/>
            </a:endParaRP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6398C-483D-4A57-A350-EE1F2DF6F5F1}"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www.toronto.ca</a:t>
            </a:r>
            <a:r>
              <a:rPr lang="en-US" sz="1200" b="1" kern="0" dirty="0">
                <a:solidFill>
                  <a:srgbClr val="FFFFFF"/>
                </a:solidFill>
                <a:effectLst>
                  <a:outerShdw blurRad="38100" dist="38100" dir="2700000" algn="tl">
                    <a:srgbClr val="000000"/>
                  </a:outerShdw>
                </a:effectLst>
                <a:latin typeface="Arial"/>
                <a:cs typeface="Arial"/>
              </a:rPr>
              <a:t>/community-people/get-involved/community/</a:t>
            </a:r>
            <a:r>
              <a:rPr lang="en-US" sz="1200" b="1" kern="0" dirty="0" err="1">
                <a:solidFill>
                  <a:srgbClr val="FFFFFF"/>
                </a:solidFill>
                <a:effectLst>
                  <a:outerShdw blurRad="38100" dist="38100" dir="2700000" algn="tl">
                    <a:srgbClr val="000000"/>
                  </a:outerShdw>
                </a:effectLst>
                <a:latin typeface="Arial"/>
                <a:cs typeface="Arial"/>
              </a:rPr>
              <a:t>toronto</a:t>
            </a:r>
            <a:r>
              <a:rPr lang="en-US" sz="1200" b="1" kern="0" dirty="0">
                <a:solidFill>
                  <a:srgbClr val="FFFFFF"/>
                </a:solidFill>
                <a:effectLst>
                  <a:outerShdw blurRad="38100" dist="38100" dir="2700000" algn="tl">
                    <a:srgbClr val="000000"/>
                  </a:outerShdw>
                </a:effectLst>
                <a:latin typeface="Arial"/>
                <a:cs typeface="Arial"/>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www.aei.org</a:t>
            </a:r>
            <a:r>
              <a:rPr lang="en-US" sz="1200" b="1" kern="0" dirty="0">
                <a:solidFill>
                  <a:srgbClr val="FFFFFF"/>
                </a:solidFill>
                <a:effectLst>
                  <a:outerShdw blurRad="38100" dist="38100" dir="2700000" algn="tl">
                    <a:srgbClr val="000000"/>
                  </a:outerShdw>
                </a:effectLst>
                <a:latin typeface="Arial"/>
                <a:cs typeface="Arial"/>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wng.org</a:t>
            </a:r>
            <a:r>
              <a:rPr lang="en-US" sz="1200" b="1" kern="0" dirty="0">
                <a:effectLst/>
                <a:latin typeface="Arial"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rPr>
              <a:t>Ethnic cleansing?</a:t>
            </a:r>
          </a:p>
          <a:p>
            <a:pPr>
              <a:spcBef>
                <a:spcPct val="0"/>
              </a:spcBef>
            </a:pPr>
            <a:r>
              <a:rPr lang="en-US" dirty="0">
                <a:latin typeface="Calibri" charset="0"/>
              </a:rPr>
              <a:t>Let's look at the numbers and ask again - who's</a:t>
            </a:r>
          </a:p>
          <a:p>
            <a:pPr>
              <a:spcBef>
                <a:spcPct val="0"/>
              </a:spcBef>
            </a:pPr>
            <a:r>
              <a:rPr lang="en-US" dirty="0">
                <a:latin typeface="Calibri" charset="0"/>
              </a:rPr>
              <a:t>ethnically cleansing whom?</a:t>
            </a:r>
          </a:p>
          <a:p>
            <a:pPr>
              <a:spcBef>
                <a:spcPct val="0"/>
              </a:spcBef>
            </a:pPr>
            <a:r>
              <a:rPr lang="en-US" dirty="0">
                <a:latin typeface="Calibri" charset="0"/>
              </a:rPr>
              <a:t>Sources:</a:t>
            </a:r>
          </a:p>
          <a:p>
            <a:pPr>
              <a:spcBef>
                <a:spcPct val="0"/>
              </a:spcBef>
            </a:pPr>
            <a:r>
              <a:rPr lang="en-US" dirty="0">
                <a:latin typeface="Calibri" charset="0"/>
              </a:rPr>
              <a:t>*</a:t>
            </a:r>
          </a:p>
          <a:p>
            <a:pPr>
              <a:spcBef>
                <a:spcPct val="0"/>
              </a:spcBef>
            </a:pPr>
            <a:r>
              <a:rPr lang="en-US" dirty="0">
                <a:latin typeface="Calibri" charset="0"/>
              </a:rPr>
              <a:t>"The Jews of the Middle East and North Africa</a:t>
            </a:r>
          </a:p>
          <a:p>
            <a:pPr>
              <a:spcBef>
                <a:spcPct val="0"/>
              </a:spcBef>
            </a:pPr>
            <a:r>
              <a:rPr lang="en-US" dirty="0">
                <a:latin typeface="Calibri" charset="0"/>
              </a:rPr>
              <a:t>in Modern Times". Michael Menachem </a:t>
            </a:r>
            <a:r>
              <a:rPr lang="en-US" dirty="0" err="1">
                <a:latin typeface="Calibri" charset="0"/>
              </a:rPr>
              <a:t>Laskier</a:t>
            </a:r>
            <a:r>
              <a:rPr lang="en-US" dirty="0">
                <a:latin typeface="Calibri" charset="0"/>
              </a:rPr>
              <a:t>.</a:t>
            </a:r>
          </a:p>
          <a:p>
            <a:pPr>
              <a:spcBef>
                <a:spcPct val="0"/>
              </a:spcBef>
            </a:pPr>
            <a:r>
              <a:rPr lang="en-US" dirty="0">
                <a:latin typeface="Calibri" charset="0"/>
              </a:rPr>
              <a:t>*</a:t>
            </a:r>
          </a:p>
          <a:p>
            <a:pPr>
              <a:spcBef>
                <a:spcPct val="0"/>
              </a:spcBef>
            </a:pPr>
            <a:r>
              <a:rPr lang="en-US" dirty="0">
                <a:latin typeface="Calibri" charset="0"/>
              </a:rPr>
              <a:t>'Jewish Refugees from Arab Countries". https://</a:t>
            </a:r>
          </a:p>
          <a:p>
            <a:pPr>
              <a:spcBef>
                <a:spcPct val="0"/>
              </a:spcBef>
            </a:pPr>
            <a:r>
              <a:rPr lang="en-US" dirty="0" err="1">
                <a:latin typeface="Calibri" charset="0"/>
              </a:rPr>
              <a:t>www.jewishvirtuallibrary.org</a:t>
            </a:r>
            <a:r>
              <a:rPr lang="en-US" dirty="0">
                <a:latin typeface="Calibri" charset="0"/>
              </a:rPr>
              <a:t>/</a:t>
            </a:r>
            <a:r>
              <a:rPr lang="en-US" dirty="0" err="1">
                <a:latin typeface="Calibri" charset="0"/>
              </a:rPr>
              <a:t>jewish</a:t>
            </a:r>
            <a:r>
              <a:rPr lang="en-US" dirty="0">
                <a:latin typeface="Calibri" charset="0"/>
              </a:rPr>
              <a:t>-refugees-</a:t>
            </a:r>
          </a:p>
          <a:p>
            <a:pPr>
              <a:spcBef>
                <a:spcPct val="0"/>
              </a:spcBef>
            </a:pPr>
            <a:r>
              <a:rPr lang="en-US" dirty="0">
                <a:latin typeface="Calibri" charset="0"/>
              </a:rPr>
              <a:t>from-</a:t>
            </a:r>
            <a:r>
              <a:rPr lang="en-US" dirty="0" err="1">
                <a:latin typeface="Calibri" charset="0"/>
              </a:rPr>
              <a:t>arab</a:t>
            </a:r>
            <a:r>
              <a:rPr lang="en-US" dirty="0">
                <a:latin typeface="Calibri" charset="0"/>
              </a:rPr>
              <a:t>-countries</a:t>
            </a:r>
          </a:p>
          <a:p>
            <a:pPr>
              <a:spcBef>
                <a:spcPct val="0"/>
              </a:spcBef>
            </a:pPr>
            <a:r>
              <a:rPr lang="en-US" dirty="0">
                <a:latin typeface="Calibri" charset="0"/>
              </a:rPr>
              <a:t>* "The Forgotten Refugees: the causes of the</a:t>
            </a:r>
          </a:p>
          <a:p>
            <a:pPr>
              <a:spcBef>
                <a:spcPct val="0"/>
              </a:spcBef>
            </a:pPr>
            <a:r>
              <a:rPr lang="en-US" dirty="0">
                <a:latin typeface="Calibri" charset="0"/>
              </a:rPr>
              <a:t>post-1948 Jewish Exodus from Arab Countries".</a:t>
            </a:r>
          </a:p>
          <a:p>
            <a:pPr>
              <a:spcBef>
                <a:spcPct val="0"/>
              </a:spcBef>
            </a:pPr>
            <a:r>
              <a:rPr lang="en-US" dirty="0">
                <a:latin typeface="Calibri" charset="0"/>
              </a:rPr>
              <a:t>Philip Mendes.</a:t>
            </a:r>
          </a:p>
          <a:p>
            <a:pPr>
              <a:spcBef>
                <a:spcPct val="0"/>
              </a:spcBef>
            </a:pPr>
            <a:r>
              <a:rPr lang="en-US" dirty="0">
                <a:latin typeface="Calibri" charset="0"/>
              </a:rPr>
              <a:t>* "The Jews 01 Arab Lands: A History and Source</a:t>
            </a:r>
          </a:p>
          <a:p>
            <a:pPr>
              <a:spcBef>
                <a:spcPct val="0"/>
              </a:spcBef>
            </a:pPr>
            <a:r>
              <a:rPr lang="en-US" dirty="0">
                <a:latin typeface="Calibri" charset="0"/>
              </a:rPr>
              <a:t>Book". Norman A. Stillman.</a:t>
            </a:r>
          </a:p>
          <a:p>
            <a:pPr>
              <a:spcBef>
                <a:spcPct val="0"/>
              </a:spcBef>
            </a:pPr>
            <a:r>
              <a:rPr lang="en-US" dirty="0">
                <a:latin typeface="Calibri" charset="0"/>
              </a:rPr>
              <a:t>* "Census</a:t>
            </a:r>
          </a:p>
          <a:p>
            <a:pPr>
              <a:spcBef>
                <a:spcPct val="0"/>
              </a:spcBef>
            </a:pPr>
            <a:r>
              <a:rPr lang="en-US" dirty="0">
                <a:latin typeface="Calibri" charset="0"/>
              </a:rPr>
              <a:t>Israel Central Bureau of Statistics".</a:t>
            </a:r>
          </a:p>
          <a:p>
            <a:pPr>
              <a:spcBef>
                <a:spcPct val="0"/>
              </a:spcBef>
            </a:pPr>
            <a:r>
              <a:rPr lang="en-US" dirty="0">
                <a:latin typeface="Calibri" charset="0"/>
              </a:rPr>
              <a:t>https://</a:t>
            </a:r>
            <a:r>
              <a:rPr lang="en-US" dirty="0" err="1">
                <a:latin typeface="Calibri" charset="0"/>
              </a:rPr>
              <a:t>www.cbs.gov.il</a:t>
            </a:r>
            <a:r>
              <a:rPr lang="en-US" dirty="0">
                <a:latin typeface="Calibri" charset="0"/>
              </a:rPr>
              <a:t>/he/</a:t>
            </a:r>
            <a:r>
              <a:rPr lang="en-US" dirty="0" err="1">
                <a:latin typeface="Calibri" charset="0"/>
              </a:rPr>
              <a:t>mediarelease</a:t>
            </a:r>
            <a:r>
              <a:rPr lang="en-US" dirty="0">
                <a:latin typeface="Calibri" charset="0"/>
              </a:rPr>
              <a:t>/</a:t>
            </a:r>
            <a:r>
              <a:rPr lang="en-US" dirty="0" err="1">
                <a:latin typeface="Calibri" charset="0"/>
              </a:rPr>
              <a:t>DocLib</a:t>
            </a:r>
            <a:r>
              <a:rPr lang="en-US" dirty="0">
                <a:latin typeface="Calibri" charset="0"/>
              </a:rPr>
              <a:t>/</a:t>
            </a:r>
          </a:p>
          <a:p>
            <a:pPr>
              <a:spcBef>
                <a:spcPct val="0"/>
              </a:spcBef>
            </a:pPr>
            <a:r>
              <a:rPr lang="en-US" dirty="0">
                <a:latin typeface="Calibri" charset="0"/>
              </a:rPr>
              <a:t>2023/133/11_23_133e.pdf less</a:t>
            </a:r>
          </a:p>
          <a:p>
            <a:pPr>
              <a:spcBef>
                <a:spcPct val="0"/>
              </a:spcBef>
            </a:pPr>
            <a:r>
              <a:rPr lang="en-US" dirty="0">
                <a:latin typeface="Calibri" charset="0"/>
              </a:rPr>
              <a:t>____________</a:t>
            </a:r>
          </a:p>
          <a:p>
            <a:pPr>
              <a:spcBef>
                <a:spcPct val="0"/>
              </a:spcBef>
            </a:pPr>
            <a:r>
              <a:rPr lang="en-US" dirty="0">
                <a:latin typeface="Calibri" charset="0"/>
              </a:rPr>
              <a:t>ES-29-How Nations Treat Israel-66</a:t>
            </a:r>
          </a:p>
          <a:p>
            <a:pPr>
              <a:spcBef>
                <a:spcPct val="0"/>
              </a:spcBef>
            </a:pPr>
            <a:r>
              <a:rPr lang="en-US" dirty="0">
                <a:latin typeface="Calibri" charset="0"/>
              </a:rPr>
              <a:t>OS-23-Isaiah49-59—slide 77</a:t>
            </a:r>
          </a:p>
          <a:p>
            <a:pPr>
              <a:spcBef>
                <a:spcPct val="0"/>
              </a:spcBef>
            </a:pPr>
            <a:endParaRPr lang="en-US" dirty="0">
              <a:latin typeface="Calibri" charset="0"/>
            </a:endParaRPr>
          </a:p>
          <a:p>
            <a:pPr>
              <a:spcBef>
                <a:spcPct val="0"/>
              </a:spcBef>
            </a:pPr>
            <a:r>
              <a:rPr lang="en-US" dirty="0">
                <a:latin typeface="Calibri" charset="0"/>
              </a:rPr>
              <a:t>https://</a:t>
            </a:r>
            <a:r>
              <a:rPr lang="en-US" dirty="0" err="1">
                <a:latin typeface="Calibri" charset="0"/>
              </a:rPr>
              <a:t>twitter.com</a:t>
            </a:r>
            <a:r>
              <a:rPr lang="en-US" dirty="0">
                <a:latin typeface="Calibri" charset="0"/>
              </a:rPr>
              <a:t>/</a:t>
            </a:r>
            <a:r>
              <a:rPr lang="en-US" dirty="0" err="1">
                <a:latin typeface="Calibri" charset="0"/>
              </a:rPr>
              <a:t>asifbhandari</a:t>
            </a:r>
            <a:r>
              <a:rPr lang="en-US" dirty="0">
                <a:latin typeface="Calibri" charset="0"/>
              </a:rPr>
              <a:t>/status/1727436357327593801</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67</a:t>
            </a:fld>
            <a:endParaRPr lang="en-US"/>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73EA-02A6-7A4D-EEE1-8CE7B001F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DE0D1-B8CD-25FB-AB69-DE97BC3ED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D072C-83A5-3BBB-2A5E-DAFF8CC60942}"/>
              </a:ext>
            </a:extLst>
          </p:cNvPr>
          <p:cNvSpPr>
            <a:spLocks noGrp="1"/>
          </p:cNvSpPr>
          <p:nvPr>
            <p:ph type="body" idx="1"/>
          </p:nvPr>
        </p:nvSpPr>
        <p:spPr/>
        <p:txBody>
          <a:bodyPr/>
          <a:lstStyle/>
          <a:p>
            <a:r>
              <a:rPr lang="en-US" dirty="0"/>
              <a:t>* "The Jews 01 Arab Lands: A History and Source Book". Norman A. Stillman</a:t>
            </a:r>
          </a:p>
        </p:txBody>
      </p:sp>
      <p:sp>
        <p:nvSpPr>
          <p:cNvPr id="4" name="Slide Number Placeholder 3">
            <a:extLst>
              <a:ext uri="{FF2B5EF4-FFF2-40B4-BE49-F238E27FC236}">
                <a16:creationId xmlns:a16="http://schemas.microsoft.com/office/drawing/2014/main" id="{CCC3462E-DE28-6AFB-0A15-5E38510E237E}"/>
              </a:ext>
            </a:extLst>
          </p:cNvPr>
          <p:cNvSpPr>
            <a:spLocks noGrp="1"/>
          </p:cNvSpPr>
          <p:nvPr>
            <p:ph type="sldNum" sz="quarter" idx="5"/>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110094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16553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The popular depiction of the so-called loss of Palestinian land has many problems.</a:t>
            </a:r>
          </a:p>
          <a:p>
            <a:pPr algn="l"/>
            <a:endParaRPr lang="en-US" dirty="0"/>
          </a:p>
        </p:txBody>
      </p:sp>
    </p:spTree>
    <p:extLst>
      <p:ext uri="{BB962C8B-B14F-4D97-AF65-F5344CB8AC3E}">
        <p14:creationId xmlns:p14="http://schemas.microsoft.com/office/powerpoint/2010/main" val="4256465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89</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97</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98</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F91762-E7A0-B948-8335-A0E5CB954AF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857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6.xml"/><Relationship Id="rId4"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35640189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5632315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315330287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09621856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7197383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1399774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354675474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69500661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8444471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59327772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28445779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06580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6066610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3671671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41806544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885481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1138334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513604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3580286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100658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62787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334079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130516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1549245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4211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9374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1079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49292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10346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81570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22934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31132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7662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6862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36656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66237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6251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105690859"/>
      </p:ext>
    </p:extLst>
  </p:cSld>
  <p:clrMapOvr>
    <a:masterClrMapping/>
  </p:clrMapOvr>
  <p:transition>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3693976392"/>
      </p:ext>
    </p:extLst>
  </p:cSld>
  <p:clrMapOvr>
    <a:masterClrMapping/>
  </p:clrMapOvr>
  <p:transition>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666716582"/>
      </p:ext>
    </p:extLst>
  </p:cSld>
  <p:clrMapOvr>
    <a:masterClrMapping/>
  </p:clrMapOvr>
  <p:transition>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C270911-B96F-6443-B0A8-5C0B8A7A8C38}" type="slidenum">
              <a:rPr lang="en-US"/>
              <a:pPr>
                <a:defRPr/>
              </a:pPr>
              <a:t>‹#›</a:t>
            </a:fld>
            <a:endParaRPr lang="en-US"/>
          </a:p>
        </p:txBody>
      </p:sp>
    </p:spTree>
    <p:extLst>
      <p:ext uri="{BB962C8B-B14F-4D97-AF65-F5344CB8AC3E}">
        <p14:creationId xmlns:p14="http://schemas.microsoft.com/office/powerpoint/2010/main" val="23177004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EBE1344-0F83-804F-B58B-07552DE85D40}" type="slidenum">
              <a:rPr lang="en-US"/>
              <a:pPr>
                <a:defRPr/>
              </a:pPr>
              <a:t>‹#›</a:t>
            </a:fld>
            <a:endParaRPr lang="en-US"/>
          </a:p>
        </p:txBody>
      </p:sp>
    </p:spTree>
    <p:extLst>
      <p:ext uri="{BB962C8B-B14F-4D97-AF65-F5344CB8AC3E}">
        <p14:creationId xmlns:p14="http://schemas.microsoft.com/office/powerpoint/2010/main" val="34841203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62C1661-BB1B-4443-B596-B35745233B00}" type="slidenum">
              <a:rPr lang="en-US"/>
              <a:pPr>
                <a:defRPr/>
              </a:pPr>
              <a:t>‹#›</a:t>
            </a:fld>
            <a:endParaRPr lang="en-US"/>
          </a:p>
        </p:txBody>
      </p:sp>
    </p:spTree>
    <p:extLst>
      <p:ext uri="{BB962C8B-B14F-4D97-AF65-F5344CB8AC3E}">
        <p14:creationId xmlns:p14="http://schemas.microsoft.com/office/powerpoint/2010/main" val="40877916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63B5D09C-8788-B14B-8865-582D7E15283E}" type="slidenum">
              <a:rPr lang="en-US"/>
              <a:pPr>
                <a:defRPr/>
              </a:pPr>
              <a:t>‹#›</a:t>
            </a:fld>
            <a:endParaRPr lang="en-US"/>
          </a:p>
        </p:txBody>
      </p:sp>
    </p:spTree>
    <p:extLst>
      <p:ext uri="{BB962C8B-B14F-4D97-AF65-F5344CB8AC3E}">
        <p14:creationId xmlns:p14="http://schemas.microsoft.com/office/powerpoint/2010/main" val="13716375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9719E63B-2D07-7D43-BD15-04832C14F65C}" type="slidenum">
              <a:rPr lang="en-US"/>
              <a:pPr>
                <a:defRPr/>
              </a:pPr>
              <a:t>‹#›</a:t>
            </a:fld>
            <a:endParaRPr lang="en-US"/>
          </a:p>
        </p:txBody>
      </p:sp>
    </p:spTree>
    <p:extLst>
      <p:ext uri="{BB962C8B-B14F-4D97-AF65-F5344CB8AC3E}">
        <p14:creationId xmlns:p14="http://schemas.microsoft.com/office/powerpoint/2010/main" val="364071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1169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543BC3BB-C43A-904D-94E5-9773A3BCCA22}" type="slidenum">
              <a:rPr lang="en-US"/>
              <a:pPr>
                <a:defRPr/>
              </a:pPr>
              <a:t>‹#›</a:t>
            </a:fld>
            <a:endParaRPr lang="en-US"/>
          </a:p>
        </p:txBody>
      </p:sp>
    </p:spTree>
    <p:extLst>
      <p:ext uri="{BB962C8B-B14F-4D97-AF65-F5344CB8AC3E}">
        <p14:creationId xmlns:p14="http://schemas.microsoft.com/office/powerpoint/2010/main" val="22424196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E927876C-7F24-DA4E-A840-D9E3A333888F}" type="slidenum">
              <a:rPr lang="en-US"/>
              <a:pPr>
                <a:defRPr/>
              </a:pPr>
              <a:t>‹#›</a:t>
            </a:fld>
            <a:endParaRPr lang="en-US"/>
          </a:p>
        </p:txBody>
      </p:sp>
    </p:spTree>
    <p:extLst>
      <p:ext uri="{BB962C8B-B14F-4D97-AF65-F5344CB8AC3E}">
        <p14:creationId xmlns:p14="http://schemas.microsoft.com/office/powerpoint/2010/main" val="29042392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DFD0B842-3E5B-C74B-ABE4-BC80032E9176}" type="slidenum">
              <a:rPr lang="en-US"/>
              <a:pPr>
                <a:defRPr/>
              </a:pPr>
              <a:t>‹#›</a:t>
            </a:fld>
            <a:endParaRPr lang="en-US"/>
          </a:p>
        </p:txBody>
      </p:sp>
    </p:spTree>
    <p:extLst>
      <p:ext uri="{BB962C8B-B14F-4D97-AF65-F5344CB8AC3E}">
        <p14:creationId xmlns:p14="http://schemas.microsoft.com/office/powerpoint/2010/main" val="39072230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513D0586-E391-9244-92B5-F3231BB448EA}" type="slidenum">
              <a:rPr lang="en-US"/>
              <a:pPr>
                <a:defRPr/>
              </a:pPr>
              <a:t>‹#›</a:t>
            </a:fld>
            <a:endParaRPr lang="en-US"/>
          </a:p>
        </p:txBody>
      </p:sp>
    </p:spTree>
    <p:extLst>
      <p:ext uri="{BB962C8B-B14F-4D97-AF65-F5344CB8AC3E}">
        <p14:creationId xmlns:p14="http://schemas.microsoft.com/office/powerpoint/2010/main" val="34277844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651B406-DA85-E74B-A740-3DFC0507F23F}" type="slidenum">
              <a:rPr lang="en-US"/>
              <a:pPr>
                <a:defRPr/>
              </a:pPr>
              <a:t>‹#›</a:t>
            </a:fld>
            <a:endParaRPr lang="en-US"/>
          </a:p>
        </p:txBody>
      </p:sp>
    </p:spTree>
    <p:extLst>
      <p:ext uri="{BB962C8B-B14F-4D97-AF65-F5344CB8AC3E}">
        <p14:creationId xmlns:p14="http://schemas.microsoft.com/office/powerpoint/2010/main" val="14071850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DFD2071-DEE6-BA45-BEFD-FEBFF1C43950}" type="slidenum">
              <a:rPr lang="en-US"/>
              <a:pPr>
                <a:defRPr/>
              </a:pPr>
              <a:t>‹#›</a:t>
            </a:fld>
            <a:endParaRPr lang="en-US"/>
          </a:p>
        </p:txBody>
      </p:sp>
    </p:spTree>
    <p:extLst>
      <p:ext uri="{BB962C8B-B14F-4D97-AF65-F5344CB8AC3E}">
        <p14:creationId xmlns:p14="http://schemas.microsoft.com/office/powerpoint/2010/main" val="838532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01342"/>
      </p:ext>
    </p:extLst>
  </p:cSld>
  <p:clrMapOvr>
    <a:masterClrMapping/>
  </p:clrMapOvr>
  <p:transition>
    <p:wheel spokes="0"/>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320094"/>
      </p:ext>
    </p:extLst>
  </p:cSld>
  <p:clrMapOvr>
    <a:masterClrMapping/>
  </p:clrMapOvr>
  <p:transition>
    <p:wheel spokes="0"/>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1439363"/>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475415"/>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30870884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80017"/>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41301512"/>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6358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507538"/>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1999747"/>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086030"/>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785296"/>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6/22/25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38757951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6/22/25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2252153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6/22/25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2615440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6731342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6/22/25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7805663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6/22/25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9141338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6/22/25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18319048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6/22/25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28903021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6/22/25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24793609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6/22/25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748014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6/22/25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3146833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6/22/25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26880853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6/22/25</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42477306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6/22/25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06929331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20027713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6/22/25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601103216"/>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6/22/25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117559630"/>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6/22/25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9018118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6/22/25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7522215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3187579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6/22/25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236507654"/>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6/22/25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836956179"/>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6/22/25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572908463"/>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6/22/25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78335031"/>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284648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2788312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628204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6468272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874114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9564813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15218977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38765886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826723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24098459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40058336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183694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2800234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8146804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2466856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9921723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42652889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5392561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645828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13254844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9678410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649764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75694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00650188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13155418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5685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349170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37476904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4930466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7142005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1392761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2160408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0390817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375658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11006288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8379001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7693937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4973044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11569716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52602788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74602172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3286"/>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2996754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870832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6080715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356124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680762703"/>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51780606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17445825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04586399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929548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17426509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15513150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9707617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7515619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3197770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8162480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7035638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37570936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270535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473997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724317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5381049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33699838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846033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9791216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4257216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3565076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29103333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6548893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9961716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407373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9631348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8032323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3065955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19388294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26471811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2306800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22843540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40501844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3191015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13652765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22724073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38703968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27248517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40558245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0838023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12919009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279813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33837056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70821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25234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51667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92003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773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00917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549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23879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26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7340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3117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33148477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59498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9828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82509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3870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6233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94738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85216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90364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0589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184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1846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50297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13470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70447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2284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59873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10524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0070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45322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8956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0441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81416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420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2015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04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1112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4913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1066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0237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630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28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0574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8608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22.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3.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7.xml"/><Relationship Id="rId1"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theme" Target="../theme/theme28.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7.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image" Target="../media/image12.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image" Target="../media/image11.png"/><Relationship Id="rId2" Type="http://schemas.openxmlformats.org/officeDocument/2006/relationships/slideLayout" Target="../slideLayouts/slideLayout369.xml"/><Relationship Id="rId16" Type="http://schemas.openxmlformats.org/officeDocument/2006/relationships/image" Target="../media/image10.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9.jpeg"/><Relationship Id="rId10" Type="http://schemas.openxmlformats.org/officeDocument/2006/relationships/slideLayout" Target="../slideLayouts/slideLayout377.xml"/><Relationship Id="rId19" Type="http://schemas.openxmlformats.org/officeDocument/2006/relationships/image" Target="../media/image13.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8.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100905078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495604911"/>
      </p:ext>
    </p:extLst>
  </p:cSld>
  <p:clrMap bg1="dk2" tx1="lt1" bg2="dk1" tx2="lt2" accent1="accent1" accent2="accent2" accent3="accent3" accent4="accent4" accent5="accent5" accent6="accent6" hlink="hlink" folHlink="folHlink"/>
  <p:sldLayoutIdLst>
    <p:sldLayoutId id="2147483789"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40097"/>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18088081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614654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ea typeface="Osaka" charset="0"/>
                <a:cs typeface="Osaka" charset="0"/>
              </a:defRPr>
            </a:lvl1pPr>
          </a:lstStyle>
          <a:p>
            <a:pPr>
              <a:defRPr/>
            </a:pPr>
            <a:fld id="{A73248D0-4F86-C24B-AFDD-562F2121987F}" type="slidenum">
              <a:rPr lang="en-US"/>
              <a:pPr>
                <a:defRPr/>
              </a:pPr>
              <a:t>‹#›</a:t>
            </a:fld>
            <a:endParaRPr lang="en-US"/>
          </a:p>
        </p:txBody>
      </p:sp>
    </p:spTree>
    <p:extLst>
      <p:ext uri="{BB962C8B-B14F-4D97-AF65-F5344CB8AC3E}">
        <p14:creationId xmlns:p14="http://schemas.microsoft.com/office/powerpoint/2010/main" val="169608375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67919567"/>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6/22/25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55289889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219112"/>
      </p:ext>
    </p:extLst>
  </p:cSld>
  <p:clrMap bg1="dk2" tx1="lt1" bg2="dk1" tx2="lt2" accent1="accent1" accent2="accent2" accent3="accent3" accent4="accent4" accent5="accent5" accent6="accent6" hlink="hlink" folHlink="folHlink"/>
  <p:sldLayoutIdLst>
    <p:sldLayoutId id="214748401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6/22/25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3759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173670889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967972839"/>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0039555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576541"/>
      </p:ext>
    </p:extLst>
  </p:cSld>
  <p:clrMap bg1="dk2" tx1="lt1" bg2="dk1" tx2="lt2" accent1="accent1" accent2="accent2" accent3="accent3" accent4="accent4" accent5="accent5" accent6="accent6" hlink="hlink" folHlink="folHlink"/>
  <p:sldLayoutIdLst>
    <p:sldLayoutId id="21474840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394744909"/>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84651981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662754062"/>
      </p:ext>
    </p:extLst>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461083075"/>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4949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23781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605954119"/>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extLst>
      <p:ext uri="{BB962C8B-B14F-4D97-AF65-F5344CB8AC3E}">
        <p14:creationId xmlns:p14="http://schemas.microsoft.com/office/powerpoint/2010/main" val="14642489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67725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19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0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0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7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10.jpg"/></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28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2.xml"/><Relationship Id="rId1" Type="http://schemas.openxmlformats.org/officeDocument/2006/relationships/slideLayout" Target="../slideLayouts/slideLayout28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3.xml"/><Relationship Id="rId1" Type="http://schemas.openxmlformats.org/officeDocument/2006/relationships/slideLayout" Target="../slideLayouts/slideLayout2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3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6.xml"/><Relationship Id="rId1" Type="http://schemas.openxmlformats.org/officeDocument/2006/relationships/slideLayout" Target="../slideLayouts/slideLayout3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2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8.xml"/><Relationship Id="rId1" Type="http://schemas.openxmlformats.org/officeDocument/2006/relationships/slideLayout" Target="../slideLayouts/slideLayout300.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9.xml"/><Relationship Id="rId1" Type="http://schemas.openxmlformats.org/officeDocument/2006/relationships/slideLayout" Target="../slideLayouts/slideLayout321.xml"/><Relationship Id="rId4" Type="http://schemas.openxmlformats.org/officeDocument/2006/relationships/image" Target="../media/image117.emf"/></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33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1.xml"/><Relationship Id="rId1" Type="http://schemas.openxmlformats.org/officeDocument/2006/relationships/slideLayout" Target="../slideLayouts/slideLayout33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2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2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2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3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8.xml"/><Relationship Id="rId1" Type="http://schemas.openxmlformats.org/officeDocument/2006/relationships/slideLayout" Target="../slideLayouts/slideLayout3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9.xml"/><Relationship Id="rId1" Type="http://schemas.openxmlformats.org/officeDocument/2006/relationships/slideLayout" Target="../slideLayouts/slideLayout3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0.xml"/><Relationship Id="rId1" Type="http://schemas.openxmlformats.org/officeDocument/2006/relationships/slideLayout" Target="../slideLayouts/slideLayout3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50.xml"/><Relationship Id="rId1" Type="http://schemas.openxmlformats.org/officeDocument/2006/relationships/themeOverride" Target="../theme/themeOverride2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50.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2.xml"/><Relationship Id="rId1" Type="http://schemas.openxmlformats.org/officeDocument/2006/relationships/slideLayout" Target="../slideLayouts/slideLayout379.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7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92.xml"/><Relationship Id="rId1" Type="http://schemas.openxmlformats.org/officeDocument/2006/relationships/themeOverride" Target="../theme/themeOverride21.xml"/><Relationship Id="rId4" Type="http://schemas.openxmlformats.org/officeDocument/2006/relationships/image" Target="../media/image138.png"/></Relationships>
</file>

<file path=ppt/slides/_rels/slide1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79.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4.xml"/><Relationship Id="rId1" Type="http://schemas.openxmlformats.org/officeDocument/2006/relationships/slideLayout" Target="../slideLayouts/slideLayout17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00.xml"/><Relationship Id="rId5" Type="http://schemas.openxmlformats.org/officeDocument/2006/relationships/image" Target="../media/image23.jpeg"/><Relationship Id="rId4" Type="http://schemas.openxmlformats.org/officeDocument/2006/relationships/image" Target="../media/image22.emf"/></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5.xml"/><Relationship Id="rId1" Type="http://schemas.openxmlformats.org/officeDocument/2006/relationships/slideLayout" Target="../slideLayouts/slideLayout177.xml"/><Relationship Id="rId5" Type="http://schemas.openxmlformats.org/officeDocument/2006/relationships/image" Target="../media/image142.jpeg"/><Relationship Id="rId4" Type="http://schemas.openxmlformats.org/officeDocument/2006/relationships/image" Target="../media/image14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6.xml"/><Relationship Id="rId1" Type="http://schemas.openxmlformats.org/officeDocument/2006/relationships/slideLayout" Target="../slideLayouts/slideLayout399.xml"/><Relationship Id="rId4" Type="http://schemas.openxmlformats.org/officeDocument/2006/relationships/image" Target="../media/image144.png"/></Relationships>
</file>

<file path=ppt/slides/_rels/slide15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8.xml"/><Relationship Id="rId1" Type="http://schemas.openxmlformats.org/officeDocument/2006/relationships/slideLayout" Target="../slideLayouts/slideLayout26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0.xml"/><Relationship Id="rId1" Type="http://schemas.openxmlformats.org/officeDocument/2006/relationships/slideLayout" Target="../slideLayouts/slideLayout35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4.xml"/><Relationship Id="rId1" Type="http://schemas.openxmlformats.org/officeDocument/2006/relationships/slideLayout" Target="../slideLayouts/slideLayout2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1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4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5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7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14.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svg"/></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2.jpe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3.jpeg"/><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1.png"/><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81.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95.jpeg"/></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88403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Hating Jews Through the Centuries</a:t>
            </a:r>
          </a:p>
        </p:txBody>
      </p:sp>
      <p:sp>
        <p:nvSpPr>
          <p:cNvPr id="900098" name="Rectangle 2"/>
          <p:cNvSpPr>
            <a:spLocks noGrp="1" noChangeArrowheads="1"/>
          </p:cNvSpPr>
          <p:nvPr>
            <p:ph type="ctrTitle"/>
          </p:nvPr>
        </p:nvSpPr>
        <p:spPr>
          <a:xfrm>
            <a:off x="23813" y="0"/>
            <a:ext cx="9120187" cy="88403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 the Nations Treat Israel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Syria</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Babylonian Expansion</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586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BC</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grpSp>
        <p:nvGrpSpPr>
          <p:cNvPr id="5" name="Group 4">
            <a:extLst>
              <a:ext uri="{FF2B5EF4-FFF2-40B4-BE49-F238E27FC236}">
                <a16:creationId xmlns:a16="http://schemas.microsoft.com/office/drawing/2014/main" id="{404313E9-D0DB-95E4-9488-4E9B77BB245A}"/>
              </a:ext>
            </a:extLst>
          </p:cNvPr>
          <p:cNvGrpSpPr/>
          <p:nvPr/>
        </p:nvGrpSpPr>
        <p:grpSpPr>
          <a:xfrm>
            <a:off x="2281255" y="5155865"/>
            <a:ext cx="5546690" cy="1163387"/>
            <a:chOff x="0" y="3087196"/>
            <a:chExt cx="5546690" cy="1163387"/>
          </a:xfrm>
        </p:grpSpPr>
        <p:sp>
          <p:nvSpPr>
            <p:cNvPr id="6" name="Down Arrow 5">
              <a:extLst>
                <a:ext uri="{FF2B5EF4-FFF2-40B4-BE49-F238E27FC236}">
                  <a16:creationId xmlns:a16="http://schemas.microsoft.com/office/drawing/2014/main" id="{46BC2CAA-4ABC-11FA-A386-1A5A36D5F36D}"/>
                </a:ext>
              </a:extLst>
            </p:cNvPr>
            <p:cNvSpPr/>
            <p:nvPr/>
          </p:nvSpPr>
          <p:spPr bwMode="auto">
            <a:xfrm rot="10800000">
              <a:off x="140677" y="308719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0098C1A8-E75C-23D2-85CB-B10FBA6718BA}"/>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586 BC?</a:t>
              </a:r>
            </a:p>
          </p:txBody>
        </p:sp>
      </p:grpSp>
    </p:spTree>
    <p:extLst>
      <p:ext uri="{BB962C8B-B14F-4D97-AF65-F5344CB8AC3E}">
        <p14:creationId xmlns:p14="http://schemas.microsoft.com/office/powerpoint/2010/main" val="19435963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up)">
                                      <p:cBhvr>
                                        <p:cTn id="7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rPr>
              <a:t>607</a:t>
            </a: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42013"/>
            <a:ext cx="5546690" cy="1163387"/>
            <a:chOff x="0" y="3087196"/>
            <a:chExt cx="5546690" cy="1163387"/>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087196"/>
              <a:ext cx="602901" cy="693336"/>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722 BC?</a:t>
              </a: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Israel Conquered the Land from the Canaanites (1405 BC) and Possessed it 800 Years (until 586 BC)</a:t>
            </a: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jewishjournal.com</a:t>
            </a:r>
            <a:r>
              <a:rPr lang="en-US" sz="1400" b="1" dirty="0">
                <a:solidFill>
                  <a:schemeClr val="bg1"/>
                </a:solidFill>
                <a:latin typeface="Arial"/>
                <a:cs typeface="Arial"/>
              </a:rPr>
              <a:t>/commentary/opinion/364623/</a:t>
            </a:r>
            <a:r>
              <a:rPr lang="en-US" sz="1400" b="1" dirty="0" err="1">
                <a:solidFill>
                  <a:schemeClr val="bg1"/>
                </a:solidFill>
                <a:latin typeface="Arial"/>
                <a:cs typeface="Arial"/>
              </a:rPr>
              <a:t>israels</a:t>
            </a:r>
            <a:r>
              <a:rPr lang="en-US" sz="1400" b="1" dirty="0">
                <a:solidFill>
                  <a:schemeClr val="bg1"/>
                </a:solidFill>
                <a:latin typeface="Arial"/>
                <a:cs typeface="Arial"/>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7" y="2803355"/>
            <a:ext cx="6102959" cy="300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War</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God Gave the Jews this Land</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International Agreement</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Long-Time Residence </a:t>
            </a:r>
          </a:p>
          <a:p>
            <a:pPr marL="0" indent="0" defTabSz="914400" eaLnBrk="1" hangingPunct="1">
              <a:buNone/>
              <a:defRPr/>
            </a:pPr>
            <a:endParaRPr lang="en-US" sz="2800" b="1" kern="0" dirty="0">
              <a:effectLst>
                <a:glow rad="228600">
                  <a:schemeClr val="accent4">
                    <a:satMod val="175000"/>
                    <a:alpha val="92000"/>
                  </a:schemeClr>
                </a:glow>
              </a:effectLst>
              <a:ea typeface="ＭＳ Ｐゴシック"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defTabSz="914400" eaLnBrk="1" hangingPunct="1">
              <a:buNone/>
              <a:defRPr/>
            </a:pPr>
            <a:r>
              <a:rPr lang="en-US" sz="2800" b="1" kern="0" dirty="0">
                <a:effectLst>
                  <a:glow rad="228600">
                    <a:schemeClr val="accent4">
                      <a:satMod val="175000"/>
                      <a:alpha val="92000"/>
                    </a:schemeClr>
                  </a:glow>
                </a:effectLst>
                <a:ea typeface="ＭＳ Ｐゴシック" charset="0"/>
              </a:rPr>
              <a:t>Israel’s Claims to Its Land is Based on:</a:t>
            </a: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1405 BC?</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127000">
                    <a:schemeClr val="tx1"/>
                  </a:glow>
                </a:effectLst>
                <a:latin typeface="Arial" charset="0"/>
                <a:ea typeface="ＭＳ Ｐゴシック" charset="0"/>
                <a:cs typeface="ＭＳ Ｐゴシック" charset="0"/>
              </a:rPr>
              <a:t>A Biblical View</a:t>
            </a:r>
            <a:endParaRPr lang="en-US"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52453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real beginning of the Jewish connection to the Land?</a:t>
            </a:r>
          </a:p>
        </p:txBody>
      </p:sp>
    </p:spTree>
    <p:extLst>
      <p:ext uri="{BB962C8B-B14F-4D97-AF65-F5344CB8AC3E}">
        <p14:creationId xmlns:p14="http://schemas.microsoft.com/office/powerpoint/2010/main" val="1055293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gave the Land to Abraham and His Descendants (2000 BC)</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ea typeface="ＭＳ Ｐゴシック" charset="0"/>
              </a:rPr>
              <a:t>The Romans hated the Jews and renamed the land as “Palestine” in 132 A.D. after name of Philistia in order to erase and Jewish connection.</a:t>
            </a:r>
            <a:endParaRPr lang="en-US" sz="2800" b="1"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017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Genesis 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The Lord had said to Abram,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Leave your country, your people and your father</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s household, and go 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the land </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show you.</a:t>
              </a:r>
              <a:endParaRPr kumimoji="0" lang="en-US" altLang="zh-CN"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make you into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 great nation </a:t>
              </a:r>
              <a:endPar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I will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I will make your name great,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you will be a blessing.</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bless those who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whoever curses you I will 		      curse;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a:t>
              </a: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all peoples on earth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                will be blessed through you.</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830997"/>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15993438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675900"/>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2867764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eaLnBrk="1" hangingPunct="1"/>
            <a:r>
              <a:rPr lang="en-US" sz="3200" b="1" dirty="0">
                <a:solidFill>
                  <a:schemeClr val="bg1"/>
                </a:solidFill>
                <a:latin typeface="Arial" charset="0"/>
                <a:cs typeface="Arial" charset="0"/>
              </a:rPr>
              <a:t>“The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did not set his heart on you and choose you because you were more numerous than other nations, for you were the smallest of all nations! </a:t>
            </a:r>
            <a:r>
              <a:rPr lang="en-US" sz="3200" b="1" baseline="30000" dirty="0">
                <a:solidFill>
                  <a:schemeClr val="bg1"/>
                </a:solidFill>
                <a:latin typeface="Arial" charset="0"/>
                <a:cs typeface="Arial" charset="0"/>
              </a:rPr>
              <a:t>8 </a:t>
            </a:r>
            <a:r>
              <a:rPr lang="en-US" sz="3200" b="1" dirty="0">
                <a:solidFill>
                  <a:schemeClr val="bg1"/>
                </a:solidFill>
                <a:latin typeface="Arial" charset="0"/>
                <a:cs typeface="Arial" charset="0"/>
              </a:rPr>
              <a:t>Rather, it was simply that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loves you, and he was keeping the oath he had sworn to your ancestors. That is why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rescued you with such a strong hand from your slavery and from the oppressive hand of Pharaoh, king of Egypt."</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 </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—Deuteronomy 7:7-8 </a:t>
            </a:r>
            <a:r>
              <a:rPr lang="en-US" sz="2400" b="1" dirty="0">
                <a:solidFill>
                  <a:schemeClr val="bg1"/>
                </a:solidFill>
                <a:latin typeface="Arial" charset="0"/>
                <a:cs typeface="Arial" charset="0"/>
              </a:rPr>
              <a:t>NLT</a:t>
            </a:r>
            <a:r>
              <a:rPr lang="en-US" sz="3200" b="1" dirty="0">
                <a:solidFill>
                  <a:schemeClr val="bg1"/>
                </a:solidFill>
                <a:latin typeface="Arial" charset="0"/>
                <a:cs typeface="Arial" charset="0"/>
              </a:rPr>
              <a:t>—</a:t>
            </a:r>
          </a:p>
        </p:txBody>
      </p:sp>
    </p:spTree>
    <p:extLst>
      <p:ext uri="{BB962C8B-B14F-4D97-AF65-F5344CB8AC3E}">
        <p14:creationId xmlns:p14="http://schemas.microsoft.com/office/powerpoint/2010/main" val="711414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2609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1</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When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all these blessings and curses I have set before you come upon you and you take them to heart wherever the Lord your God disperses you among the nations,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2</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and when </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you and your children return to the Lord your God and obey him with all your heart and with all your soul according to everything I command you today,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3</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then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the Lord your God will restore your fortunes and have compassion on you and gather you again from all the nations where he scattered you.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4</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Even if you have been banished to the most distant land under the heavens, from there the Lord your God will gather you and bring you back </a:t>
            </a:r>
            <a:r>
              <a:rPr kumimoji="0" lang="en-US" sz="1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(NIV).</a:t>
            </a: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CC"/>
                </a:solidFill>
                <a:effectLst/>
                <a:uLnTx/>
                <a:uFillTx/>
                <a:latin typeface="Times" charset="0"/>
                <a:ea typeface="ＭＳ Ｐゴシック" charset="0"/>
                <a:cs typeface="+mn-cs"/>
              </a:rPr>
              <a:t>EXILE &amp; RETURN PROMISED</a:t>
            </a:r>
            <a:endParaRPr kumimoji="0" lang="en-US" sz="2800" b="1" i="0" u="none" strike="noStrike" kern="1200" cap="none" spc="0" normalizeH="0" baseline="0" noProof="0">
              <a:ln>
                <a:noFill/>
              </a:ln>
              <a:solidFill>
                <a:srgbClr val="FFD34A"/>
              </a:solidFill>
              <a:effectLst/>
              <a:uLnTx/>
              <a:uFillTx/>
              <a:latin typeface="Times" charset="0"/>
              <a:ea typeface="ＭＳ Ｐゴシック" charset="0"/>
              <a:cs typeface="+mn-cs"/>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23558" name="Oval 6"/>
          <p:cNvSpPr>
            <a:spLocks noChangeArrowheads="1"/>
          </p:cNvSpPr>
          <p:nvPr/>
        </p:nvSpPr>
        <p:spPr bwMode="auto">
          <a:xfrm>
            <a:off x="4724400" y="20574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en-US" sz="3200" b="1">
                <a:solidFill>
                  <a:schemeClr val="tx1"/>
                </a:solidFill>
                <a:effectLst/>
                <a:latin typeface="Times" charset="0"/>
                <a:ea typeface="ＭＳ Ｐゴシック" charset="0"/>
                <a:cs typeface="ＭＳ Ｐゴシック" charset="0"/>
              </a:rPr>
              <a:t>Deuteronomy</a:t>
            </a:r>
            <a:r>
              <a:rPr lang="en-US" sz="2800">
                <a:effectLst/>
                <a:latin typeface="Times" charset="0"/>
                <a:ea typeface="ＭＳ Ｐゴシック" charset="0"/>
                <a:cs typeface="ＭＳ Ｐゴシック" charset="0"/>
              </a:rPr>
              <a:t> </a:t>
            </a:r>
            <a:r>
              <a:rPr lang="en-US" sz="3200" b="1">
                <a:solidFill>
                  <a:schemeClr val="tx1"/>
                </a:solidFill>
                <a:effectLst/>
                <a:latin typeface="Times" charset="0"/>
                <a:ea typeface="ＭＳ Ｐゴシック" charset="0"/>
                <a:cs typeface="ＭＳ Ｐゴシック" charset="0"/>
              </a:rPr>
              <a:t>30:1-4</a:t>
            </a:r>
            <a:endParaRPr lang="en-US">
              <a:latin typeface="Times" charset="0"/>
              <a:ea typeface="ＭＳ Ｐゴシック" charset="0"/>
              <a:cs typeface="ＭＳ Ｐゴシック" charset="0"/>
            </a:endParaRPr>
          </a:p>
        </p:txBody>
      </p:sp>
      <p:sp>
        <p:nvSpPr>
          <p:cNvPr id="30" name="Oval 6"/>
          <p:cNvSpPr>
            <a:spLocks noChangeArrowheads="1"/>
          </p:cNvSpPr>
          <p:nvPr/>
        </p:nvSpPr>
        <p:spPr bwMode="auto">
          <a:xfrm>
            <a:off x="6705600" y="25146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1" name="Oval 6"/>
          <p:cNvSpPr>
            <a:spLocks noChangeArrowheads="1"/>
          </p:cNvSpPr>
          <p:nvPr/>
        </p:nvSpPr>
        <p:spPr bwMode="auto">
          <a:xfrm>
            <a:off x="5791200" y="3810000"/>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2" name="Oval 6"/>
          <p:cNvSpPr>
            <a:spLocks noChangeArrowheads="1"/>
          </p:cNvSpPr>
          <p:nvPr/>
        </p:nvSpPr>
        <p:spPr bwMode="auto">
          <a:xfrm>
            <a:off x="3200400" y="5905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Tree>
    <p:extLst>
      <p:ext uri="{BB962C8B-B14F-4D97-AF65-F5344CB8AC3E}">
        <p14:creationId xmlns:p14="http://schemas.microsoft.com/office/powerpoint/2010/main" val="345584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"Give heed, O believers! For Moses said to his people: 'O my people! Remember with reverence the grace of God upon you when He appointed prophets among you and made you sovereign over yourselves. Moreover, </a:t>
            </a:r>
            <a:r>
              <a:rPr lang="en-US" sz="2800" b="1" dirty="0">
                <a:solidFill>
                  <a:srgbClr val="FFFF00"/>
                </a:solidFill>
                <a:effectLst>
                  <a:glow rad="127000">
                    <a:schemeClr val="tx1"/>
                  </a:glow>
                </a:effectLst>
                <a:latin typeface="Arial" charset="0"/>
                <a:ea typeface="ＭＳ Ｐゴシック" charset="0"/>
                <a:cs typeface="ＭＳ Ｐゴシック" charset="0"/>
              </a:rPr>
              <a:t>He gave to you what He has not given to anyone else</a:t>
            </a:r>
            <a:r>
              <a:rPr lang="en-US" sz="2800" b="1" dirty="0">
                <a:effectLst>
                  <a:glow rad="127000">
                    <a:schemeClr val="tx1"/>
                  </a:glow>
                </a:effectLst>
                <a:latin typeface="Arial" charset="0"/>
                <a:ea typeface="ＭＳ Ｐゴシック" charset="0"/>
                <a:cs typeface="ＭＳ Ｐゴシック" charset="0"/>
              </a:rPr>
              <a:t>. O, my people! Enter the Holy Land that God has decreed for you to enter, and do not turn away from this battle in retreat, for then you shall turn back from the faith itself as losers of an everlasting Paradise'" (Sura 5:20-21).</a:t>
            </a:r>
          </a:p>
        </p:txBody>
      </p:sp>
    </p:spTree>
    <p:extLst>
      <p:ext uri="{BB962C8B-B14F-4D97-AF65-F5344CB8AC3E}">
        <p14:creationId xmlns:p14="http://schemas.microsoft.com/office/powerpoint/2010/main" val="40560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“You will find very clearly,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a:t>
            </a: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Sheikh Dr Muhammad Al-Husseini</a:t>
            </a:r>
          </a:p>
        </p:txBody>
      </p:sp>
    </p:spTree>
    <p:extLst>
      <p:ext uri="{BB962C8B-B14F-4D97-AF65-F5344CB8AC3E}">
        <p14:creationId xmlns:p14="http://schemas.microsoft.com/office/powerpoint/2010/main" val="9387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Assyrians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474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ED4C7FE-1D95-D021-6EA3-EBB6243F1651}"/>
              </a:ext>
            </a:extLst>
          </p:cNvPr>
          <p:cNvSpPr txBox="1">
            <a:spLocks noChangeArrowheads="1"/>
          </p:cNvSpPr>
          <p:nvPr/>
        </p:nvSpPr>
        <p:spPr bwMode="auto">
          <a:xfrm>
            <a:off x="179388" y="980728"/>
            <a:ext cx="2808436" cy="563220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a:t>
            </a:r>
            <a:r>
              <a:rPr kumimoji="0" lang="en-US" altLang="ja-JP" b="1" i="0" u="none" strike="noStrike" kern="1200" cap="none" spc="0" normalizeH="0" baseline="0" noProof="0" dirty="0">
                <a:ln>
                  <a:noFill/>
                </a:ln>
                <a:solidFill>
                  <a:srgbClr val="FFFF00"/>
                </a:solidFill>
                <a:effectLst/>
                <a:uLnTx/>
                <a:uFillTx/>
                <a:latin typeface="Arial" charset="0"/>
                <a:ea typeface="ＭＳ Ｐゴシック" charset="0"/>
              </a:rPr>
              <a:t>you shall be My witnesses </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both in Jerusalem, and in all Judea and Samaria, and even to the remotest part of the earth.</a:t>
            </a: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charset="0"/>
              </a:rPr>
              <a:t>—Acts 1:8—</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3014163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(Galatians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All Israel will be saved</a:t>
            </a: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 </a:t>
            </a:r>
            <a:r>
              <a:rPr lang="en-US" sz="2400" b="1" dirty="0">
                <a:solidFill>
                  <a:schemeClr val="bg1"/>
                </a:solidFill>
                <a:latin typeface="Tahoma" charset="0"/>
                <a:ea typeface="ＭＳ Ｐゴシック" charset="0"/>
                <a:cs typeface="ＭＳ Ｐゴシック" charset="0"/>
              </a:rPr>
              <a:t>(Rom. 11:25-27)</a:t>
            </a:r>
            <a:endParaRPr lang="en-US" sz="3200" b="1" dirty="0">
              <a:solidFill>
                <a:schemeClr val="bg1"/>
              </a:solidFill>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NTS 155w</a:t>
            </a:r>
          </a:p>
        </p:txBody>
      </p:sp>
    </p:spTree>
    <p:extLst>
      <p:ext uri="{BB962C8B-B14F-4D97-AF65-F5344CB8AC3E}">
        <p14:creationId xmlns:p14="http://schemas.microsoft.com/office/powerpoint/2010/main" val="308745684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6000" b="1" i="0" u="none" strike="noStrike" kern="1200" cap="none" spc="0" normalizeH="0" baseline="0" noProof="0" dirty="0">
              <a:ln>
                <a:noFill/>
              </a:ln>
              <a:solidFill>
                <a:srgbClr val="FFCC66"/>
              </a:solidFill>
              <a:effectLst/>
              <a:uLnTx/>
              <a:uFillTx/>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7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000044"/>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44"/>
                </a:solidFill>
                <a:effectLst/>
                <a:uLnTx/>
                <a:uFillTx/>
                <a:latin typeface="Arial" charset="0"/>
                <a:ea typeface="ＭＳ Ｐゴシック" charset="0"/>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2437873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13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Christ redeemed us from the curse of the law by becoming a curse for us—for it is written, “Cursed is everyone who is hanged on a tree”—</a:t>
            </a: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14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For you are all children of God through faith in Christ Jesus.  </a:t>
            </a:r>
            <a:r>
              <a:rPr kumimoji="0" lang="en-US" sz="3600" b="1" i="0" u="none" strike="noStrike" kern="1200" cap="none" spc="0" normalizeH="0" baseline="30000" noProof="0" dirty="0">
                <a:ln>
                  <a:noFill/>
                </a:ln>
                <a:solidFill>
                  <a:srgbClr val="000000"/>
                </a:solidFill>
                <a:effectLst/>
                <a:uLnTx/>
                <a:uFillTx/>
                <a:latin typeface="Arial"/>
                <a:ea typeface="SimSun" charset="0"/>
                <a:cs typeface="Arial"/>
              </a:rPr>
              <a:t>27</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And all who have been united with Christ in baptism have put on Christ, like putting on new clothes.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There is no longer Jew or Gentile, slave or free, male and female. For you are all one in Christ Jesus.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372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Jews are a hated people.</a:t>
            </a:r>
          </a:p>
        </p:txBody>
      </p:sp>
    </p:spTree>
    <p:extLst>
      <p:ext uri="{BB962C8B-B14F-4D97-AF65-F5344CB8AC3E}">
        <p14:creationId xmlns:p14="http://schemas.microsoft.com/office/powerpoint/2010/main" val="13867318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Assyrian</a:t>
            </a:r>
          </a:p>
        </p:txBody>
      </p:sp>
      <p:sp>
        <p:nvSpPr>
          <p:cNvPr id="23556" name="Text Box 4"/>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Brutality</a:t>
            </a:r>
          </a:p>
        </p:txBody>
      </p:sp>
      <p:sp>
        <p:nvSpPr>
          <p:cNvPr id="52839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0"/>
              </a:rPr>
              <a:t>614</a:t>
            </a:r>
          </a:p>
        </p:txBody>
      </p:sp>
      <p:sp>
        <p:nvSpPr>
          <p:cNvPr id="528391" name="TextBox 5"/>
          <p:cNvSpPr txBox="1">
            <a:spLocks noChangeArrowheads="1"/>
          </p:cNvSpPr>
          <p:nvPr/>
        </p:nvSpPr>
        <p:spPr bwMode="auto">
          <a:xfrm>
            <a:off x="5105400" y="2462213"/>
            <a:ext cx="4038600" cy="3786187"/>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A pyramid of heads I reared in front of his city.  Their youths and their maidens I burnt up in the flames.</a:t>
            </a: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Shalmaneser</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859-824 BC </a:t>
            </a: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80 years before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400" b="0"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Assyria and Babylonia</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1:213</a:t>
            </a:r>
          </a:p>
        </p:txBody>
      </p:sp>
    </p:spTree>
    <p:extLst>
      <p:ext uri="{BB962C8B-B14F-4D97-AF65-F5344CB8AC3E}">
        <p14:creationId xmlns:p14="http://schemas.microsoft.com/office/powerpoint/2010/main" val="34671836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Why have Jews been hated throughout history?</a:t>
            </a:r>
          </a:p>
        </p:txBody>
      </p:sp>
    </p:spTree>
    <p:extLst>
      <p:ext uri="{BB962C8B-B14F-4D97-AF65-F5344CB8AC3E}">
        <p14:creationId xmlns:p14="http://schemas.microsoft.com/office/powerpoint/2010/main" val="25719437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Put on all of God’s armor so that you will be able to stand firm against all strategies of the devil. </a:t>
            </a:r>
            <a:r>
              <a:rPr lang="en-US" sz="2800" b="1" baseline="30000" dirty="0">
                <a:effectLst>
                  <a:glow rad="127000">
                    <a:schemeClr val="tx1"/>
                  </a:glow>
                </a:effectLst>
                <a:latin typeface="Arial" charset="0"/>
                <a:ea typeface="ＭＳ Ｐゴシック" charset="0"/>
                <a:cs typeface="ＭＳ Ｐゴシック" charset="0"/>
              </a:rPr>
              <a:t>12</a:t>
            </a:r>
            <a:r>
              <a:rPr lang="en-US" sz="28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a:defRPr/>
            </a:pPr>
            <a:endParaRPr lang="en-US" sz="2800" b="1" dirty="0">
              <a:effectLst>
                <a:glow rad="127000">
                  <a:schemeClr val="tx1"/>
                </a:glow>
              </a:effectLst>
              <a:latin typeface="Arial" charset="0"/>
              <a:ea typeface="ＭＳ Ｐゴシック" charset="0"/>
              <a:cs typeface="ＭＳ Ｐゴシック" charset="0"/>
            </a:endParaRPr>
          </a:p>
          <a:p>
            <a:pPr>
              <a:defRPr/>
            </a:pPr>
            <a:r>
              <a:rPr lang="en-US"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Ephesians 6:11-12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6943410" cy="2442426"/>
          </a:xfrm>
          <a:effectLst>
            <a:outerShdw blurRad="63500" dist="35921" dir="2700000" algn="ctr" rotWithShape="0">
              <a:schemeClr val="tx2">
                <a:alpha val="74998"/>
              </a:schemeClr>
            </a:outerShdw>
          </a:effectLst>
        </p:spPr>
        <p:txBody>
          <a:bodyPr anchor="ctr"/>
          <a:lstStyle/>
          <a:p>
            <a:pPr algn="l">
              <a:defRPr/>
            </a:pPr>
            <a:r>
              <a:rPr lang="en-US" sz="3600" b="1" dirty="0">
                <a:effectLst>
                  <a:glow rad="127000">
                    <a:schemeClr val="tx1"/>
                  </a:glow>
                </a:effectLst>
                <a:latin typeface="Arial" charset="0"/>
                <a:ea typeface="ＭＳ Ｐゴシック" charset="0"/>
                <a:cs typeface="ＭＳ Ｐゴシック" charset="0"/>
              </a:rPr>
              <a:t>Satan: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hates what God loves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loves what God hates</a:t>
            </a: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A joint 2016 prayer session was held in Gush Etzion, after the Duma arson attack </a:t>
            </a:r>
          </a:p>
          <a:p>
            <a:pPr algn="ctr" defTabSz="914400" eaLnBrk="0" fontAlgn="base" hangingPunct="0">
              <a:spcBef>
                <a:spcPct val="0"/>
              </a:spcBef>
              <a:spcAft>
                <a:spcPct val="0"/>
              </a:spcAft>
            </a:pPr>
            <a:r>
              <a:rPr lang="en-US" sz="1400" b="1" dirty="0">
                <a:solidFill>
                  <a:schemeClr val="bg1"/>
                </a:solidFill>
                <a:latin typeface="Arial"/>
                <a:cs typeface="Arial"/>
              </a:rPr>
              <a:t>(photo credit: MARC ISRAEL SELLEM/THE JERUSALEM POST) </a:t>
            </a:r>
          </a:p>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www.jpost.com</a:t>
            </a:r>
            <a:r>
              <a:rPr lang="en-US" sz="1400" b="1" dirty="0">
                <a:solidFill>
                  <a:schemeClr val="bg1"/>
                </a:solidFill>
                <a:latin typeface="Arial"/>
                <a:cs typeface="Arial"/>
              </a:rPr>
              <a:t>/</a:t>
            </a:r>
            <a:r>
              <a:rPr lang="en-US" sz="1400" b="1" dirty="0" err="1">
                <a:solidFill>
                  <a:schemeClr val="bg1"/>
                </a:solidFill>
                <a:latin typeface="Arial"/>
                <a:cs typeface="Arial"/>
              </a:rPr>
              <a:t>israel</a:t>
            </a:r>
            <a:r>
              <a:rPr lang="en-US" sz="1400" b="1" dirty="0">
                <a:solidFill>
                  <a:schemeClr val="bg1"/>
                </a:solidFill>
                <a:latin typeface="Arial"/>
                <a:cs typeface="Arial"/>
              </a:rPr>
              <a:t>-news/for-jewish-agency-israeli-arabs-an-increasing-priority-445642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future of antisemitism?</a:t>
            </a:r>
          </a:p>
        </p:txBody>
      </p:sp>
    </p:spTree>
    <p:extLst>
      <p:ext uri="{BB962C8B-B14F-4D97-AF65-F5344CB8AC3E}">
        <p14:creationId xmlns:p14="http://schemas.microsoft.com/office/powerpoint/2010/main" val="9599654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45117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2255721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10877396"/>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34894866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5578454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614</a:t>
            </a:r>
          </a:p>
        </p:txBody>
      </p:sp>
      <p:sp>
        <p:nvSpPr>
          <p:cNvPr id="532484" name="TextBox 4"/>
          <p:cNvSpPr txBox="1">
            <a:spLocks noChangeArrowheads="1"/>
          </p:cNvSpPr>
          <p:nvPr/>
        </p:nvSpPr>
        <p:spPr bwMode="auto">
          <a:xfrm>
            <a:off x="0" y="2546043"/>
            <a:ext cx="5004048" cy="4401205"/>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I pierced his chin with my keen hand dagger.  Through his jaw… I passed a rope, put a dog chain upon him and made him occupy a kennel.</a:t>
            </a: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Ashurbanipal, 669-626 BC </a:t>
            </a:r>
            <a:b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100 years after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t>
            </a:r>
            <a:b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Assyria &amp; Babylonia</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rebuchet MS" charset="0"/>
                <a:ea typeface="Osaka" charset="0"/>
                <a:cs typeface="Osaka" charset="0"/>
              </a:rPr>
              <a:t>Treatment of Captured Kings</a:t>
            </a: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2804"/>
            <a:ext cx="9150359" cy="156966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1" u="none" strike="noStrike" kern="1200" cap="none" spc="0" normalizeH="0" baseline="0" noProof="0" dirty="0">
                <a:ln>
                  <a:noFill/>
                </a:ln>
                <a:solidFill>
                  <a:srgbClr val="F5F5F2"/>
                </a:solidFill>
                <a:effectLst/>
                <a:uLnTx/>
                <a:uFillTx/>
                <a:latin typeface="Arial" charset="0"/>
                <a:ea typeface="Osaka" charset="0"/>
                <a:cs typeface="Arial" charset="0"/>
              </a:rPr>
              <a:t>"Assyrian execution might involve tortures such as flaying…pulling out the lying tongue, burning, or…"</a:t>
            </a:r>
            <a:endParaRPr kumimoji="0" lang="en-US" sz="2400" b="1" i="1" u="none" strike="noStrike" kern="1200" cap="none" spc="0" normalizeH="0" baseline="0" noProof="0" dirty="0">
              <a:ln>
                <a:noFill/>
              </a:ln>
              <a:solidFill>
                <a:srgbClr val="F5F5F2"/>
              </a:solidFill>
              <a:effectLst/>
              <a:uLnTx/>
              <a:uFillTx/>
              <a:latin typeface="Arial" charset="0"/>
              <a:ea typeface="Osaka" charset="0"/>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Desert</a:t>
              </a:r>
            </a:p>
          </p:txBody>
        </p:sp>
      </p:grpSp>
    </p:spTree>
    <p:extLst>
      <p:ext uri="{BB962C8B-B14F-4D97-AF65-F5344CB8AC3E}">
        <p14:creationId xmlns:p14="http://schemas.microsoft.com/office/powerpoint/2010/main" val="6459078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will bring them back from all the places to which you sold them, and I will pay you back for everything you have done.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sell your sons and daughters to the people of Judah, and they will sell them to the people of Arabia, a nation far away. I,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have spoken!</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Arabia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8735182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a:r>
              <a:rPr lang="en-US" sz="3200" b="1" kern="1200" dirty="0">
                <a:solidFill>
                  <a:srgbClr val="FFFFFF"/>
                </a:solidFill>
                <a:effectLst>
                  <a:glow rad="152400">
                    <a:srgbClr val="000000">
                      <a:alpha val="97000"/>
                    </a:srgbClr>
                  </a:glow>
                </a:effectLst>
              </a:rPr>
              <a:t>Gentiles Blessed (Isaiah 56:3-5 NLT)</a:t>
            </a: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“Don’t let foreigners who commit themselves to 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will never let me be part of his people.’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don’t let the eunuchs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‘I’m a dried-up tree with no children and no future.’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4 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this is what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says: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bless those eunuchs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keep my Sabbath days holy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choose to do what pleases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commit their lives to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5 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give them—within the walls of my house—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 memorial and a name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far greater than sons and daughters could give.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the name I give them is an everlasting one.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It will never disappear!</a:t>
            </a:r>
          </a:p>
        </p:txBody>
      </p:sp>
    </p:spTree>
    <p:extLst>
      <p:ext uri="{BB962C8B-B14F-4D97-AF65-F5344CB8AC3E}">
        <p14:creationId xmlns:p14="http://schemas.microsoft.com/office/powerpoint/2010/main" val="3221218155"/>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en-US" sz="3200" b="1" kern="1200" dirty="0">
                <a:solidFill>
                  <a:srgbClr val="FFFFFF"/>
                </a:solidFill>
                <a:effectLst>
                  <a:glow rad="152400">
                    <a:srgbClr val="000000">
                      <a:alpha val="97000"/>
                    </a:srgbClr>
                  </a:glow>
                </a:effectLst>
              </a:rPr>
              <a:t>Gentiles Join Sabbath Worship with Israel in Millennium (Isaiah 56:6-8 NLT)</a:t>
            </a:r>
          </a:p>
        </p:txBody>
      </p:sp>
      <p:sp>
        <p:nvSpPr>
          <p:cNvPr id="12" name="Title 1"/>
          <p:cNvSpPr txBox="1">
            <a:spLocks/>
          </p:cNvSpPr>
          <p:nvPr/>
        </p:nvSpPr>
        <p:spPr bwMode="auto">
          <a:xfrm>
            <a:off x="648072" y="1052736"/>
            <a:ext cx="7812360" cy="5904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also bless the foreigners who commit themselves to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serve him and love his name,</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worship him and </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 not desecrate the Sabbath day of rest</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hold fast to my covenant.</a:t>
            </a:r>
            <a:endPar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7</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I will bring them to my holy mountain of Jerusalem</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will fill them with joy in my house of prayer.</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I will accept their burnt offerings and sacrifices,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because my Temple will be called a house of prayer for all nations.</a:t>
            </a:r>
            <a:endParaRPr kumimoji="0" lang="en-US" sz="2400" b="1" i="0" u="none" strike="noStrike" kern="1200" cap="none" spc="0" normalizeH="0" baseline="30000" noProof="0" dirty="0">
              <a:ln>
                <a:noFill/>
              </a:ln>
              <a:solidFill>
                <a:srgbClr val="FFFF00"/>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8</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For the Sovereign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brings back the outcasts of Israel, says: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bring others, too,</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besides my people Israel.”</a:t>
            </a:r>
          </a:p>
        </p:txBody>
      </p:sp>
    </p:spTree>
    <p:extLst>
      <p:ext uri="{BB962C8B-B14F-4D97-AF65-F5344CB8AC3E}">
        <p14:creationId xmlns:p14="http://schemas.microsoft.com/office/powerpoint/2010/main" val="1548916448"/>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829557" y="913272"/>
            <a:ext cx="757915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33591582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3455797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do we do with this teaching about antisemitism?</a:t>
            </a:r>
          </a:p>
        </p:txBody>
      </p:sp>
    </p:spTree>
    <p:extLst>
      <p:ext uri="{BB962C8B-B14F-4D97-AF65-F5344CB8AC3E}">
        <p14:creationId xmlns:p14="http://schemas.microsoft.com/office/powerpoint/2010/main" val="3544903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is only one race</a:t>
            </a:r>
            <a:endParaRPr lang="en-US" b="1" dirty="0">
              <a:effectLst>
                <a:glow rad="127000">
                  <a:schemeClr val="tx1"/>
                </a:glow>
              </a:effectLst>
              <a:latin typeface="Arial" charset="0"/>
              <a:ea typeface="ＭＳ Ｐゴシック" charset="0"/>
              <a:cs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1438923"/>
            <a:ext cx="9144000" cy="10932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—the human race.</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accepts all ethnicities.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So should we.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Pray for the Middle East</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panose="020B0604020202020204" pitchFamily="34" charset="0"/>
                <a:ea typeface="ＭＳ Ｐゴシック" charset="0"/>
                <a:cs typeface="Arial" panose="020B0604020202020204" pitchFamily="34"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Fall of Samaria</a:t>
            </a:r>
          </a:p>
        </p:txBody>
      </p:sp>
      <p:sp>
        <p:nvSpPr>
          <p:cNvPr id="73738" name="Text Box 10"/>
          <p:cNvSpPr txBox="1">
            <a:spLocks noChangeArrowheads="1"/>
          </p:cNvSpPr>
          <p:nvPr/>
        </p:nvSpPr>
        <p:spPr bwMode="auto">
          <a:xfrm>
            <a:off x="685800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in the ninth year of King Hoshea</a:t>
            </a:r>
            <a:r>
              <a:rPr kumimoji="0" lang="fr-FR"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reign, Samaria fell, and the people of Israel were exiled to Assyria. They were settled in colonies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along the banks of the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Habor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River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Gozan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0" name="Text Box 12"/>
          <p:cNvSpPr txBox="1">
            <a:spLocks noChangeArrowheads="1"/>
          </p:cNvSpPr>
          <p:nvPr/>
        </p:nvSpPr>
        <p:spPr bwMode="auto">
          <a:xfrm>
            <a:off x="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king of Assyria transported groups of people from Babylon,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Cuthah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Avva</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Beitzel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3743"/>
                                        </p:tgtEl>
                                        <p:attrNameLst>
                                          <p:attrName>style.visibility</p:attrName>
                                        </p:attrNameLst>
                                      </p:cBhvr>
                                      <p:to>
                                        <p:strVal val="visible"/>
                                      </p:to>
                                    </p:set>
                                    <p:animEffect transition="in" filter="fade">
                                      <p:cBhvr>
                                        <p:cTn id="17" dur="500"/>
                                        <p:tgtEl>
                                          <p:spTgt spid="73743"/>
                                        </p:tgtEl>
                                      </p:cBhvr>
                                    </p:animEffect>
                                  </p:childTnLst>
                                </p:cTn>
                              </p:par>
                            </p:childTnLst>
                          </p:cTn>
                        </p:par>
                        <p:par>
                          <p:cTn id="18" fill="hold" nodeType="with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3741"/>
                                        </p:tgtEl>
                                        <p:attrNameLst>
                                          <p:attrName>style.visibility</p:attrName>
                                        </p:attrNameLst>
                                      </p:cBhvr>
                                      <p:to>
                                        <p:strVal val="visible"/>
                                      </p:to>
                                    </p:set>
                                    <p:animEffect transition="in" filter="fade">
                                      <p:cBhvr>
                                        <p:cTn id="21" dur="500"/>
                                        <p:tgtEl>
                                          <p:spTgt spid="73741"/>
                                        </p:tgtEl>
                                      </p:cBhvr>
                                    </p:animEffect>
                                  </p:childTnLst>
                                </p:cTn>
                              </p:par>
                            </p:childTnLst>
                          </p:cTn>
                        </p:par>
                        <p:par>
                          <p:cTn id="22" fill="hold" nodeType="with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3744"/>
                                        </p:tgtEl>
                                        <p:attrNameLst>
                                          <p:attrName>style.visibility</p:attrName>
                                        </p:attrNameLst>
                                      </p:cBhvr>
                                      <p:to>
                                        <p:strVal val="visible"/>
                                      </p:to>
                                    </p:set>
                                    <p:animEffect transition="in" filter="fade">
                                      <p:cBhvr>
                                        <p:cTn id="25" dur="500"/>
                                        <p:tgtEl>
                                          <p:spTgt spid="73744"/>
                                        </p:tgtEl>
                                      </p:cBhvr>
                                    </p:animEffect>
                                  </p:childTnLst>
                                </p:cTn>
                              </p:par>
                            </p:childTnLst>
                          </p:cTn>
                        </p:par>
                        <p:par>
                          <p:cTn id="26" fill="hold" nodeType="with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3742"/>
                                        </p:tgtEl>
                                        <p:attrNameLst>
                                          <p:attrName>style.visibility</p:attrName>
                                        </p:attrNameLst>
                                      </p:cBhvr>
                                      <p:to>
                                        <p:strVal val="visible"/>
                                      </p:to>
                                    </p:set>
                                    <p:animEffect transition="in" filter="fade">
                                      <p:cBhvr>
                                        <p:cTn id="29" dur="500"/>
                                        <p:tgtEl>
                                          <p:spTgt spid="737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3745"/>
                                        </p:tgtEl>
                                        <p:attrNameLst>
                                          <p:attrName>style.visibility</p:attrName>
                                        </p:attrNameLst>
                                      </p:cBhvr>
                                      <p:to>
                                        <p:strVal val="visible"/>
                                      </p:to>
                                    </p:set>
                                    <p:anim calcmode="lin" valueType="num">
                                      <p:cBhvr additive="base">
                                        <p:cTn id="34" dur="500" fill="hold"/>
                                        <p:tgtEl>
                                          <p:spTgt spid="73745"/>
                                        </p:tgtEl>
                                        <p:attrNameLst>
                                          <p:attrName>ppt_x</p:attrName>
                                        </p:attrNameLst>
                                      </p:cBhvr>
                                      <p:tavLst>
                                        <p:tav tm="0">
                                          <p:val>
                                            <p:strVal val="#ppt_x"/>
                                          </p:val>
                                        </p:tav>
                                        <p:tav tm="100000">
                                          <p:val>
                                            <p:strVal val="#ppt_x"/>
                                          </p:val>
                                        </p:tav>
                                      </p:tavLst>
                                    </p:anim>
                                    <p:anim calcmode="lin" valueType="num">
                                      <p:cBhvr additive="base">
                                        <p:cTn id="35"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740"/>
                                        </p:tgtEl>
                                        <p:attrNameLst>
                                          <p:attrName>style.visibility</p:attrName>
                                        </p:attrNameLst>
                                      </p:cBhvr>
                                      <p:to>
                                        <p:strVal val="visible"/>
                                      </p:to>
                                    </p:set>
                                    <p:animEffect transition="in" filter="fade">
                                      <p:cBhvr>
                                        <p:cTn id="40" dur="500"/>
                                        <p:tgtEl>
                                          <p:spTgt spid="73740"/>
                                        </p:tgtEl>
                                      </p:cBhvr>
                                    </p:animEffect>
                                  </p:childTnLst>
                                </p:cTn>
                              </p:par>
                            </p:childTnLst>
                          </p:cTn>
                        </p:par>
                        <p:par>
                          <p:cTn id="41" fill="hold" nodeType="with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3747"/>
                                        </p:tgtEl>
                                        <p:attrNameLst>
                                          <p:attrName>style.visibility</p:attrName>
                                        </p:attrNameLst>
                                      </p:cBhvr>
                                      <p:to>
                                        <p:strVal val="visible"/>
                                      </p:to>
                                    </p:set>
                                    <p:animEffect transition="in" filter="fade">
                                      <p:cBhvr>
                                        <p:cTn id="44" dur="500"/>
                                        <p:tgtEl>
                                          <p:spTgt spid="73747"/>
                                        </p:tgtEl>
                                      </p:cBhvr>
                                    </p:animEffect>
                                  </p:childTnLst>
                                </p:cTn>
                              </p:par>
                            </p:childTnLst>
                          </p:cTn>
                        </p:par>
                        <p:par>
                          <p:cTn id="45" fill="hold" nodeType="withGroup">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73746"/>
                                        </p:tgtEl>
                                        <p:attrNameLst>
                                          <p:attrName>style.visibility</p:attrName>
                                        </p:attrNameLst>
                                      </p:cBhvr>
                                      <p:to>
                                        <p:strVal val="visible"/>
                                      </p:to>
                                    </p:set>
                                    <p:animEffect transition="in" filter="fade">
                                      <p:cBhvr>
                                        <p:cTn id="48"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Babylonians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Exile</a:t>
            </a:r>
          </a:p>
        </p:txBody>
      </p:sp>
    </p:spTree>
    <p:extLst>
      <p:ext uri="{BB962C8B-B14F-4D97-AF65-F5344CB8AC3E}">
        <p14:creationId xmlns:p14="http://schemas.microsoft.com/office/powerpoint/2010/main" val="85489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dirty="0">
                <a:solidFill>
                  <a:schemeClr val="tx1"/>
                </a:solidFill>
                <a:effectLst>
                  <a:outerShdw blurRad="38100" dist="38100" dir="2700000" algn="tl">
                    <a:srgbClr val="000000"/>
                  </a:outerShdw>
                </a:effectLst>
                <a:latin typeface="Arial" charset="0"/>
                <a:ea typeface="ＭＳ Ｐゴシック" charset="0"/>
              </a:rPr>
              <a:t>Babylonian Rule over Israel</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Antisemitism?</a:t>
            </a: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en-US" sz="3200" b="1" dirty="0">
                <a:solidFill>
                  <a:schemeClr val="accent1">
                    <a:lumMod val="20000"/>
                    <a:lumOff val="80000"/>
                  </a:schemeClr>
                </a:solidFill>
                <a:effectLst/>
                <a:latin typeface="Arial" charset="0"/>
                <a:ea typeface="ＭＳ Ｐゴシック" charset="0"/>
                <a:cs typeface="Arial" charset="0"/>
              </a:rPr>
              <a:t>The Image of Daniel 2 is Apocalyptic too</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89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Persians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84698339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1405982"/>
          </a:xfrm>
        </p:spPr>
        <p:txBody>
          <a:bodyPr/>
          <a:lstStyle/>
          <a:p>
            <a:r>
              <a:rPr lang="en-US" b="1" dirty="0">
                <a:effectLst>
                  <a:glow rad="228600">
                    <a:schemeClr val="tx1"/>
                  </a:glow>
                </a:effectLst>
              </a:rPr>
              <a:t>God</a:t>
            </a:r>
            <a:r>
              <a:rPr lang="uk-UA" b="1" dirty="0">
                <a:effectLst>
                  <a:glow rad="228600">
                    <a:schemeClr val="tx1"/>
                  </a:glow>
                </a:effectLst>
              </a:rPr>
              <a:t>'</a:t>
            </a:r>
            <a:r>
              <a:rPr lang="en-US" b="1" dirty="0">
                <a:effectLst>
                  <a:glow rad="228600">
                    <a:schemeClr val="tx1"/>
                  </a:glow>
                </a:effectLst>
              </a:rPr>
              <a:t>s work was opposed </a:t>
            </a:r>
            <a:br>
              <a:rPr lang="en-US" b="1" dirty="0">
                <a:effectLst>
                  <a:glow rad="228600">
                    <a:schemeClr val="tx1"/>
                  </a:glow>
                </a:effectLst>
              </a:rPr>
            </a:br>
            <a:r>
              <a:rPr lang="en-US" b="1" dirty="0">
                <a:effectLst>
                  <a:glow rad="228600">
                    <a:schemeClr val="tx1"/>
                  </a:glow>
                </a:effectLst>
              </a:rPr>
              <a:t>(Ezra 4:1-2)</a:t>
            </a:r>
          </a:p>
        </p:txBody>
      </p:sp>
    </p:spTree>
    <p:extLst>
      <p:ext uri="{BB962C8B-B14F-4D97-AF65-F5344CB8AC3E}">
        <p14:creationId xmlns:p14="http://schemas.microsoft.com/office/powerpoint/2010/main" val="183429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Greeks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eaLnBrk="1" hangingPunct="1">
              <a:defRPr/>
            </a:pPr>
            <a:r>
              <a:rPr lang="en-US" sz="4000" b="1" dirty="0">
                <a:solidFill>
                  <a:schemeClr val="tx1"/>
                </a:solidFill>
                <a:effectLst>
                  <a:glow rad="101600">
                    <a:schemeClr val="bg2"/>
                  </a:glow>
                </a:effectLst>
                <a:latin typeface="Arial" charset="0"/>
                <a:ea typeface="ＭＳ Ｐゴシック" charset="0"/>
              </a:rPr>
              <a:t>Jerusalem Hellenization</a:t>
            </a: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65</a:t>
            </a: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Menorah</a:t>
              </a: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Feast of Lights (Dedication)</a:t>
            </a:r>
          </a:p>
        </p:txBody>
      </p:sp>
      <p:sp>
        <p:nvSpPr>
          <p:cNvPr id="126979" name="Rectangle 3"/>
          <p:cNvSpPr>
            <a:spLocks noGrp="1" noChangeArrowheads="1"/>
          </p:cNvSpPr>
          <p:nvPr>
            <p:ph type="body" idx="1"/>
          </p:nvPr>
        </p:nvSpPr>
        <p:spPr>
          <a:xfrm>
            <a:off x="457200" y="2174875"/>
            <a:ext cx="3826768" cy="796925"/>
          </a:xfrm>
        </p:spPr>
        <p:txBody>
          <a:bodyPr/>
          <a:lstStyle/>
          <a:p>
            <a:pPr eaLnBrk="1" hangingPunct="1">
              <a:defRPr/>
            </a:pPr>
            <a:r>
              <a:rPr lang="en-US" sz="2800" b="1">
                <a:effectLst>
                  <a:glow rad="101600">
                    <a:schemeClr val="bg2"/>
                  </a:glow>
                  <a:outerShdw blurRad="38100" dist="38100" dir="2700000" algn="tl">
                    <a:srgbClr val="000000"/>
                  </a:outerShdw>
                </a:effectLst>
                <a:latin typeface="Arial" charset="0"/>
                <a:ea typeface="ＭＳ Ｐゴシック" charset="0"/>
              </a:rPr>
              <a:t>Dec 167- Dec 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Romans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Romans destroyed the Jewish temple in AD 70 and made Jerusalem pagan in AD 132</a:t>
            </a: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Rome even renamed Israel as </a:t>
            </a:r>
            <a:r>
              <a:rPr lang="en-US" sz="2800" b="1" i="1" kern="0" dirty="0">
                <a:effectLst>
                  <a:glow rad="127000">
                    <a:schemeClr val="tx1"/>
                  </a:glow>
                </a:effectLst>
                <a:latin typeface="Arial" charset="0"/>
                <a:ea typeface="ＭＳ Ｐゴシック" charset="0"/>
                <a:cs typeface="ＭＳ Ｐゴシック" charset="0"/>
              </a:rPr>
              <a:t>Palestina</a:t>
            </a:r>
            <a:r>
              <a:rPr lang="en-US" sz="2800" b="1" kern="0" dirty="0">
                <a:effectLst>
                  <a:glow rad="127000">
                    <a:schemeClr val="tx1"/>
                  </a:glow>
                </a:effectLst>
                <a:latin typeface="Arial" charset="0"/>
                <a:ea typeface="ＭＳ Ｐゴシック" charset="0"/>
                <a:cs typeface="ＭＳ Ｐゴシック" charset="0"/>
              </a:rPr>
              <a:t> after the Philistines who came from the Aegean Sea to seek to erase any Jewish claim to the city! </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Catholics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4000" b="1" i="1" dirty="0">
                <a:effectLst>
                  <a:glow rad="876300">
                    <a:schemeClr val="tx1"/>
                  </a:glow>
                </a:effectLst>
                <a:latin typeface="Arial" charset="0"/>
                <a:ea typeface="ＭＳ Ｐゴシック" charset="0"/>
                <a:cs typeface="ＭＳ Ｐゴシック" charset="0"/>
              </a:rPr>
              <a:t>Catholic Theology &amp; Practice</a:t>
            </a: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Said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"The Church is the New Israel"</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Replaced Israel</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Disdained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Jews</a:t>
            </a:r>
          </a:p>
        </p:txBody>
      </p:sp>
      <p:sp>
        <p:nvSpPr>
          <p:cNvPr id="2" name="Notched Right Arrow 1"/>
          <p:cNvSpPr/>
          <p:nvPr/>
        </p:nvSpPr>
        <p:spPr bwMode="auto">
          <a:xfrm>
            <a:off x="2040985"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4322497"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Oppressed Jews</a:t>
            </a:r>
          </a:p>
        </p:txBody>
      </p:sp>
      <p:sp>
        <p:nvSpPr>
          <p:cNvPr id="9" name="Notched Right Arrow 8"/>
          <p:cNvSpPr/>
          <p:nvPr/>
        </p:nvSpPr>
        <p:spPr bwMode="auto">
          <a:xfrm>
            <a:off x="6606901"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Terroris</a:t>
            </a:r>
            <a:r>
              <a:rPr lang="en-US" sz="6600" b="1" dirty="0">
                <a:latin typeface="Arial" panose="020B0604020202020204" pitchFamily="34" charset="0"/>
                <a:ea typeface="Calibri" panose="020F0502020204030204" pitchFamily="34" charset="0"/>
                <a:cs typeface="Arial" panose="020B0604020202020204" pitchFamily="34" charset="0"/>
              </a:rPr>
              <a:t>m</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thereligionofpeace.com</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chemeClr val="tx2"/>
                </a:solidFill>
                <a:effectLst>
                  <a:glow rad="127000">
                    <a:schemeClr val="bg1"/>
                  </a:glow>
                </a:effectLst>
                <a:latin typeface="Arial" charset="0"/>
                <a:ea typeface="ＭＳ Ｐゴシック" charset="0"/>
                <a:cs typeface="ＭＳ Ｐゴシック" charset="0"/>
              </a:rPr>
              <a:t>Daily Updates of Islamic Terror Against Jews, Christians, etc.</a:t>
            </a: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495653" y="1661936"/>
            <a:ext cx="3714805" cy="3909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solidFill>
                  <a:schemeClr val="tx2"/>
                </a:solidFill>
                <a:effectLst>
                  <a:glow rad="127000">
                    <a:schemeClr val="bg1"/>
                  </a:glow>
                </a:effectLst>
                <a:latin typeface="Arial" charset="0"/>
                <a:ea typeface="ＭＳ Ｐゴシック" charset="0"/>
                <a:cs typeface="ＭＳ Ｐゴシック" charset="0"/>
              </a:rPr>
              <a:t>9 Nov 2023</a:t>
            </a: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Crusaders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were brought from France to lend money to build England's castles</a:t>
            </a: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Burned in Clifford's Tower, England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Spaniards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en-US" b="1" dirty="0">
                <a:effectLst/>
                <a:latin typeface="Arial" charset="0"/>
                <a:ea typeface="ＭＳ Ｐゴシック" charset="0"/>
                <a:cs typeface="ＭＳ Ｐゴシック" charset="0"/>
              </a:rPr>
              <a:t>Spain Expelled All Jews</a:t>
            </a:r>
          </a:p>
        </p:txBody>
      </p:sp>
      <p:sp>
        <p:nvSpPr>
          <p:cNvPr id="100357" name="TextBox 2"/>
          <p:cNvSpPr txBox="1">
            <a:spLocks noChangeArrowheads="1"/>
          </p:cNvSpPr>
          <p:nvPr/>
        </p:nvSpPr>
        <p:spPr bwMode="auto">
          <a:xfrm>
            <a:off x="0" y="6165373"/>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000" b="1" dirty="0">
                <a:solidFill>
                  <a:schemeClr val="bg1"/>
                </a:solidFill>
                <a:latin typeface="Arial"/>
                <a:cs typeface="Arial"/>
              </a:rPr>
              <a:t>A mural depicting the movement of Torah scrolls following the expulsion from Spain. From Wilshire Boulevard Temple, Los Angeles.</a:t>
            </a: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has the world treated the Jews? </a:t>
            </a: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Lutherans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en-US" sz="4400" b="1" dirty="0">
                <a:latin typeface="Arial" charset="0"/>
                <a:ea typeface="ＭＳ Ｐゴシック" charset="0"/>
                <a:cs typeface="ＭＳ Ｐゴシック" charset="0"/>
              </a:rPr>
              <a:t>Luther to His Followers</a:t>
            </a:r>
            <a:endParaRPr lang="en-US" b="1" dirty="0">
              <a:latin typeface="Arial" charset="0"/>
              <a:ea typeface="ＭＳ Ｐゴシック" charset="0"/>
              <a:cs typeface="ＭＳ Ｐゴシック" charset="0"/>
            </a:endParaRPr>
          </a:p>
        </p:txBody>
      </p:sp>
      <p:sp>
        <p:nvSpPr>
          <p:cNvPr id="120839" name="Rectangle 7"/>
          <p:cNvSpPr>
            <a:spLocks noChangeArrowheads="1"/>
          </p:cNvSpPr>
          <p:nvPr/>
        </p:nvSpPr>
        <p:spPr bwMode="auto">
          <a:xfrm>
            <a:off x="1640904" y="1371600"/>
            <a:ext cx="7467600"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My advice, therefore, is to deal kindly with the Jews and to instruct them in the Scriptures so that they may come over to us . . . We must welcome them in our midst, permit them to work and trade among us.  They will then have an opportunity to witness Christian life and doctrine.  Should, however, some of them still remain stubborn, what of it?  Not every one of us is a good Christian.</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74136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ea typeface="ＭＳ Ｐゴシック" charset="0"/>
                <a:cs typeface="ＭＳ Ｐゴシック" charset="0"/>
              </a:rPr>
              <a:t>After Jews Rejected the Gospel…</a:t>
            </a:r>
            <a:endParaRPr lang="en-US">
              <a:latin typeface="Arial" charset="0"/>
              <a:ea typeface="ＭＳ Ｐゴシック" charset="0"/>
              <a:cs typeface="ＭＳ Ｐゴシック" charset="0"/>
            </a:endParaRPr>
          </a:p>
        </p:txBody>
      </p:sp>
      <p:sp>
        <p:nvSpPr>
          <p:cNvPr id="121864" name="Rectangle 8"/>
          <p:cNvSpPr>
            <a:spLocks noChangeArrowheads="1"/>
          </p:cNvSpPr>
          <p:nvPr/>
        </p:nvSpPr>
        <p:spPr bwMode="auto">
          <a:xfrm>
            <a:off x="36512" y="2492896"/>
            <a:ext cx="9144000" cy="426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Set their synagogues on fire, and whatever does not burn up should be covered or spread over with dirt so that no one may be able to see a cinder or stone of it... Their homes should likewise be broken down and destroyed… They should be put under one roof or in a stable, like gypsies, in order that they may realize that they are not masters in our land, as they boast, but miserable captives, as they complain of us incessantly before God with bitter wailing.</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Germans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Liberated Jewish prisoners at the Nazi concentration camp in </a:t>
            </a:r>
            <a:r>
              <a:rPr lang="en-US" sz="3200" b="1" dirty="0" err="1">
                <a:effectLst>
                  <a:glow rad="127000">
                    <a:schemeClr val="tx1"/>
                  </a:glow>
                </a:effectLst>
                <a:latin typeface="Arial" charset="0"/>
                <a:ea typeface="ＭＳ Ｐゴシック" charset="0"/>
                <a:cs typeface="ＭＳ Ｐゴシック" charset="0"/>
              </a:rPr>
              <a:t>Ebensee</a:t>
            </a:r>
            <a:r>
              <a:rPr lang="en-US" sz="3200" b="1" dirty="0">
                <a:effectLst>
                  <a:glow rad="127000">
                    <a:schemeClr val="tx1"/>
                  </a:glow>
                </a:effectLst>
                <a:latin typeface="Arial" charset="0"/>
                <a:ea typeface="ＭＳ Ｐゴシック" charset="0"/>
                <a:cs typeface="ＭＳ Ｐゴシック" charset="0"/>
              </a:rPr>
              <a:t>, Austria</a:t>
            </a: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rPr>
              <a:t>GERMANY</a:t>
            </a:r>
          </a:p>
        </p:txBody>
      </p:sp>
    </p:spTree>
    <p:extLst>
      <p:ext uri="{BB962C8B-B14F-4D97-AF65-F5344CB8AC3E}">
        <p14:creationId xmlns:p14="http://schemas.microsoft.com/office/powerpoint/2010/main" val="168800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Quarter of Germans Say Jews Think They are Superior (2019)</a:t>
            </a: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www.dw.com</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/en/one-in-four-</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germans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-hold-</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anti-semitic</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loyal to Israel than to Germany</a:t>
            </a: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89191" y="454324"/>
            <a:ext cx="2990900"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Percentage of respondents who answered "strongly agree"</a:t>
            </a: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89190" y="162943"/>
            <a:ext cx="365467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Anti-Semitism in Germany</a:t>
            </a: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42935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Jewish people are like everyone else</a:t>
            </a: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8" y="1967564"/>
            <a:ext cx="349261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family-oriented than others in Germany</a:t>
            </a: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9"/>
            <a:ext cx="342935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think they are better than others</a:t>
            </a: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8" y="313443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still talk too much about the Holocaust</a:t>
            </a: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33050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A lot of people I know have negative feelings about Jews</a:t>
            </a: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don't care what happens to anyone else</a:t>
            </a: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People hate Jews because of the way they behave</a:t>
            </a: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responsible for most of the world's wars</a:t>
            </a: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505149"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ＭＳ Ｐゴシック" charset="0"/>
                <a:cs typeface="Arial"/>
              </a:rPr>
              <a:t>Source: World Jewish Congress (WJC) Germany Anti-Semitism Assessment Study, October 2019</a:t>
            </a: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33544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Europeans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Expulsion of Jews from Europe (1100-1600)</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21072" y="828903"/>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Pharaohs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Philistia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Assyrians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Babylonians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Persians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Greeks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Romans</a:t>
            </a:r>
          </a:p>
        </p:txBody>
      </p:sp>
      <p:sp>
        <p:nvSpPr>
          <p:cNvPr id="3" name="TextBox 2">
            <a:extLst>
              <a:ext uri="{FF2B5EF4-FFF2-40B4-BE49-F238E27FC236}">
                <a16:creationId xmlns:a16="http://schemas.microsoft.com/office/drawing/2014/main" id="{ED93C8F4-7FCE-04A1-F7DA-8DD7ACDE62B7}"/>
              </a:ext>
            </a:extLst>
          </p:cNvPr>
          <p:cNvSpPr txBox="1"/>
          <p:nvPr/>
        </p:nvSpPr>
        <p:spPr>
          <a:xfrm>
            <a:off x="2855364" y="865479"/>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Catholics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Terrorism</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Crusaders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Spaniards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Lutherans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Germans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Europeans</a:t>
            </a:r>
          </a:p>
        </p:txBody>
      </p:sp>
      <p:sp>
        <p:nvSpPr>
          <p:cNvPr id="6" name="TextBox 5">
            <a:extLst>
              <a:ext uri="{FF2B5EF4-FFF2-40B4-BE49-F238E27FC236}">
                <a16:creationId xmlns:a16="http://schemas.microsoft.com/office/drawing/2014/main" id="{107C254F-4C6C-68C3-4AEF-683A6125F512}"/>
              </a:ext>
            </a:extLst>
          </p:cNvPr>
          <p:cNvSpPr txBox="1"/>
          <p:nvPr/>
        </p:nvSpPr>
        <p:spPr>
          <a:xfrm>
            <a:off x="5550755" y="865479"/>
            <a:ext cx="3766863"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MENA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UN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Neighbors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Land ownership</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Canadians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US Left Wing</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World</a:t>
            </a: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en-US" sz="3600" b="1" kern="12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How has the world treated the Jews? </a:t>
            </a:r>
          </a:p>
        </p:txBody>
      </p:sp>
    </p:spTree>
    <p:extLst>
      <p:ext uri="{BB962C8B-B14F-4D97-AF65-F5344CB8AC3E}">
        <p14:creationId xmlns:p14="http://schemas.microsoft.com/office/powerpoint/2010/main" val="34770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789446"/>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MENA</a:t>
            </a:r>
            <a:br>
              <a:rPr lang="en-US" sz="66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(Middle East &amp; North Africa)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31811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Jewish refugees from MENA countries (1948-2019)</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www.reddit.com</a:t>
            </a:r>
            <a:r>
              <a:rPr lang="en-US" sz="1200" b="1" kern="0" dirty="0">
                <a:effectLst/>
                <a:latin typeface="Arial" charset="0"/>
                <a:ea typeface="ＭＳ Ｐゴシック" charset="0"/>
                <a:cs typeface="ＭＳ Ｐゴシック" charset="0"/>
              </a:rPr>
              <a:t>/r/</a:t>
            </a:r>
            <a:r>
              <a:rPr lang="en-US" sz="1200" b="1" kern="0" dirty="0" err="1">
                <a:effectLst/>
                <a:latin typeface="Arial" charset="0"/>
                <a:ea typeface="ＭＳ Ｐゴシック" charset="0"/>
                <a:cs typeface="ＭＳ Ｐゴシック" charset="0"/>
              </a:rPr>
              <a:t>MapPorn</a:t>
            </a:r>
            <a:r>
              <a:rPr lang="en-US" sz="1200" b="1" kern="0" dirty="0">
                <a:effectLst/>
                <a:latin typeface="Arial" charset="0"/>
                <a:ea typeface="ＭＳ Ｐゴシック" charset="0"/>
                <a:cs typeface="ＭＳ Ｐゴシック" charset="0"/>
              </a:rPr>
              <a:t>/comments/wzfk94/</a:t>
            </a:r>
            <a:r>
              <a:rPr lang="en-US" sz="1200" b="1" kern="0" dirty="0" err="1">
                <a:effectLst/>
                <a:latin typeface="Arial" charset="0"/>
                <a:ea typeface="ＭＳ Ｐゴシック" charset="0"/>
                <a:cs typeface="ＭＳ Ｐゴシック" charset="0"/>
              </a:rPr>
              <a:t>jewish_refugees_from_muslim_countries</a:t>
            </a:r>
            <a:r>
              <a:rPr lang="en-US" sz="1200" b="1" kern="0" dirty="0">
                <a:effectLst/>
                <a:latin typeface="Arial" charset="0"/>
                <a:ea typeface="ＭＳ Ｐゴシック" charset="0"/>
                <a:cs typeface="ＭＳ Ｐゴシック" charset="0"/>
              </a:rPr>
              <a:t>/?</a:t>
            </a:r>
            <a:r>
              <a:rPr lang="en-US" sz="1200" b="1" kern="0" dirty="0" err="1">
                <a:effectLst/>
                <a:latin typeface="Arial" charset="0"/>
                <a:ea typeface="ＭＳ Ｐゴシック" charset="0"/>
                <a:cs typeface="ＭＳ Ｐゴシック" charset="0"/>
              </a:rPr>
              <a:t>rdt</a:t>
            </a:r>
            <a:r>
              <a:rPr lang="en-US" sz="1200" b="1" kern="0" dirty="0">
                <a:effectLst/>
                <a:latin typeface="Arial"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Migration of Jews from MENA countries (1948-2021)</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www.gov.il</a:t>
            </a:r>
            <a:r>
              <a:rPr lang="en-US" sz="1200" b="1" kern="0" dirty="0">
                <a:effectLst/>
                <a:latin typeface="Arial"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UN</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AE744D94-F556-A700-63C6-B17AB845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1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UN Voting for Israel by Nation (1947)</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Canadians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Toronto (2022)</a:t>
            </a: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www.toronto.ca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/community-people/get-involved/community/</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toronto</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targeted group for the 6</a:t>
            </a:r>
            <a:r>
              <a:rPr kumimoji="0" lang="en-US" sz="2800" b="1" i="0" u="none" strike="noStrike" kern="0" cap="none" spc="0" normalizeH="0" baseline="30000" noProof="0" dirty="0">
                <a:ln>
                  <a:noFill/>
                </a:ln>
                <a:solidFill>
                  <a:srgbClr val="FFFFFF"/>
                </a:solidFill>
                <a:effectLst/>
                <a:uLnTx/>
                <a:uFillTx/>
                <a:latin typeface="Arial" charset="0"/>
                <a:ea typeface="ＭＳ Ｐゴシック" charset="0"/>
                <a:cs typeface="ＭＳ Ｐゴシック" charset="0"/>
              </a:rPr>
              <a:t>th</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consecutive year</a:t>
            </a: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14 of 32 reported multi-bias hate crimes targeted diverse Jews (7 of which target Black Jews) in 2021 in Toronto</a:t>
            </a: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76525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of the reported hate crimes in Toronto in 2021 targeted the Jewish community, which makes up less than 4% of the population</a:t>
            </a:r>
          </a:p>
        </p:txBody>
      </p:sp>
    </p:spTree>
    <p:extLst>
      <p:ext uri="{BB962C8B-B14F-4D97-AF65-F5344CB8AC3E}">
        <p14:creationId xmlns:p14="http://schemas.microsoft.com/office/powerpoint/2010/main" val="4132931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USA Left</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en-US" sz="2400" b="1" dirty="0">
                <a:solidFill>
                  <a:schemeClr val="tx1"/>
                </a:solidFill>
                <a:effectLst/>
                <a:latin typeface="Arial" charset="0"/>
                <a:ea typeface="ＭＳ Ｐゴシック" charset="0"/>
                <a:cs typeface="ＭＳ Ｐゴシック" charset="0"/>
              </a:rPr>
              <a:t>US Hate Crime Rates per 100,000 Population by Selected Ethnic and Religious Groups in 2019</a:t>
            </a: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Blacks</a:t>
            </a: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Muslims</a:t>
            </a: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429756" y="5486399"/>
            <a:ext cx="1799428"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Jews</a:t>
            </a: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www.aei.org</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Pharaohs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(2001-2020)</a:t>
            </a: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abcnews.go.com</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/US/antisemitism-surged-us-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gaza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-conflict-part-multi-year/</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story?id</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(7-25 October 2023)</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US antisemitic incidents up about 400% since Israel-Hamas war began, report says</a:t>
            </a:r>
          </a:p>
        </p:txBody>
      </p:sp>
    </p:spTree>
    <p:extLst>
      <p:ext uri="{BB962C8B-B14F-4D97-AF65-F5344CB8AC3E}">
        <p14:creationId xmlns:p14="http://schemas.microsoft.com/office/powerpoint/2010/main" val="1106682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US Colleges (Nov 2023)</a:t>
            </a: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Anti-Semitism goes to school</a:t>
            </a:r>
          </a:p>
        </p:txBody>
      </p:sp>
    </p:spTree>
    <p:extLst>
      <p:ext uri="{BB962C8B-B14F-4D97-AF65-F5344CB8AC3E}">
        <p14:creationId xmlns:p14="http://schemas.microsoft.com/office/powerpoint/2010/main" val="560675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Neighbors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96299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en-US" b="1" dirty="0">
                <a:solidFill>
                  <a:srgbClr val="000000"/>
                </a:solidFill>
                <a:effectLst/>
                <a:latin typeface="Arial" charset="0"/>
                <a:ea typeface="ＭＳ Ｐゴシック" charset="0"/>
                <a:cs typeface="ＭＳ Ｐゴシック" charset="0"/>
              </a:rPr>
              <a:t>Israel's many neighbors amassed armies on every side (1967)</a:t>
            </a: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en-US" sz="4000" b="1" dirty="0">
                <a:solidFill>
                  <a:srgbClr val="000000"/>
                </a:solidFill>
                <a:effectLst/>
                <a:latin typeface="Arial" charset="0"/>
                <a:ea typeface="ＭＳ Ｐゴシック" charset="0"/>
                <a:cs typeface="ＭＳ Ｐゴシック" charset="0"/>
              </a:rPr>
              <a:t>Jews made a pre-emptive attack against threatening armies at Israel's borders </a:t>
            </a:r>
            <a:br>
              <a:rPr lang="en-US" sz="4000" b="1" dirty="0">
                <a:solidFill>
                  <a:srgbClr val="000000"/>
                </a:solidFill>
                <a:effectLst/>
                <a:latin typeface="Arial" charset="0"/>
                <a:ea typeface="ＭＳ Ｐゴシック" charset="0"/>
                <a:cs typeface="ＭＳ Ｐゴシック" charset="0"/>
              </a:rPr>
            </a:br>
            <a:r>
              <a:rPr lang="en-US" sz="4000" b="1" dirty="0">
                <a:solidFill>
                  <a:srgbClr val="000000"/>
                </a:solidFill>
                <a:effectLst/>
                <a:latin typeface="Arial" charset="0"/>
                <a:ea typeface="ＭＳ Ｐゴシック" charset="0"/>
                <a:cs typeface="ＭＳ Ｐゴシック" charset="0"/>
              </a:rPr>
              <a:t>(1967)</a:t>
            </a: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56652" y="1"/>
            <a:ext cx="9284023" cy="6858000"/>
            <a:chOff x="59482"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3">
              <a:extLst>
                <a:ext uri="{28A0092B-C50C-407E-A947-70E740481C1C}">
                  <a14:useLocalDpi xmlns:a14="http://schemas.microsoft.com/office/drawing/2010/main" val="0"/>
                </a:ext>
              </a:extLst>
            </a:blip>
            <a:srcRect l="1383" t="6413" r="25174" b="9659"/>
            <a:stretch/>
          </p:blipFill>
          <p:spPr>
            <a:xfrm>
              <a:off x="59482"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379854"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493818" y="1"/>
            <a:ext cx="6650182" cy="980728"/>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57150"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7CF85"/>
                </a:solidFill>
                <a:effectLst>
                  <a:glow rad="127000">
                    <a:schemeClr val="tx1"/>
                  </a:glow>
                </a:effectLst>
                <a:latin typeface="Arial" charset="0"/>
                <a:cs typeface="ＭＳ Ｐゴシック" charset="0"/>
              </a:rPr>
              <a:t>ETHNIC CLEANSING</a:t>
            </a: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533354" y="4833663"/>
            <a:ext cx="6610646"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7938"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7CF85"/>
                </a:solidFill>
                <a:effectLst>
                  <a:glow rad="127000">
                    <a:schemeClr val="tx1"/>
                  </a:glow>
                </a:effectLst>
                <a:latin typeface="Arial" charset="0"/>
                <a:cs typeface="ＭＳ Ｐゴシック" charset="0"/>
              </a:rPr>
              <a:t>NOT</a:t>
            </a: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501430" y="908720"/>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JEWISH POPULATION 1948 vs. 2023</a:t>
            </a: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501430" y="5401061"/>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ARAB POPULATION 1948 vs. 2023</a:t>
            </a: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499714" y="6023295"/>
            <a:ext cx="2006997"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ARABS IN ISRAEL</a:t>
            </a:r>
            <a:br>
              <a:rPr lang="en-US" sz="1600" b="1" i="1" dirty="0">
                <a:solidFill>
                  <a:srgbClr val="F7CF85"/>
                </a:solidFill>
                <a:effectLst/>
                <a:latin typeface="Arial" charset="0"/>
                <a:cs typeface="ＭＳ Ｐゴシック" charset="0"/>
              </a:rPr>
            </a:br>
            <a:r>
              <a:rPr lang="en-US" sz="1600" b="1" i="1" dirty="0">
                <a:solidFill>
                  <a:srgbClr val="F7CF85"/>
                </a:solidFill>
                <a:effectLst/>
                <a:latin typeface="Arial" charset="0"/>
                <a:cs typeface="ＭＳ Ｐゴシック" charset="0"/>
              </a:rPr>
              <a:t>ARABS IN GAZA</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737531" y="1548403"/>
            <a:ext cx="927745"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EGYPT</a:t>
            </a:r>
            <a:endParaRPr lang="en-US" sz="1600" b="1" i="1" dirty="0">
              <a:solidFill>
                <a:srgbClr val="F7CF85"/>
              </a:solidFill>
              <a:effectLst/>
              <a:latin typeface="Arial" charset="0"/>
              <a:cs typeface="ＭＳ Ｐゴシック" charset="0"/>
            </a:endParaRP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743860" y="184482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SYRIA</a:t>
            </a: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743860" y="213285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IRAN</a:t>
            </a: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743860" y="270892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LEBANON</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743860" y="299695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MOROCCO</a:t>
            </a: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743860" y="328498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YEMEN</a:t>
            </a: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743860" y="357301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ALGERIA</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743860" y="386104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LIBYA</a:t>
            </a: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743860" y="414908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TUNISIA</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743860" y="443711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GAZA</a:t>
            </a: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752913" y="242088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IRAQ</a:t>
            </a:r>
          </a:p>
        </p:txBody>
      </p:sp>
      <p:sp>
        <p:nvSpPr>
          <p:cNvPr id="9" name="Title 8">
            <a:extLst>
              <a:ext uri="{FF2B5EF4-FFF2-40B4-BE49-F238E27FC236}">
                <a16:creationId xmlns:a16="http://schemas.microsoft.com/office/drawing/2014/main" id="{383ECF00-BA15-19EA-4184-ABF7BD15090A}"/>
              </a:ext>
            </a:extLst>
          </p:cNvPr>
          <p:cNvSpPr>
            <a:spLocks noGrp="1"/>
          </p:cNvSpPr>
          <p:nvPr>
            <p:ph type="ctrTitle"/>
          </p:nvPr>
        </p:nvSpPr>
        <p:spPr>
          <a:xfrm>
            <a:off x="-143568" y="1177653"/>
            <a:ext cx="2594160" cy="4692795"/>
          </a:xfrm>
        </p:spPr>
        <p:txBody>
          <a:bodyPr/>
          <a:lstStyle/>
          <a:p>
            <a:r>
              <a:rPr lang="en-US" sz="2800" b="1" dirty="0"/>
              <a:t>The millennium will no longer witness an ethnic cleansing of the Jews.</a:t>
            </a:r>
          </a:p>
        </p:txBody>
      </p:sp>
      <p:sp>
        <p:nvSpPr>
          <p:cNvPr id="2" name="Title 1">
            <a:extLst>
              <a:ext uri="{FF2B5EF4-FFF2-40B4-BE49-F238E27FC236}">
                <a16:creationId xmlns:a16="http://schemas.microsoft.com/office/drawing/2014/main" id="{48A1D971-D24A-7F8C-CAA3-C3AB60FD093E}"/>
              </a:ext>
            </a:extLst>
          </p:cNvPr>
          <p:cNvSpPr txBox="1">
            <a:spLocks/>
          </p:cNvSpPr>
          <p:nvPr/>
        </p:nvSpPr>
        <p:spPr bwMode="auto">
          <a:xfrm>
            <a:off x="6521002" y="1578466"/>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63,550 vs 3</a:t>
            </a:r>
            <a:endParaRPr lang="en-US" sz="1600" b="1" i="1" dirty="0">
              <a:solidFill>
                <a:srgbClr val="F7CF85"/>
              </a:solidFill>
              <a:effectLst/>
              <a:latin typeface="Arial" charset="0"/>
              <a:cs typeface="ＭＳ Ｐゴシック" charset="0"/>
            </a:endParaRPr>
          </a:p>
        </p:txBody>
      </p:sp>
      <p:sp>
        <p:nvSpPr>
          <p:cNvPr id="3" name="Title 1">
            <a:extLst>
              <a:ext uri="{FF2B5EF4-FFF2-40B4-BE49-F238E27FC236}">
                <a16:creationId xmlns:a16="http://schemas.microsoft.com/office/drawing/2014/main" id="{8DB84C69-4252-6D1E-6E9C-A5B3B996D326}"/>
              </a:ext>
            </a:extLst>
          </p:cNvPr>
          <p:cNvSpPr txBox="1">
            <a:spLocks/>
          </p:cNvSpPr>
          <p:nvPr/>
        </p:nvSpPr>
        <p:spPr bwMode="auto">
          <a:xfrm>
            <a:off x="6123986" y="6023295"/>
            <a:ext cx="2267744" cy="369116"/>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156,000 vs 2,100,000</a:t>
            </a:r>
            <a:endParaRPr lang="en-US" sz="1600" b="1" i="1" dirty="0">
              <a:solidFill>
                <a:srgbClr val="F7CF85"/>
              </a:solidFill>
              <a:effectLst/>
              <a:latin typeface="Arial" charset="0"/>
              <a:cs typeface="ＭＳ Ｐゴシック" charset="0"/>
            </a:endParaRPr>
          </a:p>
        </p:txBody>
      </p:sp>
      <p:sp>
        <p:nvSpPr>
          <p:cNvPr id="23" name="Title 1">
            <a:extLst>
              <a:ext uri="{FF2B5EF4-FFF2-40B4-BE49-F238E27FC236}">
                <a16:creationId xmlns:a16="http://schemas.microsoft.com/office/drawing/2014/main" id="{A150757E-044F-5C2F-0DD2-0F020546826E}"/>
              </a:ext>
            </a:extLst>
          </p:cNvPr>
          <p:cNvSpPr txBox="1">
            <a:spLocks/>
          </p:cNvSpPr>
          <p:nvPr/>
        </p:nvSpPr>
        <p:spPr bwMode="auto">
          <a:xfrm>
            <a:off x="6651062" y="4416841"/>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7,949 vs 0</a:t>
            </a:r>
            <a:endParaRPr lang="en-US" sz="1600" b="1" i="1" dirty="0">
              <a:solidFill>
                <a:srgbClr val="F7CF85"/>
              </a:solidFill>
              <a:effectLst/>
              <a:latin typeface="Arial" charset="0"/>
              <a:cs typeface="ＭＳ Ｐゴシック" charset="0"/>
            </a:endParaRPr>
          </a:p>
        </p:txBody>
      </p:sp>
      <p:sp>
        <p:nvSpPr>
          <p:cNvPr id="24" name="Title 1">
            <a:extLst>
              <a:ext uri="{FF2B5EF4-FFF2-40B4-BE49-F238E27FC236}">
                <a16:creationId xmlns:a16="http://schemas.microsoft.com/office/drawing/2014/main" id="{3D936625-9313-28E1-C014-6AB3E36E4A31}"/>
              </a:ext>
            </a:extLst>
          </p:cNvPr>
          <p:cNvSpPr txBox="1">
            <a:spLocks/>
          </p:cNvSpPr>
          <p:nvPr/>
        </p:nvSpPr>
        <p:spPr bwMode="auto">
          <a:xfrm>
            <a:off x="6414767" y="4133004"/>
            <a:ext cx="1891643"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105,000 vs 1,000</a:t>
            </a:r>
            <a:endParaRPr lang="en-US" sz="1600" b="1" i="1" dirty="0">
              <a:solidFill>
                <a:srgbClr val="F7CF85"/>
              </a:solidFill>
              <a:effectLst/>
              <a:latin typeface="Arial" charset="0"/>
              <a:cs typeface="ＭＳ Ｐゴシック" charset="0"/>
            </a:endParaRPr>
          </a:p>
        </p:txBody>
      </p:sp>
      <p:sp>
        <p:nvSpPr>
          <p:cNvPr id="26" name="Title 1">
            <a:extLst>
              <a:ext uri="{FF2B5EF4-FFF2-40B4-BE49-F238E27FC236}">
                <a16:creationId xmlns:a16="http://schemas.microsoft.com/office/drawing/2014/main" id="{80039ECB-22AA-E49F-6703-8300E5E4C289}"/>
              </a:ext>
            </a:extLst>
          </p:cNvPr>
          <p:cNvSpPr txBox="1">
            <a:spLocks/>
          </p:cNvSpPr>
          <p:nvPr/>
        </p:nvSpPr>
        <p:spPr bwMode="auto">
          <a:xfrm>
            <a:off x="6549273" y="3849167"/>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38,000 vs 0</a:t>
            </a:r>
            <a:endParaRPr lang="en-US" sz="1600" b="1" i="1" dirty="0">
              <a:solidFill>
                <a:srgbClr val="F7CF85"/>
              </a:solidFill>
              <a:effectLst/>
              <a:latin typeface="Arial" charset="0"/>
              <a:cs typeface="ＭＳ Ｐゴシック" charset="0"/>
            </a:endParaRPr>
          </a:p>
        </p:txBody>
      </p:sp>
      <p:sp>
        <p:nvSpPr>
          <p:cNvPr id="27" name="Title 1">
            <a:extLst>
              <a:ext uri="{FF2B5EF4-FFF2-40B4-BE49-F238E27FC236}">
                <a16:creationId xmlns:a16="http://schemas.microsoft.com/office/drawing/2014/main" id="{5BA35C34-AD30-4FD1-B894-9AC51B0086B1}"/>
              </a:ext>
            </a:extLst>
          </p:cNvPr>
          <p:cNvSpPr txBox="1">
            <a:spLocks/>
          </p:cNvSpPr>
          <p:nvPr/>
        </p:nvSpPr>
        <p:spPr bwMode="auto">
          <a:xfrm>
            <a:off x="6418542" y="3565330"/>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140,000 vs 200</a:t>
            </a:r>
            <a:endParaRPr lang="en-US" sz="1600" b="1" i="1" dirty="0">
              <a:solidFill>
                <a:srgbClr val="F7CF85"/>
              </a:solidFill>
              <a:effectLst/>
              <a:latin typeface="Arial" charset="0"/>
              <a:cs typeface="ＭＳ Ｐゴシック" charset="0"/>
            </a:endParaRPr>
          </a:p>
        </p:txBody>
      </p:sp>
      <p:sp>
        <p:nvSpPr>
          <p:cNvPr id="28" name="Title 1">
            <a:extLst>
              <a:ext uri="{FF2B5EF4-FFF2-40B4-BE49-F238E27FC236}">
                <a16:creationId xmlns:a16="http://schemas.microsoft.com/office/drawing/2014/main" id="{E5D6CA93-6FC1-4877-571D-96A3C66BE67F}"/>
              </a:ext>
            </a:extLst>
          </p:cNvPr>
          <p:cNvSpPr txBox="1">
            <a:spLocks/>
          </p:cNvSpPr>
          <p:nvPr/>
        </p:nvSpPr>
        <p:spPr bwMode="auto">
          <a:xfrm>
            <a:off x="6524106" y="3281493"/>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55,000 vs 1</a:t>
            </a:r>
            <a:endParaRPr lang="en-US" sz="1600" b="1" i="1" dirty="0">
              <a:solidFill>
                <a:srgbClr val="F7CF85"/>
              </a:solidFill>
              <a:effectLst/>
              <a:latin typeface="Arial" charset="0"/>
              <a:cs typeface="ＭＳ Ｐゴシック" charset="0"/>
            </a:endParaRPr>
          </a:p>
        </p:txBody>
      </p:sp>
      <p:sp>
        <p:nvSpPr>
          <p:cNvPr id="29" name="Title 1">
            <a:extLst>
              <a:ext uri="{FF2B5EF4-FFF2-40B4-BE49-F238E27FC236}">
                <a16:creationId xmlns:a16="http://schemas.microsoft.com/office/drawing/2014/main" id="{3D038F13-CE30-169D-B521-F2203A283ECD}"/>
              </a:ext>
            </a:extLst>
          </p:cNvPr>
          <p:cNvSpPr txBox="1">
            <a:spLocks/>
          </p:cNvSpPr>
          <p:nvPr/>
        </p:nvSpPr>
        <p:spPr bwMode="auto">
          <a:xfrm>
            <a:off x="6407522" y="2997656"/>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265,000 vs 2,100</a:t>
            </a:r>
            <a:endParaRPr lang="en-US" sz="1600" b="1" i="1" dirty="0">
              <a:solidFill>
                <a:srgbClr val="F7CF85"/>
              </a:solidFill>
              <a:effectLst/>
              <a:latin typeface="Arial" charset="0"/>
              <a:cs typeface="ＭＳ Ｐゴシック" charset="0"/>
            </a:endParaRPr>
          </a:p>
        </p:txBody>
      </p:sp>
      <p:sp>
        <p:nvSpPr>
          <p:cNvPr id="30" name="Title 1">
            <a:extLst>
              <a:ext uri="{FF2B5EF4-FFF2-40B4-BE49-F238E27FC236}">
                <a16:creationId xmlns:a16="http://schemas.microsoft.com/office/drawing/2014/main" id="{923C2D0E-FD74-410C-7F25-5AEACEE808A3}"/>
              </a:ext>
            </a:extLst>
          </p:cNvPr>
          <p:cNvSpPr txBox="1">
            <a:spLocks/>
          </p:cNvSpPr>
          <p:nvPr/>
        </p:nvSpPr>
        <p:spPr bwMode="auto">
          <a:xfrm>
            <a:off x="6522230" y="2713818"/>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20,000 vs 29</a:t>
            </a:r>
            <a:endParaRPr lang="en-US" sz="1600" b="1" i="1" dirty="0">
              <a:solidFill>
                <a:srgbClr val="F7CF85"/>
              </a:solidFill>
              <a:effectLst/>
              <a:latin typeface="Arial" charset="0"/>
              <a:cs typeface="ＭＳ Ｐゴシック" charset="0"/>
            </a:endParaRPr>
          </a:p>
        </p:txBody>
      </p:sp>
      <p:sp>
        <p:nvSpPr>
          <p:cNvPr id="31" name="Title 1">
            <a:extLst>
              <a:ext uri="{FF2B5EF4-FFF2-40B4-BE49-F238E27FC236}">
                <a16:creationId xmlns:a16="http://schemas.microsoft.com/office/drawing/2014/main" id="{05BE5A28-162C-61C5-DA5E-3DEBF2825A82}"/>
              </a:ext>
            </a:extLst>
          </p:cNvPr>
          <p:cNvSpPr txBox="1">
            <a:spLocks/>
          </p:cNvSpPr>
          <p:nvPr/>
        </p:nvSpPr>
        <p:spPr bwMode="auto">
          <a:xfrm>
            <a:off x="6404784" y="2429980"/>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150,000 vs 4</a:t>
            </a:r>
            <a:endParaRPr lang="en-US" sz="1600" b="1" i="1" dirty="0">
              <a:solidFill>
                <a:srgbClr val="F7CF85"/>
              </a:solidFill>
              <a:effectLst/>
              <a:latin typeface="Arial" charset="0"/>
              <a:cs typeface="ＭＳ Ｐゴシック" charset="0"/>
            </a:endParaRPr>
          </a:p>
        </p:txBody>
      </p:sp>
      <p:sp>
        <p:nvSpPr>
          <p:cNvPr id="32" name="Title 1">
            <a:extLst>
              <a:ext uri="{FF2B5EF4-FFF2-40B4-BE49-F238E27FC236}">
                <a16:creationId xmlns:a16="http://schemas.microsoft.com/office/drawing/2014/main" id="{706401BA-DF84-D8BE-581B-5CF9951C908F}"/>
              </a:ext>
            </a:extLst>
          </p:cNvPr>
          <p:cNvSpPr txBox="1">
            <a:spLocks/>
          </p:cNvSpPr>
          <p:nvPr/>
        </p:nvSpPr>
        <p:spPr bwMode="auto">
          <a:xfrm>
            <a:off x="6407049" y="2146142"/>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100,000 vs 8,500</a:t>
            </a:r>
            <a:endParaRPr lang="en-US" sz="1600" b="1" i="1" dirty="0">
              <a:solidFill>
                <a:srgbClr val="F7CF85"/>
              </a:solidFill>
              <a:effectLst/>
              <a:latin typeface="Arial" charset="0"/>
              <a:cs typeface="ＭＳ Ｐゴシック" charset="0"/>
            </a:endParaRPr>
          </a:p>
        </p:txBody>
      </p:sp>
      <p:sp>
        <p:nvSpPr>
          <p:cNvPr id="33" name="Title 1">
            <a:extLst>
              <a:ext uri="{FF2B5EF4-FFF2-40B4-BE49-F238E27FC236}">
                <a16:creationId xmlns:a16="http://schemas.microsoft.com/office/drawing/2014/main" id="{D4E48B06-6A44-A8C4-1E06-9ECAA825EBC9}"/>
              </a:ext>
            </a:extLst>
          </p:cNvPr>
          <p:cNvSpPr txBox="1">
            <a:spLocks/>
          </p:cNvSpPr>
          <p:nvPr/>
        </p:nvSpPr>
        <p:spPr bwMode="auto">
          <a:xfrm>
            <a:off x="6516106" y="1862304"/>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40,000 vs 0</a:t>
            </a:r>
            <a:endParaRPr lang="en-US" sz="1600" b="1" i="1" dirty="0">
              <a:solidFill>
                <a:srgbClr val="F7CF85"/>
              </a:solidFill>
              <a:effectLst/>
              <a:latin typeface="Arial" charset="0"/>
              <a:cs typeface="ＭＳ Ｐゴシック" charset="0"/>
            </a:endParaRPr>
          </a:p>
        </p:txBody>
      </p:sp>
      <p:sp>
        <p:nvSpPr>
          <p:cNvPr id="34" name="Title 1">
            <a:extLst>
              <a:ext uri="{FF2B5EF4-FFF2-40B4-BE49-F238E27FC236}">
                <a16:creationId xmlns:a16="http://schemas.microsoft.com/office/drawing/2014/main" id="{CBAC8246-9FA1-636B-8549-DE3A96CD08E7}"/>
              </a:ext>
            </a:extLst>
          </p:cNvPr>
          <p:cNvSpPr txBox="1">
            <a:spLocks/>
          </p:cNvSpPr>
          <p:nvPr/>
        </p:nvSpPr>
        <p:spPr bwMode="auto">
          <a:xfrm>
            <a:off x="6216952" y="6300131"/>
            <a:ext cx="2267744" cy="310393"/>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80,000 vs 2,000,000</a:t>
            </a:r>
            <a:endParaRPr lang="en-US" sz="1600" b="1" i="1" dirty="0">
              <a:solidFill>
                <a:srgbClr val="F7CF85"/>
              </a:solidFill>
              <a:effectLst/>
              <a:latin typeface="Arial" charset="0"/>
              <a:cs typeface="ＭＳ Ｐゴシック" charset="0"/>
            </a:endParaRPr>
          </a:p>
        </p:txBody>
      </p:sp>
    </p:spTree>
    <p:extLst>
      <p:ext uri="{BB962C8B-B14F-4D97-AF65-F5344CB8AC3E}">
        <p14:creationId xmlns:p14="http://schemas.microsoft.com/office/powerpoint/2010/main" val="3887752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en-US" sz="2400" b="1" dirty="0"/>
              <a:t>Jewish Population in Arab Countries (1948 vs. 2018)</a:t>
            </a:r>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4000" b="1" kern="0" dirty="0">
                <a:solidFill>
                  <a:schemeClr val="tx1"/>
                </a:solidFill>
              </a:rPr>
              <a:t>Ethnic Cleansing?</a:t>
            </a: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Between 1948 and 2018, Jewish population in the Arab countries of the previous slide </a:t>
            </a:r>
            <a:r>
              <a:rPr lang="en-US" sz="2400" b="1" kern="0" dirty="0">
                <a:solidFill>
                  <a:srgbClr val="FF0000"/>
                </a:solidFill>
              </a:rPr>
              <a:t>declined</a:t>
            </a:r>
            <a:r>
              <a:rPr lang="en-US" sz="2400" b="1" kern="0" dirty="0">
                <a:solidFill>
                  <a:schemeClr val="tx1"/>
                </a:solidFill>
              </a:rPr>
              <a:t> on average by </a:t>
            </a:r>
            <a:r>
              <a:rPr lang="en-US" sz="3200" b="1" kern="0" dirty="0">
                <a:solidFill>
                  <a:srgbClr val="FF0000"/>
                </a:solidFill>
              </a:rPr>
              <a:t>99.83%</a:t>
            </a:r>
            <a:r>
              <a:rPr lang="en-US" sz="2400" b="1" kern="0" dirty="0">
                <a:solidFill>
                  <a:schemeClr val="tx1"/>
                </a:solidFill>
              </a:rPr>
              <a:t>. </a:t>
            </a: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During the same period, Arab population in Israel </a:t>
            </a:r>
            <a:r>
              <a:rPr lang="en-US" sz="2400" b="1" kern="0" dirty="0">
                <a:solidFill>
                  <a:srgbClr val="027F08"/>
                </a:solidFill>
              </a:rPr>
              <a:t>increased</a:t>
            </a:r>
            <a:r>
              <a:rPr lang="en-US" sz="2400" b="1" kern="0" dirty="0">
                <a:solidFill>
                  <a:schemeClr val="tx1"/>
                </a:solidFill>
              </a:rPr>
              <a:t> by </a:t>
            </a:r>
            <a:r>
              <a:rPr lang="en-US" sz="3200" b="1" kern="0" dirty="0">
                <a:solidFill>
                  <a:srgbClr val="027F08"/>
                </a:solidFill>
              </a:rPr>
              <a:t>1,296.15%</a:t>
            </a:r>
            <a:r>
              <a:rPr lang="en-US" sz="2400" b="1" kern="0" dirty="0">
                <a:solidFill>
                  <a:schemeClr val="tx1"/>
                </a:solidFill>
              </a:rPr>
              <a:t>. </a:t>
            </a: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accent2">
                    <a:lumMod val="75000"/>
                  </a:schemeClr>
                </a:solidFill>
              </a:rPr>
              <a:t>Who's ethnically cleansing whom?</a:t>
            </a: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en-US" sz="4000" b="1" dirty="0">
                <a:solidFill>
                  <a:schemeClr val="tx1"/>
                </a:solidFill>
              </a:rPr>
              <a:t>Arab Population in Israel</a:t>
            </a: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48AD85-3D62-B6D3-2230-278EE394336D}"/>
              </a:ext>
            </a:extLst>
          </p:cNvPr>
          <p:cNvPicPr>
            <a:picLocks noChangeAspect="1"/>
          </p:cNvPicPr>
          <p:nvPr/>
        </p:nvPicPr>
        <p:blipFill>
          <a:blip r:embed="rId3"/>
          <a:srcRect b="4894"/>
          <a:stretch>
            <a:fillRect/>
          </a:stretch>
        </p:blipFill>
        <p:spPr>
          <a:xfrm>
            <a:off x="1745679" y="335666"/>
            <a:ext cx="5583191" cy="6522334"/>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1"/>
            <a:ext cx="9070975" cy="810228"/>
          </a:xfrm>
          <a:solidFill>
            <a:schemeClr val="tx1"/>
          </a:solidFill>
        </p:spPr>
        <p:txBody>
          <a:bodyPr/>
          <a:lstStyle/>
          <a:p>
            <a:r>
              <a:rPr lang="en-US" b="1" dirty="0"/>
              <a:t>The "Occupation"</a:t>
            </a:r>
          </a:p>
        </p:txBody>
      </p:sp>
    </p:spTree>
    <p:extLst>
      <p:ext uri="{BB962C8B-B14F-4D97-AF65-F5344CB8AC3E}">
        <p14:creationId xmlns:p14="http://schemas.microsoft.com/office/powerpoint/2010/main" val="3759446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F9FC-FE52-3002-CA44-15C7EB083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0DF18-AC77-622E-700E-AC8599748315}"/>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EA5DAE76-AB2B-0DA4-1EFA-00C479EB4F7B}"/>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DF11AF56-1948-44CF-C7BD-EB2D3604338F}"/>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dirty="0">
                <a:solidFill>
                  <a:schemeClr val="tx1"/>
                </a:solidFill>
              </a:rPr>
              <a:t>BRITISH MANDATE FOR PALESTINE</a:t>
            </a:r>
            <a:br>
              <a:rPr lang="en-US" sz="1800" b="1" kern="0" dirty="0">
                <a:solidFill>
                  <a:schemeClr val="tx1"/>
                </a:solidFill>
              </a:rPr>
            </a:br>
            <a:r>
              <a:rPr lang="en-US" sz="1400" b="1" kern="0" dirty="0">
                <a:solidFill>
                  <a:schemeClr val="tx1"/>
                </a:solidFill>
              </a:rPr>
              <a:t>(AS DIVIDED AFTER SEPTEMBER 1922)</a:t>
            </a:r>
            <a:endParaRPr lang="en-US" sz="1800" b="1" kern="0" dirty="0">
              <a:solidFill>
                <a:schemeClr val="tx1"/>
              </a:solidFill>
            </a:endParaRPr>
          </a:p>
        </p:txBody>
      </p:sp>
    </p:spTree>
    <p:extLst>
      <p:ext uri="{BB962C8B-B14F-4D97-AF65-F5344CB8AC3E}">
        <p14:creationId xmlns:p14="http://schemas.microsoft.com/office/powerpoint/2010/main" val="3075158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World</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204240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863599" y="0"/>
            <a:ext cx="8280399" cy="457200"/>
          </a:xfrm>
          <a:solidFill>
            <a:schemeClr val="bg1"/>
          </a:solidFill>
          <a:effectLst/>
        </p:spPr>
        <p:txBody>
          <a:bodyPr/>
          <a:lstStyle/>
          <a:p>
            <a:pPr algn="l">
              <a:defRPr/>
            </a:pPr>
            <a:r>
              <a:rPr lang="en-US" sz="4000" b="1" i="1" dirty="0">
                <a:solidFill>
                  <a:schemeClr val="tx1"/>
                </a:solidFill>
                <a:effectLst/>
                <a:latin typeface="Arial" charset="0"/>
                <a:ea typeface="ＭＳ Ｐゴシック" charset="0"/>
                <a:cs typeface="ＭＳ Ｐゴシック" charset="0"/>
              </a:rPr>
              <a:t>The Global War on the Jews</a:t>
            </a:r>
            <a:endParaRPr lang="en-US" sz="3200" b="1" i="1" dirty="0">
              <a:solidFill>
                <a:schemeClr val="tx1"/>
              </a:solidFill>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5490E178-67DE-4A88-E774-C69FD9E7321A}"/>
              </a:ext>
            </a:extLst>
          </p:cNvPr>
          <p:cNvSpPr txBox="1">
            <a:spLocks noChangeArrowheads="1"/>
          </p:cNvSpPr>
          <p:nvPr/>
        </p:nvSpPr>
        <p:spPr bwMode="auto">
          <a:xfrm>
            <a:off x="3035432" y="933254"/>
            <a:ext cx="5957738" cy="134803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solidFill>
                  <a:schemeClr val="tx1"/>
                </a:solidFill>
                <a:latin typeface="Arial" charset="0"/>
                <a:ea typeface="ＭＳ Ｐゴシック" charset="0"/>
                <a:cs typeface="ＭＳ Ｐゴシック" charset="0"/>
              </a:rPr>
              <a:t>Hate Crimes Against Jews:</a:t>
            </a:r>
          </a:p>
          <a:p>
            <a:pPr algn="l" defTabSz="914400">
              <a:defRPr/>
            </a:pPr>
            <a:r>
              <a:rPr lang="en-US" sz="2400" b="1" i="1" kern="0" dirty="0">
                <a:solidFill>
                  <a:schemeClr val="tx1"/>
                </a:solidFill>
                <a:latin typeface="Arial" charset="0"/>
                <a:ea typeface="ＭＳ Ｐゴシック" charset="0"/>
                <a:cs typeface="ＭＳ Ｐゴシック" charset="0"/>
              </a:rPr>
              <a:t>2022: +36% for the year</a:t>
            </a:r>
          </a:p>
          <a:p>
            <a:pPr algn="l" defTabSz="914400">
              <a:defRPr/>
            </a:pPr>
            <a:r>
              <a:rPr lang="en-US" sz="2400" b="1" i="1" kern="0" dirty="0">
                <a:solidFill>
                  <a:schemeClr val="tx1"/>
                </a:solidFill>
                <a:latin typeface="Arial" charset="0"/>
                <a:ea typeface="ＭＳ Ｐゴシック" charset="0"/>
                <a:cs typeface="ＭＳ Ｐゴシック" charset="0"/>
              </a:rPr>
              <a:t>2023: +400% for 3 weeks after Oct 7</a:t>
            </a:r>
            <a:endParaRPr lang="en-US" sz="1800" b="1" i="1" kern="0" dirty="0">
              <a:solidFill>
                <a:schemeClr val="tx1"/>
              </a:solidFill>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0BEF1FF-7F3E-57AD-10B2-790CBC0D8684}"/>
              </a:ext>
            </a:extLst>
          </p:cNvPr>
          <p:cNvSpPr txBox="1">
            <a:spLocks noChangeArrowheads="1"/>
          </p:cNvSpPr>
          <p:nvPr/>
        </p:nvSpPr>
        <p:spPr bwMode="auto">
          <a:xfrm>
            <a:off x="0" y="461912"/>
            <a:ext cx="9144000" cy="45720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bg2">
                    <a:lumMod val="75000"/>
                  </a:schemeClr>
                </a:solidFill>
                <a:latin typeface="Arial" charset="0"/>
                <a:ea typeface="ＭＳ Ｐゴシック" charset="0"/>
                <a:cs typeface="ＭＳ Ｐゴシック" charset="0"/>
              </a:rPr>
              <a:t>Anti-Semitism surges, even in the West, which shows why Israel exists</a:t>
            </a:r>
            <a:endParaRPr lang="en-US" sz="1600" b="1" kern="0" dirty="0">
              <a:solidFill>
                <a:schemeClr val="bg2">
                  <a:lumMod val="7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360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ISRAEL </a:t>
            </a:r>
            <a:br>
              <a:rPr lang="en-US" sz="3600" b="1" dirty="0">
                <a:effectLst/>
                <a:latin typeface="Arial" charset="0"/>
                <a:ea typeface="ＭＳ Ｐゴシック" charset="0"/>
                <a:cs typeface="ＭＳ Ｐゴシック" charset="0"/>
              </a:rPr>
            </a:br>
            <a:r>
              <a:rPr lang="en-US" sz="3600" b="1" dirty="0">
                <a:effectLst/>
                <a:latin typeface="Arial" charset="0"/>
                <a:ea typeface="ＭＳ Ｐゴシック" charset="0"/>
                <a:cs typeface="ＭＳ Ｐゴシック" charset="0"/>
              </a:rPr>
              <a:t>(JUNE 1981)</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en-US" sz="3600" b="1" dirty="0">
                <a:solidFill>
                  <a:srgbClr val="027F08"/>
                </a:solidFill>
                <a:effectLst>
                  <a:glow rad="127000">
                    <a:schemeClr val="bg1"/>
                  </a:glow>
                </a:effectLst>
                <a:latin typeface="Arial" charset="0"/>
                <a:ea typeface="ＭＳ Ｐゴシック" charset="0"/>
                <a:cs typeface="ＭＳ Ｐゴシック" charset="0"/>
              </a:rPr>
              <a:t>165 Nations Recognize Israel (2023)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6763390"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State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recognize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withdrawn their recognition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suspended/cut bilateral ties with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never recognized Israel</a:t>
            </a: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27F08"/>
                </a:solidFill>
                <a:effectLst>
                  <a:glow rad="127000">
                    <a:srgbClr val="FFFFFF"/>
                  </a:glow>
                </a:effectLst>
                <a:uLnTx/>
                <a:uFillTx/>
                <a:latin typeface="Arial" charset="0"/>
                <a:ea typeface="ＭＳ Ｐゴシック" charset="0"/>
                <a:cs typeface="ＭＳ Ｐゴシック" charset="0"/>
              </a:rPr>
              <a:t>This is 85% of the 193 total UN member states</a:t>
            </a:r>
          </a:p>
        </p:txBody>
      </p:sp>
    </p:spTree>
    <p:extLst>
      <p:ext uri="{BB962C8B-B14F-4D97-AF65-F5344CB8AC3E}">
        <p14:creationId xmlns:p14="http://schemas.microsoft.com/office/powerpoint/2010/main" val="49839408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PALESTINE IN 2017</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en-US" sz="4000" b="1" dirty="0">
                <a:solidFill>
                  <a:schemeClr val="tx1"/>
                </a:solidFill>
                <a:effectLst>
                  <a:glow rad="127000">
                    <a:schemeClr val="bg1"/>
                  </a:glow>
                </a:effectLst>
                <a:latin typeface="Arial" charset="0"/>
                <a:ea typeface="ＭＳ Ｐゴシック" charset="0"/>
                <a:cs typeface="ＭＳ Ｐゴシック" charset="0"/>
              </a:rPr>
              <a:t>Recognition of </a:t>
            </a:r>
            <a:r>
              <a:rPr lang="en-US" sz="4000" b="1" dirty="0">
                <a:solidFill>
                  <a:srgbClr val="027FFF"/>
                </a:solidFill>
                <a:effectLst>
                  <a:glow rad="127000">
                    <a:schemeClr val="bg1"/>
                  </a:glow>
                </a:effectLst>
                <a:latin typeface="Arial" charset="0"/>
                <a:ea typeface="ＭＳ Ｐゴシック" charset="0"/>
                <a:cs typeface="ＭＳ Ｐゴシック" charset="0"/>
              </a:rPr>
              <a:t>Israel</a:t>
            </a:r>
            <a:r>
              <a:rPr lang="en-US" sz="4000" b="1" dirty="0">
                <a:solidFill>
                  <a:schemeClr val="tx1"/>
                </a:solidFill>
                <a:effectLst>
                  <a:glow rad="127000">
                    <a:schemeClr val="bg1"/>
                  </a:glow>
                </a:effectLst>
                <a:latin typeface="Arial" charset="0"/>
                <a:ea typeface="ＭＳ Ｐゴシック" charset="0"/>
                <a:cs typeface="ＭＳ Ｐゴシック" charset="0"/>
              </a:rPr>
              <a:t> &amp; </a:t>
            </a:r>
            <a:r>
              <a:rPr lang="en-US" sz="4000" b="1" dirty="0">
                <a:solidFill>
                  <a:srgbClr val="027F08"/>
                </a:solidFill>
                <a:effectLst>
                  <a:glow rad="127000">
                    <a:schemeClr val="bg1"/>
                  </a:glow>
                </a:effectLst>
                <a:latin typeface="Arial" charset="0"/>
                <a:ea typeface="ＭＳ Ｐゴシック" charset="0"/>
                <a:cs typeface="ＭＳ Ｐゴシック" charset="0"/>
              </a:rPr>
              <a:t>Palestine </a:t>
            </a:r>
            <a:r>
              <a:rPr lang="en-US" sz="4000" b="1" dirty="0">
                <a:solidFill>
                  <a:schemeClr val="tx1"/>
                </a:solidFill>
                <a:effectLst>
                  <a:glow rad="127000">
                    <a:schemeClr val="bg1"/>
                  </a:glow>
                </a:effectLst>
                <a:latin typeface="Arial" charset="0"/>
                <a:ea typeface="ＭＳ Ｐゴシック" charset="0"/>
                <a:cs typeface="ＭＳ Ｐゴシック" charset="0"/>
              </a:rPr>
              <a:t>(2023)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i.pinimg.com</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Land Ownership</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407299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 is this?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927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ru-RU" sz="3200" b="1" dirty="0">
                <a:solidFill>
                  <a:schemeClr val="tx1"/>
                </a:solidFill>
                <a:cs typeface="+mj-cs"/>
              </a:rPr>
              <a:t>"</a:t>
            </a:r>
            <a:r>
              <a:rPr lang="en-US" sz="3200" b="1" dirty="0">
                <a:solidFill>
                  <a:schemeClr val="tx1"/>
                </a:solidFill>
                <a:cs typeface="+mj-cs"/>
              </a:rPr>
              <a:t>For you will break the yoke of their slavery and lift the heavy burden from their shoulders</a:t>
            </a:r>
            <a:r>
              <a:rPr lang="ru-RU" sz="3200" b="1" dirty="0">
                <a:solidFill>
                  <a:schemeClr val="tx1"/>
                </a:solidFill>
                <a:cs typeface="+mj-cs"/>
              </a:rPr>
              <a:t>"</a:t>
            </a:r>
            <a:r>
              <a:rPr lang="en-US" sz="3200" b="1" dirty="0">
                <a:solidFill>
                  <a:schemeClr val="tx1"/>
                </a:solidFill>
                <a:cs typeface="+mj-cs"/>
              </a:rPr>
              <a:t> (Isa. 9:4a </a:t>
            </a:r>
            <a:r>
              <a:rPr lang="en-US" sz="2800" b="1" dirty="0">
                <a:solidFill>
                  <a:schemeClr val="tx1"/>
                </a:solidFill>
                <a:cs typeface="+mj-cs"/>
              </a:rPr>
              <a:t>NLT</a:t>
            </a:r>
            <a:r>
              <a:rPr lang="en-US" sz="3200" b="1" dirty="0">
                <a:solidFill>
                  <a:schemeClr val="tx1"/>
                </a:solidFill>
                <a:cs typeface="+mj-cs"/>
              </a:rPr>
              <a:t>).</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r/MapPorn - Palestinian loss of land 1947 to 2023 [1300x1900]">
            <a:extLst>
              <a:ext uri="{FF2B5EF4-FFF2-40B4-BE49-F238E27FC236}">
                <a16:creationId xmlns:a16="http://schemas.microsoft.com/office/drawing/2014/main" id="{0AE880B2-A217-7914-0246-D7946E0FE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6156"/>
            <a:ext cx="9237785" cy="613446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ARAB DECREASED PRESENCE 1947-now</a:t>
            </a:r>
          </a:p>
        </p:txBody>
      </p:sp>
      <p:sp>
        <p:nvSpPr>
          <p:cNvPr id="100357" name="TextBox 2"/>
          <p:cNvSpPr txBox="1">
            <a:spLocks noChangeArrowheads="1"/>
          </p:cNvSpPr>
          <p:nvPr/>
        </p:nvSpPr>
        <p:spPr bwMode="auto">
          <a:xfrm>
            <a:off x="-35168" y="6519446"/>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MapPorn</a:t>
            </a:r>
            <a:r>
              <a:rPr lang="en-US" sz="1400" b="1" dirty="0">
                <a:solidFill>
                  <a:schemeClr val="bg1"/>
                </a:solidFill>
                <a:latin typeface="Arial"/>
                <a:cs typeface="Arial"/>
              </a:rPr>
              <a:t>/comments/172jcvk/palestinian_loss_of_land_1947_to_2023_1300x1900/</a:t>
            </a:r>
          </a:p>
        </p:txBody>
      </p:sp>
    </p:spTree>
    <p:extLst>
      <p:ext uri="{BB962C8B-B14F-4D97-AF65-F5344CB8AC3E}">
        <p14:creationId xmlns:p14="http://schemas.microsoft.com/office/powerpoint/2010/main" val="3554717905"/>
      </p:ext>
    </p:extLst>
  </p:cSld>
  <p:clrMapOvr>
    <a:overrideClrMapping bg1="lt1" tx1="dk1" bg2="lt2" tx2="dk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ANOTHER MAP CLAIM…</a:t>
            </a: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www.aljazeera.com</a:t>
            </a:r>
            <a:r>
              <a:rPr lang="en-US" sz="1400" b="1" dirty="0">
                <a:solidFill>
                  <a:schemeClr val="bg1"/>
                </a:solidFill>
                <a:latin typeface="Arial"/>
                <a:cs typeface="Arial"/>
              </a:rPr>
              <a:t>/news/2020/1/29/what-does-trumps-plan-propose-for-</a:t>
            </a:r>
            <a:r>
              <a:rPr lang="en-US" sz="1400" b="1" dirty="0" err="1">
                <a:solidFill>
                  <a:schemeClr val="bg1"/>
                </a:solidFill>
                <a:latin typeface="Arial"/>
                <a:cs typeface="Arial"/>
              </a:rPr>
              <a:t>palestinian</a:t>
            </a:r>
            <a:r>
              <a:rPr lang="en-US" sz="1400" b="1" dirty="0">
                <a:solidFill>
                  <a:schemeClr val="bg1"/>
                </a:solidFill>
                <a:latin typeface="Arial"/>
                <a:cs typeface="Arial"/>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en-US" sz="3200" b="1" dirty="0">
                <a:effectLst/>
                <a:latin typeface="Arial" charset="0"/>
                <a:ea typeface="ＭＳ Ｐゴシック" charset="0"/>
                <a:cs typeface="ＭＳ Ｐゴシック" charset="0"/>
              </a:rPr>
              <a:t>ARAB DECREASED PRESENCE 1947-2020</a:t>
            </a: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a:cs typeface="Arial"/>
              </a:rPr>
              <a:t>https://</a:t>
            </a:r>
            <a:r>
              <a:rPr lang="en-US" sz="1600" b="1" dirty="0" err="1">
                <a:solidFill>
                  <a:schemeClr val="bg1"/>
                </a:solidFill>
                <a:latin typeface="Arial"/>
                <a:cs typeface="Arial"/>
              </a:rPr>
              <a:t>www.linkedin.com</a:t>
            </a:r>
            <a:r>
              <a:rPr lang="en-US" sz="1600" b="1" dirty="0">
                <a:solidFill>
                  <a:schemeClr val="bg1"/>
                </a:solidFill>
                <a:latin typeface="Arial"/>
                <a:cs typeface="Arial"/>
              </a:rPr>
              <a:t>/pulse/palestinian-loss-land-myth-4-maps-adir-duchan-</a:t>
            </a:r>
            <a:r>
              <a:rPr lang="he-IL" sz="1600" b="1" dirty="0">
                <a:solidFill>
                  <a:schemeClr val="bg1"/>
                </a:solidFill>
                <a:latin typeface="Arial"/>
                <a:cs typeface="Arial"/>
              </a:rPr>
              <a:t>ההוא</a:t>
            </a:r>
            <a:r>
              <a:rPr lang="en-US" sz="1600" b="1" dirty="0">
                <a:solidFill>
                  <a:schemeClr val="bg1"/>
                </a:solidFill>
                <a:latin typeface="Arial"/>
                <a:cs typeface="Arial"/>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Philistia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en-US" sz="3600" b="1" dirty="0">
                <a:effectLst/>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Arab Decreased Presence</a:t>
            </a:r>
            <a:r>
              <a:rPr lang="en-US" sz="3600" b="1" dirty="0">
                <a:effectLst/>
                <a:latin typeface="Arial" charset="0"/>
                <a:ea typeface="ＭＳ Ｐゴシック" charset="0"/>
                <a:cs typeface="ＭＳ Ｐゴシック" charset="0"/>
              </a:rPr>
              <a:t> Over Time"</a:t>
            </a: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https://</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www.uccpin.org</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1917?</a:t>
              </a:r>
            </a:p>
          </p:txBody>
        </p:sp>
      </p:grpSp>
    </p:spTree>
    <p:extLst>
      <p:ext uri="{BB962C8B-B14F-4D97-AF65-F5344CB8AC3E}">
        <p14:creationId xmlns:p14="http://schemas.microsoft.com/office/powerpoint/2010/main" val="26228632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en-US" sz="2800" b="1" dirty="0">
                <a:latin typeface="Arial" charset="0"/>
                <a:ea typeface="ＭＳ Ｐゴシック" charset="0"/>
                <a:cs typeface="ＭＳ Ｐゴシック" charset="0"/>
              </a:rPr>
              <a:t>Jordan took the land from the British (1949)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who had taken it from the Ottoman Turks (1918)</a:t>
            </a:r>
            <a:endParaRPr lang="en-US" sz="28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telaviv</a:t>
            </a:r>
            <a:r>
              <a:rPr lang="en-US" sz="1400" b="1" dirty="0">
                <a:solidFill>
                  <a:schemeClr val="bg1"/>
                </a:solidFill>
                <a:latin typeface="Arial"/>
                <a:cs typeface="Arial"/>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1888?</a:t>
              </a:r>
            </a:p>
          </p:txBody>
        </p:sp>
      </p:grpSp>
    </p:spTree>
    <p:extLst>
      <p:ext uri="{BB962C8B-B14F-4D97-AF65-F5344CB8AC3E}">
        <p14:creationId xmlns:p14="http://schemas.microsoft.com/office/powerpoint/2010/main" val="7435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en-US" sz="3200" b="1" dirty="0">
                <a:latin typeface="Arial" charset="0"/>
                <a:ea typeface="ＭＳ Ｐゴシック" charset="0"/>
                <a:cs typeface="ＭＳ Ｐゴシック" charset="0"/>
              </a:rPr>
              <a:t>Ottoman Turks took the land from the Muslims (1517)</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www.worldatlas.com</a:t>
            </a:r>
            <a:r>
              <a:rPr lang="en-US" sz="1400" b="1" dirty="0">
                <a:solidFill>
                  <a:schemeClr val="bg1"/>
                </a:solidFill>
                <a:latin typeface="Arial"/>
                <a:cs typeface="Arial"/>
              </a:rPr>
              <a:t>/articles/why-did-the-ottoman-empire-</a:t>
            </a:r>
            <a:r>
              <a:rPr lang="en-US" sz="1400" b="1" dirty="0" err="1">
                <a:solidFill>
                  <a:schemeClr val="bg1"/>
                </a:solidFill>
                <a:latin typeface="Arial"/>
                <a:cs typeface="Arial"/>
              </a:rPr>
              <a:t>fall.html</a:t>
            </a:r>
            <a:endParaRPr lang="en-US" sz="1400" b="1" dirty="0">
              <a:solidFill>
                <a:schemeClr val="bg1"/>
              </a:solidFill>
              <a:latin typeface="Arial"/>
              <a:cs typeface="Arial"/>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1517?</a:t>
              </a: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Middle Ages Battles</a:t>
            </a:r>
            <a:endParaRPr lang="en-US" sz="4000" b="1" dirty="0">
              <a:effectLst>
                <a:glow rad="127000">
                  <a:schemeClr val="tx1"/>
                </a:glow>
              </a:effectLst>
              <a:latin typeface="Arial" charset="0"/>
              <a:ea typeface="ＭＳ Ｐゴシック" charset="0"/>
              <a:cs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spc="-130" dirty="0">
                <a:effectLst/>
                <a:latin typeface="Arial" charset="0"/>
                <a:ea typeface="ＭＳ Ｐゴシック" charset="0"/>
                <a:cs typeface="ＭＳ Ｐゴシック" charset="0"/>
              </a:rPr>
              <a:t>MUSLIM CONQUEST BATTLES</a:t>
            </a:r>
            <a:endParaRPr lang="en-US" sz="2800" b="1" kern="0" spc="-130" dirty="0">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600" b="1" kern="0" spc="-130" dirty="0">
                <a:effectLst/>
                <a:latin typeface="Arial" charset="0"/>
                <a:ea typeface="ＭＳ Ｐゴシック" charset="0"/>
                <a:cs typeface="ＭＳ Ｐゴシック" charset="0"/>
              </a:rPr>
              <a:t>CRUSADE BATTLES</a:t>
            </a:r>
            <a:endParaRPr lang="en-US" sz="2800" b="1" kern="0" spc="-13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0407807"/>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Muslims took the land from the Christians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(AD 640)</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theconversation.com</a:t>
            </a:r>
            <a:r>
              <a:rPr lang="en-US" sz="1400" b="1" dirty="0">
                <a:solidFill>
                  <a:schemeClr val="bg1"/>
                </a:solidFill>
                <a:latin typeface="Arial"/>
                <a:cs typeface="Arial"/>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640?</a:t>
              </a: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en-US" sz="3200" b="1" dirty="0">
                <a:latin typeface="Arial" charset="0"/>
                <a:ea typeface="ＭＳ Ｐゴシック" charset="0"/>
                <a:cs typeface="ＭＳ Ｐゴシック" charset="0"/>
              </a:rPr>
              <a:t>Byzantine Christians gained the land after the Roman Emperor Constantine's Conversion (AD 313)</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www.worldhistory.org</a:t>
            </a:r>
            <a:r>
              <a:rPr lang="en-US" sz="1400" b="1" dirty="0">
                <a:solidFill>
                  <a:schemeClr val="bg1"/>
                </a:solidFill>
                <a:latin typeface="Arial"/>
                <a:cs typeface="Arial"/>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AD 313?</a:t>
              </a: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Romans had conquered the land from the Hasmoneans (63 BC)</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medium.com</a:t>
            </a:r>
            <a:r>
              <a:rPr lang="en-US" sz="1400" b="1" dirty="0">
                <a:solidFill>
                  <a:schemeClr val="bg1"/>
                </a:solidFill>
                <a:latin typeface="Arial"/>
                <a:cs typeface="Arial"/>
              </a:rPr>
              <a:t>/@</a:t>
            </a:r>
            <a:r>
              <a:rPr lang="en-US" sz="1400" b="1" dirty="0" err="1">
                <a:solidFill>
                  <a:schemeClr val="bg1"/>
                </a:solidFill>
                <a:latin typeface="Arial"/>
                <a:cs typeface="Arial"/>
              </a:rPr>
              <a:t>ancient.rome</a:t>
            </a:r>
            <a:r>
              <a:rPr lang="en-US" sz="1400" b="1" dirty="0">
                <a:solidFill>
                  <a:schemeClr val="bg1"/>
                </a:solidFill>
                <a:latin typeface="Arial"/>
                <a:cs typeface="Arial"/>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63 BC?</a:t>
              </a: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en-US" sz="3600" b="1" dirty="0">
                <a:latin typeface="Arial" charset="0"/>
                <a:ea typeface="ＭＳ Ｐゴシック" charset="0"/>
              </a:rPr>
              <a:t>Hasmoneans Conquered the Greeks (164 BC)</a:t>
            </a: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2" name="Text Box 16"/>
          <p:cNvSpPr txBox="1">
            <a:spLocks noChangeArrowheads="1"/>
          </p:cNvSpPr>
          <p:nvPr/>
        </p:nvSpPr>
        <p:spPr bwMode="auto">
          <a:xfrm>
            <a:off x="3524250" y="2819400"/>
            <a:ext cx="3619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3" name="Text Box 17"/>
          <p:cNvSpPr txBox="1">
            <a:spLocks noChangeArrowheads="1"/>
          </p:cNvSpPr>
          <p:nvPr/>
        </p:nvSpPr>
        <p:spPr bwMode="auto">
          <a:xfrm>
            <a:off x="685800" y="2833688"/>
            <a:ext cx="3619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14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ed., 155</a:t>
            </a: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214223"/>
            <a:chOff x="7791" y="3400524"/>
            <a:chExt cx="7315200" cy="121422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164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en-US" b="1" dirty="0">
                <a:latin typeface="Arial" charset="0"/>
                <a:ea typeface="ＭＳ Ｐゴシック" charset="0"/>
              </a:rPr>
              <a:t>Greek Rule over Israel (331-164 BC)</a:t>
            </a:r>
          </a:p>
        </p:txBody>
      </p:sp>
      <p:sp>
        <p:nvSpPr>
          <p:cNvPr id="61443" name="Rectangle 3"/>
          <p:cNvSpPr>
            <a:spLocks noGrp="1" noChangeArrowheads="1"/>
          </p:cNvSpPr>
          <p:nvPr>
            <p:ph type="body" sz="half" idx="1"/>
          </p:nvPr>
        </p:nvSpPr>
        <p:spPr>
          <a:xfrm>
            <a:off x="267695" y="3653658"/>
            <a:ext cx="3068637" cy="3006725"/>
          </a:xfrm>
        </p:spPr>
        <p:txBody>
          <a:bodyPr/>
          <a:lstStyle/>
          <a:p>
            <a:pPr eaLnBrk="1" hangingPunct="1">
              <a:defRPr/>
            </a:pPr>
            <a:r>
              <a:rPr lang="en-US" sz="2800" b="1" dirty="0">
                <a:ea typeface="ＭＳ Ｐゴシック" charset="0"/>
              </a:rPr>
              <a:t>Alexander</a:t>
            </a:r>
          </a:p>
          <a:p>
            <a:pPr eaLnBrk="1" hangingPunct="1">
              <a:defRPr/>
            </a:pPr>
            <a:r>
              <a:rPr lang="en-US" sz="2800" b="1" dirty="0">
                <a:ea typeface="ＭＳ Ｐゴシック" charset="0"/>
              </a:rPr>
              <a:t>Struggle for Supremacy</a:t>
            </a:r>
          </a:p>
          <a:p>
            <a:pPr eaLnBrk="1" hangingPunct="1">
              <a:defRPr/>
            </a:pPr>
            <a:r>
              <a:rPr lang="en-US" sz="2800" b="1" dirty="0">
                <a:ea typeface="ＭＳ Ｐゴシック" charset="0"/>
              </a:rPr>
              <a:t>Hellenistic Empire Developments </a:t>
            </a: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331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l" eaLnBrk="1" hangingPunct="1"/>
            <a:r>
              <a:rPr lang="en-US" sz="3200" b="1" dirty="0">
                <a:latin typeface="Arial" charset="0"/>
                <a:ea typeface="ＭＳ Ｐゴシック" charset="0"/>
              </a:rPr>
              <a:t>Persians Conquered the Land from the Babylonians (539 BC)</a:t>
            </a: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91" name="Text Box 14"/>
            <p:cNvSpPr txBox="1">
              <a:spLocks noChangeArrowheads="1"/>
            </p:cNvSpPr>
            <p:nvPr/>
          </p:nvSpPr>
          <p:spPr bwMode="auto">
            <a:xfrm>
              <a:off x="1536" y="2064"/>
              <a:ext cx="89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Temple</a:t>
              </a: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9" name="Text Box 18"/>
            <p:cNvSpPr txBox="1">
              <a:spLocks noChangeArrowheads="1"/>
            </p:cNvSpPr>
            <p:nvPr/>
          </p:nvSpPr>
          <p:spPr bwMode="auto">
            <a:xfrm>
              <a:off x="1536" y="2064"/>
              <a:ext cx="85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People</a:t>
              </a: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7" name="Text Box 21"/>
            <p:cNvSpPr txBox="1">
              <a:spLocks noChangeArrowheads="1"/>
            </p:cNvSpPr>
            <p:nvPr/>
          </p:nvSpPr>
          <p:spPr bwMode="auto">
            <a:xfrm>
              <a:off x="1536" y="2064"/>
              <a:ext cx="69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Walls</a:t>
              </a: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150</a:t>
            </a: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mic Sans MS" pitchFamily="-112"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539 BC?</a:t>
              </a: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7682</TotalTime>
  <Words>28047</Words>
  <Application>Microsoft Macintosh PowerPoint</Application>
  <PresentationFormat>On-screen Show (4:3)</PresentationFormat>
  <Paragraphs>1778</Paragraphs>
  <Slides>161</Slides>
  <Notes>155</Notes>
  <HiddenSlides>0</HiddenSlides>
  <MMClips>0</MMClips>
  <ScaleCrop>false</ScaleCrop>
  <HeadingPairs>
    <vt:vector size="8" baseType="variant">
      <vt:variant>
        <vt:lpstr>Fonts Used</vt:lpstr>
      </vt:variant>
      <vt:variant>
        <vt:i4>30</vt:i4>
      </vt:variant>
      <vt:variant>
        <vt:lpstr>Theme</vt:lpstr>
      </vt:variant>
      <vt:variant>
        <vt:i4>38</vt:i4>
      </vt:variant>
      <vt:variant>
        <vt:lpstr>Embedded OLE Servers</vt:lpstr>
      </vt:variant>
      <vt:variant>
        <vt:i4>2</vt:i4>
      </vt:variant>
      <vt:variant>
        <vt:lpstr>Slide Titles</vt:lpstr>
      </vt:variant>
      <vt:variant>
        <vt:i4>161</vt:i4>
      </vt:variant>
    </vt:vector>
  </HeadingPairs>
  <TitlesOfParts>
    <vt:vector size="231" baseType="lpstr">
      <vt:lpstr>26</vt:lpstr>
      <vt:lpstr>AGaramond</vt:lpstr>
      <vt:lpstr>B VAG Rounded Bold</vt:lpstr>
      <vt:lpstr>BONES</vt:lpstr>
      <vt:lpstr>Chicago</vt:lpstr>
      <vt:lpstr>Kosher-Normal</vt:lpstr>
      <vt:lpstr>ＭＳ Ｐゴシック</vt:lpstr>
      <vt:lpstr>Nadianne</vt:lpstr>
      <vt:lpstr>Osaka</vt:lpstr>
      <vt:lpstr>新細明體</vt:lpstr>
      <vt:lpstr>Times</vt:lpstr>
      <vt:lpstr>Arial</vt:lpstr>
      <vt:lpstr>Arial Black</vt:lpstr>
      <vt:lpstr>Arial Narrow</vt:lpstr>
      <vt:lpstr>Braggadocio</vt:lpstr>
      <vt:lpstr>Calibri</vt:lpstr>
      <vt:lpstr>Comic Sans MS</vt:lpstr>
      <vt:lpstr>Georgia</vt:lpstr>
      <vt:lpstr>Helvetica</vt:lpstr>
      <vt:lpstr>Helvetica Neue Black Condensed</vt:lpstr>
      <vt:lpstr>Impact</vt:lpstr>
      <vt:lpstr>Lucida Grande</vt:lpstr>
      <vt:lpstr>Monotype Sorts</vt:lpstr>
      <vt:lpstr>News Gothic MT</vt:lpstr>
      <vt:lpstr>Rockwell Extra Bold</vt:lpstr>
      <vt:lpstr>Tahoma</vt:lpstr>
      <vt:lpstr>Times New Roman</vt:lpstr>
      <vt:lpstr>Trebuchet MS</vt:lpstr>
      <vt:lpstr>Wingdings</vt:lpstr>
      <vt:lpstr>Wingdings 2</vt:lpstr>
      <vt:lpstr>49_Blank Presentation</vt:lpstr>
      <vt:lpstr>3_MEADOW</vt:lpstr>
      <vt:lpstr>1_Pulse</vt:lpstr>
      <vt:lpstr>Default Design</vt:lpstr>
      <vt:lpstr>14_Office Theme</vt:lpstr>
      <vt:lpstr>2_Azure</vt:lpstr>
      <vt:lpstr>23_Default Design</vt:lpstr>
      <vt:lpstr>7_Desk Lamp</vt:lpstr>
      <vt:lpstr>Desk Lamp</vt:lpstr>
      <vt:lpstr>Orbit</vt:lpstr>
      <vt:lpstr>2_Crumple</vt:lpstr>
      <vt:lpstr>50_Blank Presentation</vt:lpstr>
      <vt:lpstr>Project Overview (Standard)</vt:lpstr>
      <vt:lpstr>Azure</vt:lpstr>
      <vt:lpstr>Balance</vt:lpstr>
      <vt:lpstr>19_Default Design</vt:lpstr>
      <vt:lpstr>51_Blank Presentation</vt:lpstr>
      <vt:lpstr>1_untitled 3</vt:lpstr>
      <vt:lpstr>17_Default Design</vt:lpstr>
      <vt:lpstr>52_Blank Presentation</vt:lpstr>
      <vt:lpstr>31_Default Design</vt:lpstr>
      <vt:lpstr>53_Blank Presentation</vt:lpstr>
      <vt:lpstr>1_Default Design</vt:lpstr>
      <vt:lpstr>2_Blank Presentation</vt:lpstr>
      <vt:lpstr>4_untitled 3</vt:lpstr>
      <vt:lpstr>Office Theme</vt:lpstr>
      <vt:lpstr>1_Bar Code</vt:lpstr>
      <vt:lpstr>Civic</vt:lpstr>
      <vt:lpstr>13_Default Design</vt:lpstr>
      <vt:lpstr>4_Office Theme</vt:lpstr>
      <vt:lpstr>1_blstripc.ppt - Blue Stripes</vt:lpstr>
      <vt:lpstr>1_Office Theme</vt:lpstr>
      <vt:lpstr>1_Blank Presentation</vt:lpstr>
      <vt:lpstr>Whirlpool</vt:lpstr>
      <vt:lpstr>4_Blank Presentation</vt:lpstr>
      <vt:lpstr>Expedition</vt:lpstr>
      <vt:lpstr>Blank Presentation</vt:lpstr>
      <vt:lpstr>untitled 1</vt:lpstr>
      <vt:lpstr>Slide</vt:lpstr>
      <vt:lpstr>Microsoft ClipArt Gallery</vt:lpstr>
      <vt:lpstr>How the Nations Treat Israel</vt:lpstr>
      <vt:lpstr>What is Antisemitism?</vt:lpstr>
      <vt:lpstr>The Table of Nations</vt:lpstr>
      <vt:lpstr>How has the world treated the Jews? </vt:lpstr>
      <vt:lpstr>How has the world treated the Jews? </vt:lpstr>
      <vt:lpstr>Pharaohs</vt:lpstr>
      <vt:lpstr>Egyptians Ruthlessly Oppressed Israel</vt:lpstr>
      <vt:lpstr>"For you will break the yoke of their slavery and lift the heavy burden from their shoulders" (Isa. 9:4a NLT).</vt:lpstr>
      <vt:lpstr>Philistia</vt:lpstr>
      <vt:lpstr>Samson's Haircut</vt:lpstr>
      <vt:lpstr>Samson's  Eyes Cut</vt:lpstr>
      <vt:lpstr>Assyrians</vt:lpstr>
      <vt:lpstr>The Assyrian Threat</vt:lpstr>
      <vt:lpstr>Assyrian Brutality</vt:lpstr>
      <vt:lpstr>Treatment of Captured Kings</vt:lpstr>
      <vt:lpstr>Assyrian Developments</vt:lpstr>
      <vt:lpstr>Babylonians</vt:lpstr>
      <vt:lpstr>The Exile</vt:lpstr>
      <vt:lpstr>Babylonian Rule over Israel</vt:lpstr>
      <vt:lpstr>The Image of Daniel 2 is Apocalyptic too</vt:lpstr>
      <vt:lpstr>Persians</vt:lpstr>
      <vt:lpstr>The Postexilic Era</vt:lpstr>
      <vt:lpstr>Opposition Timeline (Ezra 4; Esther 1; Neh 13)</vt:lpstr>
      <vt:lpstr>Haman the Agagite (Esther 3:1-2)</vt:lpstr>
      <vt:lpstr>God's work was opposed  (Ezra 4:1-2)</vt:lpstr>
      <vt:lpstr>God's work is always opposed</vt:lpstr>
      <vt:lpstr>Greeks</vt:lpstr>
      <vt:lpstr>Jerusalem Hellenization</vt:lpstr>
      <vt:lpstr>Romans</vt:lpstr>
      <vt:lpstr>Romans destroyed the Jewish temple in AD 70 and made Jerusalem pagan in AD 132</vt:lpstr>
      <vt:lpstr>Catholics</vt:lpstr>
      <vt:lpstr>Catholic Theology &amp; Practice</vt:lpstr>
      <vt:lpstr>Terrorism</vt:lpstr>
      <vt:lpstr>thereligionofpeace.com</vt:lpstr>
      <vt:lpstr>Crusaders</vt:lpstr>
      <vt:lpstr>Jews were brought from France to lend money to build England's castles</vt:lpstr>
      <vt:lpstr>Jews Burned in Clifford's Tower, England </vt:lpstr>
      <vt:lpstr>Spaniards</vt:lpstr>
      <vt:lpstr>Spain Expelled All Jews</vt:lpstr>
      <vt:lpstr>Lutherans</vt:lpstr>
      <vt:lpstr>Luther to His Followers</vt:lpstr>
      <vt:lpstr>After Jews Rejected the Gospel…</vt:lpstr>
      <vt:lpstr>Germans</vt:lpstr>
      <vt:lpstr>Liberated Jewish prisoners at the Nazi concentration camp in Ebensee, Austria</vt:lpstr>
      <vt:lpstr>Hitler motivated the Jews to go to their homeland!</vt:lpstr>
      <vt:lpstr>Hitler motivated the Jews to go to their homeland!</vt:lpstr>
      <vt:lpstr>A Quarter of Germans Say Jews Think They are Superior (2019)</vt:lpstr>
      <vt:lpstr>Europeans</vt:lpstr>
      <vt:lpstr>Expulsion of Jews from Europe (1100-1600)</vt:lpstr>
      <vt:lpstr>MENA (Middle East &amp; North Africa)</vt:lpstr>
      <vt:lpstr>Jewish refugees from MENA countries (1948-2019)</vt:lpstr>
      <vt:lpstr>Migration of Jews from MENA countries (1948-2021)</vt:lpstr>
      <vt:lpstr>The UN</vt:lpstr>
      <vt:lpstr>UN Voting for Israel by Nation (1947)</vt:lpstr>
      <vt:lpstr>6th Grade Map Test  (Curriculum of UN Rights Watch Association, 2021)</vt:lpstr>
      <vt:lpstr>Canadians</vt:lpstr>
      <vt:lpstr>Anti-Semitism in Toronto (2022)</vt:lpstr>
      <vt:lpstr>The USA Left</vt:lpstr>
      <vt:lpstr>US Hate Crime Rates per 100,000 Population by Selected Ethnic and Religious Groups in 2019</vt:lpstr>
      <vt:lpstr>Antisemitism in the USA (2001-2020)</vt:lpstr>
      <vt:lpstr>Antisemitism in the USA  (7-25 October 2023)</vt:lpstr>
      <vt:lpstr>Antisemitism in US Colleges (Nov 2023)</vt:lpstr>
      <vt:lpstr>Neighbors</vt:lpstr>
      <vt:lpstr>Israel's many neighbors amassed armies on every side (1967)</vt:lpstr>
      <vt:lpstr>Jews made a pre-emptive attack against threatening armies at Israel's borders  (1967)</vt:lpstr>
      <vt:lpstr>The millennium will no longer witness an ethnic cleansing of the Jews.</vt:lpstr>
      <vt:lpstr>Jewish Population in Arab Countries (1948 vs. 2018)</vt:lpstr>
      <vt:lpstr>Ethnic Cleansing</vt:lpstr>
      <vt:lpstr>Arab Population in Israel</vt:lpstr>
      <vt:lpstr>The "Occupation"</vt:lpstr>
      <vt:lpstr>Ethnic Cleansing</vt:lpstr>
      <vt:lpstr>The World</vt:lpstr>
      <vt:lpstr>The Global War on the Jews</vt:lpstr>
      <vt:lpstr>RECOGNITION OF ISRAEL  (JUNE 1981)</vt:lpstr>
      <vt:lpstr>165 Nations Recognize Israel (2023)</vt:lpstr>
      <vt:lpstr>RECOGNITION OF PALESTINE IN 2017</vt:lpstr>
      <vt:lpstr>Recognition of Israel &amp; Palestine (2023)</vt:lpstr>
      <vt:lpstr>Land Ownership</vt:lpstr>
      <vt:lpstr>Whose land is this?</vt:lpstr>
      <vt:lpstr>ARAB DECREASED PRESENCE 1947-now</vt:lpstr>
      <vt:lpstr>ANOTHER MAP CLAIM…</vt:lpstr>
      <vt:lpstr>ARAB DECREASED PRESENCE 1947-2020</vt:lpstr>
      <vt:lpstr>A Jewish Response…</vt:lpstr>
      <vt:lpstr>A Jewish Response…</vt:lpstr>
      <vt:lpstr>A Jewish Response…</vt:lpstr>
      <vt:lpstr>A Jewish Response…</vt:lpstr>
      <vt:lpstr>A Jewish Response…</vt:lpstr>
      <vt:lpstr>Real History by Shany Mor </vt:lpstr>
      <vt:lpstr>Real History by Shany Mor </vt:lpstr>
      <vt:lpstr>"Arab Decreased Presence Over Time"</vt:lpstr>
      <vt:lpstr>Jordan took the land from the British (1949)  who had taken it from the Ottoman Turks (1918)</vt:lpstr>
      <vt:lpstr>Ottoman Turks took the land from the Muslims (1517)</vt:lpstr>
      <vt:lpstr>Middle Ages Battles</vt:lpstr>
      <vt:lpstr>Muslims took the land from the Christians  (AD 640)</vt:lpstr>
      <vt:lpstr>Byzantine Christians gained the land after the Roman Emperor Constantine's Conversion (AD 313)</vt:lpstr>
      <vt:lpstr>Romans had conquered the land from the Hasmoneans (63 BC)</vt:lpstr>
      <vt:lpstr>Hasmoneans Conquered the Greeks (164 BC)</vt:lpstr>
      <vt:lpstr>Greek Rule over Israel (331-164 BC)</vt:lpstr>
      <vt:lpstr>Persians Conquered the Land from the Babylonians (539 BC)</vt:lpstr>
      <vt:lpstr>The Babylonian Threat</vt:lpstr>
      <vt:lpstr>Assyrian Expansion</vt:lpstr>
      <vt:lpstr>Israel Conquered the Land from the Canaanites (1405 BC) and Possessed it 800 Years (until 586 BC)</vt:lpstr>
      <vt:lpstr>Whose Land?</vt:lpstr>
      <vt:lpstr>What is the real beginning of the Jewish connection to the Land?</vt:lpstr>
      <vt:lpstr>God gave the Land to Abraham and His Descendants (2000 BC)</vt:lpstr>
      <vt:lpstr>The Romans hated the Jews and renamed the land as “Palestine” in 132 A.D. after name of Philistia in order to erase and Jewish connection.</vt:lpstr>
      <vt:lpstr>The Three Basic Elements</vt:lpstr>
      <vt:lpstr>Borders of the Land Promised to Abraham</vt:lpstr>
      <vt:lpstr>Eternal Land for Abraham’s Descendants</vt:lpstr>
      <vt:lpstr>“The LORD did not set his heart on you and choose you because you were more numerous than other nations, for you were the smallest of all nations! 8 Rather, it was simply that the LORD loves you, and he was keeping the oath he had sworn to your ancestors. That is why the LORD rescued you with such a strong hand from your slavery and from the oppressive hand of Pharaoh, king of Egypt."   —Deuteronomy 7:7-8 NLT—</vt:lpstr>
      <vt:lpstr>Deuteronomy 30:1-4</vt:lpstr>
      <vt:lpstr>The Qur'an Claims that God gave the Land to Jews </vt:lpstr>
      <vt:lpstr>The Qur'an Claims that God gave the Land to Jews </vt:lpstr>
      <vt:lpstr>The New Covenant</vt:lpstr>
      <vt:lpstr>The New Covenant</vt:lpstr>
      <vt:lpstr>"How to Get Rid of the Jews"</vt:lpstr>
      <vt:lpstr>PowerPoint Presentation</vt:lpstr>
      <vt:lpstr>Will you at this time restore the kingdom to yourself?</vt:lpstr>
      <vt:lpstr>PowerPoint Presentation</vt:lpstr>
      <vt:lpstr>“…you shall be my witnesses”</vt:lpstr>
      <vt:lpstr>A Literal, Political Kingdom</vt:lpstr>
      <vt:lpstr>Kingdom &amp; Covenants Timeline</vt:lpstr>
      <vt:lpstr>"Israel" always means ethnic seed of Jacob (9:1-5)</vt:lpstr>
      <vt:lpstr>"All Israel will be saved" (Rom. 11:25-27)</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Galatians 3:13-14 ESV</vt:lpstr>
      <vt:lpstr>Galatians 3:26-27 NLT</vt:lpstr>
      <vt:lpstr>Galatians 3:28 NLT</vt:lpstr>
      <vt:lpstr>Galatians 3:29 NIV</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PowerPoint Presentation</vt:lpstr>
      <vt:lpstr>PowerPoint Presentation</vt:lpstr>
      <vt:lpstr>Jews are a hated people.</vt:lpstr>
      <vt:lpstr>People</vt:lpstr>
      <vt:lpstr>Why have Jews been hated throughout history?</vt:lpstr>
      <vt:lpstr>The Battle</vt:lpstr>
      <vt:lpstr>Our Real Enemy</vt:lpstr>
      <vt:lpstr>Satan:  • hates what God loves • loves what God hates</vt:lpstr>
      <vt:lpstr>What is the future of antisemitism?</vt:lpstr>
      <vt:lpstr>Joel 2:28-29 in Acts 2:16-21</vt:lpstr>
      <vt:lpstr>Joel 2:28-29; Acts 2:17-18 NLT</vt:lpstr>
      <vt:lpstr>Joel 2:30-31; Acts 2:19-20 NLT</vt:lpstr>
      <vt:lpstr>Joel 2:32; Acts 2:21 NLT</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The Restoration of Judah</vt:lpstr>
      <vt:lpstr>Gentiles Blessed (Isaiah 56:3-5 NLT)</vt:lpstr>
      <vt:lpstr>Gentiles Join Sabbath Worship with Israel in Millennium (Isaiah 56:6-8 NLT)</vt:lpstr>
      <vt:lpstr>Shared Land with Jews &amp; Gentiles</vt:lpstr>
      <vt:lpstr>The New Jerusalem over present Jerusalem</vt:lpstr>
      <vt:lpstr>What do we do with this teaching about antisemitism?</vt:lpstr>
      <vt:lpstr>There is only one race</vt:lpstr>
      <vt:lpstr>God accepts all ethnicities.  So should we.</vt:lpstr>
      <vt:lpstr>Pray for the Middle East</vt:lpstr>
      <vt:lpstr>Black</vt:lpstr>
      <vt:lpstr>Future (Eschatology)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339</cp:revision>
  <dcterms:created xsi:type="dcterms:W3CDTF">2014-08-02T06:39:19Z</dcterms:created>
  <dcterms:modified xsi:type="dcterms:W3CDTF">2025-06-23T04:04:05Z</dcterms:modified>
</cp:coreProperties>
</file>