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5.xml" ContentType="application/vnd.openxmlformats-officedocument.themeOverr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theme/themeOverride7.xml" ContentType="application/vnd.openxmlformats-officedocument.themeOverride+xml"/>
  <Override PartName="/ppt/notesSlides/notesSlide79.xml" ContentType="application/vnd.openxmlformats-officedocument.presentationml.notesSlide+xml"/>
  <Override PartName="/ppt/theme/themeOverride8.xml" ContentType="application/vnd.openxmlformats-officedocument.themeOverride+xml"/>
  <Override PartName="/ppt/notesSlides/notesSlide80.xml" ContentType="application/vnd.openxmlformats-officedocument.presentationml.notesSlide+xml"/>
  <Override PartName="/ppt/theme/themeOverride9.xml" ContentType="application/vnd.openxmlformats-officedocument.themeOverride+xml"/>
  <Override PartName="/ppt/notesSlides/notesSlide81.xml" ContentType="application/vnd.openxmlformats-officedocument.presentationml.notesSlide+xml"/>
  <Override PartName="/ppt/theme/themeOverride10.xml" ContentType="application/vnd.openxmlformats-officedocument.themeOverride+xml"/>
  <Override PartName="/ppt/notesSlides/notesSlide82.xml" ContentType="application/vnd.openxmlformats-officedocument.presentationml.notesSlide+xml"/>
  <Override PartName="/ppt/theme/themeOverride11.xml" ContentType="application/vnd.openxmlformats-officedocument.themeOverride+xml"/>
  <Override PartName="/ppt/notesSlides/notesSlide83.xml" ContentType="application/vnd.openxmlformats-officedocument.presentationml.notesSlide+xml"/>
  <Override PartName="/ppt/theme/themeOverride12.xml" ContentType="application/vnd.openxmlformats-officedocument.themeOverride+xml"/>
  <Override PartName="/ppt/notesSlides/notesSlide84.xml" ContentType="application/vnd.openxmlformats-officedocument.presentationml.notesSlide+xml"/>
  <Override PartName="/ppt/theme/themeOverride13.xml" ContentType="application/vnd.openxmlformats-officedocument.themeOverride+xml"/>
  <Override PartName="/ppt/notesSlides/notesSlide85.xml" ContentType="application/vnd.openxmlformats-officedocument.presentationml.notesSlide+xml"/>
  <Override PartName="/ppt/theme/themeOverride14.xml" ContentType="application/vnd.openxmlformats-officedocument.themeOverride+xml"/>
  <Override PartName="/ppt/notesSlides/notesSlide86.xml" ContentType="application/vnd.openxmlformats-officedocument.presentationml.notesSlide+xml"/>
  <Override PartName="/ppt/theme/themeOverride15.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6.xml" ContentType="application/vnd.openxmlformats-officedocument.themeOverride+xml"/>
  <Override PartName="/ppt/notesSlides/notesSlide89.xml" ContentType="application/vnd.openxmlformats-officedocument.presentationml.notesSlide+xml"/>
  <Override PartName="/ppt/theme/themeOverride17.xml" ContentType="application/vnd.openxmlformats-officedocument.themeOverride+xml"/>
  <Override PartName="/ppt/notesSlides/notesSlide90.xml" ContentType="application/vnd.openxmlformats-officedocument.presentationml.notesSlide+xml"/>
  <Override PartName="/ppt/theme/themeOverride1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9.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20.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21.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1" r:id="rId5"/>
    <p:sldMasterId id="2147483727" r:id="rId6"/>
    <p:sldMasterId id="2147483740" r:id="rId7"/>
    <p:sldMasterId id="2147483752" r:id="rId8"/>
    <p:sldMasterId id="2147483764" r:id="rId9"/>
    <p:sldMasterId id="2147483776" r:id="rId10"/>
    <p:sldMasterId id="2147483788" r:id="rId11"/>
    <p:sldMasterId id="2147483790" r:id="rId12"/>
    <p:sldMasterId id="2147483804" r:id="rId13"/>
    <p:sldMasterId id="2147483816" r:id="rId14"/>
    <p:sldMasterId id="2147483854" r:id="rId15"/>
    <p:sldMasterId id="2147483866" r:id="rId16"/>
    <p:sldMasterId id="2147483880" r:id="rId17"/>
    <p:sldMasterId id="2147483894" r:id="rId18"/>
    <p:sldMasterId id="2147483906" r:id="rId19"/>
    <p:sldMasterId id="2147483919" r:id="rId20"/>
    <p:sldMasterId id="2147483933" r:id="rId21"/>
    <p:sldMasterId id="2147483938" r:id="rId22"/>
    <p:sldMasterId id="2147483966" r:id="rId23"/>
    <p:sldMasterId id="2147483979" r:id="rId24"/>
    <p:sldMasterId id="2147483991" r:id="rId25"/>
    <p:sldMasterId id="2147484003" r:id="rId26"/>
    <p:sldMasterId id="2147484015" r:id="rId27"/>
    <p:sldMasterId id="2147484017" r:id="rId28"/>
    <p:sldMasterId id="2147484028" r:id="rId29"/>
    <p:sldMasterId id="2147484040" r:id="rId30"/>
    <p:sldMasterId id="2147484052" r:id="rId31"/>
    <p:sldMasterId id="2147484054" r:id="rId32"/>
    <p:sldMasterId id="2147484105" r:id="rId33"/>
    <p:sldMasterId id="2147484117" r:id="rId34"/>
    <p:sldMasterId id="2147484172" r:id="rId35"/>
    <p:sldMasterId id="2147484198" r:id="rId36"/>
    <p:sldMasterId id="2147484212" r:id="rId37"/>
    <p:sldMasterId id="2147484225" r:id="rId38"/>
  </p:sldMasterIdLst>
  <p:notesMasterIdLst>
    <p:notesMasterId r:id="rId199"/>
  </p:notesMasterIdLst>
  <p:sldIdLst>
    <p:sldId id="435" r:id="rId39"/>
    <p:sldId id="5661" r:id="rId40"/>
    <p:sldId id="361" r:id="rId41"/>
    <p:sldId id="451" r:id="rId42"/>
    <p:sldId id="5684" r:id="rId43"/>
    <p:sldId id="5574" r:id="rId44"/>
    <p:sldId id="477" r:id="rId45"/>
    <p:sldId id="483" r:id="rId46"/>
    <p:sldId id="5575" r:id="rId47"/>
    <p:sldId id="508" r:id="rId48"/>
    <p:sldId id="521" r:id="rId49"/>
    <p:sldId id="5576" r:id="rId50"/>
    <p:sldId id="911" r:id="rId51"/>
    <p:sldId id="5570" r:id="rId52"/>
    <p:sldId id="5571" r:id="rId53"/>
    <p:sldId id="5569" r:id="rId54"/>
    <p:sldId id="5577" r:id="rId55"/>
    <p:sldId id="5293" r:id="rId56"/>
    <p:sldId id="495" r:id="rId57"/>
    <p:sldId id="4741" r:id="rId58"/>
    <p:sldId id="5578" r:id="rId59"/>
    <p:sldId id="4710" r:id="rId60"/>
    <p:sldId id="2422" r:id="rId61"/>
    <p:sldId id="513" r:id="rId62"/>
    <p:sldId id="352" r:id="rId63"/>
    <p:sldId id="525" r:id="rId64"/>
    <p:sldId id="5579" r:id="rId65"/>
    <p:sldId id="5573" r:id="rId66"/>
    <p:sldId id="5580" r:id="rId67"/>
    <p:sldId id="428" r:id="rId68"/>
    <p:sldId id="5585" r:id="rId69"/>
    <p:sldId id="5611" r:id="rId70"/>
    <p:sldId id="5586" r:id="rId71"/>
    <p:sldId id="5607" r:id="rId72"/>
    <p:sldId id="5587" r:id="rId73"/>
    <p:sldId id="5613" r:id="rId74"/>
    <p:sldId id="5614" r:id="rId75"/>
    <p:sldId id="5589" r:id="rId76"/>
    <p:sldId id="5609" r:id="rId77"/>
    <p:sldId id="5590" r:id="rId78"/>
    <p:sldId id="302" r:id="rId79"/>
    <p:sldId id="303" r:id="rId80"/>
    <p:sldId id="5591" r:id="rId81"/>
    <p:sldId id="430" r:id="rId82"/>
    <p:sldId id="688" r:id="rId83"/>
    <p:sldId id="689" r:id="rId84"/>
    <p:sldId id="5680" r:id="rId85"/>
    <p:sldId id="5592" r:id="rId86"/>
    <p:sldId id="5608" r:id="rId87"/>
    <p:sldId id="5685" r:id="rId88"/>
    <p:sldId id="5616" r:id="rId89"/>
    <p:sldId id="5615" r:id="rId90"/>
    <p:sldId id="5594" r:id="rId91"/>
    <p:sldId id="5653" r:id="rId92"/>
    <p:sldId id="541" r:id="rId93"/>
    <p:sldId id="5599" r:id="rId94"/>
    <p:sldId id="5681" r:id="rId95"/>
    <p:sldId id="5600" r:id="rId96"/>
    <p:sldId id="5651" r:id="rId97"/>
    <p:sldId id="5626" r:id="rId98"/>
    <p:sldId id="5682" r:id="rId99"/>
    <p:sldId id="5683" r:id="rId100"/>
    <p:sldId id="5597" r:id="rId101"/>
    <p:sldId id="5617" r:id="rId102"/>
    <p:sldId id="5610" r:id="rId103"/>
    <p:sldId id="4092" r:id="rId104"/>
    <p:sldId id="5663" r:id="rId105"/>
    <p:sldId id="5665" r:id="rId106"/>
    <p:sldId id="5664" r:id="rId107"/>
    <p:sldId id="5667" r:id="rId108"/>
    <p:sldId id="5601" r:id="rId109"/>
    <p:sldId id="5673" r:id="rId110"/>
    <p:sldId id="5644" r:id="rId111"/>
    <p:sldId id="5642" r:id="rId112"/>
    <p:sldId id="414" r:id="rId113"/>
    <p:sldId id="5645" r:id="rId114"/>
    <p:sldId id="5598" r:id="rId115"/>
    <p:sldId id="5603" r:id="rId116"/>
    <p:sldId id="5627" r:id="rId117"/>
    <p:sldId id="5622" r:id="rId118"/>
    <p:sldId id="5623" r:id="rId119"/>
    <p:sldId id="5628" r:id="rId120"/>
    <p:sldId id="5630" r:id="rId121"/>
    <p:sldId id="5629" r:id="rId122"/>
    <p:sldId id="5631" r:id="rId123"/>
    <p:sldId id="5624" r:id="rId124"/>
    <p:sldId id="5625" r:id="rId125"/>
    <p:sldId id="5632" r:id="rId126"/>
    <p:sldId id="5686" r:id="rId127"/>
    <p:sldId id="5687" r:id="rId128"/>
    <p:sldId id="5621" r:id="rId129"/>
    <p:sldId id="5602" r:id="rId130"/>
    <p:sldId id="5620" r:id="rId131"/>
    <p:sldId id="5634" r:id="rId132"/>
    <p:sldId id="5633" r:id="rId133"/>
    <p:sldId id="5637" r:id="rId134"/>
    <p:sldId id="291" r:id="rId135"/>
    <p:sldId id="5636" r:id="rId136"/>
    <p:sldId id="326" r:id="rId137"/>
    <p:sldId id="5572" r:id="rId138"/>
    <p:sldId id="412" r:id="rId139"/>
    <p:sldId id="5668" r:id="rId140"/>
    <p:sldId id="5647" r:id="rId141"/>
    <p:sldId id="5581" r:id="rId142"/>
    <p:sldId id="5688" r:id="rId143"/>
    <p:sldId id="4007" r:id="rId144"/>
    <p:sldId id="626" r:id="rId145"/>
    <p:sldId id="702" r:id="rId146"/>
    <p:sldId id="5244" r:id="rId147"/>
    <p:sldId id="530" r:id="rId148"/>
    <p:sldId id="5639" r:id="rId149"/>
    <p:sldId id="5638" r:id="rId150"/>
    <p:sldId id="1781" r:id="rId151"/>
    <p:sldId id="1782" r:id="rId152"/>
    <p:sldId id="4032" r:id="rId153"/>
    <p:sldId id="605" r:id="rId154"/>
    <p:sldId id="4471" r:id="rId155"/>
    <p:sldId id="3665" r:id="rId156"/>
    <p:sldId id="5669" r:id="rId157"/>
    <p:sldId id="4465" r:id="rId158"/>
    <p:sldId id="4024" r:id="rId159"/>
    <p:sldId id="443" r:id="rId160"/>
    <p:sldId id="293" r:id="rId161"/>
    <p:sldId id="4683" r:id="rId162"/>
    <p:sldId id="4684" r:id="rId163"/>
    <p:sldId id="4685" r:id="rId164"/>
    <p:sldId id="4686" r:id="rId165"/>
    <p:sldId id="4687" r:id="rId166"/>
    <p:sldId id="4680" r:id="rId167"/>
    <p:sldId id="336" r:id="rId168"/>
    <p:sldId id="5670" r:id="rId169"/>
    <p:sldId id="5671" r:id="rId170"/>
    <p:sldId id="1158" r:id="rId171"/>
    <p:sldId id="1159" r:id="rId172"/>
    <p:sldId id="1165" r:id="rId173"/>
    <p:sldId id="577" r:id="rId174"/>
    <p:sldId id="433" r:id="rId175"/>
    <p:sldId id="5588" r:id="rId176"/>
    <p:sldId id="432" r:id="rId177"/>
    <p:sldId id="5641" r:id="rId178"/>
    <p:sldId id="431" r:id="rId179"/>
    <p:sldId id="5640" r:id="rId180"/>
    <p:sldId id="5666" r:id="rId181"/>
    <p:sldId id="271" r:id="rId182"/>
    <p:sldId id="294" r:id="rId183"/>
    <p:sldId id="295" r:id="rId184"/>
    <p:sldId id="383" r:id="rId185"/>
    <p:sldId id="5672" r:id="rId186"/>
    <p:sldId id="4441" r:id="rId187"/>
    <p:sldId id="372" r:id="rId188"/>
    <p:sldId id="4004" r:id="rId189"/>
    <p:sldId id="4006" r:id="rId190"/>
    <p:sldId id="4093" r:id="rId191"/>
    <p:sldId id="5676" r:id="rId192"/>
    <p:sldId id="5660" r:id="rId193"/>
    <p:sldId id="5595" r:id="rId194"/>
    <p:sldId id="5654" r:id="rId195"/>
    <p:sldId id="2585" r:id="rId196"/>
    <p:sldId id="268" r:id="rId197"/>
    <p:sldId id="345" r:id="rId1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5130"/>
    <a:srgbClr val="344F1C"/>
    <a:srgbClr val="027F08"/>
    <a:srgbClr val="F9F1E7"/>
    <a:srgbClr val="ECF3FF"/>
    <a:srgbClr val="027FFF"/>
    <a:srgbClr val="0E2881"/>
    <a:srgbClr val="22B14C"/>
    <a:srgbClr val="AB7942"/>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973" autoAdjust="0"/>
    <p:restoredTop sz="59409" autoAdjust="0"/>
  </p:normalViewPr>
  <p:slideViewPr>
    <p:cSldViewPr snapToGrid="0" snapToObjects="1">
      <p:cViewPr varScale="1">
        <p:scale>
          <a:sx n="78" d="100"/>
          <a:sy n="78" d="100"/>
        </p:scale>
        <p:origin x="192" y="488"/>
      </p:cViewPr>
      <p:guideLst>
        <p:guide orient="horz" pos="2160"/>
        <p:guide pos="2880"/>
      </p:guideLst>
    </p:cSldViewPr>
  </p:slideViewPr>
  <p:outlineViewPr>
    <p:cViewPr>
      <p:scale>
        <a:sx n="33" d="100"/>
        <a:sy n="33" d="100"/>
      </p:scale>
      <p:origin x="0" y="-10576"/>
    </p:cViewPr>
  </p:outlineViewPr>
  <p:notesTextViewPr>
    <p:cViewPr>
      <p:scale>
        <a:sx n="100" d="100"/>
        <a:sy n="100" d="100"/>
      </p:scale>
      <p:origin x="0" y="0"/>
    </p:cViewPr>
  </p:notesTextViewPr>
  <p:sorterViewPr>
    <p:cViewPr>
      <p:scale>
        <a:sx n="50" d="100"/>
        <a:sy n="50" d="100"/>
      </p:scale>
      <p:origin x="0" y="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190" Type="http://schemas.openxmlformats.org/officeDocument/2006/relationships/slide" Target="slides/slide15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thejc.com/author/the-jc-the.jc"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jmm.aaa.net.au/articles/1002.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ps.ca/media/filer_public/c7/66/c766e428-2c6e-4fa3-ac3c-c7803305a12b/ce29b977-b584-406a-b09f-8e036d3c477e.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bcnews.go.com/author/emily_shapiro"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bcnews.go.com/alerts/new-yor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www.youtube.com/watch?v=W-UuSqU3w5c" TargetMode="External"/><Relationship Id="rId3" Type="http://schemas.openxmlformats.org/officeDocument/2006/relationships/hyperlink" Target="https://wng.org/authors/mary-muncy" TargetMode="External"/><Relationship Id="rId7" Type="http://schemas.openxmlformats.org/officeDocument/2006/relationships/hyperlink" Target="https://www.youtube.com/watch?v=ePrt9Qh03X0"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docs.google.com/document/d/1HfMvVpey18ArAnVHtp8UlqT_8V5zaR9sFE5ohC4Ls7U/edit" TargetMode="External"/><Relationship Id="rId5" Type="http://schemas.openxmlformats.org/officeDocument/2006/relationships/hyperlink" Target="https://docs.google.com/document/u/1/d/1cVLg6RTnqd2BTzuouWbfACnFEex7GQeImDZJnMlUReM/mobilebasic" TargetMode="External"/><Relationship Id="rId10" Type="http://schemas.openxmlformats.org/officeDocument/2006/relationships/hyperlink" Target="https://www.nytimes.com/2023/10/14/opinion/palestinian-ethical-resistance-answers-grief-and-rage.html" TargetMode="External"/><Relationship Id="rId4" Type="http://schemas.openxmlformats.org/officeDocument/2006/relationships/hyperlink" Target="https://newsroom.ap.org/detail/Pro-IsraelPro-PalestinianprotestersholdduelingralliesatColumbiaUinNYC/187227408f80454192c1e73cf95a2376/video?Query=columbia%20protest&amp;mediaType=video&amp;sortBy=arrivaldatetime:desc&amp;dateRange=Anytime&amp;totalCount=209%C2%A4tItemNo=2" TargetMode="External"/><Relationship Id="rId9" Type="http://schemas.openxmlformats.org/officeDocument/2006/relationships/hyperlink" Target="https://www.youtube.com/watch?v=bRPrA486N0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3" Type="http://schemas.openxmlformats.org/officeDocument/2006/relationships/hyperlink" Target="https://en.wikipedia.org/wiki/Israeli%E2%80%93Palestinian_conflict" TargetMode="External"/><Relationship Id="rId18" Type="http://schemas.openxmlformats.org/officeDocument/2006/relationships/hyperlink" Target="https://en.wikipedia.org/wiki/International_recognition_of_Israel#cite_note-visapol-23" TargetMode="External"/><Relationship Id="rId26" Type="http://schemas.openxmlformats.org/officeDocument/2006/relationships/hyperlink" Target="https://en.wikipedia.org/wiki/Khartoum_Resolution" TargetMode="External"/><Relationship Id="rId39" Type="http://schemas.openxmlformats.org/officeDocument/2006/relationships/hyperlink" Target="https://en.wikipedia.org/wiki/Juanda_International_Airport" TargetMode="External"/><Relationship Id="rId21" Type="http://schemas.openxmlformats.org/officeDocument/2006/relationships/hyperlink" Target="https://en.wikipedia.org/wiki/International_recognition_of_Israel#cite_note-59" TargetMode="External"/><Relationship Id="rId34" Type="http://schemas.openxmlformats.org/officeDocument/2006/relationships/hyperlink" Target="https://en.wikipedia.org/wiki/International_recognition_of_Israel#cite_note-127" TargetMode="External"/><Relationship Id="rId7" Type="http://schemas.openxmlformats.org/officeDocument/2006/relationships/hyperlink" Target="https://en.wikipedia.org/wiki/International_recognition_of_Israel#cite_note-1" TargetMode="External"/><Relationship Id="rId2" Type="http://schemas.openxmlformats.org/officeDocument/2006/relationships/slide" Target="../slides/slide74.xml"/><Relationship Id="rId16" Type="http://schemas.openxmlformats.org/officeDocument/2006/relationships/hyperlink" Target="https://en.wikipedia.org/wiki/International_recognition_of_Israel#cite_note-Menashri-108" TargetMode="External"/><Relationship Id="rId20" Type="http://schemas.openxmlformats.org/officeDocument/2006/relationships/hyperlink" Target="https://en.wikipedia.org/wiki/International_recognition_of_Israel#cite_note-israeloftomorrow-86" TargetMode="External"/><Relationship Id="rId29" Type="http://schemas.openxmlformats.org/officeDocument/2006/relationships/hyperlink" Target="https://en.wikipedia.org/wiki/Israel%E2%80%93Jordan_peace_treaty" TargetMode="External"/><Relationship Id="rId41" Type="http://schemas.openxmlformats.org/officeDocument/2006/relationships/hyperlink" Target="https://en.wikipedia.org/wiki/Israel-North_Korea_relations" TargetMode="External"/><Relationship Id="rId1" Type="http://schemas.openxmlformats.org/officeDocument/2006/relationships/notesMaster" Target="../notesMasters/notesMaster1.xml"/><Relationship Id="rId6" Type="http://schemas.openxmlformats.org/officeDocument/2006/relationships/hyperlink" Target="https://en.wikipedia.org/wiki/Member_states_of_the_United_Nations" TargetMode="External"/><Relationship Id="rId11" Type="http://schemas.openxmlformats.org/officeDocument/2006/relationships/hyperlink" Target="https://en.wikipedia.org/wiki/Legitimacy_of_the_State_of_Israel" TargetMode="External"/><Relationship Id="rId24" Type="http://schemas.openxmlformats.org/officeDocument/2006/relationships/hyperlink" Target="https://en.wikipedia.org/wiki/International_recognition_of_Israel#cite_note-132" TargetMode="External"/><Relationship Id="rId32" Type="http://schemas.openxmlformats.org/officeDocument/2006/relationships/hyperlink" Target="https://en.wikipedia.org/wiki/International_recognition_of_Israel#cite_note-125" TargetMode="External"/><Relationship Id="rId37" Type="http://schemas.openxmlformats.org/officeDocument/2006/relationships/hyperlink" Target="https://en.wikipedia.org/wiki/Ngurah_Rai_International_Airport" TargetMode="External"/><Relationship Id="rId40" Type="http://schemas.openxmlformats.org/officeDocument/2006/relationships/hyperlink" Target="https://en.wikipedia.org/wiki/International_recognition_of_Israel#cite_note-148" TargetMode="External"/><Relationship Id="rId5" Type="http://schemas.openxmlformats.org/officeDocument/2006/relationships/hyperlink" Target="https://en.wikipedia.org/wiki/United_Nations" TargetMode="External"/><Relationship Id="rId15" Type="http://schemas.openxmlformats.org/officeDocument/2006/relationships/hyperlink" Target="https://en.wikipedia.org/wiki/International_recognition_of_Israel#cite_note-4" TargetMode="External"/><Relationship Id="rId23" Type="http://schemas.openxmlformats.org/officeDocument/2006/relationships/hyperlink" Target="https://en.wikipedia.org/wiki/2023_Gaza%E2%80%93Israel_War" TargetMode="External"/><Relationship Id="rId28" Type="http://schemas.openxmlformats.org/officeDocument/2006/relationships/hyperlink" Target="https://en.wikipedia.org/wiki/Egypt%E2%80%93Israel_peace_treaty" TargetMode="External"/><Relationship Id="rId36" Type="http://schemas.openxmlformats.org/officeDocument/2006/relationships/hyperlink" Target="https://en.wikipedia.org/wiki/International_recognition_of_Israel#cite_note-129" TargetMode="External"/><Relationship Id="rId10" Type="http://schemas.openxmlformats.org/officeDocument/2006/relationships/hyperlink" Target="https://en.wikipedia.org/wiki/International_recognition_of_Israel#cite_note-list-3" TargetMode="External"/><Relationship Id="rId19" Type="http://schemas.openxmlformats.org/officeDocument/2006/relationships/hyperlink" Target="https://en.wikipedia.org/wiki/International_recognition_of_Israel#cite_note-79" TargetMode="External"/><Relationship Id="rId31" Type="http://schemas.openxmlformats.org/officeDocument/2006/relationships/hyperlink" Target="https://en.wikipedia.org/wiki/Oslo_I_Accord" TargetMode="External"/><Relationship Id="rId4" Type="http://schemas.openxmlformats.org/officeDocument/2006/relationships/hyperlink" Target="https://en.wikipedia.org/wiki/Israeli_Declaration_of_Independence" TargetMode="External"/><Relationship Id="rId9" Type="http://schemas.openxmlformats.org/officeDocument/2006/relationships/hyperlink" Target="https://en.wikipedia.org/wiki/Permanent_members_of_the_United_Nations_Security_Council" TargetMode="External"/><Relationship Id="rId14" Type="http://schemas.openxmlformats.org/officeDocument/2006/relationships/hyperlink" Target="https://en.wikipedia.org/wiki/Arab%E2%80%93Israeli_conflict" TargetMode="External"/><Relationship Id="rId22" Type="http://schemas.openxmlformats.org/officeDocument/2006/relationships/hyperlink" Target="https://en.wikipedia.org/wiki/International_recognition_of_Israel#cite_note-60" TargetMode="External"/><Relationship Id="rId27" Type="http://schemas.openxmlformats.org/officeDocument/2006/relationships/hyperlink" Target="https://en.wikipedia.org/wiki/International_recognition_of_Israel#cite_note-kd-34" TargetMode="External"/><Relationship Id="rId30" Type="http://schemas.openxmlformats.org/officeDocument/2006/relationships/hyperlink" Target="https://en.wikipedia.org/wiki/Abraham_Accords" TargetMode="External"/><Relationship Id="rId35" Type="http://schemas.openxmlformats.org/officeDocument/2006/relationships/hyperlink" Target="https://en.wikipedia.org/wiki/International_recognition_of_Israel#cite_note-128" TargetMode="External"/><Relationship Id="rId8" Type="http://schemas.openxmlformats.org/officeDocument/2006/relationships/hyperlink" Target="https://en.wikipedia.org/wiki/International_recognition_of_Israel#cite_note-2" TargetMode="External"/><Relationship Id="rId3" Type="http://schemas.openxmlformats.org/officeDocument/2006/relationships/hyperlink" Target="https://en.wikipedia.org/wiki/Israel" TargetMode="External"/><Relationship Id="rId12" Type="http://schemas.openxmlformats.org/officeDocument/2006/relationships/hyperlink" Target="https://en.wikipedia.org/wiki/Muslim_world" TargetMode="External"/><Relationship Id="rId17" Type="http://schemas.openxmlformats.org/officeDocument/2006/relationships/hyperlink" Target="https://en.wikipedia.org/wiki/International_recognition_of_Israel#cite_note-109" TargetMode="External"/><Relationship Id="rId25" Type="http://schemas.openxmlformats.org/officeDocument/2006/relationships/hyperlink" Target="https://en.wikipedia.org/wiki/International_recognition_of_Israel#cite_note-133" TargetMode="External"/><Relationship Id="rId33" Type="http://schemas.openxmlformats.org/officeDocument/2006/relationships/hyperlink" Target="https://en.wikipedia.org/wiki/International_recognition_of_Israel#cite_note-126" TargetMode="External"/><Relationship Id="rId38" Type="http://schemas.openxmlformats.org/officeDocument/2006/relationships/hyperlink" Target="https://en.wikipedia.org/wiki/Soekarno%E2%80%93Hatta_International_Airport"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www.aljazeera.com/topics/subjects/east-jerusalem.html" TargetMode="External"/><Relationship Id="rId3" Type="http://schemas.openxmlformats.org/officeDocument/2006/relationships/hyperlink" Target="https://www.aljazeera.com/topics/people/benjamin-netanyahu.html" TargetMode="External"/><Relationship Id="rId7" Type="http://schemas.openxmlformats.org/officeDocument/2006/relationships/hyperlink" Target="https://www.aljazeera.com/topics/country/united-states.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aljazeera.com/topics/country/israel.html" TargetMode="External"/><Relationship Id="rId11" Type="http://schemas.openxmlformats.org/officeDocument/2006/relationships/hyperlink" Target="https://arabsthink.com/who-we-are/" TargetMode="External"/><Relationship Id="rId5" Type="http://schemas.openxmlformats.org/officeDocument/2006/relationships/hyperlink" Target="https://www.aljazeera.com/news/2020/01/trump-unveils-israeli-plan-palestinian-rejections-200128151735083.html" TargetMode="External"/><Relationship Id="rId10" Type="http://schemas.openxmlformats.org/officeDocument/2006/relationships/hyperlink" Target="https://arabsthink.com/2011/08/18/palestine%e2%80%99s-legal-and-legitimate-bid-to-statehood-and-un-membership/" TargetMode="External"/><Relationship Id="rId4" Type="http://schemas.openxmlformats.org/officeDocument/2006/relationships/hyperlink" Target="https://www.aljazeera.com/topics/people/donald-trump.html" TargetMode="External"/><Relationship Id="rId9" Type="http://schemas.openxmlformats.org/officeDocument/2006/relationships/hyperlink" Target="https://www.aljazeera.com/topics/organisations/un.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linkedin.com/in/adir-duchan/"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thetower.org/?author=11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3" Type="http://schemas.openxmlformats.org/officeDocument/2006/relationships/hyperlink" Target="https://en.wikipedia.org/wiki/Zoroastrianism" TargetMode="External"/><Relationship Id="rId18" Type="http://schemas.openxmlformats.org/officeDocument/2006/relationships/hyperlink" Target="https://en.wikipedia.org/wiki/First_Crusade" TargetMode="External"/><Relationship Id="rId26" Type="http://schemas.openxmlformats.org/officeDocument/2006/relationships/hyperlink" Target="https://www.eduplace.com/ss/hmss/7/unit/act5.1blm.html" TargetMode="External"/><Relationship Id="rId39" Type="http://schemas.openxmlformats.org/officeDocument/2006/relationships/hyperlink" Target="https://commons.wikimedia.org/wiki/File%3AHarun-Charlemagne.jpg" TargetMode="External"/><Relationship Id="rId21" Type="http://schemas.openxmlformats.org/officeDocument/2006/relationships/hyperlink" Target="https://en.wikipedia.org/wiki/Battle_of_Manzikert" TargetMode="External"/><Relationship Id="rId34" Type="http://schemas.openxmlformats.org/officeDocument/2006/relationships/hyperlink" Target="https://en.wikipedia.org/wiki/Charlemagne" TargetMode="External"/><Relationship Id="rId7" Type="http://schemas.openxmlformats.org/officeDocument/2006/relationships/hyperlink" Target="https://en.wikipedia.org/wiki/War_on_Terror" TargetMode="External"/><Relationship Id="rId12" Type="http://schemas.openxmlformats.org/officeDocument/2006/relationships/hyperlink" Target="https://en.wikipedia.org/wiki/Persian_Empire" TargetMode="External"/><Relationship Id="rId17" Type="http://schemas.openxmlformats.org/officeDocument/2006/relationships/hyperlink" Target="https://en.wikipedia.org/wiki/Charles_Martel" TargetMode="External"/><Relationship Id="rId25" Type="http://schemas.openxmlformats.org/officeDocument/2006/relationships/hyperlink" Target="http://www.history.com/this-day-in-history/pope-urban-ii-orders-first-crusade" TargetMode="External"/><Relationship Id="rId33" Type="http://schemas.openxmlformats.org/officeDocument/2006/relationships/hyperlink" Target="https://en.wikipedia.org/wiki/Pope_Innocent_III" TargetMode="External"/><Relationship Id="rId38" Type="http://schemas.openxmlformats.org/officeDocument/2006/relationships/hyperlink" Target="https://en.wikipedia.org/wiki/Isabella_I_of_Castile" TargetMode="External"/><Relationship Id="rId2" Type="http://schemas.openxmlformats.org/officeDocument/2006/relationships/slide" Target="../slides/slide93.xml"/><Relationship Id="rId16" Type="http://schemas.openxmlformats.org/officeDocument/2006/relationships/hyperlink" Target="https://en.wikipedia.org/wiki/Battle_of_Tours" TargetMode="External"/><Relationship Id="rId20" Type="http://schemas.openxmlformats.org/officeDocument/2006/relationships/hyperlink" Target="https://en.wikipedia.org/wiki/Seljuq_dynasty" TargetMode="External"/><Relationship Id="rId29" Type="http://schemas.openxmlformats.org/officeDocument/2006/relationships/hyperlink" Target="https://upload.wikimedia.org/wikipedia/commons/f/fb/CrusadeLeaders.jpg" TargetMode="External"/><Relationship Id="rId1" Type="http://schemas.openxmlformats.org/officeDocument/2006/relationships/notesMaster" Target="../notesMasters/notesMaster1.xml"/><Relationship Id="rId6" Type="http://schemas.openxmlformats.org/officeDocument/2006/relationships/hyperlink" Target="https://en.wikipedia.org/wiki/September_11_attacks" TargetMode="External"/><Relationship Id="rId11" Type="http://schemas.openxmlformats.org/officeDocument/2006/relationships/hyperlink" Target="https://en.wikipedia.org/wiki/Holy_Land" TargetMode="External"/><Relationship Id="rId24" Type="http://schemas.openxmlformats.org/officeDocument/2006/relationships/hyperlink" Target="https://en.wikipedia.org/wiki/Council_of_Clermont" TargetMode="External"/><Relationship Id="rId32" Type="http://schemas.openxmlformats.org/officeDocument/2006/relationships/hyperlink" Target="https://en.wikipedia.org/wiki/Albigensian_Crusade" TargetMode="External"/><Relationship Id="rId37" Type="http://schemas.openxmlformats.org/officeDocument/2006/relationships/hyperlink" Target="https://en.wikipedia.org/wiki/Ferdinand_II_of_Aragon" TargetMode="External"/><Relationship Id="rId40" Type="http://schemas.openxmlformats.org/officeDocument/2006/relationships/hyperlink" Target="http://bit.ly/UnderstandingIS" TargetMode="External"/><Relationship Id="rId5" Type="http://schemas.openxmlformats.org/officeDocument/2006/relationships/hyperlink" Target="http://books.simonandschuster.com/The-Clash-of-Civilizations-and-the-Remaking-of-World-Order/Samuel-P-Huntington/9781451628975" TargetMode="External"/><Relationship Id="rId15" Type="http://schemas.openxmlformats.org/officeDocument/2006/relationships/hyperlink" Target="https://en.wikipedia.org/wiki/Al-Andalus" TargetMode="External"/><Relationship Id="rId23" Type="http://schemas.openxmlformats.org/officeDocument/2006/relationships/hyperlink" Target="https://en.wikipedia.org/wiki/Pope_Urban_II" TargetMode="External"/><Relationship Id="rId28" Type="http://schemas.openxmlformats.org/officeDocument/2006/relationships/hyperlink" Target="https://en.wikipedia.org/wiki/Fulcher_of_Chartres" TargetMode="External"/><Relationship Id="rId36" Type="http://schemas.openxmlformats.org/officeDocument/2006/relationships/hyperlink" Target="https://en.wikipedia.org/wiki/La_Convivencia" TargetMode="External"/><Relationship Id="rId10" Type="http://schemas.openxmlformats.org/officeDocument/2006/relationships/hyperlink" Target="https://en.wikipedia.org/wiki/Umar" TargetMode="External"/><Relationship Id="rId19" Type="http://schemas.openxmlformats.org/officeDocument/2006/relationships/hyperlink" Target="https://en.wikipedia.org/wiki/Alexios_I_Komnenos" TargetMode="External"/><Relationship Id="rId31" Type="http://schemas.openxmlformats.org/officeDocument/2006/relationships/hyperlink" Target="https://en.wikipedia.org/wiki/Fourth_Crusade" TargetMode="External"/><Relationship Id="rId4" Type="http://schemas.openxmlformats.org/officeDocument/2006/relationships/hyperlink" Target="https://en.wikipedia.org/wiki/Samuel_P._Huntington" TargetMode="External"/><Relationship Id="rId9" Type="http://schemas.openxmlformats.org/officeDocument/2006/relationships/hyperlink" Target="https://en.wikipedia.org/wiki/Abu_Bakr" TargetMode="External"/><Relationship Id="rId14" Type="http://schemas.openxmlformats.org/officeDocument/2006/relationships/hyperlink" Target="https://en.wikipedia.org/wiki/Byzantine_Empire" TargetMode="External"/><Relationship Id="rId22" Type="http://schemas.openxmlformats.org/officeDocument/2006/relationships/hyperlink" Target="https://en.wikipedia.org/wiki/Constantinople" TargetMode="External"/><Relationship Id="rId27" Type="http://schemas.openxmlformats.org/officeDocument/2006/relationships/hyperlink" Target="http://legacy.fordham.edu/halsall/source/fulcher-cde.asp" TargetMode="External"/><Relationship Id="rId30" Type="http://schemas.openxmlformats.org/officeDocument/2006/relationships/hyperlink" Target="https://en.wikipedia.org/wiki/Fall_of_Ruad" TargetMode="External"/><Relationship Id="rId35" Type="http://schemas.openxmlformats.org/officeDocument/2006/relationships/hyperlink" Target="https://en.wikipedia.org/wiki/Harun_al-Rashid" TargetMode="External"/><Relationship Id="rId8" Type="http://schemas.openxmlformats.org/officeDocument/2006/relationships/hyperlink" Target="https://en.wikipedia.org/wiki/Crusades" TargetMode="External"/><Relationship Id="rId3" Type="http://schemas.openxmlformats.org/officeDocument/2006/relationships/hyperlink" Target="https://theconversation.com/au/topics/understanding-islamic-state"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worldhistory.org/user/markzcartwright/" TargetMode="External"/><Relationship Id="rId7" Type="http://schemas.openxmlformats.org/officeDocument/2006/relationships/hyperlink" Target="https://www.worldhistory.org/Jesus_Christ/"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worldhistory.org/tomb/" TargetMode="External"/><Relationship Id="rId5" Type="http://schemas.openxmlformats.org/officeDocument/2006/relationships/hyperlink" Target="https://www.worldhistory.org/disambiguation/Death/" TargetMode="External"/><Relationship Id="rId4" Type="http://schemas.openxmlformats.org/officeDocument/2006/relationships/hyperlink" Target="https://www.worldhistory.org/city/"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medium.com/@ancient.rome?source=post_page-----335e4b858947--------------------------------"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jewishjournal.com/author/rabbi_elliot_n_dorff/"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98068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251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368931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6855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1071F3-BABF-2B48-9BEF-C305D98B666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Times" charset="0"/>
              </a:rPr>
              <a:t>The order of those covenant promises is an important key to Biblical order itself:   </a:t>
            </a:r>
          </a:p>
          <a:p>
            <a:r>
              <a:rPr lang="en-US" b="0" dirty="0">
                <a:latin typeface="Times" charset="0"/>
              </a:rPr>
              <a:t>////	First is the promise of a LAND…then…</a:t>
            </a:r>
          </a:p>
          <a:p>
            <a:r>
              <a:rPr lang="en-US" b="0" dirty="0">
                <a:latin typeface="Times" charset="0"/>
              </a:rPr>
              <a:t>//// 	a SEED </a:t>
            </a:r>
          </a:p>
          <a:p>
            <a:r>
              <a:rPr lang="en-US" b="0" dirty="0">
                <a:latin typeface="Times" charset="0"/>
              </a:rPr>
              <a:t>//// 	followed by a BLESSING, represented by </a:t>
            </a:r>
            <a:r>
              <a:rPr lang="en-US" altLang="ja-JP" b="0" dirty="0">
                <a:latin typeface="Times" charset="0"/>
              </a:rPr>
              <a:t>"</a:t>
            </a:r>
            <a:r>
              <a:rPr lang="en-US" b="0" dirty="0">
                <a:latin typeface="Times" charset="0"/>
              </a:rPr>
              <a:t>L-S-B</a:t>
            </a:r>
            <a:r>
              <a:rPr lang="en-US" altLang="ja-JP" b="0" dirty="0">
                <a:latin typeface="Times" charset="0"/>
              </a:rPr>
              <a:t>"</a:t>
            </a:r>
            <a:r>
              <a:rPr lang="en-US" b="0" dirty="0">
                <a:latin typeface="Times" charset="0"/>
              </a:rPr>
              <a:t> on the ABRAHAM file folder.</a:t>
            </a:r>
          </a:p>
          <a:p>
            <a:pPr algn="just" rtl="0"/>
            <a:r>
              <a:rPr lang="en-US" b="0" dirty="0">
                <a:latin typeface="Times" charset="0"/>
              </a:rPr>
              <a:t>_________</a:t>
            </a:r>
          </a:p>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a:p>
            <a:pPr algn="just" rtl="0"/>
            <a:r>
              <a:rPr lang="en-US" b="0" dirty="0">
                <a:latin typeface="Times" charset="0"/>
              </a:rPr>
              <a:t>_________</a:t>
            </a:r>
          </a:p>
          <a:p>
            <a:pPr algn="just" rtl="0"/>
            <a:r>
              <a:rPr lang="en-US" b="0" dirty="0">
                <a:latin typeface="Times" charset="0"/>
              </a:rPr>
              <a:t>Common-163</a:t>
            </a:r>
          </a:p>
          <a:p>
            <a:pPr algn="just" rtl="0"/>
            <a:r>
              <a:rPr lang="en-US" b="0" dirty="0">
                <a:latin typeface="Times" charset="0"/>
              </a:rPr>
              <a:t>BB-3B-Abraham-Joseph-18</a:t>
            </a:r>
          </a:p>
          <a:p>
            <a:pPr algn="just" rtl="0"/>
            <a:r>
              <a:rPr lang="en-US" b="0" dirty="0">
                <a:latin typeface="Times" charset="0"/>
              </a:rPr>
              <a:t>ES-29-Antisemitism-108</a:t>
            </a:r>
          </a:p>
          <a:p>
            <a:pPr algn="just" rtl="0"/>
            <a:r>
              <a:rPr lang="en-US" b="0" dirty="0">
                <a:latin typeface="Times" charset="0"/>
              </a:rPr>
              <a:t>OS-01-Gen4-20-slide 215</a:t>
            </a:r>
          </a:p>
          <a:p>
            <a:pPr algn="just" rtl="0"/>
            <a:r>
              <a:rPr lang="en-US" b="0" dirty="0">
                <a:latin typeface="Times" charset="0"/>
              </a:rPr>
              <a:t>OS-10-2Samuel-90</a:t>
            </a:r>
          </a:p>
          <a:p>
            <a:endParaRPr lang="en-US" b="0" dirty="0">
              <a:latin typeface="Times"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r>
              <a:rPr lang="en-US" altLang="zh-CN" baseline="0" dirty="0">
                <a:latin typeface="Arial"/>
                <a:ea typeface="ＭＳ Ｐゴシック" charset="0"/>
                <a:cs typeface="Arial"/>
              </a:rPr>
              <a:t>"</a:t>
            </a:r>
            <a:r>
              <a:rPr lang="en-US" dirty="0">
                <a:effectLst/>
                <a:latin typeface="Helvetica" pitchFamily="2" charset="0"/>
              </a:rPr>
              <a:t>The promise of the land to Abraham and the patriarchs of Israel is widely attested (Gen 12:1; 15:18–21; 17:8; 26:3; 28:4, 13; 35:12; 48:6, 16, 21–22; Exod 3:8, 17; 6:8; 13:5; 23:23, 28–33; 33:1–3; 34:11; Num 34:29; Deut 1:7–8; 3:21; 7:16, 19; 9:1–3; 11:23–25; 31:3–8; Josh 1:2–5)."</a:t>
            </a:r>
          </a:p>
          <a:p>
            <a:endParaRPr lang="ar-SA" dirty="0">
              <a:effectLst/>
              <a:latin typeface="Calibri" panose="020F0502020204030204" pitchFamily="34" charset="0"/>
            </a:endParaRPr>
          </a:p>
          <a:p>
            <a:r>
              <a:rPr lang="en-US" dirty="0">
                <a:effectLst/>
                <a:latin typeface="Calibri" panose="020F0502020204030204" pitchFamily="34" charset="0"/>
              </a:rPr>
              <a:t>Mark F. Rooker, “The Book of Joshua,”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284–285.</a:t>
            </a:r>
            <a:endParaRPr lang="en-US" altLang="zh-CN" baseline="0" dirty="0">
              <a:latin typeface="Arial"/>
              <a:ea typeface="ＭＳ Ｐゴシック" charset="0"/>
              <a:cs typeface="Arial"/>
            </a:endParaRPr>
          </a:p>
          <a:p>
            <a:pPr eaLnBrk="1" hangingPunct="1"/>
            <a:r>
              <a:rPr lang="en-US" altLang="zh-CN" dirty="0">
                <a:latin typeface="Arial"/>
                <a:cs typeface="Arial"/>
              </a:rPr>
              <a:t>______________</a:t>
            </a:r>
          </a:p>
          <a:p>
            <a:pPr eaLnBrk="1" hangingPunct="1"/>
            <a:r>
              <a:rPr lang="en-US" altLang="zh-CN" dirty="0">
                <a:latin typeface="Arial"/>
                <a:cs typeface="Arial"/>
              </a:rPr>
              <a:t>Common Arabic-136</a:t>
            </a:r>
          </a:p>
          <a:p>
            <a:pPr eaLnBrk="1" hangingPunct="1"/>
            <a:r>
              <a:rPr lang="en-US" altLang="zh-CN" dirty="0">
                <a:latin typeface="Arial"/>
                <a:cs typeface="Arial"/>
              </a:rPr>
              <a:t>Common English-95</a:t>
            </a:r>
          </a:p>
          <a:p>
            <a:pPr eaLnBrk="1" hangingPunct="1"/>
            <a:r>
              <a:rPr lang="en-US" altLang="zh-CN" dirty="0">
                <a:latin typeface="Arial"/>
                <a:cs typeface="Arial"/>
              </a:rPr>
              <a:t>BE-31-Obadiah-83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BG-13-Present &amp; Future-6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a:cs typeface="Arial"/>
              </a:rPr>
              <a:t>OS-01-Gen4-20 (Gen 12)-221</a:t>
            </a:r>
          </a:p>
          <a:p>
            <a:pPr eaLnBrk="1" hangingPunct="1"/>
            <a:r>
              <a:rPr lang="en-US" altLang="zh-CN" dirty="0">
                <a:latin typeface="Arial"/>
                <a:cs typeface="Arial"/>
              </a:rPr>
              <a:t>OS-04-Numbers-235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aseline="0" dirty="0">
                <a:latin typeface="Arial"/>
                <a:ea typeface="ＭＳ Ｐゴシック" charset="0"/>
                <a:cs typeface="Arial"/>
              </a:rPr>
              <a:t>OS-06-Joshua-21</a:t>
            </a:r>
            <a:endParaRPr lang="en-US" altLang="zh-CN" dirty="0">
              <a:latin typeface="Arial"/>
              <a:cs typeface="Arial"/>
            </a:endParaRPr>
          </a:p>
          <a:p>
            <a:pPr eaLnBrk="1" hangingPunct="1"/>
            <a:r>
              <a:rPr lang="en-US" altLang="zh-CN" dirty="0">
                <a:latin typeface="Arial"/>
                <a:cs typeface="Arial"/>
              </a:rPr>
              <a:t>OS-17-Esther-16</a:t>
            </a:r>
          </a:p>
          <a:p>
            <a:pPr eaLnBrk="1" hangingPunct="1"/>
            <a:r>
              <a:rPr lang="en-US" altLang="zh-CN" dirty="0">
                <a:latin typeface="Arial"/>
                <a:cs typeface="Arial"/>
              </a:rPr>
              <a:t>OS-31-Obadiah-159</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5622544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 here answers the question, "For how long did God give this land to Abraham and his descendants?" The LORD clearly shows the land to be the eternal possession of Israel, that will come from Abraham</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823909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8791320" y="6581002"/>
            <a:ext cx="352681"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010B3-56EC-854E-A534-FDF2DA223A9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1219201" y="3276601"/>
            <a:ext cx="184151" cy="2762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Chapter 30 says that Israel will be dispersed but then Israel will return to the L</a:t>
            </a:r>
            <a:r>
              <a:rPr lang="en-US" sz="1100" dirty="0">
                <a:latin typeface="Arial" charset="0"/>
                <a:ea typeface="ＭＳ Ｐゴシック" charset="0"/>
                <a:cs typeface="ＭＳ Ｐゴシック" charset="0"/>
              </a:rPr>
              <a:t>ORD</a:t>
            </a:r>
            <a:r>
              <a:rPr lang="en-US" dirty="0">
                <a:latin typeface="Arial" charset="0"/>
                <a:ea typeface="ＭＳ Ｐゴシック" charset="0"/>
                <a:cs typeface="ＭＳ Ｐゴシック" charset="0"/>
              </a:rPr>
              <a:t>, so he</a:t>
            </a:r>
            <a:r>
              <a:rPr lang="en-US" baseline="0" dirty="0">
                <a:latin typeface="Arial" charset="0"/>
                <a:ea typeface="ＭＳ Ｐゴシック" charset="0"/>
                <a:cs typeface="ＭＳ Ｐゴシック" charset="0"/>
              </a:rPr>
              <a:t> will restore them from the nations and bring them back to the Land.</a:t>
            </a:r>
          </a:p>
          <a:p>
            <a:r>
              <a:rPr lang="en-US" b="0" dirty="0">
                <a:latin typeface="Arial" panose="020B0604020202020204" pitchFamily="34" charset="0"/>
                <a:ea typeface="ＭＳ Ｐゴシック" charset="0"/>
                <a:cs typeface="Arial" panose="020B0604020202020204" pitchFamily="34" charset="0"/>
              </a:rPr>
              <a:t>_________</a:t>
            </a:r>
          </a:p>
          <a:p>
            <a:r>
              <a:rPr lang="en-US" b="0" dirty="0">
                <a:latin typeface="Arial" panose="020B0604020202020204" pitchFamily="34" charset="0"/>
                <a:ea typeface="ＭＳ Ｐゴシック" charset="0"/>
                <a:cs typeface="Arial" panose="020B0604020202020204" pitchFamily="34" charset="0"/>
              </a:rPr>
              <a:t>Common-164</a:t>
            </a:r>
          </a:p>
          <a:p>
            <a:r>
              <a:rPr lang="en-US" b="0" dirty="0">
                <a:latin typeface="Times" charset="0"/>
              </a:rPr>
              <a:t>OS-05-Deuteronomy-278</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endParaRPr lang="en-US" dirty="0">
              <a:cs typeface="ＭＳ Ｐゴシック" charset="0"/>
            </a:endParaRPr>
          </a:p>
          <a:p>
            <a:endParaRPr lang="en-US" dirty="0">
              <a:cs typeface="ＭＳ Ｐゴシック" charset="0"/>
            </a:endParaRP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endParaRPr lang="en-US" dirty="0"/>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endParaRPr lang="en-US" dirty="0"/>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endParaRPr lang="en-US" dirty="0">
              <a:cs typeface="ＭＳ Ｐゴシック" charset="0"/>
            </a:endParaRPr>
          </a:p>
        </p:txBody>
      </p:sp>
    </p:spTree>
    <p:extLst>
      <p:ext uri="{BB962C8B-B14F-4D97-AF65-F5344CB8AC3E}">
        <p14:creationId xmlns:p14="http://schemas.microsoft.com/office/powerpoint/2010/main" val="3988636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What the Koran says about the land of Israel</a:t>
            </a:r>
          </a:p>
          <a:p>
            <a:r>
              <a:rPr lang="en-US" dirty="0"/>
              <a:t>Islamic scripture actually </a:t>
            </a:r>
            <a:r>
              <a:rPr lang="en-US" dirty="0" err="1"/>
              <a:t>recognises</a:t>
            </a:r>
            <a:r>
              <a:rPr lang="en-US" dirty="0"/>
              <a:t> the Jewish link to Israel, says a British imam</a:t>
            </a:r>
          </a:p>
          <a:p>
            <a:r>
              <a:rPr lang="en-US" dirty="0"/>
              <a:t>BY </a:t>
            </a:r>
            <a:r>
              <a:rPr lang="en-US" dirty="0">
                <a:hlinkClick r:id="rId3"/>
              </a:rPr>
              <a:t>The JC</a:t>
            </a:r>
            <a:endParaRPr lang="en-US" dirty="0"/>
          </a:p>
          <a:p>
            <a:r>
              <a:rPr lang="en-US" dirty="0"/>
              <a:t>March 19, 2009 11:55 </a:t>
            </a:r>
          </a:p>
          <a:p>
            <a:r>
              <a:rPr lang="en-US" dirty="0">
                <a:cs typeface="ＭＳ Ｐゴシック" charset="0"/>
              </a:rPr>
              <a:t>https://</a:t>
            </a:r>
            <a:r>
              <a:rPr lang="en-US" dirty="0" err="1">
                <a:cs typeface="ＭＳ Ｐゴシック" charset="0"/>
              </a:rPr>
              <a:t>www.thejc.com</a:t>
            </a:r>
            <a:r>
              <a:rPr lang="en-US" dirty="0">
                <a:cs typeface="ＭＳ Ｐゴシック" charset="0"/>
              </a:rPr>
              <a:t>/</a:t>
            </a:r>
            <a:r>
              <a:rPr lang="en-US" dirty="0" err="1">
                <a:cs typeface="ＭＳ Ｐゴシック" charset="0"/>
              </a:rPr>
              <a:t>judaism</a:t>
            </a:r>
            <a:r>
              <a:rPr lang="en-US" dirty="0">
                <a:cs typeface="ＭＳ Ｐゴシック" charset="0"/>
              </a:rPr>
              <a:t>/all/what-the-koran-says-about-the-land-of-israel-1.8278</a:t>
            </a:r>
          </a:p>
          <a:p>
            <a:endParaRPr lang="en-US" dirty="0">
              <a:cs typeface="ＭＳ Ｐゴシック" charset="0"/>
            </a:endParaRPr>
          </a:p>
          <a:p>
            <a:r>
              <a:rPr lang="en-US" dirty="0"/>
              <a:t>According to the Hamas charter, Palestine is an Islamic endowment “for all generations of Muslims until the Day of Resurrection” which no one may renounce. The Arab-Israeli conflict is seen as not just a political dispute but an implacably religious one.</a:t>
            </a:r>
          </a:p>
          <a:p>
            <a:r>
              <a:rPr lang="en-US" dirty="0"/>
              <a:t>But there are Muslim scholars who will tell you that this claim has no basis in the Koran: not only that, but the foundation text of Islam, in fact, </a:t>
            </a:r>
            <a:r>
              <a:rPr lang="en-US" dirty="0" err="1"/>
              <a:t>recognises</a:t>
            </a:r>
            <a:r>
              <a:rPr lang="en-US" dirty="0"/>
              <a:t> the special link between the Jewish people and the Land of Israel. “You will find very clearly,” says Sheikh Dr Muhammad Al-Husseini,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a:t>
            </a:r>
          </a:p>
          <a:p>
            <a:r>
              <a:rPr lang="en-US" dirty="0"/>
              <a:t>Dr Al-Husseini is a British imam who teaches a course on the Koran as part of interfaith studies at the Leo </a:t>
            </a:r>
            <a:r>
              <a:rPr lang="en-US" dirty="0" err="1"/>
              <a:t>Baeck</a:t>
            </a:r>
            <a:r>
              <a:rPr lang="en-US" dirty="0"/>
              <a:t> College, the Progressive rabbinic college in </a:t>
            </a:r>
            <a:r>
              <a:rPr lang="en-US" dirty="0" err="1"/>
              <a:t>Finchley</a:t>
            </a:r>
            <a:r>
              <a:rPr lang="en-US" dirty="0"/>
              <a:t>, north London. One of the texts he has taught is the following verse in the Koran (5:21), “O my people! Enter the Holy Land which God has decreed for you, and turn back on your heels otherwise you will be overturned as losers.”</a:t>
            </a:r>
          </a:p>
          <a:p>
            <a:r>
              <a:rPr lang="en-US" dirty="0"/>
              <a:t>He examines this passage through the eyes of one classic commentator of the Koran, Muhammad ibn </a:t>
            </a:r>
            <a:r>
              <a:rPr lang="en-US" dirty="0" err="1"/>
              <a:t>Jarir</a:t>
            </a:r>
            <a:r>
              <a:rPr lang="en-US" dirty="0"/>
              <a:t> al-Tabari (838-923), who says the remark is “a narrative from God… concerning the saying of Moses… to his community from among the children of Israel and his order to them according to the order of God to him, ordering them to enter the holy land.”</a:t>
            </a:r>
          </a:p>
          <a:p>
            <a:r>
              <a:rPr lang="en-US" dirty="0"/>
              <a:t>Al-Tabari, Dr Al-</a:t>
            </a:r>
            <a:r>
              <a:rPr lang="en-US" dirty="0" err="1"/>
              <a:t>Husseni</a:t>
            </a:r>
            <a:r>
              <a:rPr lang="en-US" dirty="0"/>
              <a:t> says, is “our </a:t>
            </a:r>
            <a:r>
              <a:rPr lang="en-US" dirty="0" err="1"/>
              <a:t>Rashi</a:t>
            </a:r>
            <a:r>
              <a:rPr lang="en-US" dirty="0"/>
              <a:t>”, the founder of tafsir, “the science of exegesis” — the Arabic word is similar to pesher, Hebrew for interpretation. “One of the key rules of Islamic exegesis by which Islamic scholarship is bound is that the authority to interpret lies in the hands of the Prophet and of the Prophets’ Companions alone,” he says, “Nobody can go to the text and just freely interpret the text for their own purposes. This is really important… because if the Prophet, or one of his Companions, has given an interpretation, then we are bound by it.”</a:t>
            </a:r>
          </a:p>
          <a:p>
            <a:r>
              <a:rPr lang="en-US" dirty="0"/>
              <a:t>Just as you find in the Talmud that one rabbi quotes a saying in the name of one of his teachers, so al-Tabari will cite the interpretations of earlier, oral commentators in a chain going back to one of the Prophet Muhammad’s Companions, the ultimate source of authority for that interpretation.</a:t>
            </a:r>
          </a:p>
          <a:p>
            <a:r>
              <a:rPr lang="en-US" dirty="0"/>
              <a:t>The Muslim commentators may differ over exactly where “the Holy Land” is — one says the area around Mount Sinai, another the Levant. But what is significant, Dr Al-Husseini, is that “they are pointing to the same area — it is not Egypt, Saudi or Iraq.”</a:t>
            </a:r>
          </a:p>
          <a:p>
            <a:r>
              <a:rPr lang="en-US" dirty="0"/>
              <a:t>The Arabic for “the holy land”, al-ard al-</a:t>
            </a:r>
            <a:r>
              <a:rPr lang="en-US" dirty="0" err="1"/>
              <a:t>muqaddasa</a:t>
            </a:r>
            <a:r>
              <a:rPr lang="en-US" dirty="0"/>
              <a:t>, is close to the Hebrew, </a:t>
            </a:r>
            <a:r>
              <a:rPr lang="en-US" dirty="0" err="1"/>
              <a:t>eretz</a:t>
            </a:r>
            <a:r>
              <a:rPr lang="en-US" dirty="0"/>
              <a:t> </a:t>
            </a:r>
            <a:r>
              <a:rPr lang="en-US" dirty="0" err="1"/>
              <a:t>kodesh</a:t>
            </a:r>
            <a:r>
              <a:rPr lang="en-US" dirty="0"/>
              <a:t> and refers to this piece of land rather than other sites sacred to Muslims. “During the life of the Prophet, there was an enormous territorial ambition to get </a:t>
            </a:r>
            <a:r>
              <a:rPr lang="en-US" dirty="0" err="1"/>
              <a:t>Makka</a:t>
            </a:r>
            <a:r>
              <a:rPr lang="en-US" dirty="0"/>
              <a:t> back from the </a:t>
            </a:r>
            <a:r>
              <a:rPr lang="en-US" dirty="0" err="1"/>
              <a:t>Makkans</a:t>
            </a:r>
            <a:r>
              <a:rPr lang="en-US" dirty="0"/>
              <a:t>,” he says. “There was no territorial ambition to claim Jerusalem, Palestine.</a:t>
            </a:r>
          </a:p>
          <a:p>
            <a:r>
              <a:rPr lang="en-US" dirty="0"/>
              <a:t>“What happens during his lifetime is what God wants to happen for the Muslim community. His prophecy and his objective was the reclamation of the Islamic holy site which is </a:t>
            </a:r>
            <a:r>
              <a:rPr lang="en-US" dirty="0" err="1"/>
              <a:t>Makka</a:t>
            </a:r>
            <a:r>
              <a:rPr lang="en-US" dirty="0"/>
              <a:t>. If God had decreed that His Prophet should have Jerusalem, then it would have been something that he would have been preoccupied with during his lifetime and he conquered the whole of the Arabian peninsula.</a:t>
            </a:r>
          </a:p>
          <a:p>
            <a:r>
              <a:rPr lang="en-US" dirty="0"/>
              <a:t>“It was never the case during the early period of Islam…that there was any kind of sacerdotal attachment to Jerusalem as a territorial claim. Jerusalem is holy but Mount Sinai is more holy. Sinai is mentioned far more often, and Jerusalem isn’t actually mentioned by name.” (Jerusalem is alluded to in the phrase “the further mosque”).</a:t>
            </a:r>
          </a:p>
          <a:p>
            <a:r>
              <a:rPr lang="en-US" dirty="0"/>
              <a:t>Al-Tabari’s commentary also notes that the word “decreed” — </a:t>
            </a:r>
            <a:r>
              <a:rPr lang="en-US" dirty="0" err="1"/>
              <a:t>kataba</a:t>
            </a:r>
            <a:r>
              <a:rPr lang="en-US" dirty="0"/>
              <a:t> in Arabic, related to </a:t>
            </a:r>
            <a:r>
              <a:rPr lang="en-US" dirty="0" err="1"/>
              <a:t>katav</a:t>
            </a:r>
            <a:r>
              <a:rPr lang="en-US" dirty="0"/>
              <a:t>, “written”, in Hebrew — has the connotations of “ordered”: in other words, settling the land was regarded as a mitzvah for the children of Israel. Al-Tabari also observes that the decree is confirmed in al-</a:t>
            </a:r>
            <a:r>
              <a:rPr lang="en-US" dirty="0" err="1"/>
              <a:t>lawh</a:t>
            </a:r>
            <a:r>
              <a:rPr lang="en-US" dirty="0"/>
              <a:t> al-</a:t>
            </a:r>
            <a:r>
              <a:rPr lang="en-US" dirty="0" err="1"/>
              <a:t>mahfuz</a:t>
            </a:r>
            <a:r>
              <a:rPr lang="en-US" dirty="0"/>
              <a:t>, the eternally preserved tablet” — a reference to the Islamic idea that in heaven exists a sacred blueprint from which the Muslim, Christian and Jewish scriptures emanate, hence the covenant with the Jewish people over Israel is everlasting.</a:t>
            </a:r>
          </a:p>
          <a:p>
            <a:r>
              <a:rPr lang="en-US" dirty="0"/>
              <a:t>Dr Al-Husseini— who stresses his support for a two-state solution to the Israeli-Palestinian conflict — points out that other contemporary Muslim scholars draw attention to this tradition, such as Professor Khaleel Mohammed in San Diego (see: www-</a:t>
            </a:r>
            <a:r>
              <a:rPr lang="en-US" dirty="0" err="1"/>
              <a:t>rohan.sdsu.edu</a:t>
            </a:r>
            <a:r>
              <a:rPr lang="en-US" dirty="0"/>
              <a:t>/~</a:t>
            </a:r>
            <a:r>
              <a:rPr lang="en-US" dirty="0" err="1"/>
              <a:t>khaleel</a:t>
            </a:r>
            <a:r>
              <a:rPr lang="en-US" dirty="0"/>
              <a:t>/) and Sheikh Abdul </a:t>
            </a:r>
            <a:r>
              <a:rPr lang="en-US" dirty="0" err="1"/>
              <a:t>Hadi</a:t>
            </a:r>
            <a:r>
              <a:rPr lang="en-US" dirty="0"/>
              <a:t> Palazzi in Rome (</a:t>
            </a:r>
            <a:r>
              <a:rPr lang="en-US" dirty="0">
                <a:hlinkClick r:id="rId4" tooltip="http://jmm.aaa.net.au/articles/1002.htm"/>
              </a:rPr>
              <a:t>http://jmm.aaa.net.au/articles/1002.htm</a:t>
            </a:r>
            <a:r>
              <a:rPr lang="en-US" dirty="0"/>
              <a:t>). </a:t>
            </a:r>
          </a:p>
          <a:p>
            <a:r>
              <a:rPr lang="en-US" dirty="0"/>
              <a:t>But he also observes that many Muslims are unfamiliar with al-Tabari’s work because it is mostly untranslated and accessible only to an educated elite who understand Arabic. By contrast, the teachings of 20th-century radicals linked to political groups such as the Muslim Brotherhood are often widely available in English. Since the militants cannot contradict the Koranic precedent for Jewish attachment to the Land of Israel, they adopt another tactic, Dr Al-Husseini says: they argue that Jews are a wicked people who “must be punished” — hence the spread of antisemitism within the Muslim world. “But no fundamentalist, no matter how hard they try,” he says, “can overrule the existing tradition to say there is, in fact, an Islamic counterclaim to Eretz Yisrael.”</a:t>
            </a:r>
          </a:p>
          <a:p>
            <a:r>
              <a:rPr lang="en-US" dirty="0"/>
              <a:t>Studying Islam in a Jewish setting</a:t>
            </a:r>
          </a:p>
          <a:p>
            <a:r>
              <a:rPr lang="en-US" dirty="0"/>
              <a:t>Leo </a:t>
            </a:r>
            <a:r>
              <a:rPr lang="en-US" dirty="0" err="1"/>
              <a:t>Baeck</a:t>
            </a:r>
            <a:r>
              <a:rPr lang="en-US" dirty="0"/>
              <a:t> College, the Progressive rabbinic academy, has long been at the forefront of dialogue between Jews and members of other religions. Interfaith dialogue forms part of its rabbinic training. </a:t>
            </a:r>
          </a:p>
          <a:p>
            <a:r>
              <a:rPr lang="en-US" dirty="0"/>
              <a:t>Last autumn it launched a weekly, 10-part introduction to the classical study of the Koran, open not only to serving and trainee rabbis but also to Jewish community leaders. It is taught by </a:t>
            </a:r>
            <a:r>
              <a:rPr lang="en-US" dirty="0" err="1"/>
              <a:t>Shiekh</a:t>
            </a:r>
            <a:r>
              <a:rPr lang="en-US" dirty="0"/>
              <a:t> Dr Muhammad Al-Husseini, a Cairo-trained British imam who grew up in Hertfordshire with many Jewish schoolfriends — “I’ve been to more Jewish than Muslim weddings!” he said.</a:t>
            </a:r>
          </a:p>
          <a:p>
            <a:r>
              <a:rPr lang="en-US" dirty="0"/>
              <a:t>Committed to challenging antisemitism within the Muslim community, he is keen to demonstrate “the common DNA that exists between Judaism and Islam”. </a:t>
            </a:r>
          </a:p>
          <a:p>
            <a:r>
              <a:rPr lang="en-US" dirty="0"/>
              <a:t>His course is part of a larger Leo </a:t>
            </a:r>
            <a:r>
              <a:rPr lang="en-US" dirty="0" err="1"/>
              <a:t>Baeck</a:t>
            </a:r>
            <a:r>
              <a:rPr lang="en-US" dirty="0"/>
              <a:t> project, Scriptures in Dialogue, to encourage the comparative academic study of Jewish, Muslim and Christian texts. You can download his lecture and other resources from www. </a:t>
            </a:r>
            <a:r>
              <a:rPr lang="en-US" dirty="0" err="1"/>
              <a:t>scripturesindialogue.org</a:t>
            </a:r>
            <a:endParaRPr lang="en-US" dirty="0"/>
          </a:p>
          <a:p>
            <a:endParaRPr lang="en-US" dirty="0">
              <a:cs typeface="ＭＳ Ｐゴシック" charset="0"/>
            </a:endParaRPr>
          </a:p>
        </p:txBody>
      </p:sp>
    </p:spTree>
    <p:extLst>
      <p:ext uri="{BB962C8B-B14F-4D97-AF65-F5344CB8AC3E}">
        <p14:creationId xmlns:p14="http://schemas.microsoft.com/office/powerpoint/2010/main" val="229245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Salvation was by faith 430 years before the Law led to faith by revealing sin (3:15-29).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Galatians 3:17 notes that the promise to Abraham came 430 years before the Mosaic Covenant.</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744831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parallels exist between them, not one place in the Bible does it ever call the Gentiles "Israel." </a:t>
            </a:r>
          </a:p>
          <a:p>
            <a:r>
              <a:rPr lang="en-US" dirty="0"/>
              <a:t>______________</a:t>
            </a:r>
          </a:p>
          <a:p>
            <a:r>
              <a:rPr lang="en-US" dirty="0"/>
              <a:t>OS-Isaiah49-59—slide 153</a:t>
            </a:r>
          </a:p>
          <a:p>
            <a:r>
              <a:rPr lang="en-US" dirty="0"/>
              <a:t>NS-06-Rom9-16—slide 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07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1422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OS-23-Isaiah49-59—slide 154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5718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9422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136369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741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562439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38032035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6992EE9-6613-AB4E-9EAE-21F737ACD9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E5D597-1693-BE42-ABD6-690D25FBEB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dirty="0"/>
              <a:t>Nineveh repented 100 years earlier </a:t>
            </a:r>
            <a:r>
              <a:rPr lang="en-US" dirty="0"/>
              <a:t>than Nahum </a:t>
            </a:r>
            <a:r>
              <a:rPr lang="ar-JO" dirty="0"/>
              <a:t>under Jonah but then went back to its sin.</a:t>
            </a:r>
          </a:p>
          <a:p>
            <a:r>
              <a:rPr lang="ar-JO" dirty="0"/>
              <a:t>Assyrians invaded Israel 60 years earlier</a:t>
            </a:r>
            <a:r>
              <a:rPr lang="en-US" dirty="0"/>
              <a:t> 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Common-322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us, his relationship with the father no longer looks like that of the grown slave. The son owns the estate!</a:t>
            </a:r>
          </a:p>
        </p:txBody>
      </p:sp>
    </p:spTree>
    <p:extLst>
      <p:ext uri="{BB962C8B-B14F-4D97-AF65-F5344CB8AC3E}">
        <p14:creationId xmlns:p14="http://schemas.microsoft.com/office/powerpoint/2010/main" val="42858270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https://</a:t>
            </a:r>
            <a:r>
              <a:rPr lang="en-US" dirty="0" err="1">
                <a:cs typeface="ＭＳ Ｐゴシック" charset="0"/>
              </a:rPr>
              <a:t>i.pinimg.com</a:t>
            </a:r>
            <a:r>
              <a:rPr lang="en-US" dirty="0">
                <a:cs typeface="ＭＳ Ｐゴシック" charset="0"/>
              </a:rPr>
              <a:t>/originals/dd/c4/ed/ddc4ed300ae94e7dc6d764fd43b66de1.jpg</a:t>
            </a:r>
          </a:p>
        </p:txBody>
      </p:sp>
    </p:spTree>
    <p:extLst>
      <p:ext uri="{BB962C8B-B14F-4D97-AF65-F5344CB8AC3E}">
        <p14:creationId xmlns:p14="http://schemas.microsoft.com/office/powerpoint/2010/main" val="17691430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D52A3B-185E-1C46-B5F3-0850D64619E4}"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19210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141495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888937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33376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14729334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373769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1013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Rot="1" noChangeAspect="1" noChangeArrowheads="1" noTextEdit="1"/>
          </p:cNvSpPr>
          <p:nvPr>
            <p:ph type="sldImg"/>
          </p:nvPr>
        </p:nvSpPr>
        <p:spPr>
          <a:xfrm>
            <a:off x="1150938" y="692150"/>
            <a:ext cx="4556125" cy="3416300"/>
          </a:xfrm>
          <a:ln/>
        </p:spPr>
      </p:sp>
      <p:sp>
        <p:nvSpPr>
          <p:cNvPr id="10895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43721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millennial and not today. No one argues for distributing the land to the twelve tribes today, but they only say that the land should be shared with Gentiles today.</a:t>
            </a:r>
          </a:p>
          <a:p>
            <a:r>
              <a:rPr lang="en-US" dirty="0"/>
              <a:t>_____________</a:t>
            </a:r>
          </a:p>
          <a:p>
            <a:r>
              <a:rPr lang="en-US" dirty="0"/>
              <a:t>OS-23-Isaiah49-59—slide 79</a:t>
            </a:r>
          </a:p>
          <a:p>
            <a:r>
              <a:rPr lang="en-US" dirty="0"/>
              <a:t>OS-26-Ezek44-48—slide 80</a:t>
            </a:r>
          </a:p>
        </p:txBody>
      </p:sp>
    </p:spTree>
    <p:extLst>
      <p:ext uri="{BB962C8B-B14F-4D97-AF65-F5344CB8AC3E}">
        <p14:creationId xmlns:p14="http://schemas.microsoft.com/office/powerpoint/2010/main" val="17914657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Revelation 21:16 NLT: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"When he measured it, he found it was a square, as wide as it was long. In fact, its length and width and height were each 1,400 miles."</a:t>
            </a:r>
          </a:p>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207FCE-E86E-AE4C-A97F-6F55256402B1}"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8210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768029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Fall of Samaria: Assyria conquered in all directions, but especially westward, including Israel when Samaria fell in 722 BC.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"Finally..." (17:6):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Rise of Samaritans: Assyrians brought other conquered peoples into Israel’s territory.</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"And the king..." (17:24): Intermarriage between the few remaining Jews and these pagan peoples brought about a mixed race of half-Jews and half-Gentiles. They were named after the former capital and thus called Samaritans. Full-blooded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Chron-346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pitchFamily="-107"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518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English-168</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b="0" i="0" u="none" strike="noStrike" kern="1200" baseline="0" dirty="0">
                <a:solidFill>
                  <a:schemeClr val="tx1"/>
                </a:solidFill>
                <a:latin typeface="Arial"/>
                <a:ea typeface="+mn-ea"/>
                <a:cs typeface="Arial"/>
              </a:rPr>
              <a:t>"Some time later King Xerxes promoted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son of </a:t>
            </a:r>
            <a:r>
              <a:rPr lang="en-SG" sz="1200" b="0" i="0" u="none" strike="noStrike" kern="1200" baseline="0" dirty="0" err="1">
                <a:solidFill>
                  <a:schemeClr val="tx1"/>
                </a:solidFill>
                <a:latin typeface="Arial"/>
                <a:ea typeface="+mn-ea"/>
                <a:cs typeface="Arial"/>
              </a:rPr>
              <a:t>Hammedatha</a:t>
            </a:r>
            <a:r>
              <a:rPr lang="en-SG" sz="1200" b="0" i="0" u="none" strike="noStrike" kern="1200" baseline="0" dirty="0">
                <a:solidFill>
                  <a:schemeClr val="tx1"/>
                </a:solidFill>
                <a:latin typeface="Arial"/>
                <a:ea typeface="+mn-ea"/>
                <a:cs typeface="Arial"/>
              </a:rPr>
              <a:t> the </a:t>
            </a:r>
            <a:r>
              <a:rPr lang="en-SG" sz="1200" b="0" i="0" u="none" strike="noStrike" kern="1200" baseline="0" dirty="0" err="1">
                <a:solidFill>
                  <a:schemeClr val="tx1"/>
                </a:solidFill>
                <a:latin typeface="Arial"/>
                <a:ea typeface="+mn-ea"/>
                <a:cs typeface="Arial"/>
              </a:rPr>
              <a:t>Agagite</a:t>
            </a:r>
            <a:r>
              <a:rPr lang="en-SG" sz="1200" b="0" i="0" u="none" strike="noStrike" kern="1200" baseline="0" dirty="0">
                <a:solidFill>
                  <a:schemeClr val="tx1"/>
                </a:solidFill>
                <a:latin typeface="Arial"/>
                <a:ea typeface="+mn-ea"/>
                <a:cs typeface="Arial"/>
              </a:rPr>
              <a:t>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OS-13-1Chron-74</a:t>
            </a:r>
          </a:p>
          <a:p>
            <a:pPr eaLnBrk="1" hangingPunct="1"/>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endParaRPr lang="en-US" altLang="zh-CN" dirty="0">
              <a:latin typeface="Times New Roman" charset="0"/>
              <a:ea typeface="ＭＳ Ｐゴシック" charset="0"/>
              <a:cs typeface="ＭＳ Ｐゴシック" charset="0"/>
            </a:endParaRP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Sura 37.99-113 claims that Abraham offered Ishmael.</a:t>
            </a:r>
          </a:p>
          <a:p>
            <a:pPr eaLnBrk="1" hangingPunct="1"/>
            <a:r>
              <a:rPr lang="en-US" altLang="zh-CN" dirty="0">
                <a:latin typeface="Times New Roman" charset="0"/>
                <a:ea typeface="ＭＳ Ｐゴシック" charset="0"/>
                <a:cs typeface="ＭＳ Ｐゴシック" charset="0"/>
              </a:rPr>
              <a:t>The Bible promises blessing to both Ishmael and Isaac, but only Isaac is promised to BE a blessing. </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436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a:cs typeface="Arial"/>
              </a:rPr>
              <a:t>https://</a:t>
            </a:r>
            <a:r>
              <a:rPr lang="en-US" sz="1050" b="1" kern="0" dirty="0" err="1">
                <a:solidFill>
                  <a:srgbClr val="FFFFFF"/>
                </a:solidFill>
                <a:effectLst>
                  <a:outerShdw blurRad="38100" dist="38100" dir="2700000" algn="tl">
                    <a:srgbClr val="000000"/>
                  </a:outerShdw>
                </a:effectLst>
                <a:latin typeface="Arial"/>
                <a:cs typeface="Arial"/>
              </a:rPr>
              <a:t>www.dw.com</a:t>
            </a:r>
            <a:r>
              <a:rPr lang="en-US" sz="1050" b="1" kern="0" dirty="0">
                <a:solidFill>
                  <a:srgbClr val="FFFFFF"/>
                </a:solidFill>
                <a:effectLst>
                  <a:outerShdw blurRad="38100" dist="38100" dir="2700000" algn="tl">
                    <a:srgbClr val="000000"/>
                  </a:outerShdw>
                </a:effectLst>
                <a:latin typeface="Arial"/>
                <a:cs typeface="Arial"/>
              </a:rPr>
              <a:t>/en/one-in-four-</a:t>
            </a:r>
            <a:r>
              <a:rPr lang="en-US" sz="1050" b="1" kern="0" dirty="0" err="1">
                <a:solidFill>
                  <a:srgbClr val="FFFFFF"/>
                </a:solidFill>
                <a:effectLst>
                  <a:outerShdw blurRad="38100" dist="38100" dir="2700000" algn="tl">
                    <a:srgbClr val="000000"/>
                  </a:outerShdw>
                </a:effectLst>
                <a:latin typeface="Arial"/>
                <a:cs typeface="Arial"/>
              </a:rPr>
              <a:t>germans</a:t>
            </a:r>
            <a:r>
              <a:rPr lang="en-US" sz="1050" b="1" kern="0" dirty="0">
                <a:solidFill>
                  <a:srgbClr val="FFFFFF"/>
                </a:solidFill>
                <a:effectLst>
                  <a:outerShdw blurRad="38100" dist="38100" dir="2700000" algn="tl">
                    <a:srgbClr val="000000"/>
                  </a:outerShdw>
                </a:effectLst>
                <a:latin typeface="Arial"/>
                <a:cs typeface="Arial"/>
              </a:rPr>
              <a:t>-hold-</a:t>
            </a:r>
            <a:r>
              <a:rPr lang="en-US" sz="1050" b="1" kern="0" dirty="0" err="1">
                <a:solidFill>
                  <a:srgbClr val="FFFFFF"/>
                </a:solidFill>
                <a:effectLst>
                  <a:outerShdw blurRad="38100" dist="38100" dir="2700000" algn="tl">
                    <a:srgbClr val="000000"/>
                  </a:outerShdw>
                </a:effectLst>
                <a:latin typeface="Arial"/>
                <a:cs typeface="Arial"/>
              </a:rPr>
              <a:t>anti-semitic</a:t>
            </a:r>
            <a:r>
              <a:rPr lang="en-US" sz="1050" b="1" kern="0" dirty="0">
                <a:solidFill>
                  <a:srgbClr val="FFFFFF"/>
                </a:solidFill>
                <a:effectLst>
                  <a:outerShdw blurRad="38100" dist="38100" dir="2700000" algn="tl">
                    <a:srgbClr val="000000"/>
                  </a:outerShdw>
                </a:effectLst>
                <a:latin typeface="Arial"/>
                <a:cs typeface="Arial"/>
              </a:rPr>
              <a:t>-beliefs-study-finds/a-50958589</a:t>
            </a:r>
            <a:endParaRPr lang="en-US" sz="1050" b="0" kern="0" dirty="0">
              <a:solidFill>
                <a:srgbClr val="FFFFFF"/>
              </a:solidFill>
              <a:effectLst>
                <a:outerShdw blurRad="38100" dist="38100" dir="2700000" algn="tl">
                  <a:srgbClr val="000000"/>
                </a:outerShdw>
              </a:effectLst>
              <a:latin typeface="Arial"/>
              <a:cs typeface="Arial"/>
            </a:endParaRP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6398C-483D-4A57-A350-EE1F2DF6F5F1}"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129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23932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371600" y="1143000"/>
            <a:ext cx="4114800" cy="30861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026384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7772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Confronting Antisemitism</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www.toronto.ca</a:t>
            </a:r>
            <a:r>
              <a:rPr lang="en-US" sz="1200" b="1" kern="0" dirty="0">
                <a:solidFill>
                  <a:srgbClr val="FFFFFF"/>
                </a:solidFill>
                <a:effectLst>
                  <a:outerShdw blurRad="38100" dist="38100" dir="2700000" algn="tl">
                    <a:srgbClr val="000000"/>
                  </a:outerShdw>
                </a:effectLst>
                <a:latin typeface="Arial"/>
                <a:cs typeface="Arial"/>
              </a:rPr>
              <a:t>/community-people/get-involved/community/</a:t>
            </a:r>
            <a:r>
              <a:rPr lang="en-US" sz="1200" b="1" kern="0" dirty="0" err="1">
                <a:solidFill>
                  <a:srgbClr val="FFFFFF"/>
                </a:solidFill>
                <a:effectLst>
                  <a:outerShdw blurRad="38100" dist="38100" dir="2700000" algn="tl">
                    <a:srgbClr val="000000"/>
                  </a:outerShdw>
                </a:effectLst>
                <a:latin typeface="Arial"/>
                <a:cs typeface="Arial"/>
              </a:rPr>
              <a:t>toronto</a:t>
            </a:r>
            <a:r>
              <a:rPr lang="en-US" sz="1200" b="1" kern="0" dirty="0">
                <a:solidFill>
                  <a:srgbClr val="FFFFFF"/>
                </a:solidFill>
                <a:effectLst>
                  <a:outerShdw blurRad="38100" dist="38100" dir="2700000" algn="tl">
                    <a:srgbClr val="000000"/>
                  </a:outerShdw>
                </a:effectLst>
                <a:latin typeface="Arial"/>
                <a:cs typeface="Arial"/>
              </a:rPr>
              <a:t>-for-all/confronting-antisemitism/</a:t>
            </a:r>
          </a:p>
          <a:p>
            <a:endParaRPr lang="en-US" dirty="0"/>
          </a:p>
          <a:p>
            <a:r>
              <a:rPr lang="en-US" dirty="0"/>
              <a:t>The Confronting Antisemitism educational campaign was completed in 2022.</a:t>
            </a:r>
          </a:p>
          <a:p>
            <a:r>
              <a:rPr lang="en-US" dirty="0"/>
              <a:t>Antisemitism has been </a:t>
            </a:r>
            <a:r>
              <a:rPr lang="en-US" dirty="0">
                <a:hlinkClick r:id="rId3" tooltip="PDF Document"/>
              </a:rPr>
              <a:t>the most reported hate crime </a:t>
            </a:r>
            <a:r>
              <a:rPr lang="en-US" dirty="0"/>
              <a:t>in Toronto for more than five years in a row, according to the Toronto Police Service Hate Crime Unit. What’s more, antisemitism is experienced daily by Jewish Torontonians.</a:t>
            </a:r>
          </a:p>
          <a:p>
            <a:r>
              <a:rPr lang="en-US" dirty="0"/>
              <a:t>This Toronto for All campaign brings attention to antisemitism in Toronto and calls on Torontonians to take action to confront it and eliminate it.</a:t>
            </a:r>
          </a:p>
          <a:p>
            <a:endParaRPr lang="en-US" dirty="0">
              <a:cs typeface="ＭＳ Ｐゴシック" charset="0"/>
            </a:endParaRPr>
          </a:p>
        </p:txBody>
      </p:sp>
    </p:spTree>
    <p:extLst>
      <p:ext uri="{BB962C8B-B14F-4D97-AF65-F5344CB8AC3E}">
        <p14:creationId xmlns:p14="http://schemas.microsoft.com/office/powerpoint/2010/main" val="2588399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www.aei.org</a:t>
            </a:r>
            <a:r>
              <a:rPr lang="en-US" sz="1200" b="1" kern="0" dirty="0">
                <a:solidFill>
                  <a:srgbClr val="FFFFFF"/>
                </a:solidFill>
                <a:effectLst>
                  <a:outerShdw blurRad="38100" dist="38100" dir="2700000" algn="tl">
                    <a:srgbClr val="000000"/>
                  </a:outerShdw>
                </a:effectLst>
                <a:latin typeface="Arial"/>
                <a:cs typeface="Arial"/>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Antisemitism surged across US during Gaza conflict, part of multi-year rise: Advocates</a:t>
            </a:r>
          </a:p>
          <a:p>
            <a:r>
              <a:rPr lang="en-US" dirty="0"/>
              <a:t>Antisemitic incidents more than doubled during the Hamas conflict.</a:t>
            </a:r>
          </a:p>
          <a:p>
            <a:r>
              <a:rPr lang="en-US" dirty="0" err="1"/>
              <a:t>By</a:t>
            </a:r>
            <a:r>
              <a:rPr lang="en-US" dirty="0" err="1">
                <a:hlinkClick r:id="rId3"/>
              </a:rPr>
              <a:t>Emily</a:t>
            </a:r>
            <a:r>
              <a:rPr lang="en-US" dirty="0">
                <a:hlinkClick r:id="rId3"/>
              </a:rPr>
              <a:t> Shapiro</a:t>
            </a:r>
            <a:endParaRPr lang="en-US" dirty="0"/>
          </a:p>
          <a:p>
            <a:r>
              <a:rPr lang="en-US" dirty="0"/>
              <a:t>June 10, 2021, 1:00 PM</a:t>
            </a:r>
            <a:endParaRPr lang="en-US" dirty="0">
              <a:cs typeface="ＭＳ Ｐゴシック" charset="0"/>
            </a:endParaRPr>
          </a:p>
          <a:p>
            <a:r>
              <a:rPr lang="en-US" dirty="0">
                <a:cs typeface="ＭＳ Ｐゴシック" charset="0"/>
              </a:rPr>
              <a:t>https://</a:t>
            </a:r>
            <a:r>
              <a:rPr lang="en-US" dirty="0" err="1">
                <a:cs typeface="ＭＳ Ｐゴシック" charset="0"/>
              </a:rPr>
              <a:t>abcnews.go.com</a:t>
            </a:r>
            <a:r>
              <a:rPr lang="en-US" dirty="0">
                <a:cs typeface="ＭＳ Ｐゴシック" charset="0"/>
              </a:rPr>
              <a:t>/US/antisemitism-surged-us-</a:t>
            </a:r>
            <a:r>
              <a:rPr lang="en-US" dirty="0" err="1">
                <a:cs typeface="ＭＳ Ｐゴシック" charset="0"/>
              </a:rPr>
              <a:t>gaza</a:t>
            </a:r>
            <a:r>
              <a:rPr lang="en-US" dirty="0">
                <a:cs typeface="ＭＳ Ｐゴシック" charset="0"/>
              </a:rPr>
              <a:t>-conflict-part-multi-year/</a:t>
            </a:r>
            <a:r>
              <a:rPr lang="en-US" dirty="0" err="1">
                <a:cs typeface="ＭＳ Ｐゴシック" charset="0"/>
              </a:rPr>
              <a:t>story?id</a:t>
            </a:r>
            <a:r>
              <a:rPr lang="en-US" dirty="0">
                <a:cs typeface="ＭＳ Ｐゴシック" charset="0"/>
              </a:rPr>
              <a:t>=78092408</a:t>
            </a:r>
          </a:p>
          <a:p>
            <a:endParaRPr lang="en-US" dirty="0">
              <a:cs typeface="ＭＳ Ｐゴシック" charset="0"/>
            </a:endParaRPr>
          </a:p>
          <a:p>
            <a:r>
              <a:rPr lang="en-US" dirty="0"/>
              <a:t>Joseph Borgen, a 29-year-old accountant in </a:t>
            </a:r>
            <a:r>
              <a:rPr lang="en-US" dirty="0">
                <a:hlinkClick r:id="rId4"/>
              </a:rPr>
              <a:t>New York</a:t>
            </a:r>
            <a:r>
              <a:rPr lang="en-US" dirty="0"/>
              <a:t> City, was on his way to a protest after work when he was jumped near Times Square.</a:t>
            </a:r>
          </a:p>
          <a:p>
            <a:r>
              <a:rPr lang="en-US" dirty="0"/>
              <a:t>"Out of the corner of my eye I saw someone chasing me, with their fist raised back, looking to punch me in the face. Before I could even react … I was surrounded by a whole group," Borgen told ABC News.</a:t>
            </a:r>
          </a:p>
          <a:p>
            <a:r>
              <a:rPr lang="en-US" dirty="0"/>
              <a:t>The attackers punched, kicked, pepper-sprayed him and beat him with crutches, the New York Police Department said, leaving him with a concussion and bruising.</a:t>
            </a:r>
          </a:p>
          <a:p>
            <a:r>
              <a:rPr lang="en-US" dirty="0"/>
              <a:t>"I grabbed my head and neck and my face area and just held onto those areas as tight as I could," Borgen said of the May 20 attack. "I was getting constantly kicked, punched and hit all over my body. But I was just holding onto my face and head, holding on for dear life, hoping I would survive."</a:t>
            </a:r>
            <a:endParaRPr lang="en-US" dirty="0">
              <a:cs typeface="ＭＳ Ｐゴシック" charset="0"/>
            </a:endParaRPr>
          </a:p>
        </p:txBody>
      </p:sp>
    </p:spTree>
    <p:extLst>
      <p:ext uri="{BB962C8B-B14F-4D97-AF65-F5344CB8AC3E}">
        <p14:creationId xmlns:p14="http://schemas.microsoft.com/office/powerpoint/2010/main" val="4097159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21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Anti-Semitism goes to school: </a:t>
            </a:r>
            <a:r>
              <a:rPr lang="en-US" dirty="0"/>
              <a:t>Jewish university students in New York are troubled by incidents of anti-Semitism and doxing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World Magazine</a:t>
            </a:r>
          </a:p>
          <a:p>
            <a:r>
              <a:rPr lang="en-US" b="1" dirty="0"/>
              <a:t>Date </a:t>
            </a:r>
            <a:r>
              <a:rPr lang="en-US" dirty="0"/>
              <a:t>11/07/2023 </a:t>
            </a:r>
          </a:p>
          <a:p>
            <a:r>
              <a:rPr lang="en-US" b="1" dirty="0"/>
              <a:t>Hosted By </a:t>
            </a:r>
            <a:r>
              <a:rPr lang="en-US" dirty="0">
                <a:hlinkClick r:id="rId3"/>
              </a:rPr>
              <a:t>Mary Muncy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wng.org</a:t>
            </a:r>
            <a:r>
              <a:rPr lang="en-US" sz="1200" b="1" kern="0" dirty="0">
                <a:effectLst/>
                <a:latin typeface="Arial" charset="0"/>
                <a:ea typeface="ＭＳ Ｐゴシック" charset="0"/>
                <a:cs typeface="ＭＳ Ｐゴシック" charset="0"/>
              </a:rPr>
              <a:t>/podcasts/antisemitism-goes-to-school-1699312731</a:t>
            </a:r>
          </a:p>
          <a:p>
            <a:endParaRPr lang="en-US" dirty="0">
              <a:cs typeface="ＭＳ Ｐゴシック" charset="0"/>
            </a:endParaRPr>
          </a:p>
          <a:p>
            <a:r>
              <a:rPr lang="en-US" dirty="0"/>
              <a:t>A Star of David necklace and a blue ribbon worn during a discussion on antisemitism on college campuses. Associated Press/Photo by Julia </a:t>
            </a:r>
            <a:r>
              <a:rPr lang="en-US" dirty="0" err="1"/>
              <a:t>Nikhinson</a:t>
            </a:r>
            <a:endParaRPr lang="en-US" dirty="0"/>
          </a:p>
          <a:p>
            <a:endParaRPr lang="en-US" dirty="0">
              <a:cs typeface="ＭＳ Ｐゴシック" charset="0"/>
            </a:endParaRPr>
          </a:p>
          <a:p>
            <a:r>
              <a:rPr lang="en-US" dirty="0"/>
              <a:t>MARY REICHARD, HOST: It’s Tuesday, the 7th of November, 2023. This is WORLD Radio. Thanks for joining us and good morning. I’m Mary Reichard.</a:t>
            </a:r>
          </a:p>
          <a:p>
            <a:pPr rtl="0"/>
            <a:r>
              <a:rPr lang="en-US" dirty="0"/>
              <a:t>NICK EICHER, HOST: And I’m Nick Eicher. First up on </a:t>
            </a:r>
            <a:r>
              <a:rPr lang="en-US" i="1" dirty="0"/>
              <a:t>The World and Everything in It</a:t>
            </a:r>
            <a:r>
              <a:rPr lang="en-US" dirty="0"/>
              <a:t>: rising </a:t>
            </a:r>
            <a:r>
              <a:rPr lang="en-US" dirty="0" err="1"/>
              <a:t>anti-semitism</a:t>
            </a:r>
            <a:r>
              <a:rPr lang="en-US" dirty="0"/>
              <a:t> in higher education. </a:t>
            </a:r>
          </a:p>
          <a:p>
            <a:pPr rtl="0"/>
            <a:r>
              <a:rPr lang="en-US" dirty="0"/>
              <a:t>On Saturday, tens of thousands of people in Washington D.C. protested in support of Palestinians with a chant that means the elimination of the state of Israel. </a:t>
            </a:r>
          </a:p>
          <a:p>
            <a:r>
              <a:rPr lang="en-US" i="1" dirty="0"/>
              <a:t>CROWD CHANTING: From the river to the sea, Palestine will be free.</a:t>
            </a:r>
            <a:br>
              <a:rPr lang="en-US" dirty="0"/>
            </a:br>
            <a:endParaRPr lang="en-US" dirty="0"/>
          </a:p>
          <a:p>
            <a:pPr rtl="0"/>
            <a:r>
              <a:rPr lang="en-US" dirty="0"/>
              <a:t>REICHARD: Meanwhile, university administrators are being pulled into unwinnable situations. Pro-Palestinian professors and students demand the right to protest Israel’s war to root out Hamas in Gaza …while Jewish alumni and donors threaten to pull their funding if schools continue to tolerate antisemitism.</a:t>
            </a:r>
          </a:p>
          <a:p>
            <a:pPr rtl="0"/>
            <a:r>
              <a:rPr lang="en-US" dirty="0"/>
              <a:t>EICHER: At Columbia University, school officials have created task forces to respond to allegations of antisemitism on campus </a:t>
            </a:r>
            <a:r>
              <a:rPr lang="en-US" i="1" dirty="0"/>
              <a:t>and </a:t>
            </a:r>
            <a:r>
              <a:rPr lang="en-US" dirty="0"/>
              <a:t>doxing of students. Doxing is the practice of publishing private or identifying information about specific people with the intent to intimidate.</a:t>
            </a:r>
          </a:p>
          <a:p>
            <a:pPr rtl="0"/>
            <a:r>
              <a:rPr lang="en-US" dirty="0"/>
              <a:t>REICHARD: WORLD Radio Reporter Mary Muncy visited the Ivy League school in New York City to see what’s happening.</a:t>
            </a:r>
          </a:p>
          <a:p>
            <a:pPr rtl="0"/>
            <a:r>
              <a:rPr lang="en-US" i="1" dirty="0"/>
              <a:t>BARNARD FRESHMAN: I don't wear my Star of David around my neck anymore because I'm scared someone will attack me.</a:t>
            </a:r>
            <a:endParaRPr lang="en-US" dirty="0"/>
          </a:p>
          <a:p>
            <a:pPr rtl="0"/>
            <a:r>
              <a:rPr lang="en-US" dirty="0"/>
              <a:t>MARY MUNCY, REPORTER: This Jewish freshman is standing in Columbia University’s courtyard… at a vigil for people kidnapped by Hamas. For security reasons, she and other students at the vigil didn’t give me their names.</a:t>
            </a:r>
            <a:br>
              <a:rPr lang="en-US" dirty="0"/>
            </a:br>
            <a:endParaRPr lang="en-US" dirty="0"/>
          </a:p>
          <a:p>
            <a:pPr rtl="0"/>
            <a:r>
              <a:rPr lang="en-US" i="1" dirty="0"/>
              <a:t>BARNARD FRESHMAN: I don't walk around Columbia's campus without being with someone else, or being on the phone with someone. </a:t>
            </a:r>
            <a:endParaRPr lang="en-US" dirty="0"/>
          </a:p>
          <a:p>
            <a:pPr rtl="0"/>
            <a:r>
              <a:rPr lang="en-US" dirty="0"/>
              <a:t>She keeps thinking about a Jewish student attacked on her campus last month. That student was placing posters of people kidnapped by Hamas when another student yelled and hit the student with a stick. Police arrested the student on charges of assault and harassment… and classified the incident as a hate crime.</a:t>
            </a:r>
          </a:p>
          <a:p>
            <a:pPr rtl="0"/>
            <a:r>
              <a:rPr lang="en-US" dirty="0"/>
              <a:t>But this freshman decided to show her support at the Columbia vigil. </a:t>
            </a:r>
          </a:p>
          <a:p>
            <a:pPr rtl="0"/>
            <a:r>
              <a:rPr lang="en-US" dirty="0"/>
              <a:t>She and about 20 other students stand around a display of roses representing the 242 people Hamas has kidnapped in the war. </a:t>
            </a:r>
          </a:p>
          <a:p>
            <a:pPr rtl="0"/>
            <a:r>
              <a:rPr lang="en-US" dirty="0"/>
              <a:t>Nearby, a Jewish upperclassman says she is here for more than a vigil. </a:t>
            </a:r>
          </a:p>
          <a:p>
            <a:pPr rtl="0"/>
            <a:r>
              <a:rPr lang="en-US" i="1" dirty="0"/>
              <a:t>BARNARD SENIOR: I guess I'm here just just for some, some support just to be around people who can sort of understand what I'm going through.</a:t>
            </a:r>
            <a:endParaRPr lang="en-US" dirty="0"/>
          </a:p>
          <a:p>
            <a:pPr rtl="0"/>
            <a:r>
              <a:rPr lang="en-US" i="1" dirty="0"/>
              <a:t>SOUND: [</a:t>
            </a:r>
            <a:r>
              <a:rPr lang="en-US" i="1" dirty="0">
                <a:hlinkClick r:id="rId4"/>
              </a:rPr>
              <a:t>Protest</a:t>
            </a:r>
            <a:r>
              <a:rPr lang="en-US" i="1" dirty="0"/>
              <a:t>]</a:t>
            </a:r>
            <a:endParaRPr lang="en-US" dirty="0"/>
          </a:p>
          <a:p>
            <a:pPr rtl="0"/>
            <a:r>
              <a:rPr lang="en-US" dirty="0"/>
              <a:t>About three weeks ago, students gathered in the courtyard and held Columbia’s first large pro-Palestinian demonstration. Columbia closed the campus to outsiders during the event for safety concerns. That’s really unusual. People from outside the school had been joining protests, and they have joined several other protests on campus since then.</a:t>
            </a:r>
          </a:p>
          <a:p>
            <a:pPr rtl="0"/>
            <a:r>
              <a:rPr lang="en-US" dirty="0"/>
              <a:t>Two weeks later</a:t>
            </a:r>
            <a:r>
              <a:rPr lang="en-US" b="1" dirty="0"/>
              <a:t>,</a:t>
            </a:r>
            <a:r>
              <a:rPr lang="en-US" dirty="0"/>
              <a:t> a group of more than 100 professors at Columbia signed a </a:t>
            </a:r>
            <a:r>
              <a:rPr lang="en-US" dirty="0">
                <a:hlinkClick r:id="rId5"/>
              </a:rPr>
              <a:t>statement</a:t>
            </a:r>
            <a:r>
              <a:rPr lang="en-US" dirty="0"/>
              <a:t> supporting the students’ right to express their views. </a:t>
            </a:r>
          </a:p>
          <a:p>
            <a:pPr rtl="0"/>
            <a:r>
              <a:rPr lang="en-US" dirty="0"/>
              <a:t>I contacted the pro-Palestinian groups on Columbia’s campus and more than 15 professors who signed the statement. None agreed to speak with me.</a:t>
            </a:r>
          </a:p>
          <a:p>
            <a:pPr rtl="0"/>
            <a:r>
              <a:rPr lang="en-US" dirty="0"/>
              <a:t>But Jewish students from campuses across the country </a:t>
            </a:r>
            <a:r>
              <a:rPr lang="en-US" i="1" dirty="0"/>
              <a:t>did</a:t>
            </a:r>
            <a:r>
              <a:rPr lang="en-US" dirty="0"/>
              <a:t> want to talk. </a:t>
            </a:r>
          </a:p>
          <a:p>
            <a:pPr rtl="0"/>
            <a:r>
              <a:rPr lang="en-US" i="1" dirty="0"/>
              <a:t>PNINA: My name is </a:t>
            </a:r>
            <a:r>
              <a:rPr lang="en-US" i="1" dirty="0" err="1"/>
              <a:t>Pnina</a:t>
            </a:r>
            <a:r>
              <a:rPr lang="en-US" i="1" dirty="0"/>
              <a:t>. I'm a freshman at Tulane.</a:t>
            </a:r>
            <a:endParaRPr lang="en-US" dirty="0"/>
          </a:p>
          <a:p>
            <a:pPr rtl="0"/>
            <a:r>
              <a:rPr lang="en-US" i="1" dirty="0"/>
              <a:t>SOFFER: I'm a junior at the George Washington University...</a:t>
            </a:r>
            <a:endParaRPr lang="en-US" dirty="0"/>
          </a:p>
          <a:p>
            <a:pPr rtl="0"/>
            <a:r>
              <a:rPr lang="en-US" i="1" dirty="0"/>
              <a:t>DAVID FRISCH: My name is David Frisch. I'm in my first year at Harvard Law School. </a:t>
            </a:r>
            <a:endParaRPr lang="en-US" dirty="0"/>
          </a:p>
          <a:p>
            <a:pPr rtl="0"/>
            <a:r>
              <a:rPr lang="en-US" dirty="0"/>
              <a:t>These students watched with alarm as pro-Palestinian student organizations started releasing statements. </a:t>
            </a:r>
          </a:p>
          <a:p>
            <a:pPr rtl="0"/>
            <a:r>
              <a:rPr lang="en-US" dirty="0"/>
              <a:t>At Harvard, 36 separate student groups signed a </a:t>
            </a:r>
            <a:r>
              <a:rPr lang="en-US" dirty="0">
                <a:hlinkClick r:id="rId6"/>
              </a:rPr>
              <a:t>statement</a:t>
            </a:r>
            <a:r>
              <a:rPr lang="en-US" dirty="0"/>
              <a:t> blaming </a:t>
            </a:r>
            <a:r>
              <a:rPr lang="en-US" i="1" dirty="0"/>
              <a:t>Israel </a:t>
            </a:r>
            <a:r>
              <a:rPr lang="en-US" dirty="0"/>
              <a:t>for the terrorist attacks of October 7. Almost all of them have since removed themselves from that list. </a:t>
            </a:r>
          </a:p>
          <a:p>
            <a:pPr rtl="0"/>
            <a:r>
              <a:rPr lang="en-US" dirty="0"/>
              <a:t>Other campuses have seen violence related to the unrest—everything from protests that turn violent, to students harassed individually. Cornell even canceled classes on Friday due to death threats against Jewish students. </a:t>
            </a:r>
          </a:p>
          <a:p>
            <a:pPr rtl="0"/>
            <a:r>
              <a:rPr lang="en-US" dirty="0"/>
              <a:t>Meanwhile, the conservative media group Accuracy in Media has been revealing the identities of pro-Palestinian students at Harvard and Columbia, a practice called </a:t>
            </a:r>
            <a:r>
              <a:rPr lang="en-US" dirty="0" err="1"/>
              <a:t>doxxing</a:t>
            </a:r>
            <a:r>
              <a:rPr lang="en-US" dirty="0"/>
              <a:t>.</a:t>
            </a:r>
          </a:p>
          <a:p>
            <a:pPr rtl="0"/>
            <a:r>
              <a:rPr lang="en-US" i="1" dirty="0">
                <a:hlinkClick r:id="rId7"/>
              </a:rPr>
              <a:t>WCVB</a:t>
            </a:r>
            <a:r>
              <a:rPr lang="en-US" i="1" dirty="0"/>
              <a:t>: The names and faces of Harvard students are displayed under the title “Harvard’s leading antisemites.”</a:t>
            </a:r>
            <a:endParaRPr lang="en-US" dirty="0"/>
          </a:p>
          <a:p>
            <a:pPr rtl="0"/>
            <a:r>
              <a:rPr lang="en-US" i="1" dirty="0">
                <a:hlinkClick r:id="rId7"/>
              </a:rPr>
              <a:t>WCVB</a:t>
            </a:r>
            <a:r>
              <a:rPr lang="en-US" i="1" dirty="0"/>
              <a:t>: This billboard truck was here on Mass Ave just outside campus for about two and a half hours. </a:t>
            </a:r>
            <a:endParaRPr lang="en-US" dirty="0"/>
          </a:p>
          <a:p>
            <a:pPr rtl="0"/>
            <a:r>
              <a:rPr lang="en-US" i="1" dirty="0">
                <a:hlinkClick r:id="rId8"/>
              </a:rPr>
              <a:t>NEWSNATION</a:t>
            </a:r>
            <a:r>
              <a:rPr lang="en-US" i="1" dirty="0"/>
              <a:t>: This has gotten insane, and these are students. </a:t>
            </a:r>
            <a:endParaRPr lang="en-US" dirty="0"/>
          </a:p>
          <a:p>
            <a:pPr rtl="0"/>
            <a:r>
              <a:rPr lang="en-US" dirty="0"/>
              <a:t>But those are just the loud things, the ones that grab media attention, and that journalists have open access to. </a:t>
            </a:r>
          </a:p>
          <a:p>
            <a:pPr rtl="0"/>
            <a:r>
              <a:rPr lang="en-US" dirty="0"/>
              <a:t>While the Jewish vigil was taking place in the courtyard at Columbia last week, some law students were attending informational sessions on the conflict hosted by the group Columbia Law Students for Palestine.</a:t>
            </a:r>
          </a:p>
          <a:p>
            <a:pPr rtl="0"/>
            <a:r>
              <a:rPr lang="en-US" dirty="0"/>
              <a:t>The event organizers refused to let me attend, and declined to share recordings of the events with me. That said, one of the event speakers was Peter Beinart. Here he is in an interview with MSNBC from October 10th. </a:t>
            </a:r>
          </a:p>
          <a:p>
            <a:pPr rtl="0"/>
            <a:r>
              <a:rPr lang="en-US" i="1" dirty="0">
                <a:hlinkClick r:id="rId9"/>
              </a:rPr>
              <a:t>BEINART</a:t>
            </a:r>
            <a:r>
              <a:rPr lang="en-US" i="1" dirty="0"/>
              <a:t>: If Palestinians don’t have basic rights, new Palestinians organizations will grow up, and they may do terrible things too because brutalized people do brutal things sometimes. </a:t>
            </a:r>
            <a:endParaRPr lang="en-US" dirty="0"/>
          </a:p>
          <a:p>
            <a:pPr rtl="0"/>
            <a:r>
              <a:rPr lang="en-US" dirty="0"/>
              <a:t>A few days later, Beinart wrote in a </a:t>
            </a:r>
            <a:r>
              <a:rPr lang="en-US" i="1" dirty="0">
                <a:hlinkClick r:id="rId10"/>
              </a:rPr>
              <a:t>New York Times</a:t>
            </a:r>
            <a:r>
              <a:rPr lang="en-US" dirty="0"/>
              <a:t> column that the Oct. 7 murder of 1,700 civilians, including women and children, was a natural reaction to not being able to peacefully protest and resist Israeli oppression. </a:t>
            </a:r>
          </a:p>
          <a:p>
            <a:pPr rtl="0"/>
            <a:r>
              <a:rPr lang="en-US" dirty="0"/>
              <a:t>At George Washington University, Jewish student Sabrina </a:t>
            </a:r>
            <a:r>
              <a:rPr lang="en-US" dirty="0" err="1"/>
              <a:t>Soffer</a:t>
            </a:r>
            <a:r>
              <a:rPr lang="en-US" dirty="0"/>
              <a:t> says a few days after the war began, The Elliot School of International Affairs put together a panel on the conflict with five or six people. </a:t>
            </a:r>
          </a:p>
          <a:p>
            <a:pPr rtl="0"/>
            <a:r>
              <a:rPr lang="en-US" i="1" dirty="0"/>
              <a:t>SOFFER: So students are coming in here looking at five different people thinking that this is a balanced panel. But none of them supported Israel. </a:t>
            </a:r>
            <a:endParaRPr lang="en-US" dirty="0"/>
          </a:p>
          <a:p>
            <a:pPr rtl="0"/>
            <a:r>
              <a:rPr lang="en-US" dirty="0" err="1"/>
              <a:t>Soffer</a:t>
            </a:r>
            <a:r>
              <a:rPr lang="en-US" dirty="0"/>
              <a:t> went to the panel and said the speakers used what she called catchy, intellectual language like what students would hear in class.</a:t>
            </a:r>
          </a:p>
          <a:p>
            <a:pPr rtl="0"/>
            <a:r>
              <a:rPr lang="en-US" i="1" dirty="0"/>
              <a:t>SOFFER: This is, I think, actually the most subtle and dangerous and almost, I would call it insidious, way of-of molding the minds of young people. </a:t>
            </a:r>
            <a:endParaRPr lang="en-US" dirty="0"/>
          </a:p>
          <a:p>
            <a:pPr rtl="0"/>
            <a:r>
              <a:rPr lang="en-US" dirty="0"/>
              <a:t>But this isn’t just an intellectual issue.</a:t>
            </a:r>
          </a:p>
          <a:p>
            <a:pPr rtl="0"/>
            <a:r>
              <a:rPr lang="en-US" i="1" dirty="0"/>
              <a:t>SOUND: [VIGIL]</a:t>
            </a:r>
            <a:endParaRPr lang="en-US" dirty="0"/>
          </a:p>
          <a:p>
            <a:pPr rtl="0"/>
            <a:r>
              <a:rPr lang="en-US" dirty="0"/>
              <a:t>Every Jewish student I talked to knew someone in Israel, and many of them are scared to wear outward signs of their faith in public.</a:t>
            </a:r>
          </a:p>
          <a:p>
            <a:pPr rtl="0"/>
            <a:r>
              <a:rPr lang="en-US" dirty="0"/>
              <a:t>The question of how administrations will respond is still largely unanswered. so for now, this Columbia upperclassman says she’ll keep going as always:</a:t>
            </a:r>
          </a:p>
          <a:p>
            <a:pPr rtl="0"/>
            <a:r>
              <a:rPr lang="en-US" i="1" dirty="0"/>
              <a:t>BARNARD SENIOR: We're all just people who are just trying to get through our days and like, keep up with school and with work. </a:t>
            </a:r>
            <a:endParaRPr lang="en-US" dirty="0"/>
          </a:p>
          <a:p>
            <a:pPr rtl="0"/>
            <a:r>
              <a:rPr lang="en-US" dirty="0"/>
              <a:t>She’s grieving her friends who died in the first attacks and hoping conversations about Hamas’s actions change for the better.</a:t>
            </a:r>
          </a:p>
          <a:p>
            <a:pPr rtl="0"/>
            <a:r>
              <a:rPr lang="en-US" i="1" dirty="0"/>
              <a:t>BARNARD SENIOR: I don't want to have to be fighting for like, to try and convince people that their death isn't justified.</a:t>
            </a:r>
            <a:endParaRPr lang="en-US" dirty="0"/>
          </a:p>
          <a:p>
            <a:pPr rtl="0"/>
            <a:r>
              <a:rPr lang="en-US" dirty="0"/>
              <a:t>Reporting for WORLD, I’m Mary Muncy at Columbia University in New York.</a:t>
            </a:r>
          </a:p>
          <a:p>
            <a:pPr rtl="0"/>
            <a:endParaRPr lang="en-US" dirty="0"/>
          </a:p>
          <a:p>
            <a:pPr rtl="0"/>
            <a:r>
              <a:rPr lang="en-US" dirty="0"/>
              <a:t>——————————</a:t>
            </a:r>
          </a:p>
          <a:p>
            <a:r>
              <a:rPr lang="en-US" dirty="0"/>
              <a:t>WORLD Radio transcripts are created on a rush deadline. This text may not be in its final form and may be updated or revised in the future. Accuracy and availability may vary. The authoritative record of WORLD Radio programming is the audio record.</a:t>
            </a:r>
          </a:p>
          <a:p>
            <a:endParaRPr lang="en-US" dirty="0">
              <a:cs typeface="ＭＳ Ｐゴシック" charset="0"/>
            </a:endParaRPr>
          </a:p>
        </p:txBody>
      </p:sp>
    </p:spTree>
    <p:extLst>
      <p:ext uri="{BB962C8B-B14F-4D97-AF65-F5344CB8AC3E}">
        <p14:creationId xmlns:p14="http://schemas.microsoft.com/office/powerpoint/2010/main" val="131867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77596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effectLst/>
              </a:rPr>
              <a:t>https://</a:t>
            </a:r>
            <a:r>
              <a:rPr lang="en-US" b="0" dirty="0" err="1">
                <a:effectLst/>
              </a:rPr>
              <a:t>www.jewishvirtuallibrary.org</a:t>
            </a:r>
            <a:r>
              <a:rPr lang="en-US" b="0" dirty="0">
                <a:effectLst/>
              </a:rPr>
              <a:t>/map-of-the-overview-of-the-six-day-war-1967</a:t>
            </a:r>
          </a:p>
          <a:p>
            <a:r>
              <a:rPr lang="en-US" b="0" dirty="0">
                <a:effectLst/>
              </a:rPr>
              <a:t>Six-Day War Maps: Overview of the War</a:t>
            </a:r>
          </a:p>
          <a:p>
            <a:r>
              <a:rPr lang="en-US" b="0" dirty="0">
                <a:effectLst/>
              </a:rPr>
              <a:t>(1967)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822830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https://</a:t>
            </a:r>
            <a:r>
              <a:rPr lang="en-US" dirty="0" err="1">
                <a:cs typeface="ＭＳ Ｐゴシック" charset="0"/>
              </a:rPr>
              <a:t>www.jewishvirtuallibrary.org</a:t>
            </a:r>
            <a:r>
              <a:rPr lang="en-US" dirty="0">
                <a:cs typeface="ＭＳ Ｐゴシック" charset="0"/>
              </a:rPr>
              <a:t>/map-of-the-the-jordanian-front-june-1967</a:t>
            </a:r>
          </a:p>
        </p:txBody>
      </p:sp>
    </p:spTree>
    <p:extLst>
      <p:ext uri="{BB962C8B-B14F-4D97-AF65-F5344CB8AC3E}">
        <p14:creationId xmlns:p14="http://schemas.microsoft.com/office/powerpoint/2010/main" val="2338709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rPr>
              <a:t>https://</a:t>
            </a:r>
            <a:r>
              <a:rPr lang="en-US" dirty="0" err="1">
                <a:latin typeface="Calibri" charset="0"/>
              </a:rPr>
              <a:t>twitter.com</a:t>
            </a:r>
            <a:r>
              <a:rPr lang="en-US" dirty="0">
                <a:latin typeface="Calibri" charset="0"/>
              </a:rPr>
              <a:t>/</a:t>
            </a:r>
            <a:r>
              <a:rPr lang="en-US" dirty="0" err="1">
                <a:latin typeface="Calibri" charset="0"/>
              </a:rPr>
              <a:t>asifbhandari</a:t>
            </a:r>
            <a:r>
              <a:rPr lang="en-US" dirty="0">
                <a:latin typeface="Calibri" charset="0"/>
              </a:rPr>
              <a:t>/status/1727436357327593801</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E8E05-6793-5A43-BB5E-9FB27CE964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97530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Jews of the Middle East and North Africa</a:t>
            </a:r>
          </a:p>
          <a:p>
            <a:r>
              <a:rPr lang="en-US" dirty="0"/>
              <a:t>in Modern Times". Michael Menachem </a:t>
            </a:r>
            <a:r>
              <a:rPr lang="en-US" dirty="0" err="1"/>
              <a:t>Laskier</a:t>
            </a:r>
            <a:endParaRPr lang="en-US" dirty="0"/>
          </a:p>
          <a:p>
            <a:endParaRPr lang="en-US" dirty="0"/>
          </a:p>
          <a:p>
            <a:r>
              <a:rPr lang="en-US" dirty="0"/>
              <a:t>'Jewish Refugees from Arab Countries". https://</a:t>
            </a:r>
          </a:p>
          <a:p>
            <a:r>
              <a:rPr lang="en-US" dirty="0" err="1"/>
              <a:t>www.jewishvirtuallibrary.org</a:t>
            </a:r>
            <a:r>
              <a:rPr lang="en-US" dirty="0"/>
              <a:t>/</a:t>
            </a:r>
            <a:r>
              <a:rPr lang="en-US" dirty="0" err="1"/>
              <a:t>jewish</a:t>
            </a:r>
            <a:r>
              <a:rPr lang="en-US" dirty="0"/>
              <a:t>-refugees-</a:t>
            </a:r>
          </a:p>
          <a:p>
            <a:r>
              <a:rPr lang="en-US" dirty="0"/>
              <a:t>from-</a:t>
            </a:r>
            <a:r>
              <a:rPr lang="en-US" dirty="0" err="1"/>
              <a:t>arab</a:t>
            </a:r>
            <a:r>
              <a:rPr lang="en-US" dirty="0"/>
              <a:t>-countries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67</a:t>
            </a:fld>
            <a:endParaRPr lang="en-US"/>
          </a:p>
        </p:txBody>
      </p:sp>
    </p:spTree>
    <p:extLst>
      <p:ext uri="{BB962C8B-B14F-4D97-AF65-F5344CB8AC3E}">
        <p14:creationId xmlns:p14="http://schemas.microsoft.com/office/powerpoint/2010/main" val="1322215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Forgotten Refugees: the causes of the</a:t>
            </a:r>
          </a:p>
          <a:p>
            <a:r>
              <a:rPr lang="en-US" dirty="0"/>
              <a:t>post-1948 Jewish Exodus from Arab Countries".</a:t>
            </a:r>
          </a:p>
          <a:p>
            <a:r>
              <a:rPr lang="en-US" dirty="0"/>
              <a:t>Philip Mendes.</a:t>
            </a:r>
          </a:p>
        </p:txBody>
      </p:sp>
      <p:sp>
        <p:nvSpPr>
          <p:cNvPr id="4" name="Slide Number Placeholder 3"/>
          <p:cNvSpPr>
            <a:spLocks noGrp="1"/>
          </p:cNvSpPr>
          <p:nvPr>
            <p:ph type="sldNum" sz="quarter" idx="5"/>
          </p:nvPr>
        </p:nvSpPr>
        <p:spPr/>
        <p:txBody>
          <a:bodyPr/>
          <a:lstStyle/>
          <a:p>
            <a:fld id="{A079FDE9-4B2D-884B-BE4B-021913485B06}" type="slidenum">
              <a:rPr lang="en-US" smtClean="0"/>
              <a:t>68</a:t>
            </a:fld>
            <a:endParaRPr lang="en-US"/>
          </a:p>
        </p:txBody>
      </p:sp>
    </p:spTree>
    <p:extLst>
      <p:ext uri="{BB962C8B-B14F-4D97-AF65-F5344CB8AC3E}">
        <p14:creationId xmlns:p14="http://schemas.microsoft.com/office/powerpoint/2010/main" val="741223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"Census</a:t>
            </a:r>
          </a:p>
          <a:p>
            <a:r>
              <a:rPr lang="en-US" dirty="0"/>
              <a:t>Israel Central Bureau of Statistics".</a:t>
            </a:r>
          </a:p>
          <a:p>
            <a:r>
              <a:rPr lang="en-US" dirty="0"/>
              <a:t>https://</a:t>
            </a:r>
            <a:r>
              <a:rPr lang="en-US" dirty="0" err="1"/>
              <a:t>www.cbs.gov.il</a:t>
            </a:r>
            <a:r>
              <a:rPr lang="en-US" dirty="0"/>
              <a:t>/he/</a:t>
            </a:r>
            <a:r>
              <a:rPr lang="en-US" dirty="0" err="1"/>
              <a:t>mediarelease</a:t>
            </a:r>
            <a:r>
              <a:rPr lang="en-US" dirty="0"/>
              <a:t>/</a:t>
            </a:r>
            <a:r>
              <a:rPr lang="en-US" dirty="0" err="1"/>
              <a:t>DocLib</a:t>
            </a:r>
            <a:r>
              <a:rPr lang="en-US" dirty="0"/>
              <a:t>/</a:t>
            </a:r>
          </a:p>
          <a:p>
            <a:r>
              <a:rPr lang="en-US" dirty="0"/>
              <a:t>2023/133/11_23_133e.pdf</a:t>
            </a:r>
          </a:p>
        </p:txBody>
      </p:sp>
      <p:sp>
        <p:nvSpPr>
          <p:cNvPr id="4" name="Slide Number Placeholder 3"/>
          <p:cNvSpPr>
            <a:spLocks noGrp="1"/>
          </p:cNvSpPr>
          <p:nvPr>
            <p:ph type="sldNum" sz="quarter" idx="5"/>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3957942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Jews 01 Arab Lands: A History and Source Book". Norman A. Stillman</a:t>
            </a:r>
          </a:p>
        </p:txBody>
      </p:sp>
      <p:sp>
        <p:nvSpPr>
          <p:cNvPr id="4" name="Slide Number Placeholder 3"/>
          <p:cNvSpPr>
            <a:spLocks noGrp="1"/>
          </p:cNvSpPr>
          <p:nvPr>
            <p:ph type="sldNum" sz="quarter" idx="5"/>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3186542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3572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16553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47585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a:hlinkClick r:id="rId3" tooltip="Israel"/>
              </a:rPr>
              <a:t>State of Israel</a:t>
            </a:r>
            <a:r>
              <a:rPr lang="en-US" dirty="0"/>
              <a:t> was formally established by the </a:t>
            </a:r>
            <a:r>
              <a:rPr lang="en-US" dirty="0">
                <a:hlinkClick r:id="rId4" tooltip="Israeli Declaration of Independence"/>
              </a:rPr>
              <a:t>Israeli Declaration of Independence</a:t>
            </a:r>
            <a:r>
              <a:rPr lang="en-US" dirty="0"/>
              <a:t> on 14 May 1948, and was admitted to the </a:t>
            </a:r>
            <a:r>
              <a:rPr lang="en-US" dirty="0">
                <a:hlinkClick r:id="rId5" tooltip="United Nations"/>
              </a:rPr>
              <a:t>United Nations</a:t>
            </a:r>
            <a:r>
              <a:rPr lang="en-US" dirty="0"/>
              <a:t> (UN) as a </a:t>
            </a:r>
            <a:r>
              <a:rPr lang="en-US" dirty="0">
                <a:hlinkClick r:id="rId6" tooltip="Member states of the United Nations"/>
              </a:rPr>
              <a:t>full member state</a:t>
            </a:r>
            <a:r>
              <a:rPr lang="en-US" dirty="0"/>
              <a:t> on 11 May 1949.</a:t>
            </a:r>
            <a:r>
              <a:rPr lang="en-US" baseline="30000" dirty="0">
                <a:hlinkClick r:id="rId7"/>
              </a:rPr>
              <a:t>[1]</a:t>
            </a:r>
            <a:r>
              <a:rPr lang="en-US" baseline="30000" dirty="0">
                <a:hlinkClick r:id="rId8"/>
              </a:rPr>
              <a:t>[2]</a:t>
            </a:r>
            <a:r>
              <a:rPr lang="en-US" dirty="0"/>
              <a:t> As of December 2020, it has received diplomatic recognition from 165 (or 85%) of the 193 total UN member states, and also maintains bilateral ties with all of the </a:t>
            </a:r>
            <a:r>
              <a:rPr lang="en-US" dirty="0">
                <a:hlinkClick r:id="rId9" tooltip="Permanent members of the United Nations Security Council"/>
              </a:rPr>
              <a:t>Permanent Five</a:t>
            </a:r>
            <a:r>
              <a:rPr lang="en-US" dirty="0"/>
              <a:t>. 28</a:t>
            </a:r>
            <a:r>
              <a:rPr lang="en-US" baseline="30000" dirty="0">
                <a:hlinkClick r:id="rId10"/>
              </a:rPr>
              <a:t>[a]</a:t>
            </a:r>
            <a:r>
              <a:rPr lang="en-US" dirty="0"/>
              <a:t> member states have either never recognized Israel or have withdrawn their recognition; others have severed diplomatic relations without explicitly withdrawing their recognition. Additionally, many non-recognizing countries have </a:t>
            </a:r>
            <a:r>
              <a:rPr lang="en-US" dirty="0">
                <a:hlinkClick r:id="rId11" tooltip="Legitimacy of the State of Israel"/>
              </a:rPr>
              <a:t>challenged Israel's existence</a:t>
            </a:r>
            <a:r>
              <a:rPr lang="en-US" dirty="0"/>
              <a:t>—predominantly those in the </a:t>
            </a:r>
            <a:r>
              <a:rPr lang="en-US" dirty="0">
                <a:hlinkClick r:id="rId12" tooltip="Muslim world"/>
              </a:rPr>
              <a:t>Muslim world</a:t>
            </a:r>
            <a:r>
              <a:rPr lang="en-US" dirty="0"/>
              <a:t>—due to significant animosity stemming from the </a:t>
            </a:r>
            <a:r>
              <a:rPr lang="en-US" dirty="0">
                <a:hlinkClick r:id="rId13" tooltip="Israeli–Palestinian conflict"/>
              </a:rPr>
              <a:t>Israeli–Palestinian conflict</a:t>
            </a:r>
            <a:r>
              <a:rPr lang="en-US" dirty="0"/>
              <a:t> and the </a:t>
            </a:r>
            <a:r>
              <a:rPr lang="en-US" dirty="0">
                <a:hlinkClick r:id="rId14" tooltip="Arab–Israeli conflict"/>
              </a:rPr>
              <a:t>Arab–Israeli conflict</a:t>
            </a:r>
            <a:r>
              <a:rPr lang="en-US" dirty="0"/>
              <a:t>.</a:t>
            </a:r>
            <a:r>
              <a:rPr lang="en-US" baseline="30000" dirty="0">
                <a:hlinkClick r:id="rId15"/>
              </a:rPr>
              <a:t>[3]</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from Summary Chart at </a:t>
            </a:r>
            <a:r>
              <a:rPr lang="en-US" sz="1200" b="1" dirty="0">
                <a:latin typeface="Arial" panose="020B0604020202020204" pitchFamily="34" charset="0"/>
                <a:cs typeface="Arial" panose="020B0604020202020204" pitchFamily="34" charset="0"/>
              </a:rPr>
              <a:t>https://</a:t>
            </a:r>
            <a:r>
              <a:rPr lang="en-US" sz="1200" b="1" dirty="0" err="1">
                <a:latin typeface="Arial" panose="020B0604020202020204" pitchFamily="34" charset="0"/>
                <a:cs typeface="Arial" panose="020B0604020202020204" pitchFamily="34" charset="0"/>
              </a:rPr>
              <a:t>en.wikipedia.org</a:t>
            </a:r>
            <a:r>
              <a:rPr lang="en-US" sz="1200" b="1" dirty="0">
                <a:latin typeface="Arial" panose="020B0604020202020204" pitchFamily="34" charset="0"/>
                <a:cs typeface="Arial" panose="020B0604020202020204" pitchFamily="34" charset="0"/>
              </a:rPr>
              <a:t>/wiki/</a:t>
            </a:r>
            <a:r>
              <a:rPr lang="en-US" sz="1200" b="1" dirty="0" err="1">
                <a:latin typeface="Arial" panose="020B0604020202020204" pitchFamily="34" charset="0"/>
                <a:cs typeface="Arial" panose="020B0604020202020204" pitchFamily="34" charset="0"/>
              </a:rPr>
              <a:t>International_recognition_of_Israel</a:t>
            </a:r>
            <a:r>
              <a:rPr lang="en-US" sz="1200" b="1" dirty="0">
                <a:latin typeface="Arial" panose="020B0604020202020204" pitchFamily="34" charset="0"/>
                <a:cs typeface="Arial" panose="020B0604020202020204" pitchFamily="34" charset="0"/>
              </a:rPr>
              <a:t>:</a:t>
            </a:r>
          </a:p>
          <a:p>
            <a:endParaRPr lang="en-US" baseline="0" dirty="0"/>
          </a:p>
          <a:p>
            <a:r>
              <a:rPr lang="en-US" b="1" baseline="0" dirty="0"/>
              <a:t>IRAN (purple): </a:t>
            </a:r>
            <a:r>
              <a:rPr lang="en-US" baseline="0" dirty="0"/>
              <a:t>Established relations in 1950 but v</a:t>
            </a:r>
            <a:r>
              <a:rPr lang="en-US" dirty="0"/>
              <a:t>oted against UN Partition Plan and voted against admission of Israel to membership of UN. Iranian government refrained from recognizing Israel de jure despite de facto recognition.</a:t>
            </a:r>
            <a:r>
              <a:rPr lang="en-US" baseline="30000" dirty="0">
                <a:hlinkClick r:id="rId16"/>
              </a:rPr>
              <a:t>[107]</a:t>
            </a:r>
            <a:r>
              <a:rPr lang="en-US" dirty="0"/>
              <a:t> Relations severed on 18 February 1979.</a:t>
            </a:r>
            <a:r>
              <a:rPr lang="en-US" baseline="30000" dirty="0">
                <a:hlinkClick r:id="rId17"/>
              </a:rPr>
              <a:t>[108]</a:t>
            </a:r>
            <a:r>
              <a:rPr lang="en-US" dirty="0"/>
              <a:t> Does not accept Israeli passports,</a:t>
            </a:r>
            <a:r>
              <a:rPr lang="en-US" baseline="30000" dirty="0">
                <a:hlinkClick r:id="rId18"/>
              </a:rPr>
              <a:t>[22]</a:t>
            </a:r>
            <a:r>
              <a:rPr lang="en-US" dirty="0"/>
              <a:t> and the holders of Iranian passports are "not entitled to travel to the occupied Palestine"</a:t>
            </a:r>
          </a:p>
          <a:p>
            <a:endParaRPr lang="en-US" dirty="0"/>
          </a:p>
          <a:p>
            <a:r>
              <a:rPr lang="en-US" b="1" dirty="0"/>
              <a:t>WESTERN HEMISPHERE (north to south in red):</a:t>
            </a:r>
          </a:p>
          <a:p>
            <a:r>
              <a:rPr lang="en-US" b="1" dirty="0"/>
              <a:t>Cuba</a:t>
            </a:r>
            <a:r>
              <a:rPr lang="en-US" dirty="0"/>
              <a:t> recognized Israel in 1949 but severed relations in September 1973,</a:t>
            </a:r>
            <a:r>
              <a:rPr lang="en-US" baseline="30000" dirty="0">
                <a:hlinkClick r:id="rId19"/>
              </a:rPr>
              <a:t>[78]</a:t>
            </a:r>
            <a:r>
              <a:rPr lang="en-US" dirty="0"/>
              <a:t> and the most recent government does not recognize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Venezuela</a:t>
            </a:r>
            <a:r>
              <a:rPr lang="en-US" dirty="0"/>
              <a:t> recognized Israel on </a:t>
            </a:r>
            <a:r>
              <a:rPr lang="en-US" dirty="0">
                <a:effectLst/>
              </a:rPr>
              <a:t>27 June 1948</a:t>
            </a:r>
            <a:r>
              <a:rPr lang="en-US" baseline="30000" dirty="0">
                <a:hlinkClick r:id="rId20"/>
              </a:rPr>
              <a:t>[85]</a:t>
            </a:r>
            <a:r>
              <a:rPr lang="en-US" dirty="0"/>
              <a:t> but severed relations in January 2009.</a:t>
            </a:r>
          </a:p>
          <a:p>
            <a:r>
              <a:rPr lang="en-US" b="1" dirty="0"/>
              <a:t>Bolivia</a:t>
            </a:r>
            <a:r>
              <a:rPr lang="en-US" dirty="0"/>
              <a:t> recognized Israel in 1949 but severed relations in January 2009,</a:t>
            </a:r>
            <a:r>
              <a:rPr lang="en-US" baseline="30000" dirty="0">
                <a:hlinkClick r:id="rId21"/>
              </a:rPr>
              <a:t>[58]</a:t>
            </a:r>
            <a:r>
              <a:rPr lang="en-US" dirty="0"/>
              <a:t> restored them in November 2019.</a:t>
            </a:r>
            <a:r>
              <a:rPr lang="en-US" baseline="30000" dirty="0">
                <a:hlinkClick r:id="rId22"/>
              </a:rPr>
              <a:t>[59]</a:t>
            </a:r>
            <a:r>
              <a:rPr lang="en-US" dirty="0"/>
              <a:t> and severed again during the </a:t>
            </a:r>
            <a:r>
              <a:rPr lang="en-US" dirty="0">
                <a:hlinkClick r:id="rId23" tooltip="2023 Gaza–Israel War"/>
              </a:rPr>
              <a:t>2023 Gaza–Israel War</a:t>
            </a:r>
            <a:r>
              <a:rPr lang="en-US" dirty="0"/>
              <a:t>.</a:t>
            </a:r>
            <a:endParaRPr lang="en-US" baseline="30000" dirty="0"/>
          </a:p>
          <a:p>
            <a:endParaRPr lang="en-US" dirty="0"/>
          </a:p>
          <a:p>
            <a:r>
              <a:rPr lang="en-US" b="1" dirty="0"/>
              <a:t>NORTH-WESTERN SUB-SAHARA AFRICA (west to east in red)</a:t>
            </a:r>
            <a:r>
              <a:rPr lang="en-US" b="1" baseline="30000" dirty="0"/>
              <a:t>:</a:t>
            </a:r>
            <a:endParaRPr lang="en-US" b="1" baseline="0" dirty="0"/>
          </a:p>
          <a:p>
            <a:r>
              <a:rPr lang="en-US" b="1" baseline="0" dirty="0"/>
              <a:t>Mauritania</a:t>
            </a:r>
            <a:r>
              <a:rPr lang="en-US" baseline="0" dirty="0"/>
              <a:t>: </a:t>
            </a:r>
            <a:r>
              <a:rPr lang="en-US" dirty="0">
                <a:effectLst/>
              </a:rPr>
              <a:t>28 October 1999</a:t>
            </a:r>
            <a:r>
              <a:rPr lang="en-US" dirty="0"/>
              <a:t> established diplomatic relations but suspended on 6 March 2009,</a:t>
            </a:r>
            <a:r>
              <a:rPr lang="en-US" baseline="30000" dirty="0">
                <a:hlinkClick r:id="rId24"/>
              </a:rPr>
              <a:t>[131]</a:t>
            </a:r>
            <a:r>
              <a:rPr lang="en-US" dirty="0"/>
              <a:t> and severed on 21 March 2010</a:t>
            </a:r>
            <a:r>
              <a:rPr lang="en-US" baseline="30000" dirty="0">
                <a:hlinkClick r:id="rId25"/>
              </a:rPr>
              <a:t>[132]</a:t>
            </a:r>
            <a:endParaRPr lang="en-US" baseline="0" dirty="0"/>
          </a:p>
          <a:p>
            <a:r>
              <a:rPr lang="en-US" b="1" baseline="0" dirty="0"/>
              <a:t>Mali</a:t>
            </a:r>
            <a:r>
              <a:rPr lang="en-US" baseline="0" dirty="0"/>
              <a:t>: </a:t>
            </a:r>
            <a:r>
              <a:rPr lang="en-US" dirty="0"/>
              <a:t>Diplomatic relations severed on 5 January 1973</a:t>
            </a:r>
            <a:endParaRPr lang="en-US" baseline="0" dirty="0"/>
          </a:p>
          <a:p>
            <a:r>
              <a:rPr lang="en-US" b="1" baseline="0" dirty="0"/>
              <a:t>Niger</a:t>
            </a:r>
            <a:r>
              <a:rPr lang="en-US" baseline="0" dirty="0"/>
              <a:t>: </a:t>
            </a:r>
            <a:r>
              <a:rPr lang="en-US" dirty="0"/>
              <a:t>Relations severed on 4 January 1973</a:t>
            </a:r>
            <a:endParaRPr lang="en-US" baseline="0" dirty="0"/>
          </a:p>
          <a:p>
            <a:endParaRPr lang="en-US" dirty="0"/>
          </a:p>
          <a:p>
            <a:r>
              <a:rPr lang="en-US" b="1" dirty="0"/>
              <a:t>MENA (Middle East/North Africa in green):</a:t>
            </a:r>
          </a:p>
          <a:p>
            <a:r>
              <a:rPr lang="en-US" b="1" dirty="0"/>
              <a:t>Egypt</a:t>
            </a:r>
            <a:r>
              <a:rPr lang="en-US" dirty="0"/>
              <a:t> began relations in 1979 and Signatory to the </a:t>
            </a:r>
            <a:r>
              <a:rPr lang="en-US" dirty="0">
                <a:hlinkClick r:id="rId26" tooltip="Khartoum Resolution"/>
              </a:rPr>
              <a:t>Khartoum Resolution</a:t>
            </a:r>
            <a:r>
              <a:rPr lang="en-US" dirty="0"/>
              <a:t>.</a:t>
            </a:r>
            <a:r>
              <a:rPr lang="en-US" baseline="30000" dirty="0">
                <a:hlinkClick r:id="rId27"/>
              </a:rPr>
              <a:t>[33]</a:t>
            </a:r>
            <a:r>
              <a:rPr lang="en-US" dirty="0"/>
              <a:t> Later became the first Arab state to recognize Israel, with the </a:t>
            </a:r>
            <a:r>
              <a:rPr lang="en-US" dirty="0">
                <a:hlinkClick r:id="rId28" tooltip="Egypt–Israel peace treaty"/>
              </a:rPr>
              <a:t>Egypt–Israel peace treaty</a:t>
            </a:r>
            <a:r>
              <a:rPr lang="en-US" dirty="0"/>
              <a:t>. </a:t>
            </a:r>
          </a:p>
          <a:p>
            <a:r>
              <a:rPr lang="en-US" b="1" dirty="0"/>
              <a:t>Jordan</a:t>
            </a:r>
            <a:r>
              <a:rPr lang="en-US" dirty="0"/>
              <a:t> gave recognition in 1994 and Signatory to the </a:t>
            </a:r>
            <a:r>
              <a:rPr lang="en-US" dirty="0">
                <a:hlinkClick r:id="rId26" tooltip="Khartoum Resolution"/>
              </a:rPr>
              <a:t>Khartoum Resolution</a:t>
            </a:r>
            <a:r>
              <a:rPr lang="en-US" dirty="0"/>
              <a:t>.</a:t>
            </a:r>
            <a:r>
              <a:rPr lang="en-US" baseline="30000" dirty="0">
                <a:hlinkClick r:id="rId27"/>
              </a:rPr>
              <a:t>[33]</a:t>
            </a:r>
            <a:r>
              <a:rPr lang="en-US" dirty="0"/>
              <a:t> Recognized Israel in the </a:t>
            </a:r>
            <a:r>
              <a:rPr lang="en-US" dirty="0">
                <a:hlinkClick r:id="rId29" tooltip="Israel–Jordan peace treaty"/>
              </a:rPr>
              <a:t>Israel–Jordan peace treaty</a:t>
            </a:r>
            <a:r>
              <a:rPr lang="en-US" dirty="0"/>
              <a:t>. </a:t>
            </a:r>
          </a:p>
          <a:p>
            <a:r>
              <a:rPr lang="en-US" b="1" dirty="0"/>
              <a:t>United Arab Emirates</a:t>
            </a:r>
            <a:r>
              <a:rPr lang="en-US" dirty="0"/>
              <a:t>: On </a:t>
            </a:r>
            <a:r>
              <a:rPr lang="en-US" dirty="0">
                <a:effectLst/>
              </a:rPr>
              <a:t>15 September 2020</a:t>
            </a:r>
            <a:r>
              <a:rPr lang="en-US" dirty="0"/>
              <a:t>, </a:t>
            </a:r>
            <a:r>
              <a:rPr lang="en-US" dirty="0">
                <a:hlinkClick r:id="rId30" tooltip="Abraham Accords"/>
              </a:rPr>
              <a:t>an agreement</a:t>
            </a:r>
            <a:r>
              <a:rPr lang="en-US" dirty="0"/>
              <a:t> was signed to normalize relations.</a:t>
            </a:r>
          </a:p>
          <a:p>
            <a:r>
              <a:rPr lang="en-US" b="1" dirty="0"/>
              <a:t>State of Palestine</a:t>
            </a:r>
            <a:r>
              <a:rPr lang="en-US" dirty="0"/>
              <a:t> recognized Israel in 1993 as signatory to the </a:t>
            </a:r>
            <a:r>
              <a:rPr lang="en-US" dirty="0">
                <a:hlinkClick r:id="rId26" tooltip="Khartoum Resolution"/>
              </a:rPr>
              <a:t>Khartoum Resolution</a:t>
            </a:r>
            <a:r>
              <a:rPr lang="en-US" dirty="0"/>
              <a:t>.</a:t>
            </a:r>
            <a:r>
              <a:rPr lang="en-US" baseline="30000" dirty="0">
                <a:hlinkClick r:id="rId27"/>
              </a:rPr>
              <a:t>[33]</a:t>
            </a:r>
            <a:r>
              <a:rPr lang="en-US" dirty="0"/>
              <a:t> Recognized Israel as part of the </a:t>
            </a:r>
            <a:r>
              <a:rPr lang="en-US" dirty="0">
                <a:hlinkClick r:id="rId31" tooltip="Oslo I Accord"/>
              </a:rPr>
              <a:t>Oslo I Accord</a:t>
            </a:r>
            <a:r>
              <a:rPr lang="en-US"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MENA (Middle East/North Africa in gray):</a:t>
            </a:r>
          </a:p>
          <a:p>
            <a:r>
              <a:rPr lang="en-US" dirty="0"/>
              <a:t>All other Arab nations do not recognize the legitimacy of the State of Israel.</a:t>
            </a:r>
          </a:p>
          <a:p>
            <a:endParaRPr lang="en-US" dirty="0"/>
          </a:p>
          <a:p>
            <a:r>
              <a:rPr lang="en-US" b="1" dirty="0"/>
              <a:t>OTHER MUSLIM NATIONS (in gray as they do not recognize Israel):</a:t>
            </a:r>
          </a:p>
          <a:p>
            <a:r>
              <a:rPr lang="en-US" dirty="0"/>
              <a:t>Bangladesh does not accept Israeli passports, and Bangladeshi passports are not valid for travel to Israel</a:t>
            </a:r>
          </a:p>
          <a:p>
            <a:r>
              <a:rPr lang="en-US" dirty="0"/>
              <a:t>Malaysia does not admit Israeli passport holders without written permission from the government. Malaysian passports not valid for travel to Israel without permission from the government.</a:t>
            </a:r>
          </a:p>
          <a:p>
            <a:r>
              <a:rPr lang="en-US" dirty="0"/>
              <a:t>Maldives started relations in 1965 but diplomatic relations were suspended in 1974.</a:t>
            </a:r>
            <a:r>
              <a:rPr lang="en-US" baseline="30000" dirty="0">
                <a:hlinkClick r:id="rId32"/>
              </a:rPr>
              <a:t>[124]</a:t>
            </a:r>
            <a:r>
              <a:rPr lang="en-US" dirty="0"/>
              <a:t> Cooperation agreements began in 2009 did not develop into full diplomatic relations</a:t>
            </a:r>
            <a:r>
              <a:rPr lang="en-US" baseline="30000" dirty="0">
                <a:hlinkClick r:id="rId33"/>
              </a:rPr>
              <a:t>[125]</a:t>
            </a:r>
            <a:r>
              <a:rPr lang="en-US" baseline="30000" dirty="0">
                <a:hlinkClick r:id="rId34"/>
              </a:rPr>
              <a:t>[126]</a:t>
            </a:r>
            <a:r>
              <a:rPr lang="en-US" baseline="30000" dirty="0">
                <a:hlinkClick r:id="rId35"/>
              </a:rPr>
              <a:t>[127]</a:t>
            </a:r>
            <a:r>
              <a:rPr lang="en-US" dirty="0"/>
              <a:t> and were terminated in 2014.</a:t>
            </a:r>
            <a:r>
              <a:rPr lang="en-US" baseline="30000" dirty="0">
                <a:hlinkClick r:id="rId36"/>
              </a:rPr>
              <a:t>[128]</a:t>
            </a:r>
            <a:endParaRPr lang="en-US" dirty="0"/>
          </a:p>
          <a:p>
            <a:r>
              <a:rPr lang="en-US" dirty="0"/>
              <a:t>Indonesia: Israelis can only travel to Indonesia with an invitation from the Department of Immigration of Indonesia. Can only enter Indonesia through airports in </a:t>
            </a:r>
            <a:r>
              <a:rPr lang="en-US" dirty="0">
                <a:hlinkClick r:id="rId37" tooltip="Ngurah Rai International Airport"/>
              </a:rPr>
              <a:t>Denpasar</a:t>
            </a:r>
            <a:r>
              <a:rPr lang="en-US" dirty="0"/>
              <a:t>, </a:t>
            </a:r>
            <a:r>
              <a:rPr lang="en-US" dirty="0">
                <a:hlinkClick r:id="rId38" tooltip="Soekarno–Hatta International Airport"/>
              </a:rPr>
              <a:t>Jakarta</a:t>
            </a:r>
            <a:r>
              <a:rPr lang="en-US" dirty="0"/>
              <a:t> and </a:t>
            </a:r>
            <a:r>
              <a:rPr lang="en-US" dirty="0">
                <a:hlinkClick r:id="rId39" tooltip="Juanda International Airport"/>
              </a:rPr>
              <a:t>Surabaya</a:t>
            </a:r>
            <a:r>
              <a:rPr lang="en-US" dirty="0"/>
              <a:t>.</a:t>
            </a:r>
          </a:p>
          <a:p>
            <a:endParaRPr lang="en-US" dirty="0"/>
          </a:p>
          <a:p>
            <a:r>
              <a:rPr lang="en-US" b="1" dirty="0"/>
              <a:t>NORTH KOREA </a:t>
            </a:r>
            <a:r>
              <a:rPr lang="en-US" dirty="0"/>
              <a:t>(gray) and Israel held talks in 1993, but the talks were halted under pressure from the United States.</a:t>
            </a:r>
            <a:r>
              <a:rPr lang="en-US" baseline="30000" dirty="0">
                <a:hlinkClick r:id="rId40"/>
              </a:rPr>
              <a:t>[147]</a:t>
            </a:r>
            <a:r>
              <a:rPr lang="en-US" dirty="0"/>
              <a:t> See </a:t>
            </a:r>
            <a:r>
              <a:rPr lang="en-US" dirty="0">
                <a:hlinkClick r:id="rId41" tooltip="Israel-North Korea relations"/>
              </a:rPr>
              <a:t>Israel-North Korea relations</a:t>
            </a:r>
            <a:r>
              <a:rPr lang="en-US" dirty="0"/>
              <a:t> for more details. </a:t>
            </a:r>
          </a:p>
        </p:txBody>
      </p:sp>
    </p:spTree>
    <p:extLst>
      <p:ext uri="{BB962C8B-B14F-4D97-AF65-F5344CB8AC3E}">
        <p14:creationId xmlns:p14="http://schemas.microsoft.com/office/powerpoint/2010/main" val="4186677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3873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combines both of the previous two maps to show widespread opposition to Israel in MEAN and other countries.</a:t>
            </a:r>
          </a:p>
          <a:p>
            <a:r>
              <a:rPr lang="en-US" dirty="0"/>
              <a:t>In Central and North America, only Guatemala, Panama, and Puerto Rico recognize only Israel (dark blue above) while </a:t>
            </a:r>
          </a:p>
          <a:p>
            <a:endParaRPr lang="en-US" dirty="0"/>
          </a:p>
          <a:p>
            <a:r>
              <a:rPr lang="en-US" dirty="0"/>
              <a:t>Nicaragua, Venezuela, and Bolivia side with Palestine with some relations to Israel (light green).</a:t>
            </a:r>
          </a:p>
          <a:p>
            <a:endParaRPr lang="en-US" dirty="0"/>
          </a:p>
          <a:p>
            <a:r>
              <a:rPr lang="en-US" dirty="0"/>
              <a:t>The other most pro-Israel nations that only recognize Israel remain South Sudan, Myanmar, and Taiwan, plus two small countries on opposite sides of Turkey (dark blue)</a:t>
            </a:r>
          </a:p>
        </p:txBody>
      </p:sp>
    </p:spTree>
    <p:extLst>
      <p:ext uri="{BB962C8B-B14F-4D97-AF65-F5344CB8AC3E}">
        <p14:creationId xmlns:p14="http://schemas.microsoft.com/office/powerpoint/2010/main" val="1908353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87121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796055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The popular depiction of the so-called loss of Palestinian land has many problems.</a:t>
            </a:r>
          </a:p>
          <a:p>
            <a:pPr algn="l"/>
            <a:endParaRPr lang="en-US" dirty="0"/>
          </a:p>
        </p:txBody>
      </p:sp>
    </p:spTree>
    <p:extLst>
      <p:ext uri="{BB962C8B-B14F-4D97-AF65-F5344CB8AC3E}">
        <p14:creationId xmlns:p14="http://schemas.microsoft.com/office/powerpoint/2010/main" val="4256465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Here is an Arab response to President Trump's land proposal in 2020 as reported in the official Arab newspaper, Al-Jazeera…</a:t>
            </a:r>
          </a:p>
          <a:p>
            <a:endParaRPr lang="en-US" b="1" dirty="0"/>
          </a:p>
          <a:p>
            <a:r>
              <a:rPr lang="en-US" b="1" dirty="0"/>
              <a:t>What does Trump’s plan propose for Palestinian territories?</a:t>
            </a:r>
          </a:p>
          <a:p>
            <a:r>
              <a:rPr lang="en-US" i="1" dirty="0"/>
              <a:t>Israeli annexation of parts of occupied West Bank envisioned in US president’s deal.</a:t>
            </a:r>
            <a:endParaRPr lang="en-US" dirty="0"/>
          </a:p>
          <a:p>
            <a:r>
              <a:rPr lang="en-US" dirty="0">
                <a:effectLst/>
              </a:rPr>
              <a:t>29 Jan 2020</a:t>
            </a:r>
          </a:p>
          <a:p>
            <a:endParaRPr lang="en-US" dirty="0"/>
          </a:p>
          <a:p>
            <a:r>
              <a:rPr lang="en-US" dirty="0"/>
              <a:t>With Israeli Prime Minister</a:t>
            </a:r>
            <a:r>
              <a:rPr lang="en-US" dirty="0">
                <a:hlinkClick r:id="rId3"/>
              </a:rPr>
              <a:t> Benjamin Netanyahu</a:t>
            </a:r>
            <a:r>
              <a:rPr lang="en-US" dirty="0"/>
              <a:t> standing by his side, US President </a:t>
            </a:r>
            <a:r>
              <a:rPr lang="en-US" dirty="0">
                <a:hlinkClick r:id="rId4"/>
              </a:rPr>
              <a:t>Donald Trump</a:t>
            </a:r>
            <a:r>
              <a:rPr lang="en-US" dirty="0"/>
              <a:t> on Tuesday unveiled his long-delayed </a:t>
            </a:r>
            <a:r>
              <a:rPr lang="en-US" dirty="0">
                <a:hlinkClick r:id="rId5"/>
              </a:rPr>
              <a:t>Middle East plan</a:t>
            </a:r>
            <a:r>
              <a:rPr lang="en-US" dirty="0"/>
              <a:t>, claiming that it would lay the foundations for a “realistic two-state solution” in the long-running Israeli-Palestinian conflict.</a:t>
            </a:r>
          </a:p>
          <a:p>
            <a:r>
              <a:rPr lang="en-US" dirty="0"/>
              <a:t>Palestinian leaders had rejected the plan even before its release and were absent during its unveiling. Following the announcement at the White House, Palestinians denounced the proposal as utterly biased in favour of </a:t>
            </a:r>
            <a:r>
              <a:rPr lang="en-US" dirty="0">
                <a:hlinkClick r:id="rId6"/>
              </a:rPr>
              <a:t>Israel</a:t>
            </a:r>
            <a:r>
              <a:rPr lang="en-US" dirty="0"/>
              <a:t> and insisted that “Jerusalem is not for sale”.</a:t>
            </a:r>
          </a:p>
          <a:p>
            <a:pPr algn="l"/>
            <a:endParaRPr lang="en-US" dirty="0"/>
          </a:p>
          <a:p>
            <a:r>
              <a:rPr lang="en-US" dirty="0"/>
              <a:t>Trump called his plan an “historic opportunity” for Palestinians to achieve an independent state of their own by doubling the territory currently under their control. But under the proposal, the </a:t>
            </a:r>
            <a:r>
              <a:rPr lang="en-US" dirty="0">
                <a:hlinkClick r:id="rId7"/>
              </a:rPr>
              <a:t>United States</a:t>
            </a:r>
            <a:r>
              <a:rPr lang="en-US" dirty="0"/>
              <a:t> said Jerusalem would remain the “undivided capital” of Israel and it would recognise Israeli sovereignty over parts of the occupied West Bank. The Palestinians want both </a:t>
            </a:r>
            <a:r>
              <a:rPr lang="en-US" dirty="0">
                <a:hlinkClick r:id="rId8"/>
              </a:rPr>
              <a:t>occupied East Jerusalem</a:t>
            </a:r>
            <a:r>
              <a:rPr lang="en-US" dirty="0"/>
              <a:t> and the West Bank to be part of a future state.</a:t>
            </a:r>
          </a:p>
          <a:p>
            <a:r>
              <a:rPr lang="en-US" dirty="0"/>
              <a:t>As many Palestinians used social media to express anger and, at times, mock the proposal, others warned that it would lead to “apartheid” within a single state.</a:t>
            </a:r>
          </a:p>
          <a:p>
            <a:r>
              <a:rPr lang="en-US" dirty="0"/>
              <a:t>Here are some of the key points included in Trump’s proposal:</a:t>
            </a:r>
          </a:p>
          <a:p>
            <a:endParaRPr lang="en-US" b="1" dirty="0"/>
          </a:p>
          <a:p>
            <a:r>
              <a:rPr lang="en-US" b="1" dirty="0"/>
              <a:t>Borders</a:t>
            </a:r>
          </a:p>
          <a:p>
            <a:r>
              <a:rPr lang="en-US" dirty="0"/>
              <a:t>According to the plan, Israel would annex “the vast majority” of illegal Israeli settlements in the West Bank which would be connected to the rest of Israel with their own access roads and a transportation system.</a:t>
            </a:r>
          </a:p>
          <a:p>
            <a:r>
              <a:rPr lang="en-US" dirty="0"/>
              <a:t>Ninety-seven percent of Israelis living in the West Bank would be incorporated into Israeli territory.</a:t>
            </a:r>
          </a:p>
          <a:p>
            <a:r>
              <a:rPr lang="en-US" dirty="0"/>
              <a:t>The Jordan Valley would also be under Israeli sovereignty, giving Israel a permanent eastern border along the Jordan River.</a:t>
            </a:r>
          </a:p>
          <a:p>
            <a:r>
              <a:rPr lang="en-US" dirty="0"/>
              <a:t> The Gaza Strip would be connected to the West Bank with a high-speed transportation link, crossing over or under Israel.</a:t>
            </a:r>
          </a:p>
          <a:p>
            <a:r>
              <a:rPr lang="en-US" dirty="0"/>
              <a:t>The plan also lays out the possibility that Israel’s current borders could be redrawn.</a:t>
            </a:r>
          </a:p>
          <a:p>
            <a:endParaRPr lang="en-US" dirty="0"/>
          </a:p>
          <a:p>
            <a:r>
              <a:rPr lang="en-US" dirty="0"/>
              <a:t>The so-called “Triangle Communities” consisting of 10 Palestinian towns in Israel: </a:t>
            </a:r>
            <a:r>
              <a:rPr lang="en-US" dirty="0" err="1"/>
              <a:t>Kafr</a:t>
            </a:r>
            <a:r>
              <a:rPr lang="en-US" dirty="0"/>
              <a:t> </a:t>
            </a:r>
            <a:r>
              <a:rPr lang="en-US" dirty="0" err="1"/>
              <a:t>Qara</a:t>
            </a:r>
            <a:r>
              <a:rPr lang="en-US" dirty="0"/>
              <a:t>, </a:t>
            </a:r>
            <a:r>
              <a:rPr lang="en-US" dirty="0" err="1"/>
              <a:t>Ar’ara</a:t>
            </a:r>
            <a:r>
              <a:rPr lang="en-US" dirty="0"/>
              <a:t>, Baha al-</a:t>
            </a:r>
            <a:r>
              <a:rPr lang="en-US" dirty="0" err="1"/>
              <a:t>Gharbiyye</a:t>
            </a:r>
            <a:r>
              <a:rPr lang="en-US" dirty="0"/>
              <a:t>, Umm al </a:t>
            </a:r>
            <a:r>
              <a:rPr lang="en-US" dirty="0" err="1"/>
              <a:t>Fahm</a:t>
            </a:r>
            <a:r>
              <a:rPr lang="en-US" dirty="0"/>
              <a:t>, </a:t>
            </a:r>
            <a:r>
              <a:rPr lang="en-US" dirty="0" err="1"/>
              <a:t>Qalansawe</a:t>
            </a:r>
            <a:r>
              <a:rPr lang="en-US" dirty="0"/>
              <a:t>, </a:t>
            </a:r>
            <a:r>
              <a:rPr lang="en-US" dirty="0" err="1"/>
              <a:t>Tayibe</a:t>
            </a:r>
            <a:r>
              <a:rPr lang="en-US" dirty="0"/>
              <a:t>, </a:t>
            </a:r>
            <a:r>
              <a:rPr lang="en-US" dirty="0" err="1"/>
              <a:t>Kafr</a:t>
            </a:r>
            <a:r>
              <a:rPr lang="en-US" dirty="0"/>
              <a:t> </a:t>
            </a:r>
            <a:r>
              <a:rPr lang="en-US" dirty="0" err="1"/>
              <a:t>Qasim</a:t>
            </a:r>
            <a:r>
              <a:rPr lang="en-US" dirty="0"/>
              <a:t>, </a:t>
            </a:r>
            <a:r>
              <a:rPr lang="en-US" dirty="0" err="1"/>
              <a:t>Tira</a:t>
            </a:r>
            <a:r>
              <a:rPr lang="en-US" dirty="0"/>
              <a:t>, </a:t>
            </a:r>
            <a:r>
              <a:rPr lang="en-US" dirty="0" err="1"/>
              <a:t>Kafr</a:t>
            </a:r>
            <a:r>
              <a:rPr lang="en-US" dirty="0"/>
              <a:t> Bara and </a:t>
            </a:r>
            <a:r>
              <a:rPr lang="en-US" dirty="0" err="1"/>
              <a:t>Jaljulia</a:t>
            </a:r>
            <a:r>
              <a:rPr lang="en-US" dirty="0"/>
              <a:t> could possibly be transferred to the State of Palestine.</a:t>
            </a:r>
          </a:p>
          <a:p>
            <a:r>
              <a:rPr lang="en-US" dirty="0"/>
              <a:t>According to Edo Konrad, editor-in-chief of Israeli news website 972 Magazine, 257,000 Palestinian citizens of Israel could find themselves outside the borders of Israel.</a:t>
            </a:r>
          </a:p>
          <a:p>
            <a:endParaRPr lang="en-US" b="1" dirty="0"/>
          </a:p>
          <a:p>
            <a:r>
              <a:rPr lang="en-US" b="1" dirty="0"/>
              <a:t>Jerusalem</a:t>
            </a:r>
          </a:p>
          <a:p>
            <a:r>
              <a:rPr lang="en-US" dirty="0"/>
              <a:t>Jerusalem would be the capital of Israel and “Al Quds (or another name selected by the State of Palestine)” should be internationally </a:t>
            </a:r>
            <a:r>
              <a:rPr lang="en-US" dirty="0" err="1"/>
              <a:t>recognised</a:t>
            </a:r>
            <a:r>
              <a:rPr lang="en-US" dirty="0"/>
              <a:t> for the State of Palestine, according to Trump’s plan.</a:t>
            </a:r>
          </a:p>
          <a:p>
            <a:r>
              <a:rPr lang="en-US" dirty="0"/>
              <a:t>The separation barrier would serve as a border between the two capitals.</a:t>
            </a:r>
          </a:p>
          <a:p>
            <a:r>
              <a:rPr lang="en-US" dirty="0"/>
              <a:t>The Palestinian state would not include any part of Jerusalem inside the current separation barrier which includes the holy Al-Aqsa Mosque located in the Old City and areas where most East Jerusalemites live.</a:t>
            </a:r>
          </a:p>
          <a:p>
            <a:r>
              <a:rPr lang="en-US" dirty="0"/>
              <a:t>The capital of Palestine will be in East Jerusalem, located in areas which Israel previously cut off with its separation barrier including </a:t>
            </a:r>
            <a:r>
              <a:rPr lang="en-US" dirty="0" err="1"/>
              <a:t>Kafr</a:t>
            </a:r>
            <a:r>
              <a:rPr lang="en-US" dirty="0"/>
              <a:t> </a:t>
            </a:r>
            <a:r>
              <a:rPr lang="en-US" dirty="0" err="1"/>
              <a:t>Aqab</a:t>
            </a:r>
            <a:r>
              <a:rPr lang="en-US" dirty="0"/>
              <a:t>, the eastern part of </a:t>
            </a:r>
            <a:r>
              <a:rPr lang="en-US" dirty="0" err="1"/>
              <a:t>Shuafat</a:t>
            </a:r>
            <a:r>
              <a:rPr lang="en-US" dirty="0"/>
              <a:t> and Abu Dis.</a:t>
            </a:r>
          </a:p>
          <a:p>
            <a:endParaRPr lang="en-US" b="1" dirty="0"/>
          </a:p>
          <a:p>
            <a:r>
              <a:rPr lang="en-US" b="1" dirty="0" err="1"/>
              <a:t>Demilitarised</a:t>
            </a:r>
            <a:r>
              <a:rPr lang="en-US" b="1" dirty="0"/>
              <a:t> state</a:t>
            </a:r>
          </a:p>
          <a:p>
            <a:r>
              <a:rPr lang="en-US" dirty="0"/>
              <a:t>The plan calls for the </a:t>
            </a:r>
            <a:r>
              <a:rPr lang="en-US" dirty="0" err="1"/>
              <a:t>demilitarisation</a:t>
            </a:r>
            <a:r>
              <a:rPr lang="en-US" dirty="0"/>
              <a:t> of all of Palestine and the disarmament of Palestinian factions in Gaza such as Hamas and the Islamic Jihad.</a:t>
            </a:r>
          </a:p>
          <a:p>
            <a:endParaRPr lang="en-US" b="1" dirty="0"/>
          </a:p>
          <a:p>
            <a:r>
              <a:rPr lang="en-US" b="1" dirty="0"/>
              <a:t>Security</a:t>
            </a:r>
          </a:p>
          <a:p>
            <a:r>
              <a:rPr lang="en-US" dirty="0"/>
              <a:t>Israel would control security at all international crossings into Palestine.</a:t>
            </a:r>
          </a:p>
          <a:p>
            <a:r>
              <a:rPr lang="en-US" dirty="0"/>
              <a:t>It would also continue to carry out surveillance of Palestinians within their own territory. Israel would rely on blimps, drones and similar aerial equipment “to reduce the Israeli security footprint” within the State of Palestine.</a:t>
            </a:r>
          </a:p>
          <a:p>
            <a:endParaRPr lang="en-US" b="1" dirty="0"/>
          </a:p>
          <a:p>
            <a:r>
              <a:rPr lang="en-US" b="1" dirty="0"/>
              <a:t>Refugees</a:t>
            </a:r>
          </a:p>
          <a:p>
            <a:r>
              <a:rPr lang="en-US" dirty="0"/>
              <a:t>There would be no right of return of any Palestinian refugees or their descendants into Israel. According to the plan: “Their Arab brothers have the moral responsibility to integrate them into their countries as the Jews were integrated into the State of Israel.”</a:t>
            </a:r>
          </a:p>
          <a:p>
            <a:r>
              <a:rPr lang="en-US" dirty="0"/>
              <a:t>Upon the signing of an agreement as proposed under Trump’s Middle East plan, Palestinian refugee status would cease to exist and the </a:t>
            </a:r>
            <a:r>
              <a:rPr lang="en-US" dirty="0">
                <a:hlinkClick r:id="rId9"/>
              </a:rPr>
              <a:t>United </a:t>
            </a:r>
            <a:r>
              <a:rPr lang="en-US" dirty="0" err="1">
                <a:hlinkClick r:id="rId9"/>
              </a:rPr>
              <a:t>Nations</a:t>
            </a:r>
            <a:r>
              <a:rPr lang="en-US" dirty="0" err="1"/>
              <a:t>‘s</a:t>
            </a:r>
            <a:r>
              <a:rPr lang="en-US" dirty="0"/>
              <a:t> agency for Palestinian refugees would be terminated.</a:t>
            </a:r>
          </a:p>
          <a:p>
            <a:endParaRPr lang="en-US" b="1" dirty="0"/>
          </a:p>
          <a:p>
            <a:r>
              <a:rPr lang="en-US" b="1" dirty="0"/>
              <a:t>Prerequisites for a Palestinian State</a:t>
            </a:r>
          </a:p>
          <a:p>
            <a:r>
              <a:rPr lang="en-US" dirty="0"/>
              <a:t>Israel and the US would review the Palestinian school curriculum as a prerequisite for the creation of a Palestinian state.</a:t>
            </a:r>
          </a:p>
          <a:p>
            <a:r>
              <a:rPr lang="en-US" dirty="0"/>
              <a:t>“The Palestinians shall have ended all programs, including school curricula and textbooks, that serve to incite or promote hatred or antagonism towards its neighbours, or which compensate or incentivize criminal or violent activity,” the plan said.</a:t>
            </a:r>
          </a:p>
          <a:p>
            <a:endParaRPr lang="en-US" dirty="0"/>
          </a:p>
          <a:p>
            <a:r>
              <a:rPr lang="en-US" dirty="0"/>
              <a:t>Source: Al Jazeera</a:t>
            </a:r>
          </a:p>
          <a:p>
            <a:r>
              <a:rPr lang="en-US" dirty="0"/>
              <a:t>____________</a:t>
            </a:r>
          </a:p>
          <a:p>
            <a:endParaRPr lang="en-US" dirty="0"/>
          </a:p>
          <a:p>
            <a:r>
              <a:rPr lang="en-US" dirty="0"/>
              <a:t>See also:</a:t>
            </a:r>
          </a:p>
          <a:p>
            <a:r>
              <a:rPr lang="en-US" b="1" dirty="0">
                <a:hlinkClick r:id="rId10"/>
              </a:rPr>
              <a:t>Palestine’s Legal and Legitimate Bid to Statehood and UN Membership</a:t>
            </a:r>
            <a:endParaRPr lang="en-US" b="1" dirty="0"/>
          </a:p>
          <a:p>
            <a:r>
              <a:rPr lang="en-US" dirty="0"/>
              <a:t>Commentary by </a:t>
            </a:r>
            <a:r>
              <a:rPr lang="en-US" b="1" dirty="0">
                <a:hlinkClick r:id="rId11"/>
              </a:rPr>
              <a:t>Shereen Dbouk</a:t>
            </a:r>
            <a:r>
              <a:rPr lang="en-US" b="1" dirty="0"/>
              <a:t> </a:t>
            </a:r>
            <a:r>
              <a:rPr lang="en-US" dirty="0"/>
              <a:t>– 18 August 2011</a:t>
            </a:r>
          </a:p>
          <a:p>
            <a:r>
              <a:rPr lang="en-US" dirty="0"/>
              <a:t>https://</a:t>
            </a:r>
            <a:r>
              <a:rPr lang="en-US" dirty="0" err="1"/>
              <a:t>arabsthink.com</a:t>
            </a:r>
            <a:r>
              <a:rPr lang="en-US" dirty="0"/>
              <a:t>/2011/08/18/palestine%E2%80%99s-legal-and-legitimate-bid-to-statehood-and-un-membership/</a:t>
            </a:r>
          </a:p>
        </p:txBody>
      </p:sp>
    </p:spTree>
    <p:extLst>
      <p:ext uri="{BB962C8B-B14F-4D97-AF65-F5344CB8AC3E}">
        <p14:creationId xmlns:p14="http://schemas.microsoft.com/office/powerpoint/2010/main" val="4119586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l"/>
            <a:r>
              <a:rPr lang="en-US" dirty="0"/>
              <a:t>This map depiction is rebutted at:</a:t>
            </a:r>
          </a:p>
          <a:p>
            <a:pPr algn="l"/>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endParaRPr lang="en-US" dirty="0"/>
          </a:p>
          <a:p>
            <a:pPr algn="l"/>
            <a:r>
              <a:rPr lang="en-US" dirty="0"/>
              <a:t>October 17, 2023 </a:t>
            </a:r>
          </a:p>
          <a:p>
            <a:pPr algn="l"/>
            <a:endParaRPr lang="en-US" dirty="0"/>
          </a:p>
          <a:p>
            <a:pPr algn="l"/>
            <a:r>
              <a:rPr lang="en-US" dirty="0"/>
              <a:t>Ladies and gentlemen, what we're about to unravel here is nothing short of a masterclass in visual deception. </a:t>
            </a:r>
          </a:p>
          <a:p>
            <a:pPr algn="l"/>
            <a:r>
              <a:rPr lang="en-US" dirty="0"/>
              <a:t>These four maps, often brandished as a testament to Palestinian loss of land, may have dazzled you, but we're about to break them down, one fallacy at a time. </a:t>
            </a:r>
          </a:p>
          <a:p>
            <a:pPr algn="l"/>
            <a:r>
              <a:rPr lang="en-US" b="1" dirty="0"/>
              <a:t>Warning</a:t>
            </a:r>
            <a:r>
              <a:rPr lang="en-US" dirty="0"/>
              <a:t> </a:t>
            </a:r>
          </a:p>
          <a:p>
            <a:pPr algn="l"/>
            <a:r>
              <a:rPr lang="en-US" dirty="0"/>
              <a:t>The points here are not meant to argue that Palestinians do not deserve self determination nor that they have no real history or connection to the land. They have and they do. I do not accept claims that they are made up people, unrelated to the land, they are here they were here and they will stay here. </a:t>
            </a:r>
          </a:p>
          <a:p>
            <a:pPr algn="l"/>
            <a:r>
              <a:rPr lang="en-US" dirty="0"/>
              <a:t>However. One doesn't get to twist history in pursuit of self determination. </a:t>
            </a:r>
          </a:p>
          <a:p>
            <a:pPr algn="l"/>
            <a:r>
              <a:rPr lang="en-US" b="1" dirty="0"/>
              <a:t>Terminology </a:t>
            </a:r>
          </a:p>
          <a:p>
            <a:pPr algn="l"/>
            <a:r>
              <a:rPr lang="en-US" dirty="0"/>
              <a:t>Before we start, a quick word about terminology: "Palestinian," as applied to the Arab population in this region, was a term coined by Yasser Arafat in 1964, a quick narrative hack to create a connection between the Arabs living there to the area. </a:t>
            </a:r>
          </a:p>
          <a:p>
            <a:pPr algn="l"/>
            <a:r>
              <a:rPr lang="en-US" dirty="0"/>
              <a:t>There's never been a Palestinian state, nor Palestinian lands. Instead, this territory was part of the British Mandate for Palestine, a geographical region that the British administered post-Ottoman Empire collapse after the First World War. </a:t>
            </a:r>
          </a:p>
          <a:p>
            <a:pPr algn="l"/>
            <a:r>
              <a:rPr lang="en-US" b="1" dirty="0"/>
              <a:t>Wait so where did the name "Palestine" come from? </a:t>
            </a:r>
            <a:endParaRPr lang="en-US" dirty="0"/>
          </a:p>
          <a:p>
            <a:pPr algn="l"/>
            <a:r>
              <a:rPr lang="en-US" dirty="0"/>
              <a:t>Though the definite origins of the word “Palestine” have been debated for years and are still not known for sure, the name is believed to be derived from the Egyptian and Hebrew word "</a:t>
            </a:r>
            <a:r>
              <a:rPr lang="en-US" i="1" dirty="0" err="1"/>
              <a:t>peleshet</a:t>
            </a:r>
            <a:r>
              <a:rPr lang="en-US" i="1" dirty="0"/>
              <a:t>"</a:t>
            </a:r>
            <a:r>
              <a:rPr lang="en-US" dirty="0"/>
              <a:t>, which appears in the Bible no fewer than 250 times. Roughly translated to mean "</a:t>
            </a:r>
            <a:r>
              <a:rPr lang="en-US" i="1" dirty="0"/>
              <a:t>rolling</a:t>
            </a:r>
            <a:r>
              <a:rPr lang="en-US" dirty="0"/>
              <a:t>", "</a:t>
            </a:r>
            <a:r>
              <a:rPr lang="en-US" i="1" dirty="0"/>
              <a:t>migratory</a:t>
            </a:r>
            <a:r>
              <a:rPr lang="en-US" dirty="0"/>
              <a:t>", "</a:t>
            </a:r>
            <a:r>
              <a:rPr lang="en-US" i="1" dirty="0"/>
              <a:t>invade</a:t>
            </a:r>
            <a:r>
              <a:rPr lang="en-US" dirty="0"/>
              <a:t>", the term was used to describe the inhabitants of the land to the northeast of Egypt – the Philistines. </a:t>
            </a:r>
          </a:p>
          <a:p>
            <a:pPr algn="l"/>
            <a:r>
              <a:rPr lang="en-US" dirty="0"/>
              <a:t>The Philistines were an Aegean people – more closely related to the Greeks and with no connection ethnically, linguistically, or historically with Arabia – who conquered the Mediterranean coastal plain that is now Israel. </a:t>
            </a:r>
          </a:p>
          <a:p>
            <a:pPr algn="l"/>
            <a:r>
              <a:rPr lang="en-US" dirty="0"/>
              <a:t>Before the 60's the 'new-age-</a:t>
            </a:r>
            <a:r>
              <a:rPr lang="en-US" dirty="0" err="1"/>
              <a:t>palestinians'</a:t>
            </a:r>
            <a:r>
              <a:rPr lang="en-US" dirty="0"/>
              <a:t> were simply known as 'Arabs.' In the 1947 UN Partition Plan, you won't find the term 'Palestinians.' It's the 'Jewish population' and the 'Arab population.' </a:t>
            </a:r>
          </a:p>
          <a:p>
            <a:pPr algn="l"/>
            <a:r>
              <a:rPr lang="en-US" b="1" dirty="0"/>
              <a:t>So who are the indigenous people to the land?</a:t>
            </a:r>
            <a:r>
              <a:rPr lang="en-US" dirty="0"/>
              <a:t> </a:t>
            </a:r>
          </a:p>
          <a:p>
            <a:pPr algn="l"/>
            <a:r>
              <a:rPr lang="en-US" dirty="0"/>
              <a:t>TBH? I don't know, depends on the exact point in time you put the needle on. The entire world passed through here at some point, from crusaders to </a:t>
            </a:r>
            <a:r>
              <a:rPr lang="en-US" dirty="0" err="1"/>
              <a:t>muslim</a:t>
            </a:r>
            <a:r>
              <a:rPr lang="en-US" dirty="0"/>
              <a:t> conquerors. </a:t>
            </a:r>
          </a:p>
          <a:p>
            <a:pPr algn="l"/>
            <a:r>
              <a:rPr lang="en-US" dirty="0"/>
              <a:t>A more pragmatic answer to the new age that does not include Bible testimonies, is that the "Native" people, are a mix of Jews (</a:t>
            </a:r>
            <a:r>
              <a:rPr lang="en-US" dirty="0" err="1"/>
              <a:t>Tzabar</a:t>
            </a:r>
            <a:r>
              <a:rPr lang="en-US" dirty="0"/>
              <a:t>), Arabs and Christians who lived in the area during Ottoman rule and early British mandate. </a:t>
            </a:r>
          </a:p>
          <a:p>
            <a:pPr algn="l"/>
            <a:r>
              <a:rPr lang="en-US" dirty="0"/>
              <a:t>Bearing this in mind, let's deep dive to the maps.</a:t>
            </a:r>
          </a:p>
          <a:p>
            <a:pPr algn="l"/>
            <a:endParaRPr lang="en-US" dirty="0"/>
          </a:p>
          <a:p>
            <a:pPr algn="l"/>
            <a:endParaRPr lang="en-US" dirty="0"/>
          </a:p>
          <a:p>
            <a:pPr algn="l"/>
            <a:r>
              <a:rPr lang="en-US" dirty="0"/>
              <a:t>_______________</a:t>
            </a:r>
          </a:p>
          <a:p>
            <a:pPr algn="l"/>
            <a:r>
              <a:rPr lang="en-US" dirty="0"/>
              <a:t>Also see another response at:</a:t>
            </a:r>
          </a:p>
          <a:p>
            <a:r>
              <a:rPr lang="en-US" b="1" dirty="0"/>
              <a:t>“Disappearing Palestine” – the Maps that Lie </a:t>
            </a:r>
          </a:p>
          <a:p>
            <a:r>
              <a:rPr lang="en-US" dirty="0"/>
              <a:t>Jul 7, 2020 | Judy Maynard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aijac.org.au</a:t>
            </a:r>
            <a:r>
              <a:rPr lang="en-US" dirty="0"/>
              <a:t>/fresh-air/disappearing-</a:t>
            </a:r>
            <a:r>
              <a:rPr lang="en-US" dirty="0" err="1"/>
              <a:t>palestine</a:t>
            </a:r>
            <a:r>
              <a:rPr lang="en-US" dirty="0"/>
              <a:t>-the-maps-that-lie/</a:t>
            </a:r>
          </a:p>
          <a:p>
            <a:pPr algn="l"/>
            <a:endParaRPr lang="en-US" dirty="0"/>
          </a:p>
          <a:p>
            <a:pPr algn="l"/>
            <a:endParaRPr lang="en-US" dirty="0"/>
          </a:p>
        </p:txBody>
      </p:sp>
    </p:spTree>
    <p:extLst>
      <p:ext uri="{BB962C8B-B14F-4D97-AF65-F5344CB8AC3E}">
        <p14:creationId xmlns:p14="http://schemas.microsoft.com/office/powerpoint/2010/main" val="43373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56ECDE-3238-1C42-870F-63BAAE08035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89506"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1: "Palestine" in 1946 </a:t>
            </a:r>
          </a:p>
          <a:p>
            <a:r>
              <a:rPr lang="en-US" dirty="0"/>
              <a:t>The first map showcases "Palestine" in 1946... The vast green expanses on this map supposedly represent a million Arabs living there, while the white spots are home to half a million Jewish inhabitants. </a:t>
            </a:r>
          </a:p>
          <a:p>
            <a:r>
              <a:rPr lang="en-US" dirty="0"/>
              <a:t>• But here's the twist: it conveniently omits the portion of the Mandate that was handed to the local Arab population in 1923, creating what we now know as Jordan. Jordan, today a Muslim Arab state with a population boasting 70% Arab Palestinian descendants. By not showing the entirety of the British Mandate, they present it as a quarter of its actual size, masquerading it as "Palestinian land."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3369542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2: UN Partition Plan </a:t>
            </a:r>
          </a:p>
          <a:p>
            <a:r>
              <a:rPr lang="en-US" dirty="0"/>
              <a:t>Now, onto the second act, featuring the UN Partition Plan, which supposedly drew the lines for Jewish and Palestinian lands. Sounds straightforward, right? Reality is bit more nuanced -- the Partition Plan indeed called for a Jewish state and one for the 'local Arab population.' But the Arabs shrugged it off, rejecting the existence of a Jewish state. As a result, that second state for the local Arab population (following Jordan which is 70% Palestinian) never saw the light of day. </a:t>
            </a:r>
          </a:p>
          <a:p>
            <a:r>
              <a:rPr lang="en-US" dirty="0"/>
              <a:t>• Instead, in 1948, seven Arab countries swiftly launched an attack on Israel, trying to erase it from the map.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p:txBody>
      </p:sp>
    </p:spTree>
    <p:extLst>
      <p:ext uri="{BB962C8B-B14F-4D97-AF65-F5344CB8AC3E}">
        <p14:creationId xmlns:p14="http://schemas.microsoft.com/office/powerpoint/2010/main" val="350474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3: The '67 Borders </a:t>
            </a:r>
          </a:p>
          <a:p>
            <a:r>
              <a:rPr lang="en-US" dirty="0"/>
              <a:t>Now, the third map, often mislabeled as the '67 borders. But hold onto your seats; these are neither borders nor a '67 creation. </a:t>
            </a:r>
          </a:p>
          <a:p>
            <a:r>
              <a:rPr lang="en-US" dirty="0"/>
              <a:t>• These are 1949 armistice lines that simply tell us who controlled what when the fighting stopped. The map portrays Gaza and the West Bank as Palestinian land, yet this is another falsehood. The West Bank was occupied by Jordan from 1948-1967, and it was ethnically cleansed of Jews. Gaza, on the other hand, was in the iron grip of Egypt from 1949 to 1967. Even today, Egypt clings to parts of the Strip from Rafah to the south. Attempting to paint all this green shading as Palestinian land is, in no uncertain terms, a categorical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2565043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Map 4: Present-Day "Palestinian Land" </a:t>
            </a:r>
          </a:p>
          <a:p>
            <a:r>
              <a:rPr lang="en-US" dirty="0"/>
              <a:t>And now, the grand finale, the fourth map suggests it's what remains of a once-mighty territory. But hold your frowns; this isn't "what's left." It's all the land Palestinians have ever controlled. The prior maps are areas PROPOSED to the Arabs to live alongside Israel, to all of which, they refused, and decided to rage yet another war in hopes to conquer the entire land, eventually losing more land. </a:t>
            </a:r>
          </a:p>
          <a:p>
            <a:r>
              <a:rPr lang="en-US" dirty="0"/>
              <a:t>But wait, there's more! What about the green depiction of 1 million Arabs in 1946 on the first map? Where are they in the last map? The illusionists behind these maps want you to believe they were ethnically cleansed. </a:t>
            </a:r>
          </a:p>
          <a:p>
            <a:r>
              <a:rPr lang="en-US" dirty="0"/>
              <a:t>• In reality, today, these numbers have swelled from 100k to nearly 7 million, Israelis are really bad at ethnic cleansing huh? The Israeli Arab population grew from 50k to 2 million, citizens living across Israel equally, judges, doctors, engineers, some even serving in the Israeli military, completely assimilated. Yet, there's no green shading outside the West Bank and Gaza - another blatant falsehood. </a:t>
            </a:r>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7544679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Jewish Loss of Land - A different perspective </a:t>
            </a:r>
          </a:p>
          <a:p>
            <a:r>
              <a:rPr lang="en-US" dirty="0"/>
              <a:t>Israel's history is replete with conflicts initiated by its neighbors, all seeking its destruction. These hostilities date back to 1948 and continued through 1956, 1967, and 1973. As a result of these conflicts, Israel expanded its territories. </a:t>
            </a:r>
          </a:p>
          <a:p>
            <a:r>
              <a:rPr lang="en-US" dirty="0"/>
              <a:t>While critics often highlight Israel's territorial gains, it is important to recognize Israel's consistent efforts to pursue peace, including significant territorial withdrawals. </a:t>
            </a:r>
          </a:p>
          <a:p>
            <a:pPr>
              <a:buFont typeface="+mj-lt"/>
              <a:buAutoNum type="arabicPeriod"/>
            </a:pPr>
            <a:r>
              <a:rPr lang="en-US" dirty="0"/>
              <a:t>Oslo Accords - Israel ceded control of green areas within the West Bank to the PLO in hopes of achieving lasting peace. Unfortunately, this deal soured as suicide bombings targeting Israeli civilians, funded and endorsed by the PLO, persisted. This example is just one facet of a broader narrative regarding Israel's efforts for peace, a narrative that encompasses the withdrawal from Gaza, the return of the Sinai Peninsula to Egypt, and the pullout from Lebanon.</a:t>
            </a:r>
          </a:p>
          <a:p>
            <a:pPr>
              <a:buFont typeface="+mj-lt"/>
              <a:buAutoNum type="arabicPeriod"/>
            </a:pPr>
            <a:r>
              <a:rPr lang="en-US" dirty="0"/>
              <a:t>Withdrawal from the Gaza Strip - In 2005, Israel unilaterally disengaged from Gaza, uprooting settlements and relinquishing control. The aim was to establish conditions for a peaceful coexistence between Israelis and Palestinians. However, the subsequent rise of Hamas and the continued violence in the region illustrate the complexities of such initiatives.</a:t>
            </a:r>
          </a:p>
          <a:p>
            <a:pPr>
              <a:buFont typeface="+mj-lt"/>
              <a:buAutoNum type="arabicPeriod"/>
            </a:pPr>
            <a:r>
              <a:rPr lang="en-US" dirty="0"/>
              <a:t>Return of the entire Sinai Peninsula to Egypt - The Sinai had been occupied by Israel since the Six-Day War in 1967. The 1979 Egypt-Israel Peace Treaty marked a historic turning point when Israel, in exchange for peace, returned the Sinai to Egyptian sovereignty. This remains one of the most substantial territorial concessions in the quest for regional stability.</a:t>
            </a:r>
          </a:p>
          <a:p>
            <a:pPr>
              <a:buFont typeface="+mj-lt"/>
              <a:buAutoNum type="arabicPeriod"/>
            </a:pPr>
            <a:r>
              <a:rPr lang="en-US" dirty="0"/>
              <a:t>Lebanon withdrawal - in May 2000 Israel left Lebanon ending an 18-year occupation in an attempt to disentangle from the Lebanese quagmire and promote peace along its northern border.</a:t>
            </a:r>
          </a:p>
          <a:p>
            <a:r>
              <a:rPr lang="en-US" dirty="0"/>
              <a:t>Now let's play a quick game, zoom out, and put things in perspective. Can you find Waldo? The red dot is Israel.</a:t>
            </a:r>
          </a:p>
          <a:p>
            <a:endParaRPr lang="en-US" dirty="0"/>
          </a:p>
          <a:p>
            <a:r>
              <a:rPr lang="en-US" b="1" dirty="0"/>
              <a:t>Closing Remarks </a:t>
            </a:r>
          </a:p>
          <a:p>
            <a:r>
              <a:rPr lang="en-US" dirty="0"/>
              <a:t>The idea of "Palestinian Land Loss" must be scrutinized. </a:t>
            </a:r>
          </a:p>
          <a:p>
            <a:r>
              <a:rPr lang="en-US" dirty="0"/>
              <a:t>Rather than accepting one-sided narratives, we should acknowledge the complexity of the land's historical context. </a:t>
            </a:r>
          </a:p>
          <a:p>
            <a:r>
              <a:rPr lang="en-US" dirty="0"/>
              <a:t>To achieve a more balanced understanding of these maps, it is essential to consider Israel's history in its entirety. This broader perspective includes the wars initiated by neighboring countries, the pursuit of peace through territorial withdrawals </a:t>
            </a:r>
          </a:p>
          <a:p>
            <a:r>
              <a:rPr lang="en-US" dirty="0"/>
              <a:t>Misrepresentations like these maps are inaccurate, and can perpetuate conflicts and hinder progress toward reconciliation, the misinformation they propagate encourage the continues Palestinian rejectionism and violence, which have always left the Palestinians with less than they had before. </a:t>
            </a:r>
          </a:p>
          <a:p>
            <a:r>
              <a:rPr lang="en-US" dirty="0"/>
              <a:t>These misconceptions have permeated various platforms, affecting not only public opinion but also respected journalism and academia. A simple Google image search would show you the amount of footprint this map has on the internet, and it's time to dispel these inaccuracies. </a:t>
            </a:r>
          </a:p>
          <a:p>
            <a:r>
              <a:rPr lang="en-US" dirty="0"/>
              <a:t>Please share this exposé and contribute to a more nuanced understanding of the complexities surrounding Israel's land changes. </a:t>
            </a:r>
          </a:p>
          <a:p>
            <a:r>
              <a:rPr lang="en-US" dirty="0" err="1"/>
              <a:t>Sincerly</a:t>
            </a:r>
            <a:r>
              <a:rPr lang="en-US" dirty="0"/>
              <a:t>, </a:t>
            </a:r>
            <a:r>
              <a:rPr lang="en-US" dirty="0" err="1"/>
              <a:t>Adir</a:t>
            </a:r>
            <a:r>
              <a:rPr lang="en-US" dirty="0"/>
              <a:t>. </a:t>
            </a:r>
          </a:p>
          <a:p>
            <a:endParaRPr lang="en-US" dirty="0"/>
          </a:p>
          <a:p>
            <a:pPr algn="l"/>
            <a:endParaRPr lang="en-US" dirty="0"/>
          </a:p>
          <a:p>
            <a:pPr algn="l"/>
            <a:r>
              <a:rPr lang="en-US" dirty="0"/>
              <a:t>From:</a:t>
            </a:r>
          </a:p>
          <a:p>
            <a:pPr algn="l" defTabSz="914400" eaLnBrk="0" fontAlgn="base" hangingPunct="0">
              <a:spcBef>
                <a:spcPct val="0"/>
              </a:spcBef>
              <a:spcAft>
                <a:spcPct val="0"/>
              </a:spcAft>
            </a:pPr>
            <a:r>
              <a:rPr lang="en-US" sz="1200" b="1" dirty="0">
                <a:solidFill>
                  <a:srgbClr val="000000"/>
                </a:solidFill>
                <a:latin typeface="Arial"/>
                <a:cs typeface="Arial"/>
              </a:rPr>
              <a:t>https://</a:t>
            </a:r>
            <a:r>
              <a:rPr lang="en-US" sz="1200" b="1" dirty="0" err="1">
                <a:solidFill>
                  <a:srgbClr val="000000"/>
                </a:solidFill>
                <a:latin typeface="Arial"/>
                <a:cs typeface="Arial"/>
              </a:rPr>
              <a:t>www.linkedin.com</a:t>
            </a:r>
            <a:r>
              <a:rPr lang="en-US" sz="1200" b="1" dirty="0">
                <a:solidFill>
                  <a:srgbClr val="000000"/>
                </a:solidFill>
                <a:latin typeface="Arial"/>
                <a:cs typeface="Arial"/>
              </a:rPr>
              <a:t>/pulse/palestinian-loss-land-myth-4-maps-adir-duchan-</a:t>
            </a:r>
            <a:r>
              <a:rPr lang="he-IL" sz="1200" b="1" dirty="0">
                <a:solidFill>
                  <a:srgbClr val="000000"/>
                </a:solidFill>
                <a:latin typeface="Arial"/>
                <a:cs typeface="Arial"/>
              </a:rPr>
              <a:t>ההוא</a:t>
            </a:r>
            <a:r>
              <a:rPr lang="en-US" sz="1200" b="1" dirty="0">
                <a:solidFill>
                  <a:srgbClr val="000000"/>
                </a:solidFill>
                <a:latin typeface="Arial"/>
                <a:cs typeface="Arial"/>
              </a:rPr>
              <a:t>-/</a:t>
            </a:r>
          </a:p>
          <a:p>
            <a:pPr algn="l" rtl="0"/>
            <a:r>
              <a:rPr lang="en-US" b="1" dirty="0"/>
              <a:t>Palestinian Loss of Land: The Myth of the 4 Maps </a:t>
            </a:r>
          </a:p>
          <a:p>
            <a:pPr algn="l"/>
            <a:r>
              <a:rPr lang="en-US" b="1" dirty="0">
                <a:hlinkClick r:id="rId3"/>
              </a:rPr>
              <a:t>Adir Duchan (🤓 </a:t>
            </a:r>
            <a:r>
              <a:rPr lang="he-IL" b="1" dirty="0">
                <a:hlinkClick r:id="rId3"/>
              </a:rPr>
              <a:t>ההוא מהזה) </a:t>
            </a:r>
          </a:p>
          <a:p>
            <a:pPr algn="l"/>
            <a:r>
              <a:rPr lang="en-US" dirty="0">
                <a:effectLst/>
              </a:rPr>
              <a:t>Senior Software Engineer at </a:t>
            </a:r>
            <a:r>
              <a:rPr lang="en-US" dirty="0" err="1">
                <a:effectLst/>
              </a:rPr>
              <a:t>Roundforest</a:t>
            </a:r>
            <a:r>
              <a:rPr lang="en-US" dirty="0">
                <a:effectLst/>
              </a:rPr>
              <a:t> ⭐ | I make code, videos &amp; cookies 🍪🎬 </a:t>
            </a:r>
          </a:p>
          <a:p>
            <a:pPr algn="l"/>
            <a:r>
              <a:rPr lang="en-US" dirty="0"/>
              <a:t>October 17, 2023 </a:t>
            </a:r>
          </a:p>
          <a:p>
            <a:pPr algn="l"/>
            <a:endParaRPr lang="en-US" dirty="0"/>
          </a:p>
          <a:p>
            <a:pPr algn="l"/>
            <a:endParaRPr lang="en-US" dirty="0"/>
          </a:p>
        </p:txBody>
      </p:sp>
    </p:spTree>
    <p:extLst>
      <p:ext uri="{BB962C8B-B14F-4D97-AF65-F5344CB8AC3E}">
        <p14:creationId xmlns:p14="http://schemas.microsoft.com/office/powerpoint/2010/main" val="14947048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b="1" dirty="0"/>
              <a:t>Anti-Israel activists often use doctored maps to show Israel’s supposed malfeasance over the past century. Such claims are made by people who, in the best case, have no knowledge of the facts, and in the worst case, have no moral compass.</a:t>
            </a:r>
          </a:p>
          <a:p>
            <a:r>
              <a:rPr lang="en-US" b="1" dirty="0"/>
              <a:t>You can’t walk very far on an American or European university campus these days without encountering some version of the “Palestinian Land Loss” maps. This series of four—occasionally five—maps purports to show how rapacious Zionists have steadily encroached upon Palestinian land. Postcards of it can be purchased for distribution, and it has featured in paid advertisements on the sides of buses in Vancouver as well as train stations in New York. Anti-Israel bloggers Andrew Sullivan and Juan Cole have both posted versions of it, and it occasionally creeps into supposedly reputable media sources, like Al Jazeera English.</a:t>
            </a:r>
          </a:p>
          <a:p>
            <a:r>
              <a:rPr lang="en-US" dirty="0"/>
              <a:t>Indeed, it recently appeared as a “Chart of the Day” in the UK’s respected magazine </a:t>
            </a:r>
            <a:r>
              <a:rPr lang="en-US" i="1" dirty="0"/>
              <a:t>New Statesman</a:t>
            </a:r>
            <a:r>
              <a:rPr lang="en-US" dirty="0"/>
              <a:t>. Beneath it was a tiny line of text listing its sources as the UN Office for the Coordination of Humanitarian Affairs and a CIA atlas from 1973. Given that the maps included information far more recent than 1973, the source struck me as slightly dubious. I contacted the staff writer who created the feature and asked him about it. He was very reluctant to admit that he had lifted it from anti-Israel propaganda sources, so he directed me to the 1973 CIA atlas. Unfortunately, nothing like the series appears in the CIA World Factbook and nothing like it could have appeared in an atlas published decades before several of the events it claims to portray. The writer then apologized for not being able to track down his sources any further and explained that he no longer works at </a:t>
            </a:r>
            <a:r>
              <a:rPr lang="en-US" i="1" dirty="0"/>
              <a:t>New Statesman</a:t>
            </a:r>
            <a:r>
              <a:rPr lang="en-US" dirty="0"/>
              <a:t>. He has moved on to </a:t>
            </a:r>
            <a:r>
              <a:rPr lang="en-US" i="1" dirty="0"/>
              <a:t>The Guardian</a:t>
            </a:r>
            <a:r>
              <a:rPr lang="en-US" dirty="0"/>
              <a:t>, and given that particular publication’s attitude toward Israel, he should have no trouble fitting in.</a:t>
            </a:r>
          </a:p>
          <a:p>
            <a:r>
              <a:rPr lang="en-US" dirty="0"/>
              <a:t>There is a reason why those who make use of these maps avoid examining their provenance or proving their accuracy: The maps are egregiously, almost childishly dishonest. But they have become so ubiquitous that it is worth taking the time to examine them, and what their dishonesty can teach us about the Palestinian cause and its supporters.</a:t>
            </a:r>
          </a:p>
          <a:p>
            <a:r>
              <a:rPr lang="en-US" b="1" dirty="0"/>
              <a:t>In whatever form they take, the “Land Loss” maps show very little variation. The standard version looks something like this:</a:t>
            </a:r>
          </a:p>
          <a:p>
            <a:r>
              <a:rPr lang="en-US" dirty="0"/>
              <a:t>Sometimes, a fifth map is added, this one dated 1920, showing the entirety of what was once British Mandatory Palestine in a single solid color, labeled “Palestinian.” This accomplishes the seemingly impossible and makes the series of maps even more dishonest than before.</a:t>
            </a:r>
          </a:p>
          <a:p>
            <a:r>
              <a:rPr lang="en-US" dirty="0"/>
              <a:t>Whether made up of four or five maps, the message of the series is clear: The Jews of Palestine have been assiduously gobbling up more and more “Palestinian land,” spreading like some sort of fungal infection that eventually devours its host.</a:t>
            </a:r>
          </a:p>
          <a:p>
            <a:r>
              <a:rPr lang="en-US" dirty="0"/>
              <a:t>There are some outright lies in these maps, to be sure. But the most egregious falsehoods transcend mere lies. They emerge from a more general and quite deliberate refusal to differentiate between private property and sovereign land, as well as a total erasure of any political context.</a:t>
            </a:r>
          </a:p>
          <a:p>
            <a:r>
              <a:rPr lang="en-US" dirty="0"/>
              <a:t>This final point is especially crucial. It goes to the question of whether the Palestinians actually “lost” this land and the context of that alleged “loss.” We could quite easily, for example, make a panel of maps showing German “land loss” in the first half of the 20th century. It would be geographically accurate but, without the political context, it would tell a completely misleading story amounting to a flat-out lie. And that is precisely what these maps are: A lie.</a:t>
            </a:r>
          </a:p>
          <a:p>
            <a:r>
              <a:rPr lang="en-US" dirty="0"/>
              <a:t>Taking each map in turn, it is easy to demonstrate that the first one is by far the most dishonest of the lot. As far as I have been able to determine, it is based on a map of Jewish National Fund (JNF) land purchases dating roughly from the 1920s. The JNF was founded to purchase land for Jewish residents and immigrants in then-Palestine, and was partly funded through charity boxes that were once found in almost every Jewish school and organization in the West. Ironically, this map often adorned those ubiquitous boxes.</a:t>
            </a:r>
          </a:p>
          <a:p>
            <a:r>
              <a:rPr lang="en-US" dirty="0"/>
              <a:t>These maps have become so ubiquitous that it is worth taking the time to examine them, and what their dishonesty can teach us about the Palestinians and their supporters.</a:t>
            </a:r>
          </a:p>
          <a:p>
            <a:r>
              <a:rPr lang="en-US" dirty="0"/>
              <a:t>The dishonesty of using an out-of-date map for pre-1948 Jewish land purchases is actually relatively minor. So is not omitting the political context: After 1939, Jews were forbidden from making any further land purchases by British authorities, a measure taken as a sop to Arab terrorism. Even the deceptive use of JNF land and only JNF land as a proxy for the entire Palestinian Jewish presence is but a trifle compared to the epic lie represented by this map: It deliberately conflates private property with political control.</a:t>
            </a:r>
          </a:p>
          <a:p>
            <a:r>
              <a:rPr lang="en-US" dirty="0"/>
              <a:t>They are not at all the same thing. The simple fact is that none of pre-1948 Palestine was under the political authority of Arabs or Jews. It was ruled by the British Mandatory government, established by the League of Nations for the express purpose of creating a “Jewish National Home.” It was also—contrary to the claims of innumerable pro-Palestinian activists—the first time a discrete political entity called “Palestine” existed in modern history. And this entity was established in order to fulfill a goal that was essentially Zionist in nature.</a:t>
            </a:r>
          </a:p>
          <a:p>
            <a:r>
              <a:rPr lang="en-US" dirty="0"/>
              <a:t>But this lie is compounded by another that is even more epic in scope: Labeling every single patch of land not owned by the JNF as Arab or Palestinian. This was quite simply not the case. We have incomplete data on land ownership in modern Palestine, and even less on Arab property than Jewish property, partly due to the very complicated nature of property law in Ottoman times. But anyone’s map of private property in Mandatory Palestine from this period would be mostly empty—half the country is, after all, desert. It would show small patches of private Jewish land—as this map does—alongside small patches of private Arab land, as this map shamelessly does not.</a:t>
            </a:r>
          </a:p>
          <a:p>
            <a:r>
              <a:rPr lang="en-US" dirty="0"/>
              <a:t>The next map is labeled 1947. This is inaccurate, as any other date would be, because the map does not represent the situation on the ground in 1947 or at any other time. Instead, it represents the partition plan adopted by the United Nations General Assembly in 1947 as UN Resolution 181. It called for two independent states to be formed after the end of the British Mandate, one Jewish and one Arab.</a:t>
            </a:r>
          </a:p>
          <a:p>
            <a:r>
              <a:rPr lang="en-US" dirty="0"/>
              <a:t>Needless to say, the resolution was never implemented. It was rejected by a Palestinian Arab leadership that just two years before had still been allied with Nazi Germany. The day after its passage, Arab rioting began against Jewish businesses, followed by deadly Arab attacks against Jewish civilians. Events quickly escalated into all-out war, with Arabs laying siege to major Jewish population centers—cutting off all supplies, including food and water. In some places, the siege worked, but for the most part, it was resisted successfully.</a:t>
            </a:r>
          </a:p>
          <a:p>
            <a:r>
              <a:rPr lang="en-US" dirty="0"/>
              <a:t>The maps emerge from a more general and quite deliberate refusal to differentiate between private property and sovereign land, as well as a total erasure of any political context.</a:t>
            </a:r>
          </a:p>
          <a:p>
            <a:r>
              <a:rPr lang="en-US" dirty="0"/>
              <a:t>At this point, with partition rejected by the Arabs and no help from the international community in sight, the Jews declared independence and formed what would become the Israel Defense Forces. The Arab states promptly launched a full-scale invasion, whose aims—depending on which Arab leader you choose to quote—ranged from expulsion to outright genocide. And the Arabs lost. At war’s end in 1949, the situation looked roughly like the third map in the series—the first of the lot that even comes close to describing the political reality on the ground.</a:t>
            </a:r>
          </a:p>
          <a:p>
            <a:r>
              <a:rPr lang="en-US" dirty="0"/>
              <a:t>I say “close” because it too is remarkably dishonest. It is only because one’s standards of dishonesty have been stretched so far by its predecessors that it almost seems true. But, alas, it is not. The map is dated 1967. What it shows are the so-called “armistice lines,” i.e., the borders where the Israeli and Arab armies stopped fighting in 1949. These lines held more or less until 1967. As far as Israel’s borders are concerned, then, the map accurately presents the situation over those 19 years.</a:t>
            </a:r>
          </a:p>
          <a:p>
            <a:r>
              <a:rPr lang="en-US" dirty="0"/>
              <a:t>But what lies on the other side of the line, in the territories that are today called the West Bank and the Gaza Strip, is again presented in radically dishonest fashion. These lands were not—not before, during, or after 1967—“Palestinian” in the sense of being controlled by a Palestinian Arab political entity. Both territories were occupied by invading Arab armies when the armistice was declared in 1949, the Gaza Strip by Egypt and the West Bank by Jordan. The latter was soon annexed, while the former remained under Egyptian military administration. This status quo lasted until 1967, when both were captured by Israel.</a:t>
            </a:r>
          </a:p>
          <a:p>
            <a:r>
              <a:rPr lang="en-US" dirty="0"/>
              <a:t>In the 1967 Six Day War, which was marked by Arab rhetoric that was sometimes even more genocidal than 1948, Israel also took the Golan Heights from Syria and the Sinai Peninsula from Egypt, more than trebling the amount of land under its control. Israel has since withdrawn from more than 90 percent of the land it occupied—mostly in the Sinai withdrawal that led to peace with Egypt. Unsurprisingly, there are no heartfelt “Israeli Land Loss” maps representing this.</a:t>
            </a:r>
          </a:p>
          <a:p>
            <a:r>
              <a:rPr lang="en-US" dirty="0"/>
              <a:t>The first three maps, then, confuse ethnic and national categories (Jewish and Israeli, Arab and Palestinian), property and sovereignty, and the Palestinian national movement with Arab states that ruled over occupied territory for a generation. They are a masterpiece of shameless deception.</a:t>
            </a:r>
          </a:p>
          <a:p>
            <a:r>
              <a:rPr lang="en-US" dirty="0"/>
              <a:t>Shameless deception is the only thing that remains consistent in this series.</a:t>
            </a:r>
          </a:p>
          <a:p>
            <a:r>
              <a:rPr lang="en-US" dirty="0"/>
              <a:t>As we move to the fourth map, shameless deception is the only thing that remains consistent. This map, usually labeled either 2005 or “present,” purports to show the distribution of political control following the Oslo process and the Israeli withdrawal from Gaza. The patches of Palestinian land in the West Bank are areas handed over to the Palestinian Authority in the 1990s, mostly under the 1995 Oslo II agreement. Expanding upon the autonomy put in place after previous agreements in the Oslo process since 1993, this agreement created a complex patchwork of administrative and security zones, splitting the West Bank into areas of exclusive Palestinian control, joint control, and Israeli control. It was meant as a five-year interim arrangement, after which a final status agreement would be negotiated.</a:t>
            </a:r>
          </a:p>
          <a:p>
            <a:r>
              <a:rPr lang="en-US" dirty="0"/>
              <a:t>Final status talks did indeed take place. But no agreement was reached. As in 1947, the principal reason was Palestinian rejectionism. This time, the Palestinian leadership rejected a state on over 90 percent of the West Bank and 100 percent of the Gaza Strip. They then broke their pledge not to return to the “armed struggle” and embarked on a campaign of suicide bombings and other terrorist atrocities that were not only morally indefensible but lost them the trappings of sovereignty they had gained over the previous decade.</a:t>
            </a:r>
          </a:p>
          <a:p>
            <a:r>
              <a:rPr lang="en-US" dirty="0"/>
              <a:t>After tamping down the worst of the violence, Israel decided to leave the areas of the Gaza Strip it had not evacuated a decade before. The withdrawal took place in 2005. Two years later, the Islamist group Hamas took over the Strip in a violent </a:t>
            </a:r>
            <a:r>
              <a:rPr lang="en-US" i="1" dirty="0"/>
              <a:t>coup </a:t>
            </a:r>
            <a:r>
              <a:rPr lang="en-US" i="1" dirty="0" err="1"/>
              <a:t>d’etat</a:t>
            </a:r>
            <a:r>
              <a:rPr lang="en-US" dirty="0"/>
              <a:t>. Since then, there have been two Palestinian governments—the Hamas regime in Gaza and the Fatah-led regime in the West Bank.</a:t>
            </a:r>
          </a:p>
          <a:p>
            <a:r>
              <a:rPr lang="en-US" dirty="0"/>
              <a:t>Both of these regimes are marked with the same color on this fourth map, thus failing to acknowledge the split between the two regimes, though it is the first map in the series to correctly label areas under Palestinian Arab political control. Nonetheless, it does not distinguish between the sovereign territory of the State of Israel—or, in the case of East Jerusalem, territory that Israel claims as sovereign without international recognition—and territories in the West Bank that, according to agreements endorsed by both sides, are under Israeli control until a final status agreement.</a:t>
            </a:r>
          </a:p>
          <a:p>
            <a:r>
              <a:rPr lang="en-US" b="1" dirty="0"/>
              <a:t>Taken together, what we have is not four maps in a chronological series, but four different categories of territorial control presented with varying degrees of inaccuracy. Those categories are private property (“1946”), political control (“1967” and “2005”), and international partition plans (“1947”). They are presented in a fashion that is either tendentiously inaccurate (“2005”), essentially mendacious (“1947” and “1967”), or radically untrue (“1946”).</a:t>
            </a:r>
          </a:p>
          <a:p>
            <a:r>
              <a:rPr lang="en-US" dirty="0"/>
              <a:t>An honest approach would look very different. It would take each of these categories and depict how they developed over time. For example, basing ourselves on the most blatantly deceitful map, 1946, we might want to show the chronological development of private property distribution. But we’d first have to adjust the original series’ 1946 map by labeling only Arab property as Arab, rather than simply filling in the entire country with the desired color. It would be a lot of data to collect, and then we’d then have to repeat the effort for other years appropriate to the discussion: Perhaps 1950, after Israel and Jordan both instituted Absentee Property Laws; 1993, just before Palestinian self-rule began; or 2005, just after the disengagement from Gaza and the northern West Bank. The maps would have to be consistent as well, showing Arab property inside Israel as well as Jewish property in the West Bank and Gaza. I don’t know if anyone has bothered to collect all this data, and I’m not sure what it would show in any case. What argument would it advance? That Jews and Arabs should be forbidden to buy land from each other?</a:t>
            </a:r>
          </a:p>
          <a:p>
            <a:r>
              <a:rPr lang="en-US" dirty="0"/>
              <a:t>On the other hand, the categories of political control and international partition plans are quite easy to map out over time. Since the concern of those publicizing the maps above is Palestinian control of land, we can illustrate this with a more honest series of maps showing areas of political control, using the same years as the original—adding one for clarity.</a:t>
            </a:r>
          </a:p>
          <a:p>
            <a:r>
              <a:rPr lang="en-US" dirty="0"/>
              <a:t>As seen above, 1946 has exactly zero land under Palestinian Arab control—not autonomous, not sovereign, not anything—as it was all under British authority. We could go further back in time, to the Ottoman era, for example, and the map wouldn’t change in the slightest. 1947 sees no changes to the map, as Palestine was still under British control. Before the war in June 1967, control is divided between three states, and none of them is Palestinian. The 2005 map would be exactly as it is presented in the original series, showing the very first lands ever be ruled by Palestinian Arabs </a:t>
            </a:r>
            <a:r>
              <a:rPr lang="en-US" i="1" dirty="0"/>
              <a:t>qua</a:t>
            </a:r>
            <a:r>
              <a:rPr lang="en-US" dirty="0"/>
              <a:t> Palestinian Arabs. To clarify this a bit more, I have added a map from 1995, showing the withdrawals undertaken during the first two years of the Oslo process, just up to but not including the 1997 Hebron Protocol.</a:t>
            </a:r>
          </a:p>
          <a:p>
            <a:r>
              <a:rPr lang="en-US" dirty="0"/>
              <a:t>In fact, if we zoomed in a bit more, we would see how the peace process of the 1990s resulted in the first time a Palestinian Arab regime ruled over any piece of land. This occurred in 1994 with the establishment of the Palestinian Authority in Gaza and Jericho. That control steadily expanded over more and more land during the years leading up to the failed final status talks. Much of it was then lost during the second intifada, but eventually regained as violence died down, and the Gaza disengagement even expanded it slightly. </a:t>
            </a:r>
            <a:r>
              <a:rPr lang="en-US" i="1" dirty="0"/>
              <a:t>All</a:t>
            </a:r>
            <a:r>
              <a:rPr lang="en-US" dirty="0"/>
              <a:t> of these Palestinian land gains have taken place in the last 20 years and every square meter of it came not from Turkey or Britain or Jordan or Egypt, but from Israel alone; and nearly all of it through peace negotiations.</a:t>
            </a:r>
          </a:p>
          <a:p>
            <a:r>
              <a:rPr lang="en-US" dirty="0"/>
              <a:t>It is true that this is a smaller amount of land than that controlled by Israel—which is nonetheless an extremely small country by global standards. More importantly, however, it is small compared to what could have been ruled by a Palestinian state had the Palestinians not rejected partition and peace in 1947 and again in 2000. That is, had the Palestinians been motivated by the interests of their own people rather than the wish to destroy another people.</a:t>
            </a:r>
          </a:p>
          <a:p>
            <a:r>
              <a:rPr lang="en-US" dirty="0"/>
              <a:t>One could very easily create a theoretical series of maps that would begin in 1947 and show the distribution of political control, not as it existed, but as it </a:t>
            </a:r>
            <a:r>
              <a:rPr lang="en-US" i="1" dirty="0"/>
              <a:t>could</a:t>
            </a:r>
            <a:r>
              <a:rPr lang="en-US" dirty="0"/>
              <a:t> have existed. In contrast to the previous series charting political control over the years, this series would map out the international proposals to partition the country. It would begin with the Peel Commission’s 1937 partition plan, through the United Nations Special Committee on Palestine (UNSCOP) partition resolution, and end with the Clinton Parameters of 2000—which were very close to the rejected offers made by Israeli Prime Ministers Ehud Barak earlier that same year at Camp David and Ehud Olmert eight years later. But these international efforts to partition the land would be incomplete without a word or two about each side’s reaction to the proposal… (continued on the next slide)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87</a:t>
            </a:fld>
            <a:endParaRPr lang="en-US"/>
          </a:p>
        </p:txBody>
      </p:sp>
    </p:spTree>
    <p:extLst>
      <p:ext uri="{BB962C8B-B14F-4D97-AF65-F5344CB8AC3E}">
        <p14:creationId xmlns:p14="http://schemas.microsoft.com/office/powerpoint/2010/main" val="219399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Mendacious Maps of Palestinian “Loss”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Tower Issue 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January 2015</a:t>
            </a:r>
            <a:endParaRPr lang="en-US" b="1" dirty="0"/>
          </a:p>
          <a:p>
            <a:r>
              <a:rPr lang="en-US" b="1" dirty="0">
                <a:hlinkClick r:id="rId3"/>
              </a:rPr>
              <a:t>Shany Mor </a:t>
            </a:r>
            <a:endParaRPr lang="en-US" b="1" dirty="0"/>
          </a:p>
          <a:p>
            <a:r>
              <a:rPr lang="en-US" dirty="0"/>
              <a:t>Writer based in Paris; former director for foreign policy, Israeli National Security Council </a:t>
            </a:r>
          </a:p>
          <a:p>
            <a:r>
              <a:rPr lang="en-US" dirty="0">
                <a:hlinkClick r:id="rId3"/>
              </a:rPr>
              <a:t>click for full bio &gt;&gt;</a:t>
            </a:r>
            <a:endParaRPr lang="en-US" dirty="0"/>
          </a:p>
          <a:p>
            <a:r>
              <a:rPr lang="en-US" dirty="0"/>
              <a:t>https://</a:t>
            </a:r>
            <a:r>
              <a:rPr lang="en-US" dirty="0" err="1"/>
              <a:t>www.thetower.org</a:t>
            </a:r>
            <a:r>
              <a:rPr lang="en-US" dirty="0"/>
              <a:t>/article/the-mendacious-maps-of-</a:t>
            </a:r>
            <a:r>
              <a:rPr lang="en-US" dirty="0" err="1"/>
              <a:t>palestinian</a:t>
            </a:r>
            <a:r>
              <a:rPr lang="en-US" dirty="0"/>
              <a:t>-loss/</a:t>
            </a:r>
          </a:p>
          <a:p>
            <a:endParaRPr lang="en-US" dirty="0"/>
          </a:p>
          <a:p>
            <a:r>
              <a:rPr lang="en-US" dirty="0"/>
              <a:t>(continued from the previous slide)…Here too there is a continuing trend of losses for the Palestinian side. Not loss of land, but loss of potential. Each successive rejection left the Palestinians with less and less to bargain with. Surely, there is a lesson in this. But it seems that, if the Palestinians are ever to learn it, it will not be with the help of their Western supporters.</a:t>
            </a:r>
          </a:p>
          <a:p>
            <a:r>
              <a:rPr lang="en-US" b="1" dirty="0"/>
              <a:t>We could also make a set of maps that would present a story of Jewish “land loss.” It would begin with the first iteration of the British Mandate, before Transjordan was split off and Jewish land purchases and immigration banned. We are forever being reminded that the Palestinians have supposedly conceded 77 percent of their historic claims already, implicitly saying that all of Israel proper somehow belongs to them. But territorial maximalists on the Israeli side are not wrong when they use the same standards to claim that they have given up 73 percent of what was promised to them, including Transjordan. It is the business of pro-Palestinian activists to privilege one of these claims over the other; but in fact, both are equally wrong: The idea that the Israeli “concession” of Transjordan entitles Israel to 100 percent of the West Bank is as absurd as the Palestinians’ claim that their “concession” of Haifa entitles them to the same.</a:t>
            </a:r>
          </a:p>
          <a:p>
            <a:r>
              <a:rPr lang="en-US" dirty="0"/>
              <a:t>A series of actual Israeli withdrawals, however, could fill a rather long series of maps. It would include the 1957 withdrawal from Sinai, the Disengagement of Forces agreements in 1974 and 1975, the staged withdrawals stemming from the Israeli-Egyptian peace treaty in 1979 and 1982, the withdrawal from most of Lebanon in 1985, the staged withdrawals undertaken according to the Oslo Accords from 1994 to 1997, the unilateral withdrawal from southern Lebanon in 2000, and the complete withdrawal from Gaza in 2005. These maps, unlike those used by pro-Palestinian activists, have the benefit of being accurate, but I am not sure the case for “Israeli Land Loss” would convince anyone but the most partisan and ignorant of Israel’s supporters.</a:t>
            </a:r>
          </a:p>
          <a:p>
            <a:r>
              <a:rPr lang="en-US" b="1" dirty="0"/>
              <a:t>Perhaps the best way to illustrate the bankruptcy of the “Palestinian Land Loss” myth is to compare it to a similar situation elsewhere.</a:t>
            </a:r>
          </a:p>
          <a:p>
            <a:r>
              <a:rPr lang="en-US" dirty="0"/>
              <a:t>An equally absurd set of maps could be drawn up of the Indian subcontinent before and after the end of British rule. It could start with a 1946 map of the entire subcontinent, labeling any private property owned by Hindus as “Indian” and the rest as “Pakistani.” Hindus, after all, are 80 percent of India’s population today, just as Jews are 80 percent of Israel’s. It is absurd to consider anything not privately owned by Hindus under British rule as “Pakistani” when the state of Pakistan did not yet exist, but that is roughly the same as labeling anything not privately owned by Jews under the Mandate as “Palestinian.”</a:t>
            </a:r>
          </a:p>
          <a:p>
            <a:r>
              <a:rPr lang="en-US" dirty="0"/>
              <a:t>We could then put up a partition map from 1947, with West and East Pakistan next to a much larger India; as well as a post-partition map—perhaps from 1955—showing the land losses along the Radcliffe Line. Finally, we could draw a map from 1971 with East Pakistan shorn off into Bangladesh. A fervently dishonest person might call this series “Pakistani Land Loss,” but it would be such an obvious piece of fiction that no one could possibly take it seriously.</a:t>
            </a:r>
          </a:p>
          <a:p>
            <a:r>
              <a:rPr lang="en-US" dirty="0"/>
              <a:t>And no thinking person can take “Palestinian Land Loss” seriously. It is just as absurd and just as much a fiction. But it is also, in its own way, extremely destructive. Because these maps and the lies they propagate only encourage Palestinian rejectionism and violence; and as illustrated above, these have always left the Palestinians with less than they had before.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88</a:t>
            </a:fld>
            <a:endParaRPr lang="en-US"/>
          </a:p>
        </p:txBody>
      </p:sp>
    </p:spTree>
    <p:extLst>
      <p:ext uri="{BB962C8B-B14F-4D97-AF65-F5344CB8AC3E}">
        <p14:creationId xmlns:p14="http://schemas.microsoft.com/office/powerpoint/2010/main" val="2649974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map has a bit more detail but bringing the maps back to 1917 and adding in the 1967 borders after the 6-Day War.</a:t>
            </a:r>
          </a:p>
        </p:txBody>
      </p:sp>
    </p:spTree>
    <p:extLst>
      <p:ext uri="{BB962C8B-B14F-4D97-AF65-F5344CB8AC3E}">
        <p14:creationId xmlns:p14="http://schemas.microsoft.com/office/powerpoint/2010/main" val="3619735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1423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4607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57195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There is much talk of the injustices of the Crusades against the Muslims. The reality is that there were far fewer battles to retake the Holy Land than there were in the preceding centuries by the Muslim forces.</a:t>
            </a:r>
          </a:p>
          <a:p>
            <a:endParaRPr lang="en-US" dirty="0">
              <a:cs typeface="ＭＳ Ｐゴシック" charset="0"/>
            </a:endParaRPr>
          </a:p>
          <a:p>
            <a:r>
              <a:rPr lang="en-US" dirty="0">
                <a:cs typeface="ＭＳ Ｐゴシック" charset="0"/>
              </a:rPr>
              <a:t>https://</a:t>
            </a:r>
            <a:r>
              <a:rPr lang="en-US" dirty="0" err="1">
                <a:cs typeface="ＭＳ Ｐゴシック" charset="0"/>
              </a:rPr>
              <a:t>www.facebook.com</a:t>
            </a:r>
            <a:r>
              <a:rPr lang="en-US" dirty="0">
                <a:cs typeface="ＭＳ Ｐゴシック" charset="0"/>
              </a:rPr>
              <a:t>/</a:t>
            </a:r>
            <a:r>
              <a:rPr lang="en-US" dirty="0" err="1">
                <a:cs typeface="ＭＳ Ｐゴシック" charset="0"/>
              </a:rPr>
              <a:t>DSouzaDinesh</a:t>
            </a:r>
            <a:r>
              <a:rPr lang="en-US" dirty="0">
                <a:cs typeface="ＭＳ Ｐゴシック" charset="0"/>
              </a:rPr>
              <a:t>/photos/why-the-crusades-the-muslims-conquered-the-christian-near-east-parts-of-italy-an/1059025257457462/?</a:t>
            </a:r>
            <a:r>
              <a:rPr lang="en-US" dirty="0" err="1">
                <a:cs typeface="ＭＳ Ｐゴシック" charset="0"/>
              </a:rPr>
              <a:t>paipv</a:t>
            </a:r>
            <a:r>
              <a:rPr lang="en-US" dirty="0">
                <a:cs typeface="ＭＳ Ｐゴシック" charset="0"/>
              </a:rPr>
              <a:t>=0&amp;eav=AfaEuJ5Ynlv9I8J6ZfgdaQVZTCwF0UBipvTCKp3Mh5r56YrWWb9nN_IaM6fmA1uetCY&amp;_rdr</a:t>
            </a:r>
          </a:p>
        </p:txBody>
      </p:sp>
    </p:spTree>
    <p:extLst>
      <p:ext uri="{BB962C8B-B14F-4D97-AF65-F5344CB8AC3E}">
        <p14:creationId xmlns:p14="http://schemas.microsoft.com/office/powerpoint/2010/main" val="33690596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Did the Crusades lead to Islamic State? </a:t>
            </a:r>
          </a:p>
          <a:p>
            <a:r>
              <a:rPr lang="en-US" dirty="0"/>
              <a:t>Published: February 22, 2016 7.05pm GMT </a:t>
            </a:r>
          </a:p>
          <a:p>
            <a:r>
              <a:rPr lang="en-US" dirty="0"/>
              <a:t>https://</a:t>
            </a:r>
            <a:r>
              <a:rPr lang="en-US" dirty="0" err="1"/>
              <a:t>theconversation.com</a:t>
            </a:r>
            <a:r>
              <a:rPr lang="en-US" dirty="0"/>
              <a:t>/did-the-crusades-lead-to-islamic-state-54478</a:t>
            </a:r>
          </a:p>
          <a:p>
            <a:endParaRPr lang="en-US" dirty="0"/>
          </a:p>
          <a:p>
            <a:r>
              <a:rPr lang="en-US" i="1" dirty="0"/>
              <a:t>How do we account for forces and events that paved the way for the emergence of Islamic State? </a:t>
            </a:r>
            <a:r>
              <a:rPr lang="en-US" i="1" dirty="0">
                <a:hlinkClick r:id="rId3"/>
              </a:rPr>
              <a:t>Our series on the jihadist group’s origins</a:t>
            </a:r>
            <a:r>
              <a:rPr lang="en-US" i="1" dirty="0"/>
              <a:t> tries to address this question by looking at the interplay of historical and social forces that led to its advent.</a:t>
            </a:r>
            <a:endParaRPr lang="en-US" dirty="0"/>
          </a:p>
          <a:p>
            <a:r>
              <a:rPr lang="en-US" i="1" dirty="0"/>
              <a:t>Today, professor of religious studies Carole Cusack considers the Crusades: can we really understand anything about Islamic State by looking at its rise as the latest incarnation of a centuries-old struggle between Islam and Christianity?</a:t>
            </a:r>
            <a:endParaRPr lang="en-US" dirty="0"/>
          </a:p>
          <a:p>
            <a:r>
              <a:rPr lang="en-US" dirty="0"/>
              <a:t>In 1996, late US political scientist </a:t>
            </a:r>
            <a:r>
              <a:rPr lang="en-US" dirty="0">
                <a:hlinkClick r:id="rId4"/>
              </a:rPr>
              <a:t>Samuel P. Huntington</a:t>
            </a:r>
            <a:r>
              <a:rPr lang="en-US" dirty="0"/>
              <a:t> published the book </a:t>
            </a:r>
            <a:r>
              <a:rPr lang="en-US" dirty="0">
                <a:hlinkClick r:id="rId5"/>
              </a:rPr>
              <a:t>The Clash of Civilizations and the Remaking of World Order</a:t>
            </a:r>
            <a:r>
              <a:rPr lang="en-US" dirty="0"/>
              <a:t>. Following the collapse of communism in 1989, he argued, conflicts would increasingly involve religion. </a:t>
            </a:r>
          </a:p>
          <a:p>
            <a:r>
              <a:rPr lang="en-US" dirty="0"/>
              <a:t>Islam, which Huntington claimed had been the opponent of Christianity since the seventh century, would increasingly feature in geopolitical conflict. </a:t>
            </a:r>
          </a:p>
          <a:p>
            <a:r>
              <a:rPr lang="en-US" dirty="0"/>
              <a:t>So, it wasn’t particularly shocking when, after </a:t>
            </a:r>
            <a:r>
              <a:rPr lang="en-US" dirty="0">
                <a:hlinkClick r:id="rId6"/>
              </a:rPr>
              <a:t>the September 11 attacks</a:t>
            </a:r>
            <a:r>
              <a:rPr lang="en-US" dirty="0"/>
              <a:t> on the World Trade Centre and the Pentagon, the then-US president, George W. Bush, used the term “crusade” to describe the American military response. </a:t>
            </a:r>
          </a:p>
          <a:p>
            <a:r>
              <a:rPr lang="en-US" dirty="0"/>
              <a:t>Framing the subsequent “</a:t>
            </a:r>
            <a:r>
              <a:rPr lang="en-US" dirty="0">
                <a:hlinkClick r:id="rId7"/>
              </a:rPr>
              <a:t>war on terror</a:t>
            </a:r>
            <a:r>
              <a:rPr lang="en-US" dirty="0"/>
              <a:t>” as a crusade acted as a red flag to journalists and political commentators, who could treat the events as simply the most recent </a:t>
            </a:r>
            <a:r>
              <a:rPr lang="en-US" dirty="0" err="1"/>
              <a:t>stoush</a:t>
            </a:r>
            <a:r>
              <a:rPr lang="en-US" dirty="0"/>
              <a:t> in a centuries-old conflict. </a:t>
            </a:r>
          </a:p>
          <a:p>
            <a:r>
              <a:rPr lang="en-US" dirty="0"/>
              <a:t>The actual </a:t>
            </a:r>
            <a:r>
              <a:rPr lang="en-US" dirty="0">
                <a:hlinkClick r:id="rId8"/>
              </a:rPr>
              <a:t>Crusades (1096-1487)</a:t>
            </a:r>
            <a:r>
              <a:rPr lang="en-US" dirty="0"/>
              <a:t> themselves evoke a romantic image of medieval knights, chivalry, romance and religious high-mindedness. But representing them as wars between Christians and Muslims is a gross oversimplification and a misreading of history.</a:t>
            </a:r>
          </a:p>
          <a:p>
            <a:r>
              <a:rPr lang="en-US" b="1" dirty="0"/>
              <a:t>Early Islamic conquests</a:t>
            </a:r>
          </a:p>
          <a:p>
            <a:r>
              <a:rPr lang="en-US" dirty="0"/>
              <a:t>That there were wars between Muslims and Christians is certainly true. After the death of </a:t>
            </a:r>
            <a:r>
              <a:rPr lang="en-US" dirty="0">
                <a:hlinkClick r:id="rId9"/>
              </a:rPr>
              <a:t>Abu Bakr (573-634)</a:t>
            </a:r>
            <a:r>
              <a:rPr lang="en-US" dirty="0"/>
              <a:t>, the Prophet Muhammad’s father-in-law and first caliph, the second </a:t>
            </a:r>
            <a:r>
              <a:rPr lang="en-US" dirty="0">
                <a:hlinkClick r:id="rId10"/>
              </a:rPr>
              <a:t>Caliph Umar (583-644)</a:t>
            </a:r>
            <a:r>
              <a:rPr lang="en-US" dirty="0"/>
              <a:t> sent the Islamic armies in three divisions to conquer and spread the religion of Islam. </a:t>
            </a:r>
          </a:p>
          <a:p>
            <a:r>
              <a:rPr lang="en-US" dirty="0"/>
              <a:t>Whole regions that were Christian fell to Islam. </a:t>
            </a:r>
            <a:r>
              <a:rPr lang="en-US" dirty="0">
                <a:hlinkClick r:id="rId11"/>
              </a:rPr>
              <a:t>The Holy Land</a:t>
            </a:r>
            <a:r>
              <a:rPr lang="en-US" dirty="0"/>
              <a:t>, which comprised modern-day Palestinian territories, Israel, Lebanon, Syria and Jordan, for instance, was defeated. And Egypt was conquered without even a battle in 640. </a:t>
            </a:r>
          </a:p>
          <a:p>
            <a:r>
              <a:rPr lang="en-US" dirty="0"/>
              <a:t>The </a:t>
            </a:r>
            <a:r>
              <a:rPr lang="en-US" dirty="0">
                <a:hlinkClick r:id="rId12"/>
              </a:rPr>
              <a:t>ancient and vast Persian Empire</a:t>
            </a:r>
            <a:r>
              <a:rPr lang="en-US" dirty="0"/>
              <a:t>, officially </a:t>
            </a:r>
            <a:r>
              <a:rPr lang="en-US" dirty="0">
                <a:hlinkClick r:id="rId13"/>
              </a:rPr>
              <a:t>Zoroastrian in religion</a:t>
            </a:r>
            <a:r>
              <a:rPr lang="en-US" dirty="0"/>
              <a:t>, had been conquered by 642. Weakened by war with the Christian </a:t>
            </a:r>
            <a:r>
              <a:rPr lang="en-US" dirty="0">
                <a:hlinkClick r:id="rId14"/>
              </a:rPr>
              <a:t>Byzantine Empire</a:t>
            </a:r>
            <a:r>
              <a:rPr lang="en-US" dirty="0"/>
              <a:t>, Persia was no match for the Muslim forces. </a:t>
            </a:r>
          </a:p>
          <a:p>
            <a:r>
              <a:rPr lang="en-US" dirty="0"/>
              <a:t>Muslim armies marched across north Africa and crossed the Straits of Gibraltar into modern Spain, eventually securing a large territory in the Iberian Peninsula, which was known as </a:t>
            </a:r>
            <a:r>
              <a:rPr lang="en-US" dirty="0">
                <a:hlinkClick r:id="rId15"/>
              </a:rPr>
              <a:t>Al-Andalus</a:t>
            </a:r>
            <a:r>
              <a:rPr lang="en-US" dirty="0"/>
              <a:t> (also known as Muslim Spain or Islamic Iberia).</a:t>
            </a:r>
          </a:p>
          <a:p>
            <a:r>
              <a:rPr lang="en-US" dirty="0"/>
              <a:t>They also marched across the Pyrenees and into France in 732, the centenary of Muhammad’s death. But they were decisively defeated at the </a:t>
            </a:r>
            <a:r>
              <a:rPr lang="en-US" dirty="0">
                <a:hlinkClick r:id="rId16"/>
              </a:rPr>
              <a:t>Battle of Poitiers</a:t>
            </a:r>
            <a:r>
              <a:rPr lang="en-US" dirty="0"/>
              <a:t> (also known as Battle of Tours and, by Arab sources, as Battle of the Palace of the Martyrs) by the Frankish general, </a:t>
            </a:r>
            <a:r>
              <a:rPr lang="en-US" dirty="0">
                <a:hlinkClick r:id="rId17"/>
              </a:rPr>
              <a:t>Charles Martel (686-741)</a:t>
            </a:r>
            <a:r>
              <a:rPr lang="en-US" dirty="0"/>
              <a:t>, grandfather of the great Emperor Charlemagne. </a:t>
            </a:r>
          </a:p>
          <a:p>
            <a:r>
              <a:rPr lang="en-US" dirty="0"/>
              <a:t>This was seen as a Christian victory and, after Poitiers, there were no further attacks on Western Europe. </a:t>
            </a:r>
            <a:r>
              <a:rPr lang="en-US" dirty="0">
                <a:hlinkClick r:id="rId8"/>
              </a:rPr>
              <a:t>The Crusades</a:t>
            </a:r>
            <a:r>
              <a:rPr lang="en-US" dirty="0"/>
              <a:t> came much later.</a:t>
            </a:r>
          </a:p>
          <a:p>
            <a:r>
              <a:rPr lang="en-US" b="1" dirty="0"/>
              <a:t>The causes of the Crusades</a:t>
            </a:r>
          </a:p>
          <a:p>
            <a:r>
              <a:rPr lang="en-US" dirty="0"/>
              <a:t>The proximate causes of the </a:t>
            </a:r>
            <a:r>
              <a:rPr lang="en-US" dirty="0">
                <a:hlinkClick r:id="rId18"/>
              </a:rPr>
              <a:t>First Crusade (1096-1099)</a:t>
            </a:r>
            <a:r>
              <a:rPr lang="en-US" dirty="0"/>
              <a:t> include the defeat of the </a:t>
            </a:r>
            <a:r>
              <a:rPr lang="en-US" dirty="0">
                <a:hlinkClick r:id="rId19"/>
              </a:rPr>
              <a:t>Byzantine Emperor Alexius Comnenus (1056-1118)</a:t>
            </a:r>
            <a:r>
              <a:rPr lang="en-US" dirty="0"/>
              <a:t>, who was crowned in 1081 and ruled until his death. His armies met the </a:t>
            </a:r>
            <a:r>
              <a:rPr lang="en-US" dirty="0">
                <a:hlinkClick r:id="rId20"/>
              </a:rPr>
              <a:t>Muslim Seljuk Turks</a:t>
            </a:r>
            <a:r>
              <a:rPr lang="en-US" dirty="0"/>
              <a:t> at the </a:t>
            </a:r>
            <a:r>
              <a:rPr lang="en-US" dirty="0">
                <a:hlinkClick r:id="rId21"/>
              </a:rPr>
              <a:t>Battle of Manzikert in 1071</a:t>
            </a:r>
            <a:r>
              <a:rPr lang="en-US" dirty="0"/>
              <a:t> and were defeated. </a:t>
            </a:r>
          </a:p>
          <a:p>
            <a:r>
              <a:rPr lang="en-US" dirty="0"/>
              <a:t>This placed </a:t>
            </a:r>
            <a:r>
              <a:rPr lang="en-US" dirty="0">
                <a:hlinkClick r:id="rId22"/>
              </a:rPr>
              <a:t>the city of Constantinople</a:t>
            </a:r>
            <a:r>
              <a:rPr lang="en-US" dirty="0"/>
              <a:t> at risk of conquest. So, the emperor requested that the West send knights to assist him – and he was prepared to pay. </a:t>
            </a:r>
          </a:p>
          <a:p>
            <a:r>
              <a:rPr lang="en-US" dirty="0">
                <a:hlinkClick r:id="rId23"/>
              </a:rPr>
              <a:t>Pope Urban II (1044-1099)</a:t>
            </a:r>
            <a:r>
              <a:rPr lang="en-US" dirty="0"/>
              <a:t> preached the Crusade at the </a:t>
            </a:r>
            <a:r>
              <a:rPr lang="en-US" dirty="0">
                <a:hlinkClick r:id="rId24"/>
              </a:rPr>
              <a:t>Council of Clermont</a:t>
            </a:r>
            <a:r>
              <a:rPr lang="en-US" dirty="0"/>
              <a:t> in 1095. </a:t>
            </a:r>
            <a:r>
              <a:rPr lang="en-US" dirty="0">
                <a:hlinkClick r:id="rId25"/>
              </a:rPr>
              <a:t>He argued that</a:t>
            </a:r>
            <a:r>
              <a:rPr lang="en-US" dirty="0"/>
              <a:t> the Turks and Arabs attacked Christian territories and had “</a:t>
            </a:r>
            <a:r>
              <a:rPr lang="en-US" dirty="0">
                <a:hlinkClick r:id="rId26"/>
              </a:rPr>
              <a:t>killed and captured many, and have destroyed the churches and devastated the empire</a:t>
            </a:r>
            <a:r>
              <a:rPr lang="en-US" dirty="0"/>
              <a:t>”. </a:t>
            </a:r>
          </a:p>
          <a:p>
            <a:r>
              <a:rPr lang="en-US" dirty="0"/>
              <a:t>He </a:t>
            </a:r>
            <a:r>
              <a:rPr lang="en-US" dirty="0">
                <a:hlinkClick r:id="rId27"/>
              </a:rPr>
              <a:t>also promised his audience</a:t>
            </a:r>
            <a:r>
              <a:rPr lang="en-US" dirty="0"/>
              <a:t>:</a:t>
            </a:r>
          </a:p>
          <a:p>
            <a:r>
              <a:rPr lang="en-US" dirty="0"/>
              <a:t>All who die by the way, whether by land or by sea, or in battle against the pagans, shall have immediate remission of sins. This I grant them through the power of God with which I am invested.</a:t>
            </a:r>
          </a:p>
          <a:p>
            <a:r>
              <a:rPr lang="en-US" dirty="0"/>
              <a:t>This was recorded by a monk called </a:t>
            </a:r>
            <a:r>
              <a:rPr lang="en-US" dirty="0">
                <a:hlinkClick r:id="rId28"/>
              </a:rPr>
              <a:t>Fulcher of Chartres</a:t>
            </a:r>
            <a:r>
              <a:rPr lang="en-US" dirty="0"/>
              <a:t>, who wrote a chronicle of the First Crusade. </a:t>
            </a:r>
          </a:p>
          <a:p>
            <a:r>
              <a:rPr lang="en-US" dirty="0"/>
              <a:t>The four leaders of the First Crusade. </a:t>
            </a:r>
            <a:r>
              <a:rPr lang="en-US" dirty="0">
                <a:hlinkClick r:id="rId29"/>
              </a:rPr>
              <a:t>Alphonse-Marie-Adolphe de Neuville via Wikimedia Commons</a:t>
            </a:r>
            <a:r>
              <a:rPr lang="en-US" dirty="0"/>
              <a:t> Thousands answered the pope’s call and the First Crusade conquered Jerusalem in 1099. But the Crusaders’ presence in the Middle East was short-lived and the port city of </a:t>
            </a:r>
            <a:r>
              <a:rPr lang="en-US" dirty="0" err="1"/>
              <a:t>Ruad</a:t>
            </a:r>
            <a:r>
              <a:rPr lang="en-US" dirty="0"/>
              <a:t>, the </a:t>
            </a:r>
            <a:r>
              <a:rPr lang="en-US" dirty="0">
                <a:hlinkClick r:id="rId30"/>
              </a:rPr>
              <a:t>last Christian possession</a:t>
            </a:r>
            <a:r>
              <a:rPr lang="en-US" dirty="0"/>
              <a:t>, was lost in 1302/3. </a:t>
            </a:r>
          </a:p>
          <a:p>
            <a:r>
              <a:rPr lang="en-US" dirty="0"/>
              <a:t>Many later conflicts that were called Crusades were not actions against Muslim armies at all. </a:t>
            </a:r>
            <a:r>
              <a:rPr lang="en-US" dirty="0">
                <a:hlinkClick r:id="rId31"/>
              </a:rPr>
              <a:t>The Fourth Crusade (1202-1204)</a:t>
            </a:r>
            <a:r>
              <a:rPr lang="en-US" dirty="0"/>
              <a:t>, for instance, was a Venetian Catholic army, which besieged Constantinople. Catholic Christians attacked Orthodox Christians, then looted the city, taking its treasures back to Venice. </a:t>
            </a:r>
          </a:p>
          <a:p>
            <a:r>
              <a:rPr lang="en-US" dirty="0"/>
              <a:t>Islam was not a factor in the </a:t>
            </a:r>
            <a:r>
              <a:rPr lang="en-US" dirty="0">
                <a:hlinkClick r:id="rId32"/>
              </a:rPr>
              <a:t>Albigensian Crusade of 1209-1229</a:t>
            </a:r>
            <a:r>
              <a:rPr lang="en-US" dirty="0"/>
              <a:t>, either. In that instance, </a:t>
            </a:r>
            <a:r>
              <a:rPr lang="en-US" dirty="0">
                <a:hlinkClick r:id="rId33"/>
              </a:rPr>
              <a:t>Pope Innocent III (1160/1-1216)</a:t>
            </a:r>
            <a:r>
              <a:rPr lang="en-US" dirty="0"/>
              <a:t> used the language of war against the infidel (literally “unfaithful”, meaning those without true religion) against heretics in the south of France. So, “right-thinking” Christians killed “deviant” Christians.</a:t>
            </a:r>
          </a:p>
          <a:p>
            <a:r>
              <a:rPr lang="en-US" b="1" dirty="0"/>
              <a:t>The end of the Middle Ages</a:t>
            </a:r>
          </a:p>
          <a:p>
            <a:r>
              <a:rPr lang="en-US" dirty="0"/>
              <a:t>It wasn’t all intermittent fighting. There were also periods of peace and productive relationships between Christian and Muslim rulers in the Middle Ages. </a:t>
            </a:r>
          </a:p>
          <a:p>
            <a:r>
              <a:rPr lang="en-US" dirty="0"/>
              <a:t>For instance, </a:t>
            </a:r>
            <a:r>
              <a:rPr lang="en-US" dirty="0">
                <a:hlinkClick r:id="rId34"/>
              </a:rPr>
              <a:t>Charlemagne (742-814)</a:t>
            </a:r>
            <a:r>
              <a:rPr lang="en-US" dirty="0"/>
              <a:t> (also know as Charles the Great or Charles I), who united most of Western Europe during the early part of the Middle Ages, sent gifts to </a:t>
            </a:r>
            <a:r>
              <a:rPr lang="en-US" dirty="0">
                <a:hlinkClick r:id="rId35"/>
              </a:rPr>
              <a:t>Harun al-Rashid (763-809)</a:t>
            </a:r>
            <a:r>
              <a:rPr lang="en-US" dirty="0"/>
              <a:t>, the Caliph of Baghdad. In return, he received diplomatic presents such as a chess set, an elaborate clepsydra (water clock) and an elephant. </a:t>
            </a:r>
          </a:p>
          <a:p>
            <a:r>
              <a:rPr lang="en-US" dirty="0"/>
              <a:t>In Spain, the culture from the early eighth century to the late 15th was known as “</a:t>
            </a:r>
            <a:r>
              <a:rPr lang="en-US" dirty="0">
                <a:hlinkClick r:id="rId36"/>
              </a:rPr>
              <a:t>la Convicencia</a:t>
            </a:r>
            <a:r>
              <a:rPr lang="en-US" dirty="0"/>
              <a:t>” (the co-existence), as Jews, Christians and Muslims lived in relative peace (though the level of harmony has been exaggerated). And there was an exchange of ideas in fields including mathematics, medicine and philosophy. </a:t>
            </a:r>
          </a:p>
          <a:p>
            <a:r>
              <a:rPr lang="en-US" dirty="0"/>
              <a:t>The Christian kingdoms of the north gradually reconquered Al-Andalus. And, in 1492, </a:t>
            </a:r>
            <a:r>
              <a:rPr lang="en-US" dirty="0">
                <a:hlinkClick r:id="rId37"/>
              </a:rPr>
              <a:t>King Ferdinand (1452-1516)</a:t>
            </a:r>
            <a:r>
              <a:rPr lang="en-US" dirty="0"/>
              <a:t> and </a:t>
            </a:r>
            <a:r>
              <a:rPr lang="en-US" dirty="0">
                <a:hlinkClick r:id="rId38"/>
              </a:rPr>
              <a:t>Queen Isabella (1451-1504)</a:t>
            </a:r>
            <a:r>
              <a:rPr lang="en-US" dirty="0"/>
              <a:t> reclaimed Granada and expelled the Jews and Muslims from Spain, or forced them to convert to Christianity. </a:t>
            </a:r>
          </a:p>
          <a:p>
            <a:r>
              <a:rPr lang="en-US" b="1" dirty="0"/>
              <a:t>A clumsy view</a:t>
            </a:r>
          </a:p>
          <a:p>
            <a:r>
              <a:rPr lang="en-US" dirty="0"/>
              <a:t>Clearly, to speak of an “us versus them” mentality, or to frame current geopolitical conflicts as “crusades” of Christians against Muslims, or vice versa, is to misunderstand – and misuse – history. </a:t>
            </a:r>
          </a:p>
          <a:p>
            <a:r>
              <a:rPr lang="en-US" dirty="0"/>
              <a:t>Not all blood and guts: the Caliph of Baghdad Harun al-Rashid receives a delegation from Charlemagne. </a:t>
            </a:r>
            <a:r>
              <a:rPr lang="en-US" dirty="0">
                <a:hlinkClick r:id="rId39"/>
              </a:rPr>
              <a:t>Julius Köckert via Wikimedia Commons</a:t>
            </a:r>
            <a:r>
              <a:rPr lang="en-US" dirty="0"/>
              <a:t> Modern Westerners would find medieval Crusader knights as unappealing as they do Islamic State.</a:t>
            </a:r>
          </a:p>
          <a:p>
            <a:r>
              <a:rPr lang="en-US" dirty="0"/>
              <a:t>And it’s impossible to miss the fact that the immediate entry into heaven Pope Urban promised to Christian soldiers who died in battle against the infidel Muslims is conceptually identical to the martyrdom ideology of contemporary jihadists. </a:t>
            </a:r>
          </a:p>
          <a:p>
            <a:r>
              <a:rPr lang="en-US" dirty="0"/>
              <a:t>Reality is more complex – and more interesting – than the simple continuation of a historical struggle against the same enemy. Muslims conquered Christian territories, yes, but Christians engaged in reconquest. </a:t>
            </a:r>
          </a:p>
          <a:p>
            <a:r>
              <a:rPr lang="en-US" dirty="0"/>
              <a:t>There were forced conversions to both Islam and Christianity, and – very importantly – actual governments and monarchs were involved. It’s a simplistic thing to say that “Islamic State is neither Islamic nor a state”, but there’s an element of truth in it.</a:t>
            </a:r>
          </a:p>
          <a:p>
            <a:r>
              <a:rPr lang="en-US" dirty="0"/>
              <a:t>The most important reason we should resist the lure of the crusade tag to any fight against jihadists is that groups like Islamic State </a:t>
            </a:r>
            <a:r>
              <a:rPr lang="en-US" i="1" dirty="0"/>
              <a:t>want</a:t>
            </a:r>
            <a:r>
              <a:rPr lang="en-US" dirty="0"/>
              <a:t> the West to think like that. </a:t>
            </a:r>
          </a:p>
          <a:p>
            <a:r>
              <a:rPr lang="en-US" dirty="0"/>
              <a:t>It justified the Paris bomb attacks of November 2015 as attacks against “the Crusader nation of France”. Osama bin Laden used the same reasoning after the September 11 attacks. </a:t>
            </a:r>
          </a:p>
          <a:p>
            <a:r>
              <a:rPr lang="en-US" dirty="0"/>
              <a:t>By adopting the role of Crusaders, Western nations play into Islamic State’s hands. It’s how these jihadists want the West to understand itself – as implacably opposed to Islam. But it’s not, and it never has been.</a:t>
            </a:r>
          </a:p>
          <a:p>
            <a:r>
              <a:rPr lang="en-US" i="1" dirty="0"/>
              <a:t>This is the sixth article in our series on the </a:t>
            </a:r>
            <a:r>
              <a:rPr lang="en-US" i="1" dirty="0">
                <a:hlinkClick r:id="rId3"/>
              </a:rPr>
              <a:t>historical roots of Islamic State</a:t>
            </a:r>
            <a:r>
              <a:rPr lang="en-US" i="1" dirty="0"/>
              <a:t>. </a:t>
            </a:r>
            <a:r>
              <a:rPr lang="en-US" i="1" dirty="0">
                <a:hlinkClick r:id="rId40"/>
              </a:rPr>
              <a:t>Download our special report</a:t>
            </a:r>
            <a:r>
              <a:rPr lang="en-US" i="1" dirty="0"/>
              <a:t> collating the whole the series.</a:t>
            </a:r>
            <a:endParaRPr lang="en-US" dirty="0"/>
          </a:p>
          <a:p>
            <a:endParaRPr lang="en-US" dirty="0"/>
          </a:p>
        </p:txBody>
      </p:sp>
    </p:spTree>
    <p:extLst>
      <p:ext uri="{BB962C8B-B14F-4D97-AF65-F5344CB8AC3E}">
        <p14:creationId xmlns:p14="http://schemas.microsoft.com/office/powerpoint/2010/main" val="429290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Pilgrimage in the Byzantine Empire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World History Encyclopedia</a:t>
            </a:r>
          </a:p>
          <a:p>
            <a:r>
              <a:rPr lang="en-US" dirty="0"/>
              <a:t>by </a:t>
            </a:r>
            <a:r>
              <a:rPr lang="en-US" dirty="0">
                <a:hlinkClick r:id="rId3" tooltip="User Page: Mark Cartwright"/>
              </a:rPr>
              <a:t>Mark Cartwright</a:t>
            </a:r>
            <a:br>
              <a:rPr lang="en-US" dirty="0"/>
            </a:br>
            <a:r>
              <a:rPr lang="en-US" dirty="0"/>
              <a:t>published on 08 January 2018 </a:t>
            </a:r>
          </a:p>
          <a:p>
            <a:r>
              <a:rPr lang="en-US" dirty="0"/>
              <a:t>https://</a:t>
            </a:r>
            <a:r>
              <a:rPr lang="en-US" dirty="0" err="1"/>
              <a:t>www.worldhistory.org</a:t>
            </a:r>
            <a:r>
              <a:rPr lang="en-US" dirty="0"/>
              <a:t>/article/1166/pilgrimage-in-the-byzantine-empire/</a:t>
            </a:r>
          </a:p>
          <a:p>
            <a:endParaRPr lang="en-US" dirty="0"/>
          </a:p>
          <a:p>
            <a:r>
              <a:rPr lang="en-US" b="1" dirty="0"/>
              <a:t>The Holy Land</a:t>
            </a:r>
          </a:p>
          <a:p>
            <a:r>
              <a:rPr lang="en-US" dirty="0"/>
              <a:t>Pilgrimage developed in the Byzantine period to such an extent that whole itineraries were made which spanned across the eastern part of the empire. The Holy Land was, of course, the most important and popular destination for pilgrims. Jerusalem was considered by Christians to be the centre of the world. The earliest surviving account of a Christian pilgrimage to Jerusalem is by a pilgrim from Bordeaux who recorded his travels in 333 CE. The </a:t>
            </a:r>
            <a:r>
              <a:rPr lang="en-US" dirty="0">
                <a:hlinkClick r:id="rId4"/>
              </a:rPr>
              <a:t>city</a:t>
            </a:r>
            <a:r>
              <a:rPr lang="en-US" dirty="0"/>
              <a:t> really took off as a destination for pilgrims following Constantine I's 4th-century CE sacred building programme there. The emperor set up lavish shrines at the Holy </a:t>
            </a:r>
            <a:r>
              <a:rPr lang="en-US" dirty="0" err="1"/>
              <a:t>Sepulchre</a:t>
            </a:r>
            <a:r>
              <a:rPr lang="en-US" dirty="0"/>
              <a:t> on Golgotha, where Christ was crucified and then entombed, the Mount of Olives, where the Ascension took place, and the nativity cave in Bethlehem.</a:t>
            </a:r>
          </a:p>
          <a:p>
            <a:endParaRPr lang="en-US" dirty="0"/>
          </a:p>
          <a:p>
            <a:r>
              <a:rPr lang="en-US" dirty="0"/>
              <a:t>Other sites of interest in Jerusalem included the site of the Resurrection, Gethsemane, where Christ prayed on the eve of his </a:t>
            </a:r>
            <a:r>
              <a:rPr lang="en-US" dirty="0">
                <a:hlinkClick r:id="rId5"/>
              </a:rPr>
              <a:t>death</a:t>
            </a:r>
            <a:r>
              <a:rPr lang="en-US" dirty="0"/>
              <a:t>, the church of Holy Wisdom, where Christ was condemned, the birthplace of Saint Mary and her </a:t>
            </a:r>
            <a:r>
              <a:rPr lang="en-US" dirty="0">
                <a:hlinkClick r:id="rId6"/>
              </a:rPr>
              <a:t>tomb</a:t>
            </a:r>
            <a:r>
              <a:rPr lang="en-US" dirty="0"/>
              <a:t>, the cave of the Last Supper, and the tombs of Simeon and James. By the 4th century CE alone there were some 34 sites to be visited in the city and its environs, and these only grew over the centuries with more and more churches, especially, being built. Besides Bethlehem, other sites outside the city included the tomb of Lazarus in Bethany. There were also relics to be seen such as the very jugs which </a:t>
            </a:r>
            <a:r>
              <a:rPr lang="en-US" dirty="0">
                <a:hlinkClick r:id="rId7"/>
              </a:rPr>
              <a:t>Jesus</a:t>
            </a:r>
            <a:r>
              <a:rPr lang="en-US" dirty="0"/>
              <a:t> had used to turn water into wine at Cana and the notebook he had used as a child in Nazareth.</a:t>
            </a:r>
          </a:p>
        </p:txBody>
      </p:sp>
    </p:spTree>
    <p:extLst>
      <p:ext uri="{BB962C8B-B14F-4D97-AF65-F5344CB8AC3E}">
        <p14:creationId xmlns:p14="http://schemas.microsoft.com/office/powerpoint/2010/main" val="16070414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How did the Romans take over Judea?</a:t>
            </a:r>
          </a:p>
          <a:p>
            <a:r>
              <a:rPr lang="en-US" b="1" dirty="0"/>
              <a:t>Medium</a:t>
            </a:r>
          </a:p>
          <a:p>
            <a:r>
              <a:rPr lang="en-US" dirty="0">
                <a:effectLst/>
                <a:hlinkClick r:id="rId3"/>
              </a:rPr>
              <a:t>SPQR | Ancient Rome and the Ancient World</a:t>
            </a:r>
            <a:endParaRPr lang="en-US" dirty="0">
              <a:effectLst/>
            </a:endParaRPr>
          </a:p>
          <a:p>
            <a:r>
              <a:rPr lang="en-US" dirty="0"/>
              <a:t>Apr 13 (no year given, but accessed in 2023)</a:t>
            </a:r>
          </a:p>
          <a:p>
            <a:endParaRPr lang="en-US" dirty="0">
              <a:effectLst/>
            </a:endParaRPr>
          </a:p>
          <a:p>
            <a:r>
              <a:rPr lang="en-US" dirty="0"/>
              <a:t>Judea is a small but terribly uncomfortable country. It had been a bone in Rome’s throat for over two hundred years, and much blood was spilled on both sides in the process of its conquest.</a:t>
            </a:r>
          </a:p>
          <a:p>
            <a:r>
              <a:rPr lang="en-US" dirty="0"/>
              <a:t>In 63 B.C., the Romans invaded Palestine for the first time. At that time, the kingdom of Hasmonean controlled this territory. The kingdom was in turmoil. Two brothers, two pretenders to the throne, Hyrcanus II and Aristobulus II, could not divide the throne. In order to provide international aid to the brotherly nation, the general </a:t>
            </a:r>
            <a:r>
              <a:rPr lang="en-US" dirty="0" err="1"/>
              <a:t>Gnaeus</a:t>
            </a:r>
            <a:r>
              <a:rPr lang="en-US" dirty="0"/>
              <a:t> Pompey went to Jerusalem with his troops. The kingdom went to Hyrcanus, but he ceased to be king after that. The Romans gave him the title of ethnarch, “national leader,” in modern parlance. His state retained its self-government but lost its independence. Antipater, a Roman protégé, became the de facto ruler.</a:t>
            </a:r>
          </a:p>
          <a:p>
            <a:endParaRPr lang="en-US" dirty="0"/>
          </a:p>
          <a:p>
            <a:r>
              <a:rPr lang="en-US" dirty="0"/>
              <a:t>See also the site where the above picture was taken:</a:t>
            </a:r>
          </a:p>
          <a:p>
            <a:r>
              <a:rPr lang="en-US" b="1" dirty="0"/>
              <a:t>Little Known Fact: The Romans were Invited to Invade Judea</a:t>
            </a:r>
          </a:p>
          <a:p>
            <a:r>
              <a:rPr lang="en-US" dirty="0"/>
              <a:t>Ward Sanford</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Original: May 2, 2021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Updated: Oct 12, 2022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www.cryforjerusalem.com</a:t>
            </a:r>
            <a:r>
              <a:rPr lang="en-US" dirty="0"/>
              <a:t>/post/romans-invited-</a:t>
            </a:r>
            <a:r>
              <a:rPr lang="en-US" dirty="0" err="1"/>
              <a:t>judea</a:t>
            </a:r>
            <a:endParaRPr lang="en-US" dirty="0"/>
          </a:p>
          <a:p>
            <a:endParaRPr lang="en-US" dirty="0"/>
          </a:p>
          <a:p>
            <a:r>
              <a:rPr lang="en-US" dirty="0"/>
              <a:t>Wait—Seriously? Did the Jews invite the Romans to invade their country? Well—yes—sort of. The Jewish nation did not. But its rulers did. And that led to General Pompey besieging Jerusalem in 63 BCE. What were they thinking?</a:t>
            </a:r>
          </a:p>
          <a:p>
            <a:endParaRPr lang="en-US" dirty="0"/>
          </a:p>
          <a:p>
            <a:r>
              <a:rPr lang="en-US" dirty="0"/>
              <a:t>It all started four years earlier when the Queen of Judea, Salome Alexandra, died. She was the wife of former ruler Alexander </a:t>
            </a:r>
            <a:r>
              <a:rPr lang="en-US" dirty="0" err="1"/>
              <a:t>Jannaeus</a:t>
            </a:r>
            <a:r>
              <a:rPr lang="en-US" dirty="0"/>
              <a:t>, who was part of the Hasmonean Dynasty that had ruled Judea since the Maccabees had expelled the Greeks. Salome and Alexander had had two sons: Hyrcanus II and Aristobulus II, each the namesake of a former Hasmonean ruler. Hyrcanus was the elder and inherited the throne upon his mother’s death. But Aristobulus was superior to his older brother in power and magnanimity and could not resist trying to claim the throne for himself. Thus, the country descended into civil war. Aristobulus quickly overpowered Hyrcanus and captured Jerusalem. He allowed his brother Hyrcanus to live in peace once he had renounced the kingship and high priesthood. But Hyrcanus grew suspicious that Aristobulus was going to have him killed eventually, so he took refuge with the Nabateans in their capital at Petra in present day Jordan. There Hyrcanus eventually convinced the Nabatean king to send an army of 50,000 toward Jerusalem to restore his kingship.</a:t>
            </a:r>
            <a:br>
              <a:rPr lang="en-US" dirty="0"/>
            </a:br>
            <a:endParaRPr lang="en-US" dirty="0"/>
          </a:p>
          <a:p>
            <a:r>
              <a:rPr lang="en-US" dirty="0"/>
              <a:t>Meanwhile Rome had been expanding its empire. General Pompey had been making advancements east into Asia, including the assimilation of the Greek Seleucid kingdom. The Seleucids had originally ruled over a great eastern territory that had been conquered by the Alexander the Great. By this time, however, it had been diminished to the area of modern-day Syria. With Judea on the verge of civil war again, both Aristobulus and Hyrcanus sent gifts to General Pompey in Damascus, requesting he send military troops to aide them in establishing their sole kingship of Judea while expelling their brother. Rome saw the weaker of the two brothers, Hyrcanus, as a more subservient ruler under future Roman authority, and so backed him against Aristobulus. The result was Pompey besieging Jerusalem and the removal of Aristobulus, a seeming victory for Hyrcanus. But Hyrcanus was only given the high priesthood and not the kingship. Instead, the governing administration was given to a powerful Roman ally in the Jewish court, Antipater the Idumean. Antipater was a convert to Judaism from the Edomites (descendants of Esau). He was also the father of Herod the Great, who succeeded him as founder of the new Herodian dynasty. The die now had been cast. In seeking Roman intervention for their short-term ambition of making themselves the ruler of Judea, the brothers had invited in the Roman military, who had no intention of handing the ruling authority back over to the Jews. They had put their own self-interest above that of their nation.</a:t>
            </a:r>
          </a:p>
          <a:p>
            <a:endParaRPr lang="en-US" dirty="0"/>
          </a:p>
          <a:p>
            <a:r>
              <a:rPr lang="en-US" i="1" dirty="0">
                <a:solidFill>
                  <a:srgbClr val="0B5394"/>
                </a:solidFill>
                <a:effectLst/>
              </a:rPr>
              <a:t>Cry For Jerusalem is a series of historical fiction books covering the seven years leading up to the burning of Herod’s Temple and the Siege of Jerusalem in 70 CE.</a:t>
            </a:r>
            <a:endParaRPr lang="en-US" dirty="0"/>
          </a:p>
          <a:p>
            <a:endParaRPr lang="en-US" dirty="0">
              <a:effectLst/>
            </a:endParaRPr>
          </a:p>
        </p:txBody>
      </p:sp>
    </p:spTree>
    <p:extLst>
      <p:ext uri="{BB962C8B-B14F-4D97-AF65-F5344CB8AC3E}">
        <p14:creationId xmlns:p14="http://schemas.microsoft.com/office/powerpoint/2010/main" val="32420682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198B0C-3DBE-CB43-A896-84767125C947}" type="slidenum">
              <a:rPr lang="en-US" sz="1200"/>
              <a:pPr eaLnBrk="1" hangingPunct="1"/>
              <a:t>96</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97</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F91762-E7A0-B948-8335-A0E5CB954AF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3857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1AF3D-F46E-E84C-8E28-0221AFD9A17A}"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8644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Israel’s Claims to Its Land</a:t>
            </a:r>
          </a:p>
          <a:p>
            <a:r>
              <a:rPr lang="en-US" dirty="0"/>
              <a:t>There are four grounds that nations use in their self-understanding of why they rightfully occupy their land. I will give some examples from around the world, and then I will apply it to Israel. </a:t>
            </a:r>
          </a:p>
          <a:p>
            <a:r>
              <a:rPr lang="en-US" b="1" dirty="0">
                <a:hlinkClick r:id="rId3"/>
              </a:rPr>
              <a:t>Rabbi Elliot N. Dorff </a:t>
            </a:r>
          </a:p>
          <a:p>
            <a:r>
              <a:rPr lang="en-US" dirty="0"/>
              <a:t>November 1, 2023 </a:t>
            </a:r>
          </a:p>
          <a:p>
            <a:r>
              <a:rPr lang="en-US" dirty="0" err="1"/>
              <a:t>yorkfoto</a:t>
            </a:r>
            <a:r>
              <a:rPr lang="en-US" dirty="0"/>
              <a:t>/Getty Images </a:t>
            </a:r>
          </a:p>
          <a:p>
            <a:endParaRPr lang="en-US" dirty="0">
              <a:effectLst/>
            </a:endParaRPr>
          </a:p>
          <a:p>
            <a:r>
              <a:rPr lang="en-US" dirty="0"/>
              <a:t>In these weeks when Jews all over the world are worried about the future existence of the State of Israel, let alone its safety and flourishing, and when some claim that Israel is a colonial power that is usurping the right of Palestinians to their land, the philosopher in me wants to zoom out to ask this question: How does any nation have a right to its land?</a:t>
            </a:r>
          </a:p>
          <a:p>
            <a:r>
              <a:rPr lang="en-US" dirty="0"/>
              <a:t>I am going to suggest that there are four grounds that nations use in their self-understanding of why they rightfully occupy their land, grounds that other nations recognize as well in respecting each nation’s sovereignty over its land. For each of these grounds, I will give some examples from around the world, and then I will apply it to Israel. Interestingly, in some form all four of these grounds are illustrated in the stories in Genesis we are reading in the synagogue at this time of year.</a:t>
            </a:r>
          </a:p>
          <a:p>
            <a:r>
              <a:rPr lang="en-US" b="1" dirty="0"/>
              <a:t>War</a:t>
            </a:r>
            <a:endParaRPr lang="en-US" dirty="0"/>
          </a:p>
          <a:p>
            <a:r>
              <a:rPr lang="en-US" dirty="0"/>
              <a:t>The American Revolution and the revolutions of South American countries against their Spanish and Portuguese rulers are some examples of how nations establish sovereignty over their land. This is mirrored in Genesis 14, in which Abram has to wage war to defend his hold on the land. Interestingly, in doing so he redeems Lot from captivity, an especially poignant part of the story for the current Israel-Gaza conflict.  </a:t>
            </a:r>
          </a:p>
          <a:p>
            <a:r>
              <a:rPr lang="en-US" dirty="0"/>
              <a:t>Israel has unfortunately had a surfeit of experience of having to establish or reenforce its claim to its land through war, from its War of Independence in 1948 to the current conflict.</a:t>
            </a:r>
          </a:p>
          <a:p>
            <a:r>
              <a:rPr lang="en-US" b="1" dirty="0"/>
              <a:t>God gave the Jews this land </a:t>
            </a:r>
            <a:endParaRPr lang="en-US" dirty="0"/>
          </a:p>
          <a:p>
            <a:r>
              <a:rPr lang="en-US" dirty="0"/>
              <a:t>This gift to Abram and his descendants, Isaac and Jacob, is first announced in Genesis 12 and repeated many times thereafter.  In similar fashion, the Japanese believe that the gods granted them the land that they occupy.</a:t>
            </a:r>
          </a:p>
          <a:p>
            <a:r>
              <a:rPr lang="en-US" dirty="0"/>
              <a:t>This is a powerful justification for Jews to live on the Land of Israel for religious Jews and for many Christians, especially Evangelical Christians. When I first began formulating this essay, I thought that Muslims would disagree, based on the Koran. I Googled “the Land of Israel in the Koran,” however, and found a talk by Sheikh Dr Muhammad Al-</a:t>
            </a:r>
            <a:r>
              <a:rPr lang="en-US" dirty="0" err="1"/>
              <a:t>Hussaini</a:t>
            </a:r>
            <a:r>
              <a:rPr lang="en-US" dirty="0"/>
              <a:t> in London, in which he points to Sura 5:20-21:</a:t>
            </a:r>
          </a:p>
          <a:p>
            <a:r>
              <a:rPr lang="en-US" dirty="0"/>
              <a:t>“Give heed, O believers! For Moses said to his people: O my people! Remember with reverence the grace of God upon you when He appointed prophets among you and made you sovereign over yourselves. Moreover, He gave to you what He has not given to anyone else. O my people! Enter the Holy Land that God has decreed for you to enter, and do not turn away from this battle in retreat, for then you shall turn back from the faith itself as losers of an everlasting Paradise.”</a:t>
            </a:r>
          </a:p>
          <a:p>
            <a:r>
              <a:rPr lang="en-US" dirty="0"/>
              <a:t>Sheikh Al-</a:t>
            </a:r>
            <a:r>
              <a:rPr lang="en-US" dirty="0" err="1"/>
              <a:t>Hussaini</a:t>
            </a:r>
            <a:r>
              <a:rPr lang="en-US" dirty="0"/>
              <a:t> then asserts “that the traditional commentators from the eighth and ninth century onwards have uniformly interpreted the Koran to say explicitly that Eretz Yisrael has been given by God to the Jewish people as a perpetual covenant. There is no Islamic counterclaim to the Land anywhere in the traditional corpus of commentary” (https://</a:t>
            </a:r>
            <a:r>
              <a:rPr lang="en-US" dirty="0" err="1"/>
              <a:t>www.thejc.com</a:t>
            </a:r>
            <a:r>
              <a:rPr lang="en-US" dirty="0"/>
              <a:t>/</a:t>
            </a:r>
            <a:r>
              <a:rPr lang="en-US" dirty="0" err="1"/>
              <a:t>judaism</a:t>
            </a:r>
            <a:r>
              <a:rPr lang="en-US" dirty="0"/>
              <a:t>/all/what-the-koran-says-about-the-land-of-israel-1.8278). Mohammed many times urges his followers to fight for Mecca (</a:t>
            </a:r>
            <a:r>
              <a:rPr lang="en-US" dirty="0" err="1"/>
              <a:t>Makka</a:t>
            </a:r>
            <a:r>
              <a:rPr lang="en-US" dirty="0"/>
              <a:t> in many translations), but never for Jerusalem or Israel. The only way in which Hamas and other Muslims can justify taking it away from Jews is to claim that they are evil sinners who must be punished, but for the Koran and its official interpreters, God gave the Land of Israel to the Jews.</a:t>
            </a:r>
          </a:p>
          <a:p>
            <a:r>
              <a:rPr lang="en-US" b="1" dirty="0"/>
              <a:t>International agreement </a:t>
            </a:r>
            <a:endParaRPr lang="en-US" dirty="0"/>
          </a:p>
          <a:p>
            <a:r>
              <a:rPr lang="en-US" dirty="0"/>
              <a:t>This is how Canada gained its independence — through the Constitution Acts from 1867 to 1982 — and it is how many nations gained independence after World War II, when colonial powers handed over sovereignty to the local communities in India, Pakistan, and many countries in Africa. In the same way, the British abandoned their rule of Israel and its neighbors in 1948, turning it over to what, according to the United Nations resolution of November 1947, was supposed to be two independent Jewish and Arab states between the Mediterranean the Jordan River. In at least somewhat similar ways, the Torah records in Genesis 13 the division of the land between Abram and Lot to settle the conflict between their shepherds and, in Genesis 21:22ff, the agreement between Abraham and  Abimelech to settle the conflict of their clans over their wells of water.  </a:t>
            </a:r>
          </a:p>
          <a:p>
            <a:r>
              <a:rPr lang="en-US" b="1" dirty="0"/>
              <a:t>Long-time Residence </a:t>
            </a:r>
            <a:endParaRPr lang="en-US" dirty="0"/>
          </a:p>
          <a:p>
            <a:r>
              <a:rPr lang="en-US" dirty="0"/>
              <a:t>This is the self-understanding of the Japanese, Chinese, Russians, and many African tribes as to why they rightfully occupy their land: It has been theirs from ancient ancestors to now. This is the claim that especially secular Israeli Jews use, and so it is no accident that they (and some religious Jews too) are keenly interested in archaeology to prove the claim of the ancient Israelites on the Land of Israel, and it is also the reason that the biblical stories of the conquest of the land in the Torah and in the books of the Former Prophets are taught in secular Israeli high schools. It is also the motivation of the claim that even though Jews did not rule that land for many centuries, there were always Jews living there, and Jews prayed three times daily for their return to the land of their ancestors.</a:t>
            </a:r>
          </a:p>
          <a:p>
            <a:r>
              <a:rPr lang="en-US" dirty="0"/>
              <a:t>In sum, the claim of Jews to the Land of Israel is grounded in all four of these factors. That said, as Americans, Central and South Americans, Australians, and New Zealanders must deal morally with the claims of those native to those lands before the current majority arrived there, and for cogent humanitarian, political, security, economic, and other pragmatic reasons, contemporary Israelis must find a way to negotiate peace with the Muslims who lived there before the modern Jewish return to the land and their descendants, as difficult as it has been to find a partner for peace among successive Palestinian representatives.  We all hope and pray that there be peace there, and may it be soon.</a:t>
            </a:r>
          </a:p>
          <a:p>
            <a:r>
              <a:rPr lang="en-US" b="1" i="1" dirty="0"/>
              <a:t>Rabbi Elliot </a:t>
            </a:r>
            <a:r>
              <a:rPr lang="en-US" b="1" i="1" dirty="0" err="1"/>
              <a:t>Dorff</a:t>
            </a:r>
            <a:r>
              <a:rPr lang="en-US" b="1" i="1" dirty="0"/>
              <a:t>, Ph.D.</a:t>
            </a:r>
            <a:r>
              <a:rPr lang="en-US" i="1" dirty="0"/>
              <a:t> is the Rector and Distinguished Service Professor of Philosophy at American Jewish University.</a:t>
            </a:r>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6.xml"/><Relationship Id="rId4" Type="http://schemas.openxmlformats.org/officeDocument/2006/relationships/image" Target="../media/image11.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4205125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928715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3795669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125427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504496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135640189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5632315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315330287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09621856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7197383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1399774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354675474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69500661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84444719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159327772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28445779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06580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7926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4157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5768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136521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140665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86124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47962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2257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7074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64504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29975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1030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160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01587600"/>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8994041"/>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343311312"/>
      </p:ext>
    </p:extLst>
  </p:cSld>
  <p:clrMapOvr>
    <a:masterClrMapping/>
  </p:clrMapOvr>
  <p:transition spd="med">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02548467"/>
      </p:ext>
    </p:extLst>
  </p:cSld>
  <p:clrMapOvr>
    <a:masterClrMapping/>
  </p:clrMapOvr>
  <p:transition spd="med">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38187250"/>
      </p:ext>
    </p:extLst>
  </p:cSld>
  <p:clrMapOvr>
    <a:masterClrMapping/>
  </p:clrMapOvr>
  <p:transition spd="med">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85800465"/>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56779733"/>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52569799"/>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4543321"/>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09198071"/>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4163823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43933163"/>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6066610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36716719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41806544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885481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11383342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5136048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3580286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1006586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62787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26457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3340797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1305164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1549245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15971306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395267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77737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8828678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648599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1327635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143825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3548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901957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2634298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393062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222805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291337"/>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95653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0521261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163009"/>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297964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4753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65597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4219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84813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26731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158874"/>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810619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428993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3344176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64211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9374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1079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330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49292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10346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815701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22934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31132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76628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6862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366563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66237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62518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27876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2363384"/>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549891"/>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142817"/>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37288"/>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47894"/>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64733878"/>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95639"/>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165318"/>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9758389"/>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349712"/>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80687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4643"/>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74694691"/>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441517580"/>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713006283"/>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859495969"/>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76265335"/>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548181712"/>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2460493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024244464"/>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14549845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47402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11334573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731838820"/>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63206871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3586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25577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225781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14571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05628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19964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952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257389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7052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42773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46766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97447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324849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51386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2105690859"/>
      </p:ext>
    </p:extLst>
  </p:cSld>
  <p:clrMapOvr>
    <a:masterClrMapping/>
  </p:clrMapOvr>
  <p:transition>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3693976392"/>
      </p:ext>
    </p:extLst>
  </p:cSld>
  <p:clrMapOvr>
    <a:masterClrMapping/>
  </p:clrMapOvr>
  <p:transition>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666716582"/>
      </p:ext>
    </p:extLst>
  </p:cSld>
  <p:clrMapOvr>
    <a:masterClrMapping/>
  </p:clrMapOvr>
  <p:transition>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6542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1658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188816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14731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42507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74436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38836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17819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9135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879792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91813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08903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09394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12430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86220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3644267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178138"/>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267691"/>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6599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58899"/>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809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1152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1714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87134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6004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22541"/>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5883"/>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3791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37644"/>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C270911-B96F-6443-B0A8-5C0B8A7A8C38}" type="slidenum">
              <a:rPr lang="en-US"/>
              <a:pPr>
                <a:defRPr/>
              </a:pPr>
              <a:t>‹#›</a:t>
            </a:fld>
            <a:endParaRPr lang="en-US"/>
          </a:p>
        </p:txBody>
      </p:sp>
    </p:spTree>
    <p:extLst>
      <p:ext uri="{BB962C8B-B14F-4D97-AF65-F5344CB8AC3E}">
        <p14:creationId xmlns:p14="http://schemas.microsoft.com/office/powerpoint/2010/main" val="231770040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EBE1344-0F83-804F-B58B-07552DE85D40}" type="slidenum">
              <a:rPr lang="en-US"/>
              <a:pPr>
                <a:defRPr/>
              </a:pPr>
              <a:t>‹#›</a:t>
            </a:fld>
            <a:endParaRPr lang="en-US"/>
          </a:p>
        </p:txBody>
      </p:sp>
    </p:spTree>
    <p:extLst>
      <p:ext uri="{BB962C8B-B14F-4D97-AF65-F5344CB8AC3E}">
        <p14:creationId xmlns:p14="http://schemas.microsoft.com/office/powerpoint/2010/main" val="34841203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62C1661-BB1B-4443-B596-B35745233B00}" type="slidenum">
              <a:rPr lang="en-US"/>
              <a:pPr>
                <a:defRPr/>
              </a:pPr>
              <a:t>‹#›</a:t>
            </a:fld>
            <a:endParaRPr lang="en-US"/>
          </a:p>
        </p:txBody>
      </p:sp>
    </p:spTree>
    <p:extLst>
      <p:ext uri="{BB962C8B-B14F-4D97-AF65-F5344CB8AC3E}">
        <p14:creationId xmlns:p14="http://schemas.microsoft.com/office/powerpoint/2010/main" val="40877916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63B5D09C-8788-B14B-8865-582D7E15283E}" type="slidenum">
              <a:rPr lang="en-US"/>
              <a:pPr>
                <a:defRPr/>
              </a:pPr>
              <a:t>‹#›</a:t>
            </a:fld>
            <a:endParaRPr lang="en-US"/>
          </a:p>
        </p:txBody>
      </p:sp>
    </p:spTree>
    <p:extLst>
      <p:ext uri="{BB962C8B-B14F-4D97-AF65-F5344CB8AC3E}">
        <p14:creationId xmlns:p14="http://schemas.microsoft.com/office/powerpoint/2010/main" val="13716375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9719E63B-2D07-7D43-BD15-04832C14F65C}" type="slidenum">
              <a:rPr lang="en-US"/>
              <a:pPr>
                <a:defRPr/>
              </a:pPr>
              <a:t>‹#›</a:t>
            </a:fld>
            <a:endParaRPr lang="en-US"/>
          </a:p>
        </p:txBody>
      </p:sp>
    </p:spTree>
    <p:extLst>
      <p:ext uri="{BB962C8B-B14F-4D97-AF65-F5344CB8AC3E}">
        <p14:creationId xmlns:p14="http://schemas.microsoft.com/office/powerpoint/2010/main" val="364071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1169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543BC3BB-C43A-904D-94E5-9773A3BCCA22}" type="slidenum">
              <a:rPr lang="en-US"/>
              <a:pPr>
                <a:defRPr/>
              </a:pPr>
              <a:t>‹#›</a:t>
            </a:fld>
            <a:endParaRPr lang="en-US"/>
          </a:p>
        </p:txBody>
      </p:sp>
    </p:spTree>
    <p:extLst>
      <p:ext uri="{BB962C8B-B14F-4D97-AF65-F5344CB8AC3E}">
        <p14:creationId xmlns:p14="http://schemas.microsoft.com/office/powerpoint/2010/main" val="22424196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E927876C-7F24-DA4E-A840-D9E3A333888F}" type="slidenum">
              <a:rPr lang="en-US"/>
              <a:pPr>
                <a:defRPr/>
              </a:pPr>
              <a:t>‹#›</a:t>
            </a:fld>
            <a:endParaRPr lang="en-US"/>
          </a:p>
        </p:txBody>
      </p:sp>
    </p:spTree>
    <p:extLst>
      <p:ext uri="{BB962C8B-B14F-4D97-AF65-F5344CB8AC3E}">
        <p14:creationId xmlns:p14="http://schemas.microsoft.com/office/powerpoint/2010/main" val="29042392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DFD0B842-3E5B-C74B-ABE4-BC80032E9176}" type="slidenum">
              <a:rPr lang="en-US"/>
              <a:pPr>
                <a:defRPr/>
              </a:pPr>
              <a:t>‹#›</a:t>
            </a:fld>
            <a:endParaRPr lang="en-US"/>
          </a:p>
        </p:txBody>
      </p:sp>
    </p:spTree>
    <p:extLst>
      <p:ext uri="{BB962C8B-B14F-4D97-AF65-F5344CB8AC3E}">
        <p14:creationId xmlns:p14="http://schemas.microsoft.com/office/powerpoint/2010/main" val="39072230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513D0586-E391-9244-92B5-F3231BB448EA}" type="slidenum">
              <a:rPr lang="en-US"/>
              <a:pPr>
                <a:defRPr/>
              </a:pPr>
              <a:t>‹#›</a:t>
            </a:fld>
            <a:endParaRPr lang="en-US"/>
          </a:p>
        </p:txBody>
      </p:sp>
    </p:spTree>
    <p:extLst>
      <p:ext uri="{BB962C8B-B14F-4D97-AF65-F5344CB8AC3E}">
        <p14:creationId xmlns:p14="http://schemas.microsoft.com/office/powerpoint/2010/main" val="34277844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6651B406-DA85-E74B-A740-3DFC0507F23F}" type="slidenum">
              <a:rPr lang="en-US"/>
              <a:pPr>
                <a:defRPr/>
              </a:pPr>
              <a:t>‹#›</a:t>
            </a:fld>
            <a:endParaRPr lang="en-US"/>
          </a:p>
        </p:txBody>
      </p:sp>
    </p:spTree>
    <p:extLst>
      <p:ext uri="{BB962C8B-B14F-4D97-AF65-F5344CB8AC3E}">
        <p14:creationId xmlns:p14="http://schemas.microsoft.com/office/powerpoint/2010/main" val="14071850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5DFD2071-DEE6-BA45-BEFD-FEBFF1C43950}" type="slidenum">
              <a:rPr lang="en-US"/>
              <a:pPr>
                <a:defRPr/>
              </a:pPr>
              <a:t>‹#›</a:t>
            </a:fld>
            <a:endParaRPr lang="en-US"/>
          </a:p>
        </p:txBody>
      </p:sp>
    </p:spTree>
    <p:extLst>
      <p:ext uri="{BB962C8B-B14F-4D97-AF65-F5344CB8AC3E}">
        <p14:creationId xmlns:p14="http://schemas.microsoft.com/office/powerpoint/2010/main" val="838532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01342"/>
      </p:ext>
    </p:extLst>
  </p:cSld>
  <p:clrMapOvr>
    <a:masterClrMapping/>
  </p:clrMapOvr>
  <p:transition>
    <p:wheel spokes="0"/>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320094"/>
      </p:ext>
    </p:extLst>
  </p:cSld>
  <p:clrMapOvr>
    <a:masterClrMapping/>
  </p:clrMapOvr>
  <p:transition>
    <p:wheel spokes="0"/>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1439363"/>
      </p:ext>
    </p:extLst>
  </p:cSld>
  <p:clrMapOvr>
    <a:masterClrMapping/>
  </p:clrMapOvr>
  <p:transition>
    <p:wheel spokes="0"/>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475415"/>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30870884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780017"/>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41301512"/>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63585"/>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5507538"/>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1999747"/>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086030"/>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785296"/>
      </p:ext>
    </p:extLst>
  </p:cSld>
  <p:clrMapOvr>
    <a:masterClrMapping/>
  </p:clrMapOvr>
  <p:transition>
    <p:wheel spokes="0"/>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38757951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12252153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2615440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26731342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2/26/24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7805663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2/26/24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9141338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2/26/24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18319048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2/26/24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28903021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2/26/24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24793609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2/26/24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0748014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3146833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2/26/24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26880853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2/26/24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42477306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06929331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20027713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2/26/24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601103216"/>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2/26/24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2117559630"/>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2/26/24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9018118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2/26/24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7522215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3187579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2/26/24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236507654"/>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2/26/24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836956179"/>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2/26/24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572908463"/>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2/26/24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78335031"/>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284648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2788312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628204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6468272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874114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95648138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15218977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38765886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826723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24098459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40058336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183694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12800234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8146804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2466856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9921723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42652889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5392561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2645828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13254844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19678410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649764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75694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00650188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13155418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56853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349170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37476904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4930466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7142005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11392761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2160408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203908175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375658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11006288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8379001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7693937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4973044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11569716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52602788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74602172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3286"/>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2996754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870832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6080715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356124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680762703"/>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51780606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17445825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04586399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9295482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17426509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15513150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9707617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7515619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3197770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8162480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7035638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375709360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270535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6473997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724317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5381049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33699838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5846033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9791216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4257216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3565076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29103333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65488934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99617164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34073735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96313489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18032323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3065955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19388294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26471811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2306800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22843540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40501844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23191015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13652765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22724073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38703968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27248517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40558245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20838023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12919009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279813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18629498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338370563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70821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252348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51667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92003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773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00917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7549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23879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426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2009208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7340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3117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331484770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59498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9828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82509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3870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6233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94738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2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3426188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85216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90364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80589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184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569577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3903799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73325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9154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2207078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78615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2536965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339454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1846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50297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113470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070447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22845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59873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10524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40070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45322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48956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0441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981416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420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2015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04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1112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4913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1066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0237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630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28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0574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8608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62482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980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80903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51227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35947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45200"/>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3468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2774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5931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59776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34670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52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33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03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370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16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9743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32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002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565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997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3772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7294454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6681709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3812384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40103389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318143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34661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8.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22.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3.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7.xml"/><Relationship Id="rId1"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theme" Target="../theme/theme28.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7.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2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image" Target="../media/image12.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image" Target="../media/image11.png"/><Relationship Id="rId2" Type="http://schemas.openxmlformats.org/officeDocument/2006/relationships/slideLayout" Target="../slideLayouts/slideLayout369.xml"/><Relationship Id="rId16" Type="http://schemas.openxmlformats.org/officeDocument/2006/relationships/image" Target="../media/image10.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9.jpeg"/><Relationship Id="rId10" Type="http://schemas.openxmlformats.org/officeDocument/2006/relationships/slideLayout" Target="../slideLayouts/slideLayout377.xml"/><Relationship Id="rId19" Type="http://schemas.openxmlformats.org/officeDocument/2006/relationships/image" Target="../media/image13.png"/><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7.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8.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2.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93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extLst>
      <p:ext uri="{BB962C8B-B14F-4D97-AF65-F5344CB8AC3E}">
        <p14:creationId xmlns:p14="http://schemas.microsoft.com/office/powerpoint/2010/main" val="100905078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495604911"/>
      </p:ext>
    </p:extLst>
  </p:cSld>
  <p:clrMap bg1="dk2" tx1="lt1" bg2="dk1" tx2="lt2" accent1="accent1" accent2="accent2" accent3="accent3" accent4="accent4" accent5="accent5" accent6="accent6" hlink="hlink" folHlink="folHlink"/>
  <p:sldLayoutIdLst>
    <p:sldLayoutId id="2147483789"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7304344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81964274"/>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40097"/>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403490695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79192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18088081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840305174"/>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7098267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311431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33489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1614654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301283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902579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0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ea typeface="Osaka" charset="0"/>
                <a:cs typeface="Osaka" charset="0"/>
              </a:defRPr>
            </a:lvl1pPr>
          </a:lstStyle>
          <a:p>
            <a:pPr>
              <a:defRPr/>
            </a:pPr>
            <a:fld id="{A73248D0-4F86-C24B-AFDD-562F2121987F}" type="slidenum">
              <a:rPr lang="en-US"/>
              <a:pPr>
                <a:defRPr/>
              </a:pPr>
              <a:t>‹#›</a:t>
            </a:fld>
            <a:endParaRPr lang="en-US"/>
          </a:p>
        </p:txBody>
      </p:sp>
    </p:spTree>
    <p:extLst>
      <p:ext uri="{BB962C8B-B14F-4D97-AF65-F5344CB8AC3E}">
        <p14:creationId xmlns:p14="http://schemas.microsoft.com/office/powerpoint/2010/main" val="169608375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67919567"/>
      </p:ext>
    </p:extLst>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2/26/24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55289889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219112"/>
      </p:ext>
    </p:extLst>
  </p:cSld>
  <p:clrMap bg1="dk2" tx1="lt1" bg2="dk1" tx2="lt2" accent1="accent1" accent2="accent2" accent3="accent3" accent4="accent4" accent5="accent5" accent6="accent6" hlink="hlink" folHlink="folHlink"/>
  <p:sldLayoutIdLst>
    <p:sldLayoutId id="214748401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2/26/24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37599"/>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173670889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967972839"/>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00039555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576541"/>
      </p:ext>
    </p:extLst>
  </p:cSld>
  <p:clrMap bg1="dk2" tx1="lt1" bg2="dk1" tx2="lt2" accent1="accent1" accent2="accent2" accent3="accent3" accent4="accent4" accent5="accent5" accent6="accent6" hlink="hlink" folHlink="folHlink"/>
  <p:sldLayoutIdLst>
    <p:sldLayoutId id="214748405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394744909"/>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84651981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662754062"/>
      </p:ext>
    </p:extLst>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461083075"/>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54949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237810"/>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605954119"/>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338350859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extLst>
      <p:ext uri="{BB962C8B-B14F-4D97-AF65-F5344CB8AC3E}">
        <p14:creationId xmlns:p14="http://schemas.microsoft.com/office/powerpoint/2010/main" val="14642489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67725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51857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305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extLst>
      <p:ext uri="{BB962C8B-B14F-4D97-AF65-F5344CB8AC3E}">
        <p14:creationId xmlns:p14="http://schemas.microsoft.com/office/powerpoint/2010/main" val="20832747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19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20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20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7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28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28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2.xml"/><Relationship Id="rId1" Type="http://schemas.openxmlformats.org/officeDocument/2006/relationships/slideLayout" Target="../slideLayouts/slideLayout28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3.xml"/><Relationship Id="rId1" Type="http://schemas.openxmlformats.org/officeDocument/2006/relationships/slideLayout" Target="../slideLayouts/slideLayout3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31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6.xml"/><Relationship Id="rId1" Type="http://schemas.openxmlformats.org/officeDocument/2006/relationships/slideLayout" Target="../slideLayouts/slideLayout2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7.xml"/><Relationship Id="rId1" Type="http://schemas.openxmlformats.org/officeDocument/2006/relationships/slideLayout" Target="../slideLayouts/slideLayout300.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8.xml"/><Relationship Id="rId1" Type="http://schemas.openxmlformats.org/officeDocument/2006/relationships/slideLayout" Target="../slideLayouts/slideLayout321.xml"/><Relationship Id="rId4" Type="http://schemas.openxmlformats.org/officeDocument/2006/relationships/image" Target="../media/image116.emf"/></Relationships>
</file>

<file path=ppt/slides/_rels/slide1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9.xml"/><Relationship Id="rId1" Type="http://schemas.openxmlformats.org/officeDocument/2006/relationships/slideLayout" Target="../slideLayouts/slideLayout3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339.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1.xml"/><Relationship Id="rId1" Type="http://schemas.openxmlformats.org/officeDocument/2006/relationships/slideLayout" Target="../slideLayouts/slideLayout2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3.xml"/><Relationship Id="rId1" Type="http://schemas.openxmlformats.org/officeDocument/2006/relationships/slideLayout" Target="../slideLayouts/slideLayout2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2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2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6.xml"/><Relationship Id="rId1" Type="http://schemas.openxmlformats.org/officeDocument/2006/relationships/slideLayout" Target="../slideLayouts/slideLayout3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7.xml"/><Relationship Id="rId1" Type="http://schemas.openxmlformats.org/officeDocument/2006/relationships/slideLayout" Target="../slideLayouts/slideLayout3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8.xml"/><Relationship Id="rId1" Type="http://schemas.openxmlformats.org/officeDocument/2006/relationships/slideLayout" Target="../slideLayouts/slideLayout3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9.xml"/><Relationship Id="rId1" Type="http://schemas.openxmlformats.org/officeDocument/2006/relationships/slideLayout" Target="../slideLayouts/slideLayout3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50.xml"/><Relationship Id="rId1" Type="http://schemas.openxmlformats.org/officeDocument/2006/relationships/themeOverride" Target="../theme/themeOverride2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50.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1.xml"/><Relationship Id="rId1" Type="http://schemas.openxmlformats.org/officeDocument/2006/relationships/slideLayout" Target="../slideLayouts/slideLayout379.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79.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92.xml"/><Relationship Id="rId1" Type="http://schemas.openxmlformats.org/officeDocument/2006/relationships/themeOverride" Target="../theme/themeOverride21.xml"/><Relationship Id="rId4" Type="http://schemas.openxmlformats.org/officeDocument/2006/relationships/image" Target="../media/image137.png"/></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79.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3.xml"/><Relationship Id="rId1" Type="http://schemas.openxmlformats.org/officeDocument/2006/relationships/slideLayout" Target="../slideLayouts/slideLayout17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4.xml"/><Relationship Id="rId1" Type="http://schemas.openxmlformats.org/officeDocument/2006/relationships/slideLayout" Target="../slideLayouts/slideLayout177.xml"/><Relationship Id="rId5" Type="http://schemas.openxmlformats.org/officeDocument/2006/relationships/image" Target="../media/image141.jpeg"/><Relationship Id="rId4" Type="http://schemas.openxmlformats.org/officeDocument/2006/relationships/image" Target="../media/image140.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00.xml"/><Relationship Id="rId5" Type="http://schemas.openxmlformats.org/officeDocument/2006/relationships/image" Target="../media/image23.jpeg"/><Relationship Id="rId4" Type="http://schemas.openxmlformats.org/officeDocument/2006/relationships/image" Target="../media/image22.emf"/></Relationships>
</file>

<file path=ppt/slides/_rels/slide1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5.xml"/><Relationship Id="rId1" Type="http://schemas.openxmlformats.org/officeDocument/2006/relationships/slideLayout" Target="../slideLayouts/slideLayout399.xml"/><Relationship Id="rId4" Type="http://schemas.openxmlformats.org/officeDocument/2006/relationships/image" Target="../media/image143.png"/></Relationships>
</file>

<file path=ppt/slides/_rels/slide15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6.xml"/><Relationship Id="rId1" Type="http://schemas.openxmlformats.org/officeDocument/2006/relationships/slideLayout" Target="../slideLayouts/slideLayout26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7.xml"/><Relationship Id="rId1" Type="http://schemas.openxmlformats.org/officeDocument/2006/relationships/slideLayout" Target="../slideLayouts/slideLayout26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9.xml"/><Relationship Id="rId1" Type="http://schemas.openxmlformats.org/officeDocument/2006/relationships/slideLayout" Target="../slideLayouts/slideLayout35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3.xml"/><Relationship Id="rId1" Type="http://schemas.openxmlformats.org/officeDocument/2006/relationships/slideLayout" Target="../slideLayouts/slideLayout2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1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5.xml"/><Relationship Id="rId1" Type="http://schemas.openxmlformats.org/officeDocument/2006/relationships/themeOverride" Target="../theme/themeOverride1.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4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9.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53.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7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29.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14.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14.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sv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1.jpe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2.jpeg"/><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0.pn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80.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8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86.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jpeg"/></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88403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Hating Jews Through the Centuries</a:t>
            </a:r>
          </a:p>
        </p:txBody>
      </p:sp>
      <p:sp>
        <p:nvSpPr>
          <p:cNvPr id="900098" name="Rectangle 2"/>
          <p:cNvSpPr>
            <a:spLocks noGrp="1" noChangeArrowheads="1"/>
          </p:cNvSpPr>
          <p:nvPr>
            <p:ph type="ctrTitle"/>
          </p:nvPr>
        </p:nvSpPr>
        <p:spPr>
          <a:xfrm>
            <a:off x="23813" y="0"/>
            <a:ext cx="9120187" cy="88403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 the Nations Treat Israel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2341048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en-US" b="1">
                <a:solidFill>
                  <a:srgbClr val="FFFFFF"/>
                </a:solidFill>
                <a:effectLst>
                  <a:outerShdw blurRad="38100" dist="38100" dir="2700000" algn="tl">
                    <a:srgbClr val="000000"/>
                  </a:outerShdw>
                </a:effectLst>
                <a:latin typeface="Trebuchet MS" charset="0"/>
                <a:ea typeface="Osaka" charset="0"/>
                <a:cs typeface="Osaka" charset="0"/>
              </a:rPr>
              <a:t>Assyrian Expansion</a:t>
            </a:r>
            <a:endParaRPr kumimoji="1" lang="en-US" b="1">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Osaka" charset="0"/>
              </a:rPr>
              <a:t>607</a:t>
            </a:r>
          </a:p>
        </p:txBody>
      </p:sp>
      <p:grpSp>
        <p:nvGrpSpPr>
          <p:cNvPr id="5" name="Group 4">
            <a:extLst>
              <a:ext uri="{FF2B5EF4-FFF2-40B4-BE49-F238E27FC236}">
                <a16:creationId xmlns:a16="http://schemas.microsoft.com/office/drawing/2014/main" id="{3E9F7CFA-99EE-0B14-BD0B-9F62F4C8D43C}"/>
              </a:ext>
            </a:extLst>
          </p:cNvPr>
          <p:cNvGrpSpPr/>
          <p:nvPr/>
        </p:nvGrpSpPr>
        <p:grpSpPr>
          <a:xfrm>
            <a:off x="1205803" y="3942013"/>
            <a:ext cx="5546690" cy="1163387"/>
            <a:chOff x="0" y="3087196"/>
            <a:chExt cx="5546690" cy="1163387"/>
          </a:xfrm>
        </p:grpSpPr>
        <p:sp>
          <p:nvSpPr>
            <p:cNvPr id="6" name="Down Arrow 5">
              <a:extLst>
                <a:ext uri="{FF2B5EF4-FFF2-40B4-BE49-F238E27FC236}">
                  <a16:creationId xmlns:a16="http://schemas.microsoft.com/office/drawing/2014/main" id="{F7B46CD2-8C80-471A-34AD-731930662B99}"/>
                </a:ext>
              </a:extLst>
            </p:cNvPr>
            <p:cNvSpPr/>
            <p:nvPr/>
          </p:nvSpPr>
          <p:spPr bwMode="auto">
            <a:xfrm rot="10800000">
              <a:off x="140677" y="3087196"/>
              <a:ext cx="602901" cy="693336"/>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7" name="Rectangle 2">
              <a:extLst>
                <a:ext uri="{FF2B5EF4-FFF2-40B4-BE49-F238E27FC236}">
                  <a16:creationId xmlns:a16="http://schemas.microsoft.com/office/drawing/2014/main" id="{53C1EE5A-0A70-4E71-0254-D861D453148B}"/>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Why start with 722 BC?</a:t>
              </a:r>
            </a:p>
          </p:txBody>
        </p:sp>
      </p:grpSp>
      <p:sp>
        <p:nvSpPr>
          <p:cNvPr id="8" name="Text Box 6">
            <a:extLst>
              <a:ext uri="{FF2B5EF4-FFF2-40B4-BE49-F238E27FC236}">
                <a16:creationId xmlns:a16="http://schemas.microsoft.com/office/drawing/2014/main" id="{E769379F-3D9A-18CC-3E02-F2B550C3A1A2}"/>
              </a:ext>
            </a:extLst>
          </p:cNvPr>
          <p:cNvSpPr txBox="1">
            <a:spLocks noChangeArrowheads="1"/>
          </p:cNvSpPr>
          <p:nvPr/>
        </p:nvSpPr>
        <p:spPr bwMode="auto">
          <a:xfrm>
            <a:off x="-1" y="6381328"/>
            <a:ext cx="9143999"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Barry 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Tree>
    <p:extLst>
      <p:ext uri="{BB962C8B-B14F-4D97-AF65-F5344CB8AC3E}">
        <p14:creationId xmlns:p14="http://schemas.microsoft.com/office/powerpoint/2010/main" val="2426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7132606-572D-321D-84FC-DB7350D7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59196"/>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648606"/>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Israel Conquered the Land from the Canaanites (1405 BC) and Possessed it 800 Years (until 586 BC)</a:t>
            </a:r>
          </a:p>
        </p:txBody>
      </p:sp>
      <p:sp>
        <p:nvSpPr>
          <p:cNvPr id="2" name="TextBox 2">
            <a:extLst>
              <a:ext uri="{FF2B5EF4-FFF2-40B4-BE49-F238E27FC236}">
                <a16:creationId xmlns:a16="http://schemas.microsoft.com/office/drawing/2014/main" id="{EF8B0E3C-0232-C7A4-A3C9-13D914D16D20}"/>
              </a:ext>
            </a:extLst>
          </p:cNvPr>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jewishjournal.com</a:t>
            </a:r>
            <a:r>
              <a:rPr lang="en-US" sz="1400" b="1" dirty="0">
                <a:solidFill>
                  <a:schemeClr val="bg1"/>
                </a:solidFill>
                <a:latin typeface="Arial"/>
                <a:cs typeface="Arial"/>
              </a:rPr>
              <a:t>/commentary/opinion/364623/</a:t>
            </a:r>
            <a:r>
              <a:rPr lang="en-US" sz="1400" b="1" dirty="0" err="1">
                <a:solidFill>
                  <a:schemeClr val="bg1"/>
                </a:solidFill>
                <a:latin typeface="Arial"/>
                <a:cs typeface="Arial"/>
              </a:rPr>
              <a:t>israels</a:t>
            </a:r>
            <a:r>
              <a:rPr lang="en-US" sz="1400" b="1" dirty="0">
                <a:solidFill>
                  <a:schemeClr val="bg1"/>
                </a:solidFill>
                <a:latin typeface="Arial"/>
                <a:cs typeface="Arial"/>
              </a:rPr>
              <a:t>-claims-to-its-land/</a:t>
            </a:r>
          </a:p>
        </p:txBody>
      </p:sp>
      <p:sp>
        <p:nvSpPr>
          <p:cNvPr id="3" name="Rectangle 3">
            <a:extLst>
              <a:ext uri="{FF2B5EF4-FFF2-40B4-BE49-F238E27FC236}">
                <a16:creationId xmlns:a16="http://schemas.microsoft.com/office/drawing/2014/main" id="{C655DA67-970B-1B10-B382-11271B9F1536}"/>
              </a:ext>
            </a:extLst>
          </p:cNvPr>
          <p:cNvSpPr txBox="1">
            <a:spLocks noChangeArrowheads="1"/>
          </p:cNvSpPr>
          <p:nvPr/>
        </p:nvSpPr>
        <p:spPr bwMode="auto">
          <a:xfrm>
            <a:off x="689727" y="2803355"/>
            <a:ext cx="6102959" cy="300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War</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God Gave the Jews this Land</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International Agreement</a:t>
            </a:r>
          </a:p>
          <a:p>
            <a:pPr marL="514350" indent="-514350" defTabSz="914400" eaLnBrk="1" hangingPunct="1">
              <a:buFont typeface="+mj-lt"/>
              <a:buAutoNum type="arabicPeriod"/>
              <a:defRPr/>
            </a:pPr>
            <a:r>
              <a:rPr lang="en-US" sz="2800" b="1" kern="0" dirty="0">
                <a:effectLst>
                  <a:glow rad="228600">
                    <a:schemeClr val="accent4">
                      <a:satMod val="175000"/>
                      <a:alpha val="92000"/>
                    </a:schemeClr>
                  </a:glow>
                </a:effectLst>
                <a:ea typeface="ＭＳ Ｐゴシック" charset="0"/>
              </a:rPr>
              <a:t>Long-Time Residence </a:t>
            </a:r>
          </a:p>
          <a:p>
            <a:pPr marL="0" indent="0" defTabSz="914400" eaLnBrk="1" hangingPunct="1">
              <a:buNone/>
              <a:defRPr/>
            </a:pPr>
            <a:endParaRPr lang="en-US" sz="2800" b="1" kern="0" dirty="0">
              <a:effectLst>
                <a:glow rad="228600">
                  <a:schemeClr val="accent4">
                    <a:satMod val="175000"/>
                    <a:alpha val="92000"/>
                  </a:schemeClr>
                </a:glow>
              </a:effectLst>
              <a:ea typeface="ＭＳ Ｐゴシック" charset="0"/>
            </a:endParaRPr>
          </a:p>
        </p:txBody>
      </p:sp>
      <p:sp>
        <p:nvSpPr>
          <p:cNvPr id="4" name="Rectangle 3">
            <a:extLst>
              <a:ext uri="{FF2B5EF4-FFF2-40B4-BE49-F238E27FC236}">
                <a16:creationId xmlns:a16="http://schemas.microsoft.com/office/drawing/2014/main" id="{2424BE3A-EB7B-8043-4508-F8C1643B0E33}"/>
              </a:ext>
            </a:extLst>
          </p:cNvPr>
          <p:cNvSpPr txBox="1">
            <a:spLocks noChangeArrowheads="1"/>
          </p:cNvSpPr>
          <p:nvPr/>
        </p:nvSpPr>
        <p:spPr bwMode="auto">
          <a:xfrm>
            <a:off x="127000" y="1805193"/>
            <a:ext cx="5057949" cy="877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defTabSz="914400" eaLnBrk="1" hangingPunct="1">
              <a:buNone/>
              <a:defRPr/>
            </a:pPr>
            <a:r>
              <a:rPr lang="en-US" sz="2800" b="1" kern="0" dirty="0">
                <a:effectLst>
                  <a:glow rad="228600">
                    <a:schemeClr val="accent4">
                      <a:satMod val="175000"/>
                      <a:alpha val="92000"/>
                    </a:schemeClr>
                  </a:glow>
                </a:effectLst>
                <a:ea typeface="ＭＳ Ｐゴシック" charset="0"/>
              </a:rPr>
              <a:t>Israel’s Claims to Its Land is Based on:</a:t>
            </a:r>
          </a:p>
        </p:txBody>
      </p:sp>
      <p:sp>
        <p:nvSpPr>
          <p:cNvPr id="7" name="Rectangle 2">
            <a:extLst>
              <a:ext uri="{FF2B5EF4-FFF2-40B4-BE49-F238E27FC236}">
                <a16:creationId xmlns:a16="http://schemas.microsoft.com/office/drawing/2014/main" id="{A28899DD-AD64-8F75-63A2-8693A22F06C2}"/>
              </a:ext>
            </a:extLst>
          </p:cNvPr>
          <p:cNvSpPr txBox="1">
            <a:spLocks noChangeArrowheads="1"/>
          </p:cNvSpPr>
          <p:nvPr/>
        </p:nvSpPr>
        <p:spPr bwMode="auto">
          <a:xfrm>
            <a:off x="2461846" y="5732440"/>
            <a:ext cx="6434554"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But why start with 1405 BC?</a:t>
            </a: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F19347E1-6984-C3BB-831B-E81F6E9F79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31115"/>
          </a:xfrm>
          <a:prstGeom prst="rect">
            <a:avLst/>
          </a:prstGeom>
        </p:spPr>
      </p:pic>
      <p:sp>
        <p:nvSpPr>
          <p:cNvPr id="900098" name="Rectangle 2"/>
          <p:cNvSpPr>
            <a:spLocks noGrp="1" noChangeArrowheads="1"/>
          </p:cNvSpPr>
          <p:nvPr>
            <p:ph type="ctrTitle"/>
          </p:nvPr>
        </p:nvSpPr>
        <p:spPr>
          <a:xfrm>
            <a:off x="-6439" y="0"/>
            <a:ext cx="9144000" cy="1236372"/>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Whose Land?</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54B0624A-45A6-9C55-F329-3C67BE410F74}"/>
              </a:ext>
            </a:extLst>
          </p:cNvPr>
          <p:cNvSpPr txBox="1">
            <a:spLocks noChangeArrowheads="1"/>
          </p:cNvSpPr>
          <p:nvPr/>
        </p:nvSpPr>
        <p:spPr bwMode="auto">
          <a:xfrm>
            <a:off x="-6439" y="1197734"/>
            <a:ext cx="9144000" cy="10431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127000">
                    <a:schemeClr val="tx1"/>
                  </a:glow>
                </a:effectLst>
                <a:latin typeface="Arial" charset="0"/>
                <a:ea typeface="ＭＳ Ｐゴシック" charset="0"/>
                <a:cs typeface="ＭＳ Ｐゴシック" charset="0"/>
              </a:rPr>
              <a:t>A Biblical View</a:t>
            </a:r>
            <a:endParaRPr lang="en-US"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5245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027F08"/>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the real beginning of the Jewish connection to the Land?</a:t>
            </a:r>
          </a:p>
        </p:txBody>
      </p:sp>
    </p:spTree>
    <p:extLst>
      <p:ext uri="{BB962C8B-B14F-4D97-AF65-F5344CB8AC3E}">
        <p14:creationId xmlns:p14="http://schemas.microsoft.com/office/powerpoint/2010/main" val="10552936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33046" y="2030269"/>
            <a:ext cx="7877908" cy="27974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gave the Land to Abraham and His Descendants (2000 BC)</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384337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5670"/>
            <a:ext cx="4329954" cy="662232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ea typeface="ＭＳ Ｐゴシック" charset="0"/>
              </a:rPr>
              <a:t>The Romans hated the Jews and renamed the land as “Palestine” in 132 A.D. after name of Philistia in order to erase and Jewish connection.</a:t>
            </a:r>
            <a:endParaRPr lang="en-US" sz="2800" b="1" dirty="0">
              <a:effectLst>
                <a:glow rad="127000">
                  <a:schemeClr val="tx1"/>
                </a:glow>
              </a:effectLst>
              <a:ea typeface="ＭＳ Ｐゴシック" charset="0"/>
            </a:endParaRPr>
          </a:p>
        </p:txBody>
      </p:sp>
      <p:pic>
        <p:nvPicPr>
          <p:cNvPr id="4098" name="Picture 2">
            <a:extLst>
              <a:ext uri="{FF2B5EF4-FFF2-40B4-BE49-F238E27FC236}">
                <a16:creationId xmlns:a16="http://schemas.microsoft.com/office/drawing/2014/main" id="{366538F0-2D1D-BBF1-6864-680D31E8F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0118"/>
          <a:stretch/>
        </p:blipFill>
        <p:spPr bwMode="auto">
          <a:xfrm>
            <a:off x="4329953" y="1323648"/>
            <a:ext cx="4572000" cy="421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0175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6418" name="Group 2"/>
          <p:cNvGrpSpPr>
            <a:grpSpLocks/>
          </p:cNvGrpSpPr>
          <p:nvPr/>
        </p:nvGrpSpPr>
        <p:grpSpPr bwMode="auto">
          <a:xfrm>
            <a:off x="1292225" y="357188"/>
            <a:ext cx="7110413" cy="2224087"/>
            <a:chOff x="814" y="225"/>
            <a:chExt cx="4479" cy="1401"/>
          </a:xfrm>
        </p:grpSpPr>
        <p:sp>
          <p:nvSpPr>
            <p:cNvPr id="668675"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Genesis 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The Lord had said to Abram,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Leave your country, your people and your father</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s household, and go to </a:t>
              </a:r>
              <a:r>
                <a:rPr kumimoji="0" lang="en-US" altLang="ja-JP"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the land </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show you.</a:t>
              </a:r>
              <a:endParaRPr kumimoji="0" lang="en-US" altLang="zh-CN"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1</a:t>
              </a:r>
            </a:p>
          </p:txBody>
        </p:sp>
      </p:grpSp>
      <p:grpSp>
        <p:nvGrpSpPr>
          <p:cNvPr id="316419"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make you into </a:t>
              </a:r>
              <a:r>
                <a:rPr kumimoji="0" lang="en-US" altLang="ja-JP"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a great nation </a:t>
              </a:r>
              <a:endParaRPr kumimoji="0" lang="en-US"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I will bless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I will make your name great,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you will be a blessing.</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2</a:t>
              </a:r>
            </a:p>
          </p:txBody>
        </p:sp>
      </p:grpSp>
      <p:grpSp>
        <p:nvGrpSpPr>
          <p:cNvPr id="316420"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sz="20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I will bless those who bless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whoever curses you I will 		      curse;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and </a:t>
              </a:r>
              <a:r>
                <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all peoples on earth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rPr>
                <a:t>                will be blessed through you.</a:t>
              </a:r>
              <a:r>
                <a:rPr kumimoji="0" lang="mr-IN" altLang="ja-JP"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pitchFamily="-112" charset="0"/>
                  <a:ea typeface="ＭＳ Ｐゴシック" pitchFamily="-112" charset="-128"/>
                  <a:cs typeface="ＭＳ Ｐゴシック" pitchFamily="-112" charset="-128"/>
                </a:rPr>
                <a:t>A  LAND</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extLst>
      <p:ext uri="{BB962C8B-B14F-4D97-AF65-F5344CB8AC3E}">
        <p14:creationId xmlns:p14="http://schemas.microsoft.com/office/powerpoint/2010/main" val="41757605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807095"/>
            <a:ext cx="1082143" cy="830997"/>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15993438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675900"/>
          </a:xfrm>
        </p:spPr>
        <p:txBody>
          <a:bodyPr/>
          <a:lstStyle/>
          <a:p>
            <a:pPr eaLnBrk="1" hangingPunct="1"/>
            <a:r>
              <a:rPr kumimoji="1" lang="en-US" altLang="zh-CN" sz="2800" b="1" dirty="0">
                <a:solidFill>
                  <a:schemeClr val="bg1"/>
                </a:solidFill>
                <a:latin typeface="Arial" charset="0"/>
              </a:rPr>
              <a:t>Eternal Land for Abraham’s Descendants</a:t>
            </a:r>
            <a:endParaRPr kumimoji="1" lang="en-US" altLang="zh-CN" sz="1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612551" y="726885"/>
            <a:ext cx="5531449" cy="6124754"/>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17:7-8 (NIV)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will establish my covenant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covenant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between me and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for the generations to come, to be your God and the God of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whole land of Canaan, where you are now an alien, I will give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possession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to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and I will be their God."</a:t>
            </a:r>
          </a:p>
        </p:txBody>
      </p:sp>
      <p:sp>
        <p:nvSpPr>
          <p:cNvPr id="14" name="Text Box 9"/>
          <p:cNvSpPr txBox="1">
            <a:spLocks noChangeArrowheads="1"/>
          </p:cNvSpPr>
          <p:nvPr/>
        </p:nvSpPr>
        <p:spPr bwMode="auto">
          <a:xfrm>
            <a:off x="1953323" y="2659559"/>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Tree>
    <p:extLst>
      <p:ext uri="{BB962C8B-B14F-4D97-AF65-F5344CB8AC3E}">
        <p14:creationId xmlns:p14="http://schemas.microsoft.com/office/powerpoint/2010/main" val="2867764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tx2">
                <a:lumMod val="75000"/>
              </a:schemeClr>
            </a:gs>
          </a:gsLst>
          <a:lin ang="5400000" scaled="1"/>
        </a:gradFill>
        <a:effectLst/>
      </p:bgPr>
    </p:bg>
    <p:spTree>
      <p:nvGrpSpPr>
        <p:cNvPr id="1" name=""/>
        <p:cNvGrpSpPr/>
        <p:nvPr/>
      </p:nvGrpSpPr>
      <p:grpSpPr>
        <a:xfrm>
          <a:off x="0" y="0"/>
          <a:ext cx="0" cy="0"/>
          <a:chOff x="0" y="0"/>
          <a:chExt cx="0" cy="0"/>
        </a:xfrm>
      </p:grpSpPr>
      <p:sp>
        <p:nvSpPr>
          <p:cNvPr id="432130" name="Title 1"/>
          <p:cNvSpPr>
            <a:spLocks noGrp="1"/>
          </p:cNvSpPr>
          <p:nvPr>
            <p:ph type="title"/>
          </p:nvPr>
        </p:nvSpPr>
        <p:spPr>
          <a:xfrm>
            <a:off x="395536" y="365125"/>
            <a:ext cx="8424936" cy="5944195"/>
          </a:xfrm>
        </p:spPr>
        <p:txBody>
          <a:bodyPr anchor="t"/>
          <a:lstStyle/>
          <a:p>
            <a:pPr eaLnBrk="1" hangingPunct="1"/>
            <a:r>
              <a:rPr lang="en-US" sz="3200" b="1" dirty="0">
                <a:solidFill>
                  <a:schemeClr val="bg1"/>
                </a:solidFill>
                <a:latin typeface="Arial" charset="0"/>
                <a:cs typeface="Arial" charset="0"/>
              </a:rPr>
              <a:t>“The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did not set his heart on you and choose you because you were more numerous than other nations, for you were the smallest of all nations! </a:t>
            </a:r>
            <a:r>
              <a:rPr lang="en-US" sz="3200" b="1" baseline="30000" dirty="0">
                <a:solidFill>
                  <a:schemeClr val="bg1"/>
                </a:solidFill>
                <a:latin typeface="Arial" charset="0"/>
                <a:cs typeface="Arial" charset="0"/>
              </a:rPr>
              <a:t>8 </a:t>
            </a:r>
            <a:r>
              <a:rPr lang="en-US" sz="3200" b="1" dirty="0">
                <a:solidFill>
                  <a:schemeClr val="bg1"/>
                </a:solidFill>
                <a:latin typeface="Arial" charset="0"/>
                <a:cs typeface="Arial" charset="0"/>
              </a:rPr>
              <a:t>Rather, it was simply that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loves you, and he was keeping the oath he had sworn to your ancestors. That is why the L</a:t>
            </a:r>
            <a:r>
              <a:rPr lang="en-US" sz="2800" b="1" dirty="0">
                <a:solidFill>
                  <a:schemeClr val="bg1"/>
                </a:solidFill>
                <a:latin typeface="Arial" charset="0"/>
                <a:cs typeface="Arial" charset="0"/>
              </a:rPr>
              <a:t>ORD</a:t>
            </a:r>
            <a:r>
              <a:rPr lang="en-US" sz="3200" b="1" dirty="0">
                <a:solidFill>
                  <a:schemeClr val="bg1"/>
                </a:solidFill>
                <a:latin typeface="Arial" charset="0"/>
                <a:cs typeface="Arial" charset="0"/>
              </a:rPr>
              <a:t> rescued you with such a strong hand from your slavery and from the oppressive hand of Pharaoh, king of Egypt."</a:t>
            </a:r>
            <a:br>
              <a:rPr lang="en-US" sz="3200" b="1" dirty="0">
                <a:solidFill>
                  <a:schemeClr val="bg1"/>
                </a:solidFill>
                <a:latin typeface="Arial" charset="0"/>
                <a:cs typeface="Arial" charset="0"/>
              </a:rPr>
            </a:br>
            <a:r>
              <a:rPr lang="en-US" sz="3200" b="1" dirty="0">
                <a:solidFill>
                  <a:schemeClr val="bg1"/>
                </a:solidFill>
                <a:latin typeface="Arial" charset="0"/>
                <a:cs typeface="Arial" charset="0"/>
              </a:rPr>
              <a:t> </a:t>
            </a:r>
            <a:br>
              <a:rPr lang="en-US" sz="3200" b="1" dirty="0">
                <a:solidFill>
                  <a:schemeClr val="bg1"/>
                </a:solidFill>
                <a:latin typeface="Arial" charset="0"/>
                <a:cs typeface="Arial" charset="0"/>
              </a:rPr>
            </a:br>
            <a:r>
              <a:rPr lang="en-US" sz="3200" b="1" dirty="0">
                <a:solidFill>
                  <a:schemeClr val="bg1"/>
                </a:solidFill>
                <a:latin typeface="Arial" charset="0"/>
                <a:cs typeface="Arial" charset="0"/>
              </a:rPr>
              <a:t>—Deuteronomy 7:7-8 </a:t>
            </a:r>
            <a:r>
              <a:rPr lang="en-US" sz="2400" b="1" dirty="0">
                <a:solidFill>
                  <a:schemeClr val="bg1"/>
                </a:solidFill>
                <a:latin typeface="Arial" charset="0"/>
                <a:cs typeface="Arial" charset="0"/>
              </a:rPr>
              <a:t>NLT</a:t>
            </a:r>
            <a:r>
              <a:rPr lang="en-US" sz="3200" b="1" dirty="0">
                <a:solidFill>
                  <a:schemeClr val="bg1"/>
                </a:solidFill>
                <a:latin typeface="Arial" charset="0"/>
                <a:cs typeface="Arial" charset="0"/>
              </a:rPr>
              <a:t>—</a:t>
            </a:r>
          </a:p>
        </p:txBody>
      </p:sp>
    </p:spTree>
    <p:extLst>
      <p:ext uri="{BB962C8B-B14F-4D97-AF65-F5344CB8AC3E}">
        <p14:creationId xmlns:p14="http://schemas.microsoft.com/office/powerpoint/2010/main" val="71141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23027453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26097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1</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When</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all these blessings and curses I have set before you come upon you and you take them to heart wherever the Lord your God disperses you among the nations,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2</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and when </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you and your children return to the Lord your God and obey him with all your heart and with all your soul according to everything I command you today,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3</a:t>
            </a:r>
            <a:r>
              <a:rPr kumimoji="0" lang="en-US" sz="2800" b="1" i="0" u="none" strike="noStrike" kern="1200" cap="none" spc="0" normalizeH="0" baseline="0" noProof="0" dirty="0">
                <a:ln>
                  <a:noFill/>
                </a:ln>
                <a:solidFill>
                  <a:srgbClr val="FFFF00"/>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then</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 the Lord your God will restore your fortunes and have compassion on you and gather you again from all the nations where he scattered you. </a:t>
            </a:r>
            <a:r>
              <a:rPr kumimoji="0" lang="en-US" sz="2800" b="1" i="0" u="none" strike="noStrike" kern="1200" cap="none" spc="0" normalizeH="0" baseline="3000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4</a:t>
            </a:r>
            <a:r>
              <a:rPr kumimoji="0" lang="en-US" sz="2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Even if you have been banished to the most distant land under the heavens, from there the Lord your God will gather you and bring you back </a:t>
            </a:r>
            <a:r>
              <a:rPr kumimoji="0" lang="en-US" sz="1800" b="1" i="0" u="none" strike="noStrike" kern="1200" cap="none" spc="0" normalizeH="0" baseline="0" noProof="0" dirty="0">
                <a:ln>
                  <a:noFill/>
                </a:ln>
                <a:solidFill>
                  <a:srgbClr val="FFFFFF"/>
                </a:solidFill>
                <a:effectLst>
                  <a:outerShdw blurRad="50800" dist="76200" dir="2700000" algn="tl" rotWithShape="0">
                    <a:srgbClr val="000000">
                      <a:alpha val="80000"/>
                    </a:srgbClr>
                  </a:outerShdw>
                </a:effectLst>
                <a:uLnTx/>
                <a:uFillTx/>
                <a:latin typeface="Times" pitchFamily="-112" charset="0"/>
                <a:ea typeface="ＭＳ Ｐゴシック" charset="0"/>
                <a:cs typeface="+mn-cs"/>
              </a:rPr>
              <a:t>(NIV).</a:t>
            </a: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FFCC"/>
                </a:solidFill>
                <a:effectLst/>
                <a:uLnTx/>
                <a:uFillTx/>
                <a:latin typeface="Times" charset="0"/>
                <a:ea typeface="ＭＳ Ｐゴシック" charset="0"/>
                <a:cs typeface="+mn-cs"/>
              </a:rPr>
              <a:t>EXILE &amp; RETURN PROMISED</a:t>
            </a:r>
            <a:endParaRPr kumimoji="0" lang="en-US" sz="2800" b="1" i="0" u="none" strike="noStrike" kern="1200" cap="none" spc="0" normalizeH="0" baseline="0" noProof="0">
              <a:ln>
                <a:noFill/>
              </a:ln>
              <a:solidFill>
                <a:srgbClr val="FFD34A"/>
              </a:solidFill>
              <a:effectLst/>
              <a:uLnTx/>
              <a:uFillTx/>
              <a:latin typeface="Times" charset="0"/>
              <a:ea typeface="ＭＳ Ｐゴシック" charset="0"/>
              <a:cs typeface="+mn-cs"/>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mn-cs"/>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0" charset="-52"/>
              <a:ea typeface="ＭＳ Ｐゴシック" charset="0"/>
              <a:cs typeface="+mn-cs"/>
            </a:endParaRPr>
          </a:p>
        </p:txBody>
      </p:sp>
      <p:sp>
        <p:nvSpPr>
          <p:cNvPr id="23558" name="Oval 6"/>
          <p:cNvSpPr>
            <a:spLocks noChangeArrowheads="1"/>
          </p:cNvSpPr>
          <p:nvPr/>
        </p:nvSpPr>
        <p:spPr bwMode="auto">
          <a:xfrm>
            <a:off x="4724400" y="20574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New Roman" charset="0"/>
                <a:ea typeface="ＭＳ Ｐゴシック" charset="0"/>
              </a:rPr>
              <a:t>44</a:t>
            </a:r>
            <a:endParaRPr kumimoji="0" lang="en-US" sz="2400" b="0" i="0" u="none" strike="noStrike" kern="1200" cap="none" spc="0" normalizeH="0" baseline="0" noProof="0">
              <a:ln>
                <a:noFill/>
              </a:ln>
              <a:solidFill>
                <a:srgbClr val="FFD34A"/>
              </a:solidFill>
              <a:effectLst/>
              <a:uLnTx/>
              <a:uFillTx/>
              <a:latin typeface="Times New Roman" charset="0"/>
              <a:ea typeface="ＭＳ Ｐゴシック" charset="0"/>
            </a:endParaRPr>
          </a:p>
        </p:txBody>
      </p:sp>
      <p:sp>
        <p:nvSpPr>
          <p:cNvPr id="23581" name="Rectangle 29"/>
          <p:cNvSpPr>
            <a:spLocks noGrp="1" noChangeArrowheads="1"/>
          </p:cNvSpPr>
          <p:nvPr>
            <p:ph type="title" idx="4294967295"/>
          </p:nvPr>
        </p:nvSpPr>
        <p:spPr bwMode="auto">
          <a:xfrm>
            <a:off x="11430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en-US" sz="3200" b="1">
                <a:solidFill>
                  <a:schemeClr val="tx1"/>
                </a:solidFill>
                <a:effectLst/>
                <a:latin typeface="Times" charset="0"/>
                <a:ea typeface="ＭＳ Ｐゴシック" charset="0"/>
                <a:cs typeface="ＭＳ Ｐゴシック" charset="0"/>
              </a:rPr>
              <a:t>Deuteronomy</a:t>
            </a:r>
            <a:r>
              <a:rPr lang="en-US" sz="2800">
                <a:effectLst/>
                <a:latin typeface="Times" charset="0"/>
                <a:ea typeface="ＭＳ Ｐゴシック" charset="0"/>
                <a:cs typeface="ＭＳ Ｐゴシック" charset="0"/>
              </a:rPr>
              <a:t> </a:t>
            </a:r>
            <a:r>
              <a:rPr lang="en-US" sz="3200" b="1">
                <a:solidFill>
                  <a:schemeClr val="tx1"/>
                </a:solidFill>
                <a:effectLst/>
                <a:latin typeface="Times" charset="0"/>
                <a:ea typeface="ＭＳ Ｐゴシック" charset="0"/>
                <a:cs typeface="ＭＳ Ｐゴシック" charset="0"/>
              </a:rPr>
              <a:t>30:1-4</a:t>
            </a:r>
            <a:endParaRPr lang="en-US">
              <a:latin typeface="Times" charset="0"/>
              <a:ea typeface="ＭＳ Ｐゴシック" charset="0"/>
              <a:cs typeface="ＭＳ Ｐゴシック" charset="0"/>
            </a:endParaRPr>
          </a:p>
        </p:txBody>
      </p:sp>
      <p:sp>
        <p:nvSpPr>
          <p:cNvPr id="30" name="Oval 6"/>
          <p:cNvSpPr>
            <a:spLocks noChangeArrowheads="1"/>
          </p:cNvSpPr>
          <p:nvPr/>
        </p:nvSpPr>
        <p:spPr bwMode="auto">
          <a:xfrm>
            <a:off x="6705600" y="25146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1" name="Oval 6"/>
          <p:cNvSpPr>
            <a:spLocks noChangeArrowheads="1"/>
          </p:cNvSpPr>
          <p:nvPr/>
        </p:nvSpPr>
        <p:spPr bwMode="auto">
          <a:xfrm>
            <a:off x="5791200" y="3810000"/>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
        <p:nvSpPr>
          <p:cNvPr id="32" name="Oval 6"/>
          <p:cNvSpPr>
            <a:spLocks noChangeArrowheads="1"/>
          </p:cNvSpPr>
          <p:nvPr/>
        </p:nvSpPr>
        <p:spPr bwMode="auto">
          <a:xfrm>
            <a:off x="3200400" y="5905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2" charset="-52"/>
              <a:ea typeface="ＭＳ Ｐゴシック" charset="0"/>
              <a:cs typeface="+mn-cs"/>
            </a:endParaRPr>
          </a:p>
        </p:txBody>
      </p:sp>
    </p:spTree>
    <p:extLst>
      <p:ext uri="{BB962C8B-B14F-4D97-AF65-F5344CB8AC3E}">
        <p14:creationId xmlns:p14="http://schemas.microsoft.com/office/powerpoint/2010/main" val="3455840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Qur'an Claims that God gave the Land to Jews </a:t>
            </a:r>
          </a:p>
        </p:txBody>
      </p:sp>
      <p:sp>
        <p:nvSpPr>
          <p:cNvPr id="3" name="Rectangle 2"/>
          <p:cNvSpPr txBox="1">
            <a:spLocks noChangeArrowheads="1"/>
          </p:cNvSpPr>
          <p:nvPr/>
        </p:nvSpPr>
        <p:spPr bwMode="auto">
          <a:xfrm>
            <a:off x="0" y="1457011"/>
            <a:ext cx="9144000"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"Give heed, O believers! For Moses said to his people: 'O my people! Remember with reverence the grace of God upon you when He appointed prophets among you and made you sovereign over yourselves. Moreover, </a:t>
            </a:r>
            <a:r>
              <a:rPr lang="en-US" sz="2800" b="1" dirty="0">
                <a:solidFill>
                  <a:srgbClr val="FFFF00"/>
                </a:solidFill>
                <a:effectLst>
                  <a:glow rad="127000">
                    <a:schemeClr val="tx1"/>
                  </a:glow>
                </a:effectLst>
                <a:latin typeface="Arial" charset="0"/>
                <a:ea typeface="ＭＳ Ｐゴシック" charset="0"/>
                <a:cs typeface="ＭＳ Ｐゴシック" charset="0"/>
              </a:rPr>
              <a:t>He gave to you what He has not given to anyone else</a:t>
            </a:r>
            <a:r>
              <a:rPr lang="en-US" sz="2800" b="1" dirty="0">
                <a:effectLst>
                  <a:glow rad="127000">
                    <a:schemeClr val="tx1"/>
                  </a:glow>
                </a:effectLst>
                <a:latin typeface="Arial" charset="0"/>
                <a:ea typeface="ＭＳ Ｐゴシック" charset="0"/>
                <a:cs typeface="ＭＳ Ｐゴシック" charset="0"/>
              </a:rPr>
              <a:t>. O, my people! Enter the Holy Land that God has decreed for you to enter, and do not turn away from this battle in retreat, for then you shall turn back from the faith itself as losers of an everlasting Paradise'" (Sura 5:20-21).</a:t>
            </a:r>
          </a:p>
        </p:txBody>
      </p:sp>
    </p:spTree>
    <p:extLst>
      <p:ext uri="{BB962C8B-B14F-4D97-AF65-F5344CB8AC3E}">
        <p14:creationId xmlns:p14="http://schemas.microsoft.com/office/powerpoint/2010/main" val="40560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Rabbi Reads the Qu’ran – Temple Beth Shalom">
            <a:extLst>
              <a:ext uri="{FF2B5EF4-FFF2-40B4-BE49-F238E27FC236}">
                <a16:creationId xmlns:a16="http://schemas.microsoft.com/office/drawing/2014/main" id="{89F37C54-9EA4-D1EB-E347-04B68018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gradFill flip="none" rotWithShape="1">
            <a:gsLst>
              <a:gs pos="0">
                <a:schemeClr val="tx1"/>
              </a:gs>
              <a:gs pos="100000">
                <a:srgbClr val="AB7942"/>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The Qur'an Claims that God gave the Land to Jews </a:t>
            </a:r>
          </a:p>
        </p:txBody>
      </p:sp>
      <p:sp>
        <p:nvSpPr>
          <p:cNvPr id="3" name="Rectangle 2"/>
          <p:cNvSpPr txBox="1">
            <a:spLocks noChangeArrowheads="1"/>
          </p:cNvSpPr>
          <p:nvPr/>
        </p:nvSpPr>
        <p:spPr bwMode="auto">
          <a:xfrm>
            <a:off x="2743200" y="1457011"/>
            <a:ext cx="6400799" cy="49278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“You will find very clearly, that the traditional commentators from the eighth and ninth century onwards have uniformly interpreted the Koran to say explicitly that Eretz Yisrael [the land of Israel] has been given by God to the Jewish people as a perpetual covenant. There is no Islamic counterclaim to the Land anywhere in the traditional corpus of commentary.”</a:t>
            </a:r>
          </a:p>
        </p:txBody>
      </p:sp>
      <p:pic>
        <p:nvPicPr>
          <p:cNvPr id="4" name="Picture 3">
            <a:extLst>
              <a:ext uri="{FF2B5EF4-FFF2-40B4-BE49-F238E27FC236}">
                <a16:creationId xmlns:a16="http://schemas.microsoft.com/office/drawing/2014/main" id="{247C70FF-7D37-A094-E152-70374D31CAA9}"/>
              </a:ext>
            </a:extLst>
          </p:cNvPr>
          <p:cNvPicPr>
            <a:picLocks noChangeAspect="1"/>
          </p:cNvPicPr>
          <p:nvPr/>
        </p:nvPicPr>
        <p:blipFill>
          <a:blip r:embed="rId4"/>
          <a:stretch>
            <a:fillRect/>
          </a:stretch>
        </p:blipFill>
        <p:spPr>
          <a:xfrm>
            <a:off x="78643" y="1838848"/>
            <a:ext cx="2483506" cy="3038730"/>
          </a:xfrm>
          <a:prstGeom prst="rect">
            <a:avLst/>
          </a:prstGeom>
        </p:spPr>
      </p:pic>
      <p:sp>
        <p:nvSpPr>
          <p:cNvPr id="5" name="Rectangle 2">
            <a:extLst>
              <a:ext uri="{FF2B5EF4-FFF2-40B4-BE49-F238E27FC236}">
                <a16:creationId xmlns:a16="http://schemas.microsoft.com/office/drawing/2014/main" id="{CAB80C87-7D62-6736-524B-A3CA09169DC7}"/>
              </a:ext>
            </a:extLst>
          </p:cNvPr>
          <p:cNvSpPr txBox="1">
            <a:spLocks noChangeArrowheads="1"/>
          </p:cNvSpPr>
          <p:nvPr/>
        </p:nvSpPr>
        <p:spPr bwMode="auto">
          <a:xfrm>
            <a:off x="78642" y="4838798"/>
            <a:ext cx="2311121" cy="17525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Sheikh Dr Muhammad Al-Husseini</a:t>
            </a:r>
          </a:p>
        </p:txBody>
      </p:sp>
    </p:spTree>
    <p:extLst>
      <p:ext uri="{BB962C8B-B14F-4D97-AF65-F5344CB8AC3E}">
        <p14:creationId xmlns:p14="http://schemas.microsoft.com/office/powerpoint/2010/main" val="9387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Acts 1:6</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03203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474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ED4C7FE-1D95-D021-6EA3-EBB6243F1651}"/>
              </a:ext>
            </a:extLst>
          </p:cNvPr>
          <p:cNvSpPr txBox="1">
            <a:spLocks noChangeArrowheads="1"/>
          </p:cNvSpPr>
          <p:nvPr/>
        </p:nvSpPr>
        <p:spPr bwMode="auto">
          <a:xfrm>
            <a:off x="179388" y="980728"/>
            <a:ext cx="2808436" cy="563220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a:t>
            </a:r>
            <a:r>
              <a:rPr kumimoji="0" lang="en-US" altLang="ja-JP" b="1" i="0" u="none" strike="noStrike" kern="1200" cap="none" spc="0" normalizeH="0" baseline="0" noProof="0" dirty="0">
                <a:ln>
                  <a:noFill/>
                </a:ln>
                <a:solidFill>
                  <a:srgbClr val="FFFF00"/>
                </a:solidFill>
                <a:effectLst/>
                <a:uLnTx/>
                <a:uFillTx/>
                <a:latin typeface="Arial" charset="0"/>
                <a:ea typeface="ＭＳ Ｐゴシック" charset="0"/>
              </a:rPr>
              <a:t>you shall be My witnesses </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both in Jerusalem, and in all Judea and Samaria, and even to the remotest part of the earth.</a:t>
            </a: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charset="0"/>
              </a:rPr>
              <a:t>—Acts 1:8—</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301416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Assyrians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764719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45526" y="125876"/>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118" name="Group 117">
            <a:extLst>
              <a:ext uri="{FF2B5EF4-FFF2-40B4-BE49-F238E27FC236}">
                <a16:creationId xmlns:a16="http://schemas.microsoft.com/office/drawing/2014/main" id="{D5595DB8-52CA-FE4A-8E23-5D3788DF8455}"/>
              </a:ext>
            </a:extLst>
          </p:cNvPr>
          <p:cNvGrpSpPr>
            <a:grpSpLocks/>
          </p:cNvGrpSpPr>
          <p:nvPr/>
        </p:nvGrpSpPr>
        <p:grpSpPr bwMode="auto">
          <a:xfrm>
            <a:off x="5364163" y="3087688"/>
            <a:ext cx="3960812" cy="2592387"/>
            <a:chOff x="5364088" y="3088287"/>
            <a:chExt cx="3960440" cy="2592288"/>
          </a:xfrm>
        </p:grpSpPr>
        <p:sp>
          <p:nvSpPr>
            <p:cNvPr id="119" name="Oval Callout 1">
              <a:extLst>
                <a:ext uri="{FF2B5EF4-FFF2-40B4-BE49-F238E27FC236}">
                  <a16:creationId xmlns:a16="http://schemas.microsoft.com/office/drawing/2014/main" id="{0C01455A-7D7B-D044-A46C-5CD080DDEBF7}"/>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0" name="Rectangle 21">
              <a:extLst>
                <a:ext uri="{FF2B5EF4-FFF2-40B4-BE49-F238E27FC236}">
                  <a16:creationId xmlns:a16="http://schemas.microsoft.com/office/drawing/2014/main" id="{D3F5128C-81AC-D648-AEAC-638B715A81DE}"/>
                </a:ext>
              </a:extLst>
            </p:cNvPr>
            <p:cNvSpPr>
              <a:spLocks noChangeArrowheads="1"/>
            </p:cNvSpPr>
            <p:nvPr/>
          </p:nvSpPr>
          <p:spPr bwMode="auto">
            <a:xfrm>
              <a:off x="5660922" y="3572456"/>
              <a:ext cx="3447726" cy="181444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Why, then, was the law given?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It was given alongside the promise to show people their sins. But the law was designed to last only until the coming of the child who was promised</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(Galatians 3:19 NLT).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41897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1000" fill="hold"/>
                                        <p:tgtEl>
                                          <p:spTgt spid="118"/>
                                        </p:tgtEl>
                                        <p:attrNameLst>
                                          <p:attrName>ppt_w</p:attrName>
                                        </p:attrNameLst>
                                      </p:cBhvr>
                                      <p:tavLst>
                                        <p:tav tm="0">
                                          <p:val>
                                            <p:strVal val="#ppt_w*0.70"/>
                                          </p:val>
                                        </p:tav>
                                        <p:tav tm="100000">
                                          <p:val>
                                            <p:strVal val="#ppt_w"/>
                                          </p:val>
                                        </p:tav>
                                      </p:tavLst>
                                    </p:anim>
                                    <p:anim calcmode="lin" valueType="num">
                                      <p:cBhvr>
                                        <p:cTn id="15" dur="1000" fill="hold"/>
                                        <p:tgtEl>
                                          <p:spTgt spid="118"/>
                                        </p:tgtEl>
                                        <p:attrNameLst>
                                          <p:attrName>ppt_h</p:attrName>
                                        </p:attrNameLst>
                                      </p:cBhvr>
                                      <p:tavLst>
                                        <p:tav tm="0">
                                          <p:val>
                                            <p:strVal val="#ppt_h"/>
                                          </p:val>
                                        </p:tav>
                                        <p:tav tm="100000">
                                          <p:val>
                                            <p:strVal val="#ppt_h"/>
                                          </p:val>
                                        </p:tav>
                                      </p:tavLst>
                                    </p:anim>
                                    <p:animEffect transition="in" filter="fade">
                                      <p:cBhvr>
                                        <p:cTn id="16"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"Israel" refers to believing Gentiles?!?!</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Not all Jews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All Israel will be saved</a:t>
            </a:r>
            <a:r>
              <a:rPr lang="ru-RU" altLang="ja-JP" sz="3200" b="1" dirty="0">
                <a:solidFill>
                  <a:schemeClr val="bg1"/>
                </a:solidFill>
                <a:latin typeface="Tahoma" charset="0"/>
                <a:ea typeface="ＭＳ Ｐゴシック" charset="0"/>
                <a:cs typeface="ＭＳ Ｐゴシック" charset="0"/>
              </a:rPr>
              <a:t>"</a:t>
            </a:r>
            <a:r>
              <a:rPr lang="en-US" sz="3200" b="1" dirty="0">
                <a:solidFill>
                  <a:schemeClr val="bg1"/>
                </a:solidFill>
                <a:latin typeface="Tahoma" charset="0"/>
                <a:ea typeface="ＭＳ Ｐゴシック" charset="0"/>
                <a:cs typeface="ＭＳ Ｐゴシック" charset="0"/>
              </a:rPr>
              <a:t> </a:t>
            </a:r>
            <a:r>
              <a:rPr lang="en-US" sz="2400" b="1" dirty="0">
                <a:solidFill>
                  <a:schemeClr val="bg1"/>
                </a:solidFill>
                <a:latin typeface="Tahoma" charset="0"/>
                <a:ea typeface="ＭＳ Ｐゴシック" charset="0"/>
                <a:cs typeface="ＭＳ Ｐゴシック" charset="0"/>
              </a:rPr>
              <a:t>(Rom. 11:25-27)</a:t>
            </a:r>
            <a:endParaRPr lang="en-US" sz="3200" b="1" dirty="0">
              <a:solidFill>
                <a:schemeClr val="bg1"/>
              </a:solidFill>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NTS 155w</a:t>
            </a:r>
          </a:p>
        </p:txBody>
      </p:sp>
    </p:spTree>
    <p:extLst>
      <p:ext uri="{BB962C8B-B14F-4D97-AF65-F5344CB8AC3E}">
        <p14:creationId xmlns:p14="http://schemas.microsoft.com/office/powerpoint/2010/main" val="308745684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gives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4150592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6641590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45989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5030145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26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679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30000" noProof="0" dirty="0">
                <a:ln>
                  <a:noFill/>
                </a:ln>
                <a:solidFill>
                  <a:srgbClr val="FFFFFF"/>
                </a:solidFill>
                <a:effectLst/>
                <a:uLnTx/>
                <a:uFillTx/>
                <a:latin typeface="Arial"/>
                <a:ea typeface="SimSun" charset="0"/>
                <a:cs typeface="Arial"/>
              </a:rPr>
              <a:t>13 </a:t>
            </a:r>
            <a:r>
              <a:rPr kumimoji="0" lang="en-US" sz="2800" b="1" i="0" u="none" strike="noStrike" kern="1200" cap="none" spc="0" normalizeH="0" baseline="0" noProof="0" dirty="0">
                <a:ln>
                  <a:noFill/>
                </a:ln>
                <a:solidFill>
                  <a:srgbClr val="FFFFFF"/>
                </a:solidFill>
                <a:effectLst/>
                <a:uLnTx/>
                <a:uFillTx/>
                <a:latin typeface="Arial"/>
                <a:ea typeface="SimSun" charset="0"/>
                <a:cs typeface="Arial"/>
              </a:rPr>
              <a:t>Christ redeemed us from the curse of the law by becoming a curse for us—for it is written, “Cursed is everyone who is hanged on a tree”—</a:t>
            </a:r>
            <a:r>
              <a:rPr kumimoji="0" lang="en-US" sz="2800" b="1" i="0" u="none" strike="noStrike" kern="1200" cap="none" spc="0" normalizeH="0" baseline="30000" noProof="0" dirty="0">
                <a:ln>
                  <a:noFill/>
                </a:ln>
                <a:solidFill>
                  <a:srgbClr val="FFFFFF"/>
                </a:solidFill>
                <a:effectLst/>
                <a:uLnTx/>
                <a:uFillTx/>
                <a:latin typeface="Arial"/>
                <a:ea typeface="SimSun" charset="0"/>
                <a:cs typeface="Arial"/>
              </a:rPr>
              <a:t>14 </a:t>
            </a:r>
            <a:r>
              <a:rPr kumimoji="0" lang="en-US" sz="2800" b="1" i="0" u="none" strike="noStrike" kern="1200" cap="none" spc="0" normalizeH="0" baseline="0" noProof="0" dirty="0">
                <a:ln>
                  <a:noFill/>
                </a:ln>
                <a:solidFill>
                  <a:srgbClr val="FFFFFF"/>
                </a:solidFill>
                <a:effectLst/>
                <a:uLnTx/>
                <a:uFillTx/>
                <a:latin typeface="Arial"/>
                <a:ea typeface="SimSun" charset="0"/>
                <a:cs typeface="Arial"/>
              </a:rPr>
              <a:t>so that in Christ Jesus the blessing of Abraham might come to the Gentiles so that we might receive the promised Spirit through faith.</a:t>
            </a: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lstStyle/>
          <a:p>
            <a:pPr rtl="0" fontAlgn="base"/>
            <a:r>
              <a:rPr lang="en-US" sz="28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Galatians 3:13-14 ESV</a:t>
            </a:r>
            <a:endParaRPr lang="en-US"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6000" b="1" i="0" u="none" strike="noStrike" kern="1200" cap="none" spc="0" normalizeH="0" baseline="0" noProof="0" dirty="0">
              <a:ln>
                <a:noFill/>
              </a:ln>
              <a:solidFill>
                <a:srgbClr val="FFCC66"/>
              </a:solidFill>
              <a:effectLst/>
              <a:uLnTx/>
              <a:uFillTx/>
              <a:latin typeface="Arial" charset="0"/>
              <a:ea typeface="ＭＳ Ｐゴシック" charset="0"/>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7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000044"/>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44"/>
                </a:solidFill>
                <a:effectLst/>
                <a:uLnTx/>
                <a:uFillTx/>
                <a:latin typeface="Arial" charset="0"/>
                <a:ea typeface="ＭＳ Ｐゴシック" charset="0"/>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Isaiah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2437873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For you are all children of God through faith in Christ Jesus.  </a:t>
            </a:r>
            <a:r>
              <a:rPr kumimoji="0" lang="en-US" sz="3600" b="1" i="0" u="none" strike="noStrike" kern="1200" cap="none" spc="0" normalizeH="0" baseline="30000" noProof="0" dirty="0">
                <a:ln>
                  <a:noFill/>
                </a:ln>
                <a:solidFill>
                  <a:srgbClr val="000000"/>
                </a:solidFill>
                <a:effectLst/>
                <a:uLnTx/>
                <a:uFillTx/>
                <a:latin typeface="Arial"/>
                <a:ea typeface="SimSun" charset="0"/>
                <a:cs typeface="Arial"/>
              </a:rPr>
              <a:t>27</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And all who have been united with Christ in baptism have put on Christ, like putting on new clothes.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There is no longer Jew or Gentile, slave or free, male and female. For you are all one in Christ Jesus.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endParaRPr kumimoji="0" lang="en-US" sz="36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372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If you belong to Christ, then you are Abraham’s seed, and heirs according to the promise.</a:t>
            </a: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(Galatians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8260951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14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861157915"/>
      </p:ext>
    </p:extLst>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Covenant</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Law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Abrahamic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b</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Son</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Ishmael (not specifically named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Isaac (28)</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Mother</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Hagar</a:t>
                      </a:r>
                      <a:r>
                        <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Sarah (not specifically named)</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Freedom</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Slave (22a, 24b, 31a)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(22b, 26a, 31a)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Birth</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Ordinary (23a)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Of Promise (23b)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Mount</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Sinai in Arabia (24)</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Calvary (implied?)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Jerusalem</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Present Earthly (25b)</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Future (?), Heavenly, Mother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Followers</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Children Not Under Promise (implied)</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Children of Promise (28b)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Persecution</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Persecutor (29a)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Persecuted (29b)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Teachers </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Judaizers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Paul &amp; True Evangelists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Salvation by</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Works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Faith in Christ</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Result</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Unsaved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Saved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9 Austrian postcard with an illustration of the stab-in-the-back legend.">
            <a:extLst>
              <a:ext uri="{FF2B5EF4-FFF2-40B4-BE49-F238E27FC236}">
                <a16:creationId xmlns:a16="http://schemas.microsoft.com/office/drawing/2014/main" id="{27D4A130-386C-2D56-E031-586113856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9" y="1959247"/>
            <a:ext cx="6375400" cy="4330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7109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Jews are a hated people.</a:t>
            </a:r>
          </a:p>
        </p:txBody>
      </p:sp>
    </p:spTree>
    <p:extLst>
      <p:ext uri="{BB962C8B-B14F-4D97-AF65-F5344CB8AC3E}">
        <p14:creationId xmlns:p14="http://schemas.microsoft.com/office/powerpoint/2010/main" val="13867318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0" y="30840"/>
            <a:ext cx="910742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Muslim Middle East</a:t>
            </a:r>
          </a:p>
        </p:txBody>
      </p:sp>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pic>
        <p:nvPicPr>
          <p:cNvPr id="36866" name="Picture 2">
            <a:extLst>
              <a:ext uri="{FF2B5EF4-FFF2-40B4-BE49-F238E27FC236}">
                <a16:creationId xmlns:a16="http://schemas.microsoft.com/office/drawing/2014/main" id="{8DFB05F1-5FB5-0DB6-13B9-CF6E7E143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0"/>
            <a:ext cx="739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7180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Why have Jews been hated throughout history?</a:t>
            </a:r>
          </a:p>
        </p:txBody>
      </p:sp>
    </p:spTree>
    <p:extLst>
      <p:ext uri="{BB962C8B-B14F-4D97-AF65-F5344CB8AC3E}">
        <p14:creationId xmlns:p14="http://schemas.microsoft.com/office/powerpoint/2010/main" val="257194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a:latin typeface="Trebuchet MS" charset="0"/>
                <a:ea typeface="Osaka" charset="0"/>
                <a:cs typeface="Osaka"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FF0000"/>
                </a:solidFill>
                <a:effectLst>
                  <a:outerShdw blurRad="38100" dist="38100" dir="2700000" algn="tl">
                    <a:srgbClr val="000000"/>
                  </a:outerShdw>
                </a:effectLst>
                <a:uLnTx/>
                <a:uFillTx/>
                <a:latin typeface="Rockwell Extra Bold" charset="0"/>
                <a:ea typeface="Osaka" charset="0"/>
              </a:rPr>
              <a:t>Assyrian</a:t>
            </a:r>
          </a:p>
        </p:txBody>
      </p:sp>
      <p:sp>
        <p:nvSpPr>
          <p:cNvPr id="23556" name="Text Box 4"/>
          <p:cNvSpPr txBox="1">
            <a:spLocks noChangeArrowheads="1"/>
          </p:cNvSpPr>
          <p:nvPr/>
        </p:nvSpPr>
        <p:spPr bwMode="auto">
          <a:xfrm>
            <a:off x="1495425" y="838200"/>
            <a:ext cx="7086600"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FF0000"/>
                </a:solidFill>
                <a:effectLst>
                  <a:outerShdw blurRad="38100" dist="38100" dir="2700000" algn="tl">
                    <a:srgbClr val="000000"/>
                  </a:outerShdw>
                </a:effectLst>
                <a:uLnTx/>
                <a:uFillTx/>
                <a:latin typeface="Rockwell Extra Bold" charset="0"/>
                <a:ea typeface="Osaka" charset="0"/>
              </a:rPr>
              <a:t>Brutality</a:t>
            </a:r>
          </a:p>
        </p:txBody>
      </p:sp>
      <p:sp>
        <p:nvSpPr>
          <p:cNvPr id="528390"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0"/>
              </a:rPr>
              <a:t>614</a:t>
            </a:r>
          </a:p>
        </p:txBody>
      </p:sp>
      <p:sp>
        <p:nvSpPr>
          <p:cNvPr id="528391" name="TextBox 5"/>
          <p:cNvSpPr txBox="1">
            <a:spLocks noChangeArrowheads="1"/>
          </p:cNvSpPr>
          <p:nvPr/>
        </p:nvSpPr>
        <p:spPr bwMode="auto">
          <a:xfrm>
            <a:off x="5105400" y="2462213"/>
            <a:ext cx="4038600" cy="3786187"/>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A pyramid of heads I reared in front of his city.  Their youths and their maidens I burnt up in the flames.</a:t>
            </a:r>
            <a:r>
              <a:rPr kumimoji="0" lang="en-US" altLang="ja-JP" sz="2400" b="0"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400" b="0" i="0" u="none" strike="noStrike" kern="1200" cap="none" spc="0" normalizeH="0" baseline="0" noProof="0" dirty="0" err="1">
                <a:ln>
                  <a:noFill/>
                </a:ln>
                <a:solidFill>
                  <a:srgbClr val="F5F5F2"/>
                </a:solidFill>
                <a:effectLst/>
                <a:uLnTx/>
                <a:uFillTx/>
                <a:latin typeface="Arial" charset="0"/>
                <a:ea typeface="Osaka" charset="0"/>
                <a:cs typeface="Arial" charset="0"/>
              </a:rPr>
              <a:t>Shalmaneser</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859-824 BC </a:t>
            </a:r>
            <a:b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80 years before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400" b="0"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Assyria and Babylonia</a:t>
            </a:r>
            <a:r>
              <a:rPr kumimoji="0" lang="en-US" sz="2400" b="0" i="0" u="none" strike="noStrike" kern="1200" cap="none" spc="0" normalizeH="0" baseline="0" noProof="0" dirty="0">
                <a:ln>
                  <a:noFill/>
                </a:ln>
                <a:solidFill>
                  <a:srgbClr val="F5F5F2"/>
                </a:solidFill>
                <a:effectLst/>
                <a:uLnTx/>
                <a:uFillTx/>
                <a:latin typeface="Arial" charset="0"/>
                <a:ea typeface="Osaka" charset="0"/>
                <a:cs typeface="Arial" charset="0"/>
              </a:rPr>
              <a:t>, 1:213</a:t>
            </a:r>
          </a:p>
        </p:txBody>
      </p:sp>
    </p:spTree>
    <p:extLst>
      <p:ext uri="{BB962C8B-B14F-4D97-AF65-F5344CB8AC3E}">
        <p14:creationId xmlns:p14="http://schemas.microsoft.com/office/powerpoint/2010/main" val="34671836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Put on all of God’s armor so that you will be able to stand firm against all strategies of the devil. </a:t>
            </a:r>
            <a:r>
              <a:rPr lang="en-US" sz="2800" b="1" baseline="30000" dirty="0">
                <a:effectLst>
                  <a:glow rad="127000">
                    <a:schemeClr val="tx1"/>
                  </a:glow>
                </a:effectLst>
                <a:latin typeface="Arial" charset="0"/>
                <a:ea typeface="ＭＳ Ｐゴシック" charset="0"/>
                <a:cs typeface="ＭＳ Ｐゴシック" charset="0"/>
              </a:rPr>
              <a:t>12</a:t>
            </a:r>
            <a:r>
              <a:rPr lang="en-US" sz="28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a:defRPr/>
            </a:pPr>
            <a:endParaRPr lang="en-US" sz="2800" b="1" dirty="0">
              <a:effectLst>
                <a:glow rad="127000">
                  <a:schemeClr val="tx1"/>
                </a:glow>
              </a:effectLst>
              <a:latin typeface="Arial" charset="0"/>
              <a:ea typeface="ＭＳ Ｐゴシック" charset="0"/>
              <a:cs typeface="ＭＳ Ｐゴシック" charset="0"/>
            </a:endParaRPr>
          </a:p>
          <a:p>
            <a:pPr>
              <a:defRPr/>
            </a:pPr>
            <a:r>
              <a:rPr lang="en-US"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Ephesians 6:11-12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6943410" cy="2442426"/>
          </a:xfrm>
          <a:effectLst>
            <a:outerShdw blurRad="63500" dist="35921" dir="2700000" algn="ctr" rotWithShape="0">
              <a:schemeClr val="tx2">
                <a:alpha val="74998"/>
              </a:schemeClr>
            </a:outerShdw>
          </a:effectLst>
        </p:spPr>
        <p:txBody>
          <a:bodyPr anchor="ctr"/>
          <a:lstStyle/>
          <a:p>
            <a:pPr algn="l">
              <a:defRPr/>
            </a:pPr>
            <a:r>
              <a:rPr lang="en-US" sz="3600" b="1" dirty="0">
                <a:effectLst>
                  <a:glow rad="127000">
                    <a:schemeClr val="tx1"/>
                  </a:glow>
                </a:effectLst>
                <a:latin typeface="Arial" charset="0"/>
                <a:ea typeface="ＭＳ Ｐゴシック" charset="0"/>
                <a:cs typeface="ＭＳ Ｐゴシック" charset="0"/>
              </a:rPr>
              <a:t>Satan: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hates what God loves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loves what God hates</a:t>
            </a: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A joint 2016 prayer session was held in Gush Etzion, after the Duma arson attack </a:t>
            </a:r>
          </a:p>
          <a:p>
            <a:pPr algn="ctr" defTabSz="914400" eaLnBrk="0" fontAlgn="base" hangingPunct="0">
              <a:spcBef>
                <a:spcPct val="0"/>
              </a:spcBef>
              <a:spcAft>
                <a:spcPct val="0"/>
              </a:spcAft>
            </a:pPr>
            <a:r>
              <a:rPr lang="en-US" sz="1400" b="1" dirty="0">
                <a:solidFill>
                  <a:schemeClr val="bg1"/>
                </a:solidFill>
                <a:latin typeface="Arial"/>
                <a:cs typeface="Arial"/>
              </a:rPr>
              <a:t>(photo credit: MARC ISRAEL SELLEM/THE JERUSALEM POST) </a:t>
            </a:r>
          </a:p>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www.jpost.com</a:t>
            </a:r>
            <a:r>
              <a:rPr lang="en-US" sz="1400" b="1" dirty="0">
                <a:solidFill>
                  <a:schemeClr val="bg1"/>
                </a:solidFill>
                <a:latin typeface="Arial"/>
                <a:cs typeface="Arial"/>
              </a:rPr>
              <a:t>/</a:t>
            </a:r>
            <a:r>
              <a:rPr lang="en-US" sz="1400" b="1" dirty="0" err="1">
                <a:solidFill>
                  <a:schemeClr val="bg1"/>
                </a:solidFill>
                <a:latin typeface="Arial"/>
                <a:cs typeface="Arial"/>
              </a:rPr>
              <a:t>israel</a:t>
            </a:r>
            <a:r>
              <a:rPr lang="en-US" sz="1400" b="1" dirty="0">
                <a:solidFill>
                  <a:schemeClr val="bg1"/>
                </a:solidFill>
                <a:latin typeface="Arial"/>
                <a:cs typeface="Arial"/>
              </a:rPr>
              <a:t>-news/for-jewish-agency-israeli-arabs-an-increasing-priority-445642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027FFF"/>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the future of antisemitism?</a:t>
            </a:r>
          </a:p>
        </p:txBody>
      </p:sp>
    </p:spTree>
    <p:extLst>
      <p:ext uri="{BB962C8B-B14F-4D97-AF65-F5344CB8AC3E}">
        <p14:creationId xmlns:p14="http://schemas.microsoft.com/office/powerpoint/2010/main" val="9599654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899567" y="5139134"/>
            <a:ext cx="6408737" cy="1746250"/>
          </a:xfrm>
        </p:spPr>
        <p:txBody>
          <a:bodyPr anchor="ctr"/>
          <a:lstStyle/>
          <a:p>
            <a:pPr marL="0" indent="0" algn="ctr" eaLnBrk="1" hangingPunct="1">
              <a:buFontTx/>
              <a:buNone/>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This is that which was spoken by the prophet Joel…</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(Acts 2:16)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45117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215900" y="188640"/>
            <a:ext cx="5219700" cy="4509815"/>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None/>
            </a:pPr>
            <a:r>
              <a:rPr lang="en-US" altLang="ja-JP" baseline="30000" dirty="0">
                <a:latin typeface="Arial" charset="0"/>
                <a:ea typeface="ＭＳ Ｐゴシック" charset="0"/>
              </a:rPr>
              <a:t>29</a:t>
            </a:r>
            <a:r>
              <a:rPr lang="en-US" altLang="ja-JP" dirty="0">
                <a:latin typeface="Arial" charset="0"/>
                <a:ea typeface="ＭＳ Ｐゴシック" charset="0"/>
              </a:rPr>
              <a:t>In those days I will pour out my Spirit even on servants—men and women alike.</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22557213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10877396"/>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But everyone who calls on the name of the L</a:t>
            </a:r>
            <a:r>
              <a:rPr lang="en-US" altLang="ja-JP" sz="2400" dirty="0">
                <a:latin typeface="Arial" charset="0"/>
                <a:ea typeface="ＭＳ Ｐゴシック" charset="0"/>
              </a:rPr>
              <a:t>ORD</a:t>
            </a:r>
            <a:r>
              <a:rPr lang="en-US" altLang="ja-JP" dirty="0">
                <a:latin typeface="Arial" charset="0"/>
                <a:ea typeface="ＭＳ Ｐゴシック" charset="0"/>
              </a:rPr>
              <a:t> will be saved, for some on Mount Zion in Jerusalem will escape, just as the L</a:t>
            </a:r>
            <a:r>
              <a:rPr lang="en-US" altLang="ja-JP" sz="2400" dirty="0">
                <a:latin typeface="Arial" charset="0"/>
                <a:ea typeface="ＭＳ Ｐゴシック" charset="0"/>
              </a:rPr>
              <a:t>ORD</a:t>
            </a:r>
            <a:r>
              <a:rPr lang="en-US" altLang="ja-JP" dirty="0">
                <a:latin typeface="Arial" charset="0"/>
                <a:ea typeface="ＭＳ Ｐゴシック" charset="0"/>
              </a:rPr>
              <a:t> has said.  These will be among the survivors whom the L</a:t>
            </a:r>
            <a:r>
              <a:rPr lang="en-US" altLang="ja-JP" sz="2400" dirty="0">
                <a:latin typeface="Arial" charset="0"/>
                <a:ea typeface="ＭＳ Ｐゴシック" charset="0"/>
              </a:rPr>
              <a:t>ORD</a:t>
            </a:r>
            <a:r>
              <a:rPr lang="en-US" altLang="ja-JP" dirty="0">
                <a:latin typeface="Arial" charset="0"/>
                <a:ea typeface="ＭＳ Ｐゴシック" charset="0"/>
              </a:rPr>
              <a:t> has called.</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34894866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55784549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mn-cs"/>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cs typeface="+mn-cs"/>
                </a:rPr>
                <a:t>Desert</a:t>
              </a:r>
            </a:p>
          </p:txBody>
        </p:sp>
      </p:grpSp>
    </p:spTree>
    <p:extLst>
      <p:ext uri="{BB962C8B-B14F-4D97-AF65-F5344CB8AC3E}">
        <p14:creationId xmlns:p14="http://schemas.microsoft.com/office/powerpoint/2010/main" val="645907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nvGraphicFramePr>
        <p:xfrm>
          <a:off x="0" y="44624"/>
          <a:ext cx="9144000" cy="6858000"/>
        </p:xfrm>
        <a:graphic>
          <a:graphicData uri="http://schemas.openxmlformats.org/presentationml/2006/ole">
            <mc:AlternateContent xmlns:mc="http://schemas.openxmlformats.org/markup-compatibility/2006">
              <mc:Choice xmlns:v="urn:schemas-microsoft-com:vml" Requires="v">
                <p:oleObj name="Slide" r:id="rId3" imgW="4508500" imgH="3378200" progId="PowerPoint.Slide.8">
                  <p:embed/>
                </p:oleObj>
              </mc:Choice>
              <mc:Fallback>
                <p:oleObj name="Slide" r:id="rId3" imgW="4508500" imgH="3378200" progId="PowerPoint.Slide.8">
                  <p:embed/>
                  <p:pic>
                    <p:nvPicPr>
                      <p:cNvPr id="53248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483" name="Text Box 4"/>
          <p:cNvSpPr txBox="1">
            <a:spLocks noChangeArrowheads="1"/>
          </p:cNvSpPr>
          <p:nvPr/>
        </p:nvSpPr>
        <p:spPr bwMode="auto">
          <a:xfrm>
            <a:off x="8388424" y="762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614</a:t>
            </a:r>
          </a:p>
        </p:txBody>
      </p:sp>
      <p:sp>
        <p:nvSpPr>
          <p:cNvPr id="532484" name="TextBox 4"/>
          <p:cNvSpPr txBox="1">
            <a:spLocks noChangeArrowheads="1"/>
          </p:cNvSpPr>
          <p:nvPr/>
        </p:nvSpPr>
        <p:spPr bwMode="auto">
          <a:xfrm>
            <a:off x="0" y="2546043"/>
            <a:ext cx="5004048" cy="4401205"/>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I pierced his chin with my keen hand dagger.  Through his jaw… I passed a rope, put a dog chain upon him and made him occupy a kennel.</a:t>
            </a:r>
            <a:r>
              <a:rPr kumimoji="0" lang="mr-IN" altLang="ja-JP" sz="2800" b="1" i="0" u="none" strike="noStrike" kern="1200" cap="none" spc="0" normalizeH="0" baseline="0" noProof="0" dirty="0">
                <a:ln>
                  <a:noFill/>
                </a:ln>
                <a:solidFill>
                  <a:srgbClr val="F5F5F2"/>
                </a:solidFill>
                <a:effectLst/>
                <a:uLnTx/>
                <a:uFillTx/>
                <a:latin typeface="Arial" charset="0"/>
                <a:ea typeface="Osaka" charset="0"/>
                <a:cs typeface="Arial" charset="0"/>
              </a:rPr>
              <a:t>"</a:t>
            </a:r>
            <a:r>
              <a:rPr kumimoji="0" lang="en-US" sz="2800" b="1" i="0" u="none" strike="noStrike" kern="1200" cap="none" spc="0" normalizeH="0" baseline="0" noProof="0" dirty="0">
                <a:ln>
                  <a:noFill/>
                </a:ln>
                <a:solidFill>
                  <a:srgbClr val="F5F5F2"/>
                </a:solidFill>
                <a:effectLst/>
                <a:uLnTx/>
                <a:uFillTx/>
                <a:latin typeface="Arial" charset="0"/>
                <a:ea typeface="Osaka"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Ashurbanipal, 669-626 BC </a:t>
            </a:r>
            <a:b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100 years after Jonah,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5F5F2"/>
                </a:solidFill>
                <a:effectLst/>
                <a:uLnTx/>
                <a:uFillTx/>
                <a:latin typeface="Arial" charset="0"/>
                <a:ea typeface="Osaka" charset="0"/>
                <a:cs typeface="Arial" charset="0"/>
              </a:rPr>
              <a:t>Luckenbill</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a:t>
            </a: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Ancient Records of </a:t>
            </a:r>
            <a:b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br>
            <a:r>
              <a:rPr kumimoji="0" lang="en-US" sz="2000" b="1" i="1" u="none" strike="noStrike" kern="1200" cap="none" spc="0" normalizeH="0" baseline="0" noProof="0" dirty="0">
                <a:ln>
                  <a:noFill/>
                </a:ln>
                <a:solidFill>
                  <a:srgbClr val="F5F5F2"/>
                </a:solidFill>
                <a:effectLst/>
                <a:uLnTx/>
                <a:uFillTx/>
                <a:latin typeface="Arial" charset="0"/>
                <a:ea typeface="Osaka" charset="0"/>
                <a:cs typeface="Arial" charset="0"/>
              </a:rPr>
              <a:t>Assyria &amp; Babylonia</a:t>
            </a:r>
            <a:r>
              <a:rPr kumimoji="0" lang="en-US" sz="2000" b="1" i="0" u="none" strike="noStrike" kern="1200" cap="none" spc="0" normalizeH="0" baseline="0" noProof="0" dirty="0">
                <a:ln>
                  <a:noFill/>
                </a:ln>
                <a:solidFill>
                  <a:srgbClr val="F5F5F2"/>
                </a:solidFill>
                <a:effectLst/>
                <a:uLnTx/>
                <a:uFillTx/>
                <a:latin typeface="Arial" charset="0"/>
                <a:ea typeface="Osaka" charset="0"/>
                <a:cs typeface="Arial" charset="0"/>
              </a:rPr>
              <a:t>, 2:319</a:t>
            </a:r>
          </a:p>
        </p:txBody>
      </p:sp>
      <p:sp>
        <p:nvSpPr>
          <p:cNvPr id="6" name="Title 5"/>
          <p:cNvSpPr>
            <a:spLocks noGrp="1"/>
          </p:cNvSpPr>
          <p:nvPr>
            <p:ph type="title" idx="4294967295"/>
          </p:nvPr>
        </p:nvSpPr>
        <p:spPr>
          <a:xfrm>
            <a:off x="0" y="0"/>
            <a:ext cx="9144000" cy="685800"/>
          </a:xfrm>
        </p:spPr>
        <p:txBody>
          <a:bodyPr/>
          <a:lstStyle/>
          <a:p>
            <a:pPr>
              <a:defRPr/>
            </a:pPr>
            <a:r>
              <a:rPr lang="en-US" sz="3200" b="1">
                <a:latin typeface="Trebuchet MS" charset="0"/>
                <a:ea typeface="Osaka" charset="0"/>
                <a:cs typeface="Osaka" charset="0"/>
              </a:rPr>
              <a:t>Treatment of Captured Kings</a:t>
            </a:r>
          </a:p>
        </p:txBody>
      </p:sp>
      <p:pic>
        <p:nvPicPr>
          <p:cNvPr id="532591" name="Picture 111" descr="The Worst Ways to Die: Torture Practices of the Ancient World - CVLT Nation">
            <a:extLst>
              <a:ext uri="{FF2B5EF4-FFF2-40B4-BE49-F238E27FC236}">
                <a16:creationId xmlns:a16="http://schemas.microsoft.com/office/drawing/2014/main" id="{B2FD8925-BE62-59E7-ECD4-D3F2B7CB0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9EF39C0B-F6A3-D046-F8DB-620E46D32FCB}"/>
              </a:ext>
            </a:extLst>
          </p:cNvPr>
          <p:cNvSpPr txBox="1">
            <a:spLocks noChangeArrowheads="1"/>
          </p:cNvSpPr>
          <p:nvPr/>
        </p:nvSpPr>
        <p:spPr bwMode="auto">
          <a:xfrm>
            <a:off x="0" y="602804"/>
            <a:ext cx="9150359" cy="156966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1" u="none" strike="noStrike" kern="1200" cap="none" spc="0" normalizeH="0" baseline="0" noProof="0" dirty="0">
                <a:ln>
                  <a:noFill/>
                </a:ln>
                <a:solidFill>
                  <a:srgbClr val="F5F5F2"/>
                </a:solidFill>
                <a:effectLst/>
                <a:uLnTx/>
                <a:uFillTx/>
                <a:latin typeface="Arial" charset="0"/>
                <a:ea typeface="Osaka" charset="0"/>
                <a:cs typeface="Arial" charset="0"/>
              </a:rPr>
              <a:t>"Assyrian execution might involve tortures such as flaying…pulling out the lying tongue, burning, or…"</a:t>
            </a:r>
            <a:endParaRPr kumimoji="0" lang="en-US" sz="2400" b="1" i="1" u="none" strike="noStrike" kern="1200" cap="none" spc="0" normalizeH="0" baseline="0" noProof="0" dirty="0">
              <a:ln>
                <a:noFill/>
              </a:ln>
              <a:solidFill>
                <a:srgbClr val="F5F5F2"/>
              </a:solidFill>
              <a:effectLst/>
              <a:uLnTx/>
              <a:uFillTx/>
              <a:latin typeface="Arial" charset="0"/>
              <a:ea typeface="Osaka" charset="0"/>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will bring them back from all the places to which you sold them, and I will pay you back for everything you have done.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sell your sons and daughters to the people of Judah, and they will sell them to the people of Arabia, a nation far away. I,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have spoken!</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Arabia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Greeks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87351820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D1C89-70E3-BE43-9C5D-914F750484CB}"/>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2439" r="1936" b="2684"/>
          <a:stretch/>
        </p:blipFill>
        <p:spPr>
          <a:xfrm>
            <a:off x="-36512" y="-1"/>
            <a:ext cx="9218045" cy="6858001"/>
          </a:xfrm>
          <a:prstGeom prst="rect">
            <a:avLst/>
          </a:prstGeom>
        </p:spPr>
      </p:pic>
      <p:sp>
        <p:nvSpPr>
          <p:cNvPr id="1088515" name="Title 1"/>
          <p:cNvSpPr>
            <a:spLocks noGrp="1"/>
          </p:cNvSpPr>
          <p:nvPr>
            <p:ph type="title" idx="4294967295"/>
          </p:nvPr>
        </p:nvSpPr>
        <p:spPr>
          <a:xfrm>
            <a:off x="0" y="0"/>
            <a:ext cx="9144000" cy="765175"/>
          </a:xfrm>
          <a:noFill/>
          <a:ln>
            <a:noFill/>
          </a:ln>
        </p:spPr>
        <p:txBody>
          <a:bodyPr anchor="ctr"/>
          <a:lstStyle/>
          <a:p>
            <a:pPr marL="182563" indent="-182563"/>
            <a:r>
              <a:rPr lang="en-US" sz="3200" b="1" kern="1200" dirty="0">
                <a:solidFill>
                  <a:srgbClr val="FFFFFF"/>
                </a:solidFill>
                <a:effectLst>
                  <a:glow rad="152400">
                    <a:srgbClr val="000000">
                      <a:alpha val="97000"/>
                    </a:srgbClr>
                  </a:glow>
                </a:effectLst>
              </a:rPr>
              <a:t>Gentiles Blessed (Isaiah 56:3-5 NLT)</a:t>
            </a:r>
          </a:p>
        </p:txBody>
      </p:sp>
      <p:sp>
        <p:nvSpPr>
          <p:cNvPr id="12" name="Title 1"/>
          <p:cNvSpPr txBox="1">
            <a:spLocks/>
          </p:cNvSpPr>
          <p:nvPr/>
        </p:nvSpPr>
        <p:spPr bwMode="auto">
          <a:xfrm>
            <a:off x="0" y="764704"/>
            <a:ext cx="9144000" cy="5328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“Don’t let foreigners who commit themselves to the L</a:t>
            </a:r>
            <a:r>
              <a:rPr kumimoji="0" lang="en-US" sz="20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 say,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‘The L</a:t>
            </a:r>
            <a:r>
              <a:rPr kumimoji="0" lang="en-US" sz="20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 will never let me be part of his people.’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don’t let the eunuchs say,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‘I’m a dried-up tree with no children and no future.’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4 </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For this is what the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says:</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bless those eunuchs</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keep my Sabbath days holy</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who choose to do what pleases 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commit their lives to 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5 </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give them—within the walls of my house—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 memorial and a name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far greater than sons and daughters could give.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For the name I give them is an everlasting one.</a:t>
            </a:r>
          </a:p>
          <a:p>
            <a:pPr marL="182563" marR="0" lvl="0" indent="-182563"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It will never disappear!</a:t>
            </a:r>
          </a:p>
        </p:txBody>
      </p:sp>
    </p:spTree>
    <p:extLst>
      <p:ext uri="{BB962C8B-B14F-4D97-AF65-F5344CB8AC3E}">
        <p14:creationId xmlns:p14="http://schemas.microsoft.com/office/powerpoint/2010/main" val="3221218155"/>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448A0-35A4-4847-86B5-9213D0F39E4F}"/>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1138"/>
          <a:stretch/>
        </p:blipFill>
        <p:spPr>
          <a:xfrm>
            <a:off x="0" y="-58287"/>
            <a:ext cx="9144000" cy="6916287"/>
          </a:xfrm>
          <a:prstGeom prst="rect">
            <a:avLst/>
          </a:prstGeom>
        </p:spPr>
      </p:pic>
      <p:sp>
        <p:nvSpPr>
          <p:cNvPr id="1088515" name="Title 1"/>
          <p:cNvSpPr>
            <a:spLocks noGrp="1"/>
          </p:cNvSpPr>
          <p:nvPr>
            <p:ph type="title" idx="4294967295"/>
          </p:nvPr>
        </p:nvSpPr>
        <p:spPr>
          <a:xfrm>
            <a:off x="0" y="0"/>
            <a:ext cx="9144000" cy="1196752"/>
          </a:xfrm>
          <a:noFill/>
          <a:ln>
            <a:noFill/>
          </a:ln>
        </p:spPr>
        <p:txBody>
          <a:bodyPr anchor="t"/>
          <a:lstStyle/>
          <a:p>
            <a:pPr marL="182563" indent="-182563"/>
            <a:r>
              <a:rPr lang="en-US" sz="3200" b="1" kern="1200" dirty="0">
                <a:solidFill>
                  <a:srgbClr val="FFFFFF"/>
                </a:solidFill>
                <a:effectLst>
                  <a:glow rad="152400">
                    <a:srgbClr val="000000">
                      <a:alpha val="97000"/>
                    </a:srgbClr>
                  </a:glow>
                </a:effectLst>
              </a:rPr>
              <a:t>Gentiles Join Sabbath Worship with Israel in Millennium (Isaiah 56:6-8 NLT)</a:t>
            </a:r>
          </a:p>
        </p:txBody>
      </p:sp>
      <p:sp>
        <p:nvSpPr>
          <p:cNvPr id="12" name="Title 1"/>
          <p:cNvSpPr txBox="1">
            <a:spLocks/>
          </p:cNvSpPr>
          <p:nvPr/>
        </p:nvSpPr>
        <p:spPr bwMode="auto">
          <a:xfrm>
            <a:off x="648072" y="1052736"/>
            <a:ext cx="7812360" cy="5904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also bless the foreigners who commit themselves to the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serve him and love his name,</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worship him and </a:t>
            </a: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do not desecrate the Sabbath day of rest</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who hold fast to my covenant.</a:t>
            </a:r>
            <a:endPar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endParaRP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7</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I will bring them to my holy mountain of Jerusalem</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and will fill them with joy in my house of prayer.</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I will accept their burnt offerings and sacrifices,</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97000"/>
                    </a:srgbClr>
                  </a:glow>
                </a:effectLst>
                <a:uLnTx/>
                <a:uFillTx/>
                <a:latin typeface="Arial"/>
                <a:ea typeface="Osaka"/>
              </a:rPr>
              <a:t>because my Temple will be called a house of prayer for all nations.</a:t>
            </a:r>
            <a:endParaRPr kumimoji="0" lang="en-US" sz="2400" b="1" i="0" u="none" strike="noStrike" kern="1200" cap="none" spc="0" normalizeH="0" baseline="30000" noProof="0" dirty="0">
              <a:ln>
                <a:noFill/>
              </a:ln>
              <a:solidFill>
                <a:srgbClr val="FFFF00"/>
              </a:solidFill>
              <a:effectLst>
                <a:glow rad="152400">
                  <a:srgbClr val="000000">
                    <a:alpha val="97000"/>
                  </a:srgbClr>
                </a:glow>
              </a:effectLst>
              <a:uLnTx/>
              <a:uFillTx/>
              <a:latin typeface="Arial"/>
              <a:ea typeface="Osaka"/>
            </a:endParaRP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152400">
                    <a:srgbClr val="000000">
                      <a:alpha val="97000"/>
                    </a:srgbClr>
                  </a:glow>
                </a:effectLst>
                <a:uLnTx/>
                <a:uFillTx/>
                <a:latin typeface="Arial"/>
                <a:ea typeface="Osaka"/>
              </a:rPr>
              <a:t>8</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 For the Sovereign L</a:t>
            </a:r>
            <a:r>
              <a:rPr kumimoji="0" lang="en-US" sz="20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ORD</a:t>
            </a: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who brings back the outcasts of Israel, says:</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I will bring others, too,</a:t>
            </a:r>
          </a:p>
          <a:p>
            <a:pPr marL="182563" marR="0" lvl="0" indent="-182563"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52400">
                    <a:srgbClr val="000000">
                      <a:alpha val="97000"/>
                    </a:srgbClr>
                  </a:glow>
                </a:effectLst>
                <a:uLnTx/>
                <a:uFillTx/>
                <a:latin typeface="Arial"/>
                <a:ea typeface="Osaka"/>
              </a:rPr>
              <a:t>besides my people Israel.”</a:t>
            </a:r>
          </a:p>
        </p:txBody>
      </p:sp>
    </p:spTree>
    <p:extLst>
      <p:ext uri="{BB962C8B-B14F-4D97-AF65-F5344CB8AC3E}">
        <p14:creationId xmlns:p14="http://schemas.microsoft.com/office/powerpoint/2010/main" val="1548916448"/>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829557" y="913272"/>
            <a:ext cx="757915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3359158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rPr>
              <a:t>The New Jerusalem over present Jerusalem</a:t>
            </a: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3455797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92200" y="1297104"/>
            <a:ext cx="6883400" cy="4067849"/>
          </a:xfrm>
          <a:gradFill>
            <a:gsLst>
              <a:gs pos="0">
                <a:srgbClr val="FFC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do we do with this teaching about antisemitism?</a:t>
            </a:r>
          </a:p>
        </p:txBody>
      </p:sp>
    </p:spTree>
    <p:extLst>
      <p:ext uri="{BB962C8B-B14F-4D97-AF65-F5344CB8AC3E}">
        <p14:creationId xmlns:p14="http://schemas.microsoft.com/office/powerpoint/2010/main" val="3544903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There is only one race</a:t>
            </a:r>
            <a:endParaRPr lang="en-US" b="1" dirty="0">
              <a:effectLst>
                <a:glow rad="127000">
                  <a:schemeClr val="tx1"/>
                </a:glow>
              </a:effectLst>
              <a:latin typeface="Arial" charset="0"/>
              <a:ea typeface="ＭＳ Ｐゴシック" charset="0"/>
              <a:cs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1438923"/>
            <a:ext cx="9144000" cy="10932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—the human race.</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accepts all ethnicities.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So should we.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Pray for the Middle East</a:t>
            </a:r>
          </a:p>
        </p:txBody>
      </p:sp>
      <p:pic>
        <p:nvPicPr>
          <p:cNvPr id="4" name="Picture 3">
            <a:extLst>
              <a:ext uri="{FF2B5EF4-FFF2-40B4-BE49-F238E27FC236}">
                <a16:creationId xmlns:a16="http://schemas.microsoft.com/office/drawing/2014/main" id="{598073FF-5ACD-2D42-BEB2-2BC09DDBB04E}"/>
              </a:ext>
            </a:extLst>
          </p:cNvPr>
          <p:cNvPicPr>
            <a:picLocks noChangeAspect="1"/>
          </p:cNvPicPr>
          <p:nvPr/>
        </p:nvPicPr>
        <p:blipFill>
          <a:blip r:embed="rId3"/>
          <a:stretch>
            <a:fillRect/>
          </a:stretch>
        </p:blipFill>
        <p:spPr>
          <a:xfrm>
            <a:off x="0" y="1454727"/>
            <a:ext cx="9144000" cy="5436260"/>
          </a:xfrm>
          <a:prstGeom prst="rect">
            <a:avLst/>
          </a:prstGeom>
        </p:spPr>
      </p:pic>
    </p:spTree>
    <p:extLst>
      <p:ext uri="{BB962C8B-B14F-4D97-AF65-F5344CB8AC3E}">
        <p14:creationId xmlns:p14="http://schemas.microsoft.com/office/powerpoint/2010/main" val="92896127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panose="020B0604020202020204" pitchFamily="34" charset="0"/>
                <a:ea typeface="ＭＳ Ｐゴシック" charset="0"/>
                <a:cs typeface="Arial" panose="020B0604020202020204" pitchFamily="34"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Fall of Samaria</a:t>
            </a:r>
          </a:p>
        </p:txBody>
      </p:sp>
      <p:sp>
        <p:nvSpPr>
          <p:cNvPr id="73738" name="Text Box 10"/>
          <p:cNvSpPr txBox="1">
            <a:spLocks noChangeArrowheads="1"/>
          </p:cNvSpPr>
          <p:nvPr/>
        </p:nvSpPr>
        <p:spPr bwMode="auto">
          <a:xfrm>
            <a:off x="6858000" y="-1"/>
            <a:ext cx="2286000" cy="65836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Finally, in the ninth year of King Hoshea</a:t>
            </a:r>
            <a:r>
              <a:rPr kumimoji="0" lang="fr-FR"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reign, Samaria fell, and the people of Israel were exiled to Assyria. They were settled in colonies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along the banks of the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Habor</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River in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Gozan</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0" name="Text Box 12"/>
          <p:cNvSpPr txBox="1">
            <a:spLocks noChangeArrowheads="1"/>
          </p:cNvSpPr>
          <p:nvPr/>
        </p:nvSpPr>
        <p:spPr bwMode="auto">
          <a:xfrm>
            <a:off x="0" y="-1"/>
            <a:ext cx="2286000" cy="65836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king of Assyria transported groups of people from Babylon,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Cuthah</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Avva</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78927"/>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78927"/>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Beitzel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par>
                          <p:cTn id="14" fill="hold" nodeType="with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3743"/>
                                        </p:tgtEl>
                                        <p:attrNameLst>
                                          <p:attrName>style.visibility</p:attrName>
                                        </p:attrNameLst>
                                      </p:cBhvr>
                                      <p:to>
                                        <p:strVal val="visible"/>
                                      </p:to>
                                    </p:set>
                                    <p:animEffect transition="in" filter="fade">
                                      <p:cBhvr>
                                        <p:cTn id="17" dur="500"/>
                                        <p:tgtEl>
                                          <p:spTgt spid="73743"/>
                                        </p:tgtEl>
                                      </p:cBhvr>
                                    </p:animEffect>
                                  </p:childTnLst>
                                </p:cTn>
                              </p:par>
                            </p:childTnLst>
                          </p:cTn>
                        </p:par>
                        <p:par>
                          <p:cTn id="18" fill="hold" nodeType="with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3741"/>
                                        </p:tgtEl>
                                        <p:attrNameLst>
                                          <p:attrName>style.visibility</p:attrName>
                                        </p:attrNameLst>
                                      </p:cBhvr>
                                      <p:to>
                                        <p:strVal val="visible"/>
                                      </p:to>
                                    </p:set>
                                    <p:animEffect transition="in" filter="fade">
                                      <p:cBhvr>
                                        <p:cTn id="21" dur="500"/>
                                        <p:tgtEl>
                                          <p:spTgt spid="73741"/>
                                        </p:tgtEl>
                                      </p:cBhvr>
                                    </p:animEffect>
                                  </p:childTnLst>
                                </p:cTn>
                              </p:par>
                            </p:childTnLst>
                          </p:cTn>
                        </p:par>
                        <p:par>
                          <p:cTn id="22" fill="hold" nodeType="with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3744"/>
                                        </p:tgtEl>
                                        <p:attrNameLst>
                                          <p:attrName>style.visibility</p:attrName>
                                        </p:attrNameLst>
                                      </p:cBhvr>
                                      <p:to>
                                        <p:strVal val="visible"/>
                                      </p:to>
                                    </p:set>
                                    <p:animEffect transition="in" filter="fade">
                                      <p:cBhvr>
                                        <p:cTn id="25" dur="500"/>
                                        <p:tgtEl>
                                          <p:spTgt spid="73744"/>
                                        </p:tgtEl>
                                      </p:cBhvr>
                                    </p:animEffect>
                                  </p:childTnLst>
                                </p:cTn>
                              </p:par>
                            </p:childTnLst>
                          </p:cTn>
                        </p:par>
                        <p:par>
                          <p:cTn id="26" fill="hold" nodeType="with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3742"/>
                                        </p:tgtEl>
                                        <p:attrNameLst>
                                          <p:attrName>style.visibility</p:attrName>
                                        </p:attrNameLst>
                                      </p:cBhvr>
                                      <p:to>
                                        <p:strVal val="visible"/>
                                      </p:to>
                                    </p:set>
                                    <p:animEffect transition="in" filter="fade">
                                      <p:cBhvr>
                                        <p:cTn id="29" dur="500"/>
                                        <p:tgtEl>
                                          <p:spTgt spid="737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3745"/>
                                        </p:tgtEl>
                                        <p:attrNameLst>
                                          <p:attrName>style.visibility</p:attrName>
                                        </p:attrNameLst>
                                      </p:cBhvr>
                                      <p:to>
                                        <p:strVal val="visible"/>
                                      </p:to>
                                    </p:set>
                                    <p:anim calcmode="lin" valueType="num">
                                      <p:cBhvr additive="base">
                                        <p:cTn id="34" dur="500" fill="hold"/>
                                        <p:tgtEl>
                                          <p:spTgt spid="73745"/>
                                        </p:tgtEl>
                                        <p:attrNameLst>
                                          <p:attrName>ppt_x</p:attrName>
                                        </p:attrNameLst>
                                      </p:cBhvr>
                                      <p:tavLst>
                                        <p:tav tm="0">
                                          <p:val>
                                            <p:strVal val="#ppt_x"/>
                                          </p:val>
                                        </p:tav>
                                        <p:tav tm="100000">
                                          <p:val>
                                            <p:strVal val="#ppt_x"/>
                                          </p:val>
                                        </p:tav>
                                      </p:tavLst>
                                    </p:anim>
                                    <p:anim calcmode="lin" valueType="num">
                                      <p:cBhvr additive="base">
                                        <p:cTn id="35"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3740"/>
                                        </p:tgtEl>
                                        <p:attrNameLst>
                                          <p:attrName>style.visibility</p:attrName>
                                        </p:attrNameLst>
                                      </p:cBhvr>
                                      <p:to>
                                        <p:strVal val="visible"/>
                                      </p:to>
                                    </p:set>
                                    <p:animEffect transition="in" filter="fade">
                                      <p:cBhvr>
                                        <p:cTn id="40" dur="500"/>
                                        <p:tgtEl>
                                          <p:spTgt spid="73740"/>
                                        </p:tgtEl>
                                      </p:cBhvr>
                                    </p:animEffect>
                                  </p:childTnLst>
                                </p:cTn>
                              </p:par>
                            </p:childTnLst>
                          </p:cTn>
                        </p:par>
                        <p:par>
                          <p:cTn id="41" fill="hold" nodeType="with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3747"/>
                                        </p:tgtEl>
                                        <p:attrNameLst>
                                          <p:attrName>style.visibility</p:attrName>
                                        </p:attrNameLst>
                                      </p:cBhvr>
                                      <p:to>
                                        <p:strVal val="visible"/>
                                      </p:to>
                                    </p:set>
                                    <p:animEffect transition="in" filter="fade">
                                      <p:cBhvr>
                                        <p:cTn id="44" dur="500"/>
                                        <p:tgtEl>
                                          <p:spTgt spid="73747"/>
                                        </p:tgtEl>
                                      </p:cBhvr>
                                    </p:animEffect>
                                  </p:childTnLst>
                                </p:cTn>
                              </p:par>
                            </p:childTnLst>
                          </p:cTn>
                        </p:par>
                        <p:par>
                          <p:cTn id="45" fill="hold" nodeType="withGroup">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73746"/>
                                        </p:tgtEl>
                                        <p:attrNameLst>
                                          <p:attrName>style.visibility</p:attrName>
                                        </p:attrNameLst>
                                      </p:cBhvr>
                                      <p:to>
                                        <p:strVal val="visible"/>
                                      </p:to>
                                    </p:set>
                                    <p:animEffect transition="in" filter="fade">
                                      <p:cBhvr>
                                        <p:cTn id="48"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Future (Eschatology)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Babylonians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8346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Exile</a:t>
            </a:r>
          </a:p>
        </p:txBody>
      </p:sp>
    </p:spTree>
    <p:extLst>
      <p:ext uri="{BB962C8B-B14F-4D97-AF65-F5344CB8AC3E}">
        <p14:creationId xmlns:p14="http://schemas.microsoft.com/office/powerpoint/2010/main" val="854890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dirty="0">
                <a:solidFill>
                  <a:schemeClr val="tx1"/>
                </a:solidFill>
                <a:effectLst>
                  <a:outerShdw blurRad="38100" dist="38100" dir="2700000" algn="tl">
                    <a:srgbClr val="000000"/>
                  </a:outerShdw>
                </a:effectLst>
                <a:latin typeface="Arial" charset="0"/>
                <a:ea typeface="ＭＳ Ｐゴシック" charset="0"/>
              </a:rPr>
              <a:t>Babylonian Rule over Israel</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Antisemitism?</a:t>
            </a:r>
          </a:p>
        </p:txBody>
      </p:sp>
    </p:spTree>
    <p:extLst>
      <p:ext uri="{BB962C8B-B14F-4D97-AF65-F5344CB8AC3E}">
        <p14:creationId xmlns:p14="http://schemas.microsoft.com/office/powerpoint/2010/main" val="178101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en-US" sz="3200" b="1" dirty="0">
                <a:solidFill>
                  <a:schemeClr val="accent1">
                    <a:lumMod val="20000"/>
                    <a:lumOff val="80000"/>
                  </a:schemeClr>
                </a:solidFill>
                <a:effectLst/>
                <a:latin typeface="Arial" charset="0"/>
                <a:ea typeface="ＭＳ Ｐゴシック" charset="0"/>
                <a:cs typeface="Arial" charset="0"/>
              </a:rPr>
              <a:t>The Image of Daniel 2 is Apocalyptic too</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89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Persians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7695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84698339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1405982"/>
          </a:xfrm>
        </p:spPr>
        <p:txBody>
          <a:bodyPr/>
          <a:lstStyle/>
          <a:p>
            <a:r>
              <a:rPr lang="en-US" b="1" dirty="0">
                <a:effectLst>
                  <a:glow rad="228600">
                    <a:schemeClr val="tx1"/>
                  </a:glow>
                </a:effectLst>
              </a:rPr>
              <a:t>God</a:t>
            </a:r>
            <a:r>
              <a:rPr lang="uk-UA" b="1" dirty="0">
                <a:effectLst>
                  <a:glow rad="228600">
                    <a:schemeClr val="tx1"/>
                  </a:glow>
                </a:effectLst>
              </a:rPr>
              <a:t>'</a:t>
            </a:r>
            <a:r>
              <a:rPr lang="en-US" b="1" dirty="0">
                <a:effectLst>
                  <a:glow rad="228600">
                    <a:schemeClr val="tx1"/>
                  </a:glow>
                </a:effectLst>
              </a:rPr>
              <a:t>s work was opposed </a:t>
            </a:r>
            <a:br>
              <a:rPr lang="en-US" b="1" dirty="0">
                <a:effectLst>
                  <a:glow rad="228600">
                    <a:schemeClr val="tx1"/>
                  </a:glow>
                </a:effectLst>
              </a:rPr>
            </a:br>
            <a:r>
              <a:rPr lang="en-US" b="1" dirty="0">
                <a:effectLst>
                  <a:glow rad="228600">
                    <a:schemeClr val="tx1"/>
                  </a:glow>
                </a:effectLst>
              </a:rPr>
              <a:t>(Ezra 4:1-2)</a:t>
            </a:r>
          </a:p>
        </p:txBody>
      </p:sp>
    </p:spTree>
    <p:extLst>
      <p:ext uri="{BB962C8B-B14F-4D97-AF65-F5344CB8AC3E}">
        <p14:creationId xmlns:p14="http://schemas.microsoft.com/office/powerpoint/2010/main" val="183429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82543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Greeks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252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eaLnBrk="1" hangingPunct="1">
              <a:defRPr/>
            </a:pPr>
            <a:r>
              <a:rPr lang="en-US" sz="4000" b="1" dirty="0">
                <a:solidFill>
                  <a:schemeClr val="tx1"/>
                </a:solidFill>
                <a:effectLst>
                  <a:glow rad="101600">
                    <a:schemeClr val="bg2"/>
                  </a:glow>
                </a:effectLst>
                <a:latin typeface="Arial" charset="0"/>
                <a:ea typeface="ＭＳ Ｐゴシック" charset="0"/>
              </a:rPr>
              <a:t>Jerusalem Hellenization</a:t>
            </a: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65</a:t>
            </a: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Menorah</a:t>
              </a: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Feast of Lights (Dedication)</a:t>
            </a:r>
          </a:p>
        </p:txBody>
      </p:sp>
      <p:sp>
        <p:nvSpPr>
          <p:cNvPr id="126979" name="Rectangle 3"/>
          <p:cNvSpPr>
            <a:spLocks noGrp="1" noChangeArrowheads="1"/>
          </p:cNvSpPr>
          <p:nvPr>
            <p:ph type="body" idx="1"/>
          </p:nvPr>
        </p:nvSpPr>
        <p:spPr>
          <a:xfrm>
            <a:off x="457200" y="2174875"/>
            <a:ext cx="3826768" cy="796925"/>
          </a:xfrm>
        </p:spPr>
        <p:txBody>
          <a:bodyPr/>
          <a:lstStyle/>
          <a:p>
            <a:pPr eaLnBrk="1" hangingPunct="1">
              <a:defRPr/>
            </a:pPr>
            <a:r>
              <a:rPr lang="en-US" sz="2800" b="1">
                <a:effectLst>
                  <a:glow rad="101600">
                    <a:schemeClr val="bg2"/>
                  </a:glow>
                  <a:outerShdw blurRad="38100" dist="38100" dir="2700000" algn="tl">
                    <a:srgbClr val="000000"/>
                  </a:outerShdw>
                </a:effectLst>
                <a:latin typeface="Arial" charset="0"/>
                <a:ea typeface="ＭＳ Ｐゴシック" charset="0"/>
              </a:rPr>
              <a:t>Dec 167- Dec 164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Romans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4128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Romans destroyed the Jewish temple in AD 70 and made Jerusalem pagan in AD 132</a:t>
            </a: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Rome even renamed Israel as </a:t>
            </a:r>
            <a:r>
              <a:rPr lang="en-US" sz="2800" b="1" i="1" kern="0" dirty="0">
                <a:effectLst>
                  <a:glow rad="127000">
                    <a:schemeClr val="tx1"/>
                  </a:glow>
                </a:effectLst>
                <a:latin typeface="Arial" charset="0"/>
                <a:ea typeface="ＭＳ Ｐゴシック" charset="0"/>
                <a:cs typeface="ＭＳ Ｐゴシック" charset="0"/>
              </a:rPr>
              <a:t>Palestina</a:t>
            </a:r>
            <a:r>
              <a:rPr lang="en-US" sz="2800" b="1" kern="0" dirty="0">
                <a:effectLst>
                  <a:glow rad="127000">
                    <a:schemeClr val="tx1"/>
                  </a:glow>
                </a:effectLst>
                <a:latin typeface="Arial" charset="0"/>
                <a:ea typeface="ＭＳ Ｐゴシック" charset="0"/>
                <a:cs typeface="ＭＳ Ｐゴシック" charset="0"/>
              </a:rPr>
              <a:t> after the Philistines who came from the Aegean Sea to seek to erase any Jewish claim to the city! </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Catholics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5816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4000" b="1" i="1" dirty="0">
                <a:effectLst>
                  <a:glow rad="876300">
                    <a:schemeClr val="tx1"/>
                  </a:glow>
                </a:effectLst>
                <a:latin typeface="Arial" charset="0"/>
                <a:ea typeface="ＭＳ Ｐゴシック" charset="0"/>
                <a:cs typeface="ＭＳ Ｐゴシック" charset="0"/>
              </a:rPr>
              <a:t>Catholic Theology &amp; Practice</a:t>
            </a: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Said </a:t>
            </a:r>
            <a:br>
              <a:rPr lang="en-US" sz="3600" spc="-100" dirty="0">
                <a:solidFill>
                  <a:schemeClr val="tx1"/>
                </a:solidFill>
                <a:latin typeface="Helvetica Neue Black Condensed"/>
                <a:ea typeface="ＭＳ Ｐゴシック" charset="0"/>
                <a:cs typeface="Helvetica Neue Black Condensed"/>
              </a:rPr>
            </a:br>
            <a:r>
              <a:rPr lang="en-US" sz="3600" spc="-100" dirty="0">
                <a:solidFill>
                  <a:schemeClr val="tx1"/>
                </a:solidFill>
                <a:latin typeface="Helvetica Neue Black Condensed"/>
                <a:ea typeface="ＭＳ Ｐゴシック" charset="0"/>
                <a:cs typeface="Helvetica Neue Black Condensed"/>
              </a:rPr>
              <a:t>"The Church is the New Israel"</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Replaced Israel</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Disdained </a:t>
            </a:r>
            <a:br>
              <a:rPr lang="en-US" sz="3600" spc="-100" dirty="0">
                <a:solidFill>
                  <a:schemeClr val="tx1"/>
                </a:solidFill>
                <a:latin typeface="Helvetica Neue Black Condensed"/>
                <a:ea typeface="ＭＳ Ｐゴシック" charset="0"/>
                <a:cs typeface="Helvetica Neue Black Condensed"/>
              </a:rPr>
            </a:br>
            <a:r>
              <a:rPr lang="en-US" sz="3600" spc="-100" dirty="0">
                <a:solidFill>
                  <a:schemeClr val="tx1"/>
                </a:solidFill>
                <a:latin typeface="Helvetica Neue Black Condensed"/>
                <a:ea typeface="ＭＳ Ｐゴシック" charset="0"/>
                <a:cs typeface="Helvetica Neue Black Condensed"/>
              </a:rPr>
              <a:t>Jews</a:t>
            </a:r>
          </a:p>
        </p:txBody>
      </p:sp>
      <p:sp>
        <p:nvSpPr>
          <p:cNvPr id="2" name="Notched Right Arrow 1"/>
          <p:cNvSpPr/>
          <p:nvPr/>
        </p:nvSpPr>
        <p:spPr bwMode="auto">
          <a:xfrm>
            <a:off x="2040985"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Notched Right Arrow 6"/>
          <p:cNvSpPr/>
          <p:nvPr/>
        </p:nvSpPr>
        <p:spPr bwMode="auto">
          <a:xfrm>
            <a:off x="4322497"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spc="-100" dirty="0">
                <a:solidFill>
                  <a:schemeClr val="tx1"/>
                </a:solidFill>
                <a:latin typeface="Helvetica Neue Black Condensed"/>
                <a:ea typeface="ＭＳ Ｐゴシック" charset="0"/>
                <a:cs typeface="Helvetica Neue Black Condensed"/>
              </a:rPr>
              <a:t>Oppressed Jews</a:t>
            </a:r>
          </a:p>
        </p:txBody>
      </p:sp>
      <p:sp>
        <p:nvSpPr>
          <p:cNvPr id="9" name="Notched Right Arrow 8"/>
          <p:cNvSpPr/>
          <p:nvPr/>
        </p:nvSpPr>
        <p:spPr bwMode="auto">
          <a:xfrm>
            <a:off x="6606901"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Terroris</a:t>
            </a:r>
            <a:r>
              <a:rPr lang="en-US" sz="6600" b="1" dirty="0">
                <a:latin typeface="Arial" panose="020B0604020202020204" pitchFamily="34" charset="0"/>
                <a:ea typeface="Calibri" panose="020F0502020204030204" pitchFamily="34" charset="0"/>
                <a:cs typeface="Arial" panose="020B0604020202020204" pitchFamily="34" charset="0"/>
              </a:rPr>
              <a:t>m</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68338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thereligionofpeace.com</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chemeClr val="tx2"/>
                </a:solidFill>
                <a:effectLst>
                  <a:glow rad="127000">
                    <a:schemeClr val="bg1"/>
                  </a:glow>
                </a:effectLst>
                <a:latin typeface="Arial" charset="0"/>
                <a:ea typeface="ＭＳ Ｐゴシック" charset="0"/>
                <a:cs typeface="ＭＳ Ｐゴシック" charset="0"/>
              </a:rPr>
              <a:t>Daily Updates of Islamic Terror Against Jews, Christians, etc.</a:t>
            </a: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495653" y="1661936"/>
            <a:ext cx="3714805" cy="39093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solidFill>
                  <a:schemeClr val="tx2"/>
                </a:solidFill>
                <a:effectLst>
                  <a:glow rad="127000">
                    <a:schemeClr val="bg1"/>
                  </a:glow>
                </a:effectLst>
                <a:latin typeface="Arial" charset="0"/>
                <a:ea typeface="ＭＳ Ｐゴシック" charset="0"/>
                <a:cs typeface="ＭＳ Ｐゴシック" charset="0"/>
              </a:rPr>
              <a:t>9 Nov 2023</a:t>
            </a:r>
          </a:p>
        </p:txBody>
      </p:sp>
    </p:spTree>
    <p:extLst>
      <p:ext uri="{BB962C8B-B14F-4D97-AF65-F5344CB8AC3E}">
        <p14:creationId xmlns:p14="http://schemas.microsoft.com/office/powerpoint/2010/main" val="27764897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Crusaders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7950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were brought from France to lend money to build England's castles</a:t>
            </a: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Burned in Clifford's Tower, England </a:t>
            </a:r>
          </a:p>
        </p:txBody>
      </p:sp>
    </p:spTree>
    <p:extLst>
      <p:ext uri="{BB962C8B-B14F-4D97-AF65-F5344CB8AC3E}">
        <p14:creationId xmlns:p14="http://schemas.microsoft.com/office/powerpoint/2010/main" val="16724773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Spaniards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78677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en-US" b="1" dirty="0">
                <a:effectLst/>
                <a:latin typeface="Arial" charset="0"/>
                <a:ea typeface="ＭＳ Ｐゴシック" charset="0"/>
                <a:cs typeface="ＭＳ Ｐゴシック" charset="0"/>
              </a:rPr>
              <a:t>Spain Expelled All Jews</a:t>
            </a:r>
          </a:p>
        </p:txBody>
      </p:sp>
      <p:sp>
        <p:nvSpPr>
          <p:cNvPr id="100357" name="TextBox 2"/>
          <p:cNvSpPr txBox="1">
            <a:spLocks noChangeArrowheads="1"/>
          </p:cNvSpPr>
          <p:nvPr/>
        </p:nvSpPr>
        <p:spPr bwMode="auto">
          <a:xfrm>
            <a:off x="0" y="6165373"/>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000" b="1" dirty="0">
                <a:solidFill>
                  <a:schemeClr val="bg1"/>
                </a:solidFill>
                <a:latin typeface="Arial"/>
                <a:cs typeface="Arial"/>
              </a:rPr>
              <a:t>A mural depicting the movement of Torah scrolls following the expulsion from Spain. From Wilshire Boulevard Temple, Los Angeles.</a:t>
            </a: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has the world treated the Jews? </a:t>
            </a:r>
          </a:p>
        </p:txBody>
      </p:sp>
    </p:spTree>
    <p:extLst>
      <p:ext uri="{BB962C8B-B14F-4D97-AF65-F5344CB8AC3E}">
        <p14:creationId xmlns:p14="http://schemas.microsoft.com/office/powerpoint/2010/main" val="69175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Lutherans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380924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en-US" sz="4400" b="1" dirty="0">
                <a:latin typeface="Arial" charset="0"/>
                <a:ea typeface="ＭＳ Ｐゴシック" charset="0"/>
                <a:cs typeface="ＭＳ Ｐゴシック" charset="0"/>
              </a:rPr>
              <a:t>Luther to His Followers</a:t>
            </a:r>
            <a:endParaRPr lang="en-US" b="1" dirty="0">
              <a:latin typeface="Arial" charset="0"/>
              <a:ea typeface="ＭＳ Ｐゴシック" charset="0"/>
              <a:cs typeface="ＭＳ Ｐゴシック" charset="0"/>
            </a:endParaRPr>
          </a:p>
        </p:txBody>
      </p:sp>
      <p:sp>
        <p:nvSpPr>
          <p:cNvPr id="120839" name="Rectangle 7"/>
          <p:cNvSpPr>
            <a:spLocks noChangeArrowheads="1"/>
          </p:cNvSpPr>
          <p:nvPr/>
        </p:nvSpPr>
        <p:spPr bwMode="auto">
          <a:xfrm>
            <a:off x="1640904" y="1371600"/>
            <a:ext cx="7467600"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My advice, therefore, is to deal kindly with the Jews and to instruct them in the Scriptures so that they may come over to us . . . We must welcome them in our midst, permit them to work and trade among us.  They will then have an opportunity to witness Christian life and doctrine.  Should, however, some of them still remain stubborn, what of it?  Not every one of us is a good Christian.</a:t>
            </a: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74136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en-US" sz="4400">
                <a:latin typeface="Arial" charset="0"/>
                <a:ea typeface="ＭＳ Ｐゴシック" charset="0"/>
                <a:cs typeface="ＭＳ Ｐゴシック" charset="0"/>
              </a:rPr>
              <a:t>After Jews Rejected the Gospel…</a:t>
            </a:r>
            <a:endParaRPr lang="en-US">
              <a:latin typeface="Arial" charset="0"/>
              <a:ea typeface="ＭＳ Ｐゴシック" charset="0"/>
              <a:cs typeface="ＭＳ Ｐゴシック" charset="0"/>
            </a:endParaRPr>
          </a:p>
        </p:txBody>
      </p:sp>
      <p:sp>
        <p:nvSpPr>
          <p:cNvPr id="121864" name="Rectangle 8"/>
          <p:cNvSpPr>
            <a:spLocks noChangeArrowheads="1"/>
          </p:cNvSpPr>
          <p:nvPr/>
        </p:nvSpPr>
        <p:spPr bwMode="auto">
          <a:xfrm>
            <a:off x="36512" y="2492896"/>
            <a:ext cx="9144000" cy="426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Set their synagogues on fire, and whatever does not burn up should be covered or spread over with dirt so that no one may be able to see a cinder or stone of it... Their homes should likewise be broken down and destroyed… They should be put under one roof or in a stable, like gypsies, in order that they may realize that they are not masters in our land, as they boast, but miserable captives, as they complain of us incessantly before God with bitter wailing.</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Germans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16951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Liberated Jewish prisoners at the Nazi concentration camp in </a:t>
            </a:r>
            <a:r>
              <a:rPr lang="en-US" sz="3200" b="1" dirty="0" err="1">
                <a:effectLst>
                  <a:glow rad="127000">
                    <a:schemeClr val="tx1"/>
                  </a:glow>
                </a:effectLst>
                <a:latin typeface="Arial" charset="0"/>
                <a:ea typeface="ＭＳ Ｐゴシック" charset="0"/>
                <a:cs typeface="ＭＳ Ｐゴシック" charset="0"/>
              </a:rPr>
              <a:t>Ebensee</a:t>
            </a:r>
            <a:r>
              <a:rPr lang="en-US" sz="3200" b="1" dirty="0">
                <a:effectLst>
                  <a:glow rad="127000">
                    <a:schemeClr val="tx1"/>
                  </a:glow>
                </a:effectLst>
                <a:latin typeface="Arial" charset="0"/>
                <a:ea typeface="ＭＳ Ｐゴシック" charset="0"/>
                <a:cs typeface="ＭＳ Ｐゴシック" charset="0"/>
              </a:rPr>
              <a:t>, Austria</a:t>
            </a: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AFBF9"/>
                </a:solidFill>
                <a:effectLst/>
                <a:uLnTx/>
                <a:uFillTx/>
                <a:latin typeface="Arial" charset="0"/>
                <a:ea typeface="新細明體" charset="0"/>
                <a:cs typeface="Arial"/>
              </a:rPr>
              <a:t>GERMANY</a:t>
            </a:r>
          </a:p>
        </p:txBody>
      </p:sp>
    </p:spTree>
    <p:extLst>
      <p:ext uri="{BB962C8B-B14F-4D97-AF65-F5344CB8AC3E}">
        <p14:creationId xmlns:p14="http://schemas.microsoft.com/office/powerpoint/2010/main" val="168800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Quarter of Germans Say Jews Think They are Superior (2019)</a:t>
            </a: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www.dw.com</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/en/one-in-four-</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germans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-hold-</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anti-semitic</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loyal to Israel than to Germany</a:t>
            </a: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89191" y="454324"/>
            <a:ext cx="2990900"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Percentage of respondents who answered "strongly agree"</a:t>
            </a: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89190" y="162943"/>
            <a:ext cx="365467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Anti-Semitism in Germany</a:t>
            </a: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42935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Jewish people are like everyone else</a:t>
            </a: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8" y="1967564"/>
            <a:ext cx="349261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family-oriented than others in Germany</a:t>
            </a: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9"/>
            <a:ext cx="342935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think they are better than others</a:t>
            </a: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8" y="313443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still talk too much about the Holocaust</a:t>
            </a: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33050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A lot of people I know have negative feelings about Jews</a:t>
            </a: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don't care what happens to anyone else</a:t>
            </a: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People hate Jews because of the way they behave</a:t>
            </a: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responsible for most of the world's wars</a:t>
            </a: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505149"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a:ea typeface="ＭＳ Ｐゴシック" charset="0"/>
                <a:cs typeface="Arial"/>
              </a:rPr>
              <a:t>Source: World Jewish Congress (WJC) Germany Anti-Semitism Assessment Study, October 2019</a:t>
            </a: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433544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Europeans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97423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Expulsion of Jews from Europe (1100-1600)</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solidFill>
                  <a:schemeClr val="tx2"/>
                </a:solidFill>
                <a:effectLst>
                  <a:glow rad="127000">
                    <a:schemeClr val="bg1"/>
                  </a:glow>
                </a:effectLst>
                <a:latin typeface="Arial" charset="0"/>
                <a:ea typeface="ＭＳ Ｐゴシック" charset="0"/>
                <a:cs typeface="ＭＳ Ｐゴシック" charset="0"/>
              </a:rPr>
              <a:t>https://</a:t>
            </a:r>
            <a:r>
              <a:rPr lang="en-US" sz="1200" b="1" kern="0" dirty="0" err="1">
                <a:solidFill>
                  <a:schemeClr val="tx2"/>
                </a:solidFill>
                <a:effectLst>
                  <a:glow rad="127000">
                    <a:schemeClr val="bg1"/>
                  </a:glow>
                </a:effectLst>
                <a:latin typeface="Arial" charset="0"/>
                <a:ea typeface="ＭＳ Ｐゴシック" charset="0"/>
                <a:cs typeface="ＭＳ Ｐゴシック" charset="0"/>
              </a:rPr>
              <a:t>en.wikipedia.org</a:t>
            </a:r>
            <a:r>
              <a:rPr lang="en-US" sz="1200" b="1" kern="0" dirty="0">
                <a:solidFill>
                  <a:schemeClr val="tx2"/>
                </a:solidFill>
                <a:effectLst>
                  <a:glow rad="127000">
                    <a:schemeClr val="bg1"/>
                  </a:glow>
                </a:effectLst>
                <a:latin typeface="Arial" charset="0"/>
                <a:ea typeface="ＭＳ Ｐゴシック" charset="0"/>
                <a:cs typeface="ＭＳ Ｐゴシック" charset="0"/>
              </a:rPr>
              <a:t>/wiki/Antisemitism#/media/</a:t>
            </a:r>
            <a:r>
              <a:rPr lang="en-US" sz="1200" b="1" kern="0" dirty="0" err="1">
                <a:solidFill>
                  <a:schemeClr val="tx2"/>
                </a:solidFill>
                <a:effectLst>
                  <a:glow rad="127000">
                    <a:schemeClr val="bg1"/>
                  </a:glow>
                </a:effectLst>
                <a:latin typeface="Arial" charset="0"/>
                <a:ea typeface="ＭＳ Ｐゴシック" charset="0"/>
                <a:cs typeface="ＭＳ Ｐゴシック" charset="0"/>
              </a:rPr>
              <a:t>File:Expulsion_judios-en.svg</a:t>
            </a:r>
            <a:endParaRPr lang="en-US" sz="12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21072" y="828903"/>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Pharaohs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Philistia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Assyrians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Babylonians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Persians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Greeks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Romans</a:t>
            </a:r>
          </a:p>
        </p:txBody>
      </p:sp>
      <p:sp>
        <p:nvSpPr>
          <p:cNvPr id="3" name="TextBox 2">
            <a:extLst>
              <a:ext uri="{FF2B5EF4-FFF2-40B4-BE49-F238E27FC236}">
                <a16:creationId xmlns:a16="http://schemas.microsoft.com/office/drawing/2014/main" id="{ED93C8F4-7FCE-04A1-F7DA-8DD7ACDE62B7}"/>
              </a:ext>
            </a:extLst>
          </p:cNvPr>
          <p:cNvSpPr txBox="1"/>
          <p:nvPr/>
        </p:nvSpPr>
        <p:spPr>
          <a:xfrm>
            <a:off x="2855364" y="865479"/>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Catholics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Terrorism</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Crusaders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Spaniards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Lutherans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Germans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Europeans</a:t>
            </a:r>
          </a:p>
        </p:txBody>
      </p:sp>
      <p:sp>
        <p:nvSpPr>
          <p:cNvPr id="6" name="TextBox 5">
            <a:extLst>
              <a:ext uri="{FF2B5EF4-FFF2-40B4-BE49-F238E27FC236}">
                <a16:creationId xmlns:a16="http://schemas.microsoft.com/office/drawing/2014/main" id="{107C254F-4C6C-68C3-4AEF-683A6125F512}"/>
              </a:ext>
            </a:extLst>
          </p:cNvPr>
          <p:cNvSpPr txBox="1"/>
          <p:nvPr/>
        </p:nvSpPr>
        <p:spPr>
          <a:xfrm>
            <a:off x="5550755" y="865479"/>
            <a:ext cx="3766863"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MENA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The UN</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Neighbors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Land ownership</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Canadians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US Left Wing</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The World</a:t>
            </a: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en-US" sz="3600" b="1" kern="12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How has the world treated the Jews? </a:t>
            </a:r>
          </a:p>
        </p:txBody>
      </p:sp>
    </p:spTree>
    <p:extLst>
      <p:ext uri="{BB962C8B-B14F-4D97-AF65-F5344CB8AC3E}">
        <p14:creationId xmlns:p14="http://schemas.microsoft.com/office/powerpoint/2010/main" val="34770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789446"/>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MENA</a:t>
            </a:r>
            <a:br>
              <a:rPr lang="en-US" sz="66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(Middle East &amp; North Africa)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31811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Jewish refugees from MENA countries (1948-2019)</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www.reddit.com</a:t>
            </a:r>
            <a:r>
              <a:rPr lang="en-US" sz="1200" b="1" kern="0" dirty="0">
                <a:effectLst/>
                <a:latin typeface="Arial" charset="0"/>
                <a:ea typeface="ＭＳ Ｐゴシック" charset="0"/>
                <a:cs typeface="ＭＳ Ｐゴシック" charset="0"/>
              </a:rPr>
              <a:t>/r/</a:t>
            </a:r>
            <a:r>
              <a:rPr lang="en-US" sz="1200" b="1" kern="0" dirty="0" err="1">
                <a:effectLst/>
                <a:latin typeface="Arial" charset="0"/>
                <a:ea typeface="ＭＳ Ｐゴシック" charset="0"/>
                <a:cs typeface="ＭＳ Ｐゴシック" charset="0"/>
              </a:rPr>
              <a:t>MapPorn</a:t>
            </a:r>
            <a:r>
              <a:rPr lang="en-US" sz="1200" b="1" kern="0" dirty="0">
                <a:effectLst/>
                <a:latin typeface="Arial" charset="0"/>
                <a:ea typeface="ＭＳ Ｐゴシック" charset="0"/>
                <a:cs typeface="ＭＳ Ｐゴシック" charset="0"/>
              </a:rPr>
              <a:t>/comments/wzfk94/</a:t>
            </a:r>
            <a:r>
              <a:rPr lang="en-US" sz="1200" b="1" kern="0" dirty="0" err="1">
                <a:effectLst/>
                <a:latin typeface="Arial" charset="0"/>
                <a:ea typeface="ＭＳ Ｐゴシック" charset="0"/>
                <a:cs typeface="ＭＳ Ｐゴシック" charset="0"/>
              </a:rPr>
              <a:t>jewish_refugees_from_muslim_countries</a:t>
            </a:r>
            <a:r>
              <a:rPr lang="en-US" sz="1200" b="1" kern="0" dirty="0">
                <a:effectLst/>
                <a:latin typeface="Arial" charset="0"/>
                <a:ea typeface="ＭＳ Ｐゴシック" charset="0"/>
                <a:cs typeface="ＭＳ Ｐゴシック" charset="0"/>
              </a:rPr>
              <a:t>/?</a:t>
            </a:r>
            <a:r>
              <a:rPr lang="en-US" sz="1200" b="1" kern="0" dirty="0" err="1">
                <a:effectLst/>
                <a:latin typeface="Arial" charset="0"/>
                <a:ea typeface="ＭＳ Ｐゴシック" charset="0"/>
                <a:cs typeface="ＭＳ Ｐゴシック" charset="0"/>
              </a:rPr>
              <a:t>rdt</a:t>
            </a:r>
            <a:r>
              <a:rPr lang="en-US" sz="1200" b="1" kern="0" dirty="0">
                <a:effectLst/>
                <a:latin typeface="Arial"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Migration of Jews from MENA countries (1948-2021)</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200" b="1" kern="0" dirty="0">
                <a:effectLst/>
                <a:latin typeface="Arial" charset="0"/>
                <a:ea typeface="ＭＳ Ｐゴシック" charset="0"/>
                <a:cs typeface="ＭＳ Ｐゴシック" charset="0"/>
              </a:rPr>
              <a:t>https://</a:t>
            </a:r>
            <a:r>
              <a:rPr lang="en-US" sz="1200" b="1" kern="0" dirty="0" err="1">
                <a:effectLst/>
                <a:latin typeface="Arial" charset="0"/>
                <a:ea typeface="ＭＳ Ｐゴシック" charset="0"/>
                <a:cs typeface="ＭＳ Ｐゴシック" charset="0"/>
              </a:rPr>
              <a:t>www.gov.il</a:t>
            </a:r>
            <a:r>
              <a:rPr lang="en-US" sz="1200" b="1" kern="0" dirty="0">
                <a:effectLst/>
                <a:latin typeface="Arial"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UN</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48123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0A78E4FE-7754-8842-E64C-9743EF7EB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6605"/>
            <a:ext cx="9144000" cy="5078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9144000" cy="95660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UN Voting for Israel by Nation (1947)</a:t>
            </a:r>
            <a:endParaRPr lang="en-US" sz="2800" b="1" dirty="0">
              <a:effectLst>
                <a:glow rad="127000">
                  <a:schemeClr val="tx1"/>
                </a:glow>
              </a:effectLst>
              <a:latin typeface="Arial" charset="0"/>
              <a:ea typeface="ＭＳ Ｐゴシック" charset="0"/>
              <a:cs typeface="ＭＳ Ｐゴシック" charset="0"/>
            </a:endParaRPr>
          </a:p>
        </p:txBody>
      </p:sp>
      <p:sp>
        <p:nvSpPr>
          <p:cNvPr id="3" name="Text Box 5">
            <a:extLst>
              <a:ext uri="{FF2B5EF4-FFF2-40B4-BE49-F238E27FC236}">
                <a16:creationId xmlns:a16="http://schemas.microsoft.com/office/drawing/2014/main" id="{2FEC533E-9849-B5E6-F80C-B04EAF0C9707}"/>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ishr.ch</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/wp-content/uploads/2022/04/</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Russia_vote_UNGA.jpeg</a:t>
            </a:r>
            <a:endPar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364121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6</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Grade Map Test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(Curriculum of UN Rights Watch Association, 2021)</a:t>
            </a:r>
            <a:endParaRPr lang="en-US" sz="3600" b="1" dirty="0">
              <a:effectLst>
                <a:glow rad="127000">
                  <a:schemeClr val="tx1"/>
                </a:glow>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Canadians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092991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7A382E6-C4CD-3B2D-9178-E012A7AA4A35}"/>
              </a:ext>
            </a:extLst>
          </p:cNvPr>
          <p:cNvGrpSpPr/>
          <p:nvPr/>
        </p:nvGrpSpPr>
        <p:grpSpPr>
          <a:xfrm>
            <a:off x="0" y="0"/>
            <a:ext cx="8232775" cy="6858000"/>
            <a:chOff x="0" y="0"/>
            <a:chExt cx="8232775" cy="6858000"/>
          </a:xfrm>
        </p:grpSpPr>
        <p:pic>
          <p:nvPicPr>
            <p:cNvPr id="3076" name="Picture 4" descr="Confronting Antisemitism – City of Toronto">
              <a:extLst>
                <a:ext uri="{FF2B5EF4-FFF2-40B4-BE49-F238E27FC236}">
                  <a16:creationId xmlns:a16="http://schemas.microsoft.com/office/drawing/2014/main" id="{0A13ADA9-3355-7180-F620-1CF640B4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32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99816-D7B6-6ABD-3F2B-8979C21B1F8E}"/>
                </a:ext>
              </a:extLst>
            </p:cNvPr>
            <p:cNvSpPr/>
            <p:nvPr/>
          </p:nvSpPr>
          <p:spPr bwMode="auto">
            <a:xfrm>
              <a:off x="9143" y="2587752"/>
              <a:ext cx="2727941" cy="3913632"/>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FBD3F47F-1E67-F425-0733-351BEC359035}"/>
                </a:ext>
              </a:extLst>
            </p:cNvPr>
            <p:cNvSpPr/>
            <p:nvPr/>
          </p:nvSpPr>
          <p:spPr bwMode="auto">
            <a:xfrm>
              <a:off x="5534551" y="3429000"/>
              <a:ext cx="2651760" cy="237744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AD54A5A0-623D-B1ED-DE60-C6AEDBBDCC39}"/>
                </a:ext>
              </a:extLst>
            </p:cNvPr>
            <p:cNvSpPr/>
            <p:nvPr/>
          </p:nvSpPr>
          <p:spPr bwMode="auto">
            <a:xfrm>
              <a:off x="2796722" y="2311421"/>
              <a:ext cx="2651760" cy="4480560"/>
            </a:xfrm>
            <a:prstGeom prst="rect">
              <a:avLst/>
            </a:prstGeom>
            <a:solidFill>
              <a:srgbClr val="1153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5142016" y="1"/>
            <a:ext cx="4001984" cy="1686295"/>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Anti-Semitism in Toronto (2022)</a:t>
            </a:r>
          </a:p>
        </p:txBody>
      </p:sp>
      <p:sp>
        <p:nvSpPr>
          <p:cNvPr id="2" name="Text Box 5">
            <a:extLst>
              <a:ext uri="{FF2B5EF4-FFF2-40B4-BE49-F238E27FC236}">
                <a16:creationId xmlns:a16="http://schemas.microsoft.com/office/drawing/2014/main" id="{D3039B80-81EA-486A-FD7F-3C5E0E0B8842}"/>
              </a:ext>
            </a:extLst>
          </p:cNvPr>
          <p:cNvSpPr txBox="1">
            <a:spLocks noChangeArrowheads="1"/>
          </p:cNvSpPr>
          <p:nvPr/>
        </p:nvSpPr>
        <p:spPr bwMode="auto">
          <a:xfrm>
            <a:off x="5497975" y="5977703"/>
            <a:ext cx="3646025"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www.toronto.ca</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/community-people/get-involved/community/</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toronto</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-for-all/confronting-antisemitism/</a:t>
            </a:r>
          </a:p>
        </p:txBody>
      </p:sp>
      <p:sp>
        <p:nvSpPr>
          <p:cNvPr id="6" name="Rectangle 2">
            <a:extLst>
              <a:ext uri="{FF2B5EF4-FFF2-40B4-BE49-F238E27FC236}">
                <a16:creationId xmlns:a16="http://schemas.microsoft.com/office/drawing/2014/main" id="{C6FF743C-23A9-1D8D-72D8-0EA6A011A59F}"/>
              </a:ext>
            </a:extLst>
          </p:cNvPr>
          <p:cNvSpPr txBox="1">
            <a:spLocks noChangeArrowheads="1"/>
          </p:cNvSpPr>
          <p:nvPr/>
        </p:nvSpPr>
        <p:spPr bwMode="auto">
          <a:xfrm>
            <a:off x="5702975" y="3634742"/>
            <a:ext cx="2529800" cy="21488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targeted group for the 6</a:t>
            </a:r>
            <a:r>
              <a:rPr kumimoji="0" lang="en-US" sz="2800" b="1" i="0" u="none" strike="noStrike" kern="0" cap="none" spc="0" normalizeH="0" baseline="30000" noProof="0" dirty="0">
                <a:ln>
                  <a:noFill/>
                </a:ln>
                <a:solidFill>
                  <a:srgbClr val="FFFFFF"/>
                </a:solidFill>
                <a:effectLst/>
                <a:uLnTx/>
                <a:uFillTx/>
                <a:latin typeface="Arial" charset="0"/>
                <a:ea typeface="ＭＳ Ｐゴシック" charset="0"/>
                <a:cs typeface="ＭＳ Ｐゴシック" charset="0"/>
              </a:rPr>
              <a:t>th</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consecutive year</a:t>
            </a:r>
          </a:p>
        </p:txBody>
      </p:sp>
      <p:sp>
        <p:nvSpPr>
          <p:cNvPr id="3" name="Rectangle 2">
            <a:extLst>
              <a:ext uri="{FF2B5EF4-FFF2-40B4-BE49-F238E27FC236}">
                <a16:creationId xmlns:a16="http://schemas.microsoft.com/office/drawing/2014/main" id="{B2DBED32-A7ED-A225-52E4-00387FD456C2}"/>
              </a:ext>
            </a:extLst>
          </p:cNvPr>
          <p:cNvSpPr txBox="1">
            <a:spLocks noChangeArrowheads="1"/>
          </p:cNvSpPr>
          <p:nvPr/>
        </p:nvSpPr>
        <p:spPr bwMode="auto">
          <a:xfrm>
            <a:off x="108213" y="2404873"/>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14 of 32 reported multi-bias hate crimes targeted diverse Jews (7 of which target Black Jews) in 2021 in Toronto</a:t>
            </a:r>
          </a:p>
        </p:txBody>
      </p:sp>
      <p:sp>
        <p:nvSpPr>
          <p:cNvPr id="8" name="Rectangle 2">
            <a:extLst>
              <a:ext uri="{FF2B5EF4-FFF2-40B4-BE49-F238E27FC236}">
                <a16:creationId xmlns:a16="http://schemas.microsoft.com/office/drawing/2014/main" id="{736A031C-1406-656B-A222-6464830A7F1B}"/>
              </a:ext>
            </a:extLst>
          </p:cNvPr>
          <p:cNvSpPr txBox="1">
            <a:spLocks noChangeArrowheads="1"/>
          </p:cNvSpPr>
          <p:nvPr/>
        </p:nvSpPr>
        <p:spPr bwMode="auto">
          <a:xfrm>
            <a:off x="2765259" y="2048257"/>
            <a:ext cx="2529800" cy="44531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of the reported hate crimes in Toronto in 2021 targeted the Jewish community, which makes up less than 4% of the population</a:t>
            </a:r>
          </a:p>
        </p:txBody>
      </p:sp>
    </p:spTree>
    <p:extLst>
      <p:ext uri="{BB962C8B-B14F-4D97-AF65-F5344CB8AC3E}">
        <p14:creationId xmlns:p14="http://schemas.microsoft.com/office/powerpoint/2010/main" val="4132931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USA Left</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0427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en-US" sz="2400" b="1" dirty="0">
                <a:solidFill>
                  <a:schemeClr val="tx1"/>
                </a:solidFill>
                <a:effectLst/>
                <a:latin typeface="Arial" charset="0"/>
                <a:ea typeface="ＭＳ Ｐゴシック" charset="0"/>
                <a:cs typeface="ＭＳ Ｐゴシック" charset="0"/>
              </a:rPr>
              <a:t>US Hate Crime Rates per 100,000 Population by Selected Ethnic and Religious Groups in 2019</a:t>
            </a: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Blacks</a:t>
            </a: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Muslims</a:t>
            </a: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429756" y="5486399"/>
            <a:ext cx="1799428" cy="405114"/>
          </a:xfrm>
          <a:prstGeom prst="rect">
            <a:avLst/>
          </a:prstGeom>
          <a:solidFill>
            <a:srgbClr val="F0F0F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Jews</a:t>
            </a: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www.aei.org</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Pharaohs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483104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394" y="286436"/>
            <a:ext cx="4208463" cy="234790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(2001-2020)</a:t>
            </a:r>
          </a:p>
        </p:txBody>
      </p:sp>
      <p:pic>
        <p:nvPicPr>
          <p:cNvPr id="3074" name="Picture 2" descr="Antisemitism surged across US during Gaza conflict, part of multi-year  rise: Advocates - ABC News">
            <a:extLst>
              <a:ext uri="{FF2B5EF4-FFF2-40B4-BE49-F238E27FC236}">
                <a16:creationId xmlns:a16="http://schemas.microsoft.com/office/drawing/2014/main" id="{88685C4C-1ABE-640E-F229-C501D8F8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2EBD396B-AE59-D379-31E3-9B162A335B76}"/>
              </a:ext>
            </a:extLst>
          </p:cNvPr>
          <p:cNvSpPr txBox="1">
            <a:spLocks noChangeArrowheads="1"/>
          </p:cNvSpPr>
          <p:nvPr/>
        </p:nvSpPr>
        <p:spPr bwMode="auto">
          <a:xfrm>
            <a:off x="0" y="5960962"/>
            <a:ext cx="4208463" cy="88029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abcnews.go.com</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/US/antisemitism-surged-us-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gaza</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-conflict-part-multi-year/</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story?id</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=78092408</a:t>
            </a:r>
          </a:p>
        </p:txBody>
      </p:sp>
    </p:spTree>
    <p:extLst>
      <p:ext uri="{BB962C8B-B14F-4D97-AF65-F5344CB8AC3E}">
        <p14:creationId xmlns:p14="http://schemas.microsoft.com/office/powerpoint/2010/main" val="1920210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(7-25 October 2023)</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US antisemitic incidents up about 400% since Israel-Hamas war began, report says</a:t>
            </a:r>
          </a:p>
        </p:txBody>
      </p:sp>
    </p:spTree>
    <p:extLst>
      <p:ext uri="{BB962C8B-B14F-4D97-AF65-F5344CB8AC3E}">
        <p14:creationId xmlns:p14="http://schemas.microsoft.com/office/powerpoint/2010/main" val="1106682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297BD3-88A6-D50F-294D-01AF29AF91B2}"/>
              </a:ext>
            </a:extLst>
          </p:cNvPr>
          <p:cNvGrpSpPr/>
          <p:nvPr/>
        </p:nvGrpSpPr>
        <p:grpSpPr>
          <a:xfrm>
            <a:off x="0" y="711200"/>
            <a:ext cx="9134032" cy="6146800"/>
            <a:chOff x="0" y="711200"/>
            <a:chExt cx="9134032" cy="6146800"/>
          </a:xfrm>
        </p:grpSpPr>
        <p:pic>
          <p:nvPicPr>
            <p:cNvPr id="3" name="Picture 2">
              <a:extLst>
                <a:ext uri="{FF2B5EF4-FFF2-40B4-BE49-F238E27FC236}">
                  <a16:creationId xmlns:a16="http://schemas.microsoft.com/office/drawing/2014/main" id="{9E76C026-116E-4B34-A9B8-89735A8EA44F}"/>
                </a:ext>
              </a:extLst>
            </p:cNvPr>
            <p:cNvPicPr>
              <a:picLocks noChangeAspect="1"/>
            </p:cNvPicPr>
            <p:nvPr/>
          </p:nvPicPr>
          <p:blipFill>
            <a:blip r:embed="rId3"/>
            <a:stretch>
              <a:fillRect/>
            </a:stretch>
          </p:blipFill>
          <p:spPr>
            <a:xfrm>
              <a:off x="0" y="711200"/>
              <a:ext cx="9134032" cy="6146800"/>
            </a:xfrm>
            <a:prstGeom prst="rect">
              <a:avLst/>
            </a:prstGeom>
          </p:spPr>
        </p:pic>
        <p:sp>
          <p:nvSpPr>
            <p:cNvPr id="6" name="Rectangle 5">
              <a:extLst>
                <a:ext uri="{FF2B5EF4-FFF2-40B4-BE49-F238E27FC236}">
                  <a16:creationId xmlns:a16="http://schemas.microsoft.com/office/drawing/2014/main" id="{D2E8E13D-9741-29B2-47BA-4B018137CF35}"/>
                </a:ext>
              </a:extLst>
            </p:cNvPr>
            <p:cNvSpPr/>
            <p:nvPr/>
          </p:nvSpPr>
          <p:spPr bwMode="auto">
            <a:xfrm>
              <a:off x="2110154" y="1887415"/>
              <a:ext cx="6412523" cy="5158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
            <a:ext cx="9144000" cy="711200"/>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Antisemitism in US Colleges (Nov 2023)</a:t>
            </a:r>
          </a:p>
        </p:txBody>
      </p:sp>
      <p:sp>
        <p:nvSpPr>
          <p:cNvPr id="5" name="Rectangle 2">
            <a:extLst>
              <a:ext uri="{FF2B5EF4-FFF2-40B4-BE49-F238E27FC236}">
                <a16:creationId xmlns:a16="http://schemas.microsoft.com/office/drawing/2014/main" id="{F41C08BF-E564-CD84-AED8-4D3E8EB0BB76}"/>
              </a:ext>
            </a:extLst>
          </p:cNvPr>
          <p:cNvSpPr txBox="1">
            <a:spLocks noChangeArrowheads="1"/>
          </p:cNvSpPr>
          <p:nvPr/>
        </p:nvSpPr>
        <p:spPr bwMode="auto">
          <a:xfrm>
            <a:off x="0" y="6604000"/>
            <a:ext cx="9144000" cy="273360"/>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https://wng.org/podcasts/antisemitism-goes-to-school-1699312731</a:t>
            </a:r>
          </a:p>
        </p:txBody>
      </p:sp>
      <p:sp>
        <p:nvSpPr>
          <p:cNvPr id="7" name="Rectangle 2">
            <a:extLst>
              <a:ext uri="{FF2B5EF4-FFF2-40B4-BE49-F238E27FC236}">
                <a16:creationId xmlns:a16="http://schemas.microsoft.com/office/drawing/2014/main" id="{A2243D12-2526-860F-BB61-80B338C520C8}"/>
              </a:ext>
            </a:extLst>
          </p:cNvPr>
          <p:cNvSpPr txBox="1">
            <a:spLocks noChangeArrowheads="1"/>
          </p:cNvSpPr>
          <p:nvPr/>
        </p:nvSpPr>
        <p:spPr bwMode="auto">
          <a:xfrm>
            <a:off x="2110154" y="1888392"/>
            <a:ext cx="6412523" cy="615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Anti-Semitism goes to school</a:t>
            </a:r>
          </a:p>
        </p:txBody>
      </p:sp>
    </p:spTree>
    <p:extLst>
      <p:ext uri="{BB962C8B-B14F-4D97-AF65-F5344CB8AC3E}">
        <p14:creationId xmlns:p14="http://schemas.microsoft.com/office/powerpoint/2010/main" val="560675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Neighbors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96299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p of the Overview of the Six Day War (1967)">
            <a:extLst>
              <a:ext uri="{FF2B5EF4-FFF2-40B4-BE49-F238E27FC236}">
                <a16:creationId xmlns:a16="http://schemas.microsoft.com/office/drawing/2014/main" id="{8BC8484C-6E31-AF6B-E0BB-211CF425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 y="130629"/>
            <a:ext cx="5962970" cy="659171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995211" y="-16581"/>
            <a:ext cx="3148787" cy="5945108"/>
          </a:xfrm>
          <a:effectLst/>
        </p:spPr>
        <p:txBody>
          <a:bodyPr/>
          <a:lstStyle/>
          <a:p>
            <a:pPr>
              <a:defRPr/>
            </a:pPr>
            <a:r>
              <a:rPr lang="en-US" b="1" dirty="0">
                <a:solidFill>
                  <a:srgbClr val="000000"/>
                </a:solidFill>
                <a:effectLst/>
                <a:latin typeface="Arial" charset="0"/>
                <a:ea typeface="ＭＳ Ｐゴシック" charset="0"/>
                <a:cs typeface="ＭＳ Ｐゴシック" charset="0"/>
              </a:rPr>
              <a:t>Israel's many neighbors amassed armies on every side (1967)</a:t>
            </a:r>
          </a:p>
        </p:txBody>
      </p:sp>
    </p:spTree>
    <p:extLst>
      <p:ext uri="{BB962C8B-B14F-4D97-AF65-F5344CB8AC3E}">
        <p14:creationId xmlns:p14="http://schemas.microsoft.com/office/powerpoint/2010/main" val="73759804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84466" y="184386"/>
            <a:ext cx="3858566" cy="6276704"/>
          </a:xfrm>
          <a:effectLst/>
        </p:spPr>
        <p:txBody>
          <a:bodyPr/>
          <a:lstStyle/>
          <a:p>
            <a:pPr>
              <a:defRPr/>
            </a:pPr>
            <a:r>
              <a:rPr lang="en-US" sz="4000" b="1" dirty="0">
                <a:solidFill>
                  <a:srgbClr val="000000"/>
                </a:solidFill>
                <a:effectLst/>
                <a:latin typeface="Arial" charset="0"/>
                <a:ea typeface="ＭＳ Ｐゴシック" charset="0"/>
                <a:cs typeface="ＭＳ Ｐゴシック" charset="0"/>
              </a:rPr>
              <a:t>Jews made a pre-emptive attack against threatening armies at Israel's borders </a:t>
            </a:r>
            <a:br>
              <a:rPr lang="en-US" sz="4000" b="1" dirty="0">
                <a:solidFill>
                  <a:srgbClr val="000000"/>
                </a:solidFill>
                <a:effectLst/>
                <a:latin typeface="Arial" charset="0"/>
                <a:ea typeface="ＭＳ Ｐゴシック" charset="0"/>
                <a:cs typeface="ＭＳ Ｐゴシック" charset="0"/>
              </a:rPr>
            </a:br>
            <a:r>
              <a:rPr lang="en-US" sz="4000" b="1" dirty="0">
                <a:solidFill>
                  <a:srgbClr val="000000"/>
                </a:solidFill>
                <a:effectLst/>
                <a:latin typeface="Arial" charset="0"/>
                <a:ea typeface="ＭＳ Ｐゴシック" charset="0"/>
                <a:cs typeface="ＭＳ Ｐゴシック" charset="0"/>
              </a:rPr>
              <a:t>(1967)</a:t>
            </a:r>
          </a:p>
        </p:txBody>
      </p:sp>
      <p:pic>
        <p:nvPicPr>
          <p:cNvPr id="2052" name="Picture 4">
            <a:extLst>
              <a:ext uri="{FF2B5EF4-FFF2-40B4-BE49-F238E27FC236}">
                <a16:creationId xmlns:a16="http://schemas.microsoft.com/office/drawing/2014/main" id="{E6C4E6AF-FC2E-3DCA-3F84-370C9A8A5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45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729E0B5-DE7F-FCEF-E56C-15CA632705D2}"/>
              </a:ext>
            </a:extLst>
          </p:cNvPr>
          <p:cNvGrpSpPr/>
          <p:nvPr/>
        </p:nvGrpSpPr>
        <p:grpSpPr>
          <a:xfrm>
            <a:off x="-140023" y="1"/>
            <a:ext cx="9284023" cy="6858000"/>
            <a:chOff x="-140023" y="1"/>
            <a:chExt cx="9284023" cy="6858000"/>
          </a:xfrm>
        </p:grpSpPr>
        <p:pic>
          <p:nvPicPr>
            <p:cNvPr id="4" name="Picture 3">
              <a:extLst>
                <a:ext uri="{FF2B5EF4-FFF2-40B4-BE49-F238E27FC236}">
                  <a16:creationId xmlns:a16="http://schemas.microsoft.com/office/drawing/2014/main" id="{1E368628-55CB-C7C7-A673-F6CBDCB63F3F}"/>
                </a:ext>
              </a:extLst>
            </p:cNvPr>
            <p:cNvPicPr>
              <a:picLocks noChangeAspect="1"/>
            </p:cNvPicPr>
            <p:nvPr/>
          </p:nvPicPr>
          <p:blipFill rotWithShape="1">
            <a:blip r:embed="rId3">
              <a:extLst>
                <a:ext uri="{28A0092B-C50C-407E-A947-70E740481C1C}">
                  <a14:useLocalDpi xmlns:a14="http://schemas.microsoft.com/office/drawing/2010/main" val="0"/>
                </a:ext>
              </a:extLst>
            </a:blip>
            <a:srcRect l="1383" t="6413" r="25174" b="9659"/>
            <a:stretch/>
          </p:blipFill>
          <p:spPr>
            <a:xfrm>
              <a:off x="-140023" y="1"/>
              <a:ext cx="9284023" cy="6858000"/>
            </a:xfrm>
            <a:prstGeom prst="rect">
              <a:avLst/>
            </a:prstGeom>
          </p:spPr>
        </p:pic>
        <p:sp>
          <p:nvSpPr>
            <p:cNvPr id="21" name="Rectangle 20">
              <a:extLst>
                <a:ext uri="{FF2B5EF4-FFF2-40B4-BE49-F238E27FC236}">
                  <a16:creationId xmlns:a16="http://schemas.microsoft.com/office/drawing/2014/main" id="{5861F7EE-C1C1-E9E3-FFD2-72EA37070C8F}"/>
                </a:ext>
              </a:extLst>
            </p:cNvPr>
            <p:cNvSpPr/>
            <p:nvPr/>
          </p:nvSpPr>
          <p:spPr>
            <a:xfrm>
              <a:off x="3798978" y="1617069"/>
              <a:ext cx="1133062" cy="3216594"/>
            </a:xfrm>
            <a:prstGeom prst="rect">
              <a:avLst/>
            </a:prstGeom>
            <a:solidFill>
              <a:srgbClr val="18374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1">
            <a:extLst>
              <a:ext uri="{FF2B5EF4-FFF2-40B4-BE49-F238E27FC236}">
                <a16:creationId xmlns:a16="http://schemas.microsoft.com/office/drawing/2014/main" id="{5A7EC61C-0AEF-1EB3-5FFC-277B49D176E9}"/>
              </a:ext>
            </a:extLst>
          </p:cNvPr>
          <p:cNvSpPr txBox="1">
            <a:spLocks/>
          </p:cNvSpPr>
          <p:nvPr/>
        </p:nvSpPr>
        <p:spPr bwMode="auto">
          <a:xfrm>
            <a:off x="2699792" y="1"/>
            <a:ext cx="6444208" cy="980728"/>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2800" b="1" dirty="0">
                <a:solidFill>
                  <a:schemeClr val="bg1"/>
                </a:solidFill>
                <a:effectLst>
                  <a:glow rad="127000">
                    <a:schemeClr val="tx1"/>
                  </a:glow>
                </a:effectLst>
                <a:latin typeface="Arial" charset="0"/>
                <a:cs typeface="ＭＳ Ｐゴシック" charset="0"/>
              </a:rPr>
              <a:t>THIS IS </a:t>
            </a:r>
            <a:r>
              <a:rPr lang="en-US" sz="2800" b="1" dirty="0">
                <a:solidFill>
                  <a:srgbClr val="FF0000"/>
                </a:solidFill>
                <a:effectLst>
                  <a:glow rad="127000">
                    <a:schemeClr val="tx1"/>
                  </a:glow>
                </a:effectLst>
                <a:latin typeface="Arial" charset="0"/>
                <a:cs typeface="ＭＳ Ｐゴシック" charset="0"/>
              </a:rPr>
              <a:t>ETHNIC CLEANSING</a:t>
            </a:r>
          </a:p>
        </p:txBody>
      </p:sp>
      <p:sp>
        <p:nvSpPr>
          <p:cNvPr id="6" name="Title 1">
            <a:extLst>
              <a:ext uri="{FF2B5EF4-FFF2-40B4-BE49-F238E27FC236}">
                <a16:creationId xmlns:a16="http://schemas.microsoft.com/office/drawing/2014/main" id="{6C1033A0-A2D9-21D0-FAEE-F16833029078}"/>
              </a:ext>
            </a:extLst>
          </p:cNvPr>
          <p:cNvSpPr txBox="1">
            <a:spLocks/>
          </p:cNvSpPr>
          <p:nvPr/>
        </p:nvSpPr>
        <p:spPr bwMode="auto">
          <a:xfrm>
            <a:off x="2749488" y="4833663"/>
            <a:ext cx="6444208" cy="611561"/>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2800" b="1" dirty="0">
                <a:solidFill>
                  <a:schemeClr val="bg1"/>
                </a:solidFill>
                <a:effectLst>
                  <a:glow rad="127000">
                    <a:schemeClr val="tx1"/>
                  </a:glow>
                </a:effectLst>
                <a:latin typeface="Arial" charset="0"/>
                <a:cs typeface="ＭＳ Ｐゴシック" charset="0"/>
              </a:rPr>
              <a:t>THIS IS </a:t>
            </a:r>
            <a:r>
              <a:rPr lang="en-US" sz="2800" b="1" dirty="0">
                <a:solidFill>
                  <a:srgbClr val="FF0000"/>
                </a:solidFill>
                <a:effectLst>
                  <a:glow rad="127000">
                    <a:schemeClr val="tx1"/>
                  </a:glow>
                </a:effectLst>
                <a:latin typeface="Arial" charset="0"/>
                <a:cs typeface="ＭＳ Ｐゴシック" charset="0"/>
              </a:rPr>
              <a:t>NOT</a:t>
            </a:r>
          </a:p>
        </p:txBody>
      </p:sp>
      <p:sp>
        <p:nvSpPr>
          <p:cNvPr id="7" name="Title 1">
            <a:extLst>
              <a:ext uri="{FF2B5EF4-FFF2-40B4-BE49-F238E27FC236}">
                <a16:creationId xmlns:a16="http://schemas.microsoft.com/office/drawing/2014/main" id="{A70A18AF-977A-ACE4-64D9-7BFBA3328950}"/>
              </a:ext>
            </a:extLst>
          </p:cNvPr>
          <p:cNvSpPr txBox="1">
            <a:spLocks/>
          </p:cNvSpPr>
          <p:nvPr/>
        </p:nvSpPr>
        <p:spPr bwMode="auto">
          <a:xfrm>
            <a:off x="3779912" y="908720"/>
            <a:ext cx="4690459" cy="611561"/>
          </a:xfrm>
          <a:prstGeom prst="rect">
            <a:avLst/>
          </a:prstGeom>
          <a:solidFill>
            <a:srgbClr val="F6CF85"/>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1800" b="1" dirty="0">
                <a:solidFill>
                  <a:srgbClr val="183742"/>
                </a:solidFill>
                <a:effectLst/>
                <a:latin typeface="Arial" charset="0"/>
                <a:cs typeface="ＭＳ Ｐゴシック" charset="0"/>
              </a:rPr>
              <a:t>JEWISH POPULATION 1948 vs. 2023</a:t>
            </a:r>
          </a:p>
        </p:txBody>
      </p:sp>
      <p:sp>
        <p:nvSpPr>
          <p:cNvPr id="8" name="Title 1">
            <a:extLst>
              <a:ext uri="{FF2B5EF4-FFF2-40B4-BE49-F238E27FC236}">
                <a16:creationId xmlns:a16="http://schemas.microsoft.com/office/drawing/2014/main" id="{C8764DBB-9897-E389-2594-33B4D8F2A2C2}"/>
              </a:ext>
            </a:extLst>
          </p:cNvPr>
          <p:cNvSpPr txBox="1">
            <a:spLocks/>
          </p:cNvSpPr>
          <p:nvPr/>
        </p:nvSpPr>
        <p:spPr bwMode="auto">
          <a:xfrm>
            <a:off x="3779911" y="5387413"/>
            <a:ext cx="4690459" cy="611561"/>
          </a:xfrm>
          <a:prstGeom prst="rect">
            <a:avLst/>
          </a:prstGeom>
          <a:solidFill>
            <a:srgbClr val="F6CF85"/>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177800" defTabSz="914400" rtl="1" eaLnBrk="0" hangingPunct="0"/>
            <a:r>
              <a:rPr lang="en-US" sz="1800" b="1" dirty="0">
                <a:solidFill>
                  <a:srgbClr val="183742"/>
                </a:solidFill>
                <a:effectLst/>
                <a:latin typeface="Arial" charset="0"/>
                <a:cs typeface="ＭＳ Ｐゴシック" charset="0"/>
              </a:rPr>
              <a:t>ARAB POPULATION 1948 vs. 2023</a:t>
            </a:r>
          </a:p>
        </p:txBody>
      </p:sp>
      <p:sp>
        <p:nvSpPr>
          <p:cNvPr id="10" name="Title 1">
            <a:extLst>
              <a:ext uri="{FF2B5EF4-FFF2-40B4-BE49-F238E27FC236}">
                <a16:creationId xmlns:a16="http://schemas.microsoft.com/office/drawing/2014/main" id="{0D89A9EA-AB20-6956-E052-06CE03C95C70}"/>
              </a:ext>
            </a:extLst>
          </p:cNvPr>
          <p:cNvSpPr txBox="1">
            <a:spLocks/>
          </p:cNvSpPr>
          <p:nvPr/>
        </p:nvSpPr>
        <p:spPr bwMode="auto">
          <a:xfrm>
            <a:off x="3798978" y="6066927"/>
            <a:ext cx="2006997" cy="611561"/>
          </a:xfrm>
          <a:prstGeom prst="rect">
            <a:avLst/>
          </a:prstGeom>
          <a:solidFill>
            <a:srgbClr val="183742"/>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ARABS IN ISRAEL</a:t>
            </a:r>
            <a:br>
              <a:rPr lang="en-US" sz="1600" b="1" i="1" dirty="0">
                <a:solidFill>
                  <a:srgbClr val="F7CF85"/>
                </a:solidFill>
                <a:effectLst/>
                <a:latin typeface="Arial" charset="0"/>
                <a:cs typeface="ＭＳ Ｐゴシック" charset="0"/>
              </a:rPr>
            </a:br>
            <a:r>
              <a:rPr lang="en-US" sz="1600" b="1" i="1" dirty="0">
                <a:solidFill>
                  <a:srgbClr val="F7CF85"/>
                </a:solidFill>
                <a:effectLst/>
                <a:latin typeface="Arial" charset="0"/>
                <a:cs typeface="ＭＳ Ｐゴシック" charset="0"/>
              </a:rPr>
              <a:t>ARABS IN GAZA</a:t>
            </a:r>
          </a:p>
        </p:txBody>
      </p:sp>
      <p:sp>
        <p:nvSpPr>
          <p:cNvPr id="11" name="Title 1">
            <a:extLst>
              <a:ext uri="{FF2B5EF4-FFF2-40B4-BE49-F238E27FC236}">
                <a16:creationId xmlns:a16="http://schemas.microsoft.com/office/drawing/2014/main" id="{7006C302-0A3D-4B7C-3819-B8EC98343B47}"/>
              </a:ext>
            </a:extLst>
          </p:cNvPr>
          <p:cNvSpPr txBox="1">
            <a:spLocks/>
          </p:cNvSpPr>
          <p:nvPr/>
        </p:nvSpPr>
        <p:spPr bwMode="auto">
          <a:xfrm>
            <a:off x="3851920" y="155679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EGYPT</a:t>
            </a:r>
          </a:p>
        </p:txBody>
      </p:sp>
      <p:sp>
        <p:nvSpPr>
          <p:cNvPr id="12" name="Title 1">
            <a:extLst>
              <a:ext uri="{FF2B5EF4-FFF2-40B4-BE49-F238E27FC236}">
                <a16:creationId xmlns:a16="http://schemas.microsoft.com/office/drawing/2014/main" id="{1CAAA7E1-C70F-C96B-14D8-98F4F11CA79E}"/>
              </a:ext>
            </a:extLst>
          </p:cNvPr>
          <p:cNvSpPr txBox="1">
            <a:spLocks/>
          </p:cNvSpPr>
          <p:nvPr/>
        </p:nvSpPr>
        <p:spPr bwMode="auto">
          <a:xfrm>
            <a:off x="3851920" y="1844824"/>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SYRIA</a:t>
            </a:r>
          </a:p>
        </p:txBody>
      </p:sp>
      <p:sp>
        <p:nvSpPr>
          <p:cNvPr id="13" name="Title 1">
            <a:extLst>
              <a:ext uri="{FF2B5EF4-FFF2-40B4-BE49-F238E27FC236}">
                <a16:creationId xmlns:a16="http://schemas.microsoft.com/office/drawing/2014/main" id="{05A0FD81-963B-5FC4-FB4A-603458216770}"/>
              </a:ext>
            </a:extLst>
          </p:cNvPr>
          <p:cNvSpPr txBox="1">
            <a:spLocks/>
          </p:cNvSpPr>
          <p:nvPr/>
        </p:nvSpPr>
        <p:spPr bwMode="auto">
          <a:xfrm>
            <a:off x="3851920" y="2132856"/>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IRAN</a:t>
            </a:r>
          </a:p>
        </p:txBody>
      </p:sp>
      <p:sp>
        <p:nvSpPr>
          <p:cNvPr id="14" name="Title 1">
            <a:extLst>
              <a:ext uri="{FF2B5EF4-FFF2-40B4-BE49-F238E27FC236}">
                <a16:creationId xmlns:a16="http://schemas.microsoft.com/office/drawing/2014/main" id="{3BBF8669-5453-B37A-DC6D-04735EB934B5}"/>
              </a:ext>
            </a:extLst>
          </p:cNvPr>
          <p:cNvSpPr txBox="1">
            <a:spLocks/>
          </p:cNvSpPr>
          <p:nvPr/>
        </p:nvSpPr>
        <p:spPr bwMode="auto">
          <a:xfrm>
            <a:off x="3851920" y="2708920"/>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LEBANON</a:t>
            </a:r>
          </a:p>
        </p:txBody>
      </p:sp>
      <p:sp>
        <p:nvSpPr>
          <p:cNvPr id="15" name="Title 1">
            <a:extLst>
              <a:ext uri="{FF2B5EF4-FFF2-40B4-BE49-F238E27FC236}">
                <a16:creationId xmlns:a16="http://schemas.microsoft.com/office/drawing/2014/main" id="{D2D36354-660E-E6A3-5EA4-77366B057624}"/>
              </a:ext>
            </a:extLst>
          </p:cNvPr>
          <p:cNvSpPr txBox="1">
            <a:spLocks/>
          </p:cNvSpPr>
          <p:nvPr/>
        </p:nvSpPr>
        <p:spPr bwMode="auto">
          <a:xfrm>
            <a:off x="3851920" y="299695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MOROCCO</a:t>
            </a:r>
          </a:p>
        </p:txBody>
      </p:sp>
      <p:sp>
        <p:nvSpPr>
          <p:cNvPr id="16" name="Title 1">
            <a:extLst>
              <a:ext uri="{FF2B5EF4-FFF2-40B4-BE49-F238E27FC236}">
                <a16:creationId xmlns:a16="http://schemas.microsoft.com/office/drawing/2014/main" id="{D645E914-DC77-D85D-4CD1-687D8084BB5D}"/>
              </a:ext>
            </a:extLst>
          </p:cNvPr>
          <p:cNvSpPr txBox="1">
            <a:spLocks/>
          </p:cNvSpPr>
          <p:nvPr/>
        </p:nvSpPr>
        <p:spPr bwMode="auto">
          <a:xfrm>
            <a:off x="3851920" y="3284984"/>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YEMEN</a:t>
            </a:r>
          </a:p>
        </p:txBody>
      </p:sp>
      <p:sp>
        <p:nvSpPr>
          <p:cNvPr id="17" name="Title 1">
            <a:extLst>
              <a:ext uri="{FF2B5EF4-FFF2-40B4-BE49-F238E27FC236}">
                <a16:creationId xmlns:a16="http://schemas.microsoft.com/office/drawing/2014/main" id="{795B4322-4E92-5213-DAC9-6791E302D173}"/>
              </a:ext>
            </a:extLst>
          </p:cNvPr>
          <p:cNvSpPr txBox="1">
            <a:spLocks/>
          </p:cNvSpPr>
          <p:nvPr/>
        </p:nvSpPr>
        <p:spPr bwMode="auto">
          <a:xfrm>
            <a:off x="3851920" y="3573016"/>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ALGERIA</a:t>
            </a:r>
          </a:p>
        </p:txBody>
      </p:sp>
      <p:sp>
        <p:nvSpPr>
          <p:cNvPr id="18" name="Title 1">
            <a:extLst>
              <a:ext uri="{FF2B5EF4-FFF2-40B4-BE49-F238E27FC236}">
                <a16:creationId xmlns:a16="http://schemas.microsoft.com/office/drawing/2014/main" id="{320915A8-B991-F5DA-006A-818A2B593D1B}"/>
              </a:ext>
            </a:extLst>
          </p:cNvPr>
          <p:cNvSpPr txBox="1">
            <a:spLocks/>
          </p:cNvSpPr>
          <p:nvPr/>
        </p:nvSpPr>
        <p:spPr bwMode="auto">
          <a:xfrm>
            <a:off x="3851920" y="3861048"/>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LIBYA</a:t>
            </a:r>
          </a:p>
        </p:txBody>
      </p:sp>
      <p:sp>
        <p:nvSpPr>
          <p:cNvPr id="19" name="Title 1">
            <a:extLst>
              <a:ext uri="{FF2B5EF4-FFF2-40B4-BE49-F238E27FC236}">
                <a16:creationId xmlns:a16="http://schemas.microsoft.com/office/drawing/2014/main" id="{E82C7229-7366-4471-E9BB-6E918826C50C}"/>
              </a:ext>
            </a:extLst>
          </p:cNvPr>
          <p:cNvSpPr txBox="1">
            <a:spLocks/>
          </p:cNvSpPr>
          <p:nvPr/>
        </p:nvSpPr>
        <p:spPr bwMode="auto">
          <a:xfrm>
            <a:off x="3851920" y="4149080"/>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TUNISIA</a:t>
            </a:r>
          </a:p>
        </p:txBody>
      </p:sp>
      <p:sp>
        <p:nvSpPr>
          <p:cNvPr id="20" name="Title 1">
            <a:extLst>
              <a:ext uri="{FF2B5EF4-FFF2-40B4-BE49-F238E27FC236}">
                <a16:creationId xmlns:a16="http://schemas.microsoft.com/office/drawing/2014/main" id="{A00B1963-9D7C-AB55-F6FA-5747CB1B40E3}"/>
              </a:ext>
            </a:extLst>
          </p:cNvPr>
          <p:cNvSpPr txBox="1">
            <a:spLocks/>
          </p:cNvSpPr>
          <p:nvPr/>
        </p:nvSpPr>
        <p:spPr bwMode="auto">
          <a:xfrm>
            <a:off x="3851920" y="4437112"/>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GAZA</a:t>
            </a:r>
          </a:p>
        </p:txBody>
      </p:sp>
      <p:sp>
        <p:nvSpPr>
          <p:cNvPr id="25" name="Title 1">
            <a:extLst>
              <a:ext uri="{FF2B5EF4-FFF2-40B4-BE49-F238E27FC236}">
                <a16:creationId xmlns:a16="http://schemas.microsoft.com/office/drawing/2014/main" id="{12DAFF0E-0F2E-96CE-1695-C0C8D6DD3BF2}"/>
              </a:ext>
            </a:extLst>
          </p:cNvPr>
          <p:cNvSpPr txBox="1">
            <a:spLocks/>
          </p:cNvSpPr>
          <p:nvPr/>
        </p:nvSpPr>
        <p:spPr bwMode="auto">
          <a:xfrm>
            <a:off x="3860973" y="2420888"/>
            <a:ext cx="1591937" cy="272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9525" algn="l" defTabSz="914400" rtl="1" eaLnBrk="0" hangingPunct="0"/>
            <a:r>
              <a:rPr lang="en-US" sz="1600" b="1" i="1" dirty="0">
                <a:solidFill>
                  <a:srgbClr val="F7CF85"/>
                </a:solidFill>
                <a:effectLst/>
                <a:latin typeface="Arial" charset="0"/>
                <a:cs typeface="ＭＳ Ｐゴシック" charset="0"/>
              </a:rPr>
              <a:t>IRAQ</a:t>
            </a:r>
          </a:p>
        </p:txBody>
      </p:sp>
      <p:sp>
        <p:nvSpPr>
          <p:cNvPr id="9" name="Title 8">
            <a:extLst>
              <a:ext uri="{FF2B5EF4-FFF2-40B4-BE49-F238E27FC236}">
                <a16:creationId xmlns:a16="http://schemas.microsoft.com/office/drawing/2014/main" id="{383ECF00-BA15-19EA-4184-ABF7BD15090A}"/>
              </a:ext>
            </a:extLst>
          </p:cNvPr>
          <p:cNvSpPr>
            <a:spLocks noGrp="1"/>
          </p:cNvSpPr>
          <p:nvPr>
            <p:ph type="ctrTitle"/>
          </p:nvPr>
        </p:nvSpPr>
        <p:spPr>
          <a:xfrm>
            <a:off x="761688" y="-879747"/>
            <a:ext cx="7772400" cy="767359"/>
          </a:xfrm>
        </p:spPr>
        <p:txBody>
          <a:bodyPr/>
          <a:lstStyle/>
          <a:p>
            <a:r>
              <a:rPr lang="en-US" b="1" dirty="0">
                <a:solidFill>
                  <a:schemeClr val="tx1"/>
                </a:solidFill>
              </a:rPr>
              <a:t>Ethnic Cleansing</a:t>
            </a:r>
          </a:p>
        </p:txBody>
      </p:sp>
    </p:spTree>
    <p:extLst>
      <p:ext uri="{BB962C8B-B14F-4D97-AF65-F5344CB8AC3E}">
        <p14:creationId xmlns:p14="http://schemas.microsoft.com/office/powerpoint/2010/main" val="3887752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B7E22-5FDF-EFBA-1120-1B340C5EA3FB}"/>
              </a:ext>
            </a:extLst>
          </p:cNvPr>
          <p:cNvPicPr>
            <a:picLocks noChangeAspect="1"/>
          </p:cNvPicPr>
          <p:nvPr/>
        </p:nvPicPr>
        <p:blipFill>
          <a:blip r:embed="rId3"/>
          <a:stretch>
            <a:fillRect/>
          </a:stretch>
        </p:blipFill>
        <p:spPr>
          <a:xfrm>
            <a:off x="1108363" y="0"/>
            <a:ext cx="6927273"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0" y="1"/>
            <a:ext cx="9070975" cy="580768"/>
          </a:xfrm>
          <a:solidFill>
            <a:schemeClr val="tx1"/>
          </a:solidFill>
        </p:spPr>
        <p:txBody>
          <a:bodyPr/>
          <a:lstStyle/>
          <a:p>
            <a:r>
              <a:rPr lang="en-US" sz="2400" b="1" dirty="0"/>
              <a:t>Jewish Population in Arab Countries (1948 vs. 2018)</a:t>
            </a:r>
          </a:p>
        </p:txBody>
      </p:sp>
    </p:spTree>
    <p:extLst>
      <p:ext uri="{BB962C8B-B14F-4D97-AF65-F5344CB8AC3E}">
        <p14:creationId xmlns:p14="http://schemas.microsoft.com/office/powerpoint/2010/main" val="1782496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b="1" dirty="0"/>
              <a:t>Ethnic Cleansing</a:t>
            </a:r>
          </a:p>
        </p:txBody>
      </p:sp>
      <p:pic>
        <p:nvPicPr>
          <p:cNvPr id="4" name="Picture 3">
            <a:extLst>
              <a:ext uri="{FF2B5EF4-FFF2-40B4-BE49-F238E27FC236}">
                <a16:creationId xmlns:a16="http://schemas.microsoft.com/office/drawing/2014/main" id="{61900B37-D7F2-103E-D5F0-66FCC3906AB7}"/>
              </a:ext>
            </a:extLst>
          </p:cNvPr>
          <p:cNvPicPr>
            <a:picLocks noChangeAspect="1"/>
          </p:cNvPicPr>
          <p:nvPr/>
        </p:nvPicPr>
        <p:blipFill>
          <a:blip r:embed="rId3"/>
          <a:stretch>
            <a:fillRect/>
          </a:stretch>
        </p:blipFill>
        <p:spPr>
          <a:xfrm>
            <a:off x="1117088" y="0"/>
            <a:ext cx="6909824" cy="6858000"/>
          </a:xfrm>
          <a:prstGeom prst="rect">
            <a:avLst/>
          </a:prstGeom>
        </p:spPr>
      </p:pic>
      <p:sp>
        <p:nvSpPr>
          <p:cNvPr id="3" name="Title 1">
            <a:extLst>
              <a:ext uri="{FF2B5EF4-FFF2-40B4-BE49-F238E27FC236}">
                <a16:creationId xmlns:a16="http://schemas.microsoft.com/office/drawing/2014/main" id="{1785163D-5CFB-A975-A75B-9DC7F6AC2157}"/>
              </a:ext>
            </a:extLst>
          </p:cNvPr>
          <p:cNvSpPr txBox="1">
            <a:spLocks/>
          </p:cNvSpPr>
          <p:nvPr/>
        </p:nvSpPr>
        <p:spPr bwMode="auto">
          <a:xfrm>
            <a:off x="1138735" y="0"/>
            <a:ext cx="6829607" cy="870857"/>
          </a:xfrm>
          <a:prstGeom prst="rect">
            <a:avLst/>
          </a:prstGeom>
          <a:solidFill>
            <a:srgbClr val="ECF3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4000" b="1" kern="0" dirty="0">
                <a:solidFill>
                  <a:schemeClr val="tx1"/>
                </a:solidFill>
              </a:rPr>
              <a:t>Ethnic Cleansing?</a:t>
            </a:r>
          </a:p>
        </p:txBody>
      </p:sp>
      <p:sp>
        <p:nvSpPr>
          <p:cNvPr id="5" name="Title 1">
            <a:extLst>
              <a:ext uri="{FF2B5EF4-FFF2-40B4-BE49-F238E27FC236}">
                <a16:creationId xmlns:a16="http://schemas.microsoft.com/office/drawing/2014/main" id="{A4B30ACC-8346-FF24-DDF4-68E578B5338F}"/>
              </a:ext>
            </a:extLst>
          </p:cNvPr>
          <p:cNvSpPr txBox="1">
            <a:spLocks/>
          </p:cNvSpPr>
          <p:nvPr/>
        </p:nvSpPr>
        <p:spPr bwMode="auto">
          <a:xfrm>
            <a:off x="1741155" y="1034980"/>
            <a:ext cx="5661688" cy="1959429"/>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400" b="1" kern="0" dirty="0">
                <a:solidFill>
                  <a:schemeClr val="tx1"/>
                </a:solidFill>
              </a:rPr>
              <a:t>Between 1948 and 2018, Jewish population in the Arab countries of the previous slide </a:t>
            </a:r>
            <a:r>
              <a:rPr lang="en-US" sz="2400" b="1" kern="0" dirty="0">
                <a:solidFill>
                  <a:srgbClr val="FF0000"/>
                </a:solidFill>
              </a:rPr>
              <a:t>declined</a:t>
            </a:r>
            <a:r>
              <a:rPr lang="en-US" sz="2400" b="1" kern="0" dirty="0">
                <a:solidFill>
                  <a:schemeClr val="tx1"/>
                </a:solidFill>
              </a:rPr>
              <a:t> on average by </a:t>
            </a:r>
            <a:r>
              <a:rPr lang="en-US" sz="3200" b="1" kern="0" dirty="0">
                <a:solidFill>
                  <a:srgbClr val="FF0000"/>
                </a:solidFill>
              </a:rPr>
              <a:t>99.83%</a:t>
            </a:r>
            <a:r>
              <a:rPr lang="en-US" sz="2400" b="1" kern="0" dirty="0">
                <a:solidFill>
                  <a:schemeClr val="tx1"/>
                </a:solidFill>
              </a:rPr>
              <a:t>. </a:t>
            </a:r>
          </a:p>
        </p:txBody>
      </p:sp>
      <p:sp>
        <p:nvSpPr>
          <p:cNvPr id="6" name="Title 1">
            <a:extLst>
              <a:ext uri="{FF2B5EF4-FFF2-40B4-BE49-F238E27FC236}">
                <a16:creationId xmlns:a16="http://schemas.microsoft.com/office/drawing/2014/main" id="{4EF27E19-C674-B2F1-415B-DD68728DC4D9}"/>
              </a:ext>
            </a:extLst>
          </p:cNvPr>
          <p:cNvSpPr txBox="1">
            <a:spLocks/>
          </p:cNvSpPr>
          <p:nvPr/>
        </p:nvSpPr>
        <p:spPr bwMode="auto">
          <a:xfrm>
            <a:off x="1741155" y="2966775"/>
            <a:ext cx="5661688" cy="1959429"/>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2400" b="1" kern="0" dirty="0">
                <a:solidFill>
                  <a:schemeClr val="tx1"/>
                </a:solidFill>
              </a:rPr>
              <a:t>During the same period, Arab population in Israel </a:t>
            </a:r>
            <a:r>
              <a:rPr lang="en-US" sz="2400" b="1" kern="0" dirty="0">
                <a:solidFill>
                  <a:srgbClr val="027F08"/>
                </a:solidFill>
              </a:rPr>
              <a:t>increased</a:t>
            </a:r>
            <a:r>
              <a:rPr lang="en-US" sz="2400" b="1" kern="0" dirty="0">
                <a:solidFill>
                  <a:schemeClr val="tx1"/>
                </a:solidFill>
              </a:rPr>
              <a:t> by </a:t>
            </a:r>
            <a:r>
              <a:rPr lang="en-US" sz="3200" b="1" kern="0" dirty="0">
                <a:solidFill>
                  <a:srgbClr val="027F08"/>
                </a:solidFill>
              </a:rPr>
              <a:t>1,296.15%</a:t>
            </a:r>
            <a:r>
              <a:rPr lang="en-US" sz="2400" b="1" kern="0" dirty="0">
                <a:solidFill>
                  <a:schemeClr val="tx1"/>
                </a:solidFill>
              </a:rPr>
              <a:t>. </a:t>
            </a:r>
          </a:p>
        </p:txBody>
      </p:sp>
      <p:sp>
        <p:nvSpPr>
          <p:cNvPr id="7" name="Title 1">
            <a:extLst>
              <a:ext uri="{FF2B5EF4-FFF2-40B4-BE49-F238E27FC236}">
                <a16:creationId xmlns:a16="http://schemas.microsoft.com/office/drawing/2014/main" id="{15F7A58C-464B-8D63-6781-ADE1FA41339B}"/>
              </a:ext>
            </a:extLst>
          </p:cNvPr>
          <p:cNvSpPr txBox="1">
            <a:spLocks/>
          </p:cNvSpPr>
          <p:nvPr/>
        </p:nvSpPr>
        <p:spPr bwMode="auto">
          <a:xfrm>
            <a:off x="1741155" y="5004079"/>
            <a:ext cx="5661688" cy="1168120"/>
          </a:xfrm>
          <a:prstGeom prst="rect">
            <a:avLst/>
          </a:prstGeom>
          <a:solidFill>
            <a:srgbClr val="F9F1E7"/>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b="1" kern="0" dirty="0">
                <a:solidFill>
                  <a:schemeClr val="accent2">
                    <a:lumMod val="75000"/>
                  </a:schemeClr>
                </a:solidFill>
              </a:rPr>
              <a:t>Who's ethnically cleansing whom?</a:t>
            </a:r>
          </a:p>
        </p:txBody>
      </p:sp>
    </p:spTree>
    <p:extLst>
      <p:ext uri="{BB962C8B-B14F-4D97-AF65-F5344CB8AC3E}">
        <p14:creationId xmlns:p14="http://schemas.microsoft.com/office/powerpoint/2010/main" val="13962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E8474-218B-AA3E-0A60-7A68F572A502}"/>
              </a:ext>
            </a:extLst>
          </p:cNvPr>
          <p:cNvPicPr>
            <a:picLocks noChangeAspect="1"/>
          </p:cNvPicPr>
          <p:nvPr/>
        </p:nvPicPr>
        <p:blipFill>
          <a:blip r:embed="rId3"/>
          <a:stretch>
            <a:fillRect/>
          </a:stretch>
        </p:blipFill>
        <p:spPr>
          <a:xfrm>
            <a:off x="1095194" y="0"/>
            <a:ext cx="6953612" cy="6858000"/>
          </a:xfrm>
          <a:prstGeom prst="rect">
            <a:avLst/>
          </a:prstGeom>
        </p:spPr>
      </p:pic>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1138735" y="0"/>
            <a:ext cx="6829607" cy="870857"/>
          </a:xfrm>
          <a:solidFill>
            <a:srgbClr val="ECF3FF"/>
          </a:solidFill>
        </p:spPr>
        <p:txBody>
          <a:bodyPr/>
          <a:lstStyle/>
          <a:p>
            <a:r>
              <a:rPr lang="en-US" sz="4000" b="1" dirty="0">
                <a:solidFill>
                  <a:schemeClr val="tx1"/>
                </a:solidFill>
              </a:rPr>
              <a:t>Arab Population in Israel</a:t>
            </a:r>
          </a:p>
        </p:txBody>
      </p:sp>
    </p:spTree>
    <p:extLst>
      <p:ext uri="{BB962C8B-B14F-4D97-AF65-F5344CB8AC3E}">
        <p14:creationId xmlns:p14="http://schemas.microsoft.com/office/powerpoint/2010/main" val="323300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dirty="0">
                <a:latin typeface="Arial" charset="0"/>
                <a:cs typeface="ＭＳ Ｐゴシック" charset="0"/>
              </a:rPr>
              <a:t>Egyptians Ruthlessly Oppressed Israel</a:t>
            </a:r>
            <a:endParaRPr lang="en-US" sz="4000" dirty="0">
              <a:latin typeface="Arial" charset="0"/>
              <a:cs typeface="ＭＳ Ｐゴシック"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3915-8C9C-3543-065C-466810296F77}"/>
              </a:ext>
            </a:extLst>
          </p:cNvPr>
          <p:cNvSpPr>
            <a:spLocks noGrp="1"/>
          </p:cNvSpPr>
          <p:nvPr>
            <p:ph type="title"/>
          </p:nvPr>
        </p:nvSpPr>
        <p:spPr>
          <a:xfrm>
            <a:off x="36512" y="0"/>
            <a:ext cx="9070975" cy="1209585"/>
          </a:xfrm>
          <a:solidFill>
            <a:schemeClr val="tx1"/>
          </a:solidFill>
        </p:spPr>
        <p:txBody>
          <a:bodyPr/>
          <a:lstStyle/>
          <a:p>
            <a:r>
              <a:rPr lang="en-US" b="1" dirty="0"/>
              <a:t>Ethnic Cleansing</a:t>
            </a:r>
          </a:p>
        </p:txBody>
      </p:sp>
      <p:pic>
        <p:nvPicPr>
          <p:cNvPr id="4" name="Picture 3">
            <a:extLst>
              <a:ext uri="{FF2B5EF4-FFF2-40B4-BE49-F238E27FC236}">
                <a16:creationId xmlns:a16="http://schemas.microsoft.com/office/drawing/2014/main" id="{9F45B8C6-EEC4-3DBB-79F4-776EA78D39D4}"/>
              </a:ext>
            </a:extLst>
          </p:cNvPr>
          <p:cNvPicPr>
            <a:picLocks noChangeAspect="1"/>
          </p:cNvPicPr>
          <p:nvPr/>
        </p:nvPicPr>
        <p:blipFill>
          <a:blip r:embed="rId3"/>
          <a:stretch>
            <a:fillRect/>
          </a:stretch>
        </p:blipFill>
        <p:spPr>
          <a:xfrm>
            <a:off x="1552056" y="0"/>
            <a:ext cx="6039888" cy="6858000"/>
          </a:xfrm>
          <a:prstGeom prst="rect">
            <a:avLst/>
          </a:prstGeom>
        </p:spPr>
      </p:pic>
      <p:sp>
        <p:nvSpPr>
          <p:cNvPr id="3" name="Title 1">
            <a:extLst>
              <a:ext uri="{FF2B5EF4-FFF2-40B4-BE49-F238E27FC236}">
                <a16:creationId xmlns:a16="http://schemas.microsoft.com/office/drawing/2014/main" id="{C97E36C3-377D-BE4C-FE19-71385BB9B4B7}"/>
              </a:ext>
            </a:extLst>
          </p:cNvPr>
          <p:cNvSpPr txBox="1">
            <a:spLocks/>
          </p:cNvSpPr>
          <p:nvPr/>
        </p:nvSpPr>
        <p:spPr bwMode="auto">
          <a:xfrm>
            <a:off x="3657600" y="0"/>
            <a:ext cx="5449887" cy="643095"/>
          </a:xfrm>
          <a:prstGeom prst="rect">
            <a:avLst/>
          </a:prstGeom>
          <a:solidFill>
            <a:schemeClr val="bg1"/>
          </a:solidFill>
          <a:ln w="2222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kern="0" dirty="0">
                <a:solidFill>
                  <a:schemeClr val="tx1"/>
                </a:solidFill>
              </a:rPr>
              <a:t>BRITISH MANDATE FOR PALESTINE</a:t>
            </a:r>
            <a:br>
              <a:rPr lang="en-US" sz="1800" b="1" kern="0" dirty="0">
                <a:solidFill>
                  <a:schemeClr val="tx1"/>
                </a:solidFill>
              </a:rPr>
            </a:br>
            <a:r>
              <a:rPr lang="en-US" sz="1400" b="1" kern="0" dirty="0">
                <a:solidFill>
                  <a:schemeClr val="tx1"/>
                </a:solidFill>
              </a:rPr>
              <a:t>(AS DIVIDED AFTER SEPTEMBER 1922)</a:t>
            </a:r>
            <a:endParaRPr lang="en-US" sz="1800" b="1" kern="0" dirty="0">
              <a:solidFill>
                <a:schemeClr val="tx1"/>
              </a:solidFill>
            </a:endParaRPr>
          </a:p>
        </p:txBody>
      </p:sp>
    </p:spTree>
    <p:extLst>
      <p:ext uri="{BB962C8B-B14F-4D97-AF65-F5344CB8AC3E}">
        <p14:creationId xmlns:p14="http://schemas.microsoft.com/office/powerpoint/2010/main" val="3759446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World</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20424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E8C47-68E0-C4B0-E703-AD5F300C670F}"/>
              </a:ext>
            </a:extLst>
          </p:cNvPr>
          <p:cNvPicPr>
            <a:picLocks noChangeAspect="1"/>
          </p:cNvPicPr>
          <p:nvPr/>
        </p:nvPicPr>
        <p:blipFill rotWithShape="1">
          <a:blip r:embed="rId3"/>
          <a:srcRect l="19534" t="7929" r="19297" b="21100"/>
          <a:stretch/>
        </p:blipFill>
        <p:spPr>
          <a:xfrm>
            <a:off x="1" y="0"/>
            <a:ext cx="9144000" cy="6858000"/>
          </a:xfrm>
          <a:prstGeom prst="rect">
            <a:avLst/>
          </a:prstGeom>
        </p:spPr>
      </p:pic>
      <p:sp>
        <p:nvSpPr>
          <p:cNvPr id="900098" name="Rectangle 2"/>
          <p:cNvSpPr>
            <a:spLocks noGrp="1" noChangeArrowheads="1"/>
          </p:cNvSpPr>
          <p:nvPr>
            <p:ph type="ctrTitle"/>
          </p:nvPr>
        </p:nvSpPr>
        <p:spPr>
          <a:xfrm>
            <a:off x="863599" y="0"/>
            <a:ext cx="8280399" cy="457200"/>
          </a:xfrm>
          <a:solidFill>
            <a:schemeClr val="bg1"/>
          </a:solidFill>
          <a:effectLst/>
        </p:spPr>
        <p:txBody>
          <a:bodyPr/>
          <a:lstStyle/>
          <a:p>
            <a:pPr algn="l">
              <a:defRPr/>
            </a:pPr>
            <a:r>
              <a:rPr lang="en-US" sz="4000" b="1" i="1" dirty="0">
                <a:solidFill>
                  <a:schemeClr val="tx1"/>
                </a:solidFill>
                <a:effectLst/>
                <a:latin typeface="Arial" charset="0"/>
                <a:ea typeface="ＭＳ Ｐゴシック" charset="0"/>
                <a:cs typeface="ＭＳ Ｐゴシック" charset="0"/>
              </a:rPr>
              <a:t>The Global War on the Jews</a:t>
            </a:r>
            <a:endParaRPr lang="en-US" sz="3200" b="1" i="1" dirty="0">
              <a:solidFill>
                <a:schemeClr val="tx1"/>
              </a:solidFill>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5490E178-67DE-4A88-E774-C69FD9E7321A}"/>
              </a:ext>
            </a:extLst>
          </p:cNvPr>
          <p:cNvSpPr txBox="1">
            <a:spLocks noChangeArrowheads="1"/>
          </p:cNvSpPr>
          <p:nvPr/>
        </p:nvSpPr>
        <p:spPr bwMode="auto">
          <a:xfrm>
            <a:off x="3035432" y="933254"/>
            <a:ext cx="5957738" cy="134803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i="1" kern="0" dirty="0">
                <a:solidFill>
                  <a:schemeClr val="tx1"/>
                </a:solidFill>
                <a:latin typeface="Arial" charset="0"/>
                <a:ea typeface="ＭＳ Ｐゴシック" charset="0"/>
                <a:cs typeface="ＭＳ Ｐゴシック" charset="0"/>
              </a:rPr>
              <a:t>Hate Crimes Against Jews:</a:t>
            </a:r>
          </a:p>
          <a:p>
            <a:pPr algn="l" defTabSz="914400">
              <a:defRPr/>
            </a:pPr>
            <a:r>
              <a:rPr lang="en-US" sz="2400" b="1" i="1" kern="0" dirty="0">
                <a:solidFill>
                  <a:schemeClr val="tx1"/>
                </a:solidFill>
                <a:latin typeface="Arial" charset="0"/>
                <a:ea typeface="ＭＳ Ｐゴシック" charset="0"/>
                <a:cs typeface="ＭＳ Ｐゴシック" charset="0"/>
              </a:rPr>
              <a:t>2022: +36% for the year</a:t>
            </a:r>
          </a:p>
          <a:p>
            <a:pPr algn="l" defTabSz="914400">
              <a:defRPr/>
            </a:pPr>
            <a:r>
              <a:rPr lang="en-US" sz="2400" b="1" i="1" kern="0" dirty="0">
                <a:solidFill>
                  <a:schemeClr val="tx1"/>
                </a:solidFill>
                <a:latin typeface="Arial" charset="0"/>
                <a:ea typeface="ＭＳ Ｐゴシック" charset="0"/>
                <a:cs typeface="ＭＳ Ｐゴシック" charset="0"/>
              </a:rPr>
              <a:t>2023: +400% for 3 weeks after Oct 7</a:t>
            </a:r>
            <a:endParaRPr lang="en-US" sz="1800" b="1" i="1" kern="0" dirty="0">
              <a:solidFill>
                <a:schemeClr val="tx1"/>
              </a:solidFill>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0BEF1FF-7F3E-57AD-10B2-790CBC0D8684}"/>
              </a:ext>
            </a:extLst>
          </p:cNvPr>
          <p:cNvSpPr txBox="1">
            <a:spLocks noChangeArrowheads="1"/>
          </p:cNvSpPr>
          <p:nvPr/>
        </p:nvSpPr>
        <p:spPr bwMode="auto">
          <a:xfrm>
            <a:off x="0" y="461912"/>
            <a:ext cx="9144000" cy="45720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bg2">
                    <a:lumMod val="75000"/>
                  </a:schemeClr>
                </a:solidFill>
                <a:latin typeface="Arial" charset="0"/>
                <a:ea typeface="ＭＳ Ｐゴシック" charset="0"/>
                <a:cs typeface="ＭＳ Ｐゴシック" charset="0"/>
              </a:rPr>
              <a:t>Anti-Semitism surges, even in the West, which shows why Israel exists</a:t>
            </a:r>
            <a:endParaRPr lang="en-US" sz="1600" b="1" kern="0" dirty="0">
              <a:solidFill>
                <a:schemeClr val="bg2">
                  <a:lumMod val="75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3607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E9187520-41E4-A322-6637-01C58ED0C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 r="3841"/>
          <a:stretch/>
        </p:blipFill>
        <p:spPr bwMode="auto">
          <a:xfrm>
            <a:off x="-1" y="1034903"/>
            <a:ext cx="9144001" cy="539604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
            <a:ext cx="8340132" cy="2100107"/>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RECOGNITION OF ISRAEL </a:t>
            </a:r>
            <a:br>
              <a:rPr lang="en-US" sz="3600" b="1" dirty="0">
                <a:effectLst/>
                <a:latin typeface="Arial" charset="0"/>
                <a:ea typeface="ＭＳ Ｐゴシック" charset="0"/>
                <a:cs typeface="ＭＳ Ｐゴシック" charset="0"/>
              </a:rPr>
            </a:br>
            <a:r>
              <a:rPr lang="en-US" sz="3600" b="1" dirty="0">
                <a:effectLst/>
                <a:latin typeface="Arial" charset="0"/>
                <a:ea typeface="ＭＳ Ｐゴシック" charset="0"/>
                <a:cs typeface="ＭＳ Ｐゴシック" charset="0"/>
              </a:rPr>
              <a:t>(JUNE 1981)</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www.reddit.com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media?url</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=https%3A%2F%2Fi.redd.it%2F2g65d04x0v291.jpg</a:t>
            </a:r>
          </a:p>
        </p:txBody>
      </p:sp>
    </p:spTree>
    <p:extLst>
      <p:ext uri="{BB962C8B-B14F-4D97-AF65-F5344CB8AC3E}">
        <p14:creationId xmlns:p14="http://schemas.microsoft.com/office/powerpoint/2010/main" val="3232025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37539"/>
            <a:ext cx="9143999" cy="636536"/>
          </a:xfrm>
          <a:effectLst/>
        </p:spPr>
        <p:txBody>
          <a:bodyPr/>
          <a:lstStyle/>
          <a:p>
            <a:pPr>
              <a:defRPr/>
            </a:pPr>
            <a:r>
              <a:rPr lang="en-US" sz="3600" b="1" dirty="0">
                <a:solidFill>
                  <a:srgbClr val="027F08"/>
                </a:solidFill>
                <a:effectLst>
                  <a:glow rad="127000">
                    <a:schemeClr val="bg1"/>
                  </a:glow>
                </a:effectLst>
                <a:latin typeface="Arial" charset="0"/>
                <a:ea typeface="ＭＳ Ｐゴシック" charset="0"/>
                <a:cs typeface="ＭＳ Ｐゴシック" charset="0"/>
              </a:rPr>
              <a:t>165 Nations Recognize Israel (2023)</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https://en.wikipedia.org/wiki/International_recognition_of_Israel (accessed 13 Nov 2023)</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 name="Graphic 4">
            <a:extLst>
              <a:ext uri="{FF2B5EF4-FFF2-40B4-BE49-F238E27FC236}">
                <a16:creationId xmlns:a16="http://schemas.microsoft.com/office/drawing/2014/main" id="{A6D7C740-053E-E0D2-B6E1-7B3F118042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127"/>
          <a:stretch/>
        </p:blipFill>
        <p:spPr>
          <a:xfrm>
            <a:off x="0" y="916912"/>
            <a:ext cx="9194242" cy="5024176"/>
          </a:xfrm>
          <a:prstGeom prst="rect">
            <a:avLst/>
          </a:prstGeom>
        </p:spPr>
      </p:pic>
      <p:sp>
        <p:nvSpPr>
          <p:cNvPr id="7" name="TextBox 6">
            <a:extLst>
              <a:ext uri="{FF2B5EF4-FFF2-40B4-BE49-F238E27FC236}">
                <a16:creationId xmlns:a16="http://schemas.microsoft.com/office/drawing/2014/main" id="{22FCC503-8ADA-1BE2-8A5B-F08E6CFE2511}"/>
              </a:ext>
            </a:extLst>
          </p:cNvPr>
          <p:cNvSpPr txBox="1"/>
          <p:nvPr/>
        </p:nvSpPr>
        <p:spPr>
          <a:xfrm>
            <a:off x="2420632" y="4873643"/>
            <a:ext cx="6763390" cy="1477328"/>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State of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recognize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withdrawn their recognition of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suspended/cut bilateral ties with Israel</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Countries that have never recognized Israel</a:t>
            </a:r>
          </a:p>
        </p:txBody>
      </p:sp>
      <p:pic>
        <p:nvPicPr>
          <p:cNvPr id="9" name="Picture 8">
            <a:extLst>
              <a:ext uri="{FF2B5EF4-FFF2-40B4-BE49-F238E27FC236}">
                <a16:creationId xmlns:a16="http://schemas.microsoft.com/office/drawing/2014/main" id="{6984FE84-A4C0-BBA2-33FF-CF2E79CC762F}"/>
              </a:ext>
            </a:extLst>
          </p:cNvPr>
          <p:cNvPicPr>
            <a:picLocks noChangeAspect="1"/>
          </p:cNvPicPr>
          <p:nvPr/>
        </p:nvPicPr>
        <p:blipFill>
          <a:blip r:embed="rId5"/>
          <a:stretch>
            <a:fillRect/>
          </a:stretch>
        </p:blipFill>
        <p:spPr>
          <a:xfrm>
            <a:off x="2242914" y="4919354"/>
            <a:ext cx="355436" cy="1431617"/>
          </a:xfrm>
          <a:prstGeom prst="rect">
            <a:avLst/>
          </a:prstGeom>
        </p:spPr>
      </p:pic>
      <p:sp>
        <p:nvSpPr>
          <p:cNvPr id="10" name="Rectangle 2">
            <a:extLst>
              <a:ext uri="{FF2B5EF4-FFF2-40B4-BE49-F238E27FC236}">
                <a16:creationId xmlns:a16="http://schemas.microsoft.com/office/drawing/2014/main" id="{EC4088DF-C297-4BBB-0EEE-D8C00E1A8E7B}"/>
              </a:ext>
            </a:extLst>
          </p:cNvPr>
          <p:cNvSpPr txBox="1">
            <a:spLocks noChangeArrowheads="1"/>
          </p:cNvSpPr>
          <p:nvPr/>
        </p:nvSpPr>
        <p:spPr bwMode="auto">
          <a:xfrm>
            <a:off x="-40194" y="591969"/>
            <a:ext cx="9184193"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27F08"/>
                </a:solidFill>
                <a:effectLst>
                  <a:glow rad="127000">
                    <a:srgbClr val="FFFFFF"/>
                  </a:glow>
                </a:effectLst>
                <a:uLnTx/>
                <a:uFillTx/>
                <a:latin typeface="Arial" charset="0"/>
                <a:ea typeface="ＭＳ Ｐゴシック" charset="0"/>
                <a:cs typeface="ＭＳ Ｐゴシック" charset="0"/>
              </a:rPr>
              <a:t>This is 85% of the 193 total UN member states</a:t>
            </a:r>
          </a:p>
        </p:txBody>
      </p:sp>
    </p:spTree>
    <p:extLst>
      <p:ext uri="{BB962C8B-B14F-4D97-AF65-F5344CB8AC3E}">
        <p14:creationId xmlns:p14="http://schemas.microsoft.com/office/powerpoint/2010/main" val="49839408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17B92554-C1BD-1F73-54F7-5D76277424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03"/>
          <a:stretch/>
        </p:blipFill>
        <p:spPr bwMode="auto">
          <a:xfrm>
            <a:off x="522513" y="0"/>
            <a:ext cx="7918101" cy="65163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0"/>
            <a:ext cx="9143999" cy="703385"/>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RECOGNITION OF PALESTINE IN 2017</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www.aljazeera.com</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/wp-content/uploads/2017/02/8e739a3d3734465d88c4731cd2d30aaf_6.jpeg</a:t>
            </a:r>
          </a:p>
        </p:txBody>
      </p:sp>
    </p:spTree>
    <p:extLst>
      <p:ext uri="{BB962C8B-B14F-4D97-AF65-F5344CB8AC3E}">
        <p14:creationId xmlns:p14="http://schemas.microsoft.com/office/powerpoint/2010/main" val="43435732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7429"/>
            <a:ext cx="9143999" cy="1080120"/>
          </a:xfrm>
          <a:effectLst/>
        </p:spPr>
        <p:txBody>
          <a:bodyPr/>
          <a:lstStyle/>
          <a:p>
            <a:pPr>
              <a:defRPr/>
            </a:pPr>
            <a:r>
              <a:rPr lang="en-US" sz="4000" b="1" dirty="0">
                <a:solidFill>
                  <a:schemeClr val="tx1"/>
                </a:solidFill>
                <a:effectLst>
                  <a:glow rad="127000">
                    <a:schemeClr val="bg1"/>
                  </a:glow>
                </a:effectLst>
                <a:latin typeface="Arial" charset="0"/>
                <a:ea typeface="ＭＳ Ｐゴシック" charset="0"/>
                <a:cs typeface="ＭＳ Ｐゴシック" charset="0"/>
              </a:rPr>
              <a:t>Recognition of </a:t>
            </a:r>
            <a:r>
              <a:rPr lang="en-US" sz="4000" b="1" dirty="0">
                <a:solidFill>
                  <a:srgbClr val="027FFF"/>
                </a:solidFill>
                <a:effectLst>
                  <a:glow rad="127000">
                    <a:schemeClr val="bg1"/>
                  </a:glow>
                </a:effectLst>
                <a:latin typeface="Arial" charset="0"/>
                <a:ea typeface="ＭＳ Ｐゴシック" charset="0"/>
                <a:cs typeface="ＭＳ Ｐゴシック" charset="0"/>
              </a:rPr>
              <a:t>Israel</a:t>
            </a:r>
            <a:r>
              <a:rPr lang="en-US" sz="4000" b="1" dirty="0">
                <a:solidFill>
                  <a:schemeClr val="tx1"/>
                </a:solidFill>
                <a:effectLst>
                  <a:glow rad="127000">
                    <a:schemeClr val="bg1"/>
                  </a:glow>
                </a:effectLst>
                <a:latin typeface="Arial" charset="0"/>
                <a:ea typeface="ＭＳ Ｐゴシック" charset="0"/>
                <a:cs typeface="ＭＳ Ｐゴシック" charset="0"/>
              </a:rPr>
              <a:t> &amp; </a:t>
            </a:r>
            <a:r>
              <a:rPr lang="en-US" sz="4000" b="1" dirty="0">
                <a:solidFill>
                  <a:srgbClr val="027F08"/>
                </a:solidFill>
                <a:effectLst>
                  <a:glow rad="127000">
                    <a:schemeClr val="bg1"/>
                  </a:glow>
                </a:effectLst>
                <a:latin typeface="Arial" charset="0"/>
                <a:ea typeface="ＭＳ Ｐゴシック" charset="0"/>
                <a:cs typeface="ＭＳ Ｐゴシック" charset="0"/>
              </a:rPr>
              <a:t>Palestine </a:t>
            </a:r>
            <a:r>
              <a:rPr lang="en-US" sz="4000" b="1" dirty="0">
                <a:solidFill>
                  <a:schemeClr val="tx1"/>
                </a:solidFill>
                <a:effectLst>
                  <a:glow rad="127000">
                    <a:schemeClr val="bg1"/>
                  </a:glow>
                </a:effectLst>
                <a:latin typeface="Arial" charset="0"/>
                <a:ea typeface="ＭＳ Ｐゴシック" charset="0"/>
                <a:cs typeface="ＭＳ Ｐゴシック" charset="0"/>
              </a:rPr>
              <a:t>(2023)</a:t>
            </a:r>
          </a:p>
        </p:txBody>
      </p:sp>
      <p:sp>
        <p:nvSpPr>
          <p:cNvPr id="2" name="TextBox 1">
            <a:extLst>
              <a:ext uri="{FF2B5EF4-FFF2-40B4-BE49-F238E27FC236}">
                <a16:creationId xmlns:a16="http://schemas.microsoft.com/office/drawing/2014/main" id="{B1824C38-724F-FAA3-F289-7954048A6570}"/>
              </a:ext>
            </a:extLst>
          </p:cNvPr>
          <p:cNvSpPr txBox="1"/>
          <p:nvPr/>
        </p:nvSpPr>
        <p:spPr>
          <a:xfrm>
            <a:off x="1" y="6551522"/>
            <a:ext cx="9143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i.pinimg.com</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/originals/62/f0/57/62f05714dd327425947b776b9399375f.jpg</a:t>
            </a:r>
          </a:p>
        </p:txBody>
      </p:sp>
      <p:sp>
        <p:nvSpPr>
          <p:cNvPr id="3" name="TextBox 2">
            <a:extLst>
              <a:ext uri="{FF2B5EF4-FFF2-40B4-BE49-F238E27FC236}">
                <a16:creationId xmlns:a16="http://schemas.microsoft.com/office/drawing/2014/main" id="{A6273209-3061-69BE-AF74-DC156BCA0F5E}"/>
              </a:ext>
            </a:extLst>
          </p:cNvPr>
          <p:cNvSpPr txBox="1"/>
          <p:nvPr/>
        </p:nvSpPr>
        <p:spPr>
          <a:xfrm>
            <a:off x="-371789" y="554669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1746" name="Picture 2">
            <a:extLst>
              <a:ext uri="{FF2B5EF4-FFF2-40B4-BE49-F238E27FC236}">
                <a16:creationId xmlns:a16="http://schemas.microsoft.com/office/drawing/2014/main" id="{E6B236A5-AFAE-A2E8-9026-326341BE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25"/>
            <a:ext cx="9144000" cy="422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6248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Land Ownership</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407299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anoramic Sunrise photo and picture">
            <a:extLst>
              <a:ext uri="{FF2B5EF4-FFF2-40B4-BE49-F238E27FC236}">
                <a16:creationId xmlns:a16="http://schemas.microsoft.com/office/drawing/2014/main" id="{93D823E8-770C-D3E0-4CCD-49E7A81E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271365"/>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Whose land is this?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927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r/MapPorn - Palestinian loss of land 1947 to 2023 [1300x1900]">
            <a:extLst>
              <a:ext uri="{FF2B5EF4-FFF2-40B4-BE49-F238E27FC236}">
                <a16:creationId xmlns:a16="http://schemas.microsoft.com/office/drawing/2014/main" id="{0AE880B2-A217-7914-0246-D7946E0FE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6156"/>
            <a:ext cx="9237785" cy="613446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ARAB DECREASED PRESENCE 1947-now</a:t>
            </a:r>
          </a:p>
        </p:txBody>
      </p:sp>
      <p:sp>
        <p:nvSpPr>
          <p:cNvPr id="100357" name="TextBox 2"/>
          <p:cNvSpPr txBox="1">
            <a:spLocks noChangeArrowheads="1"/>
          </p:cNvSpPr>
          <p:nvPr/>
        </p:nvSpPr>
        <p:spPr bwMode="auto">
          <a:xfrm>
            <a:off x="-35168" y="6519446"/>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www.reddit.com</a:t>
            </a:r>
            <a:r>
              <a:rPr lang="en-US" sz="1400" b="1" dirty="0">
                <a:solidFill>
                  <a:schemeClr val="bg1"/>
                </a:solidFill>
                <a:latin typeface="Arial"/>
                <a:cs typeface="Arial"/>
              </a:rPr>
              <a:t>/r/</a:t>
            </a:r>
            <a:r>
              <a:rPr lang="en-US" sz="1400" b="1" dirty="0" err="1">
                <a:solidFill>
                  <a:schemeClr val="bg1"/>
                </a:solidFill>
                <a:latin typeface="Arial"/>
                <a:cs typeface="Arial"/>
              </a:rPr>
              <a:t>MapPorn</a:t>
            </a:r>
            <a:r>
              <a:rPr lang="en-US" sz="1400" b="1" dirty="0">
                <a:solidFill>
                  <a:schemeClr val="bg1"/>
                </a:solidFill>
                <a:latin typeface="Arial"/>
                <a:cs typeface="Arial"/>
              </a:rPr>
              <a:t>/comments/172jcvk/palestinian_loss_of_land_1947_to_2023_1300x1900/</a:t>
            </a:r>
          </a:p>
        </p:txBody>
      </p:sp>
    </p:spTree>
    <p:extLst>
      <p:ext uri="{BB962C8B-B14F-4D97-AF65-F5344CB8AC3E}">
        <p14:creationId xmlns:p14="http://schemas.microsoft.com/office/powerpoint/2010/main" val="3554717905"/>
      </p:ext>
    </p:extLst>
  </p:cSld>
  <p:clrMapOvr>
    <a:overrideClrMapping bg1="lt1" tx1="dk1" bg2="lt2" tx2="dk2" accent1="accent1" accent2="accent2" accent3="accent3" accent4="accent4" accent5="accent5" accent6="accent6" hlink="hlink" folHlink="folHlink"/>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7884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ru-RU" sz="3200" b="1" dirty="0">
                <a:solidFill>
                  <a:schemeClr val="tx1"/>
                </a:solidFill>
                <a:cs typeface="+mj-cs"/>
              </a:rPr>
              <a:t>"</a:t>
            </a:r>
            <a:r>
              <a:rPr lang="en-US" sz="3200" b="1" dirty="0">
                <a:solidFill>
                  <a:schemeClr val="tx1"/>
                </a:solidFill>
                <a:cs typeface="+mj-cs"/>
              </a:rPr>
              <a:t>For you will break the yoke of their slavery and lift the heavy burden from their shoulders</a:t>
            </a:r>
            <a:r>
              <a:rPr lang="ru-RU" sz="3200" b="1" dirty="0">
                <a:solidFill>
                  <a:schemeClr val="tx1"/>
                </a:solidFill>
                <a:cs typeface="+mj-cs"/>
              </a:rPr>
              <a:t>"</a:t>
            </a:r>
            <a:r>
              <a:rPr lang="en-US" sz="3200" b="1" dirty="0">
                <a:solidFill>
                  <a:schemeClr val="tx1"/>
                </a:solidFill>
                <a:cs typeface="+mj-cs"/>
              </a:rPr>
              <a:t> (Isa. 9:4a </a:t>
            </a:r>
            <a:r>
              <a:rPr lang="en-US" sz="2800" b="1" dirty="0">
                <a:solidFill>
                  <a:schemeClr val="tx1"/>
                </a:solidFill>
                <a:cs typeface="+mj-cs"/>
              </a:rPr>
              <a:t>NLT</a:t>
            </a:r>
            <a:r>
              <a:rPr lang="en-US" sz="3200" b="1" dirty="0">
                <a:solidFill>
                  <a:schemeClr val="tx1"/>
                </a:solidFill>
                <a:cs typeface="+mj-cs"/>
              </a:rPr>
              <a:t>).</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1"/>
            <a:ext cx="9143999" cy="66134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ANOTHER MAP CLAIM…</a:t>
            </a:r>
          </a:p>
        </p:txBody>
      </p:sp>
      <p:sp>
        <p:nvSpPr>
          <p:cNvPr id="100357" name="TextBox 2"/>
          <p:cNvSpPr txBox="1">
            <a:spLocks noChangeArrowheads="1"/>
          </p:cNvSpPr>
          <p:nvPr/>
        </p:nvSpPr>
        <p:spPr bwMode="auto">
          <a:xfrm>
            <a:off x="0" y="5905455"/>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www.aljazeera.com</a:t>
            </a:r>
            <a:r>
              <a:rPr lang="en-US" sz="1400" b="1" dirty="0">
                <a:solidFill>
                  <a:schemeClr val="bg1"/>
                </a:solidFill>
                <a:latin typeface="Arial"/>
                <a:cs typeface="Arial"/>
              </a:rPr>
              <a:t>/news/2020/1/29/what-does-trumps-plan-propose-for-</a:t>
            </a:r>
            <a:r>
              <a:rPr lang="en-US" sz="1400" b="1" dirty="0" err="1">
                <a:solidFill>
                  <a:schemeClr val="bg1"/>
                </a:solidFill>
                <a:latin typeface="Arial"/>
                <a:cs typeface="Arial"/>
              </a:rPr>
              <a:t>palestinian</a:t>
            </a:r>
            <a:r>
              <a:rPr lang="en-US" sz="1400" b="1" dirty="0">
                <a:solidFill>
                  <a:schemeClr val="bg1"/>
                </a:solidFill>
                <a:latin typeface="Arial"/>
                <a:cs typeface="Arial"/>
              </a:rPr>
              <a:t>-territories</a:t>
            </a:r>
          </a:p>
        </p:txBody>
      </p:sp>
      <p:pic>
        <p:nvPicPr>
          <p:cNvPr id="2050" name="Picture 2" descr="Infographic Palestine loss of land map">
            <a:extLst>
              <a:ext uri="{FF2B5EF4-FFF2-40B4-BE49-F238E27FC236}">
                <a16:creationId xmlns:a16="http://schemas.microsoft.com/office/drawing/2014/main" id="{902C319C-6D4A-A1B8-B280-DB6076E8A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476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57122"/>
      </p:ext>
    </p:extLst>
  </p:cSld>
  <p:clrMapOvr>
    <a:overrideClrMapping bg1="lt1" tx1="dk1" bg2="lt2" tx2="dk2" accent1="accent1" accent2="accent2" accent3="accent3" accent4="accent4" accent5="accent5" accent6="accent6" hlink="hlink" folHlink="folHlink"/>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the infamous map">
            <a:extLst>
              <a:ext uri="{FF2B5EF4-FFF2-40B4-BE49-F238E27FC236}">
                <a16:creationId xmlns:a16="http://schemas.microsoft.com/office/drawing/2014/main" id="{32AD537B-2798-50B5-DE64-6C65E2FDB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9144000" cy="66341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tx1"/>
          </a:solidFill>
          <a:effectLst/>
        </p:spPr>
        <p:txBody>
          <a:bodyPr/>
          <a:lstStyle/>
          <a:p>
            <a:pPr>
              <a:defRPr/>
            </a:pPr>
            <a:r>
              <a:rPr lang="en-US" sz="3200" b="1" dirty="0">
                <a:effectLst/>
                <a:latin typeface="Arial" charset="0"/>
                <a:ea typeface="ＭＳ Ｐゴシック" charset="0"/>
                <a:cs typeface="ＭＳ Ｐゴシック" charset="0"/>
              </a:rPr>
              <a:t>ARAB DECREASED PRESENCE 1947-2020</a:t>
            </a:r>
          </a:p>
        </p:txBody>
      </p:sp>
      <p:sp>
        <p:nvSpPr>
          <p:cNvPr id="100357" name="TextBox 2"/>
          <p:cNvSpPr txBox="1">
            <a:spLocks noChangeArrowheads="1"/>
          </p:cNvSpPr>
          <p:nvPr/>
        </p:nvSpPr>
        <p:spPr bwMode="auto">
          <a:xfrm>
            <a:off x="-11722" y="422197"/>
            <a:ext cx="9144000" cy="33855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600" b="1" dirty="0">
                <a:solidFill>
                  <a:schemeClr val="bg1"/>
                </a:solidFill>
                <a:latin typeface="Arial"/>
                <a:cs typeface="Arial"/>
              </a:rPr>
              <a:t>https://</a:t>
            </a:r>
            <a:r>
              <a:rPr lang="en-US" sz="1600" b="1" dirty="0" err="1">
                <a:solidFill>
                  <a:schemeClr val="bg1"/>
                </a:solidFill>
                <a:latin typeface="Arial"/>
                <a:cs typeface="Arial"/>
              </a:rPr>
              <a:t>www.linkedin.com</a:t>
            </a:r>
            <a:r>
              <a:rPr lang="en-US" sz="1600" b="1" dirty="0">
                <a:solidFill>
                  <a:schemeClr val="bg1"/>
                </a:solidFill>
                <a:latin typeface="Arial"/>
                <a:cs typeface="Arial"/>
              </a:rPr>
              <a:t>/pulse/palestinian-loss-land-myth-4-maps-adir-duchan-</a:t>
            </a:r>
            <a:r>
              <a:rPr lang="he-IL" sz="1600" b="1" dirty="0">
                <a:solidFill>
                  <a:schemeClr val="bg1"/>
                </a:solidFill>
                <a:latin typeface="Arial"/>
                <a:cs typeface="Arial"/>
              </a:rPr>
              <a:t>ההוא</a:t>
            </a:r>
            <a:r>
              <a:rPr lang="en-US" sz="1600" b="1" dirty="0">
                <a:solidFill>
                  <a:schemeClr val="bg1"/>
                </a:solidFill>
                <a:latin typeface="Arial"/>
                <a:cs typeface="Arial"/>
              </a:rPr>
              <a:t>-/</a:t>
            </a:r>
          </a:p>
        </p:txBody>
      </p:sp>
    </p:spTree>
    <p:extLst>
      <p:ext uri="{BB962C8B-B14F-4D97-AF65-F5344CB8AC3E}">
        <p14:creationId xmlns:p14="http://schemas.microsoft.com/office/powerpoint/2010/main" val="1749430132"/>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t="3090" r="74556"/>
          <a:stretch/>
        </p:blipFill>
        <p:spPr>
          <a:xfrm>
            <a:off x="1" y="1356526"/>
            <a:ext cx="2160270" cy="5478647"/>
          </a:xfrm>
          <a:prstGeom prst="rect">
            <a:avLst/>
          </a:prstGeom>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pic>
        <p:nvPicPr>
          <p:cNvPr id="3074" name="Picture 2">
            <a:extLst>
              <a:ext uri="{FF2B5EF4-FFF2-40B4-BE49-F238E27FC236}">
                <a16:creationId xmlns:a16="http://schemas.microsoft.com/office/drawing/2014/main" id="{56A71BD2-F608-4755-9594-34010ABC6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002" y="1608234"/>
            <a:ext cx="6654997" cy="4678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spTree>
    <p:extLst>
      <p:ext uri="{BB962C8B-B14F-4D97-AF65-F5344CB8AC3E}">
        <p14:creationId xmlns:p14="http://schemas.microsoft.com/office/powerpoint/2010/main" val="15374397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4"/>
          <a:srcRect l="25944" t="3785" r="49510"/>
          <a:stretch/>
        </p:blipFill>
        <p:spPr>
          <a:xfrm>
            <a:off x="171452" y="1396934"/>
            <a:ext cx="2057398" cy="5369625"/>
          </a:xfrm>
          <a:prstGeom prst="rect">
            <a:avLst/>
          </a:prstGeom>
        </p:spPr>
      </p:pic>
      <p:pic>
        <p:nvPicPr>
          <p:cNvPr id="6146" name="Picture 2">
            <a:extLst>
              <a:ext uri="{FF2B5EF4-FFF2-40B4-BE49-F238E27FC236}">
                <a16:creationId xmlns:a16="http://schemas.microsoft.com/office/drawing/2014/main" id="{FD4AFD69-2509-D90B-3335-CB6642744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235637"/>
            <a:ext cx="6800850" cy="36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449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059ECE-A847-33B2-97A7-7B4619F8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644250"/>
            <a:ext cx="4257570" cy="6213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807128"/>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000000"/>
                </a:solidFill>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50354" t="3785" r="24940"/>
          <a:stretch/>
        </p:blipFill>
        <p:spPr>
          <a:xfrm>
            <a:off x="205740" y="1339784"/>
            <a:ext cx="2070811" cy="5369625"/>
          </a:xfrm>
          <a:prstGeom prst="rect">
            <a:avLst/>
          </a:prstGeom>
        </p:spPr>
      </p:pic>
    </p:spTree>
    <p:extLst>
      <p:ext uri="{BB962C8B-B14F-4D97-AF65-F5344CB8AC3E}">
        <p14:creationId xmlns:p14="http://schemas.microsoft.com/office/powerpoint/2010/main" val="11347946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A871934F-797E-FF75-FA82-D07AD59EB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9"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2" name="Rectangle 2">
            <a:extLst>
              <a:ext uri="{FF2B5EF4-FFF2-40B4-BE49-F238E27FC236}">
                <a16:creationId xmlns:a16="http://schemas.microsoft.com/office/drawing/2014/main" id="{A2379BE1-C9BE-B566-7ED8-6B580793E2A7}"/>
              </a:ext>
            </a:extLst>
          </p:cNvPr>
          <p:cNvSpPr txBox="1">
            <a:spLocks noChangeArrowheads="1"/>
          </p:cNvSpPr>
          <p:nvPr/>
        </p:nvSpPr>
        <p:spPr bwMode="auto">
          <a:xfrm rot="21096910">
            <a:off x="-990" y="702124"/>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Fake History</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000000"/>
                </a:solidFill>
                <a:latin typeface="Arial" charset="0"/>
                <a:ea typeface="ＭＳ Ｐゴシック" charset="0"/>
                <a:cs typeface="ＭＳ Ｐゴシック" charset="0"/>
              </a:rPr>
              <a:t>Real History</a:t>
            </a:r>
          </a:p>
        </p:txBody>
      </p:sp>
      <p:pic>
        <p:nvPicPr>
          <p:cNvPr id="7" name="Picture 6">
            <a:extLst>
              <a:ext uri="{FF2B5EF4-FFF2-40B4-BE49-F238E27FC236}">
                <a16:creationId xmlns:a16="http://schemas.microsoft.com/office/drawing/2014/main" id="{D5D27829-2537-B559-55F1-2CC55266A0A1}"/>
              </a:ext>
            </a:extLst>
          </p:cNvPr>
          <p:cNvPicPr>
            <a:picLocks noChangeAspect="1"/>
          </p:cNvPicPr>
          <p:nvPr/>
        </p:nvPicPr>
        <p:blipFill rotWithShape="1">
          <a:blip r:embed="rId5"/>
          <a:srcRect l="75061" t="3785"/>
          <a:stretch/>
        </p:blipFill>
        <p:spPr>
          <a:xfrm>
            <a:off x="189285" y="1390024"/>
            <a:ext cx="2090309" cy="5369625"/>
          </a:xfrm>
          <a:prstGeom prst="rect">
            <a:avLst/>
          </a:prstGeom>
        </p:spPr>
      </p:pic>
    </p:spTree>
    <p:extLst>
      <p:ext uri="{BB962C8B-B14F-4D97-AF65-F5344CB8AC3E}">
        <p14:creationId xmlns:p14="http://schemas.microsoft.com/office/powerpoint/2010/main" val="14911026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555842"/>
          </a:xfrm>
          <a:solidFill>
            <a:schemeClr val="accent2">
              <a:lumMod val="75000"/>
            </a:schemeClr>
          </a:solidFill>
          <a:effectLst/>
        </p:spPr>
        <p:txBody>
          <a:bodyPr/>
          <a:lstStyle/>
          <a:p>
            <a:pPr>
              <a:defRPr/>
            </a:pPr>
            <a:r>
              <a:rPr lang="en-US" sz="3600" b="1" dirty="0">
                <a:effectLst/>
                <a:latin typeface="Arial" charset="0"/>
                <a:ea typeface="ＭＳ Ｐゴシック" charset="0"/>
                <a:cs typeface="ＭＳ Ｐゴシック" charset="0"/>
              </a:rPr>
              <a:t>A Jewish Response…</a:t>
            </a:r>
          </a:p>
        </p:txBody>
      </p:sp>
      <p:sp>
        <p:nvSpPr>
          <p:cNvPr id="3" name="Rectangle 2">
            <a:extLst>
              <a:ext uri="{FF2B5EF4-FFF2-40B4-BE49-F238E27FC236}">
                <a16:creationId xmlns:a16="http://schemas.microsoft.com/office/drawing/2014/main" id="{7CA2C268-CC54-1E3E-0E34-AE4990C14D0E}"/>
              </a:ext>
            </a:extLst>
          </p:cNvPr>
          <p:cNvSpPr txBox="1">
            <a:spLocks noChangeArrowheads="1"/>
          </p:cNvSpPr>
          <p:nvPr/>
        </p:nvSpPr>
        <p:spPr bwMode="auto">
          <a:xfrm rot="21096910">
            <a:off x="4685310" y="656405"/>
            <a:ext cx="3120390" cy="555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Real History</a:t>
            </a:r>
          </a:p>
        </p:txBody>
      </p:sp>
      <p:pic>
        <p:nvPicPr>
          <p:cNvPr id="3078" name="Picture 6">
            <a:extLst>
              <a:ext uri="{FF2B5EF4-FFF2-40B4-BE49-F238E27FC236}">
                <a16:creationId xmlns:a16="http://schemas.microsoft.com/office/drawing/2014/main" id="{A3802809-71F1-4D23-1B8E-C2BADAC2B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1573848"/>
            <a:ext cx="9144000" cy="501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15914"/>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002_Shany_Mor_Political_Control_Map">
            <a:extLst>
              <a:ext uri="{FF2B5EF4-FFF2-40B4-BE49-F238E27FC236}">
                <a16:creationId xmlns:a16="http://schemas.microsoft.com/office/drawing/2014/main" id="{83A2CAC1-7E07-4246-8507-F9015AAC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5634990"/>
            <a:ext cx="5962650" cy="548640"/>
          </a:xfrm>
        </p:spPr>
        <p:txBody>
          <a:bodyPr/>
          <a:lstStyle/>
          <a:p>
            <a:pPr algn="l"/>
            <a:r>
              <a:rPr lang="en-US" sz="3200" b="1" i="1" dirty="0"/>
              <a:t>Real History by </a:t>
            </a:r>
            <a:r>
              <a:rPr lang="en-US" sz="3200" b="1" i="1" dirty="0" err="1"/>
              <a:t>Shany</a:t>
            </a:r>
            <a:r>
              <a:rPr lang="en-US" sz="3200" b="1" i="1" dirty="0"/>
              <a:t> </a:t>
            </a:r>
            <a:r>
              <a:rPr lang="en-US" sz="3200" b="1" i="1" dirty="0" err="1"/>
              <a:t>Mor</a:t>
            </a:r>
            <a:r>
              <a:rPr lang="en-US" sz="3200" b="1" i="1" dirty="0"/>
              <a:t> </a:t>
            </a:r>
          </a:p>
        </p:txBody>
      </p:sp>
    </p:spTree>
    <p:extLst>
      <p:ext uri="{BB962C8B-B14F-4D97-AF65-F5344CB8AC3E}">
        <p14:creationId xmlns:p14="http://schemas.microsoft.com/office/powerpoint/2010/main" val="176101242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4D8A-E569-EAFE-C427-B4A053A12B4C}"/>
              </a:ext>
            </a:extLst>
          </p:cNvPr>
          <p:cNvSpPr>
            <a:spLocks noGrp="1"/>
          </p:cNvSpPr>
          <p:nvPr>
            <p:ph type="title"/>
          </p:nvPr>
        </p:nvSpPr>
        <p:spPr>
          <a:xfrm>
            <a:off x="220980" y="4034790"/>
            <a:ext cx="1939290" cy="2628900"/>
          </a:xfrm>
        </p:spPr>
        <p:txBody>
          <a:bodyPr/>
          <a:lstStyle/>
          <a:p>
            <a:pPr algn="l"/>
            <a:r>
              <a:rPr lang="en-US" sz="3200" b="1" i="1" dirty="0"/>
              <a:t>Real History by </a:t>
            </a:r>
            <a:r>
              <a:rPr lang="en-US" sz="3200" b="1" i="1" dirty="0" err="1"/>
              <a:t>Shany</a:t>
            </a:r>
            <a:r>
              <a:rPr lang="en-US" sz="3200" b="1" i="1" dirty="0"/>
              <a:t> </a:t>
            </a:r>
            <a:r>
              <a:rPr lang="en-US" sz="3200" b="1" i="1" dirty="0" err="1"/>
              <a:t>Mor</a:t>
            </a:r>
            <a:r>
              <a:rPr lang="en-US" sz="3200" b="1" i="1" dirty="0"/>
              <a:t> </a:t>
            </a:r>
          </a:p>
        </p:txBody>
      </p:sp>
      <p:pic>
        <p:nvPicPr>
          <p:cNvPr id="8194" name="Picture 2" descr="003_Shany_Mor_Intl_Proposals_Map">
            <a:extLst>
              <a:ext uri="{FF2B5EF4-FFF2-40B4-BE49-F238E27FC236}">
                <a16:creationId xmlns:a16="http://schemas.microsoft.com/office/drawing/2014/main" id="{C4D2FF2A-7987-06FD-95AE-A67D7AD3B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9073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1080120"/>
          </a:xfrm>
          <a:effectLst/>
        </p:spPr>
        <p:txBody>
          <a:bodyPr/>
          <a:lstStyle/>
          <a:p>
            <a:pPr>
              <a:defRPr/>
            </a:pPr>
            <a:r>
              <a:rPr lang="en-US" sz="3600" b="1" dirty="0">
                <a:effectLst/>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Arab Decreased Presence</a:t>
            </a:r>
            <a:r>
              <a:rPr lang="en-US" sz="3600" b="1" dirty="0">
                <a:effectLst/>
                <a:latin typeface="Arial" charset="0"/>
                <a:ea typeface="ＭＳ Ｐゴシック" charset="0"/>
                <a:cs typeface="ＭＳ Ｐゴシック" charset="0"/>
              </a:rPr>
              <a:t> Over Time"</a:t>
            </a: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https://</a:t>
            </a: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www.uccpin.org</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/land-loss-timeline</a:t>
            </a:r>
          </a:p>
        </p:txBody>
      </p:sp>
      <p:pic>
        <p:nvPicPr>
          <p:cNvPr id="5122" name="Picture 2">
            <a:extLst>
              <a:ext uri="{FF2B5EF4-FFF2-40B4-BE49-F238E27FC236}">
                <a16:creationId xmlns:a16="http://schemas.microsoft.com/office/drawing/2014/main" id="{37696341-7091-A450-22D5-E14349ACB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20"/>
            <a:ext cx="9144000" cy="51514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AF301D-BD66-1E95-3ACC-310BEBB70CBF}"/>
              </a:ext>
            </a:extLst>
          </p:cNvPr>
          <p:cNvGrpSpPr/>
          <p:nvPr/>
        </p:nvGrpSpPr>
        <p:grpSpPr>
          <a:xfrm>
            <a:off x="0" y="3518638"/>
            <a:ext cx="7315200" cy="1135027"/>
            <a:chOff x="0" y="3518638"/>
            <a:chExt cx="7315200" cy="1135027"/>
          </a:xfrm>
        </p:grpSpPr>
        <p:sp>
          <p:nvSpPr>
            <p:cNvPr id="3" name="Down Arrow 2">
              <a:extLst>
                <a:ext uri="{FF2B5EF4-FFF2-40B4-BE49-F238E27FC236}">
                  <a16:creationId xmlns:a16="http://schemas.microsoft.com/office/drawing/2014/main" id="{E022ADDF-ED4C-611B-2361-642882B7C05D}"/>
                </a:ext>
              </a:extLst>
            </p:cNvPr>
            <p:cNvSpPr/>
            <p:nvPr/>
          </p:nvSpPr>
          <p:spPr bwMode="auto">
            <a:xfrm>
              <a:off x="140677" y="404178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112" charset="0"/>
                <a:ea typeface="+mn-ea"/>
                <a:cs typeface="+mn-cs"/>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But why start with 1917?</a:t>
              </a:r>
            </a:p>
          </p:txBody>
        </p:sp>
      </p:grpSp>
    </p:spTree>
    <p:extLst>
      <p:ext uri="{BB962C8B-B14F-4D97-AF65-F5344CB8AC3E}">
        <p14:creationId xmlns:p14="http://schemas.microsoft.com/office/powerpoint/2010/main" val="26228632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Philistia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000" b="1" i="1" kern="0" dirty="0">
                <a:effectLst>
                  <a:glow rad="127000">
                    <a:schemeClr val="tx1"/>
                  </a:glow>
                </a:effectLst>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752478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telaviv - [1888 - 2023] Evolution of Israel / Palestine borders">
            <a:extLst>
              <a:ext uri="{FF2B5EF4-FFF2-40B4-BE49-F238E27FC236}">
                <a16:creationId xmlns:a16="http://schemas.microsoft.com/office/drawing/2014/main" id="{6ACF28DB-79C9-E43F-C2D2-88C3FD8C3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5" y="1286185"/>
            <a:ext cx="9171975" cy="38837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1"/>
            <a:ext cx="9143999" cy="1302765"/>
          </a:xfrm>
          <a:effectLst/>
        </p:spPr>
        <p:txBody>
          <a:bodyPr/>
          <a:lstStyle/>
          <a:p>
            <a:pPr>
              <a:defRPr/>
            </a:pPr>
            <a:r>
              <a:rPr lang="en-US" sz="2800" b="1" dirty="0">
                <a:latin typeface="Arial" charset="0"/>
                <a:ea typeface="ＭＳ Ｐゴシック" charset="0"/>
                <a:cs typeface="ＭＳ Ｐゴシック" charset="0"/>
              </a:rPr>
              <a:t>Jordan took the land from the British (1949) </a:t>
            </a:r>
            <a:br>
              <a:rPr lang="en-US" sz="2800" b="1" dirty="0">
                <a:latin typeface="Arial" charset="0"/>
                <a:ea typeface="ＭＳ Ｐゴシック" charset="0"/>
                <a:cs typeface="ＭＳ Ｐゴシック" charset="0"/>
              </a:rPr>
            </a:br>
            <a:r>
              <a:rPr lang="en-US" sz="2800" b="1" dirty="0">
                <a:latin typeface="Arial" charset="0"/>
                <a:ea typeface="ＭＳ Ｐゴシック" charset="0"/>
                <a:cs typeface="ＭＳ Ｐゴシック" charset="0"/>
              </a:rPr>
              <a:t>who had taken it from the Ottoman Turks (1918)</a:t>
            </a:r>
            <a:endParaRPr lang="en-US" sz="28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480781"/>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www.reddit.com</a:t>
            </a:r>
            <a:r>
              <a:rPr lang="en-US" sz="1400" b="1" dirty="0">
                <a:solidFill>
                  <a:schemeClr val="bg1"/>
                </a:solidFill>
                <a:latin typeface="Arial"/>
                <a:cs typeface="Arial"/>
              </a:rPr>
              <a:t>/r/</a:t>
            </a:r>
            <a:r>
              <a:rPr lang="en-US" sz="1400" b="1" dirty="0" err="1">
                <a:solidFill>
                  <a:schemeClr val="bg1"/>
                </a:solidFill>
                <a:latin typeface="Arial"/>
                <a:cs typeface="Arial"/>
              </a:rPr>
              <a:t>telaviv</a:t>
            </a:r>
            <a:r>
              <a:rPr lang="en-US" sz="1400" b="1" dirty="0">
                <a:solidFill>
                  <a:schemeClr val="bg1"/>
                </a:solidFill>
                <a:latin typeface="Arial"/>
                <a:cs typeface="Arial"/>
              </a:rPr>
              <a:t>/comments/1762f8y/1888_2023_evolution_of_israel_palestine_borders/</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592853" y="5107445"/>
            <a:ext cx="5546690" cy="1122660"/>
            <a:chOff x="0" y="3127923"/>
            <a:chExt cx="5546690" cy="1122660"/>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1888?</a:t>
              </a:r>
            </a:p>
          </p:txBody>
        </p:sp>
      </p:grpSp>
    </p:spTree>
    <p:extLst>
      <p:ext uri="{BB962C8B-B14F-4D97-AF65-F5344CB8AC3E}">
        <p14:creationId xmlns:p14="http://schemas.microsoft.com/office/powerpoint/2010/main" val="74356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Why Did the Ottoman Empire Fall? - WorldAtlas">
            <a:extLst>
              <a:ext uri="{FF2B5EF4-FFF2-40B4-BE49-F238E27FC236}">
                <a16:creationId xmlns:a16="http://schemas.microsoft.com/office/drawing/2014/main" id="{97CFB98A-7A0E-E8F3-8B86-065B841A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0"/>
            <a:ext cx="809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083380"/>
          </a:xfrm>
          <a:solidFill>
            <a:schemeClr val="tx1"/>
          </a:solidFill>
          <a:effectLst/>
        </p:spPr>
        <p:txBody>
          <a:bodyPr/>
          <a:lstStyle/>
          <a:p>
            <a:pPr>
              <a:defRPr/>
            </a:pPr>
            <a:r>
              <a:rPr lang="en-US" sz="3200" b="1" dirty="0">
                <a:latin typeface="Arial" charset="0"/>
                <a:ea typeface="ＭＳ Ｐゴシック" charset="0"/>
                <a:cs typeface="ＭＳ Ｐゴシック" charset="0"/>
              </a:rPr>
              <a:t>Ottoman Turks took the land from the Muslims (1517)</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www.worldatlas.com</a:t>
            </a:r>
            <a:r>
              <a:rPr lang="en-US" sz="1400" b="1" dirty="0">
                <a:solidFill>
                  <a:schemeClr val="bg1"/>
                </a:solidFill>
                <a:latin typeface="Arial"/>
                <a:cs typeface="Arial"/>
              </a:rPr>
              <a:t>/articles/why-did-the-ottoman-empire-</a:t>
            </a:r>
            <a:r>
              <a:rPr lang="en-US" sz="1400" b="1" dirty="0" err="1">
                <a:solidFill>
                  <a:schemeClr val="bg1"/>
                </a:solidFill>
                <a:latin typeface="Arial"/>
                <a:cs typeface="Arial"/>
              </a:rPr>
              <a:t>fall.html</a:t>
            </a:r>
            <a:endParaRPr lang="en-US" sz="1400" b="1" dirty="0">
              <a:solidFill>
                <a:schemeClr val="bg1"/>
              </a:solidFill>
              <a:latin typeface="Arial"/>
              <a:cs typeface="Arial"/>
            </a:endParaRP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740638" y="2433418"/>
            <a:ext cx="5896113" cy="1027728"/>
            <a:chOff x="0" y="3518638"/>
            <a:chExt cx="7315200" cy="102772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58496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1517?</a:t>
              </a:r>
            </a:p>
          </p:txBody>
        </p:sp>
      </p:grpSp>
    </p:spTree>
    <p:extLst>
      <p:ext uri="{BB962C8B-B14F-4D97-AF65-F5344CB8AC3E}">
        <p14:creationId xmlns:p14="http://schemas.microsoft.com/office/powerpoint/2010/main" val="9170564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857501" y="2857499"/>
            <a:ext cx="6858001" cy="1143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Middle Ages Battles</a:t>
            </a:r>
            <a:endParaRPr lang="en-US" sz="4000" b="1" dirty="0">
              <a:effectLst>
                <a:glow rad="127000">
                  <a:schemeClr val="tx1"/>
                </a:glow>
              </a:effectLst>
              <a:latin typeface="Arial" charset="0"/>
              <a:ea typeface="ＭＳ Ｐゴシック" charset="0"/>
              <a:cs typeface="ＭＳ Ｐゴシック" charset="0"/>
            </a:endParaRPr>
          </a:p>
        </p:txBody>
      </p:sp>
      <p:pic>
        <p:nvPicPr>
          <p:cNvPr id="10242" name="Picture 2" descr="No photo description available.">
            <a:extLst>
              <a:ext uri="{FF2B5EF4-FFF2-40B4-BE49-F238E27FC236}">
                <a16:creationId xmlns:a16="http://schemas.microsoft.com/office/drawing/2014/main" id="{E5EFF149-B5D4-FDC0-E0F9-0E050164F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FE17C49-BAF0-8834-7CB3-D4AEFC261505}"/>
              </a:ext>
            </a:extLst>
          </p:cNvPr>
          <p:cNvSpPr txBox="1">
            <a:spLocks noChangeArrowheads="1"/>
          </p:cNvSpPr>
          <p:nvPr/>
        </p:nvSpPr>
        <p:spPr bwMode="auto">
          <a:xfrm>
            <a:off x="1142999" y="2541494"/>
            <a:ext cx="6858001" cy="887506"/>
          </a:xfrm>
          <a:prstGeom prst="rect">
            <a:avLst/>
          </a:prstGeom>
          <a:solidFill>
            <a:srgbClr val="344F1C"/>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spc="-130" dirty="0">
                <a:effectLst/>
                <a:latin typeface="Arial" charset="0"/>
                <a:ea typeface="ＭＳ Ｐゴシック" charset="0"/>
                <a:cs typeface="ＭＳ Ｐゴシック" charset="0"/>
              </a:rPr>
              <a:t>MUSLIM CONQUEST BATTLES</a:t>
            </a:r>
            <a:endParaRPr lang="en-US" sz="2800" b="1" kern="0" spc="-130" dirty="0">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929BEA04-ED90-3F13-2D0D-E2A136CCB84C}"/>
              </a:ext>
            </a:extLst>
          </p:cNvPr>
          <p:cNvSpPr txBox="1">
            <a:spLocks noChangeArrowheads="1"/>
          </p:cNvSpPr>
          <p:nvPr/>
        </p:nvSpPr>
        <p:spPr bwMode="auto">
          <a:xfrm>
            <a:off x="1142999" y="5970494"/>
            <a:ext cx="6858001" cy="887506"/>
          </a:xfrm>
          <a:prstGeom prst="rect">
            <a:avLst/>
          </a:prstGeom>
          <a:solidFill>
            <a:srgbClr val="65513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3600" b="1" kern="0" spc="-130" dirty="0">
                <a:effectLst/>
                <a:latin typeface="Arial" charset="0"/>
                <a:ea typeface="ＭＳ Ｐゴシック" charset="0"/>
                <a:cs typeface="ＭＳ Ｐゴシック" charset="0"/>
              </a:rPr>
              <a:t>CRUSADE BATTLES</a:t>
            </a:r>
            <a:endParaRPr lang="en-US" sz="2800" b="1" kern="0" spc="-13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0407807"/>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E6CB2AB-C19E-83E9-4234-F8FCA8143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29"/>
            <a:ext cx="9144000" cy="56753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en-US" sz="3200" b="1" dirty="0">
                <a:latin typeface="Arial" charset="0"/>
                <a:ea typeface="ＭＳ Ｐゴシック" charset="0"/>
                <a:cs typeface="ＭＳ Ｐゴシック" charset="0"/>
              </a:rPr>
              <a:t>Muslims took the land from the Christians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(AD 640)</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theconversation.com</a:t>
            </a:r>
            <a:r>
              <a:rPr lang="en-US" sz="1400" b="1" dirty="0">
                <a:solidFill>
                  <a:schemeClr val="bg1"/>
                </a:solidFill>
                <a:latin typeface="Arial"/>
                <a:cs typeface="Arial"/>
              </a:rPr>
              <a:t>/did-the-crusades-lead-to-islamic-state-54478</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346178" y="1404718"/>
            <a:ext cx="5896113" cy="1136098"/>
            <a:chOff x="0" y="3518638"/>
            <a:chExt cx="7315200" cy="1136098"/>
          </a:xfrm>
        </p:grpSpPr>
        <p:sp>
          <p:nvSpPr>
            <p:cNvPr id="3" name="Down Arrow 2">
              <a:extLst>
                <a:ext uri="{FF2B5EF4-FFF2-40B4-BE49-F238E27FC236}">
                  <a16:creationId xmlns:a16="http://schemas.microsoft.com/office/drawing/2014/main" id="{E022ADDF-ED4C-611B-2361-642882B7C05D}"/>
                </a:ext>
              </a:extLst>
            </p:cNvPr>
            <p:cNvSpPr/>
            <p:nvPr/>
          </p:nvSpPr>
          <p:spPr bwMode="auto">
            <a:xfrm>
              <a:off x="5451551" y="3961400"/>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640?</a:t>
              </a:r>
            </a:p>
          </p:txBody>
        </p:sp>
      </p:grpSp>
    </p:spTree>
    <p:extLst>
      <p:ext uri="{BB962C8B-B14F-4D97-AF65-F5344CB8AC3E}">
        <p14:creationId xmlns:p14="http://schemas.microsoft.com/office/powerpoint/2010/main" val="22235892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production of  Madaba Mosaic Map">
            <a:extLst>
              <a:ext uri="{FF2B5EF4-FFF2-40B4-BE49-F238E27FC236}">
                <a16:creationId xmlns:a16="http://schemas.microsoft.com/office/drawing/2014/main" id="{3764EE9F-48CC-3BAF-9FC4-B7B03B73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403"/>
            <a:ext cx="6350000" cy="4470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1391853"/>
          </a:xfrm>
          <a:noFill/>
          <a:effectLst/>
        </p:spPr>
        <p:txBody>
          <a:bodyPr/>
          <a:lstStyle/>
          <a:p>
            <a:pPr>
              <a:defRPr/>
            </a:pPr>
            <a:r>
              <a:rPr lang="en-US" sz="3200" b="1" dirty="0">
                <a:latin typeface="Arial" charset="0"/>
                <a:ea typeface="ＭＳ Ｐゴシック" charset="0"/>
                <a:cs typeface="ＭＳ Ｐゴシック" charset="0"/>
              </a:rPr>
              <a:t>Byzantine Christians gained the land after the Roman Emperor Constantine's Conversion (AD 313)</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www.worldhistory.org</a:t>
            </a:r>
            <a:r>
              <a:rPr lang="en-US" sz="1400" b="1" dirty="0">
                <a:solidFill>
                  <a:schemeClr val="bg1"/>
                </a:solidFill>
                <a:latin typeface="Arial"/>
                <a:cs typeface="Arial"/>
              </a:rPr>
              <a:t>/article/1166/pilgrimage-in-the-byzantine-empire/</a:t>
            </a:r>
          </a:p>
        </p:txBody>
      </p:sp>
      <p:pic>
        <p:nvPicPr>
          <p:cNvPr id="12292" name="Picture 4" descr="Golgotha Crucifix, Jerusalem">
            <a:extLst>
              <a:ext uri="{FF2B5EF4-FFF2-40B4-BE49-F238E27FC236}">
                <a16:creationId xmlns:a16="http://schemas.microsoft.com/office/drawing/2014/main" id="{19EFB8C7-B62C-78B7-6378-1CD37B86E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494" y="3637503"/>
            <a:ext cx="3942505" cy="29253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Jerusalem's Cardo (BiblePlaces.com)">
            <a:extLst>
              <a:ext uri="{FF2B5EF4-FFF2-40B4-BE49-F238E27FC236}">
                <a16:creationId xmlns:a16="http://schemas.microsoft.com/office/drawing/2014/main" id="{3B8D4328-02A9-A027-5229-469B0B457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664" y="1278496"/>
            <a:ext cx="3479800" cy="23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0E7AEE12-5529-F20B-19D6-E5BA3E04098B}"/>
              </a:ext>
            </a:extLst>
          </p:cNvPr>
          <p:cNvSpPr txBox="1">
            <a:spLocks noChangeArrowheads="1"/>
          </p:cNvSpPr>
          <p:nvPr/>
        </p:nvSpPr>
        <p:spPr bwMode="auto">
          <a:xfrm>
            <a:off x="3615781" y="3097761"/>
            <a:ext cx="4985608"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The Cardo (Jerusalem Main Street) in the Byzantine Era </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0" y="4991947"/>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AD 313?</a:t>
              </a:r>
            </a:p>
          </p:txBody>
        </p:sp>
      </p:grpSp>
    </p:spTree>
    <p:extLst>
      <p:ext uri="{BB962C8B-B14F-4D97-AF65-F5344CB8AC3E}">
        <p14:creationId xmlns:p14="http://schemas.microsoft.com/office/powerpoint/2010/main" val="2965889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8" name="Picture 10">
            <a:extLst>
              <a:ext uri="{FF2B5EF4-FFF2-40B4-BE49-F238E27FC236}">
                <a16:creationId xmlns:a16="http://schemas.microsoft.com/office/drawing/2014/main" id="{668F42CC-ED3E-A49E-A439-BE962B5F9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529"/>
            <a:ext cx="9144000" cy="5664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580"/>
            <a:ext cx="9143999" cy="904109"/>
          </a:xfrm>
          <a:noFill/>
          <a:effectLst/>
        </p:spPr>
        <p:txBody>
          <a:bodyPr/>
          <a:lstStyle/>
          <a:p>
            <a:pPr>
              <a:defRPr/>
            </a:pPr>
            <a:r>
              <a:rPr lang="en-US" sz="3200" b="1" dirty="0">
                <a:latin typeface="Arial" charset="0"/>
                <a:ea typeface="ＭＳ Ｐゴシック" charset="0"/>
                <a:cs typeface="ＭＳ Ｐゴシック" charset="0"/>
              </a:rPr>
              <a:t>Romans had conquered the land from the Hasmoneans (63 BC)</a:t>
            </a:r>
            <a:endParaRPr lang="en-US" sz="3200" b="1" dirty="0">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13905" y="6562842"/>
            <a:ext cx="9144000" cy="30777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400" b="1" dirty="0">
                <a:solidFill>
                  <a:schemeClr val="bg1"/>
                </a:solidFill>
                <a:latin typeface="Arial"/>
                <a:cs typeface="Arial"/>
              </a:rPr>
              <a:t>https://</a:t>
            </a:r>
            <a:r>
              <a:rPr lang="en-US" sz="1400" b="1" dirty="0" err="1">
                <a:solidFill>
                  <a:schemeClr val="bg1"/>
                </a:solidFill>
                <a:latin typeface="Arial"/>
                <a:cs typeface="Arial"/>
              </a:rPr>
              <a:t>medium.com</a:t>
            </a:r>
            <a:r>
              <a:rPr lang="en-US" sz="1400" b="1" dirty="0">
                <a:solidFill>
                  <a:schemeClr val="bg1"/>
                </a:solidFill>
                <a:latin typeface="Arial"/>
                <a:cs typeface="Arial"/>
              </a:rPr>
              <a:t>/@</a:t>
            </a:r>
            <a:r>
              <a:rPr lang="en-US" sz="1400" b="1" dirty="0" err="1">
                <a:solidFill>
                  <a:schemeClr val="bg1"/>
                </a:solidFill>
                <a:latin typeface="Arial"/>
                <a:cs typeface="Arial"/>
              </a:rPr>
              <a:t>ancient.rome</a:t>
            </a:r>
            <a:r>
              <a:rPr lang="en-US" sz="1400" b="1" dirty="0">
                <a:solidFill>
                  <a:schemeClr val="bg1"/>
                </a:solidFill>
                <a:latin typeface="Arial"/>
                <a:cs typeface="Arial"/>
              </a:rPr>
              <a:t>/how-did-the-romans-take-over-judea-335e4b858947</a:t>
            </a:r>
          </a:p>
        </p:txBody>
      </p:sp>
      <p:grpSp>
        <p:nvGrpSpPr>
          <p:cNvPr id="4" name="Group 3">
            <a:extLst>
              <a:ext uri="{FF2B5EF4-FFF2-40B4-BE49-F238E27FC236}">
                <a16:creationId xmlns:a16="http://schemas.microsoft.com/office/drawing/2014/main" id="{72AF301D-BD66-1E95-3ACC-310BEBB70CBF}"/>
              </a:ext>
            </a:extLst>
          </p:cNvPr>
          <p:cNvGrpSpPr/>
          <p:nvPr/>
        </p:nvGrpSpPr>
        <p:grpSpPr>
          <a:xfrm>
            <a:off x="1165609" y="781691"/>
            <a:ext cx="5896113" cy="1223677"/>
            <a:chOff x="0" y="3026906"/>
            <a:chExt cx="7315200" cy="1223677"/>
          </a:xfrm>
        </p:grpSpPr>
        <p:sp>
          <p:nvSpPr>
            <p:cNvPr id="3" name="Down Arrow 2">
              <a:extLst>
                <a:ext uri="{FF2B5EF4-FFF2-40B4-BE49-F238E27FC236}">
                  <a16:creationId xmlns:a16="http://schemas.microsoft.com/office/drawing/2014/main" id="{E022ADDF-ED4C-611B-2361-642882B7C05D}"/>
                </a:ext>
              </a:extLst>
            </p:cNvPr>
            <p:cNvSpPr/>
            <p:nvPr/>
          </p:nvSpPr>
          <p:spPr bwMode="auto">
            <a:xfrm rot="10800000">
              <a:off x="5451551" y="302690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Rectangle 2">
              <a:extLst>
                <a:ext uri="{FF2B5EF4-FFF2-40B4-BE49-F238E27FC236}">
                  <a16:creationId xmlns:a16="http://schemas.microsoft.com/office/drawing/2014/main" id="{1FBF43FC-B5D8-494D-12C5-0645BCFB1922}"/>
                </a:ext>
              </a:extLst>
            </p:cNvPr>
            <p:cNvSpPr txBox="1">
              <a:spLocks noChangeArrowheads="1"/>
            </p:cNvSpPr>
            <p:nvPr/>
          </p:nvSpPr>
          <p:spPr bwMode="auto">
            <a:xfrm>
              <a:off x="0" y="3518638"/>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63 BC?</a:t>
              </a:r>
            </a:p>
          </p:txBody>
        </p:sp>
      </p:grpSp>
    </p:spTree>
    <p:extLst>
      <p:ext uri="{BB962C8B-B14F-4D97-AF65-F5344CB8AC3E}">
        <p14:creationId xmlns:p14="http://schemas.microsoft.com/office/powerpoint/2010/main" val="2265009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0637" y="4620745"/>
            <a:ext cx="4322763" cy="1584325"/>
          </a:xfrm>
        </p:spPr>
        <p:txBody>
          <a:bodyPr/>
          <a:lstStyle/>
          <a:p>
            <a:pPr eaLnBrk="1" hangingPunct="1"/>
            <a:r>
              <a:rPr lang="en-US" sz="3600" b="1" dirty="0">
                <a:latin typeface="Arial" charset="0"/>
                <a:ea typeface="ＭＳ Ｐゴシック" charset="0"/>
              </a:rPr>
              <a:t>Hasmoneans Conquered the Greeks (164 BC)</a:t>
            </a:r>
          </a:p>
        </p:txBody>
      </p:sp>
      <p:pic>
        <p:nvPicPr>
          <p:cNvPr id="99330" name="Picture 5" descr="Hasmonean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6" descr="Weiner Dog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3" name="Line 7"/>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4" name="Line 8"/>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5" name="Line 9"/>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6" name="Line 10"/>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7" name="Line 11"/>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8" name="Line 12"/>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09" name="Line 13"/>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0" name="Line 14"/>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1" name="Line 15"/>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06512" name="Text Box 16"/>
          <p:cNvSpPr txBox="1">
            <a:spLocks noChangeArrowheads="1"/>
          </p:cNvSpPr>
          <p:nvPr/>
        </p:nvSpPr>
        <p:spPr bwMode="auto">
          <a:xfrm>
            <a:off x="3524250" y="2819400"/>
            <a:ext cx="3619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3" name="Text Box 17"/>
          <p:cNvSpPr txBox="1">
            <a:spLocks noChangeArrowheads="1"/>
          </p:cNvSpPr>
          <p:nvPr/>
        </p:nvSpPr>
        <p:spPr bwMode="auto">
          <a:xfrm>
            <a:off x="685800" y="2833688"/>
            <a:ext cx="3619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BA1236"/>
                </a:solidFill>
              </a:rPr>
              <a:t>?</a:t>
            </a:r>
          </a:p>
        </p:txBody>
      </p:sp>
      <p:sp>
        <p:nvSpPr>
          <p:cNvPr id="106514" name="AutoShape 18"/>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106515" name="AutoShape 19"/>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99345" name="Text Box 20"/>
          <p:cNvSpPr txBox="1">
            <a:spLocks noChangeArrowheads="1"/>
          </p:cNvSpPr>
          <p:nvPr/>
        </p:nvSpPr>
        <p:spPr bwMode="auto">
          <a:xfrm>
            <a:off x="8610600" y="0"/>
            <a:ext cx="53340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69</a:t>
            </a:r>
          </a:p>
        </p:txBody>
      </p:sp>
      <p:sp>
        <p:nvSpPr>
          <p:cNvPr id="19" name="Text Box 6"/>
          <p:cNvSpPr txBox="1">
            <a:spLocks noChangeArrowheads="1"/>
          </p:cNvSpPr>
          <p:nvPr/>
        </p:nvSpPr>
        <p:spPr bwMode="auto">
          <a:xfrm>
            <a:off x="-1" y="6539347"/>
            <a:ext cx="4343401" cy="30777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14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1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 ed., 155</a:t>
            </a:r>
          </a:p>
        </p:txBody>
      </p:sp>
      <p:grpSp>
        <p:nvGrpSpPr>
          <p:cNvPr id="2" name="Group 1">
            <a:extLst>
              <a:ext uri="{FF2B5EF4-FFF2-40B4-BE49-F238E27FC236}">
                <a16:creationId xmlns:a16="http://schemas.microsoft.com/office/drawing/2014/main" id="{3FEA976D-8CE4-60ED-36BE-E912C240B155}"/>
              </a:ext>
            </a:extLst>
          </p:cNvPr>
          <p:cNvGrpSpPr/>
          <p:nvPr/>
        </p:nvGrpSpPr>
        <p:grpSpPr>
          <a:xfrm>
            <a:off x="3189149" y="1460313"/>
            <a:ext cx="5896113" cy="1214223"/>
            <a:chOff x="7791" y="3400524"/>
            <a:chExt cx="7315200" cy="1214223"/>
          </a:xfrm>
        </p:grpSpPr>
        <p:sp>
          <p:nvSpPr>
            <p:cNvPr id="3" name="Down Arrow 2">
              <a:extLst>
                <a:ext uri="{FF2B5EF4-FFF2-40B4-BE49-F238E27FC236}">
                  <a16:creationId xmlns:a16="http://schemas.microsoft.com/office/drawing/2014/main" id="{63B9E0A3-1C48-C358-E655-60B1C940B091}"/>
                </a:ext>
              </a:extLst>
            </p:cNvPr>
            <p:cNvSpPr/>
            <p:nvPr/>
          </p:nvSpPr>
          <p:spPr bwMode="auto">
            <a:xfrm>
              <a:off x="5455723" y="3921411"/>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ectangle 2">
              <a:extLst>
                <a:ext uri="{FF2B5EF4-FFF2-40B4-BE49-F238E27FC236}">
                  <a16:creationId xmlns:a16="http://schemas.microsoft.com/office/drawing/2014/main" id="{FD57AFC1-BF4E-FE3A-C96B-50DB5E2B0C73}"/>
                </a:ext>
              </a:extLst>
            </p:cNvPr>
            <p:cNvSpPr txBox="1">
              <a:spLocks noChangeArrowheads="1"/>
            </p:cNvSpPr>
            <p:nvPr/>
          </p:nvSpPr>
          <p:spPr bwMode="auto">
            <a:xfrm>
              <a:off x="7791" y="3400524"/>
              <a:ext cx="731520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164 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animEffect transition="in" filter="wipe(right)">
                                      <p:cBhvr>
                                        <p:cTn id="7" dur="500"/>
                                        <p:tgtEl>
                                          <p:spTgt spid="106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509"/>
                                        </p:tgtEl>
                                        <p:attrNameLst>
                                          <p:attrName>style.visibility</p:attrName>
                                        </p:attrNameLst>
                                      </p:cBhvr>
                                      <p:to>
                                        <p:strVal val="visible"/>
                                      </p:to>
                                    </p:set>
                                    <p:animEffect transition="in" filter="wipe(left)">
                                      <p:cBhvr>
                                        <p:cTn id="12" dur="500"/>
                                        <p:tgtEl>
                                          <p:spTgt spid="106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6508"/>
                                        </p:tgtEl>
                                        <p:attrNameLst>
                                          <p:attrName>style.visibility</p:attrName>
                                        </p:attrNameLst>
                                      </p:cBhvr>
                                      <p:to>
                                        <p:strVal val="visible"/>
                                      </p:to>
                                    </p:set>
                                    <p:animEffect transition="in" filter="wipe(right)">
                                      <p:cBhvr>
                                        <p:cTn id="17" dur="500"/>
                                        <p:tgtEl>
                                          <p:spTgt spid="106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6510"/>
                                        </p:tgtEl>
                                        <p:attrNameLst>
                                          <p:attrName>style.visibility</p:attrName>
                                        </p:attrNameLst>
                                      </p:cBhvr>
                                      <p:to>
                                        <p:strVal val="visible"/>
                                      </p:to>
                                    </p:set>
                                    <p:animEffect transition="in" filter="wipe(right)">
                                      <p:cBhvr>
                                        <p:cTn id="22" dur="500"/>
                                        <p:tgtEl>
                                          <p:spTgt spid="1065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6511"/>
                                        </p:tgtEl>
                                        <p:attrNameLst>
                                          <p:attrName>style.visibility</p:attrName>
                                        </p:attrNameLst>
                                      </p:cBhvr>
                                      <p:to>
                                        <p:strVal val="visible"/>
                                      </p:to>
                                    </p:set>
                                    <p:animEffect transition="in" filter="wipe(left)">
                                      <p:cBhvr>
                                        <p:cTn id="25" dur="500"/>
                                        <p:tgtEl>
                                          <p:spTgt spid="106511"/>
                                        </p:tgtEl>
                                      </p:cBhvr>
                                    </p:animEffect>
                                  </p:childTnLst>
                                </p:cTn>
                              </p:par>
                              <p:par>
                                <p:cTn id="26" presetID="22" presetClass="entr" presetSubtype="4" fill="hold" nodeType="withEffect">
                                  <p:stCondLst>
                                    <p:cond delay="0"/>
                                  </p:stCondLst>
                                  <p:childTnLst>
                                    <p:set>
                                      <p:cBhvr>
                                        <p:cTn id="27" dur="1" fill="hold">
                                          <p:stCondLst>
                                            <p:cond delay="0"/>
                                          </p:stCondLst>
                                        </p:cTn>
                                        <p:tgtEl>
                                          <p:spTgt spid="106513"/>
                                        </p:tgtEl>
                                        <p:attrNameLst>
                                          <p:attrName>style.visibility</p:attrName>
                                        </p:attrNameLst>
                                      </p:cBhvr>
                                      <p:to>
                                        <p:strVal val="visible"/>
                                      </p:to>
                                    </p:set>
                                    <p:animEffect transition="in" filter="wipe(down)">
                                      <p:cBhvr>
                                        <p:cTn id="28" dur="500"/>
                                        <p:tgtEl>
                                          <p:spTgt spid="106513"/>
                                        </p:tgtEl>
                                      </p:cBhvr>
                                    </p:animEffect>
                                  </p:childTnLst>
                                </p:cTn>
                              </p:par>
                              <p:par>
                                <p:cTn id="29" presetID="22" presetClass="entr" presetSubtype="4" fill="hold" nodeType="withEffect">
                                  <p:stCondLst>
                                    <p:cond delay="0"/>
                                  </p:stCondLst>
                                  <p:childTnLst>
                                    <p:set>
                                      <p:cBhvr>
                                        <p:cTn id="30" dur="1" fill="hold">
                                          <p:stCondLst>
                                            <p:cond delay="0"/>
                                          </p:stCondLst>
                                        </p:cTn>
                                        <p:tgtEl>
                                          <p:spTgt spid="106512"/>
                                        </p:tgtEl>
                                        <p:attrNameLst>
                                          <p:attrName>style.visibility</p:attrName>
                                        </p:attrNameLst>
                                      </p:cBhvr>
                                      <p:to>
                                        <p:strVal val="visible"/>
                                      </p:to>
                                    </p:set>
                                    <p:animEffect transition="in" filter="wipe(down)">
                                      <p:cBhvr>
                                        <p:cTn id="31" dur="500"/>
                                        <p:tgtEl>
                                          <p:spTgt spid="1065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06515"/>
                                        </p:tgtEl>
                                        <p:attrNameLst>
                                          <p:attrName>style.visibility</p:attrName>
                                        </p:attrNameLst>
                                      </p:cBhvr>
                                      <p:to>
                                        <p:strVal val="visible"/>
                                      </p:to>
                                    </p:set>
                                    <p:anim calcmode="lin" valueType="num">
                                      <p:cBhvr>
                                        <p:cTn id="36" dur="1000" fill="hold"/>
                                        <p:tgtEl>
                                          <p:spTgt spid="106515"/>
                                        </p:tgtEl>
                                        <p:attrNameLst>
                                          <p:attrName>ppt_w</p:attrName>
                                        </p:attrNameLst>
                                      </p:cBhvr>
                                      <p:tavLst>
                                        <p:tav tm="0">
                                          <p:val>
                                            <p:fltVal val="0"/>
                                          </p:val>
                                        </p:tav>
                                        <p:tav tm="100000">
                                          <p:val>
                                            <p:strVal val="#ppt_w"/>
                                          </p:val>
                                        </p:tav>
                                      </p:tavLst>
                                    </p:anim>
                                    <p:anim calcmode="lin" valueType="num">
                                      <p:cBhvr>
                                        <p:cTn id="37" dur="1000" fill="hold"/>
                                        <p:tgtEl>
                                          <p:spTgt spid="106515"/>
                                        </p:tgtEl>
                                        <p:attrNameLst>
                                          <p:attrName>ppt_h</p:attrName>
                                        </p:attrNameLst>
                                      </p:cBhvr>
                                      <p:tavLst>
                                        <p:tav tm="0">
                                          <p:val>
                                            <p:fltVal val="0"/>
                                          </p:val>
                                        </p:tav>
                                        <p:tav tm="100000">
                                          <p:val>
                                            <p:strVal val="#ppt_h"/>
                                          </p:val>
                                        </p:tav>
                                      </p:tavLst>
                                    </p:anim>
                                    <p:anim calcmode="lin" valueType="num">
                                      <p:cBhvr>
                                        <p:cTn id="38" dur="1000" fill="hold"/>
                                        <p:tgtEl>
                                          <p:spTgt spid="1065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06515"/>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06514"/>
                                        </p:tgtEl>
                                        <p:attrNameLst>
                                          <p:attrName>style.visibility</p:attrName>
                                        </p:attrNameLst>
                                      </p:cBhvr>
                                      <p:to>
                                        <p:strVal val="visible"/>
                                      </p:to>
                                    </p:set>
                                    <p:anim calcmode="lin" valueType="num">
                                      <p:cBhvr>
                                        <p:cTn id="42" dur="1000" fill="hold"/>
                                        <p:tgtEl>
                                          <p:spTgt spid="106514"/>
                                        </p:tgtEl>
                                        <p:attrNameLst>
                                          <p:attrName>ppt_w</p:attrName>
                                        </p:attrNameLst>
                                      </p:cBhvr>
                                      <p:tavLst>
                                        <p:tav tm="0">
                                          <p:val>
                                            <p:fltVal val="0"/>
                                          </p:val>
                                        </p:tav>
                                        <p:tav tm="100000">
                                          <p:val>
                                            <p:strVal val="#ppt_w"/>
                                          </p:val>
                                        </p:tav>
                                      </p:tavLst>
                                    </p:anim>
                                    <p:anim calcmode="lin" valueType="num">
                                      <p:cBhvr>
                                        <p:cTn id="43" dur="1000" fill="hold"/>
                                        <p:tgtEl>
                                          <p:spTgt spid="106514"/>
                                        </p:tgtEl>
                                        <p:attrNameLst>
                                          <p:attrName>ppt_h</p:attrName>
                                        </p:attrNameLst>
                                      </p:cBhvr>
                                      <p:tavLst>
                                        <p:tav tm="0">
                                          <p:val>
                                            <p:fltVal val="0"/>
                                          </p:val>
                                        </p:tav>
                                        <p:tav tm="100000">
                                          <p:val>
                                            <p:strVal val="#ppt_h"/>
                                          </p:val>
                                        </p:tav>
                                      </p:tavLst>
                                    </p:anim>
                                    <p:anim calcmode="lin" valueType="num">
                                      <p:cBhvr>
                                        <p:cTn id="44" dur="1000" fill="hold"/>
                                        <p:tgtEl>
                                          <p:spTgt spid="106514"/>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6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animBg="1"/>
      <p:bldP spid="106508" grpId="0" animBg="1"/>
      <p:bldP spid="106509" grpId="0" animBg="1"/>
      <p:bldP spid="106510" grpId="0" animBg="1"/>
      <p:bldP spid="106511" grpId="0" animBg="1"/>
      <p:bldP spid="106514" grpId="0" animBg="1"/>
      <p:bldP spid="10651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13401"/>
            <a:ext cx="3721691" cy="2743200"/>
          </a:xfrm>
        </p:spPr>
        <p:txBody>
          <a:bodyPr/>
          <a:lstStyle/>
          <a:p>
            <a:pPr eaLnBrk="1" hangingPunct="1"/>
            <a:r>
              <a:rPr lang="en-US" b="1" dirty="0">
                <a:latin typeface="Arial" charset="0"/>
                <a:ea typeface="ＭＳ Ｐゴシック" charset="0"/>
              </a:rPr>
              <a:t>Greek Rule over Israel (331-164 BC)</a:t>
            </a:r>
          </a:p>
        </p:txBody>
      </p:sp>
      <p:sp>
        <p:nvSpPr>
          <p:cNvPr id="61443" name="Rectangle 3"/>
          <p:cNvSpPr>
            <a:spLocks noGrp="1" noChangeArrowheads="1"/>
          </p:cNvSpPr>
          <p:nvPr>
            <p:ph type="body" sz="half" idx="1"/>
          </p:nvPr>
        </p:nvSpPr>
        <p:spPr>
          <a:xfrm>
            <a:off x="267695" y="3653658"/>
            <a:ext cx="3068637" cy="3006725"/>
          </a:xfrm>
        </p:spPr>
        <p:txBody>
          <a:bodyPr/>
          <a:lstStyle/>
          <a:p>
            <a:pPr eaLnBrk="1" hangingPunct="1">
              <a:defRPr/>
            </a:pPr>
            <a:r>
              <a:rPr lang="en-US" sz="2800" b="1" dirty="0">
                <a:ea typeface="ＭＳ Ｐゴシック" charset="0"/>
              </a:rPr>
              <a:t>Alexander</a:t>
            </a:r>
          </a:p>
          <a:p>
            <a:pPr eaLnBrk="1" hangingPunct="1">
              <a:defRPr/>
            </a:pPr>
            <a:r>
              <a:rPr lang="en-US" sz="2800" b="1" dirty="0">
                <a:ea typeface="ＭＳ Ｐゴシック" charset="0"/>
              </a:rPr>
              <a:t>Struggle for Supremacy</a:t>
            </a:r>
          </a:p>
          <a:p>
            <a:pPr eaLnBrk="1" hangingPunct="1">
              <a:defRPr/>
            </a:pPr>
            <a:r>
              <a:rPr lang="en-US" sz="2800" b="1" dirty="0">
                <a:ea typeface="ＭＳ Ｐゴシック" charset="0"/>
              </a:rPr>
              <a:t>Hellenistic Empire Developments </a:t>
            </a: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60</a:t>
            </a: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692" y="374056"/>
            <a:ext cx="515461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EE9B0EF-A2D5-AFB3-7214-2470B1F1BF0D}"/>
              </a:ext>
            </a:extLst>
          </p:cNvPr>
          <p:cNvGrpSpPr/>
          <p:nvPr/>
        </p:nvGrpSpPr>
        <p:grpSpPr>
          <a:xfrm>
            <a:off x="381838" y="2278169"/>
            <a:ext cx="5546690" cy="1122660"/>
            <a:chOff x="0" y="3127923"/>
            <a:chExt cx="5546690" cy="1122660"/>
          </a:xfrm>
        </p:grpSpPr>
        <p:sp>
          <p:nvSpPr>
            <p:cNvPr id="6" name="Down Arrow 5">
              <a:extLst>
                <a:ext uri="{FF2B5EF4-FFF2-40B4-BE49-F238E27FC236}">
                  <a16:creationId xmlns:a16="http://schemas.microsoft.com/office/drawing/2014/main" id="{61455477-F9BF-C418-A897-88959A129413}"/>
                </a:ext>
              </a:extLst>
            </p:cNvPr>
            <p:cNvSpPr/>
            <p:nvPr/>
          </p:nvSpPr>
          <p:spPr bwMode="auto">
            <a:xfrm rot="10800000">
              <a:off x="140677" y="3127923"/>
              <a:ext cx="602901" cy="611882"/>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Comic Sans MS" pitchFamily="-112" charset="0"/>
              </a:endParaRPr>
            </a:p>
          </p:txBody>
        </p:sp>
        <p:sp>
          <p:nvSpPr>
            <p:cNvPr id="7" name="Rectangle 2">
              <a:extLst>
                <a:ext uri="{FF2B5EF4-FFF2-40B4-BE49-F238E27FC236}">
                  <a16:creationId xmlns:a16="http://schemas.microsoft.com/office/drawing/2014/main" id="{6427C349-D3F7-ECA2-4D50-A58788E0A9C5}"/>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331 BC?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0" y="40198"/>
            <a:ext cx="7016749" cy="1112972"/>
          </a:xfrm>
        </p:spPr>
        <p:txBody>
          <a:bodyPr/>
          <a:lstStyle/>
          <a:p>
            <a:pPr algn="l" eaLnBrk="1" hangingPunct="1"/>
            <a:r>
              <a:rPr lang="en-US" sz="3200" b="1" dirty="0">
                <a:latin typeface="Arial" charset="0"/>
                <a:ea typeface="ＭＳ Ｐゴシック" charset="0"/>
              </a:rPr>
              <a:t>Persians Conquered the Land from the Babylonians (539 BC)</a:t>
            </a: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91" name="Text Box 14"/>
            <p:cNvSpPr txBox="1">
              <a:spLocks noChangeArrowheads="1"/>
            </p:cNvSpPr>
            <p:nvPr/>
          </p:nvSpPr>
          <p:spPr bwMode="auto">
            <a:xfrm>
              <a:off x="1536" y="2064"/>
              <a:ext cx="891"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Temple</a:t>
              </a: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9" name="Text Box 18"/>
            <p:cNvSpPr txBox="1">
              <a:spLocks noChangeArrowheads="1"/>
            </p:cNvSpPr>
            <p:nvPr/>
          </p:nvSpPr>
          <p:spPr bwMode="auto">
            <a:xfrm>
              <a:off x="1536" y="2064"/>
              <a:ext cx="85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People</a:t>
              </a: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187" name="Text Box 21"/>
            <p:cNvSpPr txBox="1">
              <a:spLocks noChangeArrowheads="1"/>
            </p:cNvSpPr>
            <p:nvPr/>
          </p:nvSpPr>
          <p:spPr bwMode="auto">
            <a:xfrm>
              <a:off x="1536" y="2064"/>
              <a:ext cx="699"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Walls</a:t>
              </a: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57, 59</a:t>
            </a:r>
          </a:p>
        </p:txBody>
      </p:sp>
      <p:pic>
        <p:nvPicPr>
          <p:cNvPr id="86039" name="Picture 23" descr="Cyru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Barry 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150</a:t>
            </a:r>
          </a:p>
        </p:txBody>
      </p:sp>
      <p:grpSp>
        <p:nvGrpSpPr>
          <p:cNvPr id="8" name="Group 7">
            <a:extLst>
              <a:ext uri="{FF2B5EF4-FFF2-40B4-BE49-F238E27FC236}">
                <a16:creationId xmlns:a16="http://schemas.microsoft.com/office/drawing/2014/main" id="{3547745C-F5D9-68ED-CACE-10526403B050}"/>
              </a:ext>
            </a:extLst>
          </p:cNvPr>
          <p:cNvGrpSpPr/>
          <p:nvPr/>
        </p:nvGrpSpPr>
        <p:grpSpPr>
          <a:xfrm>
            <a:off x="7451" y="1174172"/>
            <a:ext cx="5546690" cy="1209204"/>
            <a:chOff x="0" y="3041379"/>
            <a:chExt cx="5546690" cy="1209204"/>
          </a:xfrm>
        </p:grpSpPr>
        <p:sp>
          <p:nvSpPr>
            <p:cNvPr id="9" name="Down Arrow 8">
              <a:extLst>
                <a:ext uri="{FF2B5EF4-FFF2-40B4-BE49-F238E27FC236}">
                  <a16:creationId xmlns:a16="http://schemas.microsoft.com/office/drawing/2014/main" id="{49D7B6F5-1AB9-F5EF-5205-1E71D9F9F914}"/>
                </a:ext>
              </a:extLst>
            </p:cNvPr>
            <p:cNvSpPr/>
            <p:nvPr/>
          </p:nvSpPr>
          <p:spPr bwMode="auto">
            <a:xfrm rot="10800000">
              <a:off x="3567165" y="3041379"/>
              <a:ext cx="602901" cy="611882"/>
            </a:xfrm>
            <a:prstGeom prst="downArrow">
              <a:avLst/>
            </a:prstGeom>
            <a:solidFill>
              <a:srgbClr val="FF0000"/>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omic Sans MS" pitchFamily="-112" charset="0"/>
              </a:endParaRPr>
            </a:p>
          </p:txBody>
        </p:sp>
        <p:sp>
          <p:nvSpPr>
            <p:cNvPr id="10" name="Rectangle 2">
              <a:extLst>
                <a:ext uri="{FF2B5EF4-FFF2-40B4-BE49-F238E27FC236}">
                  <a16:creationId xmlns:a16="http://schemas.microsoft.com/office/drawing/2014/main" id="{23A02857-317B-327E-2C02-E83741E9AC2F}"/>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Why start with 539 BC?</a:t>
              </a:r>
            </a:p>
          </p:txBody>
        </p:sp>
      </p:grpSp>
    </p:spTree>
    <p:extLst>
      <p:ext uri="{BB962C8B-B14F-4D97-AF65-F5344CB8AC3E}">
        <p14:creationId xmlns:p14="http://schemas.microsoft.com/office/powerpoint/2010/main" val="3890340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86039"/>
                                        </p:tgtEl>
                                        <p:attrNameLst>
                                          <p:attrName>style.visibility</p:attrName>
                                        </p:attrNameLst>
                                      </p:cBhvr>
                                      <p:to>
                                        <p:strVal val="visible"/>
                                      </p:to>
                                    </p:set>
                                    <p:anim calcmode="lin" valueType="num">
                                      <p:cBhvr>
                                        <p:cTn id="22" dur="1000" fill="hold"/>
                                        <p:tgtEl>
                                          <p:spTgt spid="86039"/>
                                        </p:tgtEl>
                                        <p:attrNameLst>
                                          <p:attrName>ppt_w</p:attrName>
                                        </p:attrNameLst>
                                      </p:cBhvr>
                                      <p:tavLst>
                                        <p:tav tm="0">
                                          <p:val>
                                            <p:fltVal val="0"/>
                                          </p:val>
                                        </p:tav>
                                        <p:tav tm="100000">
                                          <p:val>
                                            <p:strVal val="#ppt_w"/>
                                          </p:val>
                                        </p:tav>
                                      </p:tavLst>
                                    </p:anim>
                                    <p:anim calcmode="lin" valueType="num">
                                      <p:cBhvr>
                                        <p:cTn id="23" dur="1000" fill="hold"/>
                                        <p:tgtEl>
                                          <p:spTgt spid="86039"/>
                                        </p:tgtEl>
                                        <p:attrNameLst>
                                          <p:attrName>ppt_h</p:attrName>
                                        </p:attrNameLst>
                                      </p:cBhvr>
                                      <p:tavLst>
                                        <p:tav tm="0">
                                          <p:val>
                                            <p:fltVal val="0"/>
                                          </p:val>
                                        </p:tav>
                                        <p:tav tm="100000">
                                          <p:val>
                                            <p:strVal val="#ppt_h"/>
                                          </p:val>
                                        </p:tav>
                                      </p:tavLst>
                                    </p:anim>
                                    <p:anim calcmode="lin" valueType="num">
                                      <p:cBhvr>
                                        <p:cTn id="24"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Sea</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Syria</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Babylonian Expansion</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Gulf</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Judah</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endPar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586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BC</a:t>
            </a: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a:solidFill>
                  <a:srgbClr val="CCFF33"/>
                </a:solidFill>
                <a:latin typeface="Arial" charset="0"/>
                <a:ea typeface="ＭＳ Ｐゴシック" charset="0"/>
              </a:rPr>
              <a:t>The Babylonian Threat</a:t>
            </a:r>
            <a:endParaRPr lang="en-US">
              <a:latin typeface="Arial" charset="0"/>
              <a:ea typeface="ＭＳ Ｐゴシック" charset="0"/>
            </a:endParaRPr>
          </a:p>
        </p:txBody>
      </p:sp>
      <p:grpSp>
        <p:nvGrpSpPr>
          <p:cNvPr id="5" name="Group 4">
            <a:extLst>
              <a:ext uri="{FF2B5EF4-FFF2-40B4-BE49-F238E27FC236}">
                <a16:creationId xmlns:a16="http://schemas.microsoft.com/office/drawing/2014/main" id="{404313E9-D0DB-95E4-9488-4E9B77BB245A}"/>
              </a:ext>
            </a:extLst>
          </p:cNvPr>
          <p:cNvGrpSpPr/>
          <p:nvPr/>
        </p:nvGrpSpPr>
        <p:grpSpPr>
          <a:xfrm>
            <a:off x="2281255" y="5155865"/>
            <a:ext cx="5546690" cy="1163387"/>
            <a:chOff x="0" y="3087196"/>
            <a:chExt cx="5546690" cy="1163387"/>
          </a:xfrm>
        </p:grpSpPr>
        <p:sp>
          <p:nvSpPr>
            <p:cNvPr id="6" name="Down Arrow 5">
              <a:extLst>
                <a:ext uri="{FF2B5EF4-FFF2-40B4-BE49-F238E27FC236}">
                  <a16:creationId xmlns:a16="http://schemas.microsoft.com/office/drawing/2014/main" id="{46BC2CAA-4ABC-11FA-A386-1A5A36D5F36D}"/>
                </a:ext>
              </a:extLst>
            </p:cNvPr>
            <p:cNvSpPr/>
            <p:nvPr/>
          </p:nvSpPr>
          <p:spPr bwMode="auto">
            <a:xfrm rot="10800000">
              <a:off x="140677" y="3087196"/>
              <a:ext cx="602901" cy="693336"/>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0098C1A8-E75C-23D2-85CB-B10FBA6718BA}"/>
                </a:ext>
              </a:extLst>
            </p:cNvPr>
            <p:cNvSpPr txBox="1">
              <a:spLocks noChangeArrowheads="1"/>
            </p:cNvSpPr>
            <p:nvPr/>
          </p:nvSpPr>
          <p:spPr bwMode="auto">
            <a:xfrm>
              <a:off x="0" y="3518638"/>
              <a:ext cx="5546690" cy="731945"/>
            </a:xfrm>
            <a:prstGeom prst="rect">
              <a:avLst/>
            </a:prstGeom>
            <a:solidFill>
              <a:srgbClr val="FF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latin typeface="Arial" charset="0"/>
                  <a:ea typeface="ＭＳ Ｐゴシック" charset="0"/>
                  <a:cs typeface="ＭＳ Ｐゴシック" charset="0"/>
                </a:rPr>
                <a:t>Why start with 586 BC?</a:t>
              </a:r>
            </a:p>
          </p:txBody>
        </p:sp>
      </p:grpSp>
    </p:spTree>
    <p:extLst>
      <p:ext uri="{BB962C8B-B14F-4D97-AF65-F5344CB8AC3E}">
        <p14:creationId xmlns:p14="http://schemas.microsoft.com/office/powerpoint/2010/main" val="19435963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up)">
                                      <p:cBhvr>
                                        <p:cTn id="7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theme/_rels/them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7611</TotalTime>
  <Words>27861</Words>
  <Application>Microsoft Macintosh PowerPoint</Application>
  <PresentationFormat>On-screen Show (4:3)</PresentationFormat>
  <Paragraphs>1739</Paragraphs>
  <Slides>160</Slides>
  <Notes>154</Notes>
  <HiddenSlides>0</HiddenSlides>
  <MMClips>0</MMClips>
  <ScaleCrop>false</ScaleCrop>
  <HeadingPairs>
    <vt:vector size="8" baseType="variant">
      <vt:variant>
        <vt:lpstr>Fonts Used</vt:lpstr>
      </vt:variant>
      <vt:variant>
        <vt:i4>30</vt:i4>
      </vt:variant>
      <vt:variant>
        <vt:lpstr>Theme</vt:lpstr>
      </vt:variant>
      <vt:variant>
        <vt:i4>38</vt:i4>
      </vt:variant>
      <vt:variant>
        <vt:lpstr>Embedded OLE Servers</vt:lpstr>
      </vt:variant>
      <vt:variant>
        <vt:i4>2</vt:i4>
      </vt:variant>
      <vt:variant>
        <vt:lpstr>Slide Titles</vt:lpstr>
      </vt:variant>
      <vt:variant>
        <vt:i4>160</vt:i4>
      </vt:variant>
    </vt:vector>
  </HeadingPairs>
  <TitlesOfParts>
    <vt:vector size="230" baseType="lpstr">
      <vt:lpstr>26</vt:lpstr>
      <vt:lpstr>AGaramond</vt:lpstr>
      <vt:lpstr>B VAG Rounded Bold</vt:lpstr>
      <vt:lpstr>BONES</vt:lpstr>
      <vt:lpstr>Chicago</vt:lpstr>
      <vt:lpstr>Kosher-Normal</vt:lpstr>
      <vt:lpstr>ＭＳ Ｐゴシック</vt:lpstr>
      <vt:lpstr>Nadianne</vt:lpstr>
      <vt:lpstr>Osaka</vt:lpstr>
      <vt:lpstr>新細明體</vt:lpstr>
      <vt:lpstr>Times</vt:lpstr>
      <vt:lpstr>Arial</vt:lpstr>
      <vt:lpstr>Arial Black</vt:lpstr>
      <vt:lpstr>Arial Narrow</vt:lpstr>
      <vt:lpstr>Braggadocio</vt:lpstr>
      <vt:lpstr>Calibri</vt:lpstr>
      <vt:lpstr>Comic Sans MS</vt:lpstr>
      <vt:lpstr>Georgia</vt:lpstr>
      <vt:lpstr>Helvetica</vt:lpstr>
      <vt:lpstr>Helvetica Neue Black Condensed</vt:lpstr>
      <vt:lpstr>Impact</vt:lpstr>
      <vt:lpstr>Lucida Grande</vt:lpstr>
      <vt:lpstr>Monotype Sorts</vt:lpstr>
      <vt:lpstr>News Gothic MT</vt:lpstr>
      <vt:lpstr>Rockwell Extra Bold</vt:lpstr>
      <vt:lpstr>Tahoma</vt:lpstr>
      <vt:lpstr>Times New Roman</vt:lpstr>
      <vt:lpstr>Trebuchet MS</vt:lpstr>
      <vt:lpstr>Wingdings</vt:lpstr>
      <vt:lpstr>Wingdings 2</vt:lpstr>
      <vt:lpstr>49_Blank Presentation</vt:lpstr>
      <vt:lpstr>3_MEADOW</vt:lpstr>
      <vt:lpstr>1_Pulse</vt:lpstr>
      <vt:lpstr>Default Design</vt:lpstr>
      <vt:lpstr>14_Office Theme</vt:lpstr>
      <vt:lpstr>2_Azure</vt:lpstr>
      <vt:lpstr>23_Default Design</vt:lpstr>
      <vt:lpstr>7_Desk Lamp</vt:lpstr>
      <vt:lpstr>Desk Lamp</vt:lpstr>
      <vt:lpstr>Orbit</vt:lpstr>
      <vt:lpstr>2_Crumple</vt:lpstr>
      <vt:lpstr>50_Blank Presentation</vt:lpstr>
      <vt:lpstr>Project Overview (Standard)</vt:lpstr>
      <vt:lpstr>Azure</vt:lpstr>
      <vt:lpstr>Balance</vt:lpstr>
      <vt:lpstr>19_Default Design</vt:lpstr>
      <vt:lpstr>51_Blank Presentation</vt:lpstr>
      <vt:lpstr>1_untitled 3</vt:lpstr>
      <vt:lpstr>17_Default Design</vt:lpstr>
      <vt:lpstr>52_Blank Presentation</vt:lpstr>
      <vt:lpstr>31_Default Design</vt:lpstr>
      <vt:lpstr>53_Blank Presentation</vt:lpstr>
      <vt:lpstr>1_Default Design</vt:lpstr>
      <vt:lpstr>2_Blank Presentation</vt:lpstr>
      <vt:lpstr>4_untitled 3</vt:lpstr>
      <vt:lpstr>Office Theme</vt:lpstr>
      <vt:lpstr>1_Bar Code</vt:lpstr>
      <vt:lpstr>Civic</vt:lpstr>
      <vt:lpstr>13_Default Design</vt:lpstr>
      <vt:lpstr>4_Office Theme</vt:lpstr>
      <vt:lpstr>1_blstripc.ppt - Blue Stripes</vt:lpstr>
      <vt:lpstr>1_Office Theme</vt:lpstr>
      <vt:lpstr>1_Blank Presentation</vt:lpstr>
      <vt:lpstr>Whirlpool</vt:lpstr>
      <vt:lpstr>4_Blank Presentation</vt:lpstr>
      <vt:lpstr>Expedition</vt:lpstr>
      <vt:lpstr>Blank Presentation</vt:lpstr>
      <vt:lpstr>untitled 1</vt:lpstr>
      <vt:lpstr>Slide</vt:lpstr>
      <vt:lpstr>Microsoft ClipArt Gallery</vt:lpstr>
      <vt:lpstr>How the Nations Treat Israel</vt:lpstr>
      <vt:lpstr>What is Antisemitism?</vt:lpstr>
      <vt:lpstr>The Table of Nations</vt:lpstr>
      <vt:lpstr>How has the world treated the Jews? </vt:lpstr>
      <vt:lpstr>How has the world treated the Jews? </vt:lpstr>
      <vt:lpstr>Pharaohs</vt:lpstr>
      <vt:lpstr>Egyptians Ruthlessly Oppressed Israel</vt:lpstr>
      <vt:lpstr>"For you will break the yoke of their slavery and lift the heavy burden from their shoulders" (Isa. 9:4a NLT).</vt:lpstr>
      <vt:lpstr>Philistia</vt:lpstr>
      <vt:lpstr>Samson's Haircut</vt:lpstr>
      <vt:lpstr>Samson's  Eyes Cut</vt:lpstr>
      <vt:lpstr>Assyrians</vt:lpstr>
      <vt:lpstr>The Assyrian Threat</vt:lpstr>
      <vt:lpstr>Assyrian Brutality</vt:lpstr>
      <vt:lpstr>Treatment of Captured Kings</vt:lpstr>
      <vt:lpstr>Assyrian Developments</vt:lpstr>
      <vt:lpstr>Babylonians</vt:lpstr>
      <vt:lpstr>The Exile</vt:lpstr>
      <vt:lpstr>Babylonian Rule over Israel</vt:lpstr>
      <vt:lpstr>The Image of Daniel 2 is Apocalyptic too</vt:lpstr>
      <vt:lpstr>Persians</vt:lpstr>
      <vt:lpstr>The Postexilic Era</vt:lpstr>
      <vt:lpstr>Opposition Timeline (Ezra 4; Esther 1; Neh 13)</vt:lpstr>
      <vt:lpstr>Haman the Agagite (Esther 3:1-2)</vt:lpstr>
      <vt:lpstr>God's work was opposed  (Ezra 4:1-2)</vt:lpstr>
      <vt:lpstr>God's work is always opposed</vt:lpstr>
      <vt:lpstr>Greeks</vt:lpstr>
      <vt:lpstr>Jerusalem Hellenization</vt:lpstr>
      <vt:lpstr>Romans</vt:lpstr>
      <vt:lpstr>Romans destroyed the Jewish temple in AD 70 and made Jerusalem pagan in AD 132</vt:lpstr>
      <vt:lpstr>Catholics</vt:lpstr>
      <vt:lpstr>Catholic Theology &amp; Practice</vt:lpstr>
      <vt:lpstr>Terrorism</vt:lpstr>
      <vt:lpstr>thereligionofpeace.com</vt:lpstr>
      <vt:lpstr>Crusaders</vt:lpstr>
      <vt:lpstr>Jews were brought from France to lend money to build England's castles</vt:lpstr>
      <vt:lpstr>Jews Burned in Clifford's Tower, England </vt:lpstr>
      <vt:lpstr>Spaniards</vt:lpstr>
      <vt:lpstr>Spain Expelled All Jews</vt:lpstr>
      <vt:lpstr>Lutherans</vt:lpstr>
      <vt:lpstr>Luther to His Followers</vt:lpstr>
      <vt:lpstr>After Jews Rejected the Gospel…</vt:lpstr>
      <vt:lpstr>Germans</vt:lpstr>
      <vt:lpstr>Liberated Jewish prisoners at the Nazi concentration camp in Ebensee, Austria</vt:lpstr>
      <vt:lpstr>Hitler motivated the Jews to go to their homeland!</vt:lpstr>
      <vt:lpstr>Hitler motivated the Jews to go to their homeland!</vt:lpstr>
      <vt:lpstr>A Quarter of Germans Say Jews Think They are Superior (2019)</vt:lpstr>
      <vt:lpstr>Europeans</vt:lpstr>
      <vt:lpstr>Expulsion of Jews from Europe (1100-1600)</vt:lpstr>
      <vt:lpstr>MENA (Middle East &amp; North Africa)</vt:lpstr>
      <vt:lpstr>Jewish refugees from MENA countries (1948-2019)</vt:lpstr>
      <vt:lpstr>Migration of Jews from MENA countries (1948-2021)</vt:lpstr>
      <vt:lpstr>The UN</vt:lpstr>
      <vt:lpstr>UN Voting for Israel by Nation (1947)</vt:lpstr>
      <vt:lpstr>6th Grade Map Test  (Curriculum of UN Rights Watch Association, 2021)</vt:lpstr>
      <vt:lpstr>Canadians</vt:lpstr>
      <vt:lpstr>Anti-Semitism in Toronto (2022)</vt:lpstr>
      <vt:lpstr>The USA Left</vt:lpstr>
      <vt:lpstr>US Hate Crime Rates per 100,000 Population by Selected Ethnic and Religious Groups in 2019</vt:lpstr>
      <vt:lpstr>Antisemitism in the USA (2001-2020)</vt:lpstr>
      <vt:lpstr>Antisemitism in the USA  (7-25 October 2023)</vt:lpstr>
      <vt:lpstr>Antisemitism in US Colleges (Nov 2023)</vt:lpstr>
      <vt:lpstr>Neighbors</vt:lpstr>
      <vt:lpstr>Israel's many neighbors amassed armies on every side (1967)</vt:lpstr>
      <vt:lpstr>Jews made a pre-emptive attack against threatening armies at Israel's borders  (1967)</vt:lpstr>
      <vt:lpstr>Ethnic Cleansing</vt:lpstr>
      <vt:lpstr>Jewish Population in Arab Countries (1948 vs. 2018)</vt:lpstr>
      <vt:lpstr>Ethnic Cleansing</vt:lpstr>
      <vt:lpstr>Arab Population in Israel</vt:lpstr>
      <vt:lpstr>Ethnic Cleansing</vt:lpstr>
      <vt:lpstr>The World</vt:lpstr>
      <vt:lpstr>The Global War on the Jews</vt:lpstr>
      <vt:lpstr>RECOGNITION OF ISRAEL  (JUNE 1981)</vt:lpstr>
      <vt:lpstr>165 Nations Recognize Israel (2023)</vt:lpstr>
      <vt:lpstr>RECOGNITION OF PALESTINE IN 2017</vt:lpstr>
      <vt:lpstr>Recognition of Israel &amp; Palestine (2023)</vt:lpstr>
      <vt:lpstr>Land Ownership</vt:lpstr>
      <vt:lpstr>Whose land is this?</vt:lpstr>
      <vt:lpstr>ARAB DECREASED PRESENCE 1947-now</vt:lpstr>
      <vt:lpstr>ANOTHER MAP CLAIM…</vt:lpstr>
      <vt:lpstr>ARAB DECREASED PRESENCE 1947-2020</vt:lpstr>
      <vt:lpstr>A Jewish Response…</vt:lpstr>
      <vt:lpstr>A Jewish Response…</vt:lpstr>
      <vt:lpstr>A Jewish Response…</vt:lpstr>
      <vt:lpstr>A Jewish Response…</vt:lpstr>
      <vt:lpstr>A Jewish Response…</vt:lpstr>
      <vt:lpstr>Real History by Shany Mor </vt:lpstr>
      <vt:lpstr>Real History by Shany Mor </vt:lpstr>
      <vt:lpstr>"Arab Decreased Presence Over Time"</vt:lpstr>
      <vt:lpstr>Jordan took the land from the British (1949)  who had taken it from the Ottoman Turks (1918)</vt:lpstr>
      <vt:lpstr>Ottoman Turks took the land from the Muslims (1517)</vt:lpstr>
      <vt:lpstr>Middle Ages Battles</vt:lpstr>
      <vt:lpstr>Muslims took the land from the Christians  (AD 640)</vt:lpstr>
      <vt:lpstr>Byzantine Christians gained the land after the Roman Emperor Constantine's Conversion (AD 313)</vt:lpstr>
      <vt:lpstr>Romans had conquered the land from the Hasmoneans (63 BC)</vt:lpstr>
      <vt:lpstr>Hasmoneans Conquered the Greeks (164 BC)</vt:lpstr>
      <vt:lpstr>Greek Rule over Israel (331-164 BC)</vt:lpstr>
      <vt:lpstr>Persians Conquered the Land from the Babylonians (539 BC)</vt:lpstr>
      <vt:lpstr>The Babylonian Threat</vt:lpstr>
      <vt:lpstr>Assyrian Expansion</vt:lpstr>
      <vt:lpstr>Israel Conquered the Land from the Canaanites (1405 BC) and Possessed it 800 Years (until 586 BC)</vt:lpstr>
      <vt:lpstr>Whose Land?</vt:lpstr>
      <vt:lpstr>What is the real beginning of the Jewish connection to the Land?</vt:lpstr>
      <vt:lpstr>God gave the Land to Abraham and His Descendants (2000 BC)</vt:lpstr>
      <vt:lpstr>The Romans hated the Jews and renamed the land as “Palestine” in 132 A.D. after name of Philistia in order to erase and Jewish connection.</vt:lpstr>
      <vt:lpstr>The Three Basic Elements</vt:lpstr>
      <vt:lpstr>Borders of the Land Promised to Abraham</vt:lpstr>
      <vt:lpstr>Eternal Land for Abraham’s Descendants</vt:lpstr>
      <vt:lpstr>“The LORD did not set his heart on you and choose you because you were more numerous than other nations, for you were the smallest of all nations! 8 Rather, it was simply that the LORD loves you, and he was keeping the oath he had sworn to your ancestors. That is why the LORD rescued you with such a strong hand from your slavery and from the oppressive hand of Pharaoh, king of Egypt."   —Deuteronomy 7:7-8 NLT—</vt:lpstr>
      <vt:lpstr>Deuteronomy 30:1-4</vt:lpstr>
      <vt:lpstr>The Qur'an Claims that God gave the Land to Jews </vt:lpstr>
      <vt:lpstr>The Qur'an Claims that God gave the Land to Jews </vt:lpstr>
      <vt:lpstr>The New Covenant</vt:lpstr>
      <vt:lpstr>The New Covenant</vt:lpstr>
      <vt:lpstr>"How to Get Rid of the Jews"</vt:lpstr>
      <vt:lpstr>PowerPoint Presentation</vt:lpstr>
      <vt:lpstr>Will you at this time restore the kingdom to yourself?</vt:lpstr>
      <vt:lpstr>PowerPoint Presentation</vt:lpstr>
      <vt:lpstr>“…you shall be my witnesses”</vt:lpstr>
      <vt:lpstr>A Literal, Political Kingdom</vt:lpstr>
      <vt:lpstr>Kingdom &amp; Covenants Timeline</vt:lpstr>
      <vt:lpstr>"Israel" always means ethnic seed of Jacob (9:1-5)</vt:lpstr>
      <vt:lpstr>"All Israel will be saved" (Rom. 11:25-27)</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Galatians 3:13-14 ESV</vt:lpstr>
      <vt:lpstr>Galatians 3:26-27 NLT</vt:lpstr>
      <vt:lpstr>Galatians 3:28 NLT</vt:lpstr>
      <vt:lpstr>Galatians 3:29 NIV</vt:lpstr>
      <vt:lpstr>"Think of it this way. If a father dies and leaves an inheritance for his young children, those children are not much better off than slaves until they grow up, even though they actually own everything their father had"  (Galatians 4:1 NLT).</vt:lpstr>
      <vt:lpstr>"They have to obey their guardians until they reach whatever age their father set.  3And that’s the way it was with us before Christ came. We were like children; we were slaves to the basic spiritual principles of this world"  (Gal 4:2-3 NLT).</vt:lpstr>
      <vt:lpstr>PowerPoint Presentation</vt:lpstr>
      <vt:lpstr>PowerPoint Presentation</vt:lpstr>
      <vt:lpstr>Jews are a hated people.</vt:lpstr>
      <vt:lpstr>People</vt:lpstr>
      <vt:lpstr>Why have Jews been hated throughout history?</vt:lpstr>
      <vt:lpstr>The Battle</vt:lpstr>
      <vt:lpstr>Our Real Enemy</vt:lpstr>
      <vt:lpstr>Satan:  • hates what God loves • loves what God hates</vt:lpstr>
      <vt:lpstr>What is the future of antisemitism?</vt:lpstr>
      <vt:lpstr>Joel 2:28-29 in Acts 2:16-21</vt:lpstr>
      <vt:lpstr>Joel 2:28-29; Acts 2:17-18 NLT</vt:lpstr>
      <vt:lpstr>Joel 2:30-31; Acts 2:19-20 NLT</vt:lpstr>
      <vt:lpstr>Joel 2:32; Acts 2:21 NLT</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The Restoration of Judah</vt:lpstr>
      <vt:lpstr>Gentiles Blessed (Isaiah 56:3-5 NLT)</vt:lpstr>
      <vt:lpstr>Gentiles Join Sabbath Worship with Israel in Millennium (Isaiah 56:6-8 NLT)</vt:lpstr>
      <vt:lpstr>Shared Land with Jews &amp; Gentiles</vt:lpstr>
      <vt:lpstr>The New Jerusalem over present Jerusalem</vt:lpstr>
      <vt:lpstr>What do we do with this teaching about antisemitism?</vt:lpstr>
      <vt:lpstr>There is only one race</vt:lpstr>
      <vt:lpstr>God accepts all ethnicities.  So should we.</vt:lpstr>
      <vt:lpstr>Pray for the Middle East</vt:lpstr>
      <vt:lpstr>Black</vt:lpstr>
      <vt:lpstr>Future (Eschatology)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331</cp:revision>
  <dcterms:created xsi:type="dcterms:W3CDTF">2014-08-02T06:39:19Z</dcterms:created>
  <dcterms:modified xsi:type="dcterms:W3CDTF">2024-02-27T14:31:45Z</dcterms:modified>
</cp:coreProperties>
</file>