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5" r:id="rId3"/>
  </p:sldMasterIdLst>
  <p:notesMasterIdLst>
    <p:notesMasterId r:id="rId8"/>
  </p:notesMasterIdLst>
  <p:sldIdLst>
    <p:sldId id="257" r:id="rId4"/>
    <p:sldId id="2400" r:id="rId5"/>
    <p:sldId id="409" r:id="rId6"/>
    <p:sldId id="426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83"/>
    <p:restoredTop sz="94668"/>
  </p:normalViewPr>
  <p:slideViewPr>
    <p:cSldViewPr snapToGrid="0" snapToObjects="1">
      <p:cViewPr varScale="1">
        <p:scale>
          <a:sx n="90" d="100"/>
          <a:sy n="90" d="100"/>
        </p:scale>
        <p:origin x="208" y="1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E1ABB-7680-D44A-A843-43AD222DB0A7}" type="datetimeFigureOut">
              <a:rPr lang="en-US" smtClean="0"/>
              <a:t>3/14/26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E9DF-62AB-C343-9104-1F8B6C9B1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1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  <a:buFont typeface="Arial"/>
              <a:buNone/>
            </a:pPr>
            <a:r>
              <a:rPr lang="en-US">
                <a:solidFill>
                  <a:prstClr val="black"/>
                </a:solidFill>
                <a:latin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6050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11E4D1-2F55-5841-AA69-42BEDD30AB4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altLang="zh-CN" dirty="0">
                <a:latin typeface="Times New Roman" charset="0"/>
                <a:ea typeface="ＭＳ Ｐゴシック" charset="0"/>
                <a:cs typeface="ＭＳ Ｐゴシック" charset="0"/>
              </a:rPr>
              <a:t>OS-00-Intro-26</a:t>
            </a:r>
          </a:p>
          <a:p>
            <a:pPr eaLnBrk="1" hangingPunct="1"/>
            <a:r>
              <a:rPr lang="en-US" altLang="zh-CN" dirty="0">
                <a:latin typeface="Times New Roman" charset="0"/>
                <a:ea typeface="ＭＳ Ｐゴシック" charset="0"/>
                <a:cs typeface="ＭＳ Ｐゴシック" charset="0"/>
              </a:rPr>
              <a:t>OS-02-Exodus-320</a:t>
            </a:r>
            <a:endParaRPr lang="zh-CN" alt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altLang="zh-CN" dirty="0">
                <a:latin typeface="Times New Roman" charset="0"/>
                <a:ea typeface="ＭＳ Ｐゴシック" charset="0"/>
                <a:cs typeface="ＭＳ Ｐゴシック" charset="0"/>
              </a:rPr>
              <a:t>NS-19-Hebrews-175</a:t>
            </a:r>
          </a:p>
          <a:p>
            <a:pPr eaLnBrk="1" hangingPunct="1"/>
            <a:r>
              <a:rPr lang="en-US" altLang="zh-CN" dirty="0">
                <a:latin typeface="Times New Roman" charset="0"/>
                <a:ea typeface="ＭＳ Ｐゴシック" charset="0"/>
                <a:cs typeface="ＭＳ Ｐゴシック" charset="0"/>
              </a:rPr>
              <a:t>FU-07-Premillennialism-02</a:t>
            </a:r>
            <a:endParaRPr lang="zh-CN" alt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078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Future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fu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Eschatology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190F-1DDF-BB4A-8149-160679DE78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3/14/26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E6AF5-127D-7646-B7B1-9D3D83604E8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8808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190F-1DDF-BB4A-8149-160679DE78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3/14/26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E6AF5-127D-7646-B7B1-9D3D83604E8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2348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190F-1DDF-BB4A-8149-160679DE78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3/14/26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E6AF5-127D-7646-B7B1-9D3D83604E8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5315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9F44F0E-4788-D141-A865-EF317963A9E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7948031"/>
      </p:ext>
    </p:extLst>
  </p:cSld>
  <p:clrMapOvr>
    <a:masterClrMapping/>
  </p:clrMapOvr>
  <p:transition spd="med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6D2FCA6-25AB-A44D-A076-C9C9338CF41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66498124"/>
      </p:ext>
    </p:extLst>
  </p:cSld>
  <p:clrMapOvr>
    <a:masterClrMapping/>
  </p:clrMapOvr>
  <p:transition spd="med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07DF219-87D1-A54D-9440-4DB698E34AD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84359000"/>
      </p:ext>
    </p:extLst>
  </p:cSld>
  <p:clrMapOvr>
    <a:masterClrMapping/>
  </p:clrMapOvr>
  <p:transition spd="med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6C8EED8-BD7C-AE46-8385-D9C3B8D628E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70679839"/>
      </p:ext>
    </p:extLst>
  </p:cSld>
  <p:clrMapOvr>
    <a:masterClrMapping/>
  </p:clrMapOvr>
  <p:transition spd="med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F03B60C-9BB1-8343-AF8E-2391BF8D056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6189688"/>
      </p:ext>
    </p:extLst>
  </p:cSld>
  <p:clrMapOvr>
    <a:masterClrMapping/>
  </p:clrMapOvr>
  <p:transition spd="med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A9306E9-AA01-1B45-AAC3-369FD58DB37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65276901"/>
      </p:ext>
    </p:extLst>
  </p:cSld>
  <p:clrMapOvr>
    <a:masterClrMapping/>
  </p:clrMapOvr>
  <p:transition spd="med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DADCE84-3946-BB48-9EC4-EE79231D80D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5150948"/>
      </p:ext>
    </p:extLst>
  </p:cSld>
  <p:clrMapOvr>
    <a:masterClrMapping/>
  </p:clrMapOvr>
  <p:transition spd="med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D8F0BE1-DB5C-BE45-B59E-DDCE2CB3056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71834699"/>
      </p:ext>
    </p:extLst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190F-1DDF-BB4A-8149-160679DE78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3/14/26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E6AF5-127D-7646-B7B1-9D3D83604E8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6167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CD7D295-D977-D841-91AE-0EE10ECC6A5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21617951"/>
      </p:ext>
    </p:extLst>
  </p:cSld>
  <p:clrMapOvr>
    <a:masterClrMapping/>
  </p:clrMapOvr>
  <p:transition spd="med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8C01A07-6CE0-9949-ADA1-AE483EA0CF8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64078157"/>
      </p:ext>
    </p:extLst>
  </p:cSld>
  <p:clrMapOvr>
    <a:masterClrMapping/>
  </p:clrMapOvr>
  <p:transition spd="med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EF3C843-9CA3-AC43-B293-C9FA1D65B01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6802465"/>
      </p:ext>
    </p:extLst>
  </p:cSld>
  <p:clrMapOvr>
    <a:masterClrMapping/>
  </p:clrMapOvr>
  <p:transition spd="med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B7C0A49-82EC-7B42-86AC-A2BFB947628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65563809"/>
      </p:ext>
    </p:extLst>
  </p:cSld>
  <p:clrMapOvr>
    <a:masterClrMapping/>
  </p:clrMapOvr>
  <p:transition spd="med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0172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1578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5633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4191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9796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4683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190F-1DDF-BB4A-8149-160679DE78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3/14/26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E6AF5-127D-7646-B7B1-9D3D83604E8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53777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9307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6894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4197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32000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0360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190F-1DDF-BB4A-8149-160679DE78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3/14/26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E6AF5-127D-7646-B7B1-9D3D83604E8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0269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190F-1DDF-BB4A-8149-160679DE78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3/14/26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E6AF5-127D-7646-B7B1-9D3D83604E8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4879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190F-1DDF-BB4A-8149-160679DE78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3/14/26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E6AF5-127D-7646-B7B1-9D3D83604E8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7502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190F-1DDF-BB4A-8149-160679DE78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3/14/26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E6AF5-127D-7646-B7B1-9D3D83604E8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018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190F-1DDF-BB4A-8149-160679DE78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3/14/26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E6AF5-127D-7646-B7B1-9D3D83604E8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0222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190F-1DDF-BB4A-8149-160679DE78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3/14/26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E6AF5-127D-7646-B7B1-9D3D83604E8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6332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9190F-1DDF-BB4A-8149-160679DE78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3/14/26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E6AF5-127D-7646-B7B1-9D3D83604E8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134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b="1" i="0" kern="1200">
          <a:solidFill>
            <a:schemeClr val="bg1"/>
          </a:solidFill>
          <a:effectLst>
            <a:glow rad="190500">
              <a:schemeClr val="tx1">
                <a:alpha val="7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0"/>
        </a:spcBef>
        <a:buFont typeface="Arial"/>
        <a:buNone/>
        <a:defRPr lang="en-US" sz="3600" b="1" i="0" kern="1200" dirty="0" smtClean="0">
          <a:solidFill>
            <a:schemeClr val="bg1"/>
          </a:solidFill>
          <a:effectLst>
            <a:glow rad="190500">
              <a:schemeClr val="tx1">
                <a:alpha val="7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+mj-lt"/>
          <a:ea typeface="+mj-ea"/>
          <a:cs typeface="+mj-cs"/>
        </a:defRPr>
      </a:lvl1pPr>
      <a:lvl2pPr marL="457200" indent="0" algn="l" defTabSz="457200" rtl="0" eaLnBrk="1" latinLnBrk="0" hangingPunct="1">
        <a:spcBef>
          <a:spcPct val="0"/>
        </a:spcBef>
        <a:buFont typeface="Arial"/>
        <a:buNone/>
        <a:defRPr lang="en-US" sz="3600" b="1" i="0" kern="1200" dirty="0" smtClean="0">
          <a:solidFill>
            <a:schemeClr val="bg1"/>
          </a:solidFill>
          <a:effectLst>
            <a:glow rad="190500">
              <a:schemeClr val="tx1">
                <a:alpha val="7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+mj-lt"/>
          <a:ea typeface="+mj-ea"/>
          <a:cs typeface="+mj-cs"/>
        </a:defRPr>
      </a:lvl2pPr>
      <a:lvl3pPr marL="914400" indent="0" algn="l" defTabSz="457200" rtl="0" eaLnBrk="1" latinLnBrk="0" hangingPunct="1">
        <a:spcBef>
          <a:spcPct val="0"/>
        </a:spcBef>
        <a:buFont typeface="Arial"/>
        <a:buNone/>
        <a:defRPr lang="en-US" sz="3600" b="1" i="0" kern="1200" dirty="0" smtClean="0">
          <a:solidFill>
            <a:schemeClr val="bg1"/>
          </a:solidFill>
          <a:effectLst>
            <a:glow rad="190500">
              <a:schemeClr val="tx1">
                <a:alpha val="7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+mj-lt"/>
          <a:ea typeface="+mj-ea"/>
          <a:cs typeface="+mj-cs"/>
        </a:defRPr>
      </a:lvl3pPr>
      <a:lvl4pPr marL="1371600" indent="0" algn="l" defTabSz="457200" rtl="0" eaLnBrk="1" latinLnBrk="0" hangingPunct="1">
        <a:spcBef>
          <a:spcPct val="0"/>
        </a:spcBef>
        <a:buFont typeface="Arial"/>
        <a:buNone/>
        <a:defRPr lang="en-US" sz="3600" b="1" i="0" kern="1200" dirty="0" smtClean="0">
          <a:solidFill>
            <a:schemeClr val="bg1"/>
          </a:solidFill>
          <a:effectLst>
            <a:glow rad="190500">
              <a:schemeClr val="tx1">
                <a:alpha val="7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+mj-lt"/>
          <a:ea typeface="+mj-ea"/>
          <a:cs typeface="+mj-cs"/>
        </a:defRPr>
      </a:lvl4pPr>
      <a:lvl5pPr marL="1828800" indent="0" algn="l" defTabSz="457200" rtl="0" eaLnBrk="1" latinLnBrk="0" hangingPunct="1">
        <a:spcBef>
          <a:spcPct val="0"/>
        </a:spcBef>
        <a:buFont typeface="Arial"/>
        <a:buNone/>
        <a:defRPr lang="en-US" sz="3600" b="1" i="0" kern="1200" dirty="0" smtClean="0">
          <a:solidFill>
            <a:schemeClr val="bg1"/>
          </a:solidFill>
          <a:effectLst>
            <a:glow rad="190500">
              <a:schemeClr val="tx1">
                <a:alpha val="7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2498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9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9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charset="0"/>
                <a:cs typeface="MS PGothic" charset="0"/>
              </a:defRPr>
            </a:lvl1pPr>
          </a:lstStyle>
          <a:p>
            <a:pPr>
              <a:defRPr/>
            </a:pPr>
            <a:fld id="{2DF8961B-EC1C-4B4C-B429-FA3BC992AB9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09783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MS PGothic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MS PGothic" charset="0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MS PGothic" charset="0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ＭＳ Ｐゴシック" charset="0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MS PGothic" charset="0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fld id="{61F442D0-A11F-2640-8129-5D1BEF7A3C1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2816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E905C2-7FCD-3759-BFF9-2BD1777E0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99" y="683172"/>
            <a:ext cx="8558918" cy="5390082"/>
          </a:xfrm>
          <a:prstGeom prst="rect">
            <a:avLst/>
          </a:prstGeom>
        </p:spPr>
      </p:pic>
      <p:sp>
        <p:nvSpPr>
          <p:cNvPr id="26" name="Shape 26"/>
          <p:cNvSpPr txBox="1"/>
          <p:nvPr/>
        </p:nvSpPr>
        <p:spPr>
          <a:xfrm>
            <a:off x="646675" y="924517"/>
            <a:ext cx="5615848" cy="29896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 defTabSz="914400">
              <a:buClr>
                <a:srgbClr val="FFFFFF"/>
              </a:buClr>
              <a:buSzPct val="25000"/>
              <a:buFont typeface="Arial"/>
              <a:buNone/>
            </a:pPr>
            <a:r>
              <a:rPr lang="en-US" sz="4800" b="1" kern="0" dirty="0"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  <a:rtl val="0"/>
              </a:rPr>
              <a:t>The Eschatological Significance of the </a:t>
            </a:r>
            <a:r>
              <a:rPr lang="en-US" sz="7200" b="1" kern="0" dirty="0"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  <a:rtl val="0"/>
              </a:rPr>
              <a:t>Sabbath</a:t>
            </a:r>
            <a:endParaRPr lang="en-US" sz="2400" b="1" kern="0" dirty="0">
              <a:solidFill>
                <a:srgbClr val="FFFFFF"/>
              </a:solidFill>
              <a:effectLst>
                <a:glow rad="190500">
                  <a:srgbClr val="000000">
                    <a:alpha val="7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5" name="Shape 26"/>
          <p:cNvSpPr txBox="1"/>
          <p:nvPr/>
        </p:nvSpPr>
        <p:spPr>
          <a:xfrm>
            <a:off x="646675" y="4105139"/>
            <a:ext cx="5615848" cy="18283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 defTabSz="914400">
              <a:buClr>
                <a:srgbClr val="FFFFFF"/>
              </a:buClr>
              <a:buSzPct val="25000"/>
              <a:buFont typeface="Arial"/>
              <a:buNone/>
            </a:pPr>
            <a:r>
              <a:rPr lang="en-US" sz="4000" b="1" i="1" kern="0" dirty="0"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  <a:rtl val="0"/>
              </a:rPr>
              <a:t>Dissertation by </a:t>
            </a:r>
            <a:br>
              <a:rPr lang="en-US" sz="4000" b="1" i="1" kern="0" dirty="0"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  <a:rtl val="0"/>
              </a:rPr>
            </a:br>
            <a:r>
              <a:rPr lang="en-US" sz="4000" b="1" i="1" kern="0" dirty="0"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  <a:rtl val="0"/>
              </a:rPr>
              <a:t>Dr. Rick Griffith</a:t>
            </a:r>
            <a:endParaRPr lang="en-US" sz="3200" b="1" i="1" kern="0" dirty="0">
              <a:solidFill>
                <a:srgbClr val="FFFFFF"/>
              </a:solidFill>
              <a:effectLst>
                <a:glow rad="190500">
                  <a:srgbClr val="000000">
                    <a:alpha val="7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115006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"/>
            <a:ext cx="7777163" cy="585864"/>
          </a:xfrm>
          <a:solidFill>
            <a:srgbClr val="000090"/>
          </a:solidFill>
        </p:spPr>
        <p:txBody>
          <a:bodyPr/>
          <a:lstStyle/>
          <a:p>
            <a:pPr eaLnBrk="1" hangingPunct="1"/>
            <a:r>
              <a:rPr kumimoji="1"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Eschatological Significance of the Sabbath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36512" y="1586753"/>
            <a:ext cx="750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Eternity</a:t>
            </a:r>
            <a:endParaRPr kumimoji="0" lang="en-SG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56030" y="1577789"/>
            <a:ext cx="7964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Eternity</a:t>
            </a:r>
            <a:endParaRPr kumimoji="0" lang="en-SG" sz="10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196788" y="1479176"/>
            <a:ext cx="591671" cy="134471"/>
          </a:xfrm>
          <a:prstGeom prst="rect">
            <a:avLst/>
          </a:prstGeom>
          <a:noFill/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3712" y="1365186"/>
            <a:ext cx="75303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Pre-Fall</a:t>
            </a:r>
            <a:endParaRPr kumimoji="0" lang="en-SG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39139" y="1365186"/>
            <a:ext cx="1018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Tribulation</a:t>
            </a:r>
            <a:endParaRPr kumimoji="0" lang="en-SG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191871" y="1492623"/>
            <a:ext cx="900951" cy="134471"/>
          </a:xfrm>
          <a:prstGeom prst="rect">
            <a:avLst/>
          </a:prstGeom>
          <a:noFill/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8112" y="1365186"/>
            <a:ext cx="1264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Pre-Mosaic</a:t>
            </a:r>
            <a:endParaRPr kumimoji="0" lang="en-SG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5213" y="1365186"/>
            <a:ext cx="1044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Mosaic</a:t>
            </a:r>
            <a:endParaRPr kumimoji="0" lang="en-SG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247965" y="1358153"/>
            <a:ext cx="954741" cy="307777"/>
          </a:xfrm>
          <a:prstGeom prst="rect">
            <a:avLst/>
          </a:prstGeom>
          <a:noFill/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34834" y="1268760"/>
            <a:ext cx="1358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Millennial Kingdom</a:t>
            </a:r>
            <a:endParaRPr kumimoji="0" lang="en-SG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908176" y="1479176"/>
            <a:ext cx="672353" cy="147918"/>
          </a:xfrm>
          <a:prstGeom prst="rect">
            <a:avLst/>
          </a:prstGeom>
          <a:noFill/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4760" y="1365186"/>
            <a:ext cx="9457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Church</a:t>
            </a:r>
            <a:endParaRPr kumimoji="0" lang="en-SG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96" y="2622176"/>
            <a:ext cx="739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God’s Work</a:t>
            </a:r>
            <a:endParaRPr kumimoji="0" lang="en-SG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496" y="3327375"/>
            <a:ext cx="640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God’s Rest</a:t>
            </a:r>
            <a:endParaRPr kumimoji="0" lang="en-SG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496" y="4105829"/>
            <a:ext cx="829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Israel’s Sabbath</a:t>
            </a:r>
            <a:endParaRPr kumimoji="0" lang="en-SG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496" y="5087506"/>
            <a:ext cx="829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Israel’s National History</a:t>
            </a:r>
            <a:endParaRPr kumimoji="0" lang="en-SG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97860" y="1813380"/>
            <a:ext cx="7454177" cy="161830"/>
          </a:xfrm>
          <a:prstGeom prst="rect">
            <a:avLst/>
          </a:prstGeom>
          <a:noFill/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768788" y="1048871"/>
            <a:ext cx="1479177" cy="188260"/>
          </a:xfrm>
          <a:prstGeom prst="rect">
            <a:avLst/>
          </a:prstGeom>
          <a:noFill/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888879" y="917194"/>
            <a:ext cx="11185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Christ’s Second Coming in </a:t>
            </a:r>
            <a:b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 Phases</a:t>
            </a:r>
            <a:endParaRPr kumimoji="0" lang="en-SG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0180" y="1968651"/>
            <a:ext cx="711460" cy="5386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6 Days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(Work)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Gen 1</a:t>
            </a:r>
            <a:endParaRPr kumimoji="0" lang="en-SG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10056" y="1968651"/>
            <a:ext cx="810154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Law Instituted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Exod 20</a:t>
            </a:r>
            <a:endParaRPr kumimoji="0" lang="en-SG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81473" y="1968651"/>
            <a:ext cx="1277489" cy="8156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Law Abolished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Rom 7:1-6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Gal 3:19</a:t>
            </a:r>
            <a:r>
              <a:rPr kumimoji="0" lang="en-SG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, 23-29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 Cor 9:20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 Cor 3:6-11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41337" y="1968651"/>
            <a:ext cx="121367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Daniel’s 70</a:t>
            </a:r>
            <a:r>
              <a:rPr kumimoji="0" lang="en-US" altLang="zh-CN" sz="1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</a:t>
            </a: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Week of 70-Week Prophecy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Dan 9:27</a:t>
            </a:r>
            <a:endParaRPr kumimoji="0" lang="en-SG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60179" y="1968651"/>
            <a:ext cx="110825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Some Aspects of Law Reinstituted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Ezek 40–48</a:t>
            </a:r>
            <a:endParaRPr kumimoji="0" lang="en-SG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5374" y="2643558"/>
            <a:ext cx="7439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Work of Creation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Gen 1</a:t>
            </a:r>
            <a:endParaRPr kumimoji="0" lang="en-SG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64962" y="2643558"/>
            <a:ext cx="9038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Work of Sustaining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John 5:17</a:t>
            </a:r>
            <a:endParaRPr kumimoji="0" lang="en-SG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98852" y="2643558"/>
            <a:ext cx="8374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Work of Recreation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Rev 21–22</a:t>
            </a:r>
            <a:endParaRPr kumimoji="0" lang="en-SG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2269" y="3327375"/>
            <a:ext cx="670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Not Resting</a:t>
            </a:r>
            <a:endParaRPr kumimoji="0" lang="en-SG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38881" y="3327375"/>
            <a:ext cx="879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Rests from Creative Activity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Gen 2:2-3</a:t>
            </a:r>
            <a:endParaRPr kumimoji="0" lang="en-SG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86112" y="3128511"/>
            <a:ext cx="4418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Israel Repeatedly Rejected God’s Offer of the Promised Land Rest…</a:t>
            </a:r>
            <a:endParaRPr kumimoji="0" lang="en-SG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00156" y="3327375"/>
            <a:ext cx="5730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Rest Stops by Sin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349367" y="3327375"/>
            <a:ext cx="926489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Rest Linked to Canaan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Gen</a:t>
            </a:r>
            <a:r>
              <a: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12; 1-3;</a:t>
            </a:r>
            <a:r>
              <a: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15:18;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Deut 30:1-10</a:t>
            </a:r>
            <a:endParaRPr kumimoji="0" lang="en-SG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32062" y="3327375"/>
            <a:ext cx="89964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Rejected in Wilderness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Gen</a:t>
            </a:r>
            <a:r>
              <a: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14:23;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Heb 3:9</a:t>
            </a:r>
            <a:endParaRPr kumimoji="0" lang="en-SG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82607" y="3327375"/>
            <a:ext cx="813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Rejected in David’s Time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Ps 95:7b-11</a:t>
            </a:r>
            <a:endParaRPr kumimoji="0" lang="en-SG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12936" y="3327375"/>
            <a:ext cx="892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Rejected in Messiah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Matt 23:37-39</a:t>
            </a:r>
            <a:endParaRPr kumimoji="0" lang="en-SG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401742" y="3327375"/>
            <a:ext cx="1003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Rejected in Peter’s Sermon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Acts 3:19-20</a:t>
            </a:r>
            <a:endParaRPr kumimoji="0" lang="en-SG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151802" y="3327375"/>
            <a:ext cx="11250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Rest Accepted &amp; Reinstituted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Heb 3:7–4:11</a:t>
            </a:r>
            <a:endParaRPr kumimoji="0" lang="en-SG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113758" y="4105829"/>
            <a:ext cx="729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No Sabbath for Mankind</a:t>
            </a:r>
            <a:endParaRPr kumimoji="0" lang="en-SG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603249" y="4105829"/>
            <a:ext cx="962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Israel’s Sabbath Anticipated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Gen 2:3</a:t>
            </a:r>
            <a:endParaRPr kumimoji="0" lang="en-SG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411760" y="4105829"/>
            <a:ext cx="920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Sabbath Instituted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Exod 16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Neh 9:13-14</a:t>
            </a:r>
            <a:endParaRPr kumimoji="0" lang="en-SG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4391711" y="4177068"/>
            <a:ext cx="659659" cy="928420"/>
          </a:xfrm>
          <a:prstGeom prst="rect">
            <a:avLst/>
          </a:prstGeom>
          <a:noFill/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134833" y="4105829"/>
            <a:ext cx="91641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Sabbath Abolished</a:t>
            </a:r>
            <a:endParaRPr kumimoji="0" lang="en-US" altLang="zh-CN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Col 2:16-17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Gal 4:9-10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Rom 14:5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Hos 2:11</a:t>
            </a:r>
            <a:endParaRPr kumimoji="0" lang="en-SG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196801" y="4105829"/>
            <a:ext cx="1196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Sign of Mosaic Covenant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Exod 31:13, 17;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Ezek 20:12, 20</a:t>
            </a:r>
            <a:endParaRPr kumimoji="0" lang="en-SG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004048" y="4105829"/>
            <a:ext cx="916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Lord’s Day Instituted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Acts 20:7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 Cor 16:1-2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Rev 1:10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967129" y="4105829"/>
            <a:ext cx="9620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Sabbath Reinstituted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Matt 24:20</a:t>
            </a:r>
            <a:endParaRPr kumimoji="0" lang="en-SG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233264" y="4105829"/>
            <a:ext cx="962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Sabbath Reinstituted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Ezek 46:1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Isa 66:23</a:t>
            </a:r>
            <a:endParaRPr kumimoji="0" lang="en-SG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866185" y="4801511"/>
            <a:ext cx="11639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Transition Begins</a:t>
            </a:r>
            <a:endParaRPr kumimoji="0" lang="en-SG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282954" y="4801511"/>
            <a:ext cx="14039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Transition Completed</a:t>
            </a:r>
            <a:endParaRPr kumimoji="0" lang="en-SG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934089" y="5087506"/>
            <a:ext cx="962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Nation Established a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 Mt Sinai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Exod 19</a:t>
            </a:r>
            <a:endParaRPr kumimoji="0" lang="en-SG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770698" y="5087506"/>
            <a:ext cx="105528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69 Weeks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（</a:t>
            </a: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483 years</a:t>
            </a:r>
            <a:r>
              <a: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）</a:t>
            </a:r>
            <a:endParaRPr kumimoji="0" lang="en-US" altLang="zh-CN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444 BC-AD 33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Dan 9:25</a:t>
            </a:r>
            <a:endParaRPr kumimoji="0" lang="en-SG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968185" y="5087506"/>
            <a:ext cx="1492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Nation Repents, Believes in Messiah, Re-established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Ezek 36–39</a:t>
            </a:r>
            <a:endParaRPr kumimoji="0" lang="en-SG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5496" y="5850722"/>
            <a:ext cx="954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Kingdom Typology</a:t>
            </a:r>
            <a:endParaRPr kumimoji="0" lang="en-SG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38980" y="5850722"/>
            <a:ext cx="9620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Kingdom Language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Gen 1</a:t>
            </a:r>
            <a:endParaRPr kumimoji="0" lang="en-SG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803585" y="5850722"/>
            <a:ext cx="132825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Abrahamic &amp; Land Covenants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Gen 12:1-3; 15:18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Deut 30:1-10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059832" y="5850722"/>
            <a:ext cx="14700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Sabbath Looks Back at Creation &amp; Redemption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Exod 20:8-11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Deut 5:12-15</a:t>
            </a:r>
            <a:endParaRPr kumimoji="0" lang="en-SG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468303" y="6043354"/>
            <a:ext cx="9620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Sabbath Typifies in a Dual Sense</a:t>
            </a:r>
            <a:endParaRPr kumimoji="0" lang="en-SG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164288" y="5850722"/>
            <a:ext cx="13481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Sabbath Looks Forward &amp; Typifies Kingdom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Heb 4:9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Lev 23:1-3</a:t>
            </a:r>
            <a:endParaRPr kumimoji="0" lang="en-SG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6695E17-293A-4146-8C86-BA72F26F983E}"/>
              </a:ext>
            </a:extLst>
          </p:cNvPr>
          <p:cNvSpPr txBox="1"/>
          <p:nvPr/>
        </p:nvSpPr>
        <p:spPr>
          <a:xfrm>
            <a:off x="-4481" y="548680"/>
            <a:ext cx="8896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 visual summary of the ThD dissertation by Richard James Griffith, Dallas Theological Seminary, 1990</a:t>
            </a:r>
            <a:endParaRPr kumimoji="0" lang="en-SG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B754676-E8FA-6A4B-A0B8-A7ED6F569715}"/>
              </a:ext>
            </a:extLst>
          </p:cNvPr>
          <p:cNvSpPr txBox="1"/>
          <p:nvPr/>
        </p:nvSpPr>
        <p:spPr>
          <a:xfrm>
            <a:off x="1122794" y="1968651"/>
            <a:ext cx="711460" cy="5386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7th Day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(Rest)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Gen 2:1-3</a:t>
            </a:r>
            <a:endParaRPr kumimoji="0" lang="en-SG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9D18FB7-E08B-C347-B92D-0236B37F47B8}"/>
              </a:ext>
            </a:extLst>
          </p:cNvPr>
          <p:cNvSpPr txBox="1"/>
          <p:nvPr/>
        </p:nvSpPr>
        <p:spPr>
          <a:xfrm>
            <a:off x="620180" y="1700808"/>
            <a:ext cx="71146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Creation</a:t>
            </a:r>
            <a:endParaRPr kumimoji="0" lang="en-SG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73B5A2C-117F-0940-B99E-D4D3747B10AE}"/>
              </a:ext>
            </a:extLst>
          </p:cNvPr>
          <p:cNvSpPr txBox="1"/>
          <p:nvPr/>
        </p:nvSpPr>
        <p:spPr>
          <a:xfrm>
            <a:off x="1571868" y="1700808"/>
            <a:ext cx="98653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Fall of Man</a:t>
            </a:r>
            <a:endParaRPr kumimoji="0" lang="en-SG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665504" y="5087506"/>
            <a:ext cx="16153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Nation Set Aside 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Church Age Gap: “Times of the Gentiles”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Dan 9:26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Luke 21:24</a:t>
            </a:r>
            <a:endParaRPr kumimoji="0" lang="en-SG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6C32793-1694-2E42-8D69-F1B3CEF69B4E}"/>
              </a:ext>
            </a:extLst>
          </p:cNvPr>
          <p:cNvSpPr txBox="1"/>
          <p:nvPr/>
        </p:nvSpPr>
        <p:spPr>
          <a:xfrm>
            <a:off x="5503051" y="1700808"/>
            <a:ext cx="71146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Rapture</a:t>
            </a:r>
            <a:endParaRPr kumimoji="0" lang="en-SG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BC95972-6044-B94D-A8A6-226B006CA5AA}"/>
              </a:ext>
            </a:extLst>
          </p:cNvPr>
          <p:cNvSpPr txBox="1"/>
          <p:nvPr/>
        </p:nvSpPr>
        <p:spPr>
          <a:xfrm>
            <a:off x="6397868" y="1700808"/>
            <a:ext cx="98653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Revelation</a:t>
            </a:r>
            <a:endParaRPr kumimoji="0" lang="en-SG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EDD8C98-9946-6E44-8407-6EF697EC05AC}"/>
              </a:ext>
            </a:extLst>
          </p:cNvPr>
          <p:cNvSpPr txBox="1"/>
          <p:nvPr/>
        </p:nvSpPr>
        <p:spPr>
          <a:xfrm>
            <a:off x="7221041" y="1700808"/>
            <a:ext cx="98653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Rev 20:1-6</a:t>
            </a:r>
            <a:endParaRPr kumimoji="0" lang="en-SG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978806" y="5087506"/>
            <a:ext cx="938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 Week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(7 Years)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AD ??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Dan 9:27</a:t>
            </a:r>
            <a:endParaRPr kumimoji="0" lang="en-SG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D3B2E1F-4549-584D-97B0-80B22FB2E3DE}"/>
              </a:ext>
            </a:extLst>
          </p:cNvPr>
          <p:cNvSpPr txBox="1"/>
          <p:nvPr/>
        </p:nvSpPr>
        <p:spPr>
          <a:xfrm>
            <a:off x="2906338" y="1700808"/>
            <a:ext cx="101759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Mount Sinai</a:t>
            </a:r>
            <a:endParaRPr kumimoji="0" lang="en-SG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78DCD97-D2E2-DA4D-A23B-5725CF850FDA}"/>
              </a:ext>
            </a:extLst>
          </p:cNvPr>
          <p:cNvSpPr txBox="1"/>
          <p:nvPr/>
        </p:nvSpPr>
        <p:spPr>
          <a:xfrm>
            <a:off x="3914704" y="1700808"/>
            <a:ext cx="141102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Death of Christ</a:t>
            </a:r>
            <a:endParaRPr kumimoji="0" lang="en-SG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4" name="Delay 23">
            <a:extLst>
              <a:ext uri="{FF2B5EF4-FFF2-40B4-BE49-F238E27FC236}">
                <a16:creationId xmlns:a16="http://schemas.microsoft.com/office/drawing/2014/main" id="{3300A3C2-B8B9-EE4D-82B0-3232676C1F40}"/>
              </a:ext>
            </a:extLst>
          </p:cNvPr>
          <p:cNvSpPr/>
          <p:nvPr/>
        </p:nvSpPr>
        <p:spPr bwMode="auto">
          <a:xfrm>
            <a:off x="-46462" y="1268760"/>
            <a:ext cx="730030" cy="936104"/>
          </a:xfrm>
          <a:prstGeom prst="flowChartDelay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08" charset="0"/>
              <a:ea typeface="ＭＳ Ｐゴシック" charset="0"/>
            </a:endParaRPr>
          </a:p>
        </p:txBody>
      </p:sp>
      <p:sp>
        <p:nvSpPr>
          <p:cNvPr id="85" name="Delay 84">
            <a:extLst>
              <a:ext uri="{FF2B5EF4-FFF2-40B4-BE49-F238E27FC236}">
                <a16:creationId xmlns:a16="http://schemas.microsoft.com/office/drawing/2014/main" id="{121E4A2D-FED2-714C-A26F-EE4609FA85C7}"/>
              </a:ext>
            </a:extLst>
          </p:cNvPr>
          <p:cNvSpPr/>
          <p:nvPr/>
        </p:nvSpPr>
        <p:spPr bwMode="auto">
          <a:xfrm flipH="1">
            <a:off x="8447762" y="1268760"/>
            <a:ext cx="730030" cy="936104"/>
          </a:xfrm>
          <a:prstGeom prst="flowChartDelay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08" charset="0"/>
              <a:ea typeface="ＭＳ Ｐゴシック" charset="0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B56B640-94A1-0246-A73F-87FAE47CA014}"/>
              </a:ext>
            </a:extLst>
          </p:cNvPr>
          <p:cNvCxnSpPr>
            <a:cxnSpLocks/>
            <a:endCxn id="6" idx="1"/>
          </p:cNvCxnSpPr>
          <p:nvPr/>
        </p:nvCxnSpPr>
        <p:spPr bwMode="auto">
          <a:xfrm flipV="1">
            <a:off x="693518" y="1704747"/>
            <a:ext cx="7762512" cy="20506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5" name="Delay 54">
            <a:extLst>
              <a:ext uri="{FF2B5EF4-FFF2-40B4-BE49-F238E27FC236}">
                <a16:creationId xmlns:a16="http://schemas.microsoft.com/office/drawing/2014/main" id="{2B165983-559A-9143-875D-03B9D148D612}"/>
              </a:ext>
            </a:extLst>
          </p:cNvPr>
          <p:cNvSpPr/>
          <p:nvPr/>
        </p:nvSpPr>
        <p:spPr bwMode="auto">
          <a:xfrm rot="16200000">
            <a:off x="3118066" y="1460109"/>
            <a:ext cx="354485" cy="150569"/>
          </a:xfrm>
          <a:prstGeom prst="flowChartDelay">
            <a:avLst/>
          </a:prstGeom>
          <a:solidFill>
            <a:schemeClr val="accent3">
              <a:lumMod val="50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08" charset="0"/>
              <a:ea typeface="ＭＳ Ｐゴシック" charset="0"/>
            </a:endParaRPr>
          </a:p>
        </p:txBody>
      </p:sp>
      <p:sp>
        <p:nvSpPr>
          <p:cNvPr id="87" name="Delay 86">
            <a:extLst>
              <a:ext uri="{FF2B5EF4-FFF2-40B4-BE49-F238E27FC236}">
                <a16:creationId xmlns:a16="http://schemas.microsoft.com/office/drawing/2014/main" id="{B29BF1BB-5C2E-5442-9E85-D9A59610D322}"/>
              </a:ext>
            </a:extLst>
          </p:cNvPr>
          <p:cNvSpPr/>
          <p:nvPr/>
        </p:nvSpPr>
        <p:spPr bwMode="auto">
          <a:xfrm rot="16200000">
            <a:off x="3261999" y="1460109"/>
            <a:ext cx="354485" cy="150569"/>
          </a:xfrm>
          <a:prstGeom prst="flowChartDelay">
            <a:avLst/>
          </a:prstGeom>
          <a:solidFill>
            <a:schemeClr val="accent3">
              <a:lumMod val="50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08" charset="0"/>
              <a:ea typeface="ＭＳ Ｐゴシック" charset="0"/>
            </a:endParaRPr>
          </a:p>
        </p:txBody>
      </p:sp>
      <p:sp>
        <p:nvSpPr>
          <p:cNvPr id="57" name="Lightning Bolt 56">
            <a:extLst>
              <a:ext uri="{FF2B5EF4-FFF2-40B4-BE49-F238E27FC236}">
                <a16:creationId xmlns:a16="http://schemas.microsoft.com/office/drawing/2014/main" id="{C50DF5B3-2B3F-CE42-BC88-07E4F4FB8024}"/>
              </a:ext>
            </a:extLst>
          </p:cNvPr>
          <p:cNvSpPr/>
          <p:nvPr/>
        </p:nvSpPr>
        <p:spPr bwMode="auto">
          <a:xfrm>
            <a:off x="1748925" y="1255692"/>
            <a:ext cx="432048" cy="455541"/>
          </a:xfrm>
          <a:prstGeom prst="lightningBolt">
            <a:avLst/>
          </a:prstGeom>
          <a:solidFill>
            <a:srgbClr val="C0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08" charset="0"/>
              <a:ea typeface="ＭＳ Ｐゴシック" charset="0"/>
            </a:endParaRPr>
          </a:p>
        </p:txBody>
      </p:sp>
      <p:sp>
        <p:nvSpPr>
          <p:cNvPr id="86" name="Sun 85">
            <a:extLst>
              <a:ext uri="{FF2B5EF4-FFF2-40B4-BE49-F238E27FC236}">
                <a16:creationId xmlns:a16="http://schemas.microsoft.com/office/drawing/2014/main" id="{028D7D1E-4F6D-C54E-8E18-A84B15609353}"/>
              </a:ext>
            </a:extLst>
          </p:cNvPr>
          <p:cNvSpPr/>
          <p:nvPr/>
        </p:nvSpPr>
        <p:spPr bwMode="auto">
          <a:xfrm>
            <a:off x="744650" y="1302816"/>
            <a:ext cx="462520" cy="435987"/>
          </a:xfrm>
          <a:prstGeom prst="sun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08" charset="0"/>
              <a:ea typeface="ＭＳ Ｐゴシック" charset="0"/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A560D90-95B3-D849-9011-C473BB84C05E}"/>
              </a:ext>
            </a:extLst>
          </p:cNvPr>
          <p:cNvGrpSpPr/>
          <p:nvPr/>
        </p:nvGrpSpPr>
        <p:grpSpPr>
          <a:xfrm>
            <a:off x="4479187" y="1302816"/>
            <a:ext cx="282061" cy="363114"/>
            <a:chOff x="4577971" y="1302816"/>
            <a:chExt cx="282061" cy="363114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9D0A3B8E-CB5B-7540-A011-DE76CE1F474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19001" y="1302816"/>
              <a:ext cx="0" cy="363114"/>
            </a:xfrm>
            <a:prstGeom prst="line">
              <a:avLst/>
            </a:prstGeom>
            <a:solidFill>
              <a:schemeClr val="accent1"/>
            </a:solidFill>
            <a:ln w="69850" cap="sq" cmpd="sng" algn="ctr">
              <a:solidFill>
                <a:srgbClr val="8F39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FF208A8C-EFCD-5647-BF5E-3C8B89E6BC6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77971" y="1436191"/>
              <a:ext cx="282061" cy="0"/>
            </a:xfrm>
            <a:prstGeom prst="line">
              <a:avLst/>
            </a:prstGeom>
            <a:solidFill>
              <a:schemeClr val="accent1"/>
            </a:solidFill>
            <a:ln w="69850" cap="sq" cmpd="sng" algn="ctr">
              <a:solidFill>
                <a:srgbClr val="8F39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94" name="U-Turn Arrow 93">
            <a:extLst>
              <a:ext uri="{FF2B5EF4-FFF2-40B4-BE49-F238E27FC236}">
                <a16:creationId xmlns:a16="http://schemas.microsoft.com/office/drawing/2014/main" id="{58F778FC-1B0F-5340-9EF5-6EE6EE266562}"/>
              </a:ext>
            </a:extLst>
          </p:cNvPr>
          <p:cNvSpPr/>
          <p:nvPr/>
        </p:nvSpPr>
        <p:spPr bwMode="auto">
          <a:xfrm rot="10800000" flipH="1">
            <a:off x="5750769" y="1147447"/>
            <a:ext cx="214000" cy="514543"/>
          </a:xfrm>
          <a:prstGeom prst="uturnArrow">
            <a:avLst/>
          </a:prstGeom>
          <a:solidFill>
            <a:schemeClr val="accent2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08" charset="0"/>
              <a:ea typeface="ＭＳ Ｐゴシック" charset="0"/>
            </a:endParaRPr>
          </a:p>
        </p:txBody>
      </p:sp>
      <p:sp>
        <p:nvSpPr>
          <p:cNvPr id="96" name="Down Arrow 95">
            <a:extLst>
              <a:ext uri="{FF2B5EF4-FFF2-40B4-BE49-F238E27FC236}">
                <a16:creationId xmlns:a16="http://schemas.microsoft.com/office/drawing/2014/main" id="{104EA2F4-6A02-6F49-AB53-65629CBD287E}"/>
              </a:ext>
            </a:extLst>
          </p:cNvPr>
          <p:cNvSpPr/>
          <p:nvPr/>
        </p:nvSpPr>
        <p:spPr bwMode="auto">
          <a:xfrm>
            <a:off x="6881913" y="1147446"/>
            <a:ext cx="129384" cy="524052"/>
          </a:xfrm>
          <a:prstGeom prst="downArrow">
            <a:avLst/>
          </a:prstGeom>
          <a:solidFill>
            <a:schemeClr val="accent2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08" charset="0"/>
              <a:ea typeface="ＭＳ Ｐゴシック" charset="0"/>
            </a:endParaRPr>
          </a:p>
        </p:txBody>
      </p:sp>
      <p:sp>
        <p:nvSpPr>
          <p:cNvPr id="100" name="Down Arrow 99">
            <a:extLst>
              <a:ext uri="{FF2B5EF4-FFF2-40B4-BE49-F238E27FC236}">
                <a16:creationId xmlns:a16="http://schemas.microsoft.com/office/drawing/2014/main" id="{D2C6E776-B868-2741-8DEC-6A2CA397AB62}"/>
              </a:ext>
            </a:extLst>
          </p:cNvPr>
          <p:cNvSpPr/>
          <p:nvPr/>
        </p:nvSpPr>
        <p:spPr bwMode="auto">
          <a:xfrm rot="16200000">
            <a:off x="5212634" y="44503"/>
            <a:ext cx="101292" cy="5803560"/>
          </a:xfrm>
          <a:prstGeom prst="downArrow">
            <a:avLst/>
          </a:prstGeom>
          <a:solidFill>
            <a:schemeClr val="accent2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08" charset="0"/>
              <a:ea typeface="ＭＳ Ｐゴシック" charset="0"/>
            </a:endParaRPr>
          </a:p>
        </p:txBody>
      </p:sp>
      <p:sp>
        <p:nvSpPr>
          <p:cNvPr id="101" name="Down Arrow 100">
            <a:extLst>
              <a:ext uri="{FF2B5EF4-FFF2-40B4-BE49-F238E27FC236}">
                <a16:creationId xmlns:a16="http://schemas.microsoft.com/office/drawing/2014/main" id="{A913A863-F1FD-E445-AA0D-61E3720F250D}"/>
              </a:ext>
            </a:extLst>
          </p:cNvPr>
          <p:cNvSpPr/>
          <p:nvPr/>
        </p:nvSpPr>
        <p:spPr bwMode="auto">
          <a:xfrm rot="16200000">
            <a:off x="6823678" y="5888421"/>
            <a:ext cx="128072" cy="914644"/>
          </a:xfrm>
          <a:prstGeom prst="downArrow">
            <a:avLst/>
          </a:prstGeom>
          <a:solidFill>
            <a:schemeClr val="accent2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08" charset="0"/>
              <a:ea typeface="ＭＳ Ｐゴシック" charset="0"/>
            </a:endParaRPr>
          </a:p>
        </p:txBody>
      </p:sp>
      <p:sp>
        <p:nvSpPr>
          <p:cNvPr id="102" name="Down Arrow 101">
            <a:extLst>
              <a:ext uri="{FF2B5EF4-FFF2-40B4-BE49-F238E27FC236}">
                <a16:creationId xmlns:a16="http://schemas.microsoft.com/office/drawing/2014/main" id="{46A2F393-43C6-7248-9CCA-FDD6AB316C57}"/>
              </a:ext>
            </a:extLst>
          </p:cNvPr>
          <p:cNvSpPr/>
          <p:nvPr/>
        </p:nvSpPr>
        <p:spPr bwMode="auto">
          <a:xfrm rot="5400000">
            <a:off x="4893278" y="5888421"/>
            <a:ext cx="128072" cy="914644"/>
          </a:xfrm>
          <a:prstGeom prst="downArrow">
            <a:avLst/>
          </a:prstGeom>
          <a:solidFill>
            <a:schemeClr val="accent2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08" charset="0"/>
              <a:ea typeface="ＭＳ Ｐゴシック" charset="0"/>
            </a:endParaRPr>
          </a:p>
        </p:txBody>
      </p:sp>
      <p:sp>
        <p:nvSpPr>
          <p:cNvPr id="103" name="Down Arrow 102">
            <a:extLst>
              <a:ext uri="{FF2B5EF4-FFF2-40B4-BE49-F238E27FC236}">
                <a16:creationId xmlns:a16="http://schemas.microsoft.com/office/drawing/2014/main" id="{A5A88FAA-1168-CA42-B7B6-8199E86E34C5}"/>
              </a:ext>
            </a:extLst>
          </p:cNvPr>
          <p:cNvSpPr/>
          <p:nvPr/>
        </p:nvSpPr>
        <p:spPr bwMode="auto">
          <a:xfrm rot="16200000">
            <a:off x="7083697" y="4800937"/>
            <a:ext cx="145722" cy="231981"/>
          </a:xfrm>
          <a:prstGeom prst="downArrow">
            <a:avLst/>
          </a:prstGeom>
          <a:solidFill>
            <a:schemeClr val="accent2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08" charset="0"/>
              <a:ea typeface="ＭＳ Ｐゴシック" charset="0"/>
            </a:endParaRP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FA07EBBA-66F5-E940-96C5-E01F52213059}"/>
              </a:ext>
            </a:extLst>
          </p:cNvPr>
          <p:cNvCxnSpPr/>
          <p:nvPr/>
        </p:nvCxnSpPr>
        <p:spPr bwMode="auto">
          <a:xfrm>
            <a:off x="1110111" y="3374732"/>
            <a:ext cx="0" cy="662292"/>
          </a:xfrm>
          <a:prstGeom prst="line">
            <a:avLst/>
          </a:prstGeom>
          <a:solidFill>
            <a:schemeClr val="accent1"/>
          </a:solidFill>
          <a:ln w="31750" cap="sq" cmpd="sng" algn="ctr">
            <a:solidFill>
              <a:srgbClr val="6E0043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344F96E7-71A9-1942-9A9E-4BAB5280D5B6}"/>
              </a:ext>
            </a:extLst>
          </p:cNvPr>
          <p:cNvCxnSpPr/>
          <p:nvPr/>
        </p:nvCxnSpPr>
        <p:spPr bwMode="auto">
          <a:xfrm>
            <a:off x="1907704" y="3408599"/>
            <a:ext cx="0" cy="662292"/>
          </a:xfrm>
          <a:prstGeom prst="line">
            <a:avLst/>
          </a:prstGeom>
          <a:solidFill>
            <a:schemeClr val="accent1"/>
          </a:solidFill>
          <a:ln w="31750" cap="sq" cmpd="sng" algn="ctr">
            <a:solidFill>
              <a:srgbClr val="6E0043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F9D7E29-3526-CC4E-8BB6-4CE7E9D9F302}"/>
              </a:ext>
            </a:extLst>
          </p:cNvPr>
          <p:cNvCxnSpPr/>
          <p:nvPr/>
        </p:nvCxnSpPr>
        <p:spPr bwMode="auto">
          <a:xfrm>
            <a:off x="4975990" y="4238332"/>
            <a:ext cx="0" cy="662292"/>
          </a:xfrm>
          <a:prstGeom prst="line">
            <a:avLst/>
          </a:prstGeom>
          <a:solidFill>
            <a:schemeClr val="accent1"/>
          </a:solidFill>
          <a:ln w="31750" cap="sq" cmpd="sng" algn="ctr">
            <a:solidFill>
              <a:srgbClr val="6E0043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FA3FDF31-096E-7043-BC0D-856CB421DE5E}"/>
              </a:ext>
            </a:extLst>
          </p:cNvPr>
          <p:cNvCxnSpPr/>
          <p:nvPr/>
        </p:nvCxnSpPr>
        <p:spPr bwMode="auto">
          <a:xfrm>
            <a:off x="5920490" y="4238332"/>
            <a:ext cx="0" cy="662292"/>
          </a:xfrm>
          <a:prstGeom prst="line">
            <a:avLst/>
          </a:prstGeom>
          <a:solidFill>
            <a:schemeClr val="accent1"/>
          </a:solidFill>
          <a:ln w="31750" cap="sq" cmpd="sng" algn="ctr">
            <a:solidFill>
              <a:srgbClr val="6E0043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9" name="6-Point Star 98">
            <a:extLst>
              <a:ext uri="{FF2B5EF4-FFF2-40B4-BE49-F238E27FC236}">
                <a16:creationId xmlns:a16="http://schemas.microsoft.com/office/drawing/2014/main" id="{270CAF1C-30A2-3A40-83F3-AF93EC2E00F2}"/>
              </a:ext>
            </a:extLst>
          </p:cNvPr>
          <p:cNvSpPr>
            <a:spLocks noChangeAspect="1"/>
          </p:cNvSpPr>
          <p:nvPr/>
        </p:nvSpPr>
        <p:spPr bwMode="auto">
          <a:xfrm>
            <a:off x="3267436" y="4813715"/>
            <a:ext cx="285678" cy="285710"/>
          </a:xfrm>
          <a:prstGeom prst="star6">
            <a:avLst/>
          </a:prstGeom>
          <a:solidFill>
            <a:schemeClr val="accent6">
              <a:lumMod val="75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08" charset="0"/>
              <a:ea typeface="ＭＳ Ｐゴシック" charset="0"/>
            </a:endParaRPr>
          </a:p>
        </p:txBody>
      </p:sp>
      <p:sp>
        <p:nvSpPr>
          <p:cNvPr id="104" name="Text Box 5">
            <a:extLst>
              <a:ext uri="{FF2B5EF4-FFF2-40B4-BE49-F238E27FC236}">
                <a16:creationId xmlns:a16="http://schemas.microsoft.com/office/drawing/2014/main" id="{0749AA7F-8052-A445-ABCF-97AAB4663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8787" y="78033"/>
            <a:ext cx="5277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23</a:t>
            </a:r>
          </a:p>
        </p:txBody>
      </p:sp>
      <p:sp>
        <p:nvSpPr>
          <p:cNvPr id="97" name="Text Box 5">
            <a:extLst>
              <a:ext uri="{FF2B5EF4-FFF2-40B4-BE49-F238E27FC236}">
                <a16:creationId xmlns:a16="http://schemas.microsoft.com/office/drawing/2014/main" id="{B1753B83-4F62-804D-9088-03D33FDDC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3623" y="599150"/>
            <a:ext cx="10567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OS 23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529</a:t>
            </a:r>
          </a:p>
        </p:txBody>
      </p:sp>
      <p:sp>
        <p:nvSpPr>
          <p:cNvPr id="105" name="Text Box 5">
            <a:extLst>
              <a:ext uri="{FF2B5EF4-FFF2-40B4-BE49-F238E27FC236}">
                <a16:creationId xmlns:a16="http://schemas.microsoft.com/office/drawing/2014/main" id="{DA2DE922-7BF6-7345-B650-F63AD038C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2256" y="1774858"/>
            <a:ext cx="12987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NS266k</a:t>
            </a:r>
          </a:p>
        </p:txBody>
      </p:sp>
    </p:spTree>
    <p:extLst>
      <p:ext uri="{BB962C8B-B14F-4D97-AF65-F5344CB8AC3E}">
        <p14:creationId xmlns:p14="http://schemas.microsoft.com/office/powerpoint/2010/main" val="1210374028"/>
      </p:ext>
    </p:extLst>
  </p:cSld>
  <p:clrMapOvr>
    <a:masterClrMapping/>
  </p:clrMapOvr>
  <p:transition spd="med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88036636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Future (Eschatology) at </a:t>
            </a:r>
            <a:r>
              <a:rPr lang="en-US" sz="28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for free!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248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7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396</Words>
  <Application>Microsoft Macintosh PowerPoint</Application>
  <PresentationFormat>On-screen Show (4:3)</PresentationFormat>
  <Paragraphs>136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ＭＳ Ｐゴシック</vt:lpstr>
      <vt:lpstr>Arial</vt:lpstr>
      <vt:lpstr>Calibri</vt:lpstr>
      <vt:lpstr>Times New Roman</vt:lpstr>
      <vt:lpstr>Wingdings</vt:lpstr>
      <vt:lpstr>1_Office Theme</vt:lpstr>
      <vt:lpstr>7_Default Design</vt:lpstr>
      <vt:lpstr>Orbit</vt:lpstr>
      <vt:lpstr>PowerPoint Presentation</vt:lpstr>
      <vt:lpstr>The Eschatological Significance of the Sabbath</vt:lpstr>
      <vt:lpstr>Black</vt:lpstr>
      <vt:lpstr>Future (Eschatology) at BibleStudyDownloads.org</vt:lpstr>
    </vt:vector>
  </TitlesOfParts>
  <Company>Singapore Bible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 Griffith</dc:creator>
  <cp:lastModifiedBy>Rick Griffith</cp:lastModifiedBy>
  <cp:revision>6</cp:revision>
  <dcterms:created xsi:type="dcterms:W3CDTF">2016-03-12T09:16:16Z</dcterms:created>
  <dcterms:modified xsi:type="dcterms:W3CDTF">2026-03-14T19:17:59Z</dcterms:modified>
</cp:coreProperties>
</file>