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0" r:id="rId3"/>
    <p:sldMasterId id="2147483705" r:id="rId4"/>
    <p:sldMasterId id="2147483741" r:id="rId5"/>
    <p:sldMasterId id="2147483769" r:id="rId6"/>
    <p:sldMasterId id="2147483781" r:id="rId7"/>
    <p:sldMasterId id="2147483783" r:id="rId8"/>
  </p:sldMasterIdLst>
  <p:notesMasterIdLst>
    <p:notesMasterId r:id="rId79"/>
  </p:notesMasterIdLst>
  <p:sldIdLst>
    <p:sldId id="435" r:id="rId9"/>
    <p:sldId id="561" r:id="rId10"/>
    <p:sldId id="473" r:id="rId11"/>
    <p:sldId id="534" r:id="rId12"/>
    <p:sldId id="490" r:id="rId13"/>
    <p:sldId id="491" r:id="rId14"/>
    <p:sldId id="489" r:id="rId15"/>
    <p:sldId id="480" r:id="rId16"/>
    <p:sldId id="471" r:id="rId17"/>
    <p:sldId id="472" r:id="rId18"/>
    <p:sldId id="508" r:id="rId19"/>
    <p:sldId id="556" r:id="rId20"/>
    <p:sldId id="494" r:id="rId21"/>
    <p:sldId id="504" r:id="rId22"/>
    <p:sldId id="505" r:id="rId23"/>
    <p:sldId id="506" r:id="rId24"/>
    <p:sldId id="507" r:id="rId25"/>
    <p:sldId id="477" r:id="rId26"/>
    <p:sldId id="486" r:id="rId27"/>
    <p:sldId id="554" r:id="rId28"/>
    <p:sldId id="555" r:id="rId29"/>
    <p:sldId id="414" r:id="rId30"/>
    <p:sldId id="439" r:id="rId31"/>
    <p:sldId id="562" r:id="rId32"/>
    <p:sldId id="564" r:id="rId33"/>
    <p:sldId id="563" r:id="rId34"/>
    <p:sldId id="565" r:id="rId35"/>
    <p:sldId id="568" r:id="rId36"/>
    <p:sldId id="569" r:id="rId37"/>
    <p:sldId id="566" r:id="rId38"/>
    <p:sldId id="570" r:id="rId39"/>
    <p:sldId id="482" r:id="rId40"/>
    <p:sldId id="571" r:id="rId41"/>
    <p:sldId id="476" r:id="rId42"/>
    <p:sldId id="572" r:id="rId43"/>
    <p:sldId id="567" r:id="rId44"/>
    <p:sldId id="429" r:id="rId45"/>
    <p:sldId id="440" r:id="rId46"/>
    <p:sldId id="533" r:id="rId47"/>
    <p:sldId id="574" r:id="rId48"/>
    <p:sldId id="583" r:id="rId49"/>
    <p:sldId id="582" r:id="rId50"/>
    <p:sldId id="581" r:id="rId51"/>
    <p:sldId id="578" r:id="rId52"/>
    <p:sldId id="558" r:id="rId53"/>
    <p:sldId id="579" r:id="rId54"/>
    <p:sldId id="474" r:id="rId55"/>
    <p:sldId id="557" r:id="rId56"/>
    <p:sldId id="475" r:id="rId57"/>
    <p:sldId id="585" r:id="rId58"/>
    <p:sldId id="586" r:id="rId59"/>
    <p:sldId id="487" r:id="rId60"/>
    <p:sldId id="584" r:id="rId61"/>
    <p:sldId id="441" r:id="rId62"/>
    <p:sldId id="580" r:id="rId63"/>
    <p:sldId id="559" r:id="rId64"/>
    <p:sldId id="430" r:id="rId65"/>
    <p:sldId id="587" r:id="rId66"/>
    <p:sldId id="431" r:id="rId67"/>
    <p:sldId id="560" r:id="rId68"/>
    <p:sldId id="434" r:id="rId69"/>
    <p:sldId id="318" r:id="rId70"/>
    <p:sldId id="481" r:id="rId71"/>
    <p:sldId id="591" r:id="rId72"/>
    <p:sldId id="589" r:id="rId73"/>
    <p:sldId id="590" r:id="rId74"/>
    <p:sldId id="483" r:id="rId75"/>
    <p:sldId id="528" r:id="rId76"/>
    <p:sldId id="320" r:id="rId77"/>
    <p:sldId id="345"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D"/>
    <a:srgbClr val="0033E3"/>
    <a:srgbClr val="CCF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19" autoAdjust="0"/>
    <p:restoredTop sz="65789" autoAdjust="0"/>
  </p:normalViewPr>
  <p:slideViewPr>
    <p:cSldViewPr snapToGrid="0" snapToObjects="1">
      <p:cViewPr varScale="1">
        <p:scale>
          <a:sx n="61" d="100"/>
          <a:sy n="61" d="100"/>
        </p:scale>
        <p:origin x="216" y="1112"/>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3/14/26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a:t>
            </a:r>
            <a:r>
              <a:rPr lang="en-US" sz="1200" kern="1200" dirty="0">
                <a:solidFill>
                  <a:schemeClr val="tx1"/>
                </a:solidFill>
                <a:effectLst/>
                <a:latin typeface="+mn-lt"/>
                <a:ea typeface="+mn-ea"/>
                <a:cs typeface="+mn-cs"/>
              </a:rPr>
              <a:t>Rapture (the coming of Christ for His own in the air to take the church from the earth prior to the Great Tribulation) differs from the Revelation (the coming of Christ with His own to judge unbelievers upon the earth after the Great Tribulation).</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latin typeface="Arial"/>
                <a:cs typeface="Arial"/>
              </a:rPr>
              <a:t>• </a:t>
            </a:r>
            <a:r>
              <a:rPr lang="en-US" dirty="0">
                <a:latin typeface="Arial"/>
                <a:cs typeface="Arial"/>
              </a:rPr>
              <a:t>Both events are literal returns.  Never does the Scripture refer to these events as only allegorical returns for in both instances Christ will bodily return to the earth.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find Christ as their central figure.  Although humanity is involved in both, Christ Himself is at the forefront.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still future.  They are yet to be seen on God's prophetic calendar.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sometimes referred to by the same word (e.g., "coming" refers to the Rapture in 1 Thessalonians 4:15 and the Revelation in Matthew 24:27).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11</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r>
              <a:rPr lang="en-US" dirty="0">
                <a:latin typeface="Times New Roman" charset="0"/>
                <a:ea typeface="ＭＳ Ｐゴシック" charset="0"/>
                <a:cs typeface="ＭＳ Ｐゴシック" charset="0"/>
              </a:rPr>
              <a:t>There exist five perspectives on when Jesus will come back concerning the Tribulation. All five see his return before the Millennium, so all five are Premillennial. But they differ in relating to the Tribulation.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know of 5 Rapture views, but these 3 of the most held.</a:t>
            </a:r>
          </a:p>
          <a:p>
            <a:r>
              <a:rPr lang="en-US" dirty="0">
                <a:latin typeface="Arial" panose="020B0604020202020204" pitchFamily="34" charset="0"/>
                <a:cs typeface="Arial" panose="020B0604020202020204" pitchFamily="34" charset="0"/>
              </a:rPr>
              <a:t>Two views are not surveyed: the Partial Rapture and the Prewrath Rapture views. Neither one has convinced many people.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13</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 believe that the Pre-Trib view has the best merit. One reason is that there are too many differences between the two phases of Christ's return as seen in the 17 distinctions in the next four slides.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14</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sz="1200" kern="1200" dirty="0">
                <a:solidFill>
                  <a:schemeClr val="tx1"/>
                </a:solidFill>
                <a:effectLst/>
                <a:latin typeface="Arial"/>
                <a:ea typeface="+mn-ea"/>
                <a:cs typeface="Arial"/>
              </a:rPr>
              <a:t>Despite their similarities, several contrasts exist between the Rapture and the Revelation (adapted and expanded from Charles F. Baker, </a:t>
            </a:r>
            <a:r>
              <a:rPr lang="en-US" sz="1200" i="1" kern="1200" dirty="0">
                <a:solidFill>
                  <a:schemeClr val="tx1"/>
                </a:solidFill>
                <a:effectLst/>
                <a:latin typeface="Arial"/>
                <a:ea typeface="+mn-ea"/>
                <a:cs typeface="Arial"/>
              </a:rPr>
              <a:t>A Dispensational Theology</a:t>
            </a:r>
            <a:r>
              <a:rPr lang="en-US" sz="1200" kern="1200" dirty="0">
                <a:solidFill>
                  <a:schemeClr val="tx1"/>
                </a:solidFill>
                <a:effectLst/>
                <a:latin typeface="Arial"/>
                <a:ea typeface="+mn-ea"/>
                <a:cs typeface="Arial"/>
              </a:rPr>
              <a:t>, 584-86).</a:t>
            </a:r>
            <a:endParaRPr lang="en-US" dirty="0">
              <a:latin typeface="Arial"/>
              <a:ea typeface="ＭＳ Ｐゴシック" charset="0"/>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15</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16</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17</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we will focus on the first stage: The Rapture.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reasons can we give to anticipate Jesus coming back?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Paul gave them three reasons to have hope in the Lord’s return. So today we’ll see these three reasons to look forward to the Lord’s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Last Christmas we focused on the first coming of our Savior in Bethlehem. </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My comments today will focus on the first of these two events: the Rapture.  We'll be looking at the key passage in all Scripture relating to this very important event in God's timetable of the ages. Believers at Thessalonica had died and those left were wondering when and if they would see them again</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Paul gave them three reasons to have hope in the Lord’s return. So today we’ll see these three reasons to look forward to the Lord’s return at the Rapture.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Knowing the destiny of Christians at death helps us to control our grief.</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Knowledge of what happens after death is one of the most important things to know.</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Many people think that eschatology is unimportant.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This is seen in what some say about the time of the Rapture:</a:t>
            </a:r>
            <a:r>
              <a:rPr lang="en-US" baseline="0" dirty="0">
                <a:latin typeface="Arial"/>
                <a:cs typeface="Arial"/>
              </a:rPr>
              <a:t> </a:t>
            </a:r>
            <a:r>
              <a:rPr lang="en-US" baseline="0" dirty="0" err="1">
                <a:latin typeface="Arial"/>
                <a:cs typeface="Arial"/>
              </a:rPr>
              <a:t>I"'m</a:t>
            </a:r>
            <a:r>
              <a:rPr lang="en-US" baseline="0" dirty="0">
                <a:latin typeface="Arial"/>
                <a:cs typeface="Arial"/>
              </a:rPr>
              <a:t> not pretrib, midtrib, or posttrib. I am </a:t>
            </a:r>
            <a:r>
              <a:rPr lang="en-US" baseline="0" dirty="0" err="1">
                <a:latin typeface="Arial"/>
                <a:cs typeface="Arial"/>
              </a:rPr>
              <a:t>pantrib</a:t>
            </a:r>
            <a:r>
              <a:rPr lang="en-US" baseline="0" dirty="0">
                <a:latin typeface="Arial"/>
                <a:cs typeface="Arial"/>
              </a:rPr>
              <a:t>, because it will all pan out in the end!"</a:t>
            </a:r>
            <a:endParaRPr lang="en-US" dirty="0">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It is difficult to lose a loved one even when you know where that person is going after death.</a:t>
            </a:r>
            <a:endParaRPr lang="en-US" dirty="0">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is it so important that we know about future things such as the destiny of believers?  Paul saw eschatology as vital because it affects our hope.  It's important because…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all respond to life based on what we know.</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Many people grieve with no hope of where their loved one went at death—but not believers!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 still grieve, but we do so in hope.</a:t>
            </a:r>
            <a:endParaRPr lang="en-US" dirty="0">
              <a:cs typeface="ＭＳ Ｐゴシック" charset="0"/>
            </a:endParaRPr>
          </a:p>
          <a:p>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our focus today is "Are You Ready For the Lord's Return?"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Recent studies claim that we go through these emotions but not necessarily in this order.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Notice what Paul is really saying in this verse. </a:t>
            </a:r>
          </a:p>
          <a:p>
            <a:r>
              <a:rPr lang="en-US" dirty="0">
                <a:latin typeface="Arial"/>
                <a:cs typeface="Arial"/>
              </a:rPr>
              <a:t>He is not saying that Christians will not grieve.  </a:t>
            </a:r>
          </a:p>
          <a:p>
            <a:r>
              <a:rPr lang="en-US" dirty="0">
                <a:latin typeface="Arial"/>
                <a:cs typeface="Arial"/>
              </a:rPr>
              <a:t>He is only addressing the issue of how they should grieve.  They should grieve in such a way that shows hope—like when Jesus grieved over Lazarus.</a:t>
            </a:r>
          </a:p>
          <a:p>
            <a:endParaRPr lang="en-US" dirty="0">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Why did Paul say these things though?  What problem was he addressing in the church?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Paul had already taught the believers about the Rapture when he was with them.  He told them that when Christ comes all who have trusted Him will be removed from the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Thessalonians were confused regarding the destiny of believers who had died before the Rapture.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some thought these would miss the Rapture and had to wait until the Great White Throne Judgment.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some wondered whether they would be saved at all.</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US" dirty="0">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As did Jesus, so do we.</a:t>
            </a:r>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"if" here (in the NASB &amp; KJV) is better translated as "since" (as in the NIV &amp; NLT) because of the Greek construction.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1)</a:t>
            </a:r>
            <a:r>
              <a:rPr lang="en-US" baseline="0" dirty="0">
                <a:latin typeface="Arial"/>
                <a:cs typeface="Arial"/>
              </a:rPr>
              <a:t> </a:t>
            </a:r>
            <a:r>
              <a:rPr lang="en-US" dirty="0">
                <a:latin typeface="Arial"/>
                <a:cs typeface="Arial"/>
              </a:rPr>
              <a:t>Therefore, it means "since we believe that Christ died…"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2) Paul did not doubt the validity of the resurrection.</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historical basis assures that the bodies of all Christians also will be raised (4:14b).</a:t>
            </a:r>
          </a:p>
          <a:p>
            <a:r>
              <a:rPr lang="en-US" dirty="0"/>
              <a:t>Paul declared that both Christ's resurrection and our resurrection stand or fall together.</a:t>
            </a:r>
          </a:p>
          <a:p>
            <a:r>
              <a:rPr lang="en-US" dirty="0"/>
              <a:t>This is taught in 1 Corinthians 15:12-20.</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Therefore, Paul has told us that when we undergo affliction to the point of death we shouldn't grieve hopelessly because all believers will be resurrected.  But how will this come about when Christ comes to receive His church?  Who will be the first to be bodily with the Lord—those who have died or those of us who are living? This leads us to the second reason to expect his return…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 who are alive when the Rapture comes will be taken up only after the dead in Christ.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Now the living moving faster than the dead—but then the dead will move faster than the living! </a:t>
            </a:r>
          </a:p>
          <a:p>
            <a:endParaRPr lang="en-US" dirty="0">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1.	Paul did not make this truth up.  It was Christ's promise.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this was an unrecorded statement of Christ (cf. Acts 20:35).</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Maybe Paul received this word by direct revelation.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either case, there was no need to worry since the dead will have a prominent place in the Rapture because they will rise even before the living.</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Paul included himself among the living group and expected to be living when Christ returned.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we see more evidence for a pre-tribulation Rapture.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Paul, the next event on God's timetable was the return of Christ since it could happen at any moment.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These four events will happen in the following order, each event beginning with the letter "R" (cf. Ryrie)…</a:t>
            </a:r>
            <a:r>
              <a:rPr lang="en-SG" dirty="0">
                <a:effectLst/>
              </a:rPr>
              <a:t> </a:t>
            </a:r>
            <a:endParaRPr lang="en-US" dirty="0">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in our new year I believe the Scripture has some words of encouragement for us about Christ's second coming to earth at the Rapture. </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4</a:t>
            </a:fld>
            <a:endParaRPr lang="en-GB">
              <a:solidFill>
                <a:prstClr val="black"/>
              </a:solidFill>
              <a:latin typeface="Calibri"/>
            </a:endParaRPr>
          </a:p>
        </p:txBody>
      </p:sp>
    </p:spTree>
    <p:extLst>
      <p:ext uri="{BB962C8B-B14F-4D97-AF65-F5344CB8AC3E}">
        <p14:creationId xmlns:p14="http://schemas.microsoft.com/office/powerpoint/2010/main" val="2813039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Where is Christ right now?  In heaven seated at the right side of the Father.</a:t>
            </a:r>
          </a:p>
          <a:p>
            <a:r>
              <a:rPr lang="en-US" dirty="0">
                <a:latin typeface="Arial"/>
                <a:cs typeface="Arial"/>
              </a:rPr>
              <a:t>Christ Himself (not an angel) will return for the church.</a:t>
            </a:r>
          </a:p>
          <a:p>
            <a:r>
              <a:rPr lang="en-US" dirty="0">
                <a:latin typeface="Arial"/>
                <a:cs typeface="Arial"/>
              </a:rPr>
              <a:t>His return will be accompanied by three things:  </a:t>
            </a:r>
          </a:p>
          <a:p>
            <a:endParaRPr lang="en-US" dirty="0">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 this shout from Christ or an angel or Michael the archangel?  The text isn't clear, but I like to think that it's from Christ.</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for "loud command" or "shout" is "used of the cry of the charioteer to his horses or the hunter to his hounds; it is the shout of the ship's master to the rowers, or of the commander to his soldiers" (Morris).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is the command?  "Rise!"  "Come forth!"  "It's time!"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carries with it a ring of authority and urgency.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Jews listed seven chief angels, but which one is the archangel?</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identity of this angel is somewhat unclear since Michael is the only angel in Scripture specifically referred to as an archangel, but here the word appears without a definite article.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"Voice" also lacks the word "the" in the Greek.</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However, a definite article is not necessary to be definite so this is probably Michael.</a:t>
            </a:r>
          </a:p>
          <a:p>
            <a:pPr marL="0" marR="0" lvl="5"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Arial"/>
                <a:ea typeface="+mn-ea"/>
                <a:cs typeface="Arial"/>
              </a:rPr>
              <a:t>Trumpets are associated with God's activity in the Bible:</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-Ex 19:16 has a trumpet at Mt. Sinai</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-Isa 27:13 uses the trumpet to signal the return to the land from Assyria</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-Joel 2:1 mentions the trumpet sounding in judgment</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-Matt 24:31 has a trumpet sound when Christ returns after the Tribulation</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By using the trumpet, God calls attention to this event as a majestic, dramatic, spectacular one worthy of Christ who is King of kings and Lord of lords.</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a:t>
            </a:r>
            <a:endParaRPr lang="en-SG" sz="1200" kern="1200" dirty="0">
              <a:solidFill>
                <a:schemeClr val="tx1"/>
              </a:solidFill>
              <a:effectLst/>
              <a:latin typeface="Arial"/>
              <a:ea typeface="+mn-ea"/>
              <a:cs typeface="Arial"/>
            </a:endParaRPr>
          </a:p>
          <a:p>
            <a:endParaRPr lang="en-US" dirty="0">
              <a:latin typeface="Arial"/>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Christians who have died during the Church Age will rise first.</a:t>
            </a:r>
          </a:p>
          <a:p>
            <a:r>
              <a:rPr lang="en-US" dirty="0">
                <a:latin typeface="Arial"/>
                <a:cs typeface="Arial"/>
              </a:rPr>
              <a:t>The designation "in Christ" refers only to those who have died since Christ's death and resurrection in the Church Age.</a:t>
            </a:r>
          </a:p>
          <a:p>
            <a:r>
              <a:rPr lang="en-US" dirty="0">
                <a:latin typeface="Arial"/>
                <a:cs typeface="Arial"/>
              </a:rPr>
              <a:t>So, the bodies of those who have died as Christians will be rejoined with their spirits which have already been with Christ.  </a:t>
            </a:r>
          </a:p>
          <a:p>
            <a:endParaRPr lang="en-US" dirty="0">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fld id="{DC355283-6062-3E47-B905-D36181E84A5A}" type="slidenum">
              <a:rPr lang="en-US" sz="1200">
                <a:solidFill>
                  <a:srgbClr val="000000"/>
                </a:solidFill>
              </a:rPr>
              <a:pPr/>
              <a:t>45</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But what happens to the bodies of these who have died?  Are they changed?  (RAPTURE transformation of the body =  farmer's wife in an elevator).</a:t>
            </a:r>
          </a:p>
          <a:p>
            <a:r>
              <a:rPr lang="en-US" dirty="0">
                <a:latin typeface="Arial"/>
                <a:ea typeface="ＭＳ Ｐゴシック" charset="0"/>
                <a:cs typeface="Arial"/>
              </a:rPr>
              <a:t>For sure!  Read 1 Corinthians 15:50-55.</a:t>
            </a:r>
          </a:p>
          <a:p>
            <a:r>
              <a:rPr lang="en-US" dirty="0">
                <a:latin typeface="Arial"/>
                <a:ea typeface="ＭＳ Ｐゴシック" charset="0"/>
                <a:cs typeface="Arial"/>
              </a:rPr>
              <a:t>Exactly how these bodies are reassembled and resurrected is not stated.</a:t>
            </a:r>
          </a:p>
          <a:p>
            <a:endParaRPr lang="en-US" dirty="0">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Too many movies show Christians disappearing!!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get the English term "Rapture" from the Latin.</a:t>
            </a:r>
            <a:endParaRPr lang="en-US" dirty="0">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short Fed Ex commercial parallels the Rapture in certain aspects!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48</a:t>
            </a:fld>
            <a:endParaRPr lang="en-US"/>
          </a:p>
        </p:txBody>
      </p:sp>
    </p:spTree>
    <p:extLst>
      <p:ext uri="{BB962C8B-B14F-4D97-AF65-F5344CB8AC3E}">
        <p14:creationId xmlns:p14="http://schemas.microsoft.com/office/powerpoint/2010/main" val="3983003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Enoch had what you might call an individual Rapture or catching 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09" name="Rectangle 2"/>
          <p:cNvSpPr>
            <a:spLocks noGrp="1" noRot="1" noChangeAspect="1" noChangeArrowheads="1"/>
          </p:cNvSpPr>
          <p:nvPr>
            <p:ph type="sldImg"/>
          </p:nvPr>
        </p:nvSpPr>
        <p:spPr>
          <a:solidFill>
            <a:srgbClr val="FFFFFF"/>
          </a:solidFill>
          <a:ln/>
        </p:spPr>
      </p:sp>
      <p:sp>
        <p:nvSpPr>
          <p:cNvPr id="1169410" name="Rectangle 3"/>
          <p:cNvSpPr>
            <a:spLocks noGrp="1" noChangeArrowheads="1"/>
          </p:cNvSpPr>
          <p:nvPr>
            <p:ph type="body" idx="1"/>
          </p:nvPr>
        </p:nvSpPr>
        <p:spPr>
          <a:xfrm>
            <a:off x="914400" y="4343400"/>
            <a:ext cx="5029200" cy="649288"/>
          </a:xfrm>
          <a:solidFill>
            <a:srgbClr val="FFFFFF"/>
          </a:solidFill>
          <a:ln>
            <a:solidFill>
              <a:srgbClr val="000000"/>
            </a:solidFill>
          </a:ln>
        </p:spPr>
        <p:txBody>
          <a:bodyPr/>
          <a:lstStyle/>
          <a:p>
            <a:r>
              <a:rPr lang="en-US" dirty="0">
                <a:latin typeface="Times New Roman" pitchFamily="18" charset="0"/>
              </a:rPr>
              <a:t>Amillennialism teaches both tribulations and the spiritual reign of Christ in our present age. This leaves no room for the nations to come to Jerusalem yearly after Messiah's return in Zechariah 14.</a:t>
            </a:r>
          </a:p>
          <a:p>
            <a:r>
              <a:rPr lang="en-US" dirty="0">
                <a:latin typeface="Times New Roman" pitchFamily="18" charset="0"/>
              </a:rPr>
              <a:t>________</a:t>
            </a:r>
          </a:p>
          <a:p>
            <a:r>
              <a:rPr lang="en-US" dirty="0">
                <a:latin typeface="Times New Roman" pitchFamily="18" charset="0"/>
              </a:rPr>
              <a:t>Common-331</a:t>
            </a:r>
          </a:p>
          <a:p>
            <a:r>
              <a:rPr lang="en-US" dirty="0">
                <a:latin typeface="Times New Roman" pitchFamily="18" charset="0"/>
              </a:rPr>
              <a:t>ES-24-1Thess4Rapture-5</a:t>
            </a:r>
          </a:p>
          <a:p>
            <a:r>
              <a:rPr lang="en-US" dirty="0">
                <a:latin typeface="Times New Roman" pitchFamily="18" charset="0"/>
              </a:rPr>
              <a:t>OS-23-Isaiah1-12-slide 48</a:t>
            </a:r>
          </a:p>
          <a:p>
            <a:r>
              <a:rPr lang="en-US" dirty="0">
                <a:latin typeface="Times New Roman" pitchFamily="18" charset="0"/>
              </a:rPr>
              <a:t>OS-38-Zechariah-165</a:t>
            </a:r>
          </a:p>
          <a:p>
            <a:endParaRPr lang="en-US" dirty="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Jesus also left the earth in the same way that we will follow him!</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Paul already had a private "Rapture" to the “third heaven” in 2 Corinthians 12:2, 4</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Bible doesn’t say what will happen to our clothes—but certainly we won’t go naked. Maybe our clothes will be replaced with a robe!</a:t>
            </a:r>
          </a:p>
          <a:p>
            <a:endParaRPr lang="en-US" dirty="0">
              <a:latin typeface="Arial"/>
              <a:cs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Rapture will bring chaos for those left behind. Cars and planes will crash upon the sudden catching up of millions.</a:t>
            </a:r>
            <a:endParaRPr lang="en-US" dirty="0">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Some call this a "translation" to heaven.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result will be reunions with both Jesus and other believers.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fld id="{B55B11DA-B0FA-2846-9A7B-6C5B56E3DDCB}" type="slidenum">
              <a:rPr lang="en-US" sz="1200">
                <a:solidFill>
                  <a:prstClr val="black"/>
                </a:solidFill>
              </a:rPr>
              <a:pPr/>
              <a:t>56</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It will be our first time to stand on clouds. But don't try that now!</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result for us now is in the final verse today.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for "comfort" (or "encourage") here means to "come alongside to help (Read Charles Swindoll, </a:t>
            </a:r>
            <a:r>
              <a:rPr lang="en-US" i="1" dirty="0">
                <a:latin typeface="Arial"/>
                <a:cs typeface="Arial"/>
              </a:rPr>
              <a:t>Contagious Christianity</a:t>
            </a:r>
            <a:r>
              <a:rPr lang="en-US" dirty="0">
                <a:latin typeface="Arial"/>
                <a:cs typeface="Arial"/>
              </a:rPr>
              <a:t>, 46-47).</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We're also guaranteed escape from the coming wrath of the Tribulation, which is something to be encouraged about!  (A post-tribulation rapture would be no comfort to anyone as all would have to go through seven years of hell on earth!)</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So, 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reasons can we give to anticipate Jesus coming back?</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sure return of Jesus is not a stuffy doctrine but a reassuring personal promise!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7" name="Rectangle 2"/>
          <p:cNvSpPr>
            <a:spLocks noGrp="1" noRot="1" noChangeAspect="1" noChangeArrowheads="1"/>
          </p:cNvSpPr>
          <p:nvPr>
            <p:ph type="sldImg"/>
          </p:nvPr>
        </p:nvSpPr>
        <p:spPr>
          <a:solidFill>
            <a:srgbClr val="FFFFFF"/>
          </a:solidFill>
          <a:ln/>
        </p:spPr>
      </p:sp>
      <p:sp>
        <p:nvSpPr>
          <p:cNvPr id="1171458" name="Rectangle 3"/>
          <p:cNvSpPr>
            <a:spLocks noGrp="1" noChangeArrowheads="1"/>
          </p:cNvSpPr>
          <p:nvPr>
            <p:ph type="body" idx="1"/>
          </p:nvPr>
        </p:nvSpPr>
        <p:spPr>
          <a:xfrm>
            <a:off x="914400" y="4343400"/>
            <a:ext cx="5029200" cy="1201738"/>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Like the Amil view, the Postmil view also does not view the book of Revelation in chronological order.  It puts chapter 20 BEFORE chapter 19 as it sees the Rev 20 millennium as the present church age that is followed by Christ</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return in Rev 19.  However, it has even more difficulties as it sees the judgments of Rev 6-18 during a millennium that supposedly gets better and better, while these chapters show the world getting progressively worse.</a:t>
            </a:r>
          </a:p>
          <a:p>
            <a:r>
              <a:rPr lang="en-US" dirty="0">
                <a:latin typeface="Times New Roman" pitchFamily="18" charset="0"/>
              </a:rPr>
              <a:t>Posttribulationalism sees the Church bringing in the Millennium gradually. Once this glorious age arrives, then Jesus returns to a Christianized earth. It is by far the most optimistic view of the Millennium. It was the most popular millennial view around 1900</a:t>
            </a:r>
          </a:p>
          <a:p>
            <a:r>
              <a:rPr lang="en-US" dirty="0">
                <a:latin typeface="Times New Roman" pitchFamily="18" charset="0"/>
              </a:rPr>
              <a:t>________</a:t>
            </a:r>
          </a:p>
          <a:p>
            <a:r>
              <a:rPr lang="en-US" dirty="0">
                <a:latin typeface="Times New Roman" pitchFamily="18" charset="0"/>
              </a:rPr>
              <a:t>Common-332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ES-24-1Thess4Rapture-6</a:t>
            </a:r>
          </a:p>
          <a:p>
            <a:r>
              <a:rPr lang="en-US" dirty="0">
                <a:latin typeface="Times New Roman" pitchFamily="18" charset="0"/>
              </a:rPr>
              <a:t>OS-23-Isaiah1-12-slide 48</a:t>
            </a:r>
          </a:p>
          <a:p>
            <a:r>
              <a:rPr lang="en-US" dirty="0">
                <a:latin typeface="Times New Roman" pitchFamily="18" charset="0"/>
              </a:rPr>
              <a:t>OS-38-Zechariah-165</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It is foolish to claim that we have time to live for ourselves.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Jesus will come as suddenly as he came to the disciples in the upper room—and we will rise just as quickly!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You don't expect a thief to break into your house—but prepare for Jesus to return as much as you would prepare to know that a thief is coming.</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does the Rapture affect how we live?</a:t>
            </a:r>
            <a:endParaRPr lang="en-US" dirty="0">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Swindoll gives three ways to be prepared for the Rapture based on Titus 2:11-13.</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Don’t be caught doing something stupid when Jesus arrives—something shameful like looking at porn, being immoral, or gluttonous or drunken.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Instead, focus on these three goals: wisdom, righteousness, and devotion. Be sober and holy.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Live as if you will reign with Christ—because the faithful believers will!</a:t>
            </a:r>
            <a:endParaRPr lang="en-US" dirty="0">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68</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Jesus is preparing heaven now as your eternal home—and he invites you there now!</a:t>
            </a:r>
          </a:p>
          <a:p>
            <a:r>
              <a:rPr lang="en-US" dirty="0">
                <a:latin typeface="Arial" panose="020B0604020202020204" pitchFamily="34" charset="0"/>
                <a:ea typeface="ＭＳ Ｐゴシック" charset="0"/>
                <a:cs typeface="Arial" panose="020B0604020202020204" pitchFamily="34" charset="0"/>
              </a:rPr>
              <a:t>Respond in belief and discipleship.</a:t>
            </a:r>
          </a:p>
          <a:p>
            <a:r>
              <a:rPr lang="en-US" dirty="0">
                <a:latin typeface="Times New Roman" charset="0"/>
                <a:ea typeface="ＭＳ Ｐゴシック" charset="0"/>
                <a:cs typeface="ＭＳ Ｐゴシック" charset="0"/>
              </a:rPr>
              <a:t>Pray that you will be ready.</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F53EB9-BA75-D84B-8575-B0F128243ED7}" type="slidenum">
              <a:rPr lang="en-GB" sz="1200">
                <a:solidFill>
                  <a:prstClr val="white"/>
                </a:solidFill>
              </a:rPr>
              <a:pPr/>
              <a:t>7</a:t>
            </a:fld>
            <a:endParaRPr lang="en-GB" sz="1200">
              <a:solidFill>
                <a:prstClr val="white"/>
              </a:solidFill>
            </a:endParaRPr>
          </a:p>
        </p:txBody>
      </p:sp>
      <p:sp>
        <p:nvSpPr>
          <p:cNvPr id="1173506" name="Rectangle 2"/>
          <p:cNvSpPr>
            <a:spLocks noGrp="1" noRot="1" noChangeAspect="1" noChangeArrowheads="1" noTextEdit="1"/>
          </p:cNvSpPr>
          <p:nvPr>
            <p:ph type="sldImg"/>
          </p:nvPr>
        </p:nvSpPr>
        <p:spPr>
          <a:solidFill>
            <a:srgbClr val="FFFFFF"/>
          </a:solidFill>
          <a:ln/>
        </p:spPr>
      </p:sp>
      <p:sp>
        <p:nvSpPr>
          <p:cNvPr id="1173507" name="Rectangle 3"/>
          <p:cNvSpPr>
            <a:spLocks noGrp="1" noChangeArrowheads="1"/>
          </p:cNvSpPr>
          <p:nvPr>
            <p:ph type="body" idx="1"/>
          </p:nvPr>
        </p:nvSpPr>
        <p:spPr>
          <a:xfrm>
            <a:off x="914400" y="4343400"/>
            <a:ext cx="5029200" cy="831850"/>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In my thinking, the Premil view is the most logical and biblical as it sees the chapters as a straightforward chronology.  It also does not see the binding of Satan as simply applying to nations but to all people who comprise these nations.</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ES-24-1Thess4Rapture-7</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But first let's define three terms: eschatology, the Rapture, and the Revelation</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Within that study, an important doctrine is Christ’s Second Coming but allow me to clarify what I mean by Christ's Second Coming.  I am using this as an umbrella term that encompasses two events separated by seven years: the Rapture that is followed by the Revelation.</a:t>
            </a:r>
            <a:r>
              <a:rPr lang="en-SG" dirty="0">
                <a:effectLst/>
                <a:latin typeface="Arial"/>
                <a:cs typeface="Arial"/>
              </a:rPr>
              <a:t> </a:t>
            </a:r>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42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21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7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255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715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57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491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519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494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872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77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393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08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1049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0886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667082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202451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8023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513065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224989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744732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981537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25846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477140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997765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79572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945571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81355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2726963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313771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4271530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694504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3154480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41189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499277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407246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513583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958738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414287"/>
      </p:ext>
    </p:extLst>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7532036"/>
      </p:ext>
    </p:extLst>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3758913"/>
      </p:ext>
    </p:extLst>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392245"/>
      </p:ext>
    </p:extLst>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8564437"/>
      </p:ext>
    </p:extLst>
  </p:cSld>
  <p:clrMapOvr>
    <a:masterClrMapping/>
  </p:clrMapOvr>
  <p:transition spd="slow">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2089142"/>
      </p:ext>
    </p:extLst>
  </p:cSld>
  <p:clrMapOvr>
    <a:masterClrMapping/>
  </p:clrMapOvr>
  <p:transition spd="slow">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8520274"/>
      </p:ext>
    </p:extLst>
  </p:cSld>
  <p:clrMapOvr>
    <a:masterClrMapping/>
  </p:clrMapOvr>
  <p:transition spd="slow">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814171"/>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7030409"/>
      </p:ext>
    </p:extLst>
  </p:cSld>
  <p:clrMapOvr>
    <a:masterClrMapping/>
  </p:clrMapOvr>
  <p:transition spd="slow">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2806067"/>
      </p:ext>
    </p:extLst>
  </p:cSld>
  <p:clrMapOvr>
    <a:masterClrMapping/>
  </p:clrMapOvr>
  <p:transition spd="slow">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7799803"/>
      </p:ext>
    </p:extLst>
  </p:cSld>
  <p:clrMapOvr>
    <a:masterClrMapping/>
  </p:clrMapOvr>
  <p:transition spd="slow">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2931757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9272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9943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160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7996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8161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7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559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4297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487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208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63.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3786135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918003"/>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8019645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0768712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B5570984-E00C-AF45-8118-7708D4904CB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782605538"/>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B41CFF50-D79E-4246-A285-2C0C1A65E35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39990372"/>
      </p:ext>
    </p:extLst>
  </p:cSld>
  <p:clrMap bg1="dk2" tx1="lt1" bg2="dk1" tx2="lt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FE175F16-B668-384F-AFDF-9DDC17B9EE38}"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27780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7284" y="-160416"/>
            <a:ext cx="8951017" cy="6879384"/>
          </a:xfrm>
          <a:prstGeom prst="rect">
            <a:avLst/>
          </a:prstGeom>
        </p:spPr>
      </p:pic>
      <p:sp>
        <p:nvSpPr>
          <p:cNvPr id="8" name="Rectangle 2"/>
          <p:cNvSpPr txBox="1">
            <a:spLocks noChangeArrowheads="1"/>
          </p:cNvSpPr>
          <p:nvPr/>
        </p:nvSpPr>
        <p:spPr bwMode="auto">
          <a:xfrm>
            <a:off x="23813"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1 Thessalonians 4:13-18</a:t>
            </a:r>
          </a:p>
        </p:txBody>
      </p:sp>
      <p:sp>
        <p:nvSpPr>
          <p:cNvPr id="900098" name="Rectangle 2"/>
          <p:cNvSpPr>
            <a:spLocks noGrp="1" noChangeArrowheads="1"/>
          </p:cNvSpPr>
          <p:nvPr>
            <p:ph type="ctrTitle"/>
          </p:nvPr>
        </p:nvSpPr>
        <p:spPr>
          <a:xfrm>
            <a:off x="23813" y="-1607069"/>
            <a:ext cx="9120187" cy="144665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Are You Ready for the Lord’s Return?</a:t>
            </a:r>
          </a:p>
        </p:txBody>
      </p:sp>
      <p:sp>
        <p:nvSpPr>
          <p:cNvPr id="2" name="Rectangle 1">
            <a:extLst>
              <a:ext uri="{FF2B5EF4-FFF2-40B4-BE49-F238E27FC236}">
                <a16:creationId xmlns:a16="http://schemas.microsoft.com/office/drawing/2014/main" id="{20647803-19D4-F567-689C-9CB74E6FFF0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Revelation</a:t>
            </a:r>
          </a:p>
        </p:txBody>
      </p:sp>
      <p:sp>
        <p:nvSpPr>
          <p:cNvPr id="7" name="Rectangle 2"/>
          <p:cNvSpPr txBox="1">
            <a:spLocks noChangeArrowheads="1"/>
          </p:cNvSpPr>
          <p:nvPr/>
        </p:nvSpPr>
        <p:spPr bwMode="auto">
          <a:xfrm>
            <a:off x="2478322" y="1424760"/>
            <a:ext cx="4565945" cy="38438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Literal</a:t>
            </a:r>
          </a:p>
          <a:p>
            <a:pPr>
              <a:defRPr/>
            </a:pPr>
            <a:r>
              <a:rPr lang="en-US" sz="5400" b="1" dirty="0">
                <a:effectLst>
                  <a:glow rad="127000">
                    <a:schemeClr val="tx1"/>
                  </a:glow>
                </a:effectLst>
                <a:latin typeface="Arial" charset="0"/>
                <a:ea typeface="ＭＳ Ｐゴシック" charset="0"/>
                <a:cs typeface="ＭＳ Ｐゴシック" charset="0"/>
              </a:rPr>
              <a:t>Christ</a:t>
            </a:r>
          </a:p>
          <a:p>
            <a:pPr>
              <a:defRPr/>
            </a:pPr>
            <a:r>
              <a:rPr lang="en-US" sz="5400" b="1" dirty="0">
                <a:effectLst>
                  <a:glow rad="127000">
                    <a:schemeClr val="tx1"/>
                  </a:glow>
                </a:effectLst>
                <a:latin typeface="Arial" charset="0"/>
                <a:ea typeface="ＭＳ Ｐゴシック" charset="0"/>
                <a:cs typeface="ＭＳ Ｐゴシック" charset="0"/>
              </a:rPr>
              <a:t>Future</a:t>
            </a:r>
          </a:p>
          <a:p>
            <a:pPr>
              <a:defRPr/>
            </a:pPr>
            <a:r>
              <a:rPr lang="en-US" sz="5400" b="1" dirty="0">
                <a:effectLst>
                  <a:glow rad="127000">
                    <a:schemeClr val="tx1"/>
                  </a:glow>
                </a:effectLst>
                <a:latin typeface="Arial" charset="0"/>
                <a:ea typeface="ＭＳ Ｐゴシック" charset="0"/>
                <a:cs typeface="ＭＳ Ｐゴシック" charset="0"/>
              </a:rPr>
              <a:t>"Coming"</a:t>
            </a:r>
          </a:p>
        </p:txBody>
      </p:sp>
    </p:spTree>
    <p:extLst>
      <p:ext uri="{BB962C8B-B14F-4D97-AF65-F5344CB8AC3E}">
        <p14:creationId xmlns:p14="http://schemas.microsoft.com/office/powerpoint/2010/main" val="325081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charset="0"/>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396313" y="3276600"/>
            <a:ext cx="3139169"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CC00"/>
                </a:solidFill>
                <a:latin typeface="Arial"/>
                <a:ea typeface="ＭＳ Ｐゴシック" charset="0"/>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dirty="0">
                <a:solidFill>
                  <a:srgbClr val="CCFFCC"/>
                </a:solidFill>
                <a:latin typeface="Arial"/>
                <a:cs typeface="Arial"/>
              </a:rPr>
              <a:t>Judgment</a:t>
            </a: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i="1">
                <a:solidFill>
                  <a:srgbClr val="00FFFF"/>
                </a:solidFill>
                <a:latin typeface="Arial"/>
                <a:ea typeface="ＭＳ Ｐゴシック" charset="0"/>
                <a:cs typeface="Arial"/>
              </a:rPr>
              <a:t>Second</a:t>
            </a:r>
          </a:p>
          <a:p>
            <a:pPr defTabSz="914400" eaLnBrk="0" fontAlgn="base" hangingPunct="0">
              <a:lnSpc>
                <a:spcPct val="0"/>
              </a:lnSpc>
              <a:spcBef>
                <a:spcPct val="35000"/>
              </a:spcBef>
              <a:spcAft>
                <a:spcPct val="0"/>
              </a:spcAft>
              <a:defRPr/>
            </a:pPr>
            <a:r>
              <a:rPr lang="en-US" sz="3600" b="1" i="1">
                <a:solidFill>
                  <a:srgbClr val="00FFFF"/>
                </a:solidFill>
                <a:latin typeface="Arial"/>
                <a:ea typeface="ＭＳ Ｐゴシック" charset="0"/>
                <a:cs typeface="Arial"/>
              </a:rPr>
              <a:t>=</a:t>
            </a:r>
            <a:endParaRPr lang="en-US" sz="2400" b="1" i="1">
              <a:solidFill>
                <a:srgbClr val="00FFFF"/>
              </a:solidFill>
              <a:latin typeface="Arial"/>
              <a:ea typeface="ＭＳ Ｐゴシック" charset="0"/>
              <a:cs typeface="Arial"/>
            </a:endParaRPr>
          </a:p>
          <a:p>
            <a:pPr algn="ctr" defTabSz="914400" eaLnBrk="0" fontAlgn="base" hangingPunct="0">
              <a:lnSpc>
                <a:spcPct val="0"/>
              </a:lnSpc>
              <a:spcBef>
                <a:spcPct val="50000"/>
              </a:spcBef>
              <a:spcAft>
                <a:spcPct val="0"/>
              </a:spcAft>
              <a:defRPr/>
            </a:pPr>
            <a:r>
              <a:rPr lang="en-US" sz="3600" b="1" i="1">
                <a:solidFill>
                  <a:srgbClr val="00FFFF"/>
                </a:solidFill>
                <a:latin typeface="Arial"/>
                <a:ea typeface="ＭＳ Ｐゴシック" charset="0"/>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Premillennialism</a:t>
            </a:r>
          </a:p>
        </p:txBody>
      </p:sp>
      <p:sp>
        <p:nvSpPr>
          <p:cNvPr id="15" name="Text Box 7"/>
          <p:cNvSpPr txBox="1">
            <a:spLocks noChangeArrowheads="1"/>
          </p:cNvSpPr>
          <p:nvPr/>
        </p:nvSpPr>
        <p:spPr bwMode="auto">
          <a:xfrm rot="20751823">
            <a:off x="731706" y="4776133"/>
            <a:ext cx="4724400" cy="156966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dirty="0">
                <a:solidFill>
                  <a:srgbClr val="FFFFFF"/>
                </a:solidFill>
                <a:latin typeface="Arial"/>
                <a:cs typeface="Arial"/>
              </a:rPr>
              <a:t>ALL 5 RAPTURE VIEWS ARE PREMILLENNIAL</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208</a:t>
            </a:r>
          </a:p>
          <a:p>
            <a:pPr algn="r" defTabSz="914400" eaLnBrk="0" fontAlgn="base" hangingPunct="0">
              <a:spcBef>
                <a:spcPct val="0"/>
              </a:spcBef>
              <a:spcAft>
                <a:spcPct val="0"/>
              </a:spcAft>
            </a:pPr>
            <a:r>
              <a:rPr lang="en-US" b="1" dirty="0">
                <a:solidFill>
                  <a:srgbClr val="FFFFFF"/>
                </a:solidFill>
                <a:latin typeface="Arial"/>
                <a:cs typeface="Arial"/>
              </a:rPr>
              <a:t>433</a:t>
            </a:r>
            <a:endParaRPr lang="en-US" b="1" dirty="0">
              <a:solidFill>
                <a:srgbClr val="000000"/>
              </a:solidFill>
              <a:latin typeface="Arial"/>
              <a:cs typeface="Arial"/>
            </a:endParaRPr>
          </a:p>
        </p:txBody>
      </p:sp>
    </p:spTree>
    <p:extLst>
      <p:ext uri="{BB962C8B-B14F-4D97-AF65-F5344CB8AC3E}">
        <p14:creationId xmlns:p14="http://schemas.microsoft.com/office/powerpoint/2010/main" val="30171749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152400"/>
            <a:ext cx="6671733" cy="6671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rot="16200000">
            <a:off x="-286040" y="3697852"/>
            <a:ext cx="2825922"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chemeClr val="tx1"/>
                </a:solidFill>
                <a:latin typeface="Arial" charset="0"/>
                <a:ea typeface="ＭＳ Ｐゴシック" charset="0"/>
                <a:cs typeface="ＭＳ Ｐゴシック" charset="0"/>
              </a:rPr>
              <a:t>First Coming of Jesus</a:t>
            </a:r>
            <a:endParaRPr lang="en-US" sz="4000" b="1" dirty="0">
              <a:solidFill>
                <a:schemeClr val="tx1"/>
              </a:solidFill>
              <a:latin typeface="Arial" charset="0"/>
              <a:ea typeface="ＭＳ Ｐゴシック" charset="0"/>
              <a:cs typeface="ＭＳ Ｐゴシック" charset="0"/>
            </a:endParaRPr>
          </a:p>
        </p:txBody>
      </p:sp>
      <p:sp>
        <p:nvSpPr>
          <p:cNvPr id="2" name="Rectangle 1"/>
          <p:cNvSpPr/>
          <p:nvPr/>
        </p:nvSpPr>
        <p:spPr bwMode="auto">
          <a:xfrm>
            <a:off x="3149600" y="138308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2726010"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3585377"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p:cNvSpPr txBox="1">
            <a:spLocks noChangeArrowheads="1"/>
          </p:cNvSpPr>
          <p:nvPr/>
        </p:nvSpPr>
        <p:spPr bwMode="auto">
          <a:xfrm>
            <a:off x="2700246" y="1350411"/>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11" name="Rectangle 10"/>
          <p:cNvSpPr/>
          <p:nvPr/>
        </p:nvSpPr>
        <p:spPr bwMode="auto">
          <a:xfrm>
            <a:off x="3750477" y="2043481"/>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a:off x="4986609" y="1814881"/>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2"/>
          <p:cNvSpPr txBox="1">
            <a:spLocks noChangeArrowheads="1"/>
          </p:cNvSpPr>
          <p:nvPr/>
        </p:nvSpPr>
        <p:spPr bwMode="auto">
          <a:xfrm>
            <a:off x="3513667" y="2043459"/>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826000" y="1820310"/>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15" name="Rectangle 14"/>
          <p:cNvSpPr/>
          <p:nvPr/>
        </p:nvSpPr>
        <p:spPr bwMode="auto">
          <a:xfrm>
            <a:off x="4174067" y="541879"/>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33869"/>
            <a:ext cx="9143999" cy="592680"/>
          </a:xfrm>
          <a:solidFill>
            <a:srgbClr val="000090"/>
          </a:solidFill>
          <a:effectLst/>
        </p:spPr>
        <p:txBody>
          <a:bodyPr/>
          <a:lstStyle/>
          <a:p>
            <a:pPr>
              <a:defRPr/>
            </a:pPr>
            <a:r>
              <a:rPr lang="en-US" sz="4000" b="1" dirty="0">
                <a:effectLst/>
                <a:latin typeface="Arial" charset="0"/>
                <a:ea typeface="ＭＳ Ｐゴシック" charset="0"/>
                <a:cs typeface="ＭＳ Ｐゴシック" charset="0"/>
              </a:rPr>
              <a:t>The Main Tribulation Views</a:t>
            </a:r>
          </a:p>
        </p:txBody>
      </p:sp>
      <p:sp>
        <p:nvSpPr>
          <p:cNvPr id="16" name="Rectangle 15"/>
          <p:cNvSpPr/>
          <p:nvPr/>
        </p:nvSpPr>
        <p:spPr bwMode="auto">
          <a:xfrm>
            <a:off x="6193367" y="156308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Rectangle 2"/>
          <p:cNvSpPr txBox="1">
            <a:spLocks noChangeArrowheads="1"/>
          </p:cNvSpPr>
          <p:nvPr/>
        </p:nvSpPr>
        <p:spPr bwMode="auto">
          <a:xfrm>
            <a:off x="4072466" y="558811"/>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19" name="Rectangle 18"/>
          <p:cNvSpPr/>
          <p:nvPr/>
        </p:nvSpPr>
        <p:spPr bwMode="auto">
          <a:xfrm>
            <a:off x="7107767" y="2048696"/>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Rectangle 2"/>
          <p:cNvSpPr txBox="1">
            <a:spLocks noChangeArrowheads="1"/>
          </p:cNvSpPr>
          <p:nvPr/>
        </p:nvSpPr>
        <p:spPr bwMode="auto">
          <a:xfrm>
            <a:off x="6333067" y="1703295"/>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20" name="Rectangle 2"/>
          <p:cNvSpPr txBox="1">
            <a:spLocks noChangeArrowheads="1"/>
          </p:cNvSpPr>
          <p:nvPr/>
        </p:nvSpPr>
        <p:spPr bwMode="auto">
          <a:xfrm>
            <a:off x="7306732" y="2069560"/>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21" name="Rectangle 2"/>
          <p:cNvSpPr txBox="1">
            <a:spLocks noChangeArrowheads="1"/>
          </p:cNvSpPr>
          <p:nvPr/>
        </p:nvSpPr>
        <p:spPr bwMode="auto">
          <a:xfrm>
            <a:off x="1608664" y="2509812"/>
            <a:ext cx="2645570" cy="223171"/>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1. Pretribulation</a:t>
            </a:r>
            <a:endParaRPr lang="en-US" sz="3600" b="1" i="1" dirty="0">
              <a:solidFill>
                <a:schemeClr val="tx1"/>
              </a:solidFill>
              <a:latin typeface="Arial" charset="0"/>
              <a:ea typeface="ＭＳ Ｐゴシック" charset="0"/>
              <a:cs typeface="ＭＳ Ｐゴシック" charset="0"/>
            </a:endParaRPr>
          </a:p>
        </p:txBody>
      </p:sp>
      <p:sp>
        <p:nvSpPr>
          <p:cNvPr id="34" name="Rectangle 33"/>
          <p:cNvSpPr/>
          <p:nvPr/>
        </p:nvSpPr>
        <p:spPr bwMode="auto">
          <a:xfrm>
            <a:off x="3670037" y="3420117"/>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Rectangle 34"/>
          <p:cNvSpPr/>
          <p:nvPr/>
        </p:nvSpPr>
        <p:spPr bwMode="auto">
          <a:xfrm>
            <a:off x="3229769" y="3610619"/>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35"/>
          <p:cNvSpPr/>
          <p:nvPr/>
        </p:nvSpPr>
        <p:spPr bwMode="auto">
          <a:xfrm>
            <a:off x="4101836" y="3579637"/>
            <a:ext cx="541611"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7" name="Rectangle 2"/>
          <p:cNvSpPr txBox="1">
            <a:spLocks noChangeArrowheads="1"/>
          </p:cNvSpPr>
          <p:nvPr/>
        </p:nvSpPr>
        <p:spPr bwMode="auto">
          <a:xfrm>
            <a:off x="3070840" y="3389329"/>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38" name="Rectangle 37"/>
          <p:cNvSpPr/>
          <p:nvPr/>
        </p:nvSpPr>
        <p:spPr bwMode="auto">
          <a:xfrm>
            <a:off x="3779847" y="4170518"/>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38"/>
          <p:cNvSpPr/>
          <p:nvPr/>
        </p:nvSpPr>
        <p:spPr bwMode="auto">
          <a:xfrm>
            <a:off x="5015979" y="3941918"/>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0" name="Rectangle 2"/>
          <p:cNvSpPr txBox="1">
            <a:spLocks noChangeArrowheads="1"/>
          </p:cNvSpPr>
          <p:nvPr/>
        </p:nvSpPr>
        <p:spPr bwMode="auto">
          <a:xfrm>
            <a:off x="3543037" y="4170496"/>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41" name="Rectangle 2"/>
          <p:cNvSpPr txBox="1">
            <a:spLocks noChangeArrowheads="1"/>
          </p:cNvSpPr>
          <p:nvPr/>
        </p:nvSpPr>
        <p:spPr bwMode="auto">
          <a:xfrm>
            <a:off x="4855370" y="3947347"/>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42" name="Rectangle 41"/>
          <p:cNvSpPr/>
          <p:nvPr/>
        </p:nvSpPr>
        <p:spPr bwMode="auto">
          <a:xfrm>
            <a:off x="4203437" y="2639285"/>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3" name="Rectangle 42"/>
          <p:cNvSpPr/>
          <p:nvPr/>
        </p:nvSpPr>
        <p:spPr bwMode="auto">
          <a:xfrm>
            <a:off x="6222737" y="3690117"/>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4" name="Rectangle 2"/>
          <p:cNvSpPr txBox="1">
            <a:spLocks noChangeArrowheads="1"/>
          </p:cNvSpPr>
          <p:nvPr/>
        </p:nvSpPr>
        <p:spPr bwMode="auto">
          <a:xfrm>
            <a:off x="4029875" y="2626586"/>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45" name="Rectangle 44"/>
          <p:cNvSpPr/>
          <p:nvPr/>
        </p:nvSpPr>
        <p:spPr bwMode="auto">
          <a:xfrm>
            <a:off x="7137137" y="4175733"/>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6" name="Rectangle 2"/>
          <p:cNvSpPr txBox="1">
            <a:spLocks noChangeArrowheads="1"/>
          </p:cNvSpPr>
          <p:nvPr/>
        </p:nvSpPr>
        <p:spPr bwMode="auto">
          <a:xfrm>
            <a:off x="6362437" y="3830332"/>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47" name="Rectangle 2"/>
          <p:cNvSpPr txBox="1">
            <a:spLocks noChangeArrowheads="1"/>
          </p:cNvSpPr>
          <p:nvPr/>
        </p:nvSpPr>
        <p:spPr bwMode="auto">
          <a:xfrm>
            <a:off x="7336102" y="4196597"/>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48" name="Rectangle 2"/>
          <p:cNvSpPr txBox="1">
            <a:spLocks noChangeArrowheads="1"/>
          </p:cNvSpPr>
          <p:nvPr/>
        </p:nvSpPr>
        <p:spPr bwMode="auto">
          <a:xfrm>
            <a:off x="1638034" y="4628382"/>
            <a:ext cx="2645570" cy="223171"/>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2. Midtribulation</a:t>
            </a:r>
            <a:endParaRPr lang="en-US" sz="3600" b="1" i="1" dirty="0">
              <a:solidFill>
                <a:schemeClr val="tx1"/>
              </a:solidFill>
              <a:latin typeface="Arial" charset="0"/>
              <a:ea typeface="ＭＳ Ｐゴシック" charset="0"/>
              <a:cs typeface="ＭＳ Ｐゴシック" charset="0"/>
            </a:endParaRPr>
          </a:p>
        </p:txBody>
      </p:sp>
      <p:sp>
        <p:nvSpPr>
          <p:cNvPr id="49" name="Rectangle 48"/>
          <p:cNvSpPr/>
          <p:nvPr/>
        </p:nvSpPr>
        <p:spPr bwMode="auto">
          <a:xfrm>
            <a:off x="3644250" y="546786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0" name="Rectangle 49"/>
          <p:cNvSpPr/>
          <p:nvPr/>
        </p:nvSpPr>
        <p:spPr bwMode="auto">
          <a:xfrm>
            <a:off x="3009638" y="548683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1" name="Rectangle 50"/>
          <p:cNvSpPr/>
          <p:nvPr/>
        </p:nvSpPr>
        <p:spPr bwMode="auto">
          <a:xfrm>
            <a:off x="4122612" y="5500392"/>
            <a:ext cx="541611" cy="144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2" name="Rectangle 2"/>
          <p:cNvSpPr txBox="1">
            <a:spLocks noChangeArrowheads="1"/>
          </p:cNvSpPr>
          <p:nvPr/>
        </p:nvSpPr>
        <p:spPr bwMode="auto">
          <a:xfrm>
            <a:off x="3089062" y="5465665"/>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53" name="Rectangle 52"/>
          <p:cNvSpPr/>
          <p:nvPr/>
        </p:nvSpPr>
        <p:spPr bwMode="auto">
          <a:xfrm>
            <a:off x="3754060" y="6218263"/>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4" name="Rectangle 53"/>
          <p:cNvSpPr/>
          <p:nvPr/>
        </p:nvSpPr>
        <p:spPr bwMode="auto">
          <a:xfrm>
            <a:off x="4990192" y="5989663"/>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5" name="Rectangle 2"/>
          <p:cNvSpPr txBox="1">
            <a:spLocks noChangeArrowheads="1"/>
          </p:cNvSpPr>
          <p:nvPr/>
        </p:nvSpPr>
        <p:spPr bwMode="auto">
          <a:xfrm>
            <a:off x="3517250" y="6218241"/>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56" name="Rectangle 2"/>
          <p:cNvSpPr txBox="1">
            <a:spLocks noChangeArrowheads="1"/>
          </p:cNvSpPr>
          <p:nvPr/>
        </p:nvSpPr>
        <p:spPr bwMode="auto">
          <a:xfrm>
            <a:off x="4829583" y="5995092"/>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57" name="Rectangle 56"/>
          <p:cNvSpPr/>
          <p:nvPr/>
        </p:nvSpPr>
        <p:spPr bwMode="auto">
          <a:xfrm>
            <a:off x="4177650" y="468703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8" name="Rectangle 57"/>
          <p:cNvSpPr/>
          <p:nvPr/>
        </p:nvSpPr>
        <p:spPr bwMode="auto">
          <a:xfrm>
            <a:off x="6196950" y="5737862"/>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9" name="Rectangle 2"/>
          <p:cNvSpPr txBox="1">
            <a:spLocks noChangeArrowheads="1"/>
          </p:cNvSpPr>
          <p:nvPr/>
        </p:nvSpPr>
        <p:spPr bwMode="auto">
          <a:xfrm>
            <a:off x="4004088" y="4674331"/>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60" name="Rectangle 59"/>
          <p:cNvSpPr/>
          <p:nvPr/>
        </p:nvSpPr>
        <p:spPr bwMode="auto">
          <a:xfrm>
            <a:off x="7111350" y="6223478"/>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1" name="Rectangle 2"/>
          <p:cNvSpPr txBox="1">
            <a:spLocks noChangeArrowheads="1"/>
          </p:cNvSpPr>
          <p:nvPr/>
        </p:nvSpPr>
        <p:spPr bwMode="auto">
          <a:xfrm>
            <a:off x="6336650" y="5878077"/>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62" name="Rectangle 2"/>
          <p:cNvSpPr txBox="1">
            <a:spLocks noChangeArrowheads="1"/>
          </p:cNvSpPr>
          <p:nvPr/>
        </p:nvSpPr>
        <p:spPr bwMode="auto">
          <a:xfrm>
            <a:off x="7310315" y="6244342"/>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63" name="Rectangle 2"/>
          <p:cNvSpPr txBox="1">
            <a:spLocks noChangeArrowheads="1"/>
          </p:cNvSpPr>
          <p:nvPr/>
        </p:nvSpPr>
        <p:spPr bwMode="auto">
          <a:xfrm>
            <a:off x="1612247" y="6599933"/>
            <a:ext cx="2645570" cy="223171"/>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3. Posttribulation</a:t>
            </a:r>
            <a:endParaRPr lang="en-US" sz="3600" b="1" i="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475009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Church Age</a:t>
            </a: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Rapture</a:t>
            </a:r>
            <a:endParaRPr lang="en-US" sz="3600" b="1">
              <a:solidFill>
                <a:srgbClr val="FFFFFF"/>
              </a:solidFill>
              <a:latin typeface="Arial"/>
              <a:cs typeface="Arial"/>
            </a:endParaRPr>
          </a:p>
        </p:txBody>
      </p:sp>
      <p:sp>
        <p:nvSpPr>
          <p:cNvPr id="41991" name="Text Box 1031"/>
          <p:cNvSpPr txBox="1">
            <a:spLocks noChangeArrowheads="1"/>
          </p:cNvSpPr>
          <p:nvPr/>
        </p:nvSpPr>
        <p:spPr bwMode="auto">
          <a:xfrm>
            <a:off x="1447799" y="3276600"/>
            <a:ext cx="312260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7 years</a:t>
            </a: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a:cs typeface="Arial"/>
              </a:rPr>
              <a:t>1000 years</a:t>
            </a: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a:cs typeface="Arial"/>
              </a:rPr>
              <a:t>Eternal Kingdom</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dirty="0">
                <a:solidFill>
                  <a:srgbClr val="CCFFCC"/>
                </a:solidFill>
                <a:latin typeface="Arial"/>
                <a:cs typeface="Arial"/>
              </a:rPr>
              <a:t>Judgment</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ru-RU"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ru-RU"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361</a:t>
            </a:r>
            <a:endParaRPr lang="en-US" b="1" dirty="0">
              <a:solidFill>
                <a:srgbClr val="000000"/>
              </a:solidFill>
              <a:latin typeface="Arial"/>
              <a:cs typeface="Arial"/>
            </a:endParaRPr>
          </a:p>
        </p:txBody>
      </p:sp>
    </p:spTree>
    <p:extLst>
      <p:ext uri="{BB962C8B-B14F-4D97-AF65-F5344CB8AC3E}">
        <p14:creationId xmlns:p14="http://schemas.microsoft.com/office/powerpoint/2010/main" val="36071378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sp>
        <p:nvSpPr>
          <p:cNvPr id="146435"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graphicFrame>
        <p:nvGraphicFramePr>
          <p:cNvPr id="6" name="Table 5"/>
          <p:cNvGraphicFramePr>
            <a:graphicFrameLocks noGrp="1"/>
          </p:cNvGraphicFramePr>
          <p:nvPr/>
        </p:nvGraphicFramePr>
        <p:xfrm>
          <a:off x="15240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Pre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Post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in the air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4:16)</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to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His feet touching the Mt. of Olives (Zech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for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(John 14:1-2; 1 Thess. 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with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(Matt. 25:31; 1 Thess. 3:13; Rev. 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(dead and alive) will be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caught up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raptured</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from the earth to meet the Lord in the air and taken to heaven (1 Thess. 4:16-17)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already on earth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remain on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Rapture) to be ushered into the Millennium (Acts 15:16; Rev. 5:10; cf. Matt. </a:t>
                      </a:r>
                      <a:r>
                        <a:rPr kumimoji="0" lang="ru-RU" sz="2000" b="1" i="0" u="none" strike="noStrike" cap="none" normalizeH="0" baseline="0">
                          <a:ln>
                            <a:noFill/>
                          </a:ln>
                          <a:solidFill>
                            <a:srgbClr val="000000"/>
                          </a:solidFill>
                          <a:effectLst/>
                          <a:latin typeface="Arial" charset="0"/>
                          <a:ea typeface="ＭＳ Ｐゴシック" charset="0"/>
                          <a:cs typeface="Times New Roman" charset="0"/>
                        </a:rPr>
                        <a:t>4:</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 chap. 24)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comfort and hope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fear and 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(Matt. 24:27-31; Luke 21:20-28; Rev. </a:t>
                      </a:r>
                      <a:r>
                        <a:rPr kumimoji="0" lang="ru-RU" sz="2000" b="1" i="0" u="none" strike="noStrike" cap="none" normalizeH="0" baseline="0">
                          <a:ln>
                            <a:noFill/>
                          </a:ln>
                          <a:solidFill>
                            <a:srgbClr val="000000"/>
                          </a:solidFill>
                          <a:effectLst/>
                          <a:latin typeface="Arial" charset="0"/>
                          <a:ea typeface="ＭＳ Ｐゴシック" charset="0"/>
                          <a:cs typeface="Times New Roman" charset="0"/>
                        </a:rPr>
                        <a:t>4:</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91210916"/>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Mystery</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truth revealed only in the New Testament age (1 Cor.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Central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in OT prophecy but clarified in the NT (Jer. 30:7; Zech 14:1-3; Matt. 24:30; Col.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church saints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glorified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Cor. 15:51-58; Phil. 3:20-21) and brought to heaven for seven years (1 Thess.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tribulation saints left in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mortal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state to continue to live on the earth in the millennium (Matt.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signs needed (1 Thess.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Not 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but preceded by spectacular signs in the heavens and on the earth (Matt. 24:29-31; Luke 21:25-28; Acts 2:19-21; Rev. 1:7; chs.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deliverance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saints from this world (1 Thess.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unbelieving (Matt.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790628929"/>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extLst>
              <p:ext uri="{D42A27DB-BD31-4B8C-83A1-F6EECF244321}">
                <p14:modId xmlns:p14="http://schemas.microsoft.com/office/powerpoint/2010/main" val="3670288122"/>
              </p:ext>
            </p:extLst>
          </p:nvPr>
        </p:nvGraphicFramePr>
        <p:xfrm>
          <a:off x="152400" y="838200"/>
          <a:ext cx="8915400" cy="5578475"/>
        </p:xfrm>
        <a:graphic>
          <a:graphicData uri="http://schemas.openxmlformats.org/drawingml/2006/table">
            <a:tbl>
              <a:tblPr/>
              <a:tblGrid>
                <a:gridCol w="452284">
                  <a:extLst>
                    <a:ext uri="{9D8B030D-6E8A-4147-A177-3AD203B41FA5}">
                      <a16:colId xmlns:a16="http://schemas.microsoft.com/office/drawing/2014/main" val="20000"/>
                    </a:ext>
                  </a:extLst>
                </a:gridCol>
                <a:gridCol w="3967316">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Invisible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and private as only believers see Christ and since God sends a powerful delusion through the Antichrist (2 Thess. 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Visible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and public since </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every eye shall see Him</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(Rev.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a promise to 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where Jew-Gentile distinctions do not exist (1 Thess. 4:15; cf. John 14:1-3; Eph.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promises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covenants made in the Old Testament (Gen. 12:1-3; Ps. 89; Isa. 11:11-14; cf. Rom.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begins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increase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suppressed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1:7; Ps.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removed (1 Thess.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Satan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removed (Rev.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736050722"/>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extLst>
              <p:ext uri="{D42A27DB-BD31-4B8C-83A1-F6EECF244321}">
                <p14:modId xmlns:p14="http://schemas.microsoft.com/office/powerpoint/2010/main" val="2515670651"/>
              </p:ext>
            </p:extLst>
          </p:nvPr>
        </p:nvGraphicFramePr>
        <p:xfrm>
          <a:off x="152400" y="838200"/>
          <a:ext cx="8915400" cy="4968875"/>
        </p:xfrm>
        <a:graphic>
          <a:graphicData uri="http://schemas.openxmlformats.org/drawingml/2006/table">
            <a:tbl>
              <a:tblPr/>
              <a:tblGrid>
                <a:gridCol w="496529">
                  <a:extLst>
                    <a:ext uri="{9D8B030D-6E8A-4147-A177-3AD203B41FA5}">
                      <a16:colId xmlns:a16="http://schemas.microsoft.com/office/drawing/2014/main" val="20000"/>
                    </a:ext>
                  </a:extLst>
                </a:gridCol>
                <a:gridCol w="3923071">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shown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Head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Church and all things (Eph. 1:10, 22; 4:15; Col.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vindicated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Messiah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to Israel (Zech. 14:3-4; cf. Acts 1:6 with v.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seat of Christ for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believers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Cor. 5:10; 1 Cor.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of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 and Gentiles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(Ezek. 20:34-38; Matt. 25; Zech. 14:4; cf. p.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Lord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(Phil.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kingdom</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(Matt.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ruined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(Rev.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restored</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(Rom. 8:19-22; Isa.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966832287"/>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590467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Rapture</a:t>
            </a:r>
          </a:p>
        </p:txBody>
      </p:sp>
    </p:spTree>
    <p:extLst>
      <p:ext uri="{BB962C8B-B14F-4D97-AF65-F5344CB8AC3E}">
        <p14:creationId xmlns:p14="http://schemas.microsoft.com/office/powerpoint/2010/main" val="1632226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8448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Christ's First Coming</a:t>
            </a:r>
          </a:p>
        </p:txBody>
      </p:sp>
      <p:pic>
        <p:nvPicPr>
          <p:cNvPr id="3" name="Picture 2"/>
          <p:cNvPicPr>
            <a:picLocks noChangeAspect="1"/>
          </p:cNvPicPr>
          <p:nvPr/>
        </p:nvPicPr>
        <p:blipFill>
          <a:blip r:embed="rId3"/>
          <a:stretch>
            <a:fillRect/>
          </a:stretch>
        </p:blipFill>
        <p:spPr>
          <a:xfrm>
            <a:off x="42334" y="1016000"/>
            <a:ext cx="9118861" cy="5468408"/>
          </a:xfrm>
          <a:prstGeom prst="rect">
            <a:avLst/>
          </a:prstGeom>
        </p:spPr>
      </p:pic>
    </p:spTree>
    <p:extLst>
      <p:ext uri="{BB962C8B-B14F-4D97-AF65-F5344CB8AC3E}">
        <p14:creationId xmlns:p14="http://schemas.microsoft.com/office/powerpoint/2010/main" val="33142164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Revelation</a:t>
            </a:r>
          </a:p>
        </p:txBody>
      </p:sp>
    </p:spTree>
    <p:extLst>
      <p:ext uri="{BB962C8B-B14F-4D97-AF65-F5344CB8AC3E}">
        <p14:creationId xmlns:p14="http://schemas.microsoft.com/office/powerpoint/2010/main" val="4219603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rot="20648883">
            <a:off x="2548448" y="4733865"/>
            <a:ext cx="6908800"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glow rad="127000">
                    <a:schemeClr val="tx1"/>
                  </a:glow>
                </a:effectLst>
                <a:latin typeface="Arial" charset="0"/>
                <a:ea typeface="ＭＳ Ｐゴシック" charset="0"/>
                <a:cs typeface="ＭＳ Ｐゴシック" charset="0"/>
              </a:rPr>
              <a:t>3 Reasons</a:t>
            </a:r>
          </a:p>
        </p:txBody>
      </p:sp>
      <p:sp>
        <p:nvSpPr>
          <p:cNvPr id="5" name="Rectangle 2"/>
          <p:cNvSpPr txBox="1">
            <a:spLocks noChangeArrowheads="1"/>
          </p:cNvSpPr>
          <p:nvPr/>
        </p:nvSpPr>
        <p:spPr bwMode="auto">
          <a:xfrm rot="20648883">
            <a:off x="169043" y="2518768"/>
            <a:ext cx="8195061"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1 Thessalonians 4:13-18</a:t>
            </a:r>
          </a:p>
        </p:txBody>
      </p:sp>
    </p:spTree>
    <p:extLst>
      <p:ext uri="{BB962C8B-B14F-4D97-AF65-F5344CB8AC3E}">
        <p14:creationId xmlns:p14="http://schemas.microsoft.com/office/powerpoint/2010/main" val="333141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I. The Rapture helps us grieve with </a:t>
            </a:r>
            <a:r>
              <a:rPr lang="en-US" sz="11500" b="1" dirty="0">
                <a:solidFill>
                  <a:srgbClr val="0000FF"/>
                </a:solidFill>
                <a:effectLst>
                  <a:glow rad="127000">
                    <a:schemeClr val="bg1"/>
                  </a:glow>
                </a:effectLst>
                <a:latin typeface="Arial" charset="0"/>
                <a:ea typeface="ＭＳ Ｐゴシック" charset="0"/>
                <a:cs typeface="ＭＳ Ｐゴシック" charset="0"/>
              </a:rPr>
              <a:t>hope</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(1 Thess 4:13-14).</a:t>
            </a:r>
          </a:p>
        </p:txBody>
      </p:sp>
    </p:spTree>
    <p:extLst>
      <p:ext uri="{BB962C8B-B14F-4D97-AF65-F5344CB8AC3E}">
        <p14:creationId xmlns:p14="http://schemas.microsoft.com/office/powerpoint/2010/main" val="14325373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3539065"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13a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14655" cy="5723467"/>
          </a:xfrm>
          <a:prstGeom prst="rect">
            <a:avLst/>
          </a:prstGeom>
        </p:spPr>
      </p:pic>
      <p:sp>
        <p:nvSpPr>
          <p:cNvPr id="900098" name="Rectangle 2"/>
          <p:cNvSpPr>
            <a:spLocks noGrp="1" noChangeArrowheads="1"/>
          </p:cNvSpPr>
          <p:nvPr>
            <p:ph type="ctrTitle"/>
          </p:nvPr>
        </p:nvSpPr>
        <p:spPr>
          <a:xfrm>
            <a:off x="-29346" y="5181601"/>
            <a:ext cx="9144000" cy="1608668"/>
          </a:xfrm>
          <a:solidFill>
            <a:srgbClr val="00000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Know about the future destiny of believers who die (4:13a). </a:t>
            </a:r>
          </a:p>
        </p:txBody>
      </p:sp>
    </p:spTree>
    <p:extLst>
      <p:ext uri="{BB962C8B-B14F-4D97-AF65-F5344CB8AC3E}">
        <p14:creationId xmlns:p14="http://schemas.microsoft.com/office/powerpoint/2010/main" val="2111691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602091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Grief is hard</a:t>
            </a:r>
          </a:p>
        </p:txBody>
      </p:sp>
      <p:pic>
        <p:nvPicPr>
          <p:cNvPr id="2" name="Picture 1"/>
          <p:cNvPicPr>
            <a:picLocks noChangeAspect="1"/>
          </p:cNvPicPr>
          <p:nvPr/>
        </p:nvPicPr>
        <p:blipFill>
          <a:blip r:embed="rId3"/>
          <a:stretch>
            <a:fillRect/>
          </a:stretch>
        </p:blipFill>
        <p:spPr>
          <a:xfrm>
            <a:off x="0" y="0"/>
            <a:ext cx="9144000" cy="6072188"/>
          </a:xfrm>
          <a:prstGeom prst="rect">
            <a:avLst/>
          </a:prstGeom>
        </p:spPr>
      </p:pic>
    </p:spTree>
    <p:extLst>
      <p:ext uri="{BB962C8B-B14F-4D97-AF65-F5344CB8AC3E}">
        <p14:creationId xmlns:p14="http://schemas.microsoft.com/office/powerpoint/2010/main" val="3096537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8800" y="0"/>
            <a:ext cx="8011886" cy="6858000"/>
          </a:xfrm>
          <a:prstGeom prst="rect">
            <a:avLst/>
          </a:prstGeom>
        </p:spPr>
      </p:pic>
      <p:sp>
        <p:nvSpPr>
          <p:cNvPr id="900098" name="Rectangle 2"/>
          <p:cNvSpPr>
            <a:spLocks noGrp="1" noChangeArrowheads="1"/>
          </p:cNvSpPr>
          <p:nvPr>
            <p:ph type="ctrTitle"/>
          </p:nvPr>
        </p:nvSpPr>
        <p:spPr>
          <a:xfrm>
            <a:off x="0" y="0"/>
            <a:ext cx="9144000" cy="1496211"/>
          </a:xfrm>
          <a:solidFill>
            <a:schemeClr val="tx1"/>
          </a:solidFill>
          <a:effectLst/>
        </p:spPr>
        <p:txBody>
          <a:bodyPr/>
          <a:lstStyle/>
          <a:p>
            <a:pPr>
              <a:defRPr/>
            </a:pPr>
            <a:r>
              <a:rPr lang="en-US" sz="3200" b="1" dirty="0">
                <a:effectLst>
                  <a:glow rad="127000">
                    <a:schemeClr val="tx1"/>
                  </a:glow>
                </a:effectLst>
                <a:latin typeface="Apple Chancery"/>
                <a:ea typeface="ＭＳ Ｐゴシック" charset="0"/>
                <a:cs typeface="Apple Chancery"/>
              </a:rPr>
              <a:t>"</a:t>
            </a:r>
            <a:r>
              <a:rPr lang="en-US" b="1" dirty="0">
                <a:effectLst>
                  <a:glow rad="127000">
                    <a:schemeClr val="tx1"/>
                  </a:glow>
                </a:effectLst>
                <a:latin typeface="Apple Chancery"/>
                <a:ea typeface="ＭＳ Ｐゴシック" charset="0"/>
                <a:cs typeface="Apple Chancery"/>
              </a:rPr>
              <a:t>Grief is the price we pay for love."</a:t>
            </a:r>
            <a:br>
              <a:rPr lang="en-US" b="1" dirty="0">
                <a:effectLst>
                  <a:glow rad="127000">
                    <a:schemeClr val="tx1"/>
                  </a:glow>
                </a:effectLst>
                <a:latin typeface="Apple Chancery"/>
                <a:ea typeface="ＭＳ Ｐゴシック" charset="0"/>
                <a:cs typeface="Apple Chancery"/>
              </a:rPr>
            </a:br>
            <a:r>
              <a:rPr lang="en-US" sz="3200" b="1" i="1" dirty="0">
                <a:effectLst>
                  <a:glow rad="127000">
                    <a:schemeClr val="tx1"/>
                  </a:glow>
                </a:effectLst>
                <a:latin typeface="Apple Chancery"/>
                <a:ea typeface="ＭＳ Ｐゴシック" charset="0"/>
                <a:cs typeface="Apple Chancery"/>
              </a:rPr>
              <a:t>Queen Elizabeth II</a:t>
            </a:r>
          </a:p>
        </p:txBody>
      </p:sp>
    </p:spTree>
    <p:extLst>
      <p:ext uri="{BB962C8B-B14F-4D97-AF65-F5344CB8AC3E}">
        <p14:creationId xmlns:p14="http://schemas.microsoft.com/office/powerpoint/2010/main" val="4277341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Being informed about believers who have died will prevent us from hopeless grief (4:13b). </a:t>
            </a:r>
          </a:p>
        </p:txBody>
      </p:sp>
      <p:pic>
        <p:nvPicPr>
          <p:cNvPr id="3" name="Picture 2"/>
          <p:cNvPicPr>
            <a:picLocks noChangeAspect="1"/>
          </p:cNvPicPr>
          <p:nvPr/>
        </p:nvPicPr>
        <p:blipFill>
          <a:blip r:embed="rId3"/>
          <a:stretch>
            <a:fillRect/>
          </a:stretch>
        </p:blipFill>
        <p:spPr>
          <a:xfrm>
            <a:off x="0" y="-29620"/>
            <a:ext cx="9236316" cy="3856567"/>
          </a:xfrm>
          <a:prstGeom prst="rect">
            <a:avLst/>
          </a:prstGeom>
        </p:spPr>
      </p:pic>
    </p:spTree>
    <p:extLst>
      <p:ext uri="{BB962C8B-B14F-4D97-AF65-F5344CB8AC3E}">
        <p14:creationId xmlns:p14="http://schemas.microsoft.com/office/powerpoint/2010/main" val="1317701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 </a:t>
            </a:r>
            <a:r>
              <a:rPr lang="en-US" sz="3600" b="1" dirty="0">
                <a:solidFill>
                  <a:srgbClr val="FFFF00"/>
                </a:solidFill>
                <a:effectLst>
                  <a:glow rad="254000">
                    <a:schemeClr val="tx1"/>
                  </a:glow>
                </a:effectLst>
                <a:latin typeface="Arial" charset="0"/>
                <a:ea typeface="ＭＳ Ｐゴシック" charset="0"/>
                <a:cs typeface="ＭＳ Ｐゴシック" charset="0"/>
              </a:rPr>
              <a:t>so you will not grieve like people who have no hope</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6066537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8568267" cy="6861441"/>
          </a:xfrm>
          <a:prstGeom prst="rect">
            <a:avLst/>
          </a:prstGeom>
        </p:spPr>
      </p:pic>
      <p:sp>
        <p:nvSpPr>
          <p:cNvPr id="900098" name="Rectangle 2"/>
          <p:cNvSpPr>
            <a:spLocks noGrp="1" noChangeArrowheads="1"/>
          </p:cNvSpPr>
          <p:nvPr>
            <p:ph type="ctrTitle"/>
          </p:nvPr>
        </p:nvSpPr>
        <p:spPr>
          <a:xfrm>
            <a:off x="3996266" y="-1"/>
            <a:ext cx="5118388" cy="679026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Should Christians grieve when a fellow believer dies?</a:t>
            </a:r>
          </a:p>
        </p:txBody>
      </p:sp>
    </p:spTree>
    <p:extLst>
      <p:ext uri="{BB962C8B-B14F-4D97-AF65-F5344CB8AC3E}">
        <p14:creationId xmlns:p14="http://schemas.microsoft.com/office/powerpoint/2010/main" val="213561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7343"/>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Are you ready for his return?</a:t>
            </a:r>
          </a:p>
        </p:txBody>
      </p:sp>
      <p:pic>
        <p:nvPicPr>
          <p:cNvPr id="2" name="Picture 1"/>
          <p:cNvPicPr>
            <a:picLocks noChangeAspect="1"/>
          </p:cNvPicPr>
          <p:nvPr/>
        </p:nvPicPr>
        <p:blipFill>
          <a:blip r:embed="rId3"/>
          <a:stretch>
            <a:fillRect/>
          </a:stretch>
        </p:blipFill>
        <p:spPr>
          <a:xfrm>
            <a:off x="0" y="1056098"/>
            <a:ext cx="9160750" cy="5039895"/>
          </a:xfrm>
          <a:prstGeom prst="rect">
            <a:avLst/>
          </a:prstGeom>
        </p:spPr>
      </p:pic>
    </p:spTree>
    <p:extLst>
      <p:ext uri="{BB962C8B-B14F-4D97-AF65-F5344CB8AC3E}">
        <p14:creationId xmlns:p14="http://schemas.microsoft.com/office/powerpoint/2010/main" val="437599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Five Stages of Grief</a:t>
            </a:r>
          </a:p>
        </p:txBody>
      </p:sp>
      <p:pic>
        <p:nvPicPr>
          <p:cNvPr id="2" name="Picture 1"/>
          <p:cNvPicPr>
            <a:picLocks noChangeAspect="1"/>
          </p:cNvPicPr>
          <p:nvPr/>
        </p:nvPicPr>
        <p:blipFill>
          <a:blip r:embed="rId3"/>
          <a:stretch>
            <a:fillRect/>
          </a:stretch>
        </p:blipFill>
        <p:spPr>
          <a:xfrm>
            <a:off x="35790" y="1063541"/>
            <a:ext cx="8977333" cy="5794460"/>
          </a:xfrm>
          <a:prstGeom prst="rect">
            <a:avLst/>
          </a:prstGeom>
        </p:spPr>
      </p:pic>
      <p:sp>
        <p:nvSpPr>
          <p:cNvPr id="5" name="Rectangle 2"/>
          <p:cNvSpPr txBox="1">
            <a:spLocks noChangeArrowheads="1"/>
          </p:cNvSpPr>
          <p:nvPr/>
        </p:nvSpPr>
        <p:spPr bwMode="auto">
          <a:xfrm>
            <a:off x="2444199" y="5063581"/>
            <a:ext cx="1574377" cy="547213"/>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Denial</a:t>
            </a:r>
            <a:endParaRPr lang="en-US" b="1" dirty="0">
              <a:solidFill>
                <a:srgbClr val="000090"/>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801711" y="5436816"/>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b="1">
                <a:solidFill>
                  <a:srgbClr val="00009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Depression</a:t>
            </a:r>
          </a:p>
        </p:txBody>
      </p:sp>
      <p:sp>
        <p:nvSpPr>
          <p:cNvPr id="7" name="Rectangle 2"/>
          <p:cNvSpPr txBox="1">
            <a:spLocks noChangeArrowheads="1"/>
          </p:cNvSpPr>
          <p:nvPr/>
        </p:nvSpPr>
        <p:spPr bwMode="auto">
          <a:xfrm>
            <a:off x="7438746" y="2018964"/>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Acceptance</a:t>
            </a:r>
            <a:endParaRPr lang="en-US" b="1" dirty="0">
              <a:solidFill>
                <a:srgbClr val="000090"/>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638215" y="2636586"/>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Bargaining</a:t>
            </a:r>
            <a:endParaRPr lang="en-US" b="1" dirty="0">
              <a:solidFill>
                <a:srgbClr val="000090"/>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828987" y="2002384"/>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Anger</a:t>
            </a:r>
            <a:endParaRPr lang="en-US" b="1" dirty="0">
              <a:solidFill>
                <a:srgbClr val="000090"/>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35791" y="1897997"/>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Active</a:t>
            </a:r>
            <a:endParaRPr lang="en-US" sz="4000" b="1" dirty="0">
              <a:solidFill>
                <a:srgbClr val="000090"/>
              </a:solidFill>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5791" y="5646407"/>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Passive</a:t>
            </a:r>
            <a:endParaRPr lang="en-US" sz="4000" b="1" dirty="0">
              <a:solidFill>
                <a:srgbClr val="000090"/>
              </a:solidFill>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35790" y="3568184"/>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Emotional Response</a:t>
            </a:r>
            <a:endParaRPr lang="en-US" sz="4000" b="1" dirty="0">
              <a:solidFill>
                <a:srgbClr val="000090"/>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4090930" y="6285508"/>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Time</a:t>
            </a:r>
            <a:endParaRPr lang="en-US" sz="4000" b="1" dirty="0">
              <a:solidFill>
                <a:srgbClr val="000090"/>
              </a:solidFill>
              <a:latin typeface="Arial" charset="0"/>
              <a:ea typeface="ＭＳ Ｐゴシック" charset="0"/>
              <a:cs typeface="ＭＳ Ｐゴシック" charset="0"/>
            </a:endParaRPr>
          </a:p>
        </p:txBody>
      </p:sp>
      <p:sp>
        <p:nvSpPr>
          <p:cNvPr id="3" name="Cloud 2"/>
          <p:cNvSpPr/>
          <p:nvPr/>
        </p:nvSpPr>
        <p:spPr bwMode="auto">
          <a:xfrm>
            <a:off x="1757042" y="2480004"/>
            <a:ext cx="1871886" cy="1187133"/>
          </a:xfrm>
          <a:prstGeom prst="cloud">
            <a:avLst/>
          </a:prstGeom>
          <a:solidFill>
            <a:srgbClr val="CCFFCD"/>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2"/>
          <p:cNvSpPr txBox="1">
            <a:spLocks noChangeArrowheads="1"/>
          </p:cNvSpPr>
          <p:nvPr/>
        </p:nvSpPr>
        <p:spPr bwMode="auto">
          <a:xfrm>
            <a:off x="2003358" y="2649364"/>
            <a:ext cx="1312434" cy="83182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Receive the "bad" news</a:t>
            </a:r>
            <a:endParaRPr lang="en-US" sz="4000" b="1" dirty="0">
              <a:solidFill>
                <a:srgbClr val="00009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606290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 </a:t>
            </a:r>
            <a:r>
              <a:rPr lang="en-US" sz="3600" b="1" dirty="0">
                <a:solidFill>
                  <a:srgbClr val="FFFF00"/>
                </a:solidFill>
                <a:effectLst>
                  <a:glow rad="254000">
                    <a:schemeClr val="tx1"/>
                  </a:glow>
                </a:effectLst>
                <a:latin typeface="Arial" charset="0"/>
                <a:ea typeface="ＭＳ Ｐゴシック" charset="0"/>
                <a:cs typeface="ＭＳ Ｐゴシック" charset="0"/>
              </a:rPr>
              <a:t>so you will not grieve like people who have no hope</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19612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Rapture</a:t>
            </a:r>
          </a:p>
        </p:txBody>
      </p:sp>
      <p:pic>
        <p:nvPicPr>
          <p:cNvPr id="2" name="Picture 1"/>
          <p:cNvPicPr>
            <a:picLocks noChangeAspect="1"/>
          </p:cNvPicPr>
          <p:nvPr/>
        </p:nvPicPr>
        <p:blipFill>
          <a:blip r:embed="rId3"/>
          <a:stretch>
            <a:fillRect/>
          </a:stretch>
        </p:blipFill>
        <p:spPr>
          <a:xfrm>
            <a:off x="0" y="1426410"/>
            <a:ext cx="9144000" cy="5163671"/>
          </a:xfrm>
          <a:prstGeom prst="rect">
            <a:avLst/>
          </a:prstGeom>
        </p:spPr>
      </p:pic>
    </p:spTree>
    <p:extLst>
      <p:ext uri="{BB962C8B-B14F-4D97-AF65-F5344CB8AC3E}">
        <p14:creationId xmlns:p14="http://schemas.microsoft.com/office/powerpoint/2010/main" val="2745511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Christ's resurrection guarantees the believer's resurrection (4:14).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667" y="177800"/>
            <a:ext cx="3031066" cy="4572000"/>
          </a:xfrm>
          <a:prstGeom prst="rect">
            <a:avLst/>
          </a:prstGeom>
        </p:spPr>
      </p:pic>
      <p:pic>
        <p:nvPicPr>
          <p:cNvPr id="4" name="Picture 3"/>
          <p:cNvPicPr>
            <a:picLocks noChangeAspect="1"/>
          </p:cNvPicPr>
          <p:nvPr/>
        </p:nvPicPr>
        <p:blipFill>
          <a:blip r:embed="rId4"/>
          <a:stretch>
            <a:fillRect/>
          </a:stretch>
        </p:blipFill>
        <p:spPr>
          <a:xfrm>
            <a:off x="4565650" y="897466"/>
            <a:ext cx="4051300" cy="2794000"/>
          </a:xfrm>
          <a:prstGeom prst="rect">
            <a:avLst/>
          </a:prstGeom>
        </p:spPr>
      </p:pic>
      <p:sp>
        <p:nvSpPr>
          <p:cNvPr id="6" name="Notched Right Arrow 5"/>
          <p:cNvSpPr/>
          <p:nvPr/>
        </p:nvSpPr>
        <p:spPr bwMode="auto">
          <a:xfrm>
            <a:off x="2760133" y="1168400"/>
            <a:ext cx="2675467" cy="2523066"/>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172621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976533"/>
          </a:xfrm>
          <a:prstGeom prst="rect">
            <a:avLst/>
          </a:prstGeom>
        </p:spPr>
      </p:pic>
      <p:sp>
        <p:nvSpPr>
          <p:cNvPr id="900098" name="Rectangle 2"/>
          <p:cNvSpPr>
            <a:spLocks noGrp="1" noChangeArrowheads="1"/>
          </p:cNvSpPr>
          <p:nvPr>
            <p:ph type="ctrTitle"/>
          </p:nvPr>
        </p:nvSpPr>
        <p:spPr>
          <a:xfrm>
            <a:off x="2861734" y="-5054"/>
            <a:ext cx="6282266" cy="6625992"/>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"For since we believe that Jesus died and was raised to life again, we also believe that when Jesus returns, God will bring back with him the believers who have died" (4:14 </a:t>
            </a:r>
            <a:r>
              <a:rPr lang="en-US" sz="3600" b="1" dirty="0">
                <a:effectLst>
                  <a:glow rad="127000">
                    <a:schemeClr val="tx1"/>
                  </a:glow>
                </a:effectLst>
                <a:latin typeface="Arial" charset="0"/>
                <a:ea typeface="ＭＳ Ｐゴシック" charset="0"/>
                <a:cs typeface="ＭＳ Ｐゴシック" charset="0"/>
              </a:rPr>
              <a:t>NLT</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47002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Implictions</a:t>
            </a: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4582773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I. The Rapture helps us grieve with </a:t>
            </a:r>
            <a:r>
              <a:rPr lang="en-US" sz="11500" b="1" dirty="0">
                <a:solidFill>
                  <a:srgbClr val="0000FF"/>
                </a:solidFill>
                <a:effectLst>
                  <a:glow rad="127000">
                    <a:schemeClr val="bg1"/>
                  </a:glow>
                </a:effectLst>
                <a:latin typeface="Arial" charset="0"/>
                <a:ea typeface="ＭＳ Ｐゴシック" charset="0"/>
                <a:cs typeface="ＭＳ Ｐゴシック" charset="0"/>
              </a:rPr>
              <a:t>hope</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(1 Thess 4:13-14).</a:t>
            </a:r>
          </a:p>
        </p:txBody>
      </p:sp>
    </p:spTree>
    <p:extLst>
      <p:ext uri="{BB962C8B-B14F-4D97-AF65-F5344CB8AC3E}">
        <p14:creationId xmlns:p14="http://schemas.microsoft.com/office/powerpoint/2010/main" val="7220505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06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Christians who have died will meet Christ in the air </a:t>
            </a:r>
            <a:r>
              <a:rPr lang="en-US" sz="6000" b="1" i="1" dirty="0">
                <a:solidFill>
                  <a:srgbClr val="FFFF00"/>
                </a:solidFill>
                <a:effectLst>
                  <a:glow rad="127000">
                    <a:schemeClr val="tx1"/>
                  </a:glow>
                </a:effectLst>
                <a:latin typeface="Arial" charset="0"/>
                <a:ea typeface="ＭＳ Ｐゴシック" charset="0"/>
                <a:cs typeface="ＭＳ Ｐゴシック" charset="0"/>
              </a:rPr>
              <a:t>before</a:t>
            </a:r>
            <a:r>
              <a:rPr lang="en-US" sz="60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those living (4:15-17).</a:t>
            </a:r>
          </a:p>
        </p:txBody>
      </p:sp>
    </p:spTree>
    <p:extLst>
      <p:ext uri="{BB962C8B-B14F-4D97-AF65-F5344CB8AC3E}">
        <p14:creationId xmlns:p14="http://schemas.microsoft.com/office/powerpoint/2010/main" val="304235499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1259"/>
            <a:ext cx="9168368" cy="47667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62906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tell you this directly from the Lord: We who are still living when the Lord returns will not meet him ahead of those who have died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 Thess </a:t>
            </a:r>
            <a:r>
              <a:rPr lang="ru-RU" sz="3200" b="1" dirty="0">
                <a:effectLst>
                  <a:glow rad="127000">
                    <a:schemeClr val="tx1"/>
                  </a:glow>
                </a:effectLst>
                <a:latin typeface="Arial" charset="0"/>
                <a:ea typeface="ＭＳ Ｐゴシック" charset="0"/>
                <a:cs typeface="ＭＳ Ｐゴシック" charset="0"/>
              </a:rPr>
              <a:t>4:</a:t>
            </a:r>
            <a:r>
              <a:rPr lang="en-US" sz="3200" b="1" dirty="0">
                <a:effectLst>
                  <a:glow rad="127000">
                    <a:schemeClr val="tx1"/>
                  </a:glow>
                </a:effectLst>
                <a:latin typeface="Arial" charset="0"/>
                <a:ea typeface="ＭＳ Ｐゴシック" charset="0"/>
                <a:cs typeface="ＭＳ Ｐゴシック" charset="0"/>
              </a:rPr>
              <a:t>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799" y="0"/>
            <a:ext cx="5024673" cy="6858000"/>
          </a:xfrm>
          <a:prstGeom prst="rect">
            <a:avLst/>
          </a:prstGeom>
        </p:spPr>
      </p:pic>
      <p:sp>
        <p:nvSpPr>
          <p:cNvPr id="900098" name="Rectangle 2"/>
          <p:cNvSpPr>
            <a:spLocks noGrp="1" noChangeArrowheads="1"/>
          </p:cNvSpPr>
          <p:nvPr>
            <p:ph type="ctrTitle"/>
          </p:nvPr>
        </p:nvSpPr>
        <p:spPr>
          <a:xfrm>
            <a:off x="3098800" y="0"/>
            <a:ext cx="6045199" cy="685800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Some future day </a:t>
            </a:r>
            <a:br>
              <a:rPr lang="en-US" sz="4800" b="1" dirty="0">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4 amazing events</a:t>
            </a:r>
            <a:r>
              <a:rPr lang="en-US" sz="4800" b="1" dirty="0">
                <a:effectLst>
                  <a:glow rad="127000">
                    <a:schemeClr val="tx1"/>
                  </a:glow>
                </a:effectLst>
                <a:latin typeface="Arial" charset="0"/>
                <a:ea typeface="ＭＳ Ｐゴシック" charset="0"/>
                <a:cs typeface="ＭＳ Ｐゴシック" charset="0"/>
              </a:rPr>
              <a:t> will happen without a moment's notice (4:16-17) </a:t>
            </a:r>
          </a:p>
        </p:txBody>
      </p:sp>
    </p:spTree>
    <p:extLst>
      <p:ext uri="{BB962C8B-B14F-4D97-AF65-F5344CB8AC3E}">
        <p14:creationId xmlns:p14="http://schemas.microsoft.com/office/powerpoint/2010/main" val="387780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en-US" sz="3200" b="1" dirty="0"/>
              <a:t>Christ</a:t>
            </a:r>
            <a:r>
              <a:rPr lang="fr-FR" sz="3200" b="1" dirty="0"/>
              <a:t>'</a:t>
            </a:r>
            <a:r>
              <a:rPr lang="en-US" sz="3200" b="1" dirty="0"/>
              <a:t>s Two Comings</a:t>
            </a:r>
          </a:p>
        </p:txBody>
      </p:sp>
      <p:graphicFrame>
        <p:nvGraphicFramePr>
          <p:cNvPr id="4" name="Table 3"/>
          <p:cNvGraphicFramePr>
            <a:graphicFrameLocks noGrp="1"/>
          </p:cNvGraphicFramePr>
          <p:nvPr>
            <p:extLst>
              <p:ext uri="{D42A27DB-BD31-4B8C-83A1-F6EECF244321}">
                <p14:modId xmlns:p14="http://schemas.microsoft.com/office/powerpoint/2010/main" val="1237082949"/>
              </p:ext>
            </p:extLst>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en-US" sz="2800" b="1" dirty="0">
                          <a:latin typeface="Arial"/>
                          <a:cs typeface="Arial"/>
                        </a:rPr>
                        <a:t>FIRST COMING</a:t>
                      </a:r>
                    </a:p>
                  </a:txBody>
                  <a:tcPr>
                    <a:noFill/>
                  </a:tcPr>
                </a:tc>
                <a:tc rowSpan="8">
                  <a:txBody>
                    <a:bodyPr/>
                    <a:lstStyle/>
                    <a:p>
                      <a:pPr algn="ctr"/>
                      <a:r>
                        <a:rPr lang="en-US" sz="2800" b="1" dirty="0">
                          <a:latin typeface="Arial"/>
                          <a:cs typeface="Arial"/>
                        </a:rPr>
                        <a:t>(CHURCH AGE)</a:t>
                      </a:r>
                    </a:p>
                  </a:txBody>
                  <a:tcPr vert="vert270">
                    <a:noFill/>
                  </a:tcPr>
                </a:tc>
                <a:tc>
                  <a:txBody>
                    <a:bodyPr/>
                    <a:lstStyle/>
                    <a:p>
                      <a:pPr algn="ctr"/>
                      <a:r>
                        <a:rPr lang="en-US" sz="2800" b="1" dirty="0">
                          <a:latin typeface="Arial"/>
                          <a:cs typeface="Arial"/>
                        </a:rPr>
                        <a:t>SECOND COMING</a:t>
                      </a:r>
                    </a:p>
                  </a:txBody>
                  <a:tcPr>
                    <a:noFill/>
                  </a:tcPr>
                </a:tc>
                <a:extLst>
                  <a:ext uri="{0D108BD9-81ED-4DB2-BD59-A6C34878D82A}">
                    <a16:rowId xmlns:a16="http://schemas.microsoft.com/office/drawing/2014/main" val="10000"/>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Laid</a:t>
                      </a:r>
                      <a:r>
                        <a:rPr lang="en-US" sz="2000" b="1" i="0" spc="-100" baseline="0" dirty="0">
                          <a:effectLst>
                            <a:outerShdw blurRad="38100" dist="38100" dir="2700000" algn="tl">
                              <a:srgbClr val="000000">
                                <a:alpha val="43137"/>
                              </a:srgbClr>
                            </a:outerShdw>
                          </a:effectLst>
                          <a:latin typeface="Arial"/>
                          <a:cs typeface="Arial"/>
                        </a:rPr>
                        <a:t> in a manger</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Lands on a mountain</a:t>
                      </a:r>
                    </a:p>
                  </a:txBody>
                  <a:tcPr/>
                </a:tc>
                <a:extLst>
                  <a:ext uri="{0D108BD9-81ED-4DB2-BD59-A6C34878D82A}">
                    <a16:rowId xmlns:a16="http://schemas.microsoft.com/office/drawing/2014/main" val="10001"/>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Came</a:t>
                      </a:r>
                      <a:r>
                        <a:rPr lang="en-US" sz="2000" b="1" i="0" spc="-100" baseline="0" dirty="0">
                          <a:effectLst>
                            <a:outerShdw blurRad="38100" dist="38100" dir="2700000" algn="tl">
                              <a:srgbClr val="000000">
                                <a:alpha val="43137"/>
                              </a:srgbClr>
                            </a:outerShdw>
                          </a:effectLst>
                          <a:latin typeface="Arial"/>
                          <a:cs typeface="Arial"/>
                        </a:rPr>
                        <a:t> as a lamb</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Comes as the Lord</a:t>
                      </a:r>
                    </a:p>
                  </a:txBody>
                  <a:tcPr>
                    <a:solidFill>
                      <a:srgbClr val="16165D"/>
                    </a:solidFill>
                  </a:tcPr>
                </a:tc>
                <a:extLst>
                  <a:ext uri="{0D108BD9-81ED-4DB2-BD59-A6C34878D82A}">
                    <a16:rowId xmlns:a16="http://schemas.microsoft.com/office/drawing/2014/main" val="10002"/>
                  </a:ext>
                </a:extLst>
              </a:tr>
              <a:tr h="551739">
                <a:tc>
                  <a:txBody>
                    <a:bodyPr/>
                    <a:lstStyle/>
                    <a:p>
                      <a:pPr marL="174625" indent="0"/>
                      <a:r>
                        <a:rPr lang="en-US" sz="2000" b="1" i="0" kern="1200" spc="-100" baseline="0" dirty="0">
                          <a:solidFill>
                            <a:schemeClr val="lt1"/>
                          </a:solidFill>
                          <a:effectLst>
                            <a:outerShdw blurRad="38100" dist="38100" dir="2700000" algn="tl">
                              <a:srgbClr val="000000">
                                <a:alpha val="43137"/>
                              </a:srgbClr>
                            </a:outerShdw>
                          </a:effectLst>
                          <a:latin typeface="Arial"/>
                          <a:ea typeface="+mn-ea"/>
                          <a:cs typeface="Arial"/>
                        </a:rPr>
                        <a:t>Lowly</a:t>
                      </a:r>
                      <a:r>
                        <a:rPr lang="en-US" sz="2000" b="1" i="0" spc="-100" dirty="0">
                          <a:effectLst>
                            <a:outerShdw blurRad="38100" dist="38100" dir="2700000" algn="tl">
                              <a:srgbClr val="000000">
                                <a:alpha val="43137"/>
                              </a:srgbClr>
                            </a:outerShdw>
                          </a:effectLst>
                          <a:latin typeface="Arial"/>
                          <a:cs typeface="Arial"/>
                        </a:rPr>
                        <a:t> and poor</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Lavish</a:t>
                      </a:r>
                      <a:r>
                        <a:rPr lang="en-US" sz="2000" b="1" spc="-100" baseline="0" dirty="0">
                          <a:effectLst>
                            <a:outerShdw blurRad="38100" dist="38100" dir="2700000" algn="tl">
                              <a:srgbClr val="000000">
                                <a:alpha val="43137"/>
                              </a:srgbClr>
                            </a:outerShdw>
                          </a:effectLst>
                          <a:latin typeface="Arial"/>
                          <a:cs typeface="Arial"/>
                        </a:rPr>
                        <a:t> and powerful</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a:t>
                      </a:r>
                      <a:r>
                        <a:rPr lang="en-US" sz="2000" b="1" i="1" spc="-100" dirty="0">
                          <a:effectLst>
                            <a:outerShdw blurRad="38100" dist="38100" dir="2700000" algn="tl">
                              <a:srgbClr val="000000">
                                <a:alpha val="43137"/>
                              </a:srgbClr>
                            </a:outerShdw>
                          </a:effectLst>
                          <a:latin typeface="Arial"/>
                          <a:cs typeface="Arial"/>
                        </a:rPr>
                        <a:t>for</a:t>
                      </a:r>
                      <a:r>
                        <a:rPr lang="en-US" sz="2000" b="1" i="0" spc="-100" dirty="0">
                          <a:effectLst>
                            <a:outerShdw blurRad="38100" dist="38100" dir="2700000" algn="tl">
                              <a:srgbClr val="000000">
                                <a:alpha val="43137"/>
                              </a:srgbClr>
                            </a:outerShdw>
                          </a:effectLst>
                          <a:latin typeface="Arial"/>
                          <a:cs typeface="Arial"/>
                        </a:rPr>
                        <a:t> His</a:t>
                      </a:r>
                      <a:r>
                        <a:rPr lang="en-US" sz="2000" b="1" i="0" spc="-100" baseline="0" dirty="0">
                          <a:effectLst>
                            <a:outerShdw blurRad="38100" dist="38100" dir="2700000" algn="tl">
                              <a:srgbClr val="000000">
                                <a:alpha val="43137"/>
                              </a:srgbClr>
                            </a:outerShdw>
                          </a:effectLst>
                          <a:latin typeface="Arial"/>
                          <a:cs typeface="Arial"/>
                        </a:rPr>
                        <a:t> enemies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Death </a:t>
                      </a:r>
                      <a:r>
                        <a:rPr lang="en-US" sz="2000" b="1" i="1" spc="-100" dirty="0">
                          <a:effectLst>
                            <a:outerShdw blurRad="38100" dist="38100" dir="2700000" algn="tl">
                              <a:srgbClr val="000000">
                                <a:alpha val="43137"/>
                              </a:srgbClr>
                            </a:outerShdw>
                          </a:effectLst>
                          <a:latin typeface="Arial"/>
                          <a:cs typeface="Arial"/>
                        </a:rPr>
                        <a:t>to</a:t>
                      </a:r>
                      <a:r>
                        <a:rPr lang="en-US" sz="2000" b="1" spc="-100" dirty="0">
                          <a:effectLst>
                            <a:outerShdw blurRad="38100" dist="38100" dir="2700000" algn="tl">
                              <a:srgbClr val="000000">
                                <a:alpha val="43137"/>
                              </a:srgbClr>
                            </a:outerShdw>
                          </a:effectLst>
                          <a:latin typeface="Arial"/>
                          <a:cs typeface="Arial"/>
                        </a:rPr>
                        <a:t> His enemies</a:t>
                      </a:r>
                    </a:p>
                  </a:txBody>
                  <a:tcPr>
                    <a:solidFill>
                      <a:srgbClr val="16165D"/>
                    </a:solidFill>
                  </a:tcPr>
                </a:tc>
                <a:extLst>
                  <a:ext uri="{0D108BD9-81ED-4DB2-BD59-A6C34878D82A}">
                    <a16:rowId xmlns:a16="http://schemas.microsoft.com/office/drawing/2014/main" val="10004"/>
                  </a:ext>
                </a:extLst>
              </a:tr>
              <a:tr h="526297">
                <a:tc>
                  <a:txBody>
                    <a:bodyPr/>
                    <a:lstStyle/>
                    <a:p>
                      <a:pPr marL="174625" indent="0"/>
                      <a:r>
                        <a:rPr lang="en-US" sz="2000" b="1" i="0" spc="-100" dirty="0">
                          <a:effectLst>
                            <a:outerShdw blurRad="38100" dist="38100" dir="2700000" algn="tl">
                              <a:srgbClr val="000000">
                                <a:alpha val="43137"/>
                              </a:srgbClr>
                            </a:outerShdw>
                          </a:effectLst>
                          <a:latin typeface="Arial"/>
                          <a:cs typeface="Arial"/>
                        </a:rPr>
                        <a:t>Tempted by Satan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Traps Satan in bottomless pit</a:t>
                      </a:r>
                    </a:p>
                  </a:txBody>
                  <a:tcPr/>
                </a:tc>
                <a:extLst>
                  <a:ext uri="{0D108BD9-81ED-4DB2-BD59-A6C34878D82A}">
                    <a16:rowId xmlns:a16="http://schemas.microsoft.com/office/drawing/2014/main" val="10005"/>
                  </a:ext>
                </a:extLst>
              </a:tr>
              <a:tr h="482984">
                <a:tc>
                  <a:txBody>
                    <a:bodyPr/>
                    <a:lstStyle/>
                    <a:p>
                      <a:pPr marL="174625" indent="0"/>
                      <a:r>
                        <a:rPr lang="en-US" sz="2000" b="1" i="0" spc="-100" dirty="0">
                          <a:effectLst>
                            <a:outerShdw blurRad="38100" dist="38100" dir="2700000" algn="tl">
                              <a:srgbClr val="000000">
                                <a:alpha val="43137"/>
                              </a:srgbClr>
                            </a:outerShdw>
                          </a:effectLst>
                          <a:latin typeface="Arial"/>
                          <a:cs typeface="Arial"/>
                        </a:rPr>
                        <a:t>Lived in a world</a:t>
                      </a:r>
                      <a:r>
                        <a:rPr lang="en-US" sz="2000" b="1" i="0" spc="-100" baseline="0" dirty="0">
                          <a:effectLst>
                            <a:outerShdw blurRad="38100" dist="38100" dir="2700000" algn="tl">
                              <a:srgbClr val="000000">
                                <a:alpha val="43137"/>
                              </a:srgbClr>
                            </a:outerShdw>
                          </a:effectLst>
                          <a:latin typeface="Arial"/>
                          <a:cs typeface="Arial"/>
                        </a:rPr>
                        <a:t> of unrighteousness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Leads</a:t>
                      </a:r>
                      <a:r>
                        <a:rPr lang="en-US" sz="2000" b="1" spc="-100" baseline="0" dirty="0">
                          <a:effectLst>
                            <a:outerShdw blurRad="38100" dist="38100" dir="2700000" algn="tl">
                              <a:srgbClr val="000000">
                                <a:alpha val="43137"/>
                              </a:srgbClr>
                            </a:outerShdw>
                          </a:effectLst>
                          <a:latin typeface="Arial"/>
                          <a:cs typeface="Arial"/>
                        </a:rPr>
                        <a:t> the world in righteousness</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for sins and rose again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Directs</a:t>
                      </a:r>
                      <a:r>
                        <a:rPr lang="en-US" sz="2000" b="1" spc="-100" baseline="0" dirty="0">
                          <a:effectLst>
                            <a:outerShdw blurRad="38100" dist="38100" dir="2700000" algn="tl">
                              <a:srgbClr val="000000">
                                <a:alpha val="43137"/>
                              </a:srgbClr>
                            </a:outerShdw>
                          </a:effectLst>
                          <a:latin typeface="Arial"/>
                          <a:cs typeface="Arial"/>
                        </a:rPr>
                        <a:t> and reigns</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wrap="square">
            <a:spAutoFit/>
          </a:bodyPr>
          <a:lstStyle/>
          <a:p>
            <a:pPr algn="r" defTabSz="914400" fontAlgn="base">
              <a:spcBef>
                <a:spcPct val="50000"/>
              </a:spcBef>
              <a:spcAft>
                <a:spcPct val="0"/>
              </a:spcAft>
              <a:defRPr/>
            </a:pPr>
            <a:r>
              <a:rPr lang="en-US" sz="1400" b="1" dirty="0">
                <a:solidFill>
                  <a:srgbClr val="FFFFFF"/>
                </a:solidFill>
                <a:effectLst>
                  <a:glow rad="241300">
                    <a:srgbClr val="000000">
                      <a:alpha val="75000"/>
                    </a:srgbClr>
                  </a:glow>
                </a:effectLst>
                <a:latin typeface="Arial"/>
                <a:ea typeface="ＭＳ Ｐゴシック" charset="0"/>
                <a:cs typeface="Arial"/>
              </a:rPr>
              <a:t>Ruth &amp; Larry Moody; cited by Terry Hall, </a:t>
            </a:r>
            <a:r>
              <a:rPr lang="en-US" sz="1400" b="1" i="1" dirty="0">
                <a:solidFill>
                  <a:srgbClr val="FFFFFF"/>
                </a:solidFill>
                <a:effectLst>
                  <a:glow rad="241300">
                    <a:srgbClr val="000000">
                      <a:alpha val="75000"/>
                    </a:srgbClr>
                  </a:glow>
                </a:effectLst>
                <a:latin typeface="Arial"/>
                <a:ea typeface="ＭＳ Ｐゴシック" charset="0"/>
                <a:cs typeface="Arial"/>
              </a:rPr>
              <a:t>Bible Panorama, </a:t>
            </a:r>
            <a:r>
              <a:rPr lang="en-US" sz="1400" b="1" dirty="0">
                <a:solidFill>
                  <a:srgbClr val="FFFFFF"/>
                </a:solidFill>
                <a:effectLst>
                  <a:glow rad="241300">
                    <a:srgbClr val="000000">
                      <a:alpha val="75000"/>
                    </a:srgbClr>
                  </a:glow>
                </a:effectLst>
                <a:latin typeface="Arial"/>
                <a:ea typeface="ＭＳ Ｐゴシック" charset="0"/>
                <a:cs typeface="Arial"/>
              </a:rPr>
              <a:t>117</a:t>
            </a:r>
          </a:p>
        </p:txBody>
      </p:sp>
      <p:sp>
        <p:nvSpPr>
          <p:cNvPr id="8"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420</a:t>
            </a:r>
          </a:p>
        </p:txBody>
      </p:sp>
    </p:spTree>
    <p:extLst>
      <p:ext uri="{BB962C8B-B14F-4D97-AF65-F5344CB8AC3E}">
        <p14:creationId xmlns:p14="http://schemas.microsoft.com/office/powerpoint/2010/main" val="1135037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3500"/>
            <a:ext cx="9144000" cy="6728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Return</a:t>
            </a:r>
          </a:p>
        </p:txBody>
      </p:sp>
      <p:sp>
        <p:nvSpPr>
          <p:cNvPr id="4" name="Rectangle 2"/>
          <p:cNvSpPr txBox="1">
            <a:spLocks noChangeArrowheads="1"/>
          </p:cNvSpPr>
          <p:nvPr/>
        </p:nvSpPr>
        <p:spPr bwMode="auto">
          <a:xfrm>
            <a:off x="0" y="1219200"/>
            <a:ext cx="4792133" cy="524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the Lord himself will come down from heaven with a commanding </a:t>
            </a:r>
            <a:r>
              <a:rPr lang="en-US" sz="3600" b="1" dirty="0">
                <a:solidFill>
                  <a:srgbClr val="FFFF00"/>
                </a:solidFill>
                <a:effectLst>
                  <a:glow rad="127000">
                    <a:schemeClr val="tx1"/>
                  </a:glow>
                </a:effectLst>
                <a:latin typeface="Arial" charset="0"/>
                <a:ea typeface="ＭＳ Ｐゴシック" charset="0"/>
                <a:cs typeface="ＭＳ Ｐゴシック" charset="0"/>
              </a:rPr>
              <a:t>shout</a:t>
            </a:r>
            <a:r>
              <a:rPr lang="en-US" sz="3600" b="1" dirty="0">
                <a:effectLst>
                  <a:glow rad="127000">
                    <a:schemeClr val="tx1"/>
                  </a:glow>
                </a:effectLst>
                <a:latin typeface="Arial" charset="0"/>
                <a:ea typeface="ＭＳ Ｐゴシック" charset="0"/>
                <a:cs typeface="ＭＳ Ｐゴシック" charset="0"/>
              </a:rPr>
              <a:t>, with the </a:t>
            </a:r>
            <a:r>
              <a:rPr lang="en-US" sz="3600" b="1" dirty="0">
                <a:solidFill>
                  <a:srgbClr val="FFFF00"/>
                </a:solidFill>
                <a:effectLst>
                  <a:glow rad="127000">
                    <a:schemeClr val="tx1"/>
                  </a:glow>
                </a:effectLst>
                <a:latin typeface="Arial" charset="0"/>
                <a:ea typeface="ＭＳ Ｐゴシック" charset="0"/>
                <a:cs typeface="ＭＳ Ｐゴシック" charset="0"/>
              </a:rPr>
              <a:t>voice</a:t>
            </a:r>
            <a:r>
              <a:rPr lang="en-US" sz="3600" b="1" dirty="0">
                <a:effectLst>
                  <a:glow rad="127000">
                    <a:schemeClr val="tx1"/>
                  </a:glow>
                </a:effectLst>
                <a:latin typeface="Arial" charset="0"/>
                <a:ea typeface="ＭＳ Ｐゴシック" charset="0"/>
                <a:cs typeface="ＭＳ Ｐゴシック" charset="0"/>
              </a:rPr>
              <a:t> of the archangel, and with the </a:t>
            </a:r>
            <a:r>
              <a:rPr lang="en-US" sz="3600" b="1" dirty="0">
                <a:solidFill>
                  <a:srgbClr val="FFFF00"/>
                </a:solidFill>
                <a:effectLst>
                  <a:glow rad="127000">
                    <a:schemeClr val="tx1"/>
                  </a:glow>
                </a:effectLst>
                <a:latin typeface="Arial" charset="0"/>
                <a:ea typeface="ＭＳ Ｐゴシック" charset="0"/>
                <a:cs typeface="ＭＳ Ｐゴシック" charset="0"/>
              </a:rPr>
              <a:t>trumpet</a:t>
            </a:r>
            <a:r>
              <a:rPr lang="en-US" sz="3600" b="1" dirty="0">
                <a:effectLst>
                  <a:glow rad="127000">
                    <a:schemeClr val="tx1"/>
                  </a:glow>
                </a:effectLst>
                <a:latin typeface="Arial" charset="0"/>
                <a:ea typeface="ＭＳ Ｐゴシック" charset="0"/>
                <a:cs typeface="ＭＳ Ｐゴシック" charset="0"/>
              </a:rPr>
              <a:t> call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16a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188457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Christ's Commanding Shout</a:t>
            </a:r>
          </a:p>
        </p:txBody>
      </p:sp>
      <p:pic>
        <p:nvPicPr>
          <p:cNvPr id="3" name="Picture 2"/>
          <p:cNvPicPr>
            <a:picLocks noChangeAspect="1"/>
          </p:cNvPicPr>
          <p:nvPr/>
        </p:nvPicPr>
        <p:blipFill>
          <a:blip r:embed="rId3"/>
          <a:stretch>
            <a:fillRect/>
          </a:stretch>
        </p:blipFill>
        <p:spPr>
          <a:xfrm>
            <a:off x="0" y="279405"/>
            <a:ext cx="9144000" cy="5766816"/>
          </a:xfrm>
          <a:prstGeom prst="rect">
            <a:avLst/>
          </a:prstGeom>
        </p:spPr>
      </p:pic>
    </p:spTree>
    <p:extLst>
      <p:ext uri="{BB962C8B-B14F-4D97-AF65-F5344CB8AC3E}">
        <p14:creationId xmlns:p14="http://schemas.microsoft.com/office/powerpoint/2010/main" val="4063631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Voice of an Archangel</a:t>
            </a:r>
          </a:p>
        </p:txBody>
      </p:sp>
      <p:pic>
        <p:nvPicPr>
          <p:cNvPr id="2" name="Picture 1"/>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558670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091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Trumpet Call of God</a:t>
            </a:r>
          </a:p>
        </p:txBody>
      </p:sp>
      <p:pic>
        <p:nvPicPr>
          <p:cNvPr id="3" name="Picture 2"/>
          <p:cNvPicPr>
            <a:picLocks noChangeAspect="1"/>
          </p:cNvPicPr>
          <p:nvPr/>
        </p:nvPicPr>
        <p:blipFill>
          <a:blip r:embed="rId3"/>
          <a:stretch>
            <a:fillRect/>
          </a:stretch>
        </p:blipFill>
        <p:spPr>
          <a:xfrm>
            <a:off x="0" y="863600"/>
            <a:ext cx="9144000" cy="5122960"/>
          </a:xfrm>
          <a:prstGeom prst="rect">
            <a:avLst/>
          </a:prstGeom>
        </p:spPr>
      </p:pic>
    </p:spTree>
    <p:extLst>
      <p:ext uri="{BB962C8B-B14F-4D97-AF65-F5344CB8AC3E}">
        <p14:creationId xmlns:p14="http://schemas.microsoft.com/office/powerpoint/2010/main" val="135782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Resurrection</a:t>
            </a:r>
          </a:p>
        </p:txBody>
      </p:sp>
      <p:sp>
        <p:nvSpPr>
          <p:cNvPr id="4" name="Rectangle 2"/>
          <p:cNvSpPr txBox="1">
            <a:spLocks noChangeArrowheads="1"/>
          </p:cNvSpPr>
          <p:nvPr/>
        </p:nvSpPr>
        <p:spPr bwMode="auto">
          <a:xfrm>
            <a:off x="4622800" y="3640667"/>
            <a:ext cx="4521200" cy="32298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First, the Christians who have died will rise from their graves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16b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ja-JP" altLang="en-US" sz="3600" b="1">
                <a:latin typeface="Arial" charset="0"/>
                <a:ea typeface="ＭＳ Ｐゴシック" charset="0"/>
                <a:cs typeface="ＭＳ Ｐゴシック" charset="0"/>
              </a:rPr>
              <a:t>“</a:t>
            </a:r>
            <a:r>
              <a:rPr lang="en-US" sz="3600" b="1">
                <a:latin typeface="Arial" charset="0"/>
                <a:ea typeface="ＭＳ Ｐゴシック" charset="0"/>
                <a:cs typeface="ＭＳ Ｐゴシック" charset="0"/>
              </a:rPr>
              <a:t>The dead in Christ will rise first</a:t>
            </a:r>
            <a:r>
              <a:rPr lang="ja-JP" altLang="en-US" sz="3600" b="1">
                <a:latin typeface="Arial" charset="0"/>
                <a:ea typeface="ＭＳ Ｐゴシック" charset="0"/>
                <a:cs typeface="ＭＳ Ｐゴシック" charset="0"/>
              </a:rPr>
              <a:t>”</a:t>
            </a:r>
            <a:r>
              <a:rPr lang="en-US" sz="3600" b="1">
                <a:latin typeface="Arial" charset="0"/>
                <a:ea typeface="ＭＳ Ｐゴシック" charset="0"/>
                <a:cs typeface="ＭＳ Ｐゴシック" charset="0"/>
              </a:rPr>
              <a:t> </a:t>
            </a:r>
            <a:br>
              <a:rPr lang="en-US" sz="3600" b="1">
                <a:latin typeface="Arial" charset="0"/>
                <a:ea typeface="ＭＳ Ｐゴシック" charset="0"/>
                <a:cs typeface="ＭＳ Ｐゴシック" charset="0"/>
              </a:rPr>
            </a:br>
            <a:r>
              <a:rPr lang="en-US" sz="3600" b="1">
                <a:latin typeface="Arial" charset="0"/>
                <a:ea typeface="ＭＳ Ｐゴシック" charset="0"/>
                <a:cs typeface="ＭＳ Ｐゴシック" charset="0"/>
              </a:rPr>
              <a:t>(1 Thess. 4:16b)</a:t>
            </a:r>
          </a:p>
        </p:txBody>
      </p:sp>
    </p:spTree>
    <p:extLst>
      <p:ext uri="{BB962C8B-B14F-4D97-AF65-F5344CB8AC3E}">
        <p14:creationId xmlns:p14="http://schemas.microsoft.com/office/powerpoint/2010/main" val="1709693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2"/>
          <p:cNvSpPr txBox="1">
            <a:spLocks noChangeArrowheads="1"/>
          </p:cNvSpPr>
          <p:nvPr/>
        </p:nvSpPr>
        <p:spPr bwMode="auto">
          <a:xfrm>
            <a:off x="0" y="3572927"/>
            <a:ext cx="4605867" cy="24553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"caught up"—not "disappear"</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1" y="29469"/>
            <a:ext cx="5232400" cy="829727"/>
          </a:xfrm>
          <a:effectLst>
            <a:outerShdw blurRad="63500" dist="35921" dir="2700000" algn="ctr" rotWithShape="0">
              <a:schemeClr val="tx2">
                <a:alpha val="74998"/>
              </a:schemeClr>
            </a:outerShdw>
          </a:effectLst>
        </p:spPr>
        <p:txBody>
          <a:bodyPr anchor="t"/>
          <a:lstStyle/>
          <a:p>
            <a:pPr algn="l">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4" name="Rectangle 2"/>
          <p:cNvSpPr txBox="1">
            <a:spLocks noChangeArrowheads="1"/>
          </p:cNvSpPr>
          <p:nvPr/>
        </p:nvSpPr>
        <p:spPr bwMode="auto">
          <a:xfrm>
            <a:off x="5571067" y="-1"/>
            <a:ext cx="3572933" cy="68580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together with them, we who are still alive and remain on the earth will be </a:t>
            </a:r>
            <a:r>
              <a:rPr lang="en-US" sz="3600" b="1" dirty="0">
                <a:solidFill>
                  <a:srgbClr val="FFFF00"/>
                </a:solidFill>
                <a:effectLst>
                  <a:glow rad="127000">
                    <a:schemeClr val="tx1"/>
                  </a:glow>
                </a:effectLst>
                <a:latin typeface="Arial" charset="0"/>
                <a:ea typeface="ＭＳ Ｐゴシック" charset="0"/>
                <a:cs typeface="ＭＳ Ｐゴシック" charset="0"/>
              </a:rPr>
              <a:t>caught up </a:t>
            </a:r>
            <a:r>
              <a:rPr lang="en-US" sz="3600" b="1" dirty="0">
                <a:effectLst>
                  <a:glow rad="127000">
                    <a:schemeClr val="tx1"/>
                  </a:glow>
                </a:effectLst>
                <a:latin typeface="Arial" charset="0"/>
                <a:ea typeface="ＭＳ Ｐゴシック" charset="0"/>
                <a:cs typeface="ＭＳ Ｐゴシック" charset="0"/>
              </a:rPr>
              <a:t>in the clouds to meet the Lord in the air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17a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31901"/>
            <a:ext cx="9144000" cy="2857500"/>
          </a:xfrm>
          <a:prstGeom prst="rect">
            <a:avLst/>
          </a:prstGeom>
        </p:spPr>
      </p:pic>
      <p:pic>
        <p:nvPicPr>
          <p:cNvPr id="3" name="Picture 2"/>
          <p:cNvPicPr>
            <a:picLocks noChangeAspect="1"/>
          </p:cNvPicPr>
          <p:nvPr/>
        </p:nvPicPr>
        <p:blipFill>
          <a:blip r:embed="rId4"/>
          <a:stretch>
            <a:fillRect/>
          </a:stretch>
        </p:blipFill>
        <p:spPr>
          <a:xfrm>
            <a:off x="1483896" y="855128"/>
            <a:ext cx="7660104" cy="5745078"/>
          </a:xfrm>
          <a:prstGeom prst="rect">
            <a:avLst/>
          </a:prstGeom>
        </p:spPr>
      </p:pic>
      <p:sp>
        <p:nvSpPr>
          <p:cNvPr id="900098" name="Rectangle 2"/>
          <p:cNvSpPr>
            <a:spLocks noGrp="1" noChangeArrowheads="1"/>
          </p:cNvSpPr>
          <p:nvPr>
            <p:ph type="ctrTitle"/>
          </p:nvPr>
        </p:nvSpPr>
        <p:spPr>
          <a:xfrm>
            <a:off x="1320801" y="1702917"/>
            <a:ext cx="4605866" cy="769349"/>
          </a:xfrm>
          <a:effectLst>
            <a:outerShdw blurRad="63500" dist="35921" dir="2700000" algn="ctr" rotWithShape="0">
              <a:schemeClr val="tx2">
                <a:alpha val="74998"/>
              </a:schemeClr>
            </a:outerShdw>
          </a:effectLst>
        </p:spPr>
        <p:txBody>
          <a:bodyPr/>
          <a:lstStyle/>
          <a:p>
            <a:pPr>
              <a:defRPr/>
            </a:pPr>
            <a:r>
              <a:rPr lang="en-US" b="1" spc="-200" dirty="0">
                <a:effectLst>
                  <a:glow rad="228600">
                    <a:schemeClr val="tx1"/>
                  </a:glow>
                </a:effectLst>
                <a:latin typeface="Arial" charset="0"/>
                <a:ea typeface="ＭＳ Ｐゴシック" charset="0"/>
                <a:cs typeface="ＭＳ Ｐゴシック" charset="0"/>
              </a:rPr>
              <a:t>THE RAPTURE</a:t>
            </a:r>
          </a:p>
        </p:txBody>
      </p:sp>
      <p:sp>
        <p:nvSpPr>
          <p:cNvPr id="5" name="Rectangle 2"/>
          <p:cNvSpPr txBox="1">
            <a:spLocks noChangeArrowheads="1"/>
          </p:cNvSpPr>
          <p:nvPr/>
        </p:nvSpPr>
        <p:spPr bwMode="auto">
          <a:xfrm>
            <a:off x="0" y="11964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200" dirty="0">
                <a:effectLst>
                  <a:glow rad="228600">
                    <a:schemeClr val="tx1"/>
                  </a:glow>
                </a:effectLst>
                <a:latin typeface="Arial" charset="0"/>
                <a:ea typeface="ＭＳ Ｐゴシック" charset="0"/>
                <a:cs typeface="ＭＳ Ｐゴシック" charset="0"/>
              </a:rPr>
              <a:t>From </a:t>
            </a:r>
            <a:r>
              <a:rPr lang="en-US" b="1" i="1" spc="-200" dirty="0">
                <a:effectLst>
                  <a:glow rad="228600">
                    <a:schemeClr val="tx1"/>
                  </a:glow>
                </a:effectLst>
                <a:latin typeface="Arial" charset="0"/>
                <a:ea typeface="ＭＳ Ｐゴシック" charset="0"/>
                <a:cs typeface="ＭＳ Ｐゴシック" charset="0"/>
              </a:rPr>
              <a:t>rapturo,</a:t>
            </a:r>
            <a:r>
              <a:rPr lang="en-US" b="1" spc="-200" dirty="0">
                <a:effectLst>
                  <a:glow rad="228600">
                    <a:schemeClr val="tx1"/>
                  </a:glow>
                </a:effectLst>
                <a:latin typeface="Arial" charset="0"/>
                <a:ea typeface="ＭＳ Ｐゴシック" charset="0"/>
                <a:cs typeface="ＭＳ Ｐゴシック" charset="0"/>
              </a:rPr>
              <a:t> "to catch up" (Latin)</a:t>
            </a:r>
          </a:p>
        </p:txBody>
      </p:sp>
    </p:spTree>
    <p:extLst>
      <p:ext uri="{BB962C8B-B14F-4D97-AF65-F5344CB8AC3E}">
        <p14:creationId xmlns:p14="http://schemas.microsoft.com/office/powerpoint/2010/main" val="416788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88" y="-248"/>
            <a:ext cx="9144000" cy="6858000"/>
          </a:xfrm>
          <a:prstGeom prst="rect">
            <a:avLst/>
          </a:prstGeom>
        </p:spPr>
      </p:pic>
    </p:spTree>
    <p:extLst>
      <p:ext uri="{BB962C8B-B14F-4D97-AF65-F5344CB8AC3E}">
        <p14:creationId xmlns:p14="http://schemas.microsoft.com/office/powerpoint/2010/main" val="99784746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5v24 Enoch Take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28496"/>
          </a:xfrm>
          <a:prstGeom prst="rect">
            <a:avLst/>
          </a:prstGeom>
        </p:spPr>
      </p:pic>
      <p:sp>
        <p:nvSpPr>
          <p:cNvPr id="900098" name="Rectangle 2"/>
          <p:cNvSpPr>
            <a:spLocks noGrp="1" noChangeArrowheads="1"/>
          </p:cNvSpPr>
          <p:nvPr>
            <p:ph type="ctrTitle"/>
          </p:nvPr>
        </p:nvSpPr>
        <p:spPr>
          <a:xfrm>
            <a:off x="0" y="7016289"/>
            <a:ext cx="9144000" cy="1729503"/>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"Enoch walked with God, and he was not, for God took him"—Genesis 5:24</a:t>
            </a:r>
          </a:p>
        </p:txBody>
      </p:sp>
      <p:sp>
        <p:nvSpPr>
          <p:cNvPr id="3" name="Rectangle 2">
            <a:extLst>
              <a:ext uri="{FF2B5EF4-FFF2-40B4-BE49-F238E27FC236}">
                <a16:creationId xmlns:a16="http://schemas.microsoft.com/office/drawing/2014/main" id="{3541BF2A-D563-D0FF-0DCD-DCDF74BC0011}"/>
              </a:ext>
            </a:extLst>
          </p:cNvPr>
          <p:cNvSpPr txBox="1">
            <a:spLocks noChangeArrowheads="1"/>
          </p:cNvSpPr>
          <p:nvPr/>
        </p:nvSpPr>
        <p:spPr bwMode="auto">
          <a:xfrm>
            <a:off x="-14749" y="5143244"/>
            <a:ext cx="9144000" cy="172950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kern="0" dirty="0">
                <a:effectLst>
                  <a:glow rad="127000">
                    <a:schemeClr val="tx1"/>
                  </a:glow>
                </a:effectLst>
                <a:latin typeface="Arial" charset="0"/>
                <a:ea typeface="ＭＳ Ｐゴシック" charset="0"/>
                <a:cs typeface="ＭＳ Ｐゴシック" charset="0"/>
              </a:rPr>
              <a:t>Enoch</a:t>
            </a:r>
          </a:p>
        </p:txBody>
      </p:sp>
    </p:spTree>
    <p:extLst>
      <p:ext uri="{BB962C8B-B14F-4D97-AF65-F5344CB8AC3E}">
        <p14:creationId xmlns:p14="http://schemas.microsoft.com/office/powerpoint/2010/main" val="274285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1">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0"/>
            <a:ext cx="9144000" cy="6858000"/>
          </a:xfrm>
          <a:prstGeom prst="rect">
            <a:avLst/>
          </a:prstGeom>
          <a:gradFill rotWithShape="0">
            <a:gsLst>
              <a:gs pos="0">
                <a:srgbClr val="660066"/>
              </a:gs>
              <a:gs pos="100000">
                <a:srgbClr val="660066">
                  <a:gamma/>
                  <a:shade val="46275"/>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7" name="Line 3"/>
          <p:cNvSpPr>
            <a:spLocks noChangeShapeType="1"/>
          </p:cNvSpPr>
          <p:nvPr/>
        </p:nvSpPr>
        <p:spPr bwMode="auto">
          <a:xfrm flipV="1">
            <a:off x="395288" y="3500438"/>
            <a:ext cx="7497762" cy="23812"/>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8" name="Line 4"/>
          <p:cNvSpPr>
            <a:spLocks noChangeShapeType="1"/>
          </p:cNvSpPr>
          <p:nvPr/>
        </p:nvSpPr>
        <p:spPr bwMode="auto">
          <a:xfrm>
            <a:off x="6888163" y="2057400"/>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9" name="Text Box 5"/>
          <p:cNvSpPr txBox="1">
            <a:spLocks noChangeArrowheads="1"/>
          </p:cNvSpPr>
          <p:nvPr/>
        </p:nvSpPr>
        <p:spPr bwMode="auto">
          <a:xfrm>
            <a:off x="395288" y="1778198"/>
            <a:ext cx="5329237"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FFFFFF"/>
                </a:solidFill>
                <a:latin typeface="Arial"/>
                <a:cs typeface="Arial"/>
              </a:rPr>
              <a:t>Millennium is Church Age:</a:t>
            </a:r>
            <a:endParaRPr lang="en-US" sz="3200" dirty="0">
              <a:solidFill>
                <a:srgbClr val="FFFFFF"/>
              </a:solidFill>
              <a:latin typeface="Arial"/>
              <a:cs typeface="Arial"/>
            </a:endParaRPr>
          </a:p>
        </p:txBody>
      </p:sp>
      <p:sp>
        <p:nvSpPr>
          <p:cNvPr id="262150" name="Text Box 6"/>
          <p:cNvSpPr txBox="1">
            <a:spLocks noChangeArrowheads="1"/>
          </p:cNvSpPr>
          <p:nvPr/>
        </p:nvSpPr>
        <p:spPr bwMode="auto">
          <a:xfrm rot="5400000" flipH="1">
            <a:off x="5777706" y="3156744"/>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CC00"/>
                </a:solidFill>
                <a:latin typeface="Arial"/>
                <a:cs typeface="Arial"/>
              </a:rPr>
              <a:t>Eternal Kingdom</a:t>
            </a:r>
            <a:endParaRPr lang="en-US" sz="4000" dirty="0">
              <a:solidFill>
                <a:srgbClr val="FFCC00"/>
              </a:solidFill>
              <a:latin typeface="Arial"/>
              <a:cs typeface="Arial"/>
            </a:endParaRPr>
          </a:p>
        </p:txBody>
      </p:sp>
      <p:sp>
        <p:nvSpPr>
          <p:cNvPr id="262151" name="Text Box 7"/>
          <p:cNvSpPr txBox="1">
            <a:spLocks noChangeArrowheads="1"/>
          </p:cNvSpPr>
          <p:nvPr/>
        </p:nvSpPr>
        <p:spPr bwMode="auto">
          <a:xfrm>
            <a:off x="5746750" y="809625"/>
            <a:ext cx="2281238" cy="13239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FF"/>
                </a:solidFill>
                <a:latin typeface="Arial"/>
                <a:cs typeface="Arial"/>
              </a:rPr>
              <a:t>Second Coming</a:t>
            </a:r>
            <a:endParaRPr lang="en-US" sz="4000" dirty="0">
              <a:solidFill>
                <a:srgbClr val="000000"/>
              </a:solidFill>
              <a:latin typeface="Arial"/>
              <a:cs typeface="Arial"/>
            </a:endParaRPr>
          </a:p>
        </p:txBody>
      </p:sp>
      <p:sp>
        <p:nvSpPr>
          <p:cNvPr id="262152" name="Text Box 8"/>
          <p:cNvSpPr txBox="1">
            <a:spLocks noChangeArrowheads="1"/>
          </p:cNvSpPr>
          <p:nvPr/>
        </p:nvSpPr>
        <p:spPr bwMode="auto">
          <a:xfrm>
            <a:off x="1192213" y="2406650"/>
            <a:ext cx="3733800" cy="2390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lnSpc>
                <a:spcPct val="80000"/>
              </a:lnSpc>
              <a:spcBef>
                <a:spcPct val="50000"/>
              </a:spcBef>
              <a:spcAft>
                <a:spcPct val="0"/>
              </a:spcAft>
              <a:defRPr/>
            </a:pPr>
            <a:r>
              <a:rPr lang="en-US" sz="4000" b="1" dirty="0">
                <a:solidFill>
                  <a:srgbClr val="FFFFFF"/>
                </a:solidFill>
                <a:latin typeface="Arial"/>
                <a:ea typeface="ＭＳ Ｐゴシック" charset="0"/>
                <a:cs typeface="Arial"/>
              </a:rPr>
              <a:t>Spiritual reign of Christ</a:t>
            </a:r>
          </a:p>
          <a:p>
            <a:pPr algn="ctr" defTabSz="914400" eaLnBrk="0" fontAlgn="base" hangingPunct="0">
              <a:lnSpc>
                <a:spcPct val="80000"/>
              </a:lnSpc>
              <a:spcBef>
                <a:spcPct val="50000"/>
              </a:spcBef>
              <a:spcAft>
                <a:spcPct val="0"/>
              </a:spcAft>
              <a:defRPr/>
            </a:pPr>
            <a:r>
              <a:rPr lang="en-US" sz="4000" b="1" dirty="0">
                <a:solidFill>
                  <a:srgbClr val="FFFFFF"/>
                </a:solidFill>
                <a:latin typeface="Arial"/>
                <a:ea typeface="ＭＳ Ｐゴシック" charset="0"/>
                <a:cs typeface="Arial"/>
              </a:rPr>
              <a:t>Tribulations</a:t>
            </a:r>
            <a:br>
              <a:rPr lang="en-US" sz="4000" b="1" dirty="0">
                <a:solidFill>
                  <a:srgbClr val="FFFFFF"/>
                </a:solidFill>
                <a:latin typeface="Arial"/>
                <a:ea typeface="ＭＳ Ｐゴシック" charset="0"/>
                <a:cs typeface="Arial"/>
              </a:rPr>
            </a:br>
            <a:r>
              <a:rPr lang="en-US" sz="4000" b="1" dirty="0">
                <a:solidFill>
                  <a:srgbClr val="FFFFFF"/>
                </a:solidFill>
                <a:latin typeface="Arial"/>
                <a:ea typeface="ＭＳ Ｐゴシック" charset="0"/>
                <a:cs typeface="Arial"/>
              </a:rPr>
              <a:t>Satan Bound</a:t>
            </a:r>
          </a:p>
        </p:txBody>
      </p:sp>
      <p:sp>
        <p:nvSpPr>
          <p:cNvPr id="262153" name="Rectangle 9"/>
          <p:cNvSpPr>
            <a:spLocks noChangeArrowheads="1"/>
          </p:cNvSpPr>
          <p:nvPr/>
        </p:nvSpPr>
        <p:spPr bwMode="auto">
          <a:xfrm>
            <a:off x="317500" y="1568450"/>
            <a:ext cx="5410200" cy="3657600"/>
          </a:xfrm>
          <a:prstGeom prst="rect">
            <a:avLst/>
          </a:prstGeom>
          <a:noFill/>
          <a:ln w="38100">
            <a:solidFill>
              <a:schemeClr val="accent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54" name="Text Box 10"/>
          <p:cNvSpPr txBox="1">
            <a:spLocks noChangeArrowheads="1"/>
          </p:cNvSpPr>
          <p:nvPr/>
        </p:nvSpPr>
        <p:spPr bwMode="auto">
          <a:xfrm rot="5381629">
            <a:off x="5499894" y="4537869"/>
            <a:ext cx="2835275" cy="7064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AAE2CA">
                    <a:lumMod val="20000"/>
                    <a:lumOff val="80000"/>
                  </a:srgbClr>
                </a:solidFill>
                <a:latin typeface="Arial"/>
                <a:cs typeface="Arial"/>
              </a:rPr>
              <a:t>Judgment</a:t>
            </a:r>
          </a:p>
        </p:txBody>
      </p:sp>
      <p:sp>
        <p:nvSpPr>
          <p:cNvPr id="262155" name="Rectangle 11"/>
          <p:cNvSpPr>
            <a:spLocks noGrp="1" noChangeArrowheads="1"/>
          </p:cNvSpPr>
          <p:nvPr>
            <p:ph type="title" idx="4294967295"/>
          </p:nvPr>
        </p:nvSpPr>
        <p:spPr>
          <a:xfrm>
            <a:off x="685800" y="444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dirty="0">
                <a:solidFill>
                  <a:srgbClr val="FFFFFF"/>
                </a:solidFill>
                <a:ea typeface="ＭＳ Ｐゴシック" pitchFamily="-111" charset="-128"/>
              </a:rPr>
              <a:t>Amillennialism</a:t>
            </a:r>
          </a:p>
        </p:txBody>
      </p:sp>
      <p:sp>
        <p:nvSpPr>
          <p:cNvPr id="824343" name="Text Box 23"/>
          <p:cNvSpPr txBox="1">
            <a:spLocks noChangeArrowheads="1"/>
          </p:cNvSpPr>
          <p:nvPr/>
        </p:nvSpPr>
        <p:spPr bwMode="auto">
          <a:xfrm>
            <a:off x="901700" y="5516563"/>
            <a:ext cx="4316413" cy="6477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5956300" y="61563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19</a:t>
            </a:r>
          </a:p>
        </p:txBody>
      </p:sp>
      <p:sp>
        <p:nvSpPr>
          <p:cNvPr id="824346" name="Text Box 26"/>
          <p:cNvSpPr txBox="1">
            <a:spLocks noChangeArrowheads="1"/>
          </p:cNvSpPr>
          <p:nvPr/>
        </p:nvSpPr>
        <p:spPr bwMode="auto">
          <a:xfrm>
            <a:off x="7480300" y="6156325"/>
            <a:ext cx="16637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17" name="Text Box 23"/>
          <p:cNvSpPr txBox="1">
            <a:spLocks noChangeArrowheads="1"/>
          </p:cNvSpPr>
          <p:nvPr/>
        </p:nvSpPr>
        <p:spPr bwMode="auto">
          <a:xfrm>
            <a:off x="901700" y="6092825"/>
            <a:ext cx="43164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20</a:t>
            </a:r>
          </a:p>
        </p:txBody>
      </p:sp>
      <p:sp>
        <p:nvSpPr>
          <p:cNvPr id="18"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18653422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62149"/>
                                        </p:tgtEl>
                                        <p:attrNameLst>
                                          <p:attrName>style.visibility</p:attrName>
                                        </p:attrNameLst>
                                      </p:cBhvr>
                                      <p:to>
                                        <p:strVal val="visible"/>
                                      </p:to>
                                    </p:set>
                                    <p:anim calcmode="lin" valueType="num">
                                      <p:cBhvr additive="base">
                                        <p:cTn id="7" dur="500" fill="hold"/>
                                        <p:tgtEl>
                                          <p:spTgt spid="262149"/>
                                        </p:tgtEl>
                                        <p:attrNameLst>
                                          <p:attrName>ppt_x</p:attrName>
                                        </p:attrNameLst>
                                      </p:cBhvr>
                                      <p:tavLst>
                                        <p:tav tm="0">
                                          <p:val>
                                            <p:strVal val="0-#ppt_w/2"/>
                                          </p:val>
                                        </p:tav>
                                        <p:tav tm="100000">
                                          <p:val>
                                            <p:strVal val="#ppt_x"/>
                                          </p:val>
                                        </p:tav>
                                      </p:tavLst>
                                    </p:anim>
                                    <p:anim calcmode="lin" valueType="num">
                                      <p:cBhvr additive="base">
                                        <p:cTn id="8" dur="500" fill="hold"/>
                                        <p:tgtEl>
                                          <p:spTgt spid="2621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262153"/>
                                        </p:tgtEl>
                                        <p:attrNameLst>
                                          <p:attrName>style.visibility</p:attrName>
                                        </p:attrNameLst>
                                      </p:cBhvr>
                                      <p:to>
                                        <p:strVal val="visible"/>
                                      </p:to>
                                    </p:set>
                                    <p:anim calcmode="lin" valueType="num">
                                      <p:cBhvr additive="base">
                                        <p:cTn id="12" dur="500" fill="hold"/>
                                        <p:tgtEl>
                                          <p:spTgt spid="262153"/>
                                        </p:tgtEl>
                                        <p:attrNameLst>
                                          <p:attrName>ppt_x</p:attrName>
                                        </p:attrNameLst>
                                      </p:cBhvr>
                                      <p:tavLst>
                                        <p:tav tm="0">
                                          <p:val>
                                            <p:strVal val="0-#ppt_w/2"/>
                                          </p:val>
                                        </p:tav>
                                        <p:tav tm="100000">
                                          <p:val>
                                            <p:strVal val="#ppt_x"/>
                                          </p:val>
                                        </p:tav>
                                      </p:tavLst>
                                    </p:anim>
                                    <p:anim calcmode="lin" valueType="num">
                                      <p:cBhvr additive="base">
                                        <p:cTn id="13" dur="500" fill="hold"/>
                                        <p:tgtEl>
                                          <p:spTgt spid="26215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262147"/>
                                        </p:tgtEl>
                                        <p:attrNameLst>
                                          <p:attrName>style.visibility</p:attrName>
                                        </p:attrNameLst>
                                      </p:cBhvr>
                                      <p:to>
                                        <p:strVal val="visible"/>
                                      </p:to>
                                    </p:set>
                                    <p:animEffect transition="in" filter="wipe(left)">
                                      <p:cBhvr>
                                        <p:cTn id="17" dur="500"/>
                                        <p:tgtEl>
                                          <p:spTgt spid="262147"/>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262152"/>
                                        </p:tgtEl>
                                        <p:attrNameLst>
                                          <p:attrName>style.visibility</p:attrName>
                                        </p:attrNameLst>
                                      </p:cBhvr>
                                      <p:to>
                                        <p:strVal val="visible"/>
                                      </p:to>
                                    </p:set>
                                    <p:anim calcmode="lin" valueType="num">
                                      <p:cBhvr>
                                        <p:cTn id="21" dur="500" fill="hold"/>
                                        <p:tgtEl>
                                          <p:spTgt spid="262152"/>
                                        </p:tgtEl>
                                        <p:attrNameLst>
                                          <p:attrName>ppt_x</p:attrName>
                                        </p:attrNameLst>
                                      </p:cBhvr>
                                      <p:tavLst>
                                        <p:tav tm="0">
                                          <p:val>
                                            <p:strVal val="#ppt_x-#ppt_w/2"/>
                                          </p:val>
                                        </p:tav>
                                        <p:tav tm="100000">
                                          <p:val>
                                            <p:strVal val="#ppt_x"/>
                                          </p:val>
                                        </p:tav>
                                      </p:tavLst>
                                    </p:anim>
                                    <p:anim calcmode="lin" valueType="num">
                                      <p:cBhvr>
                                        <p:cTn id="22" dur="500" fill="hold"/>
                                        <p:tgtEl>
                                          <p:spTgt spid="262152"/>
                                        </p:tgtEl>
                                        <p:attrNameLst>
                                          <p:attrName>ppt_y</p:attrName>
                                        </p:attrNameLst>
                                      </p:cBhvr>
                                      <p:tavLst>
                                        <p:tav tm="0">
                                          <p:val>
                                            <p:strVal val="#ppt_y"/>
                                          </p:val>
                                        </p:tav>
                                        <p:tav tm="100000">
                                          <p:val>
                                            <p:strVal val="#ppt_y"/>
                                          </p:val>
                                        </p:tav>
                                      </p:tavLst>
                                    </p:anim>
                                    <p:anim calcmode="lin" valueType="num">
                                      <p:cBhvr>
                                        <p:cTn id="23" dur="500" fill="hold"/>
                                        <p:tgtEl>
                                          <p:spTgt spid="262152"/>
                                        </p:tgtEl>
                                        <p:attrNameLst>
                                          <p:attrName>ppt_w</p:attrName>
                                        </p:attrNameLst>
                                      </p:cBhvr>
                                      <p:tavLst>
                                        <p:tav tm="0">
                                          <p:val>
                                            <p:fltVal val="0"/>
                                          </p:val>
                                        </p:tav>
                                        <p:tav tm="100000">
                                          <p:val>
                                            <p:strVal val="#ppt_w"/>
                                          </p:val>
                                        </p:tav>
                                      </p:tavLst>
                                    </p:anim>
                                    <p:anim calcmode="lin" valueType="num">
                                      <p:cBhvr>
                                        <p:cTn id="24" dur="500" fill="hold"/>
                                        <p:tgtEl>
                                          <p:spTgt spid="26215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5000"/>
                                  </p:stCondLst>
                                  <p:childTnLst>
                                    <p:set>
                                      <p:cBhvr>
                                        <p:cTn id="27" dur="1" fill="hold">
                                          <p:stCondLst>
                                            <p:cond delay="0"/>
                                          </p:stCondLst>
                                        </p:cTn>
                                        <p:tgtEl>
                                          <p:spTgt spid="262148"/>
                                        </p:tgtEl>
                                        <p:attrNameLst>
                                          <p:attrName>style.visibility</p:attrName>
                                        </p:attrNameLst>
                                      </p:cBhvr>
                                      <p:to>
                                        <p:strVal val="visible"/>
                                      </p:to>
                                    </p:set>
                                    <p:anim calcmode="lin" valueType="num">
                                      <p:cBhvr additive="base">
                                        <p:cTn id="28" dur="500" fill="hold"/>
                                        <p:tgtEl>
                                          <p:spTgt spid="262148"/>
                                        </p:tgtEl>
                                        <p:attrNameLst>
                                          <p:attrName>ppt_x</p:attrName>
                                        </p:attrNameLst>
                                      </p:cBhvr>
                                      <p:tavLst>
                                        <p:tav tm="0">
                                          <p:val>
                                            <p:strVal val="#ppt_x"/>
                                          </p:val>
                                        </p:tav>
                                        <p:tav tm="100000">
                                          <p:val>
                                            <p:strVal val="#ppt_x"/>
                                          </p:val>
                                        </p:tav>
                                      </p:tavLst>
                                    </p:anim>
                                    <p:anim calcmode="lin" valueType="num">
                                      <p:cBhvr additive="base">
                                        <p:cTn id="29" dur="500" fill="hold"/>
                                        <p:tgtEl>
                                          <p:spTgt spid="26214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262151"/>
                                        </p:tgtEl>
                                        <p:attrNameLst>
                                          <p:attrName>style.visibility</p:attrName>
                                        </p:attrNameLst>
                                      </p:cBhvr>
                                      <p:to>
                                        <p:strVal val="visible"/>
                                      </p:to>
                                    </p:set>
                                    <p:anim calcmode="lin" valueType="num">
                                      <p:cBhvr additive="base">
                                        <p:cTn id="33" dur="500" fill="hold"/>
                                        <p:tgtEl>
                                          <p:spTgt spid="262151"/>
                                        </p:tgtEl>
                                        <p:attrNameLst>
                                          <p:attrName>ppt_x</p:attrName>
                                        </p:attrNameLst>
                                      </p:cBhvr>
                                      <p:tavLst>
                                        <p:tav tm="0">
                                          <p:val>
                                            <p:strVal val="#ppt_x"/>
                                          </p:val>
                                        </p:tav>
                                        <p:tav tm="100000">
                                          <p:val>
                                            <p:strVal val="#ppt_x"/>
                                          </p:val>
                                        </p:tav>
                                      </p:tavLst>
                                    </p:anim>
                                    <p:anim calcmode="lin" valueType="num">
                                      <p:cBhvr additive="base">
                                        <p:cTn id="34" dur="500" fill="hold"/>
                                        <p:tgtEl>
                                          <p:spTgt spid="262151"/>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262154"/>
                                        </p:tgtEl>
                                        <p:attrNameLst>
                                          <p:attrName>style.visibility</p:attrName>
                                        </p:attrNameLst>
                                      </p:cBhvr>
                                      <p:to>
                                        <p:strVal val="visible"/>
                                      </p:to>
                                    </p:set>
                                    <p:anim calcmode="lin" valueType="num">
                                      <p:cBhvr additive="base">
                                        <p:cTn id="38" dur="500" fill="hold"/>
                                        <p:tgtEl>
                                          <p:spTgt spid="262154"/>
                                        </p:tgtEl>
                                        <p:attrNameLst>
                                          <p:attrName>ppt_x</p:attrName>
                                        </p:attrNameLst>
                                      </p:cBhvr>
                                      <p:tavLst>
                                        <p:tav tm="0">
                                          <p:val>
                                            <p:strVal val="#ppt_x"/>
                                          </p:val>
                                        </p:tav>
                                        <p:tav tm="100000">
                                          <p:val>
                                            <p:strVal val="#ppt_x"/>
                                          </p:val>
                                        </p:tav>
                                      </p:tavLst>
                                    </p:anim>
                                    <p:anim calcmode="lin" valueType="num">
                                      <p:cBhvr additive="base">
                                        <p:cTn id="39" dur="500" fill="hold"/>
                                        <p:tgtEl>
                                          <p:spTgt spid="262154"/>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262150"/>
                                        </p:tgtEl>
                                        <p:attrNameLst>
                                          <p:attrName>style.visibility</p:attrName>
                                        </p:attrNameLst>
                                      </p:cBhvr>
                                      <p:to>
                                        <p:strVal val="visible"/>
                                      </p:to>
                                    </p:set>
                                    <p:anim calcmode="lin" valueType="num">
                                      <p:cBhvr additive="base">
                                        <p:cTn id="43" dur="500" fill="hold"/>
                                        <p:tgtEl>
                                          <p:spTgt spid="262150"/>
                                        </p:tgtEl>
                                        <p:attrNameLst>
                                          <p:attrName>ppt_x</p:attrName>
                                        </p:attrNameLst>
                                      </p:cBhvr>
                                      <p:tavLst>
                                        <p:tav tm="0">
                                          <p:val>
                                            <p:strVal val="1+#ppt_w/2"/>
                                          </p:val>
                                        </p:tav>
                                        <p:tav tm="100000">
                                          <p:val>
                                            <p:strVal val="#ppt_x"/>
                                          </p:val>
                                        </p:tav>
                                      </p:tavLst>
                                    </p:anim>
                                    <p:anim calcmode="lin" valueType="num">
                                      <p:cBhvr additive="base">
                                        <p:cTn id="44" dur="500" fill="hold"/>
                                        <p:tgtEl>
                                          <p:spTgt spid="26215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60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75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19000"/>
                            </p:stCondLst>
                            <p:childTnLst>
                              <p:par>
                                <p:cTn id="60" presetID="17" presetClass="entr" presetSubtype="8" fill="hold" grpId="0" nodeType="afterEffect">
                                  <p:stCondLst>
                                    <p:cond delay="100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ppt_x</p:attrName>
                                        </p:attrNameLst>
                                      </p:cBhvr>
                                      <p:tavLst>
                                        <p:tav tm="0">
                                          <p:val>
                                            <p:strVal val="#ppt_x-#ppt_w/2"/>
                                          </p:val>
                                        </p:tav>
                                        <p:tav tm="100000">
                                          <p:val>
                                            <p:strVal val="#ppt_x"/>
                                          </p:val>
                                        </p:tav>
                                      </p:tavLst>
                                    </p:anim>
                                    <p:anim calcmode="lin" valueType="num">
                                      <p:cBhvr>
                                        <p:cTn id="63" dur="500" fill="hold"/>
                                        <p:tgtEl>
                                          <p:spTgt spid="17"/>
                                        </p:tgtEl>
                                        <p:attrNameLst>
                                          <p:attrName>ppt_y</p:attrName>
                                        </p:attrNameLst>
                                      </p:cBhvr>
                                      <p:tavLst>
                                        <p:tav tm="0">
                                          <p:val>
                                            <p:strVal val="#ppt_y"/>
                                          </p:val>
                                        </p:tav>
                                        <p:tav tm="100000">
                                          <p:val>
                                            <p:strVal val="#ppt_y"/>
                                          </p:val>
                                        </p:tav>
                                      </p:tavLst>
                                    </p:anim>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05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utoUpdateAnimBg="0"/>
      <p:bldP spid="262150" grpId="0" autoUpdateAnimBg="0"/>
      <p:bldP spid="262151" grpId="0" autoUpdateAnimBg="0"/>
      <p:bldP spid="262152" grpId="0" autoUpdateAnimBg="0"/>
      <p:bldP spid="262153" grpId="0" animBg="1"/>
      <p:bldP spid="262154" grpId="0" autoUpdateAnimBg="0"/>
      <p:bldP spid="824343" grpId="0" autoUpdateAnimBg="0"/>
      <p:bldP spid="824344" grpId="0" autoUpdateAnimBg="0"/>
      <p:bldP spid="824346" grpId="0" autoUpdateAnimBg="0"/>
      <p:bldP spid="1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57008" y="232008"/>
            <a:ext cx="3686991" cy="33917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Christ Ascended</a:t>
            </a:r>
          </a:p>
        </p:txBody>
      </p:sp>
      <p:pic>
        <p:nvPicPr>
          <p:cNvPr id="3" name="Picture 2"/>
          <p:cNvPicPr>
            <a:picLocks noChangeAspect="1"/>
          </p:cNvPicPr>
          <p:nvPr/>
        </p:nvPicPr>
        <p:blipFill>
          <a:blip r:embed="rId3"/>
          <a:stretch>
            <a:fillRect/>
          </a:stretch>
        </p:blipFill>
        <p:spPr>
          <a:xfrm>
            <a:off x="0" y="0"/>
            <a:ext cx="5457009" cy="6858000"/>
          </a:xfrm>
          <a:prstGeom prst="rect">
            <a:avLst/>
          </a:prstGeom>
        </p:spPr>
      </p:pic>
    </p:spTree>
    <p:extLst>
      <p:ext uri="{BB962C8B-B14F-4D97-AF65-F5344CB8AC3E}">
        <p14:creationId xmlns:p14="http://schemas.microsoft.com/office/powerpoint/2010/main" val="13911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866"/>
            <a:ext cx="9144000" cy="5959522"/>
          </a:xfrm>
          <a:prstGeom prst="rect">
            <a:avLst/>
          </a:prstGeom>
        </p:spPr>
      </p:pic>
      <p:sp>
        <p:nvSpPr>
          <p:cNvPr id="900098" name="Rectangle 2"/>
          <p:cNvSpPr>
            <a:spLocks noGrp="1" noChangeArrowheads="1"/>
          </p:cNvSpPr>
          <p:nvPr>
            <p:ph type="ctrTitle"/>
          </p:nvPr>
        </p:nvSpPr>
        <p:spPr>
          <a:xfrm>
            <a:off x="0" y="5723467"/>
            <a:ext cx="9144000" cy="1090069"/>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a:t>
            </a:r>
            <a:r>
              <a:rPr lang="en-SG" sz="3600" b="1"/>
              <a:t>I was caught up to the third heaven" </a:t>
            </a:r>
            <a:br>
              <a:rPr lang="en-SG" sz="3600" b="1"/>
            </a:br>
            <a:r>
              <a:rPr lang="en-SG" sz="3600" b="1"/>
              <a:t>(2 Cor 12:2 </a:t>
            </a:r>
            <a:r>
              <a:rPr lang="en-SG" sz="3200" b="1"/>
              <a:t>NLT</a:t>
            </a:r>
            <a:r>
              <a:rPr lang="en-SG" sz="3600" b="1"/>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844313" y="2609260"/>
            <a:ext cx="3418399" cy="879002"/>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effectLst>
                  <a:glow rad="127000">
                    <a:schemeClr val="tx1"/>
                  </a:glow>
                </a:effectLst>
                <a:ea typeface="ＭＳ Ｐゴシック" charset="0"/>
                <a:cs typeface="ＭＳ Ｐゴシック" charset="0"/>
              </a:rPr>
              <a:t>THE SECOND HEAVEN</a:t>
            </a:r>
          </a:p>
          <a:p>
            <a:pPr marL="0" lvl="1">
              <a:defRPr/>
            </a:pPr>
            <a:r>
              <a:rPr lang="en-US" sz="2000" b="1" dirty="0">
                <a:effectLst>
                  <a:glow rad="127000">
                    <a:schemeClr val="tx1"/>
                  </a:glow>
                </a:effectLst>
                <a:ea typeface="ＭＳ Ｐゴシック" charset="0"/>
                <a:cs typeface="ＭＳ Ｐゴシック" charset="0"/>
              </a:rPr>
              <a:t>Starry Space</a:t>
            </a:r>
          </a:p>
        </p:txBody>
      </p:sp>
      <p:sp>
        <p:nvSpPr>
          <p:cNvPr id="5" name="Rectangle 2"/>
          <p:cNvSpPr txBox="1">
            <a:spLocks noChangeArrowheads="1"/>
          </p:cNvSpPr>
          <p:nvPr/>
        </p:nvSpPr>
        <p:spPr bwMode="auto">
          <a:xfrm>
            <a:off x="173961" y="3714021"/>
            <a:ext cx="3418399" cy="879002"/>
          </a:xfrm>
          <a:prstGeom prst="rect">
            <a:avLst/>
          </a:prstGeom>
          <a:solidFill>
            <a:schemeClr val="bg1">
              <a:lumMod val="75000"/>
            </a:schemeClr>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FIRST HEAVEN</a:t>
            </a:r>
          </a:p>
          <a:p>
            <a:pPr marL="0" lvl="1">
              <a:defRPr/>
            </a:pPr>
            <a:r>
              <a:rPr lang="en-US" sz="2000" b="1" dirty="0">
                <a:solidFill>
                  <a:schemeClr val="tx1"/>
                </a:solidFill>
                <a:effectLst/>
                <a:ea typeface="ＭＳ Ｐゴシック" charset="0"/>
                <a:cs typeface="ＭＳ Ｐゴシック" charset="0"/>
              </a:rPr>
              <a:t>The Atmosphere</a:t>
            </a:r>
          </a:p>
        </p:txBody>
      </p:sp>
      <p:sp>
        <p:nvSpPr>
          <p:cNvPr id="6" name="Rectangle 2"/>
          <p:cNvSpPr txBox="1">
            <a:spLocks noChangeArrowheads="1"/>
          </p:cNvSpPr>
          <p:nvPr/>
        </p:nvSpPr>
        <p:spPr bwMode="auto">
          <a:xfrm>
            <a:off x="5725601" y="3852791"/>
            <a:ext cx="3418399" cy="879002"/>
          </a:xfrm>
          <a:prstGeom prst="rect">
            <a:avLst/>
          </a:prstGeom>
          <a:solidFill>
            <a:schemeClr val="bg1">
              <a:lumMod val="75000"/>
            </a:schemeClr>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THIRD HEAVEN</a:t>
            </a:r>
          </a:p>
          <a:p>
            <a:pPr marL="0" lvl="1">
              <a:defRPr/>
            </a:pPr>
            <a:r>
              <a:rPr lang="en-US" sz="2000" b="1" dirty="0">
                <a:solidFill>
                  <a:schemeClr val="tx1"/>
                </a:solidFill>
                <a:effectLst/>
                <a:ea typeface="ＭＳ Ｐゴシック" charset="0"/>
                <a:cs typeface="ＭＳ Ｐゴシック" charset="0"/>
              </a:rPr>
              <a:t>God's Dwelling Place</a:t>
            </a:r>
          </a:p>
        </p:txBody>
      </p:sp>
      <p:sp>
        <p:nvSpPr>
          <p:cNvPr id="7" name="Rectangle 2"/>
          <p:cNvSpPr txBox="1">
            <a:spLocks noChangeArrowheads="1"/>
          </p:cNvSpPr>
          <p:nvPr/>
        </p:nvSpPr>
        <p:spPr bwMode="auto">
          <a:xfrm>
            <a:off x="2679051" y="4993171"/>
            <a:ext cx="5358101" cy="64330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THREE HEAVENS OF THE BIBLE</a:t>
            </a:r>
          </a:p>
        </p:txBody>
      </p:sp>
    </p:spTree>
    <p:extLst>
      <p:ext uri="{BB962C8B-B14F-4D97-AF65-F5344CB8AC3E}">
        <p14:creationId xmlns:p14="http://schemas.microsoft.com/office/powerpoint/2010/main" val="4070662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Rapture Chaos</a:t>
            </a:r>
          </a:p>
        </p:txBody>
      </p:sp>
      <p:pic>
        <p:nvPicPr>
          <p:cNvPr id="2" name="Picture 1"/>
          <p:cNvPicPr>
            <a:picLocks noChangeAspect="1"/>
          </p:cNvPicPr>
          <p:nvPr/>
        </p:nvPicPr>
        <p:blipFill>
          <a:blip r:embed="rId3"/>
          <a:stretch>
            <a:fillRect/>
          </a:stretch>
        </p:blipFill>
        <p:spPr>
          <a:xfrm>
            <a:off x="0" y="1270000"/>
            <a:ext cx="4242372" cy="5588000"/>
          </a:xfrm>
          <a:prstGeom prst="rect">
            <a:avLst/>
          </a:prstGeom>
        </p:spPr>
      </p:pic>
      <p:pic>
        <p:nvPicPr>
          <p:cNvPr id="4" name="Picture 3"/>
          <p:cNvPicPr>
            <a:picLocks noChangeAspect="1"/>
          </p:cNvPicPr>
          <p:nvPr/>
        </p:nvPicPr>
        <p:blipFill>
          <a:blip r:embed="rId4"/>
          <a:stretch>
            <a:fillRect/>
          </a:stretch>
        </p:blipFill>
        <p:spPr>
          <a:xfrm>
            <a:off x="4462501" y="232008"/>
            <a:ext cx="5303367" cy="3517900"/>
          </a:xfrm>
          <a:prstGeom prst="rect">
            <a:avLst/>
          </a:prstGeom>
        </p:spPr>
      </p:pic>
      <p:pic>
        <p:nvPicPr>
          <p:cNvPr id="3" name="Picture 2"/>
          <p:cNvPicPr>
            <a:picLocks noChangeAspect="1"/>
          </p:cNvPicPr>
          <p:nvPr/>
        </p:nvPicPr>
        <p:blipFill>
          <a:blip r:embed="rId5"/>
          <a:stretch>
            <a:fillRect/>
          </a:stretch>
        </p:blipFill>
        <p:spPr>
          <a:xfrm>
            <a:off x="4411697" y="3970862"/>
            <a:ext cx="4685831" cy="3141133"/>
          </a:xfrm>
          <a:prstGeom prst="rect">
            <a:avLst/>
          </a:prstGeom>
        </p:spPr>
      </p:pic>
    </p:spTree>
    <p:extLst>
      <p:ext uri="{BB962C8B-B14F-4D97-AF65-F5344CB8AC3E}">
        <p14:creationId xmlns:p14="http://schemas.microsoft.com/office/powerpoint/2010/main" val="3695822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54000"/>
            <a:ext cx="9144000" cy="6338698"/>
          </a:xfrm>
          <a:prstGeom prst="rect">
            <a:avLst/>
          </a:prstGeom>
        </p:spPr>
      </p:pic>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Rapture Chaos</a:t>
            </a:r>
          </a:p>
        </p:txBody>
      </p:sp>
    </p:spTree>
    <p:extLst>
      <p:ext uri="{BB962C8B-B14F-4D97-AF65-F5344CB8AC3E}">
        <p14:creationId xmlns:p14="http://schemas.microsoft.com/office/powerpoint/2010/main" val="3247778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Translation</a:t>
            </a:r>
          </a:p>
        </p:txBody>
      </p:sp>
    </p:spTree>
    <p:extLst>
      <p:ext uri="{BB962C8B-B14F-4D97-AF65-F5344CB8AC3E}">
        <p14:creationId xmlns:p14="http://schemas.microsoft.com/office/powerpoint/2010/main" val="303596420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Reunion</a:t>
            </a:r>
          </a:p>
        </p:txBody>
      </p:sp>
      <p:sp>
        <p:nvSpPr>
          <p:cNvPr id="4" name="Rectangle 2"/>
          <p:cNvSpPr txBox="1">
            <a:spLocks noChangeArrowheads="1"/>
          </p:cNvSpPr>
          <p:nvPr/>
        </p:nvSpPr>
        <p:spPr bwMode="auto">
          <a:xfrm>
            <a:off x="0" y="1401074"/>
            <a:ext cx="9144000" cy="1359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we will be with the Lord forever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17b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Rectangle 3"/>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We will join him in the clouds</a:t>
            </a:r>
          </a:p>
        </p:txBody>
      </p:sp>
    </p:spTree>
    <p:extLst>
      <p:ext uri="{BB962C8B-B14F-4D97-AF65-F5344CB8AC3E}">
        <p14:creationId xmlns:p14="http://schemas.microsoft.com/office/powerpoint/2010/main" val="138968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00" y="0"/>
            <a:ext cx="90088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18667"/>
            <a:ext cx="9144000" cy="1439333"/>
          </a:xfrm>
          <a:solidFill>
            <a:srgbClr val="000000"/>
          </a:solidFill>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Christ’s return helps us </a:t>
            </a:r>
            <a:r>
              <a:rPr lang="en-US" b="1" dirty="0">
                <a:solidFill>
                  <a:srgbClr val="FFFF00"/>
                </a:solidFill>
                <a:effectLst>
                  <a:glow rad="127000">
                    <a:schemeClr val="tx1"/>
                  </a:glow>
                </a:effectLst>
                <a:latin typeface="Arial" charset="0"/>
                <a:ea typeface="ＭＳ Ｐゴシック" charset="0"/>
                <a:cs typeface="ＭＳ Ｐゴシック" charset="0"/>
              </a:rPr>
              <a:t>encourage</a:t>
            </a:r>
            <a:r>
              <a:rPr lang="en-US" b="1" dirty="0">
                <a:effectLst>
                  <a:glow rad="127000">
                    <a:schemeClr val="tx1"/>
                  </a:glow>
                </a:effectLst>
                <a:latin typeface="Arial" charset="0"/>
                <a:ea typeface="ＭＳ Ｐゴシック" charset="0"/>
                <a:cs typeface="ＭＳ Ｐゴシック" charset="0"/>
              </a:rPr>
              <a:t> one another (4:18).</a:t>
            </a:r>
          </a:p>
        </p:txBody>
      </p:sp>
    </p:spTree>
    <p:extLst>
      <p:ext uri="{BB962C8B-B14F-4D97-AF65-F5344CB8AC3E}">
        <p14:creationId xmlns:p14="http://schemas.microsoft.com/office/powerpoint/2010/main" val="296035875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01143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571067"/>
            <a:ext cx="9144000" cy="115146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The Rapture gives hope and encouragement that he will come for </a:t>
            </a:r>
            <a:r>
              <a:rPr lang="en-US" b="1" dirty="0">
                <a:solidFill>
                  <a:srgbClr val="FFFF00"/>
                </a:solidFill>
                <a:effectLst>
                  <a:glow rad="127000">
                    <a:schemeClr val="tx1"/>
                  </a:glow>
                </a:effectLst>
                <a:latin typeface="Arial" charset="0"/>
                <a:ea typeface="ＭＳ Ｐゴシック" charset="0"/>
                <a:cs typeface="ＭＳ Ｐゴシック" charset="0"/>
              </a:rPr>
              <a:t>you</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5" name="Line 3"/>
          <p:cNvSpPr>
            <a:spLocks noChangeShapeType="1"/>
          </p:cNvSpPr>
          <p:nvPr/>
        </p:nvSpPr>
        <p:spPr bwMode="auto">
          <a:xfrm>
            <a:off x="1187450" y="3471863"/>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6" name="Line 4"/>
          <p:cNvSpPr>
            <a:spLocks noChangeShapeType="1"/>
          </p:cNvSpPr>
          <p:nvPr/>
        </p:nvSpPr>
        <p:spPr bwMode="auto">
          <a:xfrm>
            <a:off x="7126288" y="1995488"/>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7" name="Text Box 5"/>
          <p:cNvSpPr txBox="1">
            <a:spLocks noChangeArrowheads="1"/>
          </p:cNvSpPr>
          <p:nvPr/>
        </p:nvSpPr>
        <p:spPr bwMode="auto">
          <a:xfrm rot="16200000">
            <a:off x="-815974" y="3011487"/>
            <a:ext cx="31242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FFFFFF"/>
                </a:solidFill>
                <a:latin typeface="Arial"/>
                <a:cs typeface="Arial"/>
              </a:rPr>
              <a:t>Church Age</a:t>
            </a:r>
            <a:endParaRPr lang="en-US" sz="4000">
              <a:solidFill>
                <a:srgbClr val="FFFFFF"/>
              </a:solidFill>
              <a:latin typeface="Arial"/>
              <a:cs typeface="Arial"/>
            </a:endParaRPr>
          </a:p>
        </p:txBody>
      </p:sp>
      <p:sp>
        <p:nvSpPr>
          <p:cNvPr id="264198" name="Text Box 6"/>
          <p:cNvSpPr txBox="1">
            <a:spLocks noChangeArrowheads="1"/>
          </p:cNvSpPr>
          <p:nvPr/>
        </p:nvSpPr>
        <p:spPr bwMode="auto">
          <a:xfrm>
            <a:off x="5940425" y="652463"/>
            <a:ext cx="2297113" cy="13239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FF"/>
                </a:solidFill>
                <a:latin typeface="Arial"/>
                <a:cs typeface="Arial"/>
              </a:rPr>
              <a:t>Second Coming</a:t>
            </a:r>
            <a:endParaRPr lang="en-US" sz="4000" dirty="0">
              <a:solidFill>
                <a:srgbClr val="000000"/>
              </a:solidFill>
              <a:latin typeface="Arial"/>
              <a:cs typeface="Arial"/>
            </a:endParaRPr>
          </a:p>
        </p:txBody>
      </p:sp>
      <p:sp>
        <p:nvSpPr>
          <p:cNvPr id="264199" name="Text Box 7"/>
          <p:cNvSpPr txBox="1">
            <a:spLocks noChangeArrowheads="1"/>
          </p:cNvSpPr>
          <p:nvPr/>
        </p:nvSpPr>
        <p:spPr bwMode="auto">
          <a:xfrm>
            <a:off x="1690688" y="1765670"/>
            <a:ext cx="3733800" cy="296491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Millennium Gradually Comes as Golden Age </a:t>
            </a:r>
            <a:br>
              <a:rPr lang="en-US" sz="3200" b="1" dirty="0">
                <a:solidFill>
                  <a:srgbClr val="FFFFFF"/>
                </a:solidFill>
                <a:latin typeface="Arial"/>
                <a:ea typeface="ＭＳ Ｐゴシック" charset="0"/>
                <a:cs typeface="Arial"/>
              </a:rPr>
            </a:br>
            <a:r>
              <a:rPr lang="en-US" sz="3200" b="1" dirty="0">
                <a:solidFill>
                  <a:srgbClr val="FFFFFF"/>
                </a:solidFill>
                <a:latin typeface="Arial"/>
                <a:ea typeface="ＭＳ Ｐゴシック" charset="0"/>
                <a:cs typeface="Arial"/>
              </a:rPr>
              <a:t>of the Gospel</a:t>
            </a:r>
          </a:p>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Tribulations</a:t>
            </a:r>
          </a:p>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Satan Bound</a:t>
            </a:r>
          </a:p>
        </p:txBody>
      </p:sp>
      <p:sp>
        <p:nvSpPr>
          <p:cNvPr id="264200" name="Text Box 8"/>
          <p:cNvSpPr txBox="1">
            <a:spLocks noChangeArrowheads="1"/>
          </p:cNvSpPr>
          <p:nvPr/>
        </p:nvSpPr>
        <p:spPr bwMode="auto">
          <a:xfrm rot="5400000" flipH="1">
            <a:off x="5993606" y="3236119"/>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CC00"/>
                </a:solidFill>
                <a:latin typeface="Arial"/>
                <a:cs typeface="Arial"/>
              </a:rPr>
              <a:t>Eternal Kingdom</a:t>
            </a:r>
            <a:endParaRPr lang="en-US" sz="4000" dirty="0">
              <a:solidFill>
                <a:srgbClr val="FFCC00"/>
              </a:solidFill>
              <a:latin typeface="Arial"/>
              <a:cs typeface="Arial"/>
            </a:endParaRPr>
          </a:p>
        </p:txBody>
      </p:sp>
      <p:sp>
        <p:nvSpPr>
          <p:cNvPr id="264201" name="Text Box 9"/>
          <p:cNvSpPr txBox="1">
            <a:spLocks noChangeArrowheads="1"/>
          </p:cNvSpPr>
          <p:nvPr/>
        </p:nvSpPr>
        <p:spPr bwMode="auto">
          <a:xfrm rot="5381629">
            <a:off x="5781675" y="4646613"/>
            <a:ext cx="29051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EEF9F4"/>
                </a:solidFill>
                <a:latin typeface="Arial"/>
                <a:cs typeface="Arial"/>
              </a:rPr>
              <a:t>Judgment</a:t>
            </a:r>
          </a:p>
        </p:txBody>
      </p:sp>
      <p:sp>
        <p:nvSpPr>
          <p:cNvPr id="264202" name="AutoShape 10"/>
          <p:cNvSpPr>
            <a:spLocks noChangeArrowheads="1"/>
          </p:cNvSpPr>
          <p:nvPr/>
        </p:nvSpPr>
        <p:spPr bwMode="auto">
          <a:xfrm rot="5400000">
            <a:off x="966788" y="690563"/>
            <a:ext cx="4495800" cy="5486400"/>
          </a:xfrm>
          <a:custGeom>
            <a:avLst/>
            <a:gdLst>
              <a:gd name="G0" fmla="+- 3882 0 0"/>
              <a:gd name="G1" fmla="+- 21600 0 3882"/>
              <a:gd name="G2" fmla="*/ 3882 1 2"/>
              <a:gd name="G3" fmla="+- 21600 0 G2"/>
              <a:gd name="G4" fmla="+/ 3882 21600 2"/>
              <a:gd name="G5" fmla="+/ G1 0 2"/>
              <a:gd name="G6" fmla="*/ 21600 21600 3882"/>
              <a:gd name="G7" fmla="*/ G6 1 2"/>
              <a:gd name="G8" fmla="+- 21600 0 G7"/>
              <a:gd name="G9" fmla="*/ 21600 1 2"/>
              <a:gd name="G10" fmla="+- 3882 0 G9"/>
              <a:gd name="G11" fmla="?: G10 G8 0"/>
              <a:gd name="G12" fmla="?: G10 G7 21600"/>
              <a:gd name="T0" fmla="*/ 19659 w 21600"/>
              <a:gd name="T1" fmla="*/ 10800 h 21600"/>
              <a:gd name="T2" fmla="*/ 10800 w 21600"/>
              <a:gd name="T3" fmla="*/ 21600 h 21600"/>
              <a:gd name="T4" fmla="*/ 1941 w 21600"/>
              <a:gd name="T5" fmla="*/ 10800 h 21600"/>
              <a:gd name="T6" fmla="*/ 10800 w 21600"/>
              <a:gd name="T7" fmla="*/ 0 h 21600"/>
              <a:gd name="T8" fmla="*/ 3741 w 21600"/>
              <a:gd name="T9" fmla="*/ 3741 h 21600"/>
              <a:gd name="T10" fmla="*/ 17859 w 21600"/>
              <a:gd name="T11" fmla="*/ 17859 h 21600"/>
            </a:gdLst>
            <a:ahLst/>
            <a:cxnLst>
              <a:cxn ang="0">
                <a:pos x="T0" y="T1"/>
              </a:cxn>
              <a:cxn ang="0">
                <a:pos x="T2" y="T3"/>
              </a:cxn>
              <a:cxn ang="0">
                <a:pos x="T4" y="T5"/>
              </a:cxn>
              <a:cxn ang="0">
                <a:pos x="T6" y="T7"/>
              </a:cxn>
            </a:cxnLst>
            <a:rect l="T8" t="T9" r="T10" b="T11"/>
            <a:pathLst>
              <a:path w="21600" h="21600">
                <a:moveTo>
                  <a:pt x="0" y="0"/>
                </a:moveTo>
                <a:lnTo>
                  <a:pt x="3882" y="21600"/>
                </a:lnTo>
                <a:lnTo>
                  <a:pt x="17718" y="21600"/>
                </a:lnTo>
                <a:lnTo>
                  <a:pt x="21600" y="0"/>
                </a:lnTo>
                <a:close/>
              </a:path>
            </a:pathLst>
          </a:custGeom>
          <a:noFill/>
          <a:ln w="38100">
            <a:solidFill>
              <a:schemeClr val="accent1"/>
            </a:solidFill>
            <a:miter lim="800000"/>
            <a:headEnd/>
            <a:tailEnd/>
          </a:ln>
          <a:effectLst>
            <a:outerShdw blurRad="63500" dist="35921"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203" name="Rectangle 11"/>
          <p:cNvSpPr>
            <a:spLocks noGrp="1" noChangeArrowheads="1"/>
          </p:cNvSpPr>
          <p:nvPr>
            <p:ph type="title" idx="4294967295"/>
          </p:nvPr>
        </p:nvSpPr>
        <p:spPr>
          <a:xfrm>
            <a:off x="685800" y="444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a:solidFill>
                  <a:srgbClr val="FFFFFF"/>
                </a:solidFill>
                <a:ea typeface="ＭＳ Ｐゴシック" pitchFamily="-111" charset="-128"/>
              </a:rPr>
              <a:t>Postmillennialism</a:t>
            </a:r>
          </a:p>
        </p:txBody>
      </p:sp>
      <p:sp>
        <p:nvSpPr>
          <p:cNvPr id="824343" name="Text Box 23"/>
          <p:cNvSpPr txBox="1">
            <a:spLocks noChangeArrowheads="1"/>
          </p:cNvSpPr>
          <p:nvPr/>
        </p:nvSpPr>
        <p:spPr bwMode="auto">
          <a:xfrm>
            <a:off x="215900" y="6156325"/>
            <a:ext cx="44275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6443663" y="6156325"/>
            <a:ext cx="1223962"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19</a:t>
            </a:r>
          </a:p>
        </p:txBody>
      </p:sp>
      <p:sp>
        <p:nvSpPr>
          <p:cNvPr id="824345" name="Text Box 25"/>
          <p:cNvSpPr txBox="1">
            <a:spLocks noChangeArrowheads="1"/>
          </p:cNvSpPr>
          <p:nvPr/>
        </p:nvSpPr>
        <p:spPr bwMode="auto">
          <a:xfrm>
            <a:off x="4749800" y="6156325"/>
            <a:ext cx="97472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20</a:t>
            </a:r>
          </a:p>
        </p:txBody>
      </p:sp>
      <p:sp>
        <p:nvSpPr>
          <p:cNvPr id="824346" name="Text Box 26"/>
          <p:cNvSpPr txBox="1">
            <a:spLocks noChangeArrowheads="1"/>
          </p:cNvSpPr>
          <p:nvPr/>
        </p:nvSpPr>
        <p:spPr bwMode="auto">
          <a:xfrm>
            <a:off x="7524750" y="6156325"/>
            <a:ext cx="17002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17"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17734568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264197"/>
                                        </p:tgtEl>
                                        <p:attrNameLst>
                                          <p:attrName>style.visibility</p:attrName>
                                        </p:attrNameLst>
                                      </p:cBhvr>
                                      <p:to>
                                        <p:strVal val="visible"/>
                                      </p:to>
                                    </p:set>
                                    <p:anim calcmode="lin" valueType="num">
                                      <p:cBhvr additive="base">
                                        <p:cTn id="7" dur="500" fill="hold"/>
                                        <p:tgtEl>
                                          <p:spTgt spid="264197"/>
                                        </p:tgtEl>
                                        <p:attrNameLst>
                                          <p:attrName>ppt_x</p:attrName>
                                        </p:attrNameLst>
                                      </p:cBhvr>
                                      <p:tavLst>
                                        <p:tav tm="0">
                                          <p:val>
                                            <p:strVal val="0-#ppt_w/2"/>
                                          </p:val>
                                        </p:tav>
                                        <p:tav tm="100000">
                                          <p:val>
                                            <p:strVal val="#ppt_x"/>
                                          </p:val>
                                        </p:tav>
                                      </p:tavLst>
                                    </p:anim>
                                    <p:anim calcmode="lin" valueType="num">
                                      <p:cBhvr additive="base">
                                        <p:cTn id="8" dur="500" fill="hold"/>
                                        <p:tgtEl>
                                          <p:spTgt spid="2641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wipe(left)">
                                      <p:cBhvr>
                                        <p:cTn id="12" dur="500"/>
                                        <p:tgtEl>
                                          <p:spTgt spid="264195"/>
                                        </p:tgtEl>
                                      </p:cBhvr>
                                    </p:animEffect>
                                  </p:childTnLst>
                                </p:cTn>
                              </p:par>
                            </p:childTnLst>
                          </p:cTn>
                        </p:par>
                        <p:par>
                          <p:cTn id="13" fill="hold" nodeType="afterGroup">
                            <p:stCondLst>
                              <p:cond delay="4000"/>
                            </p:stCondLst>
                            <p:childTnLst>
                              <p:par>
                                <p:cTn id="14" presetID="7" presetClass="entr" presetSubtype="8" fill="hold" nodeType="afterEffect">
                                  <p:stCondLst>
                                    <p:cond delay="1000"/>
                                  </p:stCondLst>
                                  <p:childTnLst>
                                    <p:set>
                                      <p:cBhvr>
                                        <p:cTn id="15" dur="1" fill="hold">
                                          <p:stCondLst>
                                            <p:cond delay="0"/>
                                          </p:stCondLst>
                                        </p:cTn>
                                        <p:tgtEl>
                                          <p:spTgt spid="264202"/>
                                        </p:tgtEl>
                                        <p:attrNameLst>
                                          <p:attrName>style.visibility</p:attrName>
                                        </p:attrNameLst>
                                      </p:cBhvr>
                                      <p:to>
                                        <p:strVal val="visible"/>
                                      </p:to>
                                    </p:set>
                                    <p:anim calcmode="lin" valueType="num">
                                      <p:cBhvr additive="base">
                                        <p:cTn id="16" dur="5000" fill="hold"/>
                                        <p:tgtEl>
                                          <p:spTgt spid="264202"/>
                                        </p:tgtEl>
                                        <p:attrNameLst>
                                          <p:attrName>ppt_x</p:attrName>
                                        </p:attrNameLst>
                                      </p:cBhvr>
                                      <p:tavLst>
                                        <p:tav tm="0">
                                          <p:val>
                                            <p:strVal val="0-#ppt_w/2"/>
                                          </p:val>
                                        </p:tav>
                                        <p:tav tm="100000">
                                          <p:val>
                                            <p:strVal val="#ppt_x"/>
                                          </p:val>
                                        </p:tav>
                                      </p:tavLst>
                                    </p:anim>
                                    <p:anim calcmode="lin" valueType="num">
                                      <p:cBhvr additive="base">
                                        <p:cTn id="17" dur="5000" fill="hold"/>
                                        <p:tgtEl>
                                          <p:spTgt spid="26420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264199"/>
                                        </p:tgtEl>
                                        <p:attrNameLst>
                                          <p:attrName>style.visibility</p:attrName>
                                        </p:attrNameLst>
                                      </p:cBhvr>
                                      <p:to>
                                        <p:strVal val="visible"/>
                                      </p:to>
                                    </p:set>
                                    <p:anim calcmode="lin" valueType="num">
                                      <p:cBhvr>
                                        <p:cTn id="21" dur="500" fill="hold"/>
                                        <p:tgtEl>
                                          <p:spTgt spid="264199"/>
                                        </p:tgtEl>
                                        <p:attrNameLst>
                                          <p:attrName>ppt_x</p:attrName>
                                        </p:attrNameLst>
                                      </p:cBhvr>
                                      <p:tavLst>
                                        <p:tav tm="0">
                                          <p:val>
                                            <p:strVal val="#ppt_x-#ppt_w/2"/>
                                          </p:val>
                                        </p:tav>
                                        <p:tav tm="100000">
                                          <p:val>
                                            <p:strVal val="#ppt_x"/>
                                          </p:val>
                                        </p:tav>
                                      </p:tavLst>
                                    </p:anim>
                                    <p:anim calcmode="lin" valueType="num">
                                      <p:cBhvr>
                                        <p:cTn id="22" dur="500" fill="hold"/>
                                        <p:tgtEl>
                                          <p:spTgt spid="264199"/>
                                        </p:tgtEl>
                                        <p:attrNameLst>
                                          <p:attrName>ppt_y</p:attrName>
                                        </p:attrNameLst>
                                      </p:cBhvr>
                                      <p:tavLst>
                                        <p:tav tm="0">
                                          <p:val>
                                            <p:strVal val="#ppt_y"/>
                                          </p:val>
                                        </p:tav>
                                        <p:tav tm="100000">
                                          <p:val>
                                            <p:strVal val="#ppt_y"/>
                                          </p:val>
                                        </p:tav>
                                      </p:tavLst>
                                    </p:anim>
                                    <p:anim calcmode="lin" valueType="num">
                                      <p:cBhvr>
                                        <p:cTn id="23" dur="500" fill="hold"/>
                                        <p:tgtEl>
                                          <p:spTgt spid="264199"/>
                                        </p:tgtEl>
                                        <p:attrNameLst>
                                          <p:attrName>ppt_w</p:attrName>
                                        </p:attrNameLst>
                                      </p:cBhvr>
                                      <p:tavLst>
                                        <p:tav tm="0">
                                          <p:val>
                                            <p:fltVal val="0"/>
                                          </p:val>
                                        </p:tav>
                                        <p:tav tm="100000">
                                          <p:val>
                                            <p:strVal val="#ppt_w"/>
                                          </p:val>
                                        </p:tav>
                                      </p:tavLst>
                                    </p:anim>
                                    <p:anim calcmode="lin" valueType="num">
                                      <p:cBhvr>
                                        <p:cTn id="24" dur="500" fill="hold"/>
                                        <p:tgtEl>
                                          <p:spTgt spid="264199"/>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264198"/>
                                        </p:tgtEl>
                                        <p:attrNameLst>
                                          <p:attrName>style.visibility</p:attrName>
                                        </p:attrNameLst>
                                      </p:cBhvr>
                                      <p:to>
                                        <p:strVal val="visible"/>
                                      </p:to>
                                    </p:set>
                                    <p:anim calcmode="lin" valueType="num">
                                      <p:cBhvr additive="base">
                                        <p:cTn id="28" dur="500" fill="hold"/>
                                        <p:tgtEl>
                                          <p:spTgt spid="264198"/>
                                        </p:tgtEl>
                                        <p:attrNameLst>
                                          <p:attrName>ppt_x</p:attrName>
                                        </p:attrNameLst>
                                      </p:cBhvr>
                                      <p:tavLst>
                                        <p:tav tm="0">
                                          <p:val>
                                            <p:strVal val="#ppt_x"/>
                                          </p:val>
                                        </p:tav>
                                        <p:tav tm="100000">
                                          <p:val>
                                            <p:strVal val="#ppt_x"/>
                                          </p:val>
                                        </p:tav>
                                      </p:tavLst>
                                    </p:anim>
                                    <p:anim calcmode="lin" valueType="num">
                                      <p:cBhvr additive="base">
                                        <p:cTn id="29" dur="500" fill="hold"/>
                                        <p:tgtEl>
                                          <p:spTgt spid="26419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264196"/>
                                        </p:tgtEl>
                                        <p:attrNameLst>
                                          <p:attrName>style.visibility</p:attrName>
                                        </p:attrNameLst>
                                      </p:cBhvr>
                                      <p:to>
                                        <p:strVal val="visible"/>
                                      </p:to>
                                    </p:set>
                                    <p:anim calcmode="lin" valueType="num">
                                      <p:cBhvr additive="base">
                                        <p:cTn id="33" dur="500" fill="hold"/>
                                        <p:tgtEl>
                                          <p:spTgt spid="264196"/>
                                        </p:tgtEl>
                                        <p:attrNameLst>
                                          <p:attrName>ppt_x</p:attrName>
                                        </p:attrNameLst>
                                      </p:cBhvr>
                                      <p:tavLst>
                                        <p:tav tm="0">
                                          <p:val>
                                            <p:strVal val="#ppt_x"/>
                                          </p:val>
                                        </p:tav>
                                        <p:tav tm="100000">
                                          <p:val>
                                            <p:strVal val="#ppt_x"/>
                                          </p:val>
                                        </p:tav>
                                      </p:tavLst>
                                    </p:anim>
                                    <p:anim calcmode="lin" valueType="num">
                                      <p:cBhvr additive="base">
                                        <p:cTn id="34" dur="500" fill="hold"/>
                                        <p:tgtEl>
                                          <p:spTgt spid="264196"/>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264201"/>
                                        </p:tgtEl>
                                        <p:attrNameLst>
                                          <p:attrName>style.visibility</p:attrName>
                                        </p:attrNameLst>
                                      </p:cBhvr>
                                      <p:to>
                                        <p:strVal val="visible"/>
                                      </p:to>
                                    </p:set>
                                    <p:anim calcmode="lin" valueType="num">
                                      <p:cBhvr additive="base">
                                        <p:cTn id="38" dur="500" fill="hold"/>
                                        <p:tgtEl>
                                          <p:spTgt spid="264201"/>
                                        </p:tgtEl>
                                        <p:attrNameLst>
                                          <p:attrName>ppt_x</p:attrName>
                                        </p:attrNameLst>
                                      </p:cBhvr>
                                      <p:tavLst>
                                        <p:tav tm="0">
                                          <p:val>
                                            <p:strVal val="#ppt_x"/>
                                          </p:val>
                                        </p:tav>
                                        <p:tav tm="100000">
                                          <p:val>
                                            <p:strVal val="#ppt_x"/>
                                          </p:val>
                                        </p:tav>
                                      </p:tavLst>
                                    </p:anim>
                                    <p:anim calcmode="lin" valueType="num">
                                      <p:cBhvr additive="base">
                                        <p:cTn id="39" dur="500" fill="hold"/>
                                        <p:tgtEl>
                                          <p:spTgt spid="264201"/>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264200"/>
                                        </p:tgtEl>
                                        <p:attrNameLst>
                                          <p:attrName>style.visibility</p:attrName>
                                        </p:attrNameLst>
                                      </p:cBhvr>
                                      <p:to>
                                        <p:strVal val="visible"/>
                                      </p:to>
                                    </p:set>
                                    <p:anim calcmode="lin" valueType="num">
                                      <p:cBhvr additive="base">
                                        <p:cTn id="43" dur="500" fill="hold"/>
                                        <p:tgtEl>
                                          <p:spTgt spid="264200"/>
                                        </p:tgtEl>
                                        <p:attrNameLst>
                                          <p:attrName>ppt_x</p:attrName>
                                        </p:attrNameLst>
                                      </p:cBhvr>
                                      <p:tavLst>
                                        <p:tav tm="0">
                                          <p:val>
                                            <p:strVal val="1+#ppt_w/2"/>
                                          </p:val>
                                        </p:tav>
                                        <p:tav tm="100000">
                                          <p:val>
                                            <p:strVal val="#ppt_x"/>
                                          </p:val>
                                        </p:tav>
                                      </p:tavLst>
                                    </p:anim>
                                    <p:anim calcmode="lin" valueType="num">
                                      <p:cBhvr additive="base">
                                        <p:cTn id="44" dur="500" fill="hold"/>
                                        <p:tgtEl>
                                          <p:spTgt spid="26420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205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220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23500"/>
                            </p:stCondLst>
                            <p:childTnLst>
                              <p:par>
                                <p:cTn id="60" presetID="17" presetClass="entr" presetSubtype="8" fill="hold" grpId="0" nodeType="afterEffect">
                                  <p:stCondLst>
                                    <p:cond delay="1000"/>
                                  </p:stCondLst>
                                  <p:childTnLst>
                                    <p:set>
                                      <p:cBhvr>
                                        <p:cTn id="61" dur="1" fill="hold">
                                          <p:stCondLst>
                                            <p:cond delay="0"/>
                                          </p:stCondLst>
                                        </p:cTn>
                                        <p:tgtEl>
                                          <p:spTgt spid="824345"/>
                                        </p:tgtEl>
                                        <p:attrNameLst>
                                          <p:attrName>style.visibility</p:attrName>
                                        </p:attrNameLst>
                                      </p:cBhvr>
                                      <p:to>
                                        <p:strVal val="visible"/>
                                      </p:to>
                                    </p:set>
                                    <p:anim calcmode="lin" valueType="num">
                                      <p:cBhvr>
                                        <p:cTn id="62" dur="500" fill="hold"/>
                                        <p:tgtEl>
                                          <p:spTgt spid="824345"/>
                                        </p:tgtEl>
                                        <p:attrNameLst>
                                          <p:attrName>ppt_x</p:attrName>
                                        </p:attrNameLst>
                                      </p:cBhvr>
                                      <p:tavLst>
                                        <p:tav tm="0">
                                          <p:val>
                                            <p:strVal val="#ppt_x-#ppt_w/2"/>
                                          </p:val>
                                        </p:tav>
                                        <p:tav tm="100000">
                                          <p:val>
                                            <p:strVal val="#ppt_x"/>
                                          </p:val>
                                        </p:tav>
                                      </p:tavLst>
                                    </p:anim>
                                    <p:anim calcmode="lin" valueType="num">
                                      <p:cBhvr>
                                        <p:cTn id="63" dur="500" fill="hold"/>
                                        <p:tgtEl>
                                          <p:spTgt spid="824345"/>
                                        </p:tgtEl>
                                        <p:attrNameLst>
                                          <p:attrName>ppt_y</p:attrName>
                                        </p:attrNameLst>
                                      </p:cBhvr>
                                      <p:tavLst>
                                        <p:tav tm="0">
                                          <p:val>
                                            <p:strVal val="#ppt_y"/>
                                          </p:val>
                                        </p:tav>
                                        <p:tav tm="100000">
                                          <p:val>
                                            <p:strVal val="#ppt_y"/>
                                          </p:val>
                                        </p:tav>
                                      </p:tavLst>
                                    </p:anim>
                                    <p:anim calcmode="lin" valueType="num">
                                      <p:cBhvr>
                                        <p:cTn id="64" dur="500" fill="hold"/>
                                        <p:tgtEl>
                                          <p:spTgt spid="824345"/>
                                        </p:tgtEl>
                                        <p:attrNameLst>
                                          <p:attrName>ppt_w</p:attrName>
                                        </p:attrNameLst>
                                      </p:cBhvr>
                                      <p:tavLst>
                                        <p:tav tm="0">
                                          <p:val>
                                            <p:fltVal val="0"/>
                                          </p:val>
                                        </p:tav>
                                        <p:tav tm="100000">
                                          <p:val>
                                            <p:strVal val="#ppt_w"/>
                                          </p:val>
                                        </p:tav>
                                      </p:tavLst>
                                    </p:anim>
                                    <p:anim calcmode="lin" valueType="num">
                                      <p:cBhvr>
                                        <p:cTn id="65" dur="500" fill="hold"/>
                                        <p:tgtEl>
                                          <p:spTgt spid="824345"/>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50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autoUpdateAnimBg="0"/>
      <p:bldP spid="264198" grpId="0" autoUpdateAnimBg="0"/>
      <p:bldP spid="264199" grpId="0" autoUpdateAnimBg="0"/>
      <p:bldP spid="264200" grpId="0" autoUpdateAnimBg="0"/>
      <p:bldP spid="264201" grpId="0" autoUpdateAnimBg="0"/>
      <p:bldP spid="824343" grpId="0" autoUpdateAnimBg="0"/>
      <p:bldP spid="824344" grpId="0" autoUpdateAnimBg="0"/>
      <p:bldP spid="824345" grpId="0" autoUpdateAnimBg="0"/>
      <p:bldP spid="82434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88361"/>
            <a:ext cx="9144000" cy="6069639"/>
          </a:xfrm>
          <a:prstGeom prst="rect">
            <a:avLst/>
          </a:prstGeom>
        </p:spPr>
      </p:pic>
      <p:sp>
        <p:nvSpPr>
          <p:cNvPr id="900098" name="Rectangle 2"/>
          <p:cNvSpPr>
            <a:spLocks noGrp="1" noChangeArrowheads="1"/>
          </p:cNvSpPr>
          <p:nvPr>
            <p:ph type="ctrTitle"/>
          </p:nvPr>
        </p:nvSpPr>
        <p:spPr>
          <a:xfrm>
            <a:off x="0" y="49784"/>
            <a:ext cx="9144000" cy="949283"/>
          </a:xfrm>
          <a:solidFill>
            <a:schemeClr val="tx2"/>
          </a:solidFill>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"I've got time..."</a:t>
            </a:r>
          </a:p>
        </p:txBody>
      </p:sp>
    </p:spTree>
    <p:extLst>
      <p:ext uri="{BB962C8B-B14F-4D97-AF65-F5344CB8AC3E}">
        <p14:creationId xmlns:p14="http://schemas.microsoft.com/office/powerpoint/2010/main" val="157285544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5495"/>
          </a:xfrm>
          <a:prstGeom prst="rect">
            <a:avLst/>
          </a:prstGeom>
        </p:spPr>
      </p:pic>
      <p:sp>
        <p:nvSpPr>
          <p:cNvPr id="900098" name="Rectangle 2"/>
          <p:cNvSpPr>
            <a:spLocks noGrp="1" noChangeArrowheads="1"/>
          </p:cNvSpPr>
          <p:nvPr>
            <p:ph type="ctrTitle"/>
          </p:nvPr>
        </p:nvSpPr>
        <p:spPr>
          <a:xfrm>
            <a:off x="-8695" y="387606"/>
            <a:ext cx="4027274" cy="3100657"/>
          </a:xfrm>
          <a:noFill/>
          <a:effectLst>
            <a:outerShdw blurRad="63500" dist="35921" dir="2700000" algn="ctr" rotWithShape="0">
              <a:schemeClr val="tx2">
                <a:alpha val="74998"/>
              </a:schemeClr>
            </a:outerShdw>
          </a:effectLst>
        </p:spPr>
        <p:txBody>
          <a:bodyPr/>
          <a:lstStyle/>
          <a:p>
            <a:pPr>
              <a:defRPr/>
            </a:pPr>
            <a:r>
              <a:rPr lang="en-US" sz="5400" b="1" dirty="0">
                <a:effectLst>
                  <a:glow rad="635000">
                    <a:schemeClr val="tx1"/>
                  </a:glow>
                </a:effectLst>
                <a:latin typeface="Arial" charset="0"/>
                <a:ea typeface="ＭＳ Ｐゴシック" charset="0"/>
                <a:cs typeface="ＭＳ Ｐゴシック" charset="0"/>
              </a:rPr>
              <a:t>Behold</a:t>
            </a:r>
            <a:r>
              <a:rPr lang="en-US" sz="4800" b="1" dirty="0">
                <a:effectLst>
                  <a:glow rad="635000">
                    <a:schemeClr val="tx1"/>
                  </a:glow>
                </a:effectLst>
                <a:latin typeface="Arial" charset="0"/>
                <a:ea typeface="ＭＳ Ｐゴシック" charset="0"/>
                <a:cs typeface="ＭＳ Ｐゴシック" charset="0"/>
              </a:rPr>
              <a:t>, </a:t>
            </a:r>
            <a:br>
              <a:rPr lang="en-US" sz="4800" b="1" dirty="0">
                <a:effectLst>
                  <a:glow rad="635000">
                    <a:schemeClr val="tx1"/>
                  </a:glow>
                </a:effectLst>
                <a:latin typeface="Arial" charset="0"/>
                <a:ea typeface="ＭＳ Ｐゴシック" charset="0"/>
                <a:cs typeface="ＭＳ Ｐゴシック" charset="0"/>
              </a:rPr>
            </a:br>
            <a:r>
              <a:rPr lang="en-US" sz="6600" b="1" dirty="0">
                <a:effectLst>
                  <a:glow rad="635000">
                    <a:schemeClr val="tx1"/>
                  </a:glow>
                </a:effectLst>
                <a:latin typeface="Arial" charset="0"/>
                <a:ea typeface="ＭＳ Ｐゴシック" charset="0"/>
                <a:cs typeface="ＭＳ Ｐゴシック" charset="0"/>
              </a:rPr>
              <a:t>I COME QUICKLY</a:t>
            </a:r>
            <a:endParaRPr lang="en-US" sz="4800" b="1" dirty="0">
              <a:effectLst>
                <a:glow rad="635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7108617" y="98617"/>
            <a:ext cx="2035383" cy="66496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i="1" dirty="0">
                <a:effectLst>
                  <a:glow rad="127000">
                    <a:schemeClr val="tx1"/>
                  </a:glow>
                </a:effectLst>
                <a:latin typeface="Arial" charset="0"/>
                <a:ea typeface="ＭＳ Ｐゴシック" charset="0"/>
                <a:cs typeface="ＭＳ Ｐゴシック" charset="0"/>
              </a:rPr>
              <a:t>Rev 3:11</a:t>
            </a:r>
          </a:p>
        </p:txBody>
      </p:sp>
    </p:spTree>
    <p:extLst>
      <p:ext uri="{BB962C8B-B14F-4D97-AF65-F5344CB8AC3E}">
        <p14:creationId xmlns:p14="http://schemas.microsoft.com/office/powerpoint/2010/main" val="2450863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1 Thessalonians 5:2</a:t>
            </a: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glow rad="127000">
                    <a:schemeClr val="tx1"/>
                  </a:glow>
                </a:effectLst>
                <a:latin typeface="Arial" charset="0"/>
                <a:ea typeface="ＭＳ Ｐゴシック" charset="0"/>
                <a:cs typeface="ＭＳ Ｐゴシック" charset="0"/>
              </a:rPr>
              <a:t>"like a thief in the night"</a:t>
            </a:r>
          </a:p>
        </p:txBody>
      </p:sp>
    </p:spTree>
    <p:extLst>
      <p:ext uri="{BB962C8B-B14F-4D97-AF65-F5344CB8AC3E}">
        <p14:creationId xmlns:p14="http://schemas.microsoft.com/office/powerpoint/2010/main" val="2249793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live?</a:t>
            </a: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72433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Make sure that you have received the salvation God freely offers you (Titus 2:11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For the grace of God has been revealed, bringing salvation to all people."</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178368259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Continue to resist a corrupt lifestyle  (Titus 2:12a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And we are instructed to turn from godless living and sinful pleasures."</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22644884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Live in a sensible, godly manner   (Titus 2:12b-13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We should live in this evil world with wisdom, righteousness, and devotion to God,  </a:t>
            </a:r>
            <a:r>
              <a:rPr lang="en-SG" sz="3600" b="1" baseline="30000">
                <a:effectLst>
                  <a:glow rad="127000">
                    <a:schemeClr val="tx1"/>
                  </a:glow>
                </a:effectLst>
                <a:latin typeface="Arial" charset="0"/>
                <a:ea typeface="ＭＳ Ｐゴシック" charset="0"/>
                <a:cs typeface="ＭＳ Ｐゴシック" charset="0"/>
              </a:rPr>
              <a:t>13</a:t>
            </a:r>
            <a:r>
              <a:rPr lang="en-SG" sz="3600" b="1">
                <a:effectLst>
                  <a:glow rad="127000">
                    <a:schemeClr val="tx1"/>
                  </a:glow>
                </a:effectLst>
                <a:latin typeface="Arial" charset="0"/>
                <a:ea typeface="ＭＳ Ｐゴシック" charset="0"/>
                <a:cs typeface="ＭＳ Ｐゴシック" charset="0"/>
              </a:rPr>
              <a:t>while we look forward with hope to that wonderful day when the glory of our great God and Savior, Jesus Christ, will be revealed."</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700501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00098" name="Rectangle 2"/>
          <p:cNvSpPr>
            <a:spLocks noGrp="1" noChangeArrowheads="1"/>
          </p:cNvSpPr>
          <p:nvPr>
            <p:ph type="ctrTitle"/>
          </p:nvPr>
        </p:nvSpPr>
        <p:spPr>
          <a:xfrm>
            <a:off x="0" y="5943600"/>
            <a:ext cx="9144000" cy="994008"/>
          </a:xfrm>
          <a:solidFill>
            <a:schemeClr val="tx1"/>
          </a:solidFill>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faithful will reign with Christ</a:t>
            </a:r>
          </a:p>
        </p:txBody>
      </p:sp>
    </p:spTree>
    <p:extLst>
      <p:ext uri="{BB962C8B-B14F-4D97-AF65-F5344CB8AC3E}">
        <p14:creationId xmlns:p14="http://schemas.microsoft.com/office/powerpoint/2010/main" val="21503048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20230260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pitchFamily="-111" charset="-128"/>
              <a:cs typeface="Arial"/>
            </a:endParaRPr>
          </a:p>
        </p:txBody>
      </p:sp>
      <p:sp>
        <p:nvSpPr>
          <p:cNvPr id="824323" name="Line 3"/>
          <p:cNvSpPr>
            <a:spLocks noChangeShapeType="1"/>
          </p:cNvSpPr>
          <p:nvPr/>
        </p:nvSpPr>
        <p:spPr bwMode="auto">
          <a:xfrm>
            <a:off x="1447800" y="3625850"/>
            <a:ext cx="6705600" cy="0"/>
          </a:xfrm>
          <a:prstGeom prst="line">
            <a:avLst/>
          </a:prstGeom>
          <a:noFill/>
          <a:ln w="76200">
            <a:solidFill>
              <a:schemeClr val="bg1"/>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24" name="Line 4"/>
          <p:cNvSpPr>
            <a:spLocks noChangeShapeType="1"/>
          </p:cNvSpPr>
          <p:nvPr/>
        </p:nvSpPr>
        <p:spPr bwMode="auto">
          <a:xfrm>
            <a:off x="4438650" y="21780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25" name="Text Box 5"/>
          <p:cNvSpPr txBox="1">
            <a:spLocks noChangeArrowheads="1"/>
          </p:cNvSpPr>
          <p:nvPr/>
        </p:nvSpPr>
        <p:spPr bwMode="auto">
          <a:xfrm rot="16200000">
            <a:off x="-2216150" y="2997200"/>
            <a:ext cx="5635625" cy="701675"/>
          </a:xfrm>
          <a:prstGeom prst="rect">
            <a:avLst/>
          </a:prstGeom>
          <a:noFill/>
          <a:ln w="38100">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dirty="0">
                <a:solidFill>
                  <a:srgbClr val="FFFFFF"/>
                </a:solidFill>
                <a:latin typeface="Arial"/>
                <a:ea typeface="ＭＳ Ｐゴシック" pitchFamily="-111" charset="-128"/>
                <a:cs typeface="Arial"/>
              </a:rPr>
              <a:t>Church Age (no signs)</a:t>
            </a:r>
          </a:p>
        </p:txBody>
      </p:sp>
      <p:sp>
        <p:nvSpPr>
          <p:cNvPr id="824326" name="Text Box 6"/>
          <p:cNvSpPr txBox="1">
            <a:spLocks noChangeArrowheads="1"/>
          </p:cNvSpPr>
          <p:nvPr/>
        </p:nvSpPr>
        <p:spPr bwMode="auto">
          <a:xfrm>
            <a:off x="3141663" y="768350"/>
            <a:ext cx="2222500" cy="13239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99">
                    <a:lumMod val="20000"/>
                    <a:lumOff val="80000"/>
                  </a:srgbClr>
                </a:solidFill>
                <a:latin typeface="Arial"/>
                <a:cs typeface="Arial"/>
              </a:rPr>
              <a:t>Second Coming</a:t>
            </a:r>
          </a:p>
        </p:txBody>
      </p:sp>
      <p:sp>
        <p:nvSpPr>
          <p:cNvPr id="824327" name="Text Box 7"/>
          <p:cNvSpPr txBox="1">
            <a:spLocks noChangeArrowheads="1"/>
          </p:cNvSpPr>
          <p:nvPr/>
        </p:nvSpPr>
        <p:spPr bwMode="auto">
          <a:xfrm>
            <a:off x="1258888" y="2787650"/>
            <a:ext cx="3025775"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Tribulation</a:t>
            </a:r>
          </a:p>
        </p:txBody>
      </p:sp>
      <p:sp>
        <p:nvSpPr>
          <p:cNvPr id="824328" name="Text Box 8"/>
          <p:cNvSpPr txBox="1">
            <a:spLocks noChangeArrowheads="1"/>
          </p:cNvSpPr>
          <p:nvPr/>
        </p:nvSpPr>
        <p:spPr bwMode="auto">
          <a:xfrm>
            <a:off x="1760538" y="3778250"/>
            <a:ext cx="23622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7 years</a:t>
            </a:r>
          </a:p>
        </p:txBody>
      </p:sp>
      <p:sp>
        <p:nvSpPr>
          <p:cNvPr id="824329" name="Text Box 9"/>
          <p:cNvSpPr txBox="1">
            <a:spLocks noChangeArrowheads="1"/>
          </p:cNvSpPr>
          <p:nvPr/>
        </p:nvSpPr>
        <p:spPr bwMode="auto">
          <a:xfrm>
            <a:off x="4724400" y="2787650"/>
            <a:ext cx="2971800" cy="711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FFFF00"/>
                </a:solidFill>
                <a:latin typeface="Arial"/>
                <a:cs typeface="Arial"/>
              </a:rPr>
              <a:t>Millennium</a:t>
            </a:r>
          </a:p>
        </p:txBody>
      </p:sp>
      <p:sp>
        <p:nvSpPr>
          <p:cNvPr id="824330" name="Text Box 10"/>
          <p:cNvSpPr txBox="1">
            <a:spLocks noChangeArrowheads="1"/>
          </p:cNvSpPr>
          <p:nvPr/>
        </p:nvSpPr>
        <p:spPr bwMode="auto">
          <a:xfrm>
            <a:off x="4643438" y="3778250"/>
            <a:ext cx="3168650" cy="18161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1000 years</a:t>
            </a:r>
            <a:br>
              <a:rPr lang="en-US" sz="4000" b="1" dirty="0">
                <a:solidFill>
                  <a:srgbClr val="FFFF00"/>
                </a:solidFill>
                <a:latin typeface="Arial"/>
                <a:cs typeface="Arial"/>
              </a:rPr>
            </a:br>
            <a:r>
              <a:rPr lang="en-US" sz="3600" b="1" dirty="0">
                <a:solidFill>
                  <a:srgbClr val="FFFFFF"/>
                </a:solidFill>
                <a:latin typeface="Arial"/>
                <a:cs typeface="Arial"/>
              </a:rPr>
              <a:t>Satan Bound</a:t>
            </a:r>
            <a:br>
              <a:rPr lang="en-US" sz="3600" b="1" dirty="0">
                <a:solidFill>
                  <a:srgbClr val="FFFFFF"/>
                </a:solidFill>
                <a:latin typeface="Arial"/>
                <a:cs typeface="Arial"/>
              </a:rPr>
            </a:br>
            <a:r>
              <a:rPr lang="en-US" sz="3600" b="1" dirty="0">
                <a:solidFill>
                  <a:srgbClr val="FFFFFF"/>
                </a:solidFill>
                <a:latin typeface="Arial"/>
                <a:cs typeface="Arial"/>
              </a:rPr>
              <a:t>Saints Reign</a:t>
            </a:r>
            <a:endParaRPr lang="en-US" sz="4000" b="1" dirty="0">
              <a:solidFill>
                <a:srgbClr val="FFFFFF"/>
              </a:solidFill>
              <a:latin typeface="Arial"/>
              <a:cs typeface="Arial"/>
            </a:endParaRPr>
          </a:p>
        </p:txBody>
      </p:sp>
      <p:sp>
        <p:nvSpPr>
          <p:cNvPr id="824331" name="Text Box 11"/>
          <p:cNvSpPr txBox="1">
            <a:spLocks noChangeArrowheads="1"/>
          </p:cNvSpPr>
          <p:nvPr/>
        </p:nvSpPr>
        <p:spPr bwMode="auto">
          <a:xfrm rot="5400000" flipH="1">
            <a:off x="6209507" y="3291681"/>
            <a:ext cx="4951412"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a:solidFill>
                  <a:srgbClr val="FFCC00"/>
                </a:solidFill>
                <a:latin typeface="Arial"/>
                <a:ea typeface="ＭＳ Ｐゴシック" pitchFamily="-111" charset="-128"/>
                <a:cs typeface="Arial"/>
              </a:rPr>
              <a:t>Eternal Kingdom</a:t>
            </a:r>
          </a:p>
        </p:txBody>
      </p:sp>
      <p:sp>
        <p:nvSpPr>
          <p:cNvPr id="824332" name="Text Box 12"/>
          <p:cNvSpPr txBox="1">
            <a:spLocks noChangeArrowheads="1"/>
          </p:cNvSpPr>
          <p:nvPr/>
        </p:nvSpPr>
        <p:spPr bwMode="auto">
          <a:xfrm rot="5381629">
            <a:off x="66405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CCFFCC"/>
                </a:solidFill>
                <a:latin typeface="Arial"/>
                <a:cs typeface="Arial"/>
              </a:rPr>
              <a:t>Judgment</a:t>
            </a:r>
          </a:p>
        </p:txBody>
      </p:sp>
      <p:sp>
        <p:nvSpPr>
          <p:cNvPr id="824333" name="Text Box 13"/>
          <p:cNvSpPr txBox="1">
            <a:spLocks noChangeArrowheads="1"/>
          </p:cNvSpPr>
          <p:nvPr/>
        </p:nvSpPr>
        <p:spPr bwMode="auto">
          <a:xfrm>
            <a:off x="5334000" y="768350"/>
            <a:ext cx="2438400" cy="13335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Second</a:t>
            </a:r>
          </a:p>
          <a:p>
            <a:pPr defTabSz="914400" eaLnBrk="0" fontAlgn="base" hangingPunct="0">
              <a:lnSpc>
                <a:spcPct val="0"/>
              </a:lnSpc>
              <a:spcBef>
                <a:spcPct val="35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a:t>
            </a:r>
            <a:endParaRPr lang="en-US" sz="2800" b="1" i="1" dirty="0">
              <a:solidFill>
                <a:srgbClr val="00CC99">
                  <a:lumMod val="20000"/>
                  <a:lumOff val="80000"/>
                </a:srgbClr>
              </a:solidFill>
              <a:latin typeface="Arial"/>
              <a:ea typeface="ＭＳ Ｐゴシック" pitchFamily="-111" charset="-128"/>
              <a:cs typeface="Arial"/>
            </a:endParaRPr>
          </a:p>
          <a:p>
            <a:pPr algn="ctr" defTabSz="914400" eaLnBrk="0" fontAlgn="base" hangingPunct="0">
              <a:lnSpc>
                <a:spcPct val="0"/>
              </a:lnSpc>
              <a:spcBef>
                <a:spcPct val="50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Advent</a:t>
            </a:r>
          </a:p>
        </p:txBody>
      </p:sp>
      <p:sp>
        <p:nvSpPr>
          <p:cNvPr id="824334" name="Rectangle 14"/>
          <p:cNvSpPr>
            <a:spLocks noGrp="1" noChangeArrowheads="1"/>
          </p:cNvSpPr>
          <p:nvPr>
            <p:ph type="title" idx="4294967295"/>
          </p:nvPr>
        </p:nvSpPr>
        <p:spPr>
          <a:xfrm>
            <a:off x="685800" y="-317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a:solidFill>
                  <a:srgbClr val="FFFFFF"/>
                </a:solidFill>
                <a:ea typeface="ＭＳ Ｐゴシック" pitchFamily="-111" charset="-128"/>
              </a:rPr>
              <a:t>Premillennialism</a:t>
            </a:r>
          </a:p>
        </p:txBody>
      </p:sp>
      <p:sp>
        <p:nvSpPr>
          <p:cNvPr id="824336" name="Text Box 16"/>
          <p:cNvSpPr txBox="1">
            <a:spLocks noChangeArrowheads="1"/>
          </p:cNvSpPr>
          <p:nvPr/>
        </p:nvSpPr>
        <p:spPr bwMode="auto">
          <a:xfrm rot="5381629">
            <a:off x="31226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CCFFCC"/>
                </a:solidFill>
                <a:latin typeface="Arial"/>
                <a:cs typeface="Arial"/>
              </a:rPr>
              <a:t>Judgment</a:t>
            </a:r>
          </a:p>
        </p:txBody>
      </p:sp>
      <p:grpSp>
        <p:nvGrpSpPr>
          <p:cNvPr id="2" name="Group 17"/>
          <p:cNvGrpSpPr>
            <a:grpSpLocks/>
          </p:cNvGrpSpPr>
          <p:nvPr/>
        </p:nvGrpSpPr>
        <p:grpSpPr bwMode="auto">
          <a:xfrm>
            <a:off x="1460500" y="1949450"/>
            <a:ext cx="2895600" cy="990600"/>
            <a:chOff x="1008" y="1536"/>
            <a:chExt cx="1824" cy="624"/>
          </a:xfrm>
        </p:grpSpPr>
        <p:sp>
          <p:nvSpPr>
            <p:cNvPr id="1172504" name="AutoShape 18"/>
            <p:cNvSpPr>
              <a:spLocks noChangeArrowheads="1"/>
            </p:cNvSpPr>
            <p:nvPr/>
          </p:nvSpPr>
          <p:spPr bwMode="auto">
            <a:xfrm rot="-5400000">
              <a:off x="1608" y="936"/>
              <a:ext cx="624" cy="1824"/>
            </a:xfrm>
            <a:prstGeom prst="triangle">
              <a:avLst>
                <a:gd name="adj" fmla="val 50000"/>
              </a:avLst>
            </a:prstGeom>
            <a:solidFill>
              <a:schemeClr val="accent1">
                <a:lumMod val="40000"/>
                <a:lumOff val="60000"/>
              </a:schemeClr>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172505" name="Text Box 19"/>
            <p:cNvSpPr txBox="1">
              <a:spLocks noChangeArrowheads="1"/>
            </p:cNvSpPr>
            <p:nvPr/>
          </p:nvSpPr>
          <p:spPr bwMode="auto">
            <a:xfrm>
              <a:off x="2064" y="1686"/>
              <a:ext cx="617"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charset="0"/>
                  <a:cs typeface="Arial" charset="0"/>
                </a:rPr>
                <a:t>signs</a:t>
              </a:r>
            </a:p>
          </p:txBody>
        </p:sp>
      </p:grpSp>
      <p:sp>
        <p:nvSpPr>
          <p:cNvPr id="824340" name="Text Box 20"/>
          <p:cNvSpPr txBox="1">
            <a:spLocks noChangeArrowheads="1"/>
          </p:cNvSpPr>
          <p:nvPr/>
        </p:nvSpPr>
        <p:spPr bwMode="auto">
          <a:xfrm>
            <a:off x="838200" y="730250"/>
            <a:ext cx="2220913"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00CC99">
                    <a:lumMod val="20000"/>
                    <a:lumOff val="80000"/>
                  </a:srgbClr>
                </a:solidFill>
                <a:latin typeface="Arial"/>
                <a:cs typeface="Arial"/>
              </a:rPr>
              <a:t>Rapture</a:t>
            </a:r>
          </a:p>
        </p:txBody>
      </p:sp>
      <p:sp>
        <p:nvSpPr>
          <p:cNvPr id="824341" name="Line 21"/>
          <p:cNvSpPr>
            <a:spLocks noChangeShapeType="1"/>
          </p:cNvSpPr>
          <p:nvPr/>
        </p:nvSpPr>
        <p:spPr bwMode="auto">
          <a:xfrm>
            <a:off x="12192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42" name="Line 22"/>
          <p:cNvSpPr>
            <a:spLocks noChangeShapeType="1"/>
          </p:cNvSpPr>
          <p:nvPr/>
        </p:nvSpPr>
        <p:spPr bwMode="auto">
          <a:xfrm rot="10800000">
            <a:off x="13716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43" name="Text Box 23"/>
          <p:cNvSpPr txBox="1">
            <a:spLocks noChangeArrowheads="1"/>
          </p:cNvSpPr>
          <p:nvPr/>
        </p:nvSpPr>
        <p:spPr bwMode="auto">
          <a:xfrm>
            <a:off x="0" y="6232525"/>
            <a:ext cx="42116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35814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19</a:t>
            </a:r>
          </a:p>
        </p:txBody>
      </p:sp>
      <p:sp>
        <p:nvSpPr>
          <p:cNvPr id="824345" name="Text Box 25"/>
          <p:cNvSpPr txBox="1">
            <a:spLocks noChangeArrowheads="1"/>
          </p:cNvSpPr>
          <p:nvPr/>
        </p:nvSpPr>
        <p:spPr bwMode="auto">
          <a:xfrm>
            <a:off x="52578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20</a:t>
            </a:r>
          </a:p>
        </p:txBody>
      </p:sp>
      <p:sp>
        <p:nvSpPr>
          <p:cNvPr id="824346" name="Text Box 26"/>
          <p:cNvSpPr txBox="1">
            <a:spLocks noChangeArrowheads="1"/>
          </p:cNvSpPr>
          <p:nvPr/>
        </p:nvSpPr>
        <p:spPr bwMode="auto">
          <a:xfrm>
            <a:off x="7451725" y="6232525"/>
            <a:ext cx="169227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28"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669507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24325"/>
                                        </p:tgtEl>
                                        <p:attrNameLst>
                                          <p:attrName>style.visibility</p:attrName>
                                        </p:attrNameLst>
                                      </p:cBhvr>
                                      <p:to>
                                        <p:strVal val="visible"/>
                                      </p:to>
                                    </p:set>
                                    <p:anim calcmode="lin" valueType="num">
                                      <p:cBhvr additive="base">
                                        <p:cTn id="7" dur="500" fill="hold"/>
                                        <p:tgtEl>
                                          <p:spTgt spid="824325"/>
                                        </p:tgtEl>
                                        <p:attrNameLst>
                                          <p:attrName>ppt_x</p:attrName>
                                        </p:attrNameLst>
                                      </p:cBhvr>
                                      <p:tavLst>
                                        <p:tav tm="0">
                                          <p:val>
                                            <p:strVal val="0-#ppt_w/2"/>
                                          </p:val>
                                        </p:tav>
                                        <p:tav tm="100000">
                                          <p:val>
                                            <p:strVal val="#ppt_x"/>
                                          </p:val>
                                        </p:tav>
                                      </p:tavLst>
                                    </p:anim>
                                    <p:anim calcmode="lin" valueType="num">
                                      <p:cBhvr additive="base">
                                        <p:cTn id="8" dur="500" fill="hold"/>
                                        <p:tgtEl>
                                          <p:spTgt spid="8243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2000"/>
                                  </p:stCondLst>
                                  <p:childTnLst>
                                    <p:set>
                                      <p:cBhvr>
                                        <p:cTn id="11" dur="1" fill="hold">
                                          <p:stCondLst>
                                            <p:cond delay="0"/>
                                          </p:stCondLst>
                                        </p:cTn>
                                        <p:tgtEl>
                                          <p:spTgt spid="824340"/>
                                        </p:tgtEl>
                                        <p:attrNameLst>
                                          <p:attrName>style.visibility</p:attrName>
                                        </p:attrNameLst>
                                      </p:cBhvr>
                                      <p:to>
                                        <p:strVal val="visible"/>
                                      </p:to>
                                    </p:set>
                                    <p:anim calcmode="lin" valueType="num">
                                      <p:cBhvr additive="base">
                                        <p:cTn id="12" dur="500" fill="hold"/>
                                        <p:tgtEl>
                                          <p:spTgt spid="824340"/>
                                        </p:tgtEl>
                                        <p:attrNameLst>
                                          <p:attrName>ppt_x</p:attrName>
                                        </p:attrNameLst>
                                      </p:cBhvr>
                                      <p:tavLst>
                                        <p:tav tm="0">
                                          <p:val>
                                            <p:strVal val="#ppt_x"/>
                                          </p:val>
                                        </p:tav>
                                        <p:tav tm="100000">
                                          <p:val>
                                            <p:strVal val="#ppt_x"/>
                                          </p:val>
                                        </p:tav>
                                      </p:tavLst>
                                    </p:anim>
                                    <p:anim calcmode="lin" valueType="num">
                                      <p:cBhvr additive="base">
                                        <p:cTn id="13" dur="500" fill="hold"/>
                                        <p:tgtEl>
                                          <p:spTgt spid="824340"/>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824341"/>
                                        </p:tgtEl>
                                        <p:attrNameLst>
                                          <p:attrName>style.visibility</p:attrName>
                                        </p:attrNameLst>
                                      </p:cBhvr>
                                      <p:to>
                                        <p:strVal val="visible"/>
                                      </p:to>
                                    </p:set>
                                    <p:animEffect transition="in" filter="wipe(up)">
                                      <p:cBhvr>
                                        <p:cTn id="16" dur="500"/>
                                        <p:tgtEl>
                                          <p:spTgt spid="824341"/>
                                        </p:tgtEl>
                                      </p:cBhvr>
                                    </p:animEffect>
                                  </p:childTnLst>
                                </p:cTn>
                              </p:par>
                            </p:childTnLst>
                          </p:cTn>
                        </p:par>
                        <p:par>
                          <p:cTn id="17" fill="hold" nodeType="afterGroup">
                            <p:stCondLst>
                              <p:cond delay="4000"/>
                            </p:stCondLst>
                            <p:childTnLst>
                              <p:par>
                                <p:cTn id="18" presetID="22" presetClass="entr" presetSubtype="4" fill="hold" nodeType="afterEffect">
                                  <p:stCondLst>
                                    <p:cond delay="0"/>
                                  </p:stCondLst>
                                  <p:childTnLst>
                                    <p:set>
                                      <p:cBhvr>
                                        <p:cTn id="19" dur="1" fill="hold">
                                          <p:stCondLst>
                                            <p:cond delay="0"/>
                                          </p:stCondLst>
                                        </p:cTn>
                                        <p:tgtEl>
                                          <p:spTgt spid="824342"/>
                                        </p:tgtEl>
                                        <p:attrNameLst>
                                          <p:attrName>style.visibility</p:attrName>
                                        </p:attrNameLst>
                                      </p:cBhvr>
                                      <p:to>
                                        <p:strVal val="visible"/>
                                      </p:to>
                                    </p:set>
                                    <p:animEffect transition="in" filter="wipe(down)">
                                      <p:cBhvr>
                                        <p:cTn id="20" dur="500"/>
                                        <p:tgtEl>
                                          <p:spTgt spid="824342"/>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p:cTn id="23" dur="1" fill="hold">
                                          <p:stCondLst>
                                            <p:cond delay="0"/>
                                          </p:stCondLst>
                                        </p:cTn>
                                        <p:tgtEl>
                                          <p:spTgt spid="824323"/>
                                        </p:tgtEl>
                                        <p:attrNameLst>
                                          <p:attrName>style.visibility</p:attrName>
                                        </p:attrNameLst>
                                      </p:cBhvr>
                                      <p:to>
                                        <p:strVal val="visible"/>
                                      </p:to>
                                    </p:set>
                                    <p:animEffect transition="in" filter="wipe(left)">
                                      <p:cBhvr>
                                        <p:cTn id="24" dur="500"/>
                                        <p:tgtEl>
                                          <p:spTgt spid="824323"/>
                                        </p:tgtEl>
                                      </p:cBhvr>
                                    </p:animEffect>
                                  </p:childTnLst>
                                </p:cTn>
                              </p:par>
                            </p:childTnLst>
                          </p:cTn>
                        </p:par>
                        <p:par>
                          <p:cTn id="25" fill="hold" nodeType="afterGroup">
                            <p:stCondLst>
                              <p:cond delay="5000"/>
                            </p:stCondLst>
                            <p:childTnLst>
                              <p:par>
                                <p:cTn id="26" presetID="17" presetClass="entr" presetSubtype="8" fill="hold" grpId="0" nodeType="afterEffect">
                                  <p:stCondLst>
                                    <p:cond delay="1000"/>
                                  </p:stCondLst>
                                  <p:childTnLst>
                                    <p:set>
                                      <p:cBhvr>
                                        <p:cTn id="27" dur="1" fill="hold">
                                          <p:stCondLst>
                                            <p:cond delay="0"/>
                                          </p:stCondLst>
                                        </p:cTn>
                                        <p:tgtEl>
                                          <p:spTgt spid="824328"/>
                                        </p:tgtEl>
                                        <p:attrNameLst>
                                          <p:attrName>style.visibility</p:attrName>
                                        </p:attrNameLst>
                                      </p:cBhvr>
                                      <p:to>
                                        <p:strVal val="visible"/>
                                      </p:to>
                                    </p:set>
                                    <p:anim calcmode="lin" valueType="num">
                                      <p:cBhvr>
                                        <p:cTn id="28" dur="500" fill="hold"/>
                                        <p:tgtEl>
                                          <p:spTgt spid="824328"/>
                                        </p:tgtEl>
                                        <p:attrNameLst>
                                          <p:attrName>ppt_x</p:attrName>
                                        </p:attrNameLst>
                                      </p:cBhvr>
                                      <p:tavLst>
                                        <p:tav tm="0">
                                          <p:val>
                                            <p:strVal val="#ppt_x-#ppt_w/2"/>
                                          </p:val>
                                        </p:tav>
                                        <p:tav tm="100000">
                                          <p:val>
                                            <p:strVal val="#ppt_x"/>
                                          </p:val>
                                        </p:tav>
                                      </p:tavLst>
                                    </p:anim>
                                    <p:anim calcmode="lin" valueType="num">
                                      <p:cBhvr>
                                        <p:cTn id="29" dur="500" fill="hold"/>
                                        <p:tgtEl>
                                          <p:spTgt spid="824328"/>
                                        </p:tgtEl>
                                        <p:attrNameLst>
                                          <p:attrName>ppt_y</p:attrName>
                                        </p:attrNameLst>
                                      </p:cBhvr>
                                      <p:tavLst>
                                        <p:tav tm="0">
                                          <p:val>
                                            <p:strVal val="#ppt_y"/>
                                          </p:val>
                                        </p:tav>
                                        <p:tav tm="100000">
                                          <p:val>
                                            <p:strVal val="#ppt_y"/>
                                          </p:val>
                                        </p:tav>
                                      </p:tavLst>
                                    </p:anim>
                                    <p:anim calcmode="lin" valueType="num">
                                      <p:cBhvr>
                                        <p:cTn id="30" dur="500" fill="hold"/>
                                        <p:tgtEl>
                                          <p:spTgt spid="824328"/>
                                        </p:tgtEl>
                                        <p:attrNameLst>
                                          <p:attrName>ppt_w</p:attrName>
                                        </p:attrNameLst>
                                      </p:cBhvr>
                                      <p:tavLst>
                                        <p:tav tm="0">
                                          <p:val>
                                            <p:fltVal val="0"/>
                                          </p:val>
                                        </p:tav>
                                        <p:tav tm="100000">
                                          <p:val>
                                            <p:strVal val="#ppt_w"/>
                                          </p:val>
                                        </p:tav>
                                      </p:tavLst>
                                    </p:anim>
                                    <p:anim calcmode="lin" valueType="num">
                                      <p:cBhvr>
                                        <p:cTn id="31" dur="500" fill="hold"/>
                                        <p:tgtEl>
                                          <p:spTgt spid="82432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6500"/>
                            </p:stCondLst>
                            <p:childTnLst>
                              <p:par>
                                <p:cTn id="33" presetID="17" presetClass="entr" presetSubtype="10" fill="hold" grpId="0" nodeType="afterEffect">
                                  <p:stCondLst>
                                    <p:cond delay="1000"/>
                                  </p:stCondLst>
                                  <p:childTnLst>
                                    <p:set>
                                      <p:cBhvr>
                                        <p:cTn id="34" dur="1" fill="hold">
                                          <p:stCondLst>
                                            <p:cond delay="0"/>
                                          </p:stCondLst>
                                        </p:cTn>
                                        <p:tgtEl>
                                          <p:spTgt spid="824327"/>
                                        </p:tgtEl>
                                        <p:attrNameLst>
                                          <p:attrName>style.visibility</p:attrName>
                                        </p:attrNameLst>
                                      </p:cBhvr>
                                      <p:to>
                                        <p:strVal val="visible"/>
                                      </p:to>
                                    </p:set>
                                    <p:anim calcmode="lin" valueType="num">
                                      <p:cBhvr>
                                        <p:cTn id="35" dur="500" fill="hold"/>
                                        <p:tgtEl>
                                          <p:spTgt spid="824327"/>
                                        </p:tgtEl>
                                        <p:attrNameLst>
                                          <p:attrName>ppt_w</p:attrName>
                                        </p:attrNameLst>
                                      </p:cBhvr>
                                      <p:tavLst>
                                        <p:tav tm="0">
                                          <p:val>
                                            <p:fltVal val="0"/>
                                          </p:val>
                                        </p:tav>
                                        <p:tav tm="100000">
                                          <p:val>
                                            <p:strVal val="#ppt_w"/>
                                          </p:val>
                                        </p:tav>
                                      </p:tavLst>
                                    </p:anim>
                                    <p:anim calcmode="lin" valueType="num">
                                      <p:cBhvr>
                                        <p:cTn id="36" dur="500" fill="hold"/>
                                        <p:tgtEl>
                                          <p:spTgt spid="824327"/>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8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nodeType="afterGroup">
                            <p:stCondLst>
                              <p:cond delay="8500"/>
                            </p:stCondLst>
                            <p:childTnLst>
                              <p:par>
                                <p:cTn id="42" presetID="2" presetClass="entr" presetSubtype="1" fill="hold" nodeType="afterEffect">
                                  <p:stCondLst>
                                    <p:cond delay="0"/>
                                  </p:stCondLst>
                                  <p:childTnLst>
                                    <p:set>
                                      <p:cBhvr>
                                        <p:cTn id="43" dur="1" fill="hold">
                                          <p:stCondLst>
                                            <p:cond delay="0"/>
                                          </p:stCondLst>
                                        </p:cTn>
                                        <p:tgtEl>
                                          <p:spTgt spid="824324"/>
                                        </p:tgtEl>
                                        <p:attrNameLst>
                                          <p:attrName>style.visibility</p:attrName>
                                        </p:attrNameLst>
                                      </p:cBhvr>
                                      <p:to>
                                        <p:strVal val="visible"/>
                                      </p:to>
                                    </p:set>
                                    <p:anim calcmode="lin" valueType="num">
                                      <p:cBhvr additive="base">
                                        <p:cTn id="44" dur="500" fill="hold"/>
                                        <p:tgtEl>
                                          <p:spTgt spid="824324"/>
                                        </p:tgtEl>
                                        <p:attrNameLst>
                                          <p:attrName>ppt_x</p:attrName>
                                        </p:attrNameLst>
                                      </p:cBhvr>
                                      <p:tavLst>
                                        <p:tav tm="0">
                                          <p:val>
                                            <p:strVal val="#ppt_x"/>
                                          </p:val>
                                        </p:tav>
                                        <p:tav tm="100000">
                                          <p:val>
                                            <p:strVal val="#ppt_x"/>
                                          </p:val>
                                        </p:tav>
                                      </p:tavLst>
                                    </p:anim>
                                    <p:anim calcmode="lin" valueType="num">
                                      <p:cBhvr additive="base">
                                        <p:cTn id="45" dur="500" fill="hold"/>
                                        <p:tgtEl>
                                          <p:spTgt spid="824324"/>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9000"/>
                            </p:stCondLst>
                            <p:childTnLst>
                              <p:par>
                                <p:cTn id="47" presetID="2" presetClass="entr" presetSubtype="1" fill="hold" grpId="0" nodeType="afterEffect">
                                  <p:stCondLst>
                                    <p:cond delay="0"/>
                                  </p:stCondLst>
                                  <p:childTnLst>
                                    <p:set>
                                      <p:cBhvr>
                                        <p:cTn id="48" dur="1" fill="hold">
                                          <p:stCondLst>
                                            <p:cond delay="0"/>
                                          </p:stCondLst>
                                        </p:cTn>
                                        <p:tgtEl>
                                          <p:spTgt spid="824326"/>
                                        </p:tgtEl>
                                        <p:attrNameLst>
                                          <p:attrName>style.visibility</p:attrName>
                                        </p:attrNameLst>
                                      </p:cBhvr>
                                      <p:to>
                                        <p:strVal val="visible"/>
                                      </p:to>
                                    </p:set>
                                    <p:anim calcmode="lin" valueType="num">
                                      <p:cBhvr additive="base">
                                        <p:cTn id="49" dur="500" fill="hold"/>
                                        <p:tgtEl>
                                          <p:spTgt spid="824326"/>
                                        </p:tgtEl>
                                        <p:attrNameLst>
                                          <p:attrName>ppt_x</p:attrName>
                                        </p:attrNameLst>
                                      </p:cBhvr>
                                      <p:tavLst>
                                        <p:tav tm="0">
                                          <p:val>
                                            <p:strVal val="#ppt_x"/>
                                          </p:val>
                                        </p:tav>
                                        <p:tav tm="100000">
                                          <p:val>
                                            <p:strVal val="#ppt_x"/>
                                          </p:val>
                                        </p:tav>
                                      </p:tavLst>
                                    </p:anim>
                                    <p:anim calcmode="lin" valueType="num">
                                      <p:cBhvr additive="base">
                                        <p:cTn id="50" dur="500" fill="hold"/>
                                        <p:tgtEl>
                                          <p:spTgt spid="824326"/>
                                        </p:tgtEl>
                                        <p:attrNameLst>
                                          <p:attrName>ppt_y</p:attrName>
                                        </p:attrNameLst>
                                      </p:cBhvr>
                                      <p:tavLst>
                                        <p:tav tm="0">
                                          <p:val>
                                            <p:strVal val="0-#ppt_h/2"/>
                                          </p:val>
                                        </p:tav>
                                        <p:tav tm="100000">
                                          <p:val>
                                            <p:strVal val="#ppt_y"/>
                                          </p:val>
                                        </p:tav>
                                      </p:tavLst>
                                    </p:anim>
                                  </p:childTnLst>
                                </p:cTn>
                              </p:par>
                              <p:par>
                                <p:cTn id="51" presetID="7" presetClass="entr" presetSubtype="1" fill="hold" grpId="0" nodeType="withEffect">
                                  <p:stCondLst>
                                    <p:cond delay="1000"/>
                                  </p:stCondLst>
                                  <p:childTnLst>
                                    <p:set>
                                      <p:cBhvr>
                                        <p:cTn id="52" dur="1" fill="hold">
                                          <p:stCondLst>
                                            <p:cond delay="0"/>
                                          </p:stCondLst>
                                        </p:cTn>
                                        <p:tgtEl>
                                          <p:spTgt spid="824333"/>
                                        </p:tgtEl>
                                        <p:attrNameLst>
                                          <p:attrName>style.visibility</p:attrName>
                                        </p:attrNameLst>
                                      </p:cBhvr>
                                      <p:to>
                                        <p:strVal val="visible"/>
                                      </p:to>
                                    </p:set>
                                    <p:anim calcmode="lin" valueType="num">
                                      <p:cBhvr additive="base">
                                        <p:cTn id="53" dur="5000" fill="hold"/>
                                        <p:tgtEl>
                                          <p:spTgt spid="824333"/>
                                        </p:tgtEl>
                                        <p:attrNameLst>
                                          <p:attrName>ppt_x</p:attrName>
                                        </p:attrNameLst>
                                      </p:cBhvr>
                                      <p:tavLst>
                                        <p:tav tm="0">
                                          <p:val>
                                            <p:strVal val="#ppt_x"/>
                                          </p:val>
                                        </p:tav>
                                        <p:tav tm="100000">
                                          <p:val>
                                            <p:strVal val="#ppt_x"/>
                                          </p:val>
                                        </p:tav>
                                      </p:tavLst>
                                    </p:anim>
                                    <p:anim calcmode="lin" valueType="num">
                                      <p:cBhvr additive="base">
                                        <p:cTn id="54" dur="5000" fill="hold"/>
                                        <p:tgtEl>
                                          <p:spTgt spid="824333"/>
                                        </p:tgtEl>
                                        <p:attrNameLst>
                                          <p:attrName>ppt_y</p:attrName>
                                        </p:attrNameLst>
                                      </p:cBhvr>
                                      <p:tavLst>
                                        <p:tav tm="0">
                                          <p:val>
                                            <p:strVal val="0-#ppt_h/2"/>
                                          </p:val>
                                        </p:tav>
                                        <p:tav tm="100000">
                                          <p:val>
                                            <p:strVal val="#ppt_y"/>
                                          </p:val>
                                        </p:tav>
                                      </p:tavLst>
                                    </p:anim>
                                  </p:childTnLst>
                                </p:cTn>
                              </p:par>
                            </p:childTnLst>
                          </p:cTn>
                        </p:par>
                        <p:par>
                          <p:cTn id="55" fill="hold" nodeType="afterGroup">
                            <p:stCondLst>
                              <p:cond delay="15000"/>
                            </p:stCondLst>
                            <p:childTnLst>
                              <p:par>
                                <p:cTn id="56" presetID="2" presetClass="entr" presetSubtype="4" fill="hold" grpId="0" nodeType="afterEffect">
                                  <p:stCondLst>
                                    <p:cond delay="2000"/>
                                  </p:stCondLst>
                                  <p:childTnLst>
                                    <p:set>
                                      <p:cBhvr>
                                        <p:cTn id="57" dur="1" fill="hold">
                                          <p:stCondLst>
                                            <p:cond delay="0"/>
                                          </p:stCondLst>
                                        </p:cTn>
                                        <p:tgtEl>
                                          <p:spTgt spid="824336"/>
                                        </p:tgtEl>
                                        <p:attrNameLst>
                                          <p:attrName>style.visibility</p:attrName>
                                        </p:attrNameLst>
                                      </p:cBhvr>
                                      <p:to>
                                        <p:strVal val="visible"/>
                                      </p:to>
                                    </p:set>
                                    <p:anim calcmode="lin" valueType="num">
                                      <p:cBhvr additive="base">
                                        <p:cTn id="58" dur="500" fill="hold"/>
                                        <p:tgtEl>
                                          <p:spTgt spid="824336"/>
                                        </p:tgtEl>
                                        <p:attrNameLst>
                                          <p:attrName>ppt_x</p:attrName>
                                        </p:attrNameLst>
                                      </p:cBhvr>
                                      <p:tavLst>
                                        <p:tav tm="0">
                                          <p:val>
                                            <p:strVal val="#ppt_x"/>
                                          </p:val>
                                        </p:tav>
                                        <p:tav tm="100000">
                                          <p:val>
                                            <p:strVal val="#ppt_x"/>
                                          </p:val>
                                        </p:tav>
                                      </p:tavLst>
                                    </p:anim>
                                    <p:anim calcmode="lin" valueType="num">
                                      <p:cBhvr additive="base">
                                        <p:cTn id="59" dur="500" fill="hold"/>
                                        <p:tgtEl>
                                          <p:spTgt spid="824336"/>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17500"/>
                            </p:stCondLst>
                            <p:childTnLst>
                              <p:par>
                                <p:cTn id="61" presetID="17" presetClass="entr" presetSubtype="10" fill="hold" grpId="0" nodeType="afterEffect">
                                  <p:stCondLst>
                                    <p:cond delay="1000"/>
                                  </p:stCondLst>
                                  <p:childTnLst>
                                    <p:set>
                                      <p:cBhvr>
                                        <p:cTn id="62" dur="1" fill="hold">
                                          <p:stCondLst>
                                            <p:cond delay="0"/>
                                          </p:stCondLst>
                                        </p:cTn>
                                        <p:tgtEl>
                                          <p:spTgt spid="824330"/>
                                        </p:tgtEl>
                                        <p:attrNameLst>
                                          <p:attrName>style.visibility</p:attrName>
                                        </p:attrNameLst>
                                      </p:cBhvr>
                                      <p:to>
                                        <p:strVal val="visible"/>
                                      </p:to>
                                    </p:set>
                                    <p:anim calcmode="lin" valueType="num">
                                      <p:cBhvr>
                                        <p:cTn id="63" dur="500" fill="hold"/>
                                        <p:tgtEl>
                                          <p:spTgt spid="824330"/>
                                        </p:tgtEl>
                                        <p:attrNameLst>
                                          <p:attrName>ppt_w</p:attrName>
                                        </p:attrNameLst>
                                      </p:cBhvr>
                                      <p:tavLst>
                                        <p:tav tm="0">
                                          <p:val>
                                            <p:fltVal val="0"/>
                                          </p:val>
                                        </p:tav>
                                        <p:tav tm="100000">
                                          <p:val>
                                            <p:strVal val="#ppt_w"/>
                                          </p:val>
                                        </p:tav>
                                      </p:tavLst>
                                    </p:anim>
                                    <p:anim calcmode="lin" valueType="num">
                                      <p:cBhvr>
                                        <p:cTn id="64" dur="500" fill="hold"/>
                                        <p:tgtEl>
                                          <p:spTgt spid="824330"/>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19000"/>
                            </p:stCondLst>
                            <p:childTnLst>
                              <p:par>
                                <p:cTn id="66" presetID="17" presetClass="entr" presetSubtype="10" fill="hold" grpId="0" nodeType="afterEffect">
                                  <p:stCondLst>
                                    <p:cond delay="1000"/>
                                  </p:stCondLst>
                                  <p:childTnLst>
                                    <p:set>
                                      <p:cBhvr>
                                        <p:cTn id="67" dur="1" fill="hold">
                                          <p:stCondLst>
                                            <p:cond delay="0"/>
                                          </p:stCondLst>
                                        </p:cTn>
                                        <p:tgtEl>
                                          <p:spTgt spid="824329"/>
                                        </p:tgtEl>
                                        <p:attrNameLst>
                                          <p:attrName>style.visibility</p:attrName>
                                        </p:attrNameLst>
                                      </p:cBhvr>
                                      <p:to>
                                        <p:strVal val="visible"/>
                                      </p:to>
                                    </p:set>
                                    <p:anim calcmode="lin" valueType="num">
                                      <p:cBhvr>
                                        <p:cTn id="68" dur="500" fill="hold"/>
                                        <p:tgtEl>
                                          <p:spTgt spid="824329"/>
                                        </p:tgtEl>
                                        <p:attrNameLst>
                                          <p:attrName>ppt_w</p:attrName>
                                        </p:attrNameLst>
                                      </p:cBhvr>
                                      <p:tavLst>
                                        <p:tav tm="0">
                                          <p:val>
                                            <p:fltVal val="0"/>
                                          </p:val>
                                        </p:tav>
                                        <p:tav tm="100000">
                                          <p:val>
                                            <p:strVal val="#ppt_w"/>
                                          </p:val>
                                        </p:tav>
                                      </p:tavLst>
                                    </p:anim>
                                    <p:anim calcmode="lin" valueType="num">
                                      <p:cBhvr>
                                        <p:cTn id="69" dur="500" fill="hold"/>
                                        <p:tgtEl>
                                          <p:spTgt spid="824329"/>
                                        </p:tgtEl>
                                        <p:attrNameLst>
                                          <p:attrName>ppt_h</p:attrName>
                                        </p:attrNameLst>
                                      </p:cBhvr>
                                      <p:tavLst>
                                        <p:tav tm="0">
                                          <p:val>
                                            <p:strVal val="#ppt_h"/>
                                          </p:val>
                                        </p:tav>
                                        <p:tav tm="100000">
                                          <p:val>
                                            <p:strVal val="#ppt_h"/>
                                          </p:val>
                                        </p:tav>
                                      </p:tavLst>
                                    </p:anim>
                                  </p:childTnLst>
                                </p:cTn>
                              </p:par>
                            </p:childTnLst>
                          </p:cTn>
                        </p:par>
                        <p:par>
                          <p:cTn id="70" fill="hold" nodeType="afterGroup">
                            <p:stCondLst>
                              <p:cond delay="20500"/>
                            </p:stCondLst>
                            <p:childTnLst>
                              <p:par>
                                <p:cTn id="71" presetID="2" presetClass="entr" presetSubtype="4" fill="hold" grpId="0" nodeType="afterEffect">
                                  <p:stCondLst>
                                    <p:cond delay="1000"/>
                                  </p:stCondLst>
                                  <p:childTnLst>
                                    <p:set>
                                      <p:cBhvr>
                                        <p:cTn id="72" dur="1" fill="hold">
                                          <p:stCondLst>
                                            <p:cond delay="0"/>
                                          </p:stCondLst>
                                        </p:cTn>
                                        <p:tgtEl>
                                          <p:spTgt spid="824332"/>
                                        </p:tgtEl>
                                        <p:attrNameLst>
                                          <p:attrName>style.visibility</p:attrName>
                                        </p:attrNameLst>
                                      </p:cBhvr>
                                      <p:to>
                                        <p:strVal val="visible"/>
                                      </p:to>
                                    </p:set>
                                    <p:anim calcmode="lin" valueType="num">
                                      <p:cBhvr additive="base">
                                        <p:cTn id="73" dur="500" fill="hold"/>
                                        <p:tgtEl>
                                          <p:spTgt spid="824332"/>
                                        </p:tgtEl>
                                        <p:attrNameLst>
                                          <p:attrName>ppt_x</p:attrName>
                                        </p:attrNameLst>
                                      </p:cBhvr>
                                      <p:tavLst>
                                        <p:tav tm="0">
                                          <p:val>
                                            <p:strVal val="#ppt_x"/>
                                          </p:val>
                                        </p:tav>
                                        <p:tav tm="100000">
                                          <p:val>
                                            <p:strVal val="#ppt_x"/>
                                          </p:val>
                                        </p:tav>
                                      </p:tavLst>
                                    </p:anim>
                                    <p:anim calcmode="lin" valueType="num">
                                      <p:cBhvr additive="base">
                                        <p:cTn id="74" dur="500" fill="hold"/>
                                        <p:tgtEl>
                                          <p:spTgt spid="824332"/>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22000"/>
                            </p:stCondLst>
                            <p:childTnLst>
                              <p:par>
                                <p:cTn id="76" presetID="2" presetClass="entr" presetSubtype="2" fill="hold" grpId="0" nodeType="afterEffect">
                                  <p:stCondLst>
                                    <p:cond delay="1000"/>
                                  </p:stCondLst>
                                  <p:childTnLst>
                                    <p:set>
                                      <p:cBhvr>
                                        <p:cTn id="77" dur="1" fill="hold">
                                          <p:stCondLst>
                                            <p:cond delay="0"/>
                                          </p:stCondLst>
                                        </p:cTn>
                                        <p:tgtEl>
                                          <p:spTgt spid="824331"/>
                                        </p:tgtEl>
                                        <p:attrNameLst>
                                          <p:attrName>style.visibility</p:attrName>
                                        </p:attrNameLst>
                                      </p:cBhvr>
                                      <p:to>
                                        <p:strVal val="visible"/>
                                      </p:to>
                                    </p:set>
                                    <p:anim calcmode="lin" valueType="num">
                                      <p:cBhvr additive="base">
                                        <p:cTn id="78" dur="500" fill="hold"/>
                                        <p:tgtEl>
                                          <p:spTgt spid="824331"/>
                                        </p:tgtEl>
                                        <p:attrNameLst>
                                          <p:attrName>ppt_x</p:attrName>
                                        </p:attrNameLst>
                                      </p:cBhvr>
                                      <p:tavLst>
                                        <p:tav tm="0">
                                          <p:val>
                                            <p:strVal val="1+#ppt_w/2"/>
                                          </p:val>
                                        </p:tav>
                                        <p:tav tm="100000">
                                          <p:val>
                                            <p:strVal val="#ppt_x"/>
                                          </p:val>
                                        </p:tav>
                                      </p:tavLst>
                                    </p:anim>
                                    <p:anim calcmode="lin" valueType="num">
                                      <p:cBhvr additive="base">
                                        <p:cTn id="79" dur="500" fill="hold"/>
                                        <p:tgtEl>
                                          <p:spTgt spid="824331"/>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23500"/>
                            </p:stCondLst>
                            <p:childTnLst>
                              <p:par>
                                <p:cTn id="81" presetID="17" presetClass="entr" presetSubtype="8" fill="hold" grpId="0" nodeType="afterEffect">
                                  <p:stCondLst>
                                    <p:cond delay="0"/>
                                  </p:stCondLst>
                                  <p:childTnLst>
                                    <p:set>
                                      <p:cBhvr>
                                        <p:cTn id="82" dur="1" fill="hold">
                                          <p:stCondLst>
                                            <p:cond delay="0"/>
                                          </p:stCondLst>
                                        </p:cTn>
                                        <p:tgtEl>
                                          <p:spTgt spid="824343"/>
                                        </p:tgtEl>
                                        <p:attrNameLst>
                                          <p:attrName>style.visibility</p:attrName>
                                        </p:attrNameLst>
                                      </p:cBhvr>
                                      <p:to>
                                        <p:strVal val="visible"/>
                                      </p:to>
                                    </p:set>
                                    <p:anim calcmode="lin" valueType="num">
                                      <p:cBhvr>
                                        <p:cTn id="83" dur="500" fill="hold"/>
                                        <p:tgtEl>
                                          <p:spTgt spid="824343"/>
                                        </p:tgtEl>
                                        <p:attrNameLst>
                                          <p:attrName>ppt_x</p:attrName>
                                        </p:attrNameLst>
                                      </p:cBhvr>
                                      <p:tavLst>
                                        <p:tav tm="0">
                                          <p:val>
                                            <p:strVal val="#ppt_x-#ppt_w/2"/>
                                          </p:val>
                                        </p:tav>
                                        <p:tav tm="100000">
                                          <p:val>
                                            <p:strVal val="#ppt_x"/>
                                          </p:val>
                                        </p:tav>
                                      </p:tavLst>
                                    </p:anim>
                                    <p:anim calcmode="lin" valueType="num">
                                      <p:cBhvr>
                                        <p:cTn id="84" dur="500" fill="hold"/>
                                        <p:tgtEl>
                                          <p:spTgt spid="824343"/>
                                        </p:tgtEl>
                                        <p:attrNameLst>
                                          <p:attrName>ppt_y</p:attrName>
                                        </p:attrNameLst>
                                      </p:cBhvr>
                                      <p:tavLst>
                                        <p:tav tm="0">
                                          <p:val>
                                            <p:strVal val="#ppt_y"/>
                                          </p:val>
                                        </p:tav>
                                        <p:tav tm="100000">
                                          <p:val>
                                            <p:strVal val="#ppt_y"/>
                                          </p:val>
                                        </p:tav>
                                      </p:tavLst>
                                    </p:anim>
                                    <p:anim calcmode="lin" valueType="num">
                                      <p:cBhvr>
                                        <p:cTn id="85" dur="500" fill="hold"/>
                                        <p:tgtEl>
                                          <p:spTgt spid="824343"/>
                                        </p:tgtEl>
                                        <p:attrNameLst>
                                          <p:attrName>ppt_w</p:attrName>
                                        </p:attrNameLst>
                                      </p:cBhvr>
                                      <p:tavLst>
                                        <p:tav tm="0">
                                          <p:val>
                                            <p:fltVal val="0"/>
                                          </p:val>
                                        </p:tav>
                                        <p:tav tm="100000">
                                          <p:val>
                                            <p:strVal val="#ppt_w"/>
                                          </p:val>
                                        </p:tav>
                                      </p:tavLst>
                                    </p:anim>
                                    <p:anim calcmode="lin" valueType="num">
                                      <p:cBhvr>
                                        <p:cTn id="86" dur="500" fill="hold"/>
                                        <p:tgtEl>
                                          <p:spTgt spid="824343"/>
                                        </p:tgtEl>
                                        <p:attrNameLst>
                                          <p:attrName>ppt_h</p:attrName>
                                        </p:attrNameLst>
                                      </p:cBhvr>
                                      <p:tavLst>
                                        <p:tav tm="0">
                                          <p:val>
                                            <p:strVal val="#ppt_h"/>
                                          </p:val>
                                        </p:tav>
                                        <p:tav tm="100000">
                                          <p:val>
                                            <p:strVal val="#ppt_h"/>
                                          </p:val>
                                        </p:tav>
                                      </p:tavLst>
                                    </p:anim>
                                  </p:childTnLst>
                                </p:cTn>
                              </p:par>
                            </p:childTnLst>
                          </p:cTn>
                        </p:par>
                        <p:par>
                          <p:cTn id="87" fill="hold" nodeType="afterGroup">
                            <p:stCondLst>
                              <p:cond delay="24000"/>
                            </p:stCondLst>
                            <p:childTnLst>
                              <p:par>
                                <p:cTn id="88" presetID="17" presetClass="entr" presetSubtype="8" fill="hold" grpId="0" nodeType="afterEffect">
                                  <p:stCondLst>
                                    <p:cond delay="1000"/>
                                  </p:stCondLst>
                                  <p:childTnLst>
                                    <p:set>
                                      <p:cBhvr>
                                        <p:cTn id="89" dur="1" fill="hold">
                                          <p:stCondLst>
                                            <p:cond delay="0"/>
                                          </p:stCondLst>
                                        </p:cTn>
                                        <p:tgtEl>
                                          <p:spTgt spid="824344"/>
                                        </p:tgtEl>
                                        <p:attrNameLst>
                                          <p:attrName>style.visibility</p:attrName>
                                        </p:attrNameLst>
                                      </p:cBhvr>
                                      <p:to>
                                        <p:strVal val="visible"/>
                                      </p:to>
                                    </p:set>
                                    <p:anim calcmode="lin" valueType="num">
                                      <p:cBhvr>
                                        <p:cTn id="90" dur="500" fill="hold"/>
                                        <p:tgtEl>
                                          <p:spTgt spid="824344"/>
                                        </p:tgtEl>
                                        <p:attrNameLst>
                                          <p:attrName>ppt_x</p:attrName>
                                        </p:attrNameLst>
                                      </p:cBhvr>
                                      <p:tavLst>
                                        <p:tav tm="0">
                                          <p:val>
                                            <p:strVal val="#ppt_x-#ppt_w/2"/>
                                          </p:val>
                                        </p:tav>
                                        <p:tav tm="100000">
                                          <p:val>
                                            <p:strVal val="#ppt_x"/>
                                          </p:val>
                                        </p:tav>
                                      </p:tavLst>
                                    </p:anim>
                                    <p:anim calcmode="lin" valueType="num">
                                      <p:cBhvr>
                                        <p:cTn id="91" dur="500" fill="hold"/>
                                        <p:tgtEl>
                                          <p:spTgt spid="824344"/>
                                        </p:tgtEl>
                                        <p:attrNameLst>
                                          <p:attrName>ppt_y</p:attrName>
                                        </p:attrNameLst>
                                      </p:cBhvr>
                                      <p:tavLst>
                                        <p:tav tm="0">
                                          <p:val>
                                            <p:strVal val="#ppt_y"/>
                                          </p:val>
                                        </p:tav>
                                        <p:tav tm="100000">
                                          <p:val>
                                            <p:strVal val="#ppt_y"/>
                                          </p:val>
                                        </p:tav>
                                      </p:tavLst>
                                    </p:anim>
                                    <p:anim calcmode="lin" valueType="num">
                                      <p:cBhvr>
                                        <p:cTn id="92" dur="500" fill="hold"/>
                                        <p:tgtEl>
                                          <p:spTgt spid="824344"/>
                                        </p:tgtEl>
                                        <p:attrNameLst>
                                          <p:attrName>ppt_w</p:attrName>
                                        </p:attrNameLst>
                                      </p:cBhvr>
                                      <p:tavLst>
                                        <p:tav tm="0">
                                          <p:val>
                                            <p:fltVal val="0"/>
                                          </p:val>
                                        </p:tav>
                                        <p:tav tm="100000">
                                          <p:val>
                                            <p:strVal val="#ppt_w"/>
                                          </p:val>
                                        </p:tav>
                                      </p:tavLst>
                                    </p:anim>
                                    <p:anim calcmode="lin" valueType="num">
                                      <p:cBhvr>
                                        <p:cTn id="93" dur="500" fill="hold"/>
                                        <p:tgtEl>
                                          <p:spTgt spid="824344"/>
                                        </p:tgtEl>
                                        <p:attrNameLst>
                                          <p:attrName>ppt_h</p:attrName>
                                        </p:attrNameLst>
                                      </p:cBhvr>
                                      <p:tavLst>
                                        <p:tav tm="0">
                                          <p:val>
                                            <p:strVal val="#ppt_h"/>
                                          </p:val>
                                        </p:tav>
                                        <p:tav tm="100000">
                                          <p:val>
                                            <p:strVal val="#ppt_h"/>
                                          </p:val>
                                        </p:tav>
                                      </p:tavLst>
                                    </p:anim>
                                  </p:childTnLst>
                                </p:cTn>
                              </p:par>
                            </p:childTnLst>
                          </p:cTn>
                        </p:par>
                        <p:par>
                          <p:cTn id="94" fill="hold" nodeType="afterGroup">
                            <p:stCondLst>
                              <p:cond delay="25500"/>
                            </p:stCondLst>
                            <p:childTnLst>
                              <p:par>
                                <p:cTn id="95" presetID="17" presetClass="entr" presetSubtype="8" fill="hold" grpId="0" nodeType="afterEffect">
                                  <p:stCondLst>
                                    <p:cond delay="1000"/>
                                  </p:stCondLst>
                                  <p:childTnLst>
                                    <p:set>
                                      <p:cBhvr>
                                        <p:cTn id="96" dur="1" fill="hold">
                                          <p:stCondLst>
                                            <p:cond delay="0"/>
                                          </p:stCondLst>
                                        </p:cTn>
                                        <p:tgtEl>
                                          <p:spTgt spid="824345"/>
                                        </p:tgtEl>
                                        <p:attrNameLst>
                                          <p:attrName>style.visibility</p:attrName>
                                        </p:attrNameLst>
                                      </p:cBhvr>
                                      <p:to>
                                        <p:strVal val="visible"/>
                                      </p:to>
                                    </p:set>
                                    <p:anim calcmode="lin" valueType="num">
                                      <p:cBhvr>
                                        <p:cTn id="97" dur="500" fill="hold"/>
                                        <p:tgtEl>
                                          <p:spTgt spid="824345"/>
                                        </p:tgtEl>
                                        <p:attrNameLst>
                                          <p:attrName>ppt_x</p:attrName>
                                        </p:attrNameLst>
                                      </p:cBhvr>
                                      <p:tavLst>
                                        <p:tav tm="0">
                                          <p:val>
                                            <p:strVal val="#ppt_x-#ppt_w/2"/>
                                          </p:val>
                                        </p:tav>
                                        <p:tav tm="100000">
                                          <p:val>
                                            <p:strVal val="#ppt_x"/>
                                          </p:val>
                                        </p:tav>
                                      </p:tavLst>
                                    </p:anim>
                                    <p:anim calcmode="lin" valueType="num">
                                      <p:cBhvr>
                                        <p:cTn id="98" dur="500" fill="hold"/>
                                        <p:tgtEl>
                                          <p:spTgt spid="824345"/>
                                        </p:tgtEl>
                                        <p:attrNameLst>
                                          <p:attrName>ppt_y</p:attrName>
                                        </p:attrNameLst>
                                      </p:cBhvr>
                                      <p:tavLst>
                                        <p:tav tm="0">
                                          <p:val>
                                            <p:strVal val="#ppt_y"/>
                                          </p:val>
                                        </p:tav>
                                        <p:tav tm="100000">
                                          <p:val>
                                            <p:strVal val="#ppt_y"/>
                                          </p:val>
                                        </p:tav>
                                      </p:tavLst>
                                    </p:anim>
                                    <p:anim calcmode="lin" valueType="num">
                                      <p:cBhvr>
                                        <p:cTn id="99" dur="500" fill="hold"/>
                                        <p:tgtEl>
                                          <p:spTgt spid="824345"/>
                                        </p:tgtEl>
                                        <p:attrNameLst>
                                          <p:attrName>ppt_w</p:attrName>
                                        </p:attrNameLst>
                                      </p:cBhvr>
                                      <p:tavLst>
                                        <p:tav tm="0">
                                          <p:val>
                                            <p:fltVal val="0"/>
                                          </p:val>
                                        </p:tav>
                                        <p:tav tm="100000">
                                          <p:val>
                                            <p:strVal val="#ppt_w"/>
                                          </p:val>
                                        </p:tav>
                                      </p:tavLst>
                                    </p:anim>
                                    <p:anim calcmode="lin" valueType="num">
                                      <p:cBhvr>
                                        <p:cTn id="100" dur="500" fill="hold"/>
                                        <p:tgtEl>
                                          <p:spTgt spid="824345"/>
                                        </p:tgtEl>
                                        <p:attrNameLst>
                                          <p:attrName>ppt_h</p:attrName>
                                        </p:attrNameLst>
                                      </p:cBhvr>
                                      <p:tavLst>
                                        <p:tav tm="0">
                                          <p:val>
                                            <p:strVal val="#ppt_h"/>
                                          </p:val>
                                        </p:tav>
                                        <p:tav tm="100000">
                                          <p:val>
                                            <p:strVal val="#ppt_h"/>
                                          </p:val>
                                        </p:tav>
                                      </p:tavLst>
                                    </p:anim>
                                  </p:childTnLst>
                                </p:cTn>
                              </p:par>
                            </p:childTnLst>
                          </p:cTn>
                        </p:par>
                        <p:par>
                          <p:cTn id="101" fill="hold" nodeType="afterGroup">
                            <p:stCondLst>
                              <p:cond delay="27000"/>
                            </p:stCondLst>
                            <p:childTnLst>
                              <p:par>
                                <p:cTn id="102" presetID="17" presetClass="entr" presetSubtype="8" fill="hold" grpId="0" nodeType="afterEffect">
                                  <p:stCondLst>
                                    <p:cond delay="1000"/>
                                  </p:stCondLst>
                                  <p:childTnLst>
                                    <p:set>
                                      <p:cBhvr>
                                        <p:cTn id="103" dur="1" fill="hold">
                                          <p:stCondLst>
                                            <p:cond delay="0"/>
                                          </p:stCondLst>
                                        </p:cTn>
                                        <p:tgtEl>
                                          <p:spTgt spid="824346"/>
                                        </p:tgtEl>
                                        <p:attrNameLst>
                                          <p:attrName>style.visibility</p:attrName>
                                        </p:attrNameLst>
                                      </p:cBhvr>
                                      <p:to>
                                        <p:strVal val="visible"/>
                                      </p:to>
                                    </p:set>
                                    <p:anim calcmode="lin" valueType="num">
                                      <p:cBhvr>
                                        <p:cTn id="104" dur="500" fill="hold"/>
                                        <p:tgtEl>
                                          <p:spTgt spid="824346"/>
                                        </p:tgtEl>
                                        <p:attrNameLst>
                                          <p:attrName>ppt_x</p:attrName>
                                        </p:attrNameLst>
                                      </p:cBhvr>
                                      <p:tavLst>
                                        <p:tav tm="0">
                                          <p:val>
                                            <p:strVal val="#ppt_x-#ppt_w/2"/>
                                          </p:val>
                                        </p:tav>
                                        <p:tav tm="100000">
                                          <p:val>
                                            <p:strVal val="#ppt_x"/>
                                          </p:val>
                                        </p:tav>
                                      </p:tavLst>
                                    </p:anim>
                                    <p:anim calcmode="lin" valueType="num">
                                      <p:cBhvr>
                                        <p:cTn id="105" dur="500" fill="hold"/>
                                        <p:tgtEl>
                                          <p:spTgt spid="824346"/>
                                        </p:tgtEl>
                                        <p:attrNameLst>
                                          <p:attrName>ppt_y</p:attrName>
                                        </p:attrNameLst>
                                      </p:cBhvr>
                                      <p:tavLst>
                                        <p:tav tm="0">
                                          <p:val>
                                            <p:strVal val="#ppt_y"/>
                                          </p:val>
                                        </p:tav>
                                        <p:tav tm="100000">
                                          <p:val>
                                            <p:strVal val="#ppt_y"/>
                                          </p:val>
                                        </p:tav>
                                      </p:tavLst>
                                    </p:anim>
                                    <p:anim calcmode="lin" valueType="num">
                                      <p:cBhvr>
                                        <p:cTn id="106" dur="500" fill="hold"/>
                                        <p:tgtEl>
                                          <p:spTgt spid="824346"/>
                                        </p:tgtEl>
                                        <p:attrNameLst>
                                          <p:attrName>ppt_w</p:attrName>
                                        </p:attrNameLst>
                                      </p:cBhvr>
                                      <p:tavLst>
                                        <p:tav tm="0">
                                          <p:val>
                                            <p:fltVal val="0"/>
                                          </p:val>
                                        </p:tav>
                                        <p:tav tm="100000">
                                          <p:val>
                                            <p:strVal val="#ppt_w"/>
                                          </p:val>
                                        </p:tav>
                                      </p:tavLst>
                                    </p:anim>
                                    <p:anim calcmode="lin" valueType="num">
                                      <p:cBhvr>
                                        <p:cTn id="107"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5" grpId="0" autoUpdateAnimBg="0"/>
      <p:bldP spid="824326" grpId="0" autoUpdateAnimBg="0"/>
      <p:bldP spid="824327" grpId="0"/>
      <p:bldP spid="824328" grpId="0" autoUpdateAnimBg="0"/>
      <p:bldP spid="824329" grpId="0"/>
      <p:bldP spid="824330" grpId="0" autoUpdateAnimBg="0"/>
      <p:bldP spid="824331" grpId="0" autoUpdateAnimBg="0"/>
      <p:bldP spid="824332" grpId="0" autoUpdateAnimBg="0"/>
      <p:bldP spid="824333" grpId="0" autoUpdateAnimBg="0"/>
      <p:bldP spid="824336" grpId="0" autoUpdateAnimBg="0"/>
      <p:bldP spid="824340" grpId="0" autoUpdateAnimBg="0"/>
      <p:bldP spid="824343" grpId="0" autoUpdateAnimBg="0"/>
      <p:bldP spid="824344" grpId="0" autoUpdateAnimBg="0"/>
      <p:bldP spid="824345" grpId="0" autoUpdateAnimBg="0"/>
      <p:bldP spid="82434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Future (Eschatology)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2389239" y="274320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4276"/>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Eschatology</a:t>
            </a:r>
          </a:p>
        </p:txBody>
      </p:sp>
      <p:pic>
        <p:nvPicPr>
          <p:cNvPr id="2" name="Picture 1"/>
          <p:cNvPicPr>
            <a:picLocks noChangeAspect="1"/>
          </p:cNvPicPr>
          <p:nvPr/>
        </p:nvPicPr>
        <p:blipFill>
          <a:blip r:embed="rId3"/>
          <a:stretch>
            <a:fillRect/>
          </a:stretch>
        </p:blipFill>
        <p:spPr>
          <a:xfrm>
            <a:off x="1410369" y="1155700"/>
            <a:ext cx="5842000" cy="5702300"/>
          </a:xfrm>
          <a:prstGeom prst="rect">
            <a:avLst/>
          </a:prstGeom>
        </p:spPr>
      </p:pic>
      <p:sp>
        <p:nvSpPr>
          <p:cNvPr id="4" name="Rectangle 2"/>
          <p:cNvSpPr txBox="1">
            <a:spLocks noChangeArrowheads="1"/>
          </p:cNvSpPr>
          <p:nvPr/>
        </p:nvSpPr>
        <p:spPr bwMode="auto">
          <a:xfrm>
            <a:off x="0"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effectLst>
                  <a:glow rad="127000">
                    <a:schemeClr val="tx1"/>
                  </a:glow>
                </a:effectLst>
                <a:latin typeface="Arial" charset="0"/>
                <a:ea typeface="ＭＳ Ｐゴシック" charset="0"/>
                <a:cs typeface="ＭＳ Ｐゴシック" charset="0"/>
              </a:rPr>
              <a:t>eschatos</a:t>
            </a:r>
          </a:p>
        </p:txBody>
      </p:sp>
      <p:sp>
        <p:nvSpPr>
          <p:cNvPr id="5" name="Rectangle 2"/>
          <p:cNvSpPr txBox="1">
            <a:spLocks noChangeArrowheads="1"/>
          </p:cNvSpPr>
          <p:nvPr/>
        </p:nvSpPr>
        <p:spPr bwMode="auto">
          <a:xfrm>
            <a:off x="0"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"last"</a:t>
            </a:r>
          </a:p>
        </p:txBody>
      </p:sp>
      <p:sp>
        <p:nvSpPr>
          <p:cNvPr id="6" name="Rectangle 2"/>
          <p:cNvSpPr txBox="1">
            <a:spLocks noChangeArrowheads="1"/>
          </p:cNvSpPr>
          <p:nvPr/>
        </p:nvSpPr>
        <p:spPr bwMode="auto">
          <a:xfrm>
            <a:off x="5296569"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effectLst>
                  <a:glow rad="127000">
                    <a:schemeClr val="tx1"/>
                  </a:glow>
                </a:effectLst>
                <a:latin typeface="Arial" charset="0"/>
                <a:ea typeface="ＭＳ Ｐゴシック" charset="0"/>
                <a:cs typeface="ＭＳ Ｐゴシック" charset="0"/>
              </a:rPr>
              <a:t>ology</a:t>
            </a:r>
          </a:p>
        </p:txBody>
      </p:sp>
      <p:sp>
        <p:nvSpPr>
          <p:cNvPr id="7" name="Rectangle 2"/>
          <p:cNvSpPr txBox="1">
            <a:spLocks noChangeArrowheads="1"/>
          </p:cNvSpPr>
          <p:nvPr/>
        </p:nvSpPr>
        <p:spPr bwMode="auto">
          <a:xfrm>
            <a:off x="5296569"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"study of"</a:t>
            </a:r>
          </a:p>
        </p:txBody>
      </p:sp>
      <p:sp>
        <p:nvSpPr>
          <p:cNvPr id="8" name="Rectangle 2"/>
          <p:cNvSpPr txBox="1">
            <a:spLocks noChangeArrowheads="1"/>
          </p:cNvSpPr>
          <p:nvPr/>
        </p:nvSpPr>
        <p:spPr bwMode="auto">
          <a:xfrm>
            <a:off x="3352800" y="1201446"/>
            <a:ext cx="2658533"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a:effectLst>
                  <a:glow rad="127000">
                    <a:schemeClr val="tx1"/>
                  </a:glow>
                </a:effectLst>
                <a:latin typeface="Arial" charset="0"/>
                <a:ea typeface="ＭＳ Ｐゴシック" charset="0"/>
                <a:cs typeface="ＭＳ Ｐゴシック" charset="0"/>
              </a:rPr>
              <a:t>+</a:t>
            </a:r>
          </a:p>
        </p:txBody>
      </p:sp>
      <p:sp>
        <p:nvSpPr>
          <p:cNvPr id="9" name="Rectangle 2"/>
          <p:cNvSpPr txBox="1">
            <a:spLocks noChangeArrowheads="1"/>
          </p:cNvSpPr>
          <p:nvPr/>
        </p:nvSpPr>
        <p:spPr bwMode="auto">
          <a:xfrm>
            <a:off x="0" y="4859863"/>
            <a:ext cx="9144000" cy="18457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 study of the last things (future)</a:t>
            </a:r>
          </a:p>
        </p:txBody>
      </p:sp>
    </p:spTree>
    <p:extLst>
      <p:ext uri="{BB962C8B-B14F-4D97-AF65-F5344CB8AC3E}">
        <p14:creationId xmlns:p14="http://schemas.microsoft.com/office/powerpoint/2010/main" val="330117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pic>
        <p:nvPicPr>
          <p:cNvPr id="4" name="Picture 3"/>
          <p:cNvPicPr>
            <a:picLocks noChangeAspect="1"/>
          </p:cNvPicPr>
          <p:nvPr/>
        </p:nvPicPr>
        <p:blipFill>
          <a:blip r:embed="rId3"/>
          <a:stretch>
            <a:fillRect/>
          </a:stretch>
        </p:blipFill>
        <p:spPr>
          <a:xfrm>
            <a:off x="0" y="1307226"/>
            <a:ext cx="9144000" cy="5189838"/>
          </a:xfrm>
          <a:prstGeom prst="rect">
            <a:avLst/>
          </a:prstGeom>
        </p:spPr>
      </p:pic>
    </p:spTree>
    <p:extLst>
      <p:ext uri="{BB962C8B-B14F-4D97-AF65-F5344CB8AC3E}">
        <p14:creationId xmlns:p14="http://schemas.microsoft.com/office/powerpoint/2010/main" val="115651142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3080</TotalTime>
  <Words>4350</Words>
  <Application>Microsoft Macintosh PowerPoint</Application>
  <PresentationFormat>On-screen Show (4:3)</PresentationFormat>
  <Paragraphs>487</Paragraphs>
  <Slides>70</Slides>
  <Notes>69</Notes>
  <HiddenSlides>0</HiddenSlides>
  <MMClips>1</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70</vt:i4>
      </vt:variant>
    </vt:vector>
  </HeadingPairs>
  <TitlesOfParts>
    <vt:vector size="85" baseType="lpstr">
      <vt:lpstr>ＭＳ Ｐゴシック</vt:lpstr>
      <vt:lpstr>Apple Chancery</vt:lpstr>
      <vt:lpstr>Arial</vt:lpstr>
      <vt:lpstr>Calibri</vt:lpstr>
      <vt:lpstr>Comic Sans MS</vt:lpstr>
      <vt:lpstr>Times New Roman</vt:lpstr>
      <vt:lpstr>Wingdings</vt:lpstr>
      <vt:lpstr>49_Blank Presentation</vt:lpstr>
      <vt:lpstr>46_Blank Presentation</vt:lpstr>
      <vt:lpstr>25_Blank Presentation</vt:lpstr>
      <vt:lpstr>預設簡報設計</vt:lpstr>
      <vt:lpstr>10_Blank Presentation</vt:lpstr>
      <vt:lpstr>Orbit</vt:lpstr>
      <vt:lpstr>Beam</vt:lpstr>
      <vt:lpstr>1_Blank Presentation</vt:lpstr>
      <vt:lpstr>Are You Ready for the Lord’s Return?</vt:lpstr>
      <vt:lpstr>Christ's First Coming</vt:lpstr>
      <vt:lpstr>Are you ready for his return?</vt:lpstr>
      <vt:lpstr>Christ's Two Comings</vt:lpstr>
      <vt:lpstr>Amillennialism</vt:lpstr>
      <vt:lpstr>Postmillennialism</vt:lpstr>
      <vt:lpstr>Premillennialism</vt:lpstr>
      <vt:lpstr>Eschatology</vt:lpstr>
      <vt:lpstr>Two Stages of His Return</vt:lpstr>
      <vt:lpstr>Two Stages of His Return</vt:lpstr>
      <vt:lpstr>Premillennialism</vt:lpstr>
      <vt:lpstr>The Main Tribulation Views</vt:lpstr>
      <vt:lpstr>"Pre-Trib" Rapture</vt:lpstr>
      <vt:lpstr>Stages of the Second Coming</vt:lpstr>
      <vt:lpstr>Stages of the Second Coming</vt:lpstr>
      <vt:lpstr>Stages of the Second Coming</vt:lpstr>
      <vt:lpstr>Stages of the Second Coming</vt:lpstr>
      <vt:lpstr>The Rapture</vt:lpstr>
      <vt:lpstr>Why should we look forward to the Rapture with expectancy?</vt:lpstr>
      <vt:lpstr>Two Stages of His Return</vt:lpstr>
      <vt:lpstr>Why should we look forward to the Rapture with expectancy?</vt:lpstr>
      <vt:lpstr>I. The Rapture helps us grieve with hope  (1 Thess 4:13-14).</vt:lpstr>
      <vt:lpstr>"And now, dear brothers and sisters, we want you to know what will happen to the believers who have died..."  (4:13a NLT).</vt:lpstr>
      <vt:lpstr>Know about the future destiny of believers who die (4:13a). </vt:lpstr>
      <vt:lpstr>Grief is hard</vt:lpstr>
      <vt:lpstr>"Grief is the price we pay for love." Queen Elizabeth II</vt:lpstr>
      <vt:lpstr>Being informed about believers who have died will prevent us from hopeless grief (4:13b). </vt:lpstr>
      <vt:lpstr>"And now, dear brothers and sisters, we want you to know what will happen to the believers who have died so you will not grieve like people who have no hope"  (4:13 NLT).</vt:lpstr>
      <vt:lpstr>Should Christians grieve when a fellow believer dies?</vt:lpstr>
      <vt:lpstr>Five Stages of Grief</vt:lpstr>
      <vt:lpstr>"And now, dear brothers and sisters, we want you to know what will happen to the believers who have died so you will not grieve like people who have no hope"  (4:13 NLT).</vt:lpstr>
      <vt:lpstr>The Rapture</vt:lpstr>
      <vt:lpstr>Christ's resurrection guarantees the believer's resurrection (4:14). </vt:lpstr>
      <vt:lpstr>"For since we believe that Jesus died and was raised to life again, we also believe that when Jesus returns, God will bring back with him the believers who have died" (4:14 NLT).</vt:lpstr>
      <vt:lpstr>The Implictions</vt:lpstr>
      <vt:lpstr>I. The Rapture helps us grieve with hope  (1 Thess 4:13-14).</vt:lpstr>
      <vt:lpstr>II. Christians who have died will meet Christ in the air before those living (4:15-17).</vt:lpstr>
      <vt:lpstr>"We tell you this directly from the Lord: We who are still living when the Lord returns will not meet him ahead of those who have died"  (1 Thess 4:15 NLT).</vt:lpstr>
      <vt:lpstr>Some future day  4 amazing events will happen without a moment's notice (4:16-17) </vt:lpstr>
      <vt:lpstr>Return</vt:lpstr>
      <vt:lpstr>Christ's Commanding Shout</vt:lpstr>
      <vt:lpstr>Voice of an Archangel</vt:lpstr>
      <vt:lpstr>The Trumpet Call of God</vt:lpstr>
      <vt:lpstr>Resurrection</vt:lpstr>
      <vt:lpstr>“The dead in Christ will rise first”  (1 Thess. 4:16b)</vt:lpstr>
      <vt:lpstr>Rapture</vt:lpstr>
      <vt:lpstr>THE RAPTURE</vt:lpstr>
      <vt:lpstr>PowerPoint Presentation</vt:lpstr>
      <vt:lpstr>"Enoch walked with God, and he was not, for God took him"—Genesis 5:24</vt:lpstr>
      <vt:lpstr>Christ Ascended</vt:lpstr>
      <vt:lpstr>"I was caught up to the third heaven"  (2 Cor 12:2 NLT)</vt:lpstr>
      <vt:lpstr>Rapture Chaos</vt:lpstr>
      <vt:lpstr>Rapture Chaos</vt:lpstr>
      <vt:lpstr>The Translation</vt:lpstr>
      <vt:lpstr>Reunion</vt:lpstr>
      <vt:lpstr>We will join him in the clouds</vt:lpstr>
      <vt:lpstr>III. Christ’s return helps us encourage one another (4:18).</vt:lpstr>
      <vt:lpstr>Why should we look forward to the Rapture with expectancy?</vt:lpstr>
      <vt:lpstr>Main Idea</vt:lpstr>
      <vt:lpstr>"I've got time..."</vt:lpstr>
      <vt:lpstr>Behold,  I COME QUICKLY</vt:lpstr>
      <vt:lpstr>1 Thessalonians 5:2</vt:lpstr>
      <vt:lpstr>How to live?</vt:lpstr>
      <vt:lpstr>Make sure that you have received the salvation God freely offers you (Titus 2:11 NLT). </vt:lpstr>
      <vt:lpstr>Continue to resist a corrupt lifestyle  (Titus 2:12a NLT). </vt:lpstr>
      <vt:lpstr>Live in a sensible, godly manner   (Titus 2:12b-13 NLT). </vt:lpstr>
      <vt:lpstr>The faithful will reign with Christ</vt:lpstr>
      <vt:lpstr>Black</vt:lpstr>
      <vt:lpstr>Black</vt:lpstr>
      <vt:lpstr>Future (Eschatology)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274</cp:revision>
  <dcterms:created xsi:type="dcterms:W3CDTF">2014-08-02T06:39:19Z</dcterms:created>
  <dcterms:modified xsi:type="dcterms:W3CDTF">2026-03-14T19:02:08Z</dcterms:modified>
</cp:coreProperties>
</file>