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9" r:id="rId2"/>
    <p:sldMasterId id="2147483707" r:id="rId3"/>
    <p:sldMasterId id="2147483705" r:id="rId4"/>
    <p:sldMasterId id="2147483695" r:id="rId5"/>
    <p:sldMasterId id="2147483679" r:id="rId6"/>
    <p:sldMasterId id="2147483661" r:id="rId7"/>
    <p:sldMasterId id="2147483657" r:id="rId8"/>
    <p:sldMasterId id="2147483653" r:id="rId9"/>
    <p:sldMasterId id="2147483651" r:id="rId10"/>
    <p:sldMasterId id="2147484041" r:id="rId11"/>
  </p:sldMasterIdLst>
  <p:notesMasterIdLst>
    <p:notesMasterId r:id="rId30"/>
  </p:notesMasterIdLst>
  <p:sldIdLst>
    <p:sldId id="328" r:id="rId12"/>
    <p:sldId id="259" r:id="rId13"/>
    <p:sldId id="326" r:id="rId14"/>
    <p:sldId id="327" r:id="rId15"/>
    <p:sldId id="320" r:id="rId16"/>
    <p:sldId id="329" r:id="rId17"/>
    <p:sldId id="323" r:id="rId18"/>
    <p:sldId id="321" r:id="rId19"/>
    <p:sldId id="325" r:id="rId20"/>
    <p:sldId id="280" r:id="rId21"/>
    <p:sldId id="307" r:id="rId22"/>
    <p:sldId id="294" r:id="rId23"/>
    <p:sldId id="257" r:id="rId24"/>
    <p:sldId id="312" r:id="rId25"/>
    <p:sldId id="319" r:id="rId26"/>
    <p:sldId id="265" r:id="rId27"/>
    <p:sldId id="296" r:id="rId28"/>
    <p:sldId id="33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8000"/>
    <a:srgbClr val="FFFF00"/>
    <a:srgbClr val="00FFFF"/>
    <a:srgbClr val="FFFFFF"/>
    <a:srgbClr val="C9C4FF"/>
    <a:srgbClr val="2E5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 varScale="1">
        <p:scale>
          <a:sx n="116" d="100"/>
          <a:sy n="116" d="100"/>
        </p:scale>
        <p:origin x="20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98FA74-91F9-9244-8176-1F90FF0D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DFA7CA-1B37-FF45-BF2A-DCF34FCEFA9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182747-FA74-E74D-9F78-E1978E76F83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6DD439-FEA8-8049-815F-BBF404587C6B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9EE929-A763-2346-9755-A6D44C44B3B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25EB0A-5E17-DA40-AE29-86A69BCE9CF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0697F0-519E-F345-BCD3-ADAE888396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A3F85C-2BCC-5D4D-8A22-CC5AD8A21BC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46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957ABC-2753-4441-85DF-61DB17B4C35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227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5DDB65-4323-164B-8967-A6AD4E3498A8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Future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Eschatology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717007-DB6C-7E45-990C-D654FFF75CF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831E60-5B6D-3E4D-B650-44B9D7A32C9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9427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05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427F8C-1A88-D64B-8EB7-535BB4E10C0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9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09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16CC3A-21A3-B943-A114-201B6B73ACD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26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DEF038-7EE7-8244-81F2-1195FDD16EFC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http://www.lyricsondemand.com/miscellaneouslyrics/christianlyrics/jesusshallreignwhereerthesunlyrics.html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34081F-5975-6F44-A01B-173BA719EEE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ECA583-09A8-8748-AEA8-34444C2DDBB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30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3A3B01-EC4E-844C-B8A6-957A528B923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5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hlinkClick r:id="" action="ppaction://noaction"/>
              </a:rPr>
              <a:t>www.antipas.org/.../ezekiels_temple/ ezekiels_temple.html</a:t>
            </a:r>
            <a:r>
              <a:rPr lang="en-US" sz="2800">
                <a:solidFill>
                  <a:srgbClr val="000000"/>
                </a:solidFill>
              </a:rPr>
              <a:t> </a:t>
            </a: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AD126-AECF-144D-9DAB-E2D72B5AE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F79E9-5530-7E45-B3AB-FD58B0D6E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689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E803E-FDF6-914F-AEAB-4B7B2FEEE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467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0D9E7-0F67-6241-AB91-E99809A5C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497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57321-2E44-C041-B062-5682A4D9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75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2FFD-8695-D740-9D9E-30C4C75D3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69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3EB6-DEF6-D34F-A382-040351EF5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053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DE40A-AF12-0243-8FF4-5BA5EAD7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53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3AAA-0380-7C45-8855-F8ACCE366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335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4775A-3D2F-CA4B-8C32-A93DE8986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6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7163F-E5FC-C34A-B381-629F79A6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68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9E534-F4C5-6C47-AA5B-046B57478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AC6E2-27CA-D54F-B630-3D3A4C545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686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3FDA0-31ED-3D4C-8E96-E6F3B45C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857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29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6613D-ECE4-4349-A092-6181AC6A97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80898"/>
      </p:ext>
    </p:extLst>
  </p:cSld>
  <p:clrMapOvr>
    <a:masterClrMapping/>
  </p:clrMapOvr>
  <p:transition advClick="0" advTm="5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EE3D-CFC5-BD4E-A73A-1FDC4576E6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98618"/>
      </p:ext>
    </p:extLst>
  </p:cSld>
  <p:clrMapOvr>
    <a:masterClrMapping/>
  </p:clrMapOvr>
  <p:transition advClick="0" advTm="5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DE3CC-2AE2-CB4C-91F6-648226E8CF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49210"/>
      </p:ext>
    </p:extLst>
  </p:cSld>
  <p:clrMapOvr>
    <a:masterClrMapping/>
  </p:clrMapOvr>
  <p:transition advClick="0" advTm="5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9995E-CCB6-1747-934C-1305F492B8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74144"/>
      </p:ext>
    </p:extLst>
  </p:cSld>
  <p:clrMapOvr>
    <a:masterClrMapping/>
  </p:clrMapOvr>
  <p:transition advClick="0" advTm="5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4D1D-95E3-6B4F-840D-1DE94C35D5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19669"/>
      </p:ext>
    </p:extLst>
  </p:cSld>
  <p:clrMapOvr>
    <a:masterClrMapping/>
  </p:clrMapOvr>
  <p:transition advClick="0" advTm="5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5C52-03B2-1748-BA9E-277747D506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22907"/>
      </p:ext>
    </p:extLst>
  </p:cSld>
  <p:clrMapOvr>
    <a:masterClrMapping/>
  </p:clrMapOvr>
  <p:transition advClick="0" advTm="5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2E45-4C6F-054F-B4A8-5D367C0873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25863"/>
      </p:ext>
    </p:extLst>
  </p:cSld>
  <p:clrMapOvr>
    <a:masterClrMapping/>
  </p:clrMapOvr>
  <p:transition advClick="0" advTm="5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4510B-FEE5-8443-BAF3-3B7C84D396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4504"/>
      </p:ext>
    </p:extLst>
  </p:cSld>
  <p:clrMapOvr>
    <a:masterClrMapping/>
  </p:clrMapOvr>
  <p:transition advClick="0" advTm="5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ED03-BB95-9D48-AF29-2FAC3F6C2D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69307"/>
      </p:ext>
    </p:extLst>
  </p:cSld>
  <p:clrMapOvr>
    <a:masterClrMapping/>
  </p:clrMapOvr>
  <p:transition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8D03-D758-1B4A-BFAB-7D96A526F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455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FE429-E812-0943-93E7-DED73160F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30374"/>
      </p:ext>
    </p:extLst>
  </p:cSld>
  <p:clrMapOvr>
    <a:masterClrMapping/>
  </p:clrMapOvr>
  <p:transition advClick="0" advTm="5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43E1-5903-2347-9F81-39FB8BBF4C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79252"/>
      </p:ext>
    </p:extLst>
  </p:cSld>
  <p:clrMapOvr>
    <a:masterClrMapping/>
  </p:clrMapOvr>
  <p:transition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44A8-A6F7-8346-A752-23E209967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CB7DB-3ABD-6648-9807-77CB9C1D6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C7C56-A6D5-9E41-AFEA-393DD3222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5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8D5F-80D6-9F42-81A7-EB47607E9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5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F49D-4150-4F40-8991-D2316A10C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2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87D2-404A-C54D-8B7A-6DDEFA212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2B29-0B76-0949-AECE-1D2A15893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E6C84-AAD1-3445-BF83-D836CF7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1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73BAF-B323-3848-9487-8032053A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99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85684-C79C-F043-86F0-9B42CE2EE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17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78E7-811F-AF41-8934-DD2C9E00F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328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6328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7F986E-5D83-7B42-9E36-8C260D1063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668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6707-BD42-524D-9C64-4EEA48B834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055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5C24-7A27-A546-87F6-BEEF5EC8B5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1574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4FDC-3B13-374A-8061-D817EB56DB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0245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8E2CC-DA00-FA40-9BC7-3D55CC73D7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8132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8A66-0B44-4940-8E35-4DEAE80AA3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4677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4E6B1-F13F-E540-B80A-F1931A3EEA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43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9948-2178-C142-977F-6D46C00B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46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4727-8DF0-6144-80A1-F8C60BB667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3664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41DA0-3E84-B74C-A15A-606A9B9A46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4037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6B94-A199-DB4B-8B95-62EFBC584B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7007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94E8F-45B8-5F47-BCDB-23E74589B0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8204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87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287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4B7F-519A-BB4A-96DA-485DA005A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9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B1C8-AC56-3449-A016-8C1F9F2A3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5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462E5-CE7E-9344-98BB-3031BC34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91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73CE-2D55-834D-9328-32745C91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02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60B5-8A25-5D43-AC8A-A2EE9E630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95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0A31-043A-6C4D-9694-A0285E198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46AAF-0985-CB4B-BD72-914E09A4C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1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D82D-4A06-4745-A05D-7DBAE429A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7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BDBE-3A98-8F43-ACA7-1546D75E6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7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10F4-305F-1C4A-A0EA-F0A20194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8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7571-30A2-9D41-ABB2-F478C60EA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82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E610-E6BD-5345-B153-9D859AC96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70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D6FA-784E-6F4A-80EE-07A90A113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3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379A-381E-A647-AB33-3FF0535EB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42509-7FFA-1F41-B5CC-6E65FCE6C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0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89D84-2EB7-BD4E-8517-E265F7B61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5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0EDC-88EF-2644-A50E-9A0F798E7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4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E96DD-2E85-D04E-9308-1895C42A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C84F-C79F-0740-AEFA-0750DDD14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33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25E8-9515-BE44-ACB4-2AD1EC66E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99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1AEA-013D-5542-865D-FAE570C14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72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32120-E045-F643-B009-CF7F7852C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9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ED45-A2CA-564D-918A-A840CBCFF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21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A6496-C72E-6042-B54D-301562CA4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94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84FB-A42C-334A-ADB3-B99C2583E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9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1826-E963-1A4E-80BC-D8A52D0D6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2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D09D4-188A-BB43-AE06-3402BBE08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1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525E3-4EE7-B54D-AD1A-E474B6D60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4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16E0-DBFA-4C44-AB39-C27EE3423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5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9A59-245E-F34E-8927-5C142CE36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524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4EC6-7294-6249-BDB6-2753BFDD1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74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3ADAD-E8EA-8F44-88B1-606B059BC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2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F93E-D29A-8545-88B4-08FA6D5C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69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60240-9B2D-F248-AEFA-F4673D6EA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9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8C202-F1A4-7440-8D97-A08CDC39C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5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6993-2BDB-AD4C-A4BB-10C8AAC4E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5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C43D3-EEDD-C84D-A410-0F64979B0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57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CD07E-6152-2645-94A4-9C0DFF29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633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EB5F-B422-F344-B21C-2FB128325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5E683-D82E-944E-A797-BFDBCF1F2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58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4B0A1-6FA7-CA41-BE0D-6A25865FD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4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0C19-2097-B84E-8420-1BE1DEFC1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77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84EA-1FE2-A549-BE4B-DA8B906B8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9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7E97-BC25-7143-9FDA-7375DDBFE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035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A7614-258D-DC46-AB0B-F1565C7A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989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F7C7-953B-FF4F-BC4A-07867D6EF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040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D7D99-8EED-7F45-9B8F-3474E987C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0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F16A6-C096-C14E-ACF7-614F6A9D9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87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6858000" cy="18288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 typeface="Wingdings" charset="0"/>
              <a:buNone/>
              <a:defRPr sz="28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5F956-5FC5-4D41-8A17-72DE3F2CE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85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5F58-6CE5-DE47-83CC-6C44B1E32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5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C0E3-F8C6-2442-AAC9-3E498119F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496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13C41-07F1-F14A-91E5-49D85CD3D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31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DEC0-382C-314C-9251-065202B78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23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A4D9-F23F-4948-88D2-F7F90DEF1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933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6B59F-F9D7-B541-99BD-4B0F900D4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66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000B-886B-2648-BC3D-561EEFB50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85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E7AF-1306-1E45-9294-9362C9988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582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A5E56-9A00-AE45-8419-2027C31F0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92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FA4D-7C9B-6B46-9464-A4519FF76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83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A3A94-C87C-B644-B7CE-DC178860F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69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A0F78-A08A-0046-8C5D-441719D50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11CA-9A1C-FA46-86D4-22FDB85EE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224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067-1F83-7B46-9C3A-2210432AF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638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079CE-B363-FD4A-A2D4-446DBF818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65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C295B-CF02-424A-A2C4-A508CC74C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82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F9E28-462F-FE43-8525-C273D1BEA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2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5125-A1E4-CA43-A577-438773E47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31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E46E-C0C7-9647-A3D1-71FA0FE24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99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2FC5-F34E-1E42-AD14-3B1916A8A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83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6F667-4A09-4A4D-A7C4-89B328F2A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02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97D9E-82B7-3147-89FF-BB7B02F6A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27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0E2CE-39C9-F94E-84CA-4908C7471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50DF98-C4EA-CD43-84A2-92F26BDA7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A1F711-3727-764E-B6E0-2D9531D1B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1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19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489838D-E49B-624E-9CD8-2C01B4898E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448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D5C0B7-7A58-9A44-8E7C-7FDC07E63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7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631811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1812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1813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1814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318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318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6318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18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18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 smtClean="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683D114D-2BDE-CA4B-A87E-28DC995EC6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新細明體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新細明體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新細明體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1CF111-8616-8043-98D1-D663B3672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8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277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77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77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9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277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77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77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77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8161A9B-2379-D443-BC67-312175994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fld id="{5C4A48A0-7A5F-9748-B958-F59178A2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0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DCC8245-0231-FF46-B27D-C374423E5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37815E9-A2FB-3C41-96C1-A334309B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74E16E-6D26-D84D-9DB1-9C670228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4" descr="300_1649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chemeClr val="bg1"/>
                </a:solidFill>
              </a:rPr>
              <a:t>Postmillennialism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CE5FDC-BF38-5D6F-F6C2-D287548A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sz="8000" u="sng"/>
              <a:t>Postmillennialism</a:t>
            </a:r>
            <a:endParaRPr kumimoji="0"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b="1" i="1"/>
              <a:t>The belief that the church will bring in the millennium so that Christ will return to a Christianized world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685800" y="1554163"/>
            <a:ext cx="8001000" cy="30210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800" b="1" i="1">
                <a:solidFill>
                  <a:schemeClr val="bg1"/>
                </a:solidFill>
                <a:latin typeface="Times New Roman" charset="0"/>
              </a:rPr>
              <a:t>Theonomy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800" b="1" i="1">
                <a:solidFill>
                  <a:schemeClr val="bg1"/>
                </a:solidFill>
                <a:latin typeface="Times New Roman" charset="0"/>
              </a:rPr>
              <a:t>Christian Reconstructionism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800" b="1" i="1">
                <a:solidFill>
                  <a:schemeClr val="bg1"/>
                </a:solidFill>
                <a:latin typeface="Times New Roman" charset="0"/>
              </a:rPr>
              <a:t>Dominion Theology</a:t>
            </a:r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876800" cy="701675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j-cs"/>
              </a:rPr>
              <a:t>In Other Words…</a:t>
            </a:r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8077200" y="762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150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cs typeface="+mj-cs"/>
              </a:rPr>
              <a:t>Millennial Advocates by Century</a:t>
            </a:r>
            <a:endParaRPr lang="en-US">
              <a:cs typeface="+mj-cs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381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1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8335963" y="95250"/>
            <a:ext cx="73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b="1">
                <a:latin typeface="Comic Sans MS" charset="0"/>
              </a:rPr>
              <a:t>121</a:t>
            </a: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685800" y="4343400"/>
            <a:ext cx="8154988" cy="5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47461" name="Group 7"/>
          <p:cNvGrpSpPr>
            <a:grpSpLocks/>
          </p:cNvGrpSpPr>
          <p:nvPr/>
        </p:nvGrpSpPr>
        <p:grpSpPr bwMode="auto">
          <a:xfrm>
            <a:off x="533400" y="3657600"/>
            <a:ext cx="431800" cy="647700"/>
            <a:chOff x="385" y="1298"/>
            <a:chExt cx="272" cy="408"/>
          </a:xfrm>
        </p:grpSpPr>
        <p:sp>
          <p:nvSpPr>
            <p:cNvPr id="120840" name="Line 8"/>
            <p:cNvSpPr>
              <a:spLocks noChangeShapeType="1"/>
            </p:cNvSpPr>
            <p:nvPr/>
          </p:nvSpPr>
          <p:spPr bwMode="auto">
            <a:xfrm>
              <a:off x="521" y="1298"/>
              <a:ext cx="0" cy="408"/>
            </a:xfrm>
            <a:prstGeom prst="line">
              <a:avLst/>
            </a:prstGeom>
            <a:noFill/>
            <a:ln w="57150">
              <a:solidFill>
                <a:srgbClr val="FF8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7961" dir="135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41" name="Line 9"/>
            <p:cNvSpPr>
              <a:spLocks noChangeShapeType="1"/>
            </p:cNvSpPr>
            <p:nvPr/>
          </p:nvSpPr>
          <p:spPr bwMode="auto">
            <a:xfrm rot="16200000" flipV="1">
              <a:off x="521" y="1298"/>
              <a:ext cx="0" cy="272"/>
            </a:xfrm>
            <a:prstGeom prst="line">
              <a:avLst/>
            </a:prstGeom>
            <a:noFill/>
            <a:ln w="57150">
              <a:solidFill>
                <a:srgbClr val="FF8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7961" dir="135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7462" name="Line 10"/>
          <p:cNvSpPr>
            <a:spLocks noChangeShapeType="1"/>
          </p:cNvSpPr>
          <p:nvPr/>
        </p:nvSpPr>
        <p:spPr bwMode="auto">
          <a:xfrm>
            <a:off x="8763000" y="3657600"/>
            <a:ext cx="0" cy="719138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stealth" w="lg" len="lg"/>
          </a:ln>
          <a:effectLst>
            <a:prstShdw prst="shdw17" dist="17961" dir="135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17526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83058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54102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>
            <a:off x="76962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>
            <a:off x="70866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>
            <a:off x="12192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>
            <a:off x="22860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295400" y="4343400"/>
            <a:ext cx="381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2</a:t>
            </a: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1828800" y="4343400"/>
            <a:ext cx="381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3</a:t>
            </a: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2362200" y="4343400"/>
            <a:ext cx="381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4</a:t>
            </a:r>
          </a:p>
        </p:txBody>
      </p:sp>
      <p:sp>
        <p:nvSpPr>
          <p:cNvPr id="120854" name="Text Box 22"/>
          <p:cNvSpPr txBox="1">
            <a:spLocks noChangeArrowheads="1"/>
          </p:cNvSpPr>
          <p:nvPr/>
        </p:nvSpPr>
        <p:spPr bwMode="auto">
          <a:xfrm>
            <a:off x="5334000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16</a:t>
            </a:r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6523038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18</a:t>
            </a:r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7118350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19</a:t>
            </a:r>
          </a:p>
        </p:txBody>
      </p:sp>
      <p:sp>
        <p:nvSpPr>
          <p:cNvPr id="120857" name="Text Box 25"/>
          <p:cNvSpPr txBox="1">
            <a:spLocks noChangeArrowheads="1"/>
          </p:cNvSpPr>
          <p:nvPr/>
        </p:nvSpPr>
        <p:spPr bwMode="auto">
          <a:xfrm>
            <a:off x="7712075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20</a:t>
            </a: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5929313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17</a:t>
            </a:r>
          </a:p>
        </p:txBody>
      </p:sp>
      <p:sp>
        <p:nvSpPr>
          <p:cNvPr id="120859" name="Text Box 27"/>
          <p:cNvSpPr txBox="1">
            <a:spLocks noChangeArrowheads="1"/>
          </p:cNvSpPr>
          <p:nvPr/>
        </p:nvSpPr>
        <p:spPr bwMode="auto">
          <a:xfrm>
            <a:off x="8305800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21</a:t>
            </a:r>
          </a:p>
        </p:txBody>
      </p:sp>
      <p:sp>
        <p:nvSpPr>
          <p:cNvPr id="120860" name="Line 28"/>
          <p:cNvSpPr>
            <a:spLocks noChangeShapeType="1"/>
          </p:cNvSpPr>
          <p:nvPr/>
        </p:nvSpPr>
        <p:spPr bwMode="auto">
          <a:xfrm>
            <a:off x="59436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61" name="Line 29"/>
          <p:cNvSpPr>
            <a:spLocks noChangeShapeType="1"/>
          </p:cNvSpPr>
          <p:nvPr/>
        </p:nvSpPr>
        <p:spPr bwMode="auto">
          <a:xfrm>
            <a:off x="64770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62" name="Freeform 30"/>
          <p:cNvSpPr>
            <a:spLocks/>
          </p:cNvSpPr>
          <p:nvPr/>
        </p:nvSpPr>
        <p:spPr bwMode="auto">
          <a:xfrm>
            <a:off x="998538" y="1539875"/>
            <a:ext cx="7829550" cy="2614613"/>
          </a:xfrm>
          <a:custGeom>
            <a:avLst/>
            <a:gdLst>
              <a:gd name="T0" fmla="*/ 0 w 4932"/>
              <a:gd name="T1" fmla="*/ 980341762 h 1647"/>
              <a:gd name="T2" fmla="*/ 960180325 w 4932"/>
              <a:gd name="T3" fmla="*/ 902216110 h 1647"/>
              <a:gd name="T4" fmla="*/ 1154231563 w 4932"/>
              <a:gd name="T5" fmla="*/ 882054856 h 1647"/>
              <a:gd name="T6" fmla="*/ 1761590013 w 4932"/>
              <a:gd name="T7" fmla="*/ 1058465827 h 1647"/>
              <a:gd name="T8" fmla="*/ 2074089388 w 4932"/>
              <a:gd name="T9" fmla="*/ 1197075241 h 1647"/>
              <a:gd name="T10" fmla="*/ 2114411888 w 4932"/>
              <a:gd name="T11" fmla="*/ 1567537487 h 1647"/>
              <a:gd name="T12" fmla="*/ 2147483647 w 4932"/>
              <a:gd name="T13" fmla="*/ 2147483647 h 1647"/>
              <a:gd name="T14" fmla="*/ 2147483647 w 4932"/>
              <a:gd name="T15" fmla="*/ 2147483647 h 1647"/>
              <a:gd name="T16" fmla="*/ 2147483647 w 4932"/>
              <a:gd name="T17" fmla="*/ 2147483647 h 1647"/>
              <a:gd name="T18" fmla="*/ 2147483647 w 4932"/>
              <a:gd name="T19" fmla="*/ 2147483647 h 1647"/>
              <a:gd name="T20" fmla="*/ 2147483647 w 4932"/>
              <a:gd name="T21" fmla="*/ 2147483647 h 1647"/>
              <a:gd name="T22" fmla="*/ 2147483647 w 4932"/>
              <a:gd name="T23" fmla="*/ 2147483647 h 1647"/>
              <a:gd name="T24" fmla="*/ 2147483647 w 4932"/>
              <a:gd name="T25" fmla="*/ 2147483647 h 1647"/>
              <a:gd name="T26" fmla="*/ 2147483647 w 4932"/>
              <a:gd name="T27" fmla="*/ 2147483647 h 1647"/>
              <a:gd name="T28" fmla="*/ 2147483647 w 4932"/>
              <a:gd name="T29" fmla="*/ 2147483647 h 1647"/>
              <a:gd name="T30" fmla="*/ 2147483647 w 4932"/>
              <a:gd name="T31" fmla="*/ 2147483647 h 1647"/>
              <a:gd name="T32" fmla="*/ 2147483647 w 4932"/>
              <a:gd name="T33" fmla="*/ 2147483647 h 1647"/>
              <a:gd name="T34" fmla="*/ 2147483647 w 4932"/>
              <a:gd name="T35" fmla="*/ 2147483647 h 1647"/>
              <a:gd name="T36" fmla="*/ 2147483647 w 4932"/>
              <a:gd name="T37" fmla="*/ 2147483647 h 1647"/>
              <a:gd name="T38" fmla="*/ 2147483647 w 4932"/>
              <a:gd name="T39" fmla="*/ 2147483647 h 1647"/>
              <a:gd name="T40" fmla="*/ 2147483647 w 4932"/>
              <a:gd name="T41" fmla="*/ 2147483647 h 1647"/>
              <a:gd name="T42" fmla="*/ 2147483647 w 4932"/>
              <a:gd name="T43" fmla="*/ 2147483647 h 1647"/>
              <a:gd name="T44" fmla="*/ 2147483647 w 4932"/>
              <a:gd name="T45" fmla="*/ 2147483647 h 1647"/>
              <a:gd name="T46" fmla="*/ 2147483647 w 4932"/>
              <a:gd name="T47" fmla="*/ 2147483647 h 1647"/>
              <a:gd name="T48" fmla="*/ 2147483647 w 4932"/>
              <a:gd name="T49" fmla="*/ 2147483647 h 1647"/>
              <a:gd name="T50" fmla="*/ 2147483647 w 4932"/>
              <a:gd name="T51" fmla="*/ 2116931655 h 1647"/>
              <a:gd name="T52" fmla="*/ 2147483647 w 4932"/>
              <a:gd name="T53" fmla="*/ 1900198176 h 1647"/>
              <a:gd name="T54" fmla="*/ 2147483647 w 4932"/>
              <a:gd name="T55" fmla="*/ 1529735930 h 1647"/>
              <a:gd name="T56" fmla="*/ 2147483647 w 4932"/>
              <a:gd name="T57" fmla="*/ 1449090915 h 1647"/>
              <a:gd name="T58" fmla="*/ 2147483647 w 4932"/>
              <a:gd name="T59" fmla="*/ 1411287770 h 1647"/>
              <a:gd name="T60" fmla="*/ 2147483647 w 4932"/>
              <a:gd name="T61" fmla="*/ 1353324959 h 1647"/>
              <a:gd name="T62" fmla="*/ 2147483647 w 4932"/>
              <a:gd name="T63" fmla="*/ 1197075241 h 1647"/>
              <a:gd name="T64" fmla="*/ 2147483647 w 4932"/>
              <a:gd name="T65" fmla="*/ 529232914 h 1647"/>
              <a:gd name="T66" fmla="*/ 2147483647 w 4932"/>
              <a:gd name="T67" fmla="*/ 315020385 h 1647"/>
              <a:gd name="T68" fmla="*/ 2147483647 w 4932"/>
              <a:gd name="T69" fmla="*/ 236894733 h 1647"/>
              <a:gd name="T70" fmla="*/ 2147483647 w 4932"/>
              <a:gd name="T71" fmla="*/ 22682204 h 1647"/>
              <a:gd name="T72" fmla="*/ 2147483647 w 4932"/>
              <a:gd name="T73" fmla="*/ 2520950 h 16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932" h="1647">
                <a:moveTo>
                  <a:pt x="0" y="389"/>
                </a:moveTo>
                <a:cubicBezTo>
                  <a:pt x="127" y="379"/>
                  <a:pt x="254" y="372"/>
                  <a:pt x="381" y="358"/>
                </a:cubicBezTo>
                <a:cubicBezTo>
                  <a:pt x="413" y="346"/>
                  <a:pt x="423" y="342"/>
                  <a:pt x="458" y="350"/>
                </a:cubicBezTo>
                <a:cubicBezTo>
                  <a:pt x="524" y="394"/>
                  <a:pt x="621" y="411"/>
                  <a:pt x="699" y="420"/>
                </a:cubicBezTo>
                <a:cubicBezTo>
                  <a:pt x="743" y="431"/>
                  <a:pt x="785" y="448"/>
                  <a:pt x="823" y="475"/>
                </a:cubicBezTo>
                <a:cubicBezTo>
                  <a:pt x="844" y="505"/>
                  <a:pt x="835" y="583"/>
                  <a:pt x="839" y="622"/>
                </a:cubicBezTo>
                <a:cubicBezTo>
                  <a:pt x="846" y="712"/>
                  <a:pt x="854" y="796"/>
                  <a:pt x="870" y="886"/>
                </a:cubicBezTo>
                <a:cubicBezTo>
                  <a:pt x="878" y="1132"/>
                  <a:pt x="859" y="1070"/>
                  <a:pt x="909" y="1212"/>
                </a:cubicBezTo>
                <a:cubicBezTo>
                  <a:pt x="911" y="1271"/>
                  <a:pt x="871" y="1479"/>
                  <a:pt x="979" y="1515"/>
                </a:cubicBezTo>
                <a:cubicBezTo>
                  <a:pt x="1016" y="1540"/>
                  <a:pt x="1060" y="1542"/>
                  <a:pt x="1103" y="1554"/>
                </a:cubicBezTo>
                <a:cubicBezTo>
                  <a:pt x="1188" y="1577"/>
                  <a:pt x="1204" y="1585"/>
                  <a:pt x="1305" y="1593"/>
                </a:cubicBezTo>
                <a:cubicBezTo>
                  <a:pt x="1409" y="1629"/>
                  <a:pt x="1446" y="1618"/>
                  <a:pt x="1592" y="1624"/>
                </a:cubicBezTo>
                <a:cubicBezTo>
                  <a:pt x="1636" y="1631"/>
                  <a:pt x="1680" y="1635"/>
                  <a:pt x="1724" y="1647"/>
                </a:cubicBezTo>
                <a:cubicBezTo>
                  <a:pt x="1869" y="1644"/>
                  <a:pt x="2014" y="1642"/>
                  <a:pt x="2159" y="1639"/>
                </a:cubicBezTo>
                <a:cubicBezTo>
                  <a:pt x="2314" y="1635"/>
                  <a:pt x="2625" y="1624"/>
                  <a:pt x="2625" y="1624"/>
                </a:cubicBezTo>
                <a:cubicBezTo>
                  <a:pt x="2695" y="1577"/>
                  <a:pt x="2801" y="1576"/>
                  <a:pt x="2882" y="1570"/>
                </a:cubicBezTo>
                <a:cubicBezTo>
                  <a:pt x="3044" y="1528"/>
                  <a:pt x="3067" y="1537"/>
                  <a:pt x="3301" y="1531"/>
                </a:cubicBezTo>
                <a:cubicBezTo>
                  <a:pt x="3389" y="1512"/>
                  <a:pt x="3353" y="1521"/>
                  <a:pt x="3410" y="1507"/>
                </a:cubicBezTo>
                <a:cubicBezTo>
                  <a:pt x="3506" y="1512"/>
                  <a:pt x="3554" y="1511"/>
                  <a:pt x="3635" y="1539"/>
                </a:cubicBezTo>
                <a:cubicBezTo>
                  <a:pt x="3676" y="1536"/>
                  <a:pt x="3778" y="1556"/>
                  <a:pt x="3798" y="1500"/>
                </a:cubicBezTo>
                <a:cubicBezTo>
                  <a:pt x="3795" y="1489"/>
                  <a:pt x="3788" y="1479"/>
                  <a:pt x="3790" y="1469"/>
                </a:cubicBezTo>
                <a:cubicBezTo>
                  <a:pt x="3791" y="1452"/>
                  <a:pt x="3806" y="1422"/>
                  <a:pt x="3806" y="1422"/>
                </a:cubicBezTo>
                <a:cubicBezTo>
                  <a:pt x="3820" y="1335"/>
                  <a:pt x="3828" y="1252"/>
                  <a:pt x="3868" y="1173"/>
                </a:cubicBezTo>
                <a:cubicBezTo>
                  <a:pt x="3874" y="1118"/>
                  <a:pt x="3882" y="1047"/>
                  <a:pt x="3899" y="995"/>
                </a:cubicBezTo>
                <a:cubicBezTo>
                  <a:pt x="3905" y="973"/>
                  <a:pt x="3932" y="944"/>
                  <a:pt x="3946" y="925"/>
                </a:cubicBezTo>
                <a:cubicBezTo>
                  <a:pt x="3954" y="887"/>
                  <a:pt x="3964" y="867"/>
                  <a:pt x="3992" y="840"/>
                </a:cubicBezTo>
                <a:cubicBezTo>
                  <a:pt x="4010" y="784"/>
                  <a:pt x="3987" y="844"/>
                  <a:pt x="4047" y="754"/>
                </a:cubicBezTo>
                <a:cubicBezTo>
                  <a:pt x="4081" y="701"/>
                  <a:pt x="4113" y="621"/>
                  <a:pt x="4179" y="607"/>
                </a:cubicBezTo>
                <a:cubicBezTo>
                  <a:pt x="4197" y="596"/>
                  <a:pt x="4214" y="583"/>
                  <a:pt x="4233" y="575"/>
                </a:cubicBezTo>
                <a:cubicBezTo>
                  <a:pt x="4247" y="568"/>
                  <a:pt x="4280" y="560"/>
                  <a:pt x="4280" y="560"/>
                </a:cubicBezTo>
                <a:cubicBezTo>
                  <a:pt x="4287" y="552"/>
                  <a:pt x="4296" y="545"/>
                  <a:pt x="4303" y="537"/>
                </a:cubicBezTo>
                <a:cubicBezTo>
                  <a:pt x="4317" y="517"/>
                  <a:pt x="4342" y="475"/>
                  <a:pt x="4342" y="475"/>
                </a:cubicBezTo>
                <a:cubicBezTo>
                  <a:pt x="4365" y="393"/>
                  <a:pt x="4418" y="279"/>
                  <a:pt x="4466" y="210"/>
                </a:cubicBezTo>
                <a:cubicBezTo>
                  <a:pt x="4468" y="205"/>
                  <a:pt x="4515" y="138"/>
                  <a:pt x="4536" y="125"/>
                </a:cubicBezTo>
                <a:cubicBezTo>
                  <a:pt x="4566" y="104"/>
                  <a:pt x="4610" y="99"/>
                  <a:pt x="4645" y="94"/>
                </a:cubicBezTo>
                <a:cubicBezTo>
                  <a:pt x="4686" y="79"/>
                  <a:pt x="4697" y="14"/>
                  <a:pt x="4746" y="9"/>
                </a:cubicBezTo>
                <a:cubicBezTo>
                  <a:pt x="4817" y="0"/>
                  <a:pt x="4869" y="1"/>
                  <a:pt x="4932" y="1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Freeform 32"/>
          <p:cNvSpPr>
            <a:spLocks/>
          </p:cNvSpPr>
          <p:nvPr/>
        </p:nvSpPr>
        <p:spPr bwMode="auto">
          <a:xfrm>
            <a:off x="2405063" y="1919288"/>
            <a:ext cx="6397625" cy="2149475"/>
          </a:xfrm>
          <a:custGeom>
            <a:avLst/>
            <a:gdLst>
              <a:gd name="T0" fmla="*/ 0 w 4030"/>
              <a:gd name="T1" fmla="*/ 2147483647 h 1354"/>
              <a:gd name="T2" fmla="*/ 173891575 w 4030"/>
              <a:gd name="T3" fmla="*/ 2147483647 h 1354"/>
              <a:gd name="T4" fmla="*/ 312499375 w 4030"/>
              <a:gd name="T5" fmla="*/ 2147483647 h 1354"/>
              <a:gd name="T6" fmla="*/ 410786263 w 4030"/>
              <a:gd name="T7" fmla="*/ 2147483647 h 1354"/>
              <a:gd name="T8" fmla="*/ 448587813 w 4030"/>
              <a:gd name="T9" fmla="*/ 2147483647 h 1354"/>
              <a:gd name="T10" fmla="*/ 781248438 w 4030"/>
              <a:gd name="T11" fmla="*/ 1905238125 h 1354"/>
              <a:gd name="T12" fmla="*/ 919857825 w 4030"/>
              <a:gd name="T13" fmla="*/ 1494453450 h 1354"/>
              <a:gd name="T14" fmla="*/ 1055946263 w 4030"/>
              <a:gd name="T15" fmla="*/ 1083667188 h 1354"/>
              <a:gd name="T16" fmla="*/ 1134070313 w 4030"/>
              <a:gd name="T17" fmla="*/ 846772500 h 1354"/>
              <a:gd name="T18" fmla="*/ 1232357200 w 4030"/>
              <a:gd name="T19" fmla="*/ 710684063 h 1354"/>
              <a:gd name="T20" fmla="*/ 1348284388 w 4030"/>
              <a:gd name="T21" fmla="*/ 632560013 h 1354"/>
              <a:gd name="T22" fmla="*/ 1897678450 w 4030"/>
              <a:gd name="T23" fmla="*/ 690522813 h 1354"/>
              <a:gd name="T24" fmla="*/ 2147483647 w 4030"/>
              <a:gd name="T25" fmla="*/ 690522813 h 1354"/>
              <a:gd name="T26" fmla="*/ 2147483647 w 4030"/>
              <a:gd name="T27" fmla="*/ 846772500 h 1354"/>
              <a:gd name="T28" fmla="*/ 2147483647 w 4030"/>
              <a:gd name="T29" fmla="*/ 927417500 h 1354"/>
              <a:gd name="T30" fmla="*/ 2147483647 w 4030"/>
              <a:gd name="T31" fmla="*/ 887095000 h 1354"/>
              <a:gd name="T32" fmla="*/ 2147483647 w 4030"/>
              <a:gd name="T33" fmla="*/ 985381888 h 1354"/>
              <a:gd name="T34" fmla="*/ 2147483647 w 4030"/>
              <a:gd name="T35" fmla="*/ 1063505938 h 1354"/>
              <a:gd name="T36" fmla="*/ 2147483647 w 4030"/>
              <a:gd name="T37" fmla="*/ 846772500 h 1354"/>
              <a:gd name="T38" fmla="*/ 2147483647 w 4030"/>
              <a:gd name="T39" fmla="*/ 808970950 h 1354"/>
              <a:gd name="T40" fmla="*/ 2147483647 w 4030"/>
              <a:gd name="T41" fmla="*/ 751006563 h 1354"/>
              <a:gd name="T42" fmla="*/ 2147483647 w 4030"/>
              <a:gd name="T43" fmla="*/ 710684063 h 1354"/>
              <a:gd name="T44" fmla="*/ 2147483647 w 4030"/>
              <a:gd name="T45" fmla="*/ 690522813 h 1354"/>
              <a:gd name="T46" fmla="*/ 2147483647 w 4030"/>
              <a:gd name="T47" fmla="*/ 710684063 h 1354"/>
              <a:gd name="T48" fmla="*/ 2147483647 w 4030"/>
              <a:gd name="T49" fmla="*/ 751006563 h 1354"/>
              <a:gd name="T50" fmla="*/ 2147483647 w 4030"/>
              <a:gd name="T51" fmla="*/ 672882513 h 1354"/>
              <a:gd name="T52" fmla="*/ 2147483647 w 4030"/>
              <a:gd name="T53" fmla="*/ 690522813 h 1354"/>
              <a:gd name="T54" fmla="*/ 2147483647 w 4030"/>
              <a:gd name="T55" fmla="*/ 201612500 h 1354"/>
              <a:gd name="T56" fmla="*/ 2147483647 w 4030"/>
              <a:gd name="T57" fmla="*/ 163810950 h 1354"/>
              <a:gd name="T58" fmla="*/ 2147483647 w 4030"/>
              <a:gd name="T59" fmla="*/ 103327200 h 13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030" h="1354">
                <a:moveTo>
                  <a:pt x="0" y="1354"/>
                </a:moveTo>
                <a:cubicBezTo>
                  <a:pt x="41" y="1325"/>
                  <a:pt x="44" y="1307"/>
                  <a:pt x="69" y="1268"/>
                </a:cubicBezTo>
                <a:cubicBezTo>
                  <a:pt x="79" y="1228"/>
                  <a:pt x="100" y="1193"/>
                  <a:pt x="124" y="1160"/>
                </a:cubicBezTo>
                <a:cubicBezTo>
                  <a:pt x="136" y="1113"/>
                  <a:pt x="155" y="1067"/>
                  <a:pt x="163" y="1020"/>
                </a:cubicBezTo>
                <a:cubicBezTo>
                  <a:pt x="164" y="1012"/>
                  <a:pt x="169" y="948"/>
                  <a:pt x="178" y="934"/>
                </a:cubicBezTo>
                <a:cubicBezTo>
                  <a:pt x="209" y="876"/>
                  <a:pt x="263" y="802"/>
                  <a:pt x="310" y="756"/>
                </a:cubicBezTo>
                <a:cubicBezTo>
                  <a:pt x="328" y="703"/>
                  <a:pt x="333" y="638"/>
                  <a:pt x="365" y="593"/>
                </a:cubicBezTo>
                <a:cubicBezTo>
                  <a:pt x="379" y="530"/>
                  <a:pt x="398" y="488"/>
                  <a:pt x="419" y="430"/>
                </a:cubicBezTo>
                <a:cubicBezTo>
                  <a:pt x="428" y="400"/>
                  <a:pt x="436" y="362"/>
                  <a:pt x="450" y="336"/>
                </a:cubicBezTo>
                <a:cubicBezTo>
                  <a:pt x="464" y="307"/>
                  <a:pt x="463" y="301"/>
                  <a:pt x="489" y="282"/>
                </a:cubicBezTo>
                <a:cubicBezTo>
                  <a:pt x="503" y="270"/>
                  <a:pt x="535" y="251"/>
                  <a:pt x="535" y="251"/>
                </a:cubicBezTo>
                <a:cubicBezTo>
                  <a:pt x="647" y="256"/>
                  <a:pt x="667" y="258"/>
                  <a:pt x="753" y="274"/>
                </a:cubicBezTo>
                <a:cubicBezTo>
                  <a:pt x="1083" y="267"/>
                  <a:pt x="1409" y="262"/>
                  <a:pt x="1739" y="274"/>
                </a:cubicBezTo>
                <a:cubicBezTo>
                  <a:pt x="1780" y="287"/>
                  <a:pt x="1815" y="318"/>
                  <a:pt x="1856" y="336"/>
                </a:cubicBezTo>
                <a:cubicBezTo>
                  <a:pt x="1902" y="356"/>
                  <a:pt x="1937" y="361"/>
                  <a:pt x="1988" y="368"/>
                </a:cubicBezTo>
                <a:cubicBezTo>
                  <a:pt x="2039" y="383"/>
                  <a:pt x="2093" y="369"/>
                  <a:pt x="2143" y="352"/>
                </a:cubicBezTo>
                <a:cubicBezTo>
                  <a:pt x="2275" y="359"/>
                  <a:pt x="2406" y="378"/>
                  <a:pt x="2539" y="391"/>
                </a:cubicBezTo>
                <a:cubicBezTo>
                  <a:pt x="2576" y="400"/>
                  <a:pt x="2611" y="407"/>
                  <a:pt x="2648" y="422"/>
                </a:cubicBezTo>
                <a:cubicBezTo>
                  <a:pt x="2830" y="376"/>
                  <a:pt x="2716" y="413"/>
                  <a:pt x="2889" y="336"/>
                </a:cubicBezTo>
                <a:cubicBezTo>
                  <a:pt x="2901" y="330"/>
                  <a:pt x="2915" y="327"/>
                  <a:pt x="2928" y="321"/>
                </a:cubicBezTo>
                <a:cubicBezTo>
                  <a:pt x="2941" y="314"/>
                  <a:pt x="2952" y="304"/>
                  <a:pt x="2966" y="298"/>
                </a:cubicBezTo>
                <a:cubicBezTo>
                  <a:pt x="2981" y="291"/>
                  <a:pt x="2997" y="287"/>
                  <a:pt x="3013" y="282"/>
                </a:cubicBezTo>
                <a:cubicBezTo>
                  <a:pt x="3020" y="279"/>
                  <a:pt x="3036" y="274"/>
                  <a:pt x="3036" y="274"/>
                </a:cubicBezTo>
                <a:cubicBezTo>
                  <a:pt x="3064" y="276"/>
                  <a:pt x="3093" y="276"/>
                  <a:pt x="3122" y="282"/>
                </a:cubicBezTo>
                <a:cubicBezTo>
                  <a:pt x="3137" y="284"/>
                  <a:pt x="3168" y="298"/>
                  <a:pt x="3168" y="298"/>
                </a:cubicBezTo>
                <a:cubicBezTo>
                  <a:pt x="3236" y="289"/>
                  <a:pt x="3298" y="285"/>
                  <a:pt x="3363" y="267"/>
                </a:cubicBezTo>
                <a:cubicBezTo>
                  <a:pt x="3435" y="276"/>
                  <a:pt x="3444" y="281"/>
                  <a:pt x="3526" y="274"/>
                </a:cubicBezTo>
                <a:cubicBezTo>
                  <a:pt x="3631" y="250"/>
                  <a:pt x="3609" y="134"/>
                  <a:pt x="3689" y="80"/>
                </a:cubicBezTo>
                <a:cubicBezTo>
                  <a:pt x="3692" y="77"/>
                  <a:pt x="3730" y="66"/>
                  <a:pt x="3735" y="65"/>
                </a:cubicBezTo>
                <a:cubicBezTo>
                  <a:pt x="3832" y="0"/>
                  <a:pt x="3914" y="41"/>
                  <a:pt x="4030" y="41"/>
                </a:cubicBezTo>
              </a:path>
            </a:pathLst>
          </a:custGeom>
          <a:noFill/>
          <a:ln w="76200" cmpd="sng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6" name="Freeform 34"/>
          <p:cNvSpPr>
            <a:spLocks/>
          </p:cNvSpPr>
          <p:nvPr/>
        </p:nvSpPr>
        <p:spPr bwMode="auto">
          <a:xfrm>
            <a:off x="5029200" y="974725"/>
            <a:ext cx="3735388" cy="2736850"/>
          </a:xfrm>
          <a:custGeom>
            <a:avLst/>
            <a:gdLst>
              <a:gd name="T0" fmla="*/ 0 w 2353"/>
              <a:gd name="T1" fmla="*/ 2147483647 h 1724"/>
              <a:gd name="T2" fmla="*/ 370463812 w 2353"/>
              <a:gd name="T3" fmla="*/ 2094250638 h 1724"/>
              <a:gd name="T4" fmla="*/ 763608240 w 2353"/>
              <a:gd name="T5" fmla="*/ 1857355950 h 1724"/>
              <a:gd name="T6" fmla="*/ 841732300 w 2353"/>
              <a:gd name="T7" fmla="*/ 1721267513 h 1724"/>
              <a:gd name="T8" fmla="*/ 859374190 w 2353"/>
              <a:gd name="T9" fmla="*/ 1663303125 h 1724"/>
              <a:gd name="T10" fmla="*/ 977820756 w 2353"/>
              <a:gd name="T11" fmla="*/ 1544856575 h 1724"/>
              <a:gd name="T12" fmla="*/ 1428929579 w 2353"/>
              <a:gd name="T13" fmla="*/ 1270158750 h 1724"/>
              <a:gd name="T14" fmla="*/ 1544856782 w 2353"/>
              <a:gd name="T15" fmla="*/ 1174392813 h 1724"/>
              <a:gd name="T16" fmla="*/ 1799391803 w 2353"/>
              <a:gd name="T17" fmla="*/ 1093747813 h 1724"/>
              <a:gd name="T18" fmla="*/ 2074089665 w 2353"/>
              <a:gd name="T19" fmla="*/ 977820625 h 1724"/>
              <a:gd name="T20" fmla="*/ 2147483647 w 2353"/>
              <a:gd name="T21" fmla="*/ 839212825 h 1724"/>
              <a:gd name="T22" fmla="*/ 2147483647 w 2353"/>
              <a:gd name="T23" fmla="*/ 761087188 h 1724"/>
              <a:gd name="T24" fmla="*/ 2147483647 w 2353"/>
              <a:gd name="T25" fmla="*/ 703124388 h 1724"/>
              <a:gd name="T26" fmla="*/ 2147483647 w 2353"/>
              <a:gd name="T27" fmla="*/ 115927188 h 1724"/>
              <a:gd name="T28" fmla="*/ 2147483647 w 2353"/>
              <a:gd name="T29" fmla="*/ 78125638 h 1724"/>
              <a:gd name="T30" fmla="*/ 2147483647 w 2353"/>
              <a:gd name="T31" fmla="*/ 37803138 h 1724"/>
              <a:gd name="T32" fmla="*/ 2147483647 w 2353"/>
              <a:gd name="T33" fmla="*/ 17641888 h 1724"/>
              <a:gd name="T34" fmla="*/ 2147483647 w 2353"/>
              <a:gd name="T35" fmla="*/ 0 h 1724"/>
              <a:gd name="T36" fmla="*/ 2147483647 w 2353"/>
              <a:gd name="T37" fmla="*/ 95765938 h 1724"/>
              <a:gd name="T38" fmla="*/ 2147483647 w 2353"/>
              <a:gd name="T39" fmla="*/ 506552200 h 1724"/>
              <a:gd name="T40" fmla="*/ 2147483647 w 2353"/>
              <a:gd name="T41" fmla="*/ 801409688 h 1724"/>
              <a:gd name="T42" fmla="*/ 2147483647 w 2353"/>
              <a:gd name="T43" fmla="*/ 977820625 h 1724"/>
              <a:gd name="T44" fmla="*/ 2147483647 w 2353"/>
              <a:gd name="T45" fmla="*/ 781248438 h 1724"/>
              <a:gd name="T46" fmla="*/ 2147483647 w 2353"/>
              <a:gd name="T47" fmla="*/ 801409688 h 1724"/>
              <a:gd name="T48" fmla="*/ 2147483647 w 2353"/>
              <a:gd name="T49" fmla="*/ 879535325 h 1724"/>
              <a:gd name="T50" fmla="*/ 2147483647 w 2353"/>
              <a:gd name="T51" fmla="*/ 1524695325 h 1724"/>
              <a:gd name="T52" fmla="*/ 2147483647 w 2353"/>
              <a:gd name="T53" fmla="*/ 2147483647 h 1724"/>
              <a:gd name="T54" fmla="*/ 2147483647 w 2353"/>
              <a:gd name="T55" fmla="*/ 2147483647 h 1724"/>
              <a:gd name="T56" fmla="*/ 2147483647 w 2353"/>
              <a:gd name="T57" fmla="*/ 2147483647 h 1724"/>
              <a:gd name="T58" fmla="*/ 2147483647 w 2353"/>
              <a:gd name="T59" fmla="*/ 2147483647 h 1724"/>
              <a:gd name="T60" fmla="*/ 2147483647 w 2353"/>
              <a:gd name="T61" fmla="*/ 2147483647 h 1724"/>
              <a:gd name="T62" fmla="*/ 2147483647 w 2353"/>
              <a:gd name="T63" fmla="*/ 2147483647 h 1724"/>
              <a:gd name="T64" fmla="*/ 2147483647 w 2353"/>
              <a:gd name="T65" fmla="*/ 2147483647 h 1724"/>
              <a:gd name="T66" fmla="*/ 2147483647 w 2353"/>
              <a:gd name="T67" fmla="*/ 2147483647 h 17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53" h="1724">
                <a:moveTo>
                  <a:pt x="0" y="854"/>
                </a:moveTo>
                <a:cubicBezTo>
                  <a:pt x="99" y="833"/>
                  <a:pt x="50" y="840"/>
                  <a:pt x="147" y="831"/>
                </a:cubicBezTo>
                <a:cubicBezTo>
                  <a:pt x="210" y="809"/>
                  <a:pt x="261" y="791"/>
                  <a:pt x="303" y="737"/>
                </a:cubicBezTo>
                <a:cubicBezTo>
                  <a:pt x="318" y="684"/>
                  <a:pt x="296" y="748"/>
                  <a:pt x="334" y="683"/>
                </a:cubicBezTo>
                <a:cubicBezTo>
                  <a:pt x="337" y="676"/>
                  <a:pt x="336" y="666"/>
                  <a:pt x="341" y="660"/>
                </a:cubicBezTo>
                <a:cubicBezTo>
                  <a:pt x="354" y="642"/>
                  <a:pt x="388" y="613"/>
                  <a:pt x="388" y="613"/>
                </a:cubicBezTo>
                <a:cubicBezTo>
                  <a:pt x="418" y="526"/>
                  <a:pt x="505" y="544"/>
                  <a:pt x="567" y="504"/>
                </a:cubicBezTo>
                <a:cubicBezTo>
                  <a:pt x="583" y="493"/>
                  <a:pt x="595" y="475"/>
                  <a:pt x="613" y="466"/>
                </a:cubicBezTo>
                <a:cubicBezTo>
                  <a:pt x="640" y="450"/>
                  <a:pt x="682" y="442"/>
                  <a:pt x="714" y="434"/>
                </a:cubicBezTo>
                <a:cubicBezTo>
                  <a:pt x="767" y="398"/>
                  <a:pt x="765" y="407"/>
                  <a:pt x="823" y="388"/>
                </a:cubicBezTo>
                <a:cubicBezTo>
                  <a:pt x="848" y="362"/>
                  <a:pt x="873" y="353"/>
                  <a:pt x="901" y="333"/>
                </a:cubicBezTo>
                <a:cubicBezTo>
                  <a:pt x="912" y="324"/>
                  <a:pt x="920" y="311"/>
                  <a:pt x="932" y="302"/>
                </a:cubicBezTo>
                <a:cubicBezTo>
                  <a:pt x="941" y="293"/>
                  <a:pt x="952" y="286"/>
                  <a:pt x="963" y="279"/>
                </a:cubicBezTo>
                <a:cubicBezTo>
                  <a:pt x="1037" y="152"/>
                  <a:pt x="1177" y="67"/>
                  <a:pt x="1320" y="46"/>
                </a:cubicBezTo>
                <a:cubicBezTo>
                  <a:pt x="1337" y="39"/>
                  <a:pt x="1356" y="38"/>
                  <a:pt x="1374" y="31"/>
                </a:cubicBezTo>
                <a:cubicBezTo>
                  <a:pt x="1382" y="27"/>
                  <a:pt x="1389" y="19"/>
                  <a:pt x="1398" y="15"/>
                </a:cubicBezTo>
                <a:cubicBezTo>
                  <a:pt x="1405" y="11"/>
                  <a:pt x="1413" y="9"/>
                  <a:pt x="1421" y="7"/>
                </a:cubicBezTo>
                <a:cubicBezTo>
                  <a:pt x="1540" y="14"/>
                  <a:pt x="1533" y="13"/>
                  <a:pt x="1623" y="0"/>
                </a:cubicBezTo>
                <a:cubicBezTo>
                  <a:pt x="1658" y="8"/>
                  <a:pt x="1671" y="7"/>
                  <a:pt x="1693" y="38"/>
                </a:cubicBezTo>
                <a:cubicBezTo>
                  <a:pt x="1704" y="92"/>
                  <a:pt x="1705" y="147"/>
                  <a:pt x="1716" y="201"/>
                </a:cubicBezTo>
                <a:cubicBezTo>
                  <a:pt x="1724" y="244"/>
                  <a:pt x="1748" y="277"/>
                  <a:pt x="1763" y="318"/>
                </a:cubicBezTo>
                <a:cubicBezTo>
                  <a:pt x="1768" y="376"/>
                  <a:pt x="1758" y="408"/>
                  <a:pt x="1817" y="388"/>
                </a:cubicBezTo>
                <a:cubicBezTo>
                  <a:pt x="1830" y="349"/>
                  <a:pt x="1830" y="323"/>
                  <a:pt x="1871" y="310"/>
                </a:cubicBezTo>
                <a:cubicBezTo>
                  <a:pt x="1881" y="312"/>
                  <a:pt x="1895" y="310"/>
                  <a:pt x="1903" y="318"/>
                </a:cubicBezTo>
                <a:cubicBezTo>
                  <a:pt x="1910" y="325"/>
                  <a:pt x="1908" y="338"/>
                  <a:pt x="1910" y="349"/>
                </a:cubicBezTo>
                <a:cubicBezTo>
                  <a:pt x="1926" y="472"/>
                  <a:pt x="1925" y="487"/>
                  <a:pt x="1934" y="605"/>
                </a:cubicBezTo>
                <a:cubicBezTo>
                  <a:pt x="1936" y="755"/>
                  <a:pt x="1936" y="905"/>
                  <a:pt x="1941" y="1056"/>
                </a:cubicBezTo>
                <a:cubicBezTo>
                  <a:pt x="1941" y="1084"/>
                  <a:pt x="1947" y="1112"/>
                  <a:pt x="1949" y="1141"/>
                </a:cubicBezTo>
                <a:cubicBezTo>
                  <a:pt x="1955" y="1275"/>
                  <a:pt x="1959" y="1410"/>
                  <a:pt x="1965" y="1545"/>
                </a:cubicBezTo>
                <a:cubicBezTo>
                  <a:pt x="1965" y="1556"/>
                  <a:pt x="1975" y="1565"/>
                  <a:pt x="1980" y="1576"/>
                </a:cubicBezTo>
                <a:cubicBezTo>
                  <a:pt x="1990" y="1603"/>
                  <a:pt x="1985" y="1637"/>
                  <a:pt x="2003" y="1662"/>
                </a:cubicBezTo>
                <a:cubicBezTo>
                  <a:pt x="2024" y="1692"/>
                  <a:pt x="2109" y="1710"/>
                  <a:pt x="2143" y="1724"/>
                </a:cubicBezTo>
                <a:cubicBezTo>
                  <a:pt x="2211" y="1716"/>
                  <a:pt x="2216" y="1719"/>
                  <a:pt x="2260" y="1677"/>
                </a:cubicBezTo>
                <a:cubicBezTo>
                  <a:pt x="2288" y="1681"/>
                  <a:pt x="2323" y="1693"/>
                  <a:pt x="2353" y="1693"/>
                </a:cubicBezTo>
              </a:path>
            </a:pathLst>
          </a:custGeom>
          <a:noFill/>
          <a:ln w="762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4" name="Text Box 35"/>
          <p:cNvSpPr txBox="1">
            <a:spLocks noChangeArrowheads="1"/>
          </p:cNvSpPr>
          <p:nvPr/>
        </p:nvSpPr>
        <p:spPr bwMode="auto">
          <a:xfrm>
            <a:off x="1090613" y="5348288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FFFF00"/>
                </a:solidFill>
              </a:rPr>
              <a:t>Premil</a:t>
            </a:r>
          </a:p>
        </p:txBody>
      </p:sp>
      <p:sp>
        <p:nvSpPr>
          <p:cNvPr id="147485" name="Text Box 36"/>
          <p:cNvSpPr txBox="1">
            <a:spLocks noChangeArrowheads="1"/>
          </p:cNvSpPr>
          <p:nvPr/>
        </p:nvSpPr>
        <p:spPr bwMode="auto">
          <a:xfrm>
            <a:off x="3135313" y="5334000"/>
            <a:ext cx="954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00FFFF"/>
                </a:solidFill>
              </a:rPr>
              <a:t>Amil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147486" name="Text Box 37"/>
          <p:cNvSpPr txBox="1">
            <a:spLocks noChangeArrowheads="1"/>
          </p:cNvSpPr>
          <p:nvPr/>
        </p:nvSpPr>
        <p:spPr bwMode="auto">
          <a:xfrm>
            <a:off x="5181600" y="5334000"/>
            <a:ext cx="1468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FF8000"/>
                </a:solidFill>
              </a:rPr>
              <a:t>Postmil</a:t>
            </a:r>
            <a:endParaRPr 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2" grpId="0" animBg="1"/>
      <p:bldP spid="120864" grpId="0" animBg="1"/>
      <p:bldP spid="1208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447800" y="4114800"/>
            <a:ext cx="6705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7126288" y="2638425"/>
            <a:ext cx="0" cy="1371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 rot="-5400000">
            <a:off x="-682625" y="3714750"/>
            <a:ext cx="3133725" cy="70167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Times New Roman" charset="0"/>
              </a:rPr>
              <a:t>Church Age</a:t>
            </a:r>
            <a:endParaRPr lang="en-US" sz="4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19800" y="1295400"/>
            <a:ext cx="2057400" cy="131127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CCFF"/>
                </a:solidFill>
                <a:latin typeface="Times New Roman" charset="0"/>
              </a:rPr>
              <a:t>Second Coming</a:t>
            </a:r>
            <a:endParaRPr lang="en-US" sz="4000">
              <a:latin typeface="Times New Roman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828800" y="2971800"/>
            <a:ext cx="3733800" cy="18589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Times New Roman" charset="0"/>
              </a:rPr>
              <a:t>Golden Age      of the Gospel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Times New Roman" charset="0"/>
              </a:rPr>
              <a:t>Tribulations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5400000" flipH="1">
            <a:off x="5850732" y="3869531"/>
            <a:ext cx="4951412" cy="70167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CC00"/>
                </a:solidFill>
                <a:latin typeface="Times New Roman" charset="0"/>
              </a:rPr>
              <a:t>Eternal Kingdom</a:t>
            </a:r>
            <a:endParaRPr lang="en-US" sz="4000">
              <a:solidFill>
                <a:srgbClr val="FFCC00"/>
              </a:solidFill>
              <a:latin typeface="Times New Roman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 rot="5381629">
            <a:off x="5875338" y="5097462"/>
            <a:ext cx="2514600" cy="70167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FF0066"/>
                </a:solidFill>
                <a:latin typeface="Times New Roman" charset="0"/>
              </a:rPr>
              <a:t>Judgment</a:t>
            </a:r>
            <a:endParaRPr lang="en-US" sz="4000" b="1">
              <a:latin typeface="Times New Roman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400000">
            <a:off x="1104900" y="1333500"/>
            <a:ext cx="4495800" cy="5486400"/>
          </a:xfrm>
          <a:custGeom>
            <a:avLst/>
            <a:gdLst>
              <a:gd name="G0" fmla="+- 3882 0 0"/>
              <a:gd name="G1" fmla="+- 21600 0 3882"/>
              <a:gd name="G2" fmla="*/ 3882 1 2"/>
              <a:gd name="G3" fmla="+- 21600 0 G2"/>
              <a:gd name="G4" fmla="+/ 3882 21600 2"/>
              <a:gd name="G5" fmla="+/ G1 0 2"/>
              <a:gd name="G6" fmla="*/ 21600 21600 3882"/>
              <a:gd name="G7" fmla="*/ G6 1 2"/>
              <a:gd name="G8" fmla="+- 21600 0 G7"/>
              <a:gd name="G9" fmla="*/ 21600 1 2"/>
              <a:gd name="G10" fmla="+- 3882 0 G9"/>
              <a:gd name="G11" fmla="?: G10 G8 0"/>
              <a:gd name="G12" fmla="?: G10 G7 21600"/>
              <a:gd name="T0" fmla="*/ 19659 w 21600"/>
              <a:gd name="T1" fmla="*/ 10800 h 21600"/>
              <a:gd name="T2" fmla="*/ 10800 w 21600"/>
              <a:gd name="T3" fmla="*/ 21600 h 21600"/>
              <a:gd name="T4" fmla="*/ 1941 w 21600"/>
              <a:gd name="T5" fmla="*/ 10800 h 21600"/>
              <a:gd name="T6" fmla="*/ 10800 w 21600"/>
              <a:gd name="T7" fmla="*/ 0 h 21600"/>
              <a:gd name="T8" fmla="*/ 3741 w 21600"/>
              <a:gd name="T9" fmla="*/ 3741 h 21600"/>
              <a:gd name="T10" fmla="*/ 17859 w 21600"/>
              <a:gd name="T11" fmla="*/ 1785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82" y="21600"/>
                </a:lnTo>
                <a:lnTo>
                  <a:pt x="17718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62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FFFF"/>
                </a:solidFill>
                <a:latin typeface="Times New Roman" charset="0"/>
              </a:rPr>
              <a:t>Postmillennialism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428038" y="9525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Comic Sans MS" charset="0"/>
              </a:rPr>
              <a:t>27</a:t>
            </a:r>
            <a:endParaRPr lang="en-US" b="1">
              <a:latin typeface="Comic Sans MS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2" grpId="0" autoUpdateAnimBg="0"/>
      <p:bldP spid="4104" grpId="0" autoUpdateAnimBg="0"/>
      <p:bldP spid="410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2156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51554" name="Picture 3" descr="ms187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8153400" y="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151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457200"/>
            <a:ext cx="9296400" cy="990600"/>
          </a:xfr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Postmillennial Support Cited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304800" y="1704975"/>
            <a:ext cx="3810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Argument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4572000" y="1704975"/>
            <a:ext cx="36576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Response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31112" name="Text Box 8"/>
          <p:cNvSpPr txBox="1">
            <a:spLocks noChangeArrowheads="1"/>
          </p:cNvSpPr>
          <p:nvPr/>
        </p:nvSpPr>
        <p:spPr bwMode="auto">
          <a:xfrm>
            <a:off x="304800" y="2667000"/>
            <a:ext cx="40386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No beginning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4572000" y="2667000"/>
            <a:ext cx="44196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Brought by Christ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31114" name="Text Box 10"/>
          <p:cNvSpPr txBox="1">
            <a:spLocks noChangeArrowheads="1"/>
          </p:cNvSpPr>
          <p:nvPr/>
        </p:nvSpPr>
        <p:spPr bwMode="auto">
          <a:xfrm>
            <a:off x="304800" y="3657600"/>
            <a:ext cx="40386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More saved than lost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4572000" y="3657600"/>
            <a:ext cx="45720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bg1"/>
                </a:solidFill>
                <a:latin typeface="Arial"/>
              </a:rPr>
              <a:t>"</a:t>
            </a:r>
            <a:r>
              <a:rPr lang="en-US" sz="2800" b="1" dirty="0">
                <a:solidFill>
                  <a:schemeClr val="bg1"/>
                </a:solidFill>
              </a:rPr>
              <a:t>The gate is small</a:t>
            </a:r>
            <a:r>
              <a:rPr lang="en-US" altLang="ja-JP" sz="2800" b="1" dirty="0">
                <a:solidFill>
                  <a:schemeClr val="bg1"/>
                </a:solidFill>
                <a:latin typeface="Arial"/>
              </a:rPr>
              <a:t>"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31116" name="Text Box 12"/>
          <p:cNvSpPr txBox="1">
            <a:spLocks noChangeArrowheads="1"/>
          </p:cNvSpPr>
          <p:nvPr/>
        </p:nvSpPr>
        <p:spPr bwMode="auto">
          <a:xfrm>
            <a:off x="304800" y="4648200"/>
            <a:ext cx="40386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World getting better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4572000" y="4648200"/>
            <a:ext cx="45720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WWI, WWII, Luke 18:8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304800" y="5638800"/>
            <a:ext cx="40386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Premil ignores figures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4572000" y="5638800"/>
            <a:ext cx="45720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Figures are for real things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2" grpId="0"/>
      <p:bldP spid="431113" grpId="0"/>
      <p:bldP spid="431114" grpId="0"/>
      <p:bldP spid="431115" grpId="0"/>
      <p:bldP spid="431116" grpId="0"/>
      <p:bldP spid="431117" grpId="0"/>
      <p:bldP spid="431118" grpId="0"/>
      <p:bldP spid="4311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2156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53602" name="Picture 3" descr="ms187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8153400" y="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151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457200"/>
            <a:ext cx="9296400" cy="990600"/>
          </a:xfr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Postmillennial Support Cited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304800" y="1704975"/>
            <a:ext cx="3810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Argument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4572000" y="1704975"/>
            <a:ext cx="36576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bg1"/>
                </a:solidFill>
              </a:rPr>
              <a:t>Response</a:t>
            </a:r>
            <a:endParaRPr lang="en-US" sz="3200" b="1" i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45448" name="Text Box 8"/>
          <p:cNvSpPr txBox="1">
            <a:spLocks noChangeArrowheads="1"/>
          </p:cNvSpPr>
          <p:nvPr/>
        </p:nvSpPr>
        <p:spPr bwMode="auto">
          <a:xfrm>
            <a:off x="304800" y="2667000"/>
            <a:ext cx="4038600" cy="946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</a:rPr>
              <a:t>Mortals &amp; immortals can</a:t>
            </a:r>
            <a:r>
              <a:rPr lang="fr-FR" altLang="ja-JP" sz="2800" b="1" dirty="0">
                <a:solidFill>
                  <a:schemeClr val="bg1"/>
                </a:solidFill>
                <a:latin typeface="Arial"/>
              </a:rPr>
              <a:t>'</a:t>
            </a:r>
            <a:r>
              <a:rPr lang="en-US" sz="2800" b="1" dirty="0">
                <a:solidFill>
                  <a:schemeClr val="bg1"/>
                </a:solidFill>
              </a:rPr>
              <a:t>t live together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45449" name="Text Box 9"/>
          <p:cNvSpPr txBox="1">
            <a:spLocks noChangeArrowheads="1"/>
          </p:cNvSpPr>
          <p:nvPr/>
        </p:nvSpPr>
        <p:spPr bwMode="auto">
          <a:xfrm>
            <a:off x="4572000" y="2667000"/>
            <a:ext cx="4419600" cy="946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</a:rPr>
              <a:t>It</a:t>
            </a:r>
            <a:r>
              <a:rPr lang="fr-FR" altLang="ja-JP" sz="2800" b="1" dirty="0">
                <a:solidFill>
                  <a:schemeClr val="bg1"/>
                </a:solidFill>
                <a:latin typeface="Arial"/>
              </a:rPr>
              <a:t>'</a:t>
            </a:r>
            <a:r>
              <a:rPr lang="en-US" sz="2800" b="1" dirty="0">
                <a:solidFill>
                  <a:schemeClr val="bg1"/>
                </a:solidFill>
              </a:rPr>
              <a:t>s already been done (Luke 24:31-32)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304800" y="3976688"/>
            <a:ext cx="4038600" cy="180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bg1"/>
                </a:solidFill>
                <a:latin typeface="Arial"/>
              </a:rPr>
              <a:t>"</a:t>
            </a:r>
            <a:r>
              <a:rPr lang="en-US" sz="2800" b="1" dirty="0">
                <a:solidFill>
                  <a:schemeClr val="bg1"/>
                </a:solidFill>
              </a:rPr>
              <a:t>Flesh and blood cannot inherit the kingdom of God</a:t>
            </a:r>
            <a:r>
              <a:rPr lang="en-US" altLang="ja-JP" sz="2800" b="1" dirty="0">
                <a:solidFill>
                  <a:schemeClr val="bg1"/>
                </a:solidFill>
                <a:latin typeface="Arial"/>
              </a:rPr>
              <a:t>"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(1 Cor. 15:50)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4572000" y="3976688"/>
            <a:ext cx="4572000" cy="946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Refers to the eternal state (15:24-25)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8" grpId="0"/>
      <p:bldP spid="445449" grpId="0"/>
      <p:bldP spid="445450" grpId="0"/>
      <p:bldP spid="4454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35"/>
          <p:cNvSpPr>
            <a:spLocks noChangeArrowheads="1"/>
          </p:cNvSpPr>
          <p:nvPr/>
        </p:nvSpPr>
        <p:spPr bwMode="auto">
          <a:xfrm rot="5400000">
            <a:off x="4610100" y="4152900"/>
            <a:ext cx="914400" cy="2362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28613"/>
            <a:ext cx="7466012" cy="1035050"/>
          </a:xfrm>
          <a:solidFill>
            <a:srgbClr val="0066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6000" b="1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Kingdom Aspects</a:t>
            </a:r>
            <a:endParaRPr lang="en-US" sz="6600" b="1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7200" y="1844675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FF00"/>
                </a:solidFill>
                <a:latin typeface="Comic Sans MS" charset="0"/>
              </a:rPr>
              <a:t>----------The Universal Kingdom------------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-228600" y="4359275"/>
            <a:ext cx="197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Mt Sinai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8272463" y="87313"/>
            <a:ext cx="79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119d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33400" y="2530475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FF00"/>
                </a:solidFill>
                <a:latin typeface="Comic Sans MS" charset="0"/>
              </a:rPr>
              <a:t>----------The Spiritual Kingdom------------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219200" y="4359275"/>
            <a:ext cx="1978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Judges/</a:t>
            </a:r>
            <a:br>
              <a:rPr lang="en-US">
                <a:solidFill>
                  <a:schemeClr val="bg1"/>
                </a:solidFill>
                <a:latin typeface="Comic Sans MS" charset="0"/>
              </a:rPr>
            </a:br>
            <a:r>
              <a:rPr lang="en-US">
                <a:solidFill>
                  <a:schemeClr val="bg1"/>
                </a:solidFill>
                <a:latin typeface="Comic Sans MS" charset="0"/>
              </a:rPr>
              <a:t>Kings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733800" y="4359275"/>
            <a:ext cx="197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Church Age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318375" y="4359275"/>
            <a:ext cx="197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Eternity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57200" y="4359275"/>
            <a:ext cx="8154988" cy="50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55660" name="Group 6"/>
          <p:cNvGrpSpPr>
            <a:grpSpLocks/>
          </p:cNvGrpSpPr>
          <p:nvPr/>
        </p:nvGrpSpPr>
        <p:grpSpPr bwMode="auto">
          <a:xfrm>
            <a:off x="3454400" y="3724275"/>
            <a:ext cx="431800" cy="647700"/>
            <a:chOff x="385" y="1298"/>
            <a:chExt cx="272" cy="408"/>
          </a:xfrm>
        </p:grpSpPr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>
              <a:off x="521" y="1298"/>
              <a:ext cx="0" cy="408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 rot="16200000" flipV="1">
              <a:off x="521" y="1298"/>
              <a:ext cx="0" cy="272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7165975" y="3652838"/>
            <a:ext cx="0" cy="719137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5662" name="Line 23"/>
          <p:cNvSpPr>
            <a:spLocks noChangeShapeType="1"/>
          </p:cNvSpPr>
          <p:nvPr/>
        </p:nvSpPr>
        <p:spPr bwMode="auto">
          <a:xfrm>
            <a:off x="1524000" y="4130675"/>
            <a:ext cx="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3" name="Line 24"/>
          <p:cNvSpPr>
            <a:spLocks noChangeShapeType="1"/>
          </p:cNvSpPr>
          <p:nvPr/>
        </p:nvSpPr>
        <p:spPr bwMode="auto">
          <a:xfrm>
            <a:off x="2819400" y="4130675"/>
            <a:ext cx="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886200" y="5029200"/>
            <a:ext cx="197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Tribulations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143000" y="3292475"/>
            <a:ext cx="197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latin typeface="Comic Sans MS" charset="0"/>
              </a:rPr>
              <a:t>Theocratic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318375" y="3292475"/>
            <a:ext cx="197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latin typeface="Comic Sans MS" charset="0"/>
              </a:rPr>
              <a:t>Eternal</a:t>
            </a:r>
          </a:p>
        </p:txBody>
      </p:sp>
      <p:sp>
        <p:nvSpPr>
          <p:cNvPr id="155667" name="AutoShape 34"/>
          <p:cNvSpPr>
            <a:spLocks noChangeArrowheads="1"/>
          </p:cNvSpPr>
          <p:nvPr/>
        </p:nvSpPr>
        <p:spPr bwMode="auto">
          <a:xfrm rot="-5400000">
            <a:off x="5372100" y="3162300"/>
            <a:ext cx="914400" cy="2362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5334000" y="4038600"/>
            <a:ext cx="182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Millennial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61" grpId="0"/>
      <p:bldP spid="31772" grpId="0"/>
      <p:bldP spid="31775" grpId="0"/>
      <p:bldP spid="317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5257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cs typeface="+mj-cs"/>
              </a:rPr>
              <a:t>Black</a:t>
            </a:r>
            <a:endParaRPr lang="en-US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Future (Eschatology)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9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915400" cy="8382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Is there a future for ethnic believing Israel?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57200" y="2170113"/>
            <a:ext cx="3810000" cy="3657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19200" y="1387475"/>
            <a:ext cx="2606675" cy="8223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/>
              <a:t>Dispensational</a:t>
            </a:r>
          </a:p>
          <a:p>
            <a:pPr algn="ctr">
              <a:defRPr/>
            </a:pPr>
            <a:r>
              <a:rPr lang="en-US" b="1"/>
              <a:t>Premillennialism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971800" y="3613150"/>
            <a:ext cx="1314450" cy="11874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/>
              <a:t>Israel has a future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876800" y="2170113"/>
            <a:ext cx="3810000" cy="3657600"/>
          </a:xfrm>
          <a:prstGeom prst="ellipse">
            <a:avLst/>
          </a:prstGeom>
          <a:noFill/>
          <a:ln w="57150">
            <a:solidFill>
              <a:srgbClr val="C9C4FF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257800" y="1387475"/>
            <a:ext cx="3124200" cy="8223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C9C4FF"/>
                </a:solidFill>
              </a:rPr>
              <a:t>Amillennialism &amp; </a:t>
            </a:r>
          </a:p>
          <a:p>
            <a:pPr algn="ctr">
              <a:defRPr/>
            </a:pPr>
            <a:r>
              <a:rPr lang="en-US" b="1">
                <a:solidFill>
                  <a:srgbClr val="C9C4FF"/>
                </a:solidFill>
              </a:rPr>
              <a:t>Postmillennial</a:t>
            </a:r>
            <a:r>
              <a:rPr lang="en-US" altLang="ko-KR" b="1">
                <a:solidFill>
                  <a:srgbClr val="C9C4FF"/>
                </a:solidFill>
                <a:ea typeface="굴림" charset="0"/>
                <a:cs typeface="굴림" charset="0"/>
              </a:rPr>
              <a:t>is</a:t>
            </a:r>
            <a:r>
              <a:rPr lang="en-US" b="1">
                <a:solidFill>
                  <a:srgbClr val="C9C4FF"/>
                </a:solidFill>
              </a:rPr>
              <a:t>m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239000" y="3613150"/>
            <a:ext cx="1314450" cy="11874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C9C4FF"/>
                </a:solidFill>
              </a:rPr>
              <a:t>Israel has no future</a:t>
            </a: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686050" y="3048000"/>
            <a:ext cx="3810000" cy="3657600"/>
          </a:xfrm>
          <a:prstGeom prst="ellips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562600" y="5959475"/>
            <a:ext cx="2606675" cy="8223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FFFF"/>
                </a:solidFill>
              </a:rPr>
              <a:t>Covenant</a:t>
            </a:r>
          </a:p>
          <a:p>
            <a:pPr algn="ctr">
              <a:defRPr/>
            </a:pPr>
            <a:r>
              <a:rPr lang="en-US" b="1">
                <a:solidFill>
                  <a:srgbClr val="00FFFF"/>
                </a:solidFill>
              </a:rPr>
              <a:t>Premillennialism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895850" y="3613150"/>
            <a:ext cx="1314450" cy="11874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FFFF"/>
                </a:solidFill>
              </a:rPr>
              <a:t>Church is new Israel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914400" y="3657600"/>
            <a:ext cx="1543050" cy="11874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/>
              <a:t>Church &amp; Israel distinct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/>
      <p:bldP spid="10247" grpId="0"/>
      <p:bldP spid="10248" grpId="0" animBg="1"/>
      <p:bldP spid="10249" grpId="0"/>
      <p:bldP spid="10250" grpId="0"/>
      <p:bldP spid="10251" grpId="0" animBg="1"/>
      <p:bldP spid="10252" grpId="0"/>
      <p:bldP spid="10253" grpId="0"/>
      <p:bldP spid="102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/>
                <a:cs typeface="Arial"/>
              </a:rPr>
              <a:t>Two Key Millennial Questions</a:t>
            </a:r>
          </a:p>
        </p:txBody>
      </p:sp>
      <p:sp>
        <p:nvSpPr>
          <p:cNvPr id="693251" name="Rectangle 1027"/>
          <p:cNvSpPr>
            <a:spLocks noChangeArrowheads="1"/>
          </p:cNvSpPr>
          <p:nvPr/>
        </p:nvSpPr>
        <p:spPr bwMode="auto">
          <a:xfrm>
            <a:off x="8458200" y="76200"/>
            <a:ext cx="698500" cy="4619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latin typeface="Arial"/>
                <a:cs typeface="Arial"/>
              </a:rPr>
              <a:t>120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93252" name="Rectangle 1028"/>
          <p:cNvSpPr>
            <a:spLocks noChangeArrowheads="1"/>
          </p:cNvSpPr>
          <p:nvPr/>
        </p:nvSpPr>
        <p:spPr bwMode="auto">
          <a:xfrm>
            <a:off x="609600" y="2438400"/>
            <a:ext cx="8153400" cy="26670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rabicPeriod"/>
              <a:defRPr/>
            </a:pPr>
            <a:r>
              <a:rPr lang="en-US" sz="3200" b="1" i="1" u="sng">
                <a:latin typeface="Arial"/>
                <a:cs typeface="Arial"/>
              </a:rPr>
              <a:t>When?</a:t>
            </a:r>
            <a:r>
              <a:rPr lang="en-US" sz="3200" b="1" i="1">
                <a:latin typeface="Arial"/>
                <a:cs typeface="Arial"/>
              </a:rPr>
              <a:t>  Will Christ return </a:t>
            </a:r>
            <a:r>
              <a:rPr lang="en-US" sz="3200" b="1" i="1" u="sng">
                <a:latin typeface="Arial"/>
                <a:cs typeface="Arial"/>
              </a:rPr>
              <a:t>before</a:t>
            </a:r>
            <a:r>
              <a:rPr lang="en-US" sz="3200" b="1" i="1">
                <a:latin typeface="Arial"/>
                <a:cs typeface="Arial"/>
              </a:rPr>
              <a:t> or </a:t>
            </a:r>
            <a:r>
              <a:rPr lang="en-US" sz="3200" b="1" i="1" u="sng">
                <a:latin typeface="Arial"/>
                <a:cs typeface="Arial"/>
              </a:rPr>
              <a:t>after</a:t>
            </a:r>
            <a:r>
              <a:rPr lang="en-US" sz="3200" b="1" i="1">
                <a:latin typeface="Arial"/>
                <a:cs typeface="Arial"/>
              </a:rPr>
              <a:t> the millennium?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rabicPeriod"/>
              <a:defRPr/>
            </a:pPr>
            <a:endParaRPr lang="en-US" sz="3200" b="1" i="1">
              <a:latin typeface="Arial"/>
              <a:cs typeface="Arial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rabicPeriod"/>
              <a:defRPr/>
            </a:pPr>
            <a:r>
              <a:rPr lang="en-US" sz="3200" b="1" i="1" u="sng">
                <a:latin typeface="Arial"/>
                <a:cs typeface="Arial"/>
              </a:rPr>
              <a:t>What?</a:t>
            </a:r>
            <a:r>
              <a:rPr lang="en-US" sz="3200" b="1" i="1">
                <a:latin typeface="Arial"/>
                <a:cs typeface="Arial"/>
              </a:rPr>
              <a:t>  All agree there will be a millennium, but </a:t>
            </a:r>
            <a:r>
              <a:rPr lang="en-US" sz="3200" b="1" i="1" u="sng">
                <a:latin typeface="Arial"/>
                <a:cs typeface="Arial"/>
              </a:rPr>
              <a:t>what kind</a:t>
            </a:r>
            <a:r>
              <a:rPr lang="en-US" sz="3200" b="1" i="1">
                <a:latin typeface="Arial"/>
                <a:cs typeface="Arial"/>
              </a:rPr>
              <a:t> will it be?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026"/>
          <p:cNvSpPr>
            <a:spLocks noChangeArrowheads="1"/>
          </p:cNvSpPr>
          <p:nvPr/>
        </p:nvSpPr>
        <p:spPr bwMode="auto">
          <a:xfrm>
            <a:off x="0" y="762000"/>
            <a:ext cx="9144000" cy="129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29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ln>
            <a:solidFill>
              <a:schemeClr val="bg1"/>
            </a:solidFill>
            <a:miter lim="800000"/>
            <a:headEnd/>
            <a:tailEnd/>
          </a:ln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000"/>
              <a:t>Basic Comparisons</a:t>
            </a:r>
          </a:p>
        </p:txBody>
      </p:sp>
      <p:graphicFrame>
        <p:nvGraphicFramePr>
          <p:cNvPr id="131075" name="Object 1028"/>
          <p:cNvGraphicFramePr>
            <a:graphicFrameLocks noChangeAspect="1"/>
          </p:cNvGraphicFramePr>
          <p:nvPr/>
        </p:nvGraphicFramePr>
        <p:xfrm>
          <a:off x="1066800" y="838200"/>
          <a:ext cx="8305800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870700" imgH="4965700" progId="Word.Document.8">
                  <p:embed/>
                </p:oleObj>
              </mc:Choice>
              <mc:Fallback>
                <p:oleObj name="Document" r:id="rId3" imgW="6870700" imgH="4965700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838200"/>
                        <a:ext cx="8305800" cy="599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35921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6" name="Line 1029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WordArt 1030"/>
          <p:cNvSpPr>
            <a:spLocks noChangeArrowheads="1" noChangeShapeType="1" noTextEdit="1"/>
          </p:cNvSpPr>
          <p:nvPr/>
        </p:nvSpPr>
        <p:spPr bwMode="auto">
          <a:xfrm>
            <a:off x="165100" y="2209800"/>
            <a:ext cx="8255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Amil</a:t>
            </a:r>
          </a:p>
        </p:txBody>
      </p:sp>
      <p:sp>
        <p:nvSpPr>
          <p:cNvPr id="131078" name="WordArt 1031"/>
          <p:cNvSpPr>
            <a:spLocks noChangeArrowheads="1" noChangeShapeType="1" noTextEdit="1"/>
          </p:cNvSpPr>
          <p:nvPr/>
        </p:nvSpPr>
        <p:spPr bwMode="auto">
          <a:xfrm>
            <a:off x="165100" y="3733800"/>
            <a:ext cx="8255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Postmil</a:t>
            </a:r>
          </a:p>
        </p:txBody>
      </p:sp>
      <p:sp>
        <p:nvSpPr>
          <p:cNvPr id="131079" name="WordArt 1032"/>
          <p:cNvSpPr>
            <a:spLocks noChangeArrowheads="1" noChangeShapeType="1" noTextEdit="1"/>
          </p:cNvSpPr>
          <p:nvPr/>
        </p:nvSpPr>
        <p:spPr bwMode="auto">
          <a:xfrm>
            <a:off x="165100" y="5257800"/>
            <a:ext cx="8255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Premil</a:t>
            </a:r>
          </a:p>
        </p:txBody>
      </p:sp>
      <p:sp>
        <p:nvSpPr>
          <p:cNvPr id="695305" name="Rectangle 1033"/>
          <p:cNvSpPr>
            <a:spLocks noChangeArrowheads="1"/>
          </p:cNvSpPr>
          <p:nvPr/>
        </p:nvSpPr>
        <p:spPr bwMode="auto">
          <a:xfrm>
            <a:off x="845820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latin typeface="Times New Roman" charset="0"/>
              </a:rPr>
              <a:t>120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81000"/>
            <a:ext cx="6248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latin typeface="PleasinglyPlump" charset="0"/>
              </a:rPr>
              <a:t>"</a:t>
            </a:r>
            <a:r>
              <a:rPr lang="en-US" dirty="0">
                <a:latin typeface="PleasinglyPlump" charset="0"/>
              </a:rPr>
              <a:t>We've a Story to Tell</a:t>
            </a:r>
            <a:r>
              <a:rPr lang="en-US" altLang="ja-JP" dirty="0">
                <a:latin typeface="PleasinglyPlump" charset="0"/>
              </a:rPr>
              <a:t>"</a:t>
            </a:r>
            <a:endParaRPr lang="en-US" dirty="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7950" y="2819400"/>
            <a:ext cx="91440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/>
              <a:t>"</a:t>
            </a:r>
            <a:r>
              <a:rPr lang="en-US" b="1" dirty="0"/>
              <a:t>For the darkness shall turn to dawning, </a:t>
            </a:r>
            <a:br>
              <a:rPr lang="en-US" b="1" dirty="0"/>
            </a:br>
            <a:r>
              <a:rPr lang="en-US" b="1" dirty="0"/>
              <a:t>and the dawning to noonday bright,</a:t>
            </a:r>
            <a:br>
              <a:rPr lang="en-US" b="1" dirty="0"/>
            </a:br>
            <a:r>
              <a:rPr lang="en-US" b="1" dirty="0"/>
              <a:t> And Christ</a:t>
            </a:r>
            <a:r>
              <a:rPr lang="fr-FR" altLang="ja-JP" b="1" dirty="0"/>
              <a:t>'</a:t>
            </a:r>
            <a:r>
              <a:rPr lang="en-US" b="1" dirty="0"/>
              <a:t>s great kingdom shall come on earth, </a:t>
            </a:r>
            <a:br>
              <a:rPr lang="en-US" b="1" dirty="0"/>
            </a:br>
            <a:r>
              <a:rPr lang="en-US" b="1" dirty="0"/>
              <a:t>the kingdom of love and light.</a:t>
            </a:r>
            <a:r>
              <a:rPr lang="en-US" altLang="ja-JP" b="1" dirty="0"/>
              <a:t>"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5486400" cy="838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>
                <a:latin typeface="Arial"/>
                <a:cs typeface="Arial"/>
              </a:rPr>
              <a:t>Jesus Shall Reign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800600"/>
          </a:xfrm>
          <a:solidFill>
            <a:srgbClr val="000000"/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latin typeface="Verdana" charset="0"/>
              </a:rPr>
              <a:t>Jesus shall reign where</a:t>
            </a:r>
            <a:r>
              <a:rPr lang="fr-FR" altLang="ja-JP" sz="2800" b="1" dirty="0">
                <a:latin typeface="Verdana" charset="0"/>
              </a:rPr>
              <a:t>'</a:t>
            </a:r>
            <a:r>
              <a:rPr lang="en-US" sz="2800" b="1" dirty="0" err="1">
                <a:latin typeface="Verdana" charset="0"/>
              </a:rPr>
              <a:t>er</a:t>
            </a:r>
            <a:r>
              <a:rPr lang="en-US" sz="2800" b="1" dirty="0">
                <a:latin typeface="Verdana" charset="0"/>
              </a:rPr>
              <a:t> the sun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latin typeface="Verdana" charset="0"/>
              </a:rPr>
              <a:t>Doth his successive journeys run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latin typeface="Verdana" charset="0"/>
              </a:rPr>
              <a:t>His Kingdom stretch from shore to shore,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latin typeface="Verdana" charset="0"/>
              </a:rPr>
              <a:t>Till moons shall wax and wane no more. </a:t>
            </a:r>
          </a:p>
          <a:p>
            <a:pPr marL="0" indent="0" eaLnBrk="1" hangingPunct="1">
              <a:buFontTx/>
              <a:buNone/>
              <a:defRPr/>
            </a:pPr>
            <a:endParaRPr lang="en-US" sz="2800" b="1" dirty="0">
              <a:latin typeface="Verdana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latin typeface="Verdana" charset="0"/>
              </a:rPr>
              <a:t>To Him shall endless prayer be made.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latin typeface="Verdana" charset="0"/>
              </a:rPr>
              <a:t>And princes throng to crown His head,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latin typeface="Verdana" charset="0"/>
              </a:rPr>
              <a:t>His name like sweet perfume shall rise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latin typeface="Verdana" charset="0"/>
              </a:rPr>
              <a:t>With every morning sacrifice.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7772400" cy="914400"/>
          </a:xfrm>
          <a:effectLst>
            <a:outerShdw blurRad="254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u="sng">
                <a:solidFill>
                  <a:schemeClr val="tx1"/>
                </a:solidFill>
              </a:rPr>
              <a:t>O Zion, Haste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4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915400" cy="4267200"/>
          </a:xfrm>
          <a:effectLst>
            <a:outerShdw blurRad="254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/>
              <a:t>O Zion, haste, thy mission high fulfilling,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b="1"/>
              <a:t>to tell to all the world that God is light,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b="1"/>
              <a:t>that he who made all nations is not willing </a:t>
            </a:r>
            <a:br>
              <a:rPr lang="en-US" sz="2800" b="1"/>
            </a:br>
            <a:r>
              <a:rPr lang="en-US" sz="2800" b="1"/>
              <a:t>one soul should perish, lost in shades of night. 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b="1"/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b="1"/>
              <a:t>Refrain: 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b="1"/>
              <a:t>Publish glad tidings, tidings of peace;</a:t>
            </a:r>
            <a:br>
              <a:rPr lang="en-US" sz="2800" b="1"/>
            </a:br>
            <a:r>
              <a:rPr lang="en-US" sz="2800" b="1"/>
              <a:t>tidings of Jesus, redemption and release. </a:t>
            </a:r>
          </a:p>
        </p:txBody>
      </p:sp>
      <p:sp>
        <p:nvSpPr>
          <p:cNvPr id="649220" name="Text Box 1028"/>
          <p:cNvSpPr txBox="1">
            <a:spLocks noChangeArrowheads="1"/>
          </p:cNvSpPr>
          <p:nvPr/>
        </p:nvSpPr>
        <p:spPr bwMode="auto">
          <a:xfrm>
            <a:off x="838200" y="1187450"/>
            <a:ext cx="7543800" cy="946150"/>
          </a:xfrm>
          <a:prstGeom prst="rect">
            <a:avLst/>
          </a:prstGeom>
          <a:noFill/>
          <a:ln>
            <a:noFill/>
          </a:ln>
          <a:effectLst>
            <a:outerShdw blurRad="25400" dist="35921" dir="2700000" algn="ctr" rotWithShape="0">
              <a:srgbClr val="000000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 b="1" i="1">
                <a:latin typeface="Tahoma" charset="0"/>
              </a:rPr>
              <a:t>Text: Mary A. Thompson, 1834-1923 </a:t>
            </a:r>
          </a:p>
          <a:p>
            <a:pPr algn="ctr"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 b="1" i="1">
                <a:latin typeface="Tahoma" charset="0"/>
              </a:rPr>
              <a:t>Music: James Walch, 1837-1901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9763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5943600" cy="563562"/>
          </a:xfrm>
          <a:solidFill>
            <a:schemeClr val="bg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latin typeface="Arial"/>
                <a:cs typeface="+mj-cs"/>
              </a:rPr>
              <a:t>"</a:t>
            </a:r>
            <a:r>
              <a:rPr lang="en-US" sz="4000" dirty="0">
                <a:cs typeface="+mj-cs"/>
              </a:rPr>
              <a:t>Oh, Zion Haste</a:t>
            </a:r>
            <a:r>
              <a:rPr lang="en-US" altLang="ja-JP" sz="4000" dirty="0">
                <a:latin typeface="Arial"/>
                <a:cs typeface="+mj-cs"/>
              </a:rPr>
              <a:t>"</a:t>
            </a:r>
            <a:endParaRPr lang="en-US" sz="4000" dirty="0">
              <a:cs typeface="+mj-cs"/>
            </a:endParaRPr>
          </a:p>
        </p:txBody>
      </p:sp>
      <p:sp>
        <p:nvSpPr>
          <p:cNvPr id="629764" name="AutoShape 4"/>
          <p:cNvSpPr>
            <a:spLocks noChangeArrowheads="1"/>
          </p:cNvSpPr>
          <p:nvPr/>
        </p:nvSpPr>
        <p:spPr bwMode="auto">
          <a:xfrm>
            <a:off x="5181600" y="1676400"/>
            <a:ext cx="533400" cy="533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9765" name="Line 5"/>
          <p:cNvSpPr>
            <a:spLocks noChangeShapeType="1"/>
          </p:cNvSpPr>
          <p:nvPr/>
        </p:nvSpPr>
        <p:spPr bwMode="auto">
          <a:xfrm flipH="1">
            <a:off x="5029200" y="2362200"/>
            <a:ext cx="3048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9766" name="Line 6"/>
          <p:cNvSpPr>
            <a:spLocks noChangeShapeType="1"/>
          </p:cNvSpPr>
          <p:nvPr/>
        </p:nvSpPr>
        <p:spPr bwMode="auto">
          <a:xfrm rot="5400000" flipH="1">
            <a:off x="5067300" y="1562100"/>
            <a:ext cx="152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9767" name="Line 7"/>
          <p:cNvSpPr>
            <a:spLocks noChangeShapeType="1"/>
          </p:cNvSpPr>
          <p:nvPr/>
        </p:nvSpPr>
        <p:spPr bwMode="auto">
          <a:xfrm rot="10800000" flipH="1">
            <a:off x="5715000" y="1676400"/>
            <a:ext cx="7620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9768" name="Line 8"/>
          <p:cNvSpPr>
            <a:spLocks noChangeShapeType="1"/>
          </p:cNvSpPr>
          <p:nvPr/>
        </p:nvSpPr>
        <p:spPr bwMode="auto">
          <a:xfrm>
            <a:off x="5715000" y="2133600"/>
            <a:ext cx="18288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9769" name="Line 9"/>
          <p:cNvSpPr>
            <a:spLocks noChangeShapeType="1"/>
          </p:cNvSpPr>
          <p:nvPr/>
        </p:nvSpPr>
        <p:spPr bwMode="auto">
          <a:xfrm flipH="1">
            <a:off x="3581400" y="2133600"/>
            <a:ext cx="16002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9770" name="Line 10"/>
          <p:cNvSpPr>
            <a:spLocks noChangeShapeType="1"/>
          </p:cNvSpPr>
          <p:nvPr/>
        </p:nvSpPr>
        <p:spPr bwMode="auto">
          <a:xfrm flipH="1">
            <a:off x="2895600" y="19812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9771" name="Line 11"/>
          <p:cNvSpPr>
            <a:spLocks noChangeShapeType="1"/>
          </p:cNvSpPr>
          <p:nvPr/>
        </p:nvSpPr>
        <p:spPr bwMode="auto">
          <a:xfrm rot="10800000" flipH="1" flipV="1">
            <a:off x="5715000" y="1905000"/>
            <a:ext cx="15240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9275" name="Text Box 12"/>
          <p:cNvSpPr txBox="1">
            <a:spLocks noChangeArrowheads="1"/>
          </p:cNvSpPr>
          <p:nvPr/>
        </p:nvSpPr>
        <p:spPr bwMode="auto">
          <a:xfrm>
            <a:off x="152400" y="4383088"/>
            <a:ext cx="7467600" cy="156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altLang="ja-JP" sz="3200"/>
              <a:t>"</a:t>
            </a:r>
            <a:r>
              <a:rPr lang="en-US" sz="3200"/>
              <a:t>The law will go out from Zion, </a:t>
            </a:r>
          </a:p>
          <a:p>
            <a:pPr algn="r"/>
            <a:r>
              <a:rPr lang="en-US" sz="3200"/>
              <a:t>the word of the L</a:t>
            </a:r>
            <a:r>
              <a:rPr lang="en-US" sz="2800"/>
              <a:t>ORD</a:t>
            </a:r>
            <a:r>
              <a:rPr lang="en-US" sz="3200"/>
              <a:t> from Jerusalem</a:t>
            </a:r>
            <a:r>
              <a:rPr lang="en-US" altLang="ja-JP" sz="3200"/>
              <a:t>"</a:t>
            </a:r>
            <a:endParaRPr lang="en-US" sz="3200"/>
          </a:p>
          <a:p>
            <a:pPr algn="r"/>
            <a:r>
              <a:rPr lang="en-US" sz="3200"/>
              <a:t>--Isaiah 2:3</a:t>
            </a:r>
          </a:p>
        </p:txBody>
      </p:sp>
      <p:sp>
        <p:nvSpPr>
          <p:cNvPr id="629773" name="Text Box 13"/>
          <p:cNvSpPr txBox="1">
            <a:spLocks noChangeArrowheads="1"/>
          </p:cNvSpPr>
          <p:nvPr/>
        </p:nvSpPr>
        <p:spPr bwMode="auto">
          <a:xfrm>
            <a:off x="8299450" y="0"/>
            <a:ext cx="838200" cy="51911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latin typeface="Times New Roman" charset="0"/>
              </a:rPr>
              <a:t>106</a:t>
            </a:r>
            <a:endParaRPr lang="en-US" sz="28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 descr="ezek_te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-76200"/>
            <a:ext cx="5486400" cy="8382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ja-JP" dirty="0"/>
              <a:t>"</a:t>
            </a:r>
            <a:r>
              <a:rPr lang="en-US" dirty="0"/>
              <a:t>Jesus Shall Reign</a:t>
            </a:r>
            <a:r>
              <a:rPr lang="en-US" altLang="ja-JP" dirty="0"/>
              <a:t>"</a:t>
            </a:r>
            <a:endParaRPr lang="en-US" dirty="0"/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4648200"/>
            <a:ext cx="7543800" cy="22098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Isaac Watts (dispensational theologian)</a:t>
            </a:r>
          </a:p>
          <a:p>
            <a:pPr eaLnBrk="1" hangingPunct="1">
              <a:defRPr/>
            </a:pPr>
            <a:r>
              <a:rPr lang="en-US" altLang="ja-JP" sz="2800" dirty="0"/>
              <a:t>"</a:t>
            </a:r>
            <a:r>
              <a:rPr lang="en-US" sz="2800" dirty="0"/>
              <a:t>Shall reign</a:t>
            </a:r>
            <a:r>
              <a:rPr lang="en-US" altLang="ja-JP" sz="2800" dirty="0"/>
              <a:t>"</a:t>
            </a:r>
            <a:r>
              <a:rPr lang="en-US" sz="2800" dirty="0"/>
              <a:t> indicates future millennium</a:t>
            </a:r>
          </a:p>
          <a:p>
            <a:pPr eaLnBrk="1" hangingPunct="1">
              <a:defRPr/>
            </a:pPr>
            <a:r>
              <a:rPr lang="en-US" altLang="ja-JP" sz="2800" dirty="0"/>
              <a:t>"</a:t>
            </a:r>
            <a:r>
              <a:rPr lang="en-US" sz="2800" dirty="0"/>
              <a:t>From east to west the princes come…</a:t>
            </a:r>
            <a:r>
              <a:rPr lang="en-US" altLang="ja-JP" sz="2800" dirty="0"/>
              <a:t>"</a:t>
            </a:r>
            <a:endParaRPr lang="en-US" sz="2800" dirty="0"/>
          </a:p>
          <a:p>
            <a:pPr eaLnBrk="1" hangingPunct="1">
              <a:defRPr/>
            </a:pPr>
            <a:r>
              <a:rPr lang="en-US" altLang="ja-JP" sz="2800" dirty="0"/>
              <a:t>"</a:t>
            </a:r>
            <a:r>
              <a:rPr lang="en-US" sz="2800" dirty="0"/>
              <a:t>with </a:t>
            </a:r>
            <a:r>
              <a:rPr lang="en-US" sz="2800" dirty="0" err="1"/>
              <a:t>ev</a:t>
            </a:r>
            <a:r>
              <a:rPr lang="fr-FR" altLang="ja-JP" sz="2800" dirty="0"/>
              <a:t>'</a:t>
            </a:r>
            <a:r>
              <a:rPr lang="en-US" sz="2800" dirty="0" err="1"/>
              <a:t>ry</a:t>
            </a:r>
            <a:r>
              <a:rPr lang="en-US" sz="2800" dirty="0"/>
              <a:t> morning sacrifice</a:t>
            </a:r>
            <a:r>
              <a:rPr lang="en-US" altLang="ja-JP" sz="2800" dirty="0"/>
              <a:t>"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4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5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5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5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5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0" grpId="0" build="p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ＭＳ Ｐゴシック"/>
        <a:cs typeface="新細明體"/>
      </a:majorFont>
      <a:minorFont>
        <a:latin typeface="Times New Roman"/>
        <a:ea typeface="ＭＳ Ｐゴシック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arth">
  <a:themeElements>
    <a:clrScheme name="Eart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arth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ar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2004:Templates:Presentations:Designs:Frame</Template>
  <TotalTime>4807</TotalTime>
  <Words>577</Words>
  <Application>Microsoft Macintosh PowerPoint</Application>
  <PresentationFormat>On-screen Show (4:3)</PresentationFormat>
  <Paragraphs>141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2" baseType="lpstr">
      <vt:lpstr>PleasinglyPlump</vt:lpstr>
      <vt:lpstr>Times</vt:lpstr>
      <vt:lpstr>Arial</vt:lpstr>
      <vt:lpstr>Comic Sans MS</vt:lpstr>
      <vt:lpstr>Garamond</vt:lpstr>
      <vt:lpstr>Helvetica</vt:lpstr>
      <vt:lpstr>Impact</vt:lpstr>
      <vt:lpstr>Tahoma</vt:lpstr>
      <vt:lpstr>Times New Roman</vt:lpstr>
      <vt:lpstr>Trebuchet MS</vt:lpstr>
      <vt:lpstr>Verdana</vt:lpstr>
      <vt:lpstr>Wingdings</vt:lpstr>
      <vt:lpstr>Blank Presentation</vt:lpstr>
      <vt:lpstr>Frame</vt:lpstr>
      <vt:lpstr>Fireball</vt:lpstr>
      <vt:lpstr>Stream</vt:lpstr>
      <vt:lpstr>Textured</vt:lpstr>
      <vt:lpstr>Schmooze</vt:lpstr>
      <vt:lpstr>Gleam</vt:lpstr>
      <vt:lpstr>Earth</vt:lpstr>
      <vt:lpstr>Default Design</vt:lpstr>
      <vt:lpstr>Crumple</vt:lpstr>
      <vt:lpstr>1_Orbit</vt:lpstr>
      <vt:lpstr>Document</vt:lpstr>
      <vt:lpstr>Postmillennialism</vt:lpstr>
      <vt:lpstr>Is there a future for ethnic believing Israel?</vt:lpstr>
      <vt:lpstr>Two Key Millennial Questions</vt:lpstr>
      <vt:lpstr>Basic Comparisons</vt:lpstr>
      <vt:lpstr>"We've a Story to Tell"</vt:lpstr>
      <vt:lpstr>Jesus Shall Reign</vt:lpstr>
      <vt:lpstr>O Zion, Haste</vt:lpstr>
      <vt:lpstr>"Oh, Zion Haste"</vt:lpstr>
      <vt:lpstr>"Jesus Shall Reign"</vt:lpstr>
      <vt:lpstr>Postmillennialism</vt:lpstr>
      <vt:lpstr>In Other Words…</vt:lpstr>
      <vt:lpstr>Millennial Advocates by Century</vt:lpstr>
      <vt:lpstr>Postmillennialism</vt:lpstr>
      <vt:lpstr>Postmillennial Support Cited</vt:lpstr>
      <vt:lpstr>Postmillennial Support Cited</vt:lpstr>
      <vt:lpstr>Kingdom Aspects</vt:lpstr>
      <vt:lpstr>Black</vt:lpstr>
      <vt:lpstr>Future (Eschatology)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109</cp:revision>
  <dcterms:created xsi:type="dcterms:W3CDTF">2005-03-04T01:35:56Z</dcterms:created>
  <dcterms:modified xsi:type="dcterms:W3CDTF">2023-01-30T09:40:21Z</dcterms:modified>
</cp:coreProperties>
</file>