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3" r:id="rId2"/>
    <p:sldMasterId id="2147483711" r:id="rId3"/>
    <p:sldMasterId id="2147483709" r:id="rId4"/>
    <p:sldMasterId id="2147483707" r:id="rId5"/>
    <p:sldMasterId id="2147483705" r:id="rId6"/>
    <p:sldMasterId id="2147483653" r:id="rId7"/>
    <p:sldMasterId id="2147484178" r:id="rId8"/>
    <p:sldMasterId id="2147484190" r:id="rId9"/>
    <p:sldMasterId id="2147484202" r:id="rId10"/>
    <p:sldMasterId id="2147484213" r:id="rId11"/>
    <p:sldMasterId id="2147484225" r:id="rId12"/>
    <p:sldMasterId id="2147484239" r:id="rId13"/>
    <p:sldMasterId id="2147484255" r:id="rId14"/>
    <p:sldMasterId id="2147484270" r:id="rId15"/>
    <p:sldMasterId id="2147484283" r:id="rId16"/>
    <p:sldMasterId id="2147484298" r:id="rId17"/>
  </p:sldMasterIdLst>
  <p:notesMasterIdLst>
    <p:notesMasterId r:id="rId64"/>
  </p:notesMasterIdLst>
  <p:sldIdLst>
    <p:sldId id="335" r:id="rId18"/>
    <p:sldId id="258"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55" r:id="rId32"/>
    <p:sldId id="356" r:id="rId33"/>
    <p:sldId id="1987" r:id="rId34"/>
    <p:sldId id="321" r:id="rId35"/>
    <p:sldId id="320" r:id="rId36"/>
    <p:sldId id="349" r:id="rId37"/>
    <p:sldId id="5485" r:id="rId38"/>
    <p:sldId id="5486" r:id="rId39"/>
    <p:sldId id="325" r:id="rId40"/>
    <p:sldId id="336" r:id="rId41"/>
    <p:sldId id="352" r:id="rId42"/>
    <p:sldId id="337" r:id="rId43"/>
    <p:sldId id="338" r:id="rId44"/>
    <p:sldId id="620" r:id="rId45"/>
    <p:sldId id="624" r:id="rId46"/>
    <p:sldId id="625" r:id="rId47"/>
    <p:sldId id="573" r:id="rId48"/>
    <p:sldId id="347" r:id="rId49"/>
    <p:sldId id="348" r:id="rId50"/>
    <p:sldId id="346" r:id="rId51"/>
    <p:sldId id="358" r:id="rId52"/>
    <p:sldId id="359" r:id="rId53"/>
    <p:sldId id="360" r:id="rId54"/>
    <p:sldId id="361" r:id="rId55"/>
    <p:sldId id="362" r:id="rId56"/>
    <p:sldId id="327" r:id="rId57"/>
    <p:sldId id="363" r:id="rId58"/>
    <p:sldId id="340" r:id="rId59"/>
    <p:sldId id="350" r:id="rId60"/>
    <p:sldId id="351" r:id="rId61"/>
    <p:sldId id="353" r:id="rId62"/>
    <p:sldId id="357"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30C4B"/>
    <a:srgbClr val="000000"/>
    <a:srgbClr val="FF8000"/>
    <a:srgbClr val="FFFF00"/>
    <a:srgbClr val="00FFFF"/>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74" autoAdjust="0"/>
    <p:restoredTop sz="94694" autoAdjust="0"/>
  </p:normalViewPr>
  <p:slideViewPr>
    <p:cSldViewPr>
      <p:cViewPr varScale="1">
        <p:scale>
          <a:sx n="121" d="100"/>
          <a:sy n="121" d="100"/>
        </p:scale>
        <p:origin x="1896" y="176"/>
      </p:cViewPr>
      <p:guideLst>
        <p:guide orient="horz" pos="2160"/>
        <p:guide pos="2880"/>
      </p:guideLst>
    </p:cSldViewPr>
  </p:slideViewPr>
  <p:outlineViewPr>
    <p:cViewPr>
      <p:scale>
        <a:sx n="33" d="100"/>
        <a:sy n="33" d="100"/>
      </p:scale>
      <p:origin x="0" y="2280"/>
    </p:cViewPr>
  </p:outlineViewPr>
  <p:notesTextViewPr>
    <p:cViewPr>
      <p:scale>
        <a:sx n="100" d="100"/>
        <a:sy n="100" d="100"/>
      </p:scale>
      <p:origin x="0" y="0"/>
    </p:cViewPr>
  </p:notesTextViewPr>
  <p:sorterViewPr>
    <p:cViewPr varScale="1">
      <p:scale>
        <a:sx n="50" d="100"/>
        <a:sy n="50" d="100"/>
      </p:scale>
      <p:origin x="0" y="113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54F52B35-61D0-F34F-96DB-2BD165CCE5FC}" type="slidenum">
              <a:rPr lang="en-US"/>
              <a:pPr>
                <a:defRPr/>
              </a:pPr>
              <a:t>‹#›</a:t>
            </a:fld>
            <a:endParaRPr lang="en-US"/>
          </a:p>
        </p:txBody>
      </p:sp>
    </p:spTree>
    <p:extLst>
      <p:ext uri="{BB962C8B-B14F-4D97-AF65-F5344CB8AC3E}">
        <p14:creationId xmlns:p14="http://schemas.microsoft.com/office/powerpoint/2010/main" val="34226499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8BB5EB-0450-C64C-8493-2E8F1139F8D3}" type="slidenum">
              <a:rPr lang="en-US" sz="1200"/>
              <a:pPr/>
              <a:t>1</a:t>
            </a:fld>
            <a:endParaRPr lang="en-US" sz="1200"/>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1A68C2-F445-F94C-ADAA-2F05714DCD49}" type="slidenum">
              <a:rPr lang="en-US" sz="1200"/>
              <a:pPr/>
              <a:t>10</a:t>
            </a:fld>
            <a:endParaRPr lang="en-US" sz="1200"/>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485AFE-09DD-1945-A9CB-563277A7D68D}" type="slidenum">
              <a:rPr lang="en-US" sz="1200"/>
              <a:pPr/>
              <a:t>11</a:t>
            </a:fld>
            <a:endParaRPr lang="en-US" sz="1200"/>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0E493-6498-3447-B03F-C56C0716F521}" type="slidenum">
              <a:rPr lang="en-US" sz="1200"/>
              <a:pPr/>
              <a:t>12</a:t>
            </a:fld>
            <a:endParaRPr lang="en-US" sz="1200"/>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8C9928-4944-C04E-AA87-3431ABD19CE9}" type="slidenum">
              <a:rPr lang="en-US" sz="1200"/>
              <a:pPr/>
              <a:t>13</a:t>
            </a:fld>
            <a:endParaRPr lang="en-US" sz="1200"/>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8F264F-AF6E-F247-B617-A73BABD9EC07}" type="slidenum">
              <a:rPr lang="en-US" sz="1200"/>
              <a:pPr/>
              <a:t>14</a:t>
            </a:fld>
            <a:endParaRPr lang="en-US" sz="1200"/>
          </a:p>
        </p:txBody>
      </p:sp>
      <p:sp>
        <p:nvSpPr>
          <p:cNvPr id="113666"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#1. Timeline to the Kingdom and Temple Described in Ezekiel 40-48.</a:t>
            </a:r>
          </a:p>
          <a:p>
            <a:r>
              <a:rPr lang="en-US" dirty="0">
                <a:latin typeface="Arial" panose="020B0604020202020204" pitchFamily="34" charset="0"/>
                <a:cs typeface="Arial" panose="020B0604020202020204" pitchFamily="34" charset="0"/>
              </a:rPr>
              <a:t>As Picture #1 shows, we are currently in the bottom left part labeled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Current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7-Year Tribulation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probably going to begin very soon. Before that time there will be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Resurrection and Catching Away of Church Believers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who will wait out the tribulation in heaven and then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Return With Christ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the end of the tribulation period.</a:t>
            </a:r>
          </a:p>
          <a:p>
            <a:r>
              <a:rPr lang="en-US" dirty="0">
                <a:latin typeface="Arial" panose="020B0604020202020204" pitchFamily="34" charset="0"/>
                <a:cs typeface="Arial" panose="020B0604020202020204" pitchFamily="34" charset="0"/>
              </a:rPr>
              <a:t>Revelation 19:11-16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Behold a white horse; and he that sat upon him,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Jesus,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the armies which were in heaven followed him,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us,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clothed in fine linen, white and clean. And out of his mouth </a:t>
            </a:r>
            <a:r>
              <a:rPr lang="en-US" dirty="0" err="1">
                <a:latin typeface="Arial" panose="020B0604020202020204" pitchFamily="34" charset="0"/>
                <a:cs typeface="Arial" panose="020B0604020202020204" pitchFamily="34" charset="0"/>
              </a:rPr>
              <a:t>goeth</a:t>
            </a:r>
            <a:r>
              <a:rPr lang="en-US" dirty="0">
                <a:latin typeface="Arial" panose="020B0604020202020204" pitchFamily="34" charset="0"/>
                <a:cs typeface="Arial" panose="020B0604020202020204" pitchFamily="34" charset="0"/>
              </a:rPr>
              <a:t> a sharp sword, that with it he should smite the [Gentile] nations: and he shall rule them with a rod of iron.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He will smite the Gentile nations when he returns to defend Israel (see my references to Zechariah 12-14 in my Matthew and Romans 9-11 surveys) at the end of the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7-Year Tribulation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he will rule the nations with a rod of iron during the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1000-Year Messianic Kingdom.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he hath on his vesture and on his thigh a name written, KING OF KINGS,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because during the kingdom, there will be multiple nations, each with their own king, but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ruling from Jerusalem, will be king over all kings. </a:t>
            </a:r>
          </a:p>
          <a:p>
            <a:r>
              <a:rPr lang="en-US" dirty="0">
                <a:latin typeface="Arial" panose="020B0604020202020204" pitchFamily="34" charset="0"/>
                <a:cs typeface="Arial" panose="020B0604020202020204" pitchFamily="34" charset="0"/>
              </a:rPr>
              <a:t>Then, after the kingdom, there will be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New Heaven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New Earth,</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as shown on the right side of the diagram. Revelation 21:1-3,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 saw a new heaven and a new earth, ... and ... new Jerusalem, coming down from God out of heaven.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If new Jerusalem comes down from God out of heaven, it has to come to the earth, because there is only heaven and earth.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I heard ... behold, the tabernacle of God is with men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God is going to come down and make his tabernacle with men; men are not going up to spend eternity in tabernacles in heaven.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he will dwell with them.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We are not going to dwell with him in heaven. He is going to dwell with us on the new earth forever. The place Jesus prepares for us in heaven (Jn14:2-3), may not come down to earth until after the kingdom in the New Jerusalem, but we will be on earth during the kingdom also (Mt19:28).</a:t>
            </a:r>
          </a:p>
          <a:p>
            <a:r>
              <a:rPr lang="en-US" dirty="0">
                <a:latin typeface="Arial" panose="020B0604020202020204" pitchFamily="34" charset="0"/>
                <a:cs typeface="Arial" panose="020B0604020202020204" pitchFamily="34" charset="0"/>
              </a:rPr>
              <a:t>So get the idea out of your mind that you are going to be in heaven for eternity. We are in heaven for only a very brief time. Even the people who died a thousand years ago in the Lord, and their spirits are in heaven, their bodies are still with us here on earth. And after the resurrection it is a very brief layover in heaven before returning to earth with Christ and entering the Messianic Kingdom. So we could use a lot less songs about walking around heaven with Jesus, and a lot more songs about what it is going to be like in the kingdom.</a:t>
            </a:r>
          </a:p>
          <a:p>
            <a:r>
              <a:rPr lang="en-US" dirty="0">
                <a:latin typeface="Arial" panose="020B0604020202020204" pitchFamily="34" charset="0"/>
                <a:cs typeface="Arial" panose="020B0604020202020204" pitchFamily="34" charset="0"/>
              </a:rPr>
              <a:t>Since we are going to be spending so much time in the kingdom, we should learn about it; and the new earth is going to have a lot of similarities to the kingdom, although there are some differences. I know God wants us to learn about the kingdom, because he has told us so much about it in Isaiah, Jeremiah, Ezekiel, the minor prophets, the psalms, and so forth. And the benefit of learning about the kingdom, is that it will help you persevere through trials, and help you labor more fervently. </a:t>
            </a:r>
          </a:p>
          <a:p>
            <a:r>
              <a:rPr lang="en-US" dirty="0">
                <a:latin typeface="Arial" panose="020B0604020202020204" pitchFamily="34" charset="0"/>
                <a:cs typeface="Arial" panose="020B0604020202020204" pitchFamily="34" charset="0"/>
              </a:rPr>
              <a:t>God could have given us just an overview of the kingdom in these last 9 chapters of Ezekiel, but instead they focus a lot on one building, the temple, so that if we know this one building that will be at the center of the kingdom in a very detailed way, the entire kingdom will all be very real and solid to us, so that our sure hope of entering the kingdom in the future will help us in our trials and labors today.</a:t>
            </a:r>
          </a:p>
          <a:p>
            <a:r>
              <a:rPr lang="en-US" dirty="0">
                <a:latin typeface="Arial" panose="020B0604020202020204" pitchFamily="34" charset="0"/>
                <a:cs typeface="Arial" panose="020B0604020202020204" pitchFamily="34" charset="0"/>
              </a:rPr>
              <a:t>Ezekiel 40:1-2. The Mountain</a:t>
            </a:r>
          </a:p>
          <a:p>
            <a:r>
              <a:rPr lang="en-US" dirty="0">
                <a:latin typeface="Arial" panose="020B0604020202020204" pitchFamily="34" charset="0"/>
                <a:cs typeface="Arial" panose="020B0604020202020204" pitchFamily="34" charset="0"/>
              </a:rPr>
              <a:t>When Ezekiel first arrived in the future at the land of Israel, he saw a very high mountain. Now, there is no high mountain in Israel today, but there will be geological changes before the Messianic Kingdom. Isaiah 2:2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It shall come to pass in the last days, that the mountain of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house,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meaning the mountain that will have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house, the temple, on it,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shall be established in the top of the mountains.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 means it is going to be the highest mountain in the world. Ezekiel 20:40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For in mine holy mountain, in the mountain of the height of Israel, saith the Lord GOD, there shall all the house of Israel, all of them in the land, serve me.</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Zechariah 14:1-10 talks about the geological changes that will be necessary.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Behold, the day of the LORD cometh.</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Day of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another name for the seven year tribulation period; and it is also called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time of Jacob</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trouble</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(Jer30:7). Verse 2,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 will gather all nations against Jerusalem to battle ... then shall the LORD go forth, and fight against those nations.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The Messiah,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returns with us and smites the armies of the Gentile nations, as we saw in Revelation 19.</a:t>
            </a: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his feet shall stand in that day upon the mount of Olives, which is before Jerusalem on the east.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 is also where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Jesus, left the earth from (Acts1:9-12).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the mount of Olives shall cleave in the midst thereof toward the east and toward the west, and there shall be a very great valley,</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running east and west,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half of the mountain shall remove toward the north, and half of it toward the south ... and the LORD my God shall come,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in the person of Messiah at the end of the tribulation period,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all the saints,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us, returning with Christ. </a:t>
            </a: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All the land shall be turned as a plain from </a:t>
            </a:r>
            <a:r>
              <a:rPr lang="en-US" dirty="0" err="1">
                <a:latin typeface="Arial" panose="020B0604020202020204" pitchFamily="34" charset="0"/>
                <a:cs typeface="Arial" panose="020B0604020202020204" pitchFamily="34" charset="0"/>
              </a:rPr>
              <a:t>Geba</a:t>
            </a:r>
            <a:r>
              <a:rPr lang="en-US" dirty="0">
                <a:latin typeface="Arial" panose="020B0604020202020204" pitchFamily="34" charset="0"/>
                <a:cs typeface="Arial" panose="020B0604020202020204" pitchFamily="34" charset="0"/>
              </a:rPr>
              <a:t> to </a:t>
            </a:r>
            <a:r>
              <a:rPr lang="en-US" dirty="0" err="1">
                <a:latin typeface="Arial" panose="020B0604020202020204" pitchFamily="34" charset="0"/>
                <a:cs typeface="Arial" panose="020B0604020202020204" pitchFamily="34" charset="0"/>
              </a:rPr>
              <a:t>Rimmon</a:t>
            </a:r>
            <a:r>
              <a:rPr lang="en-US" dirty="0">
                <a:latin typeface="Arial" panose="020B0604020202020204" pitchFamily="34" charset="0"/>
                <a:cs typeface="Arial" panose="020B0604020202020204" pitchFamily="34" charset="0"/>
              </a:rPr>
              <a:t> south of Jerusalem: and it [probably Jerusalem, not the plain] shall be lifted up, and inhabited in her place.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So all the mountains around Jerusalem, and to the south of it in the land of Israel, will be lowered, and leveled into a plain, but Jerusalem will raised up higher than it is now, and other mountains around the world will be lowered, not to a plain, but until their peaks are lower than Jerusalem</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mountain.</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8730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EC941C-7A94-644B-8920-A6B6DD7599E6}" type="slidenum">
              <a:rPr lang="en-US" sz="1200"/>
              <a:pPr/>
              <a:t>18</a:t>
            </a:fld>
            <a:endParaRPr lang="en-US" sz="1200"/>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1EB8E6-88C2-274F-B4E4-EBF72492C054}" type="slidenum">
              <a:rPr lang="en-US" sz="1200"/>
              <a:pPr/>
              <a:t>19</a:t>
            </a:fld>
            <a:endParaRPr lang="en-US" sz="1200"/>
          </a:p>
        </p:txBody>
      </p:sp>
      <p:sp>
        <p:nvSpPr>
          <p:cNvPr id="117762" name="Rectangle 2"/>
          <p:cNvSpPr>
            <a:spLocks noGrp="1" noRot="1" noChangeAspect="1" noChangeArrowheads="1"/>
          </p:cNvSpPr>
          <p:nvPr>
            <p:ph type="sldImg"/>
          </p:nvPr>
        </p:nvSpPr>
        <p:spPr>
          <a:solidFill>
            <a:srgbClr val="FFFFFF"/>
          </a:solidFill>
          <a:ln/>
        </p:spPr>
      </p:sp>
      <p:sp>
        <p:nvSpPr>
          <p:cNvPr id="117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B13AD1-0FF2-7D45-9537-115456A65314}" type="slidenum">
              <a:rPr lang="en-US" sz="1200"/>
              <a:pPr/>
              <a:t>20</a:t>
            </a:fld>
            <a:endParaRPr lang="en-US" sz="1200"/>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96AEB11-E33B-1641-9E6E-52C4C0B8BF23}" type="slidenum">
              <a:rPr lang="en-US" sz="1200"/>
              <a:pPr algn="r"/>
              <a:t>20</a:t>
            </a:fld>
            <a:endParaRPr lang="en-US" sz="1200"/>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73DD6B-A4D1-144F-A6A8-9937B8ECCCD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Ezekiel's depiction matches Isaiah 2…</a:t>
            </a:r>
          </a:p>
          <a:p>
            <a:r>
              <a:rPr lang="en-US" sz="1200" b="1" kern="1200" dirty="0">
                <a:solidFill>
                  <a:schemeClr val="tx1"/>
                </a:solidFill>
                <a:effectLst/>
                <a:latin typeface="Arial" panose="020B0604020202020204" pitchFamily="34" charset="0"/>
                <a:cs typeface="Arial" panose="020B0604020202020204" pitchFamily="34" charset="0"/>
              </a:rPr>
              <a:t>Is. 2:2</a:t>
            </a:r>
            <a:r>
              <a:rPr lang="en-US" sz="1200" kern="1200" dirty="0">
                <a:solidFill>
                  <a:schemeClr val="tx1"/>
                </a:solidFill>
                <a:effectLst/>
                <a:latin typeface="Arial" panose="020B0604020202020204" pitchFamily="34" charset="0"/>
                <a:cs typeface="Arial" panose="020B0604020202020204" pitchFamily="34" charset="0"/>
              </a:rPr>
              <a:t>    In the last days, the mountain of the LORD’s house</a:t>
            </a:r>
          </a:p>
          <a:p>
            <a:r>
              <a:rPr lang="en-US" sz="1200" kern="1200" dirty="0">
                <a:solidFill>
                  <a:schemeClr val="tx1"/>
                </a:solidFill>
                <a:effectLst/>
                <a:latin typeface="Arial" panose="020B0604020202020204" pitchFamily="34" charset="0"/>
                <a:cs typeface="Arial" panose="020B0604020202020204" pitchFamily="34" charset="0"/>
              </a:rPr>
              <a:t>will be the highest of all—</a:t>
            </a:r>
          </a:p>
          <a:p>
            <a:r>
              <a:rPr lang="en-US" sz="1200" kern="1200" dirty="0">
                <a:solidFill>
                  <a:schemeClr val="tx1"/>
                </a:solidFill>
                <a:effectLst/>
                <a:latin typeface="Arial" panose="020B0604020202020204" pitchFamily="34" charset="0"/>
                <a:cs typeface="Arial" panose="020B0604020202020204" pitchFamily="34" charset="0"/>
              </a:rPr>
              <a:t>the most important place on earth.</a:t>
            </a:r>
          </a:p>
          <a:p>
            <a:r>
              <a:rPr lang="en-US" sz="1200" kern="1200" dirty="0">
                <a:solidFill>
                  <a:schemeClr val="tx1"/>
                </a:solidFill>
                <a:effectLst/>
                <a:latin typeface="Arial" panose="020B0604020202020204" pitchFamily="34" charset="0"/>
                <a:cs typeface="Arial" panose="020B0604020202020204" pitchFamily="34" charset="0"/>
              </a:rPr>
              <a:t>It will be raised above the other hills,</a:t>
            </a:r>
          </a:p>
          <a:p>
            <a:r>
              <a:rPr lang="en-US" sz="1200" kern="1200" dirty="0">
                <a:solidFill>
                  <a:schemeClr val="tx1"/>
                </a:solidFill>
                <a:effectLst/>
                <a:latin typeface="Arial" panose="020B0604020202020204" pitchFamily="34" charset="0"/>
                <a:cs typeface="Arial" panose="020B0604020202020204" pitchFamily="34" charset="0"/>
              </a:rPr>
              <a:t>and people from all over the world will stream there to worship.</a:t>
            </a:r>
          </a:p>
          <a:p>
            <a:r>
              <a:rPr lang="en-US" sz="1200" b="1" kern="1200" baseline="30000" dirty="0">
                <a:solidFill>
                  <a:schemeClr val="tx1"/>
                </a:solidFill>
                <a:effectLst/>
                <a:latin typeface="Arial" panose="020B0604020202020204" pitchFamily="34" charset="0"/>
                <a:cs typeface="Arial" panose="020B0604020202020204" pitchFamily="34" charset="0"/>
              </a:rPr>
              <a:t>3</a:t>
            </a:r>
            <a:r>
              <a:rPr lang="en-US" sz="1200" kern="1200" dirty="0">
                <a:solidFill>
                  <a:schemeClr val="tx1"/>
                </a:solidFill>
                <a:effectLst/>
                <a:latin typeface="Arial" panose="020B0604020202020204" pitchFamily="34" charset="0"/>
                <a:cs typeface="Arial" panose="020B0604020202020204" pitchFamily="34" charset="0"/>
              </a:rPr>
              <a:t>  People from many nations will come and say,</a:t>
            </a:r>
          </a:p>
          <a:p>
            <a:r>
              <a:rPr lang="en-US" sz="1200" kern="1200" dirty="0">
                <a:solidFill>
                  <a:schemeClr val="tx1"/>
                </a:solidFill>
                <a:effectLst/>
                <a:latin typeface="Arial" panose="020B0604020202020204" pitchFamily="34" charset="0"/>
                <a:cs typeface="Arial" panose="020B0604020202020204" pitchFamily="34" charset="0"/>
              </a:rPr>
              <a:t>“Come, let us go up to the mountain of the LORD,</a:t>
            </a:r>
          </a:p>
          <a:p>
            <a:r>
              <a:rPr lang="en-US" sz="1200" kern="1200" dirty="0">
                <a:solidFill>
                  <a:schemeClr val="tx1"/>
                </a:solidFill>
                <a:effectLst/>
                <a:latin typeface="Arial" panose="020B0604020202020204" pitchFamily="34" charset="0"/>
                <a:cs typeface="Arial" panose="020B0604020202020204" pitchFamily="34" charset="0"/>
              </a:rPr>
              <a:t>to the house of Jacob’s God.</a:t>
            </a:r>
          </a:p>
          <a:p>
            <a:r>
              <a:rPr lang="en-US" sz="1200" kern="1200" dirty="0">
                <a:solidFill>
                  <a:schemeClr val="tx1"/>
                </a:solidFill>
                <a:effectLst/>
                <a:latin typeface="Arial" panose="020B0604020202020204" pitchFamily="34" charset="0"/>
                <a:cs typeface="Arial" panose="020B0604020202020204" pitchFamily="34" charset="0"/>
              </a:rPr>
              <a:t>There he will teach us his ways,</a:t>
            </a:r>
          </a:p>
          <a:p>
            <a:r>
              <a:rPr lang="en-US" sz="1200" kern="1200" dirty="0">
                <a:solidFill>
                  <a:schemeClr val="tx1"/>
                </a:solidFill>
                <a:effectLst/>
                <a:latin typeface="Arial" panose="020B0604020202020204" pitchFamily="34" charset="0"/>
                <a:cs typeface="Arial" panose="020B0604020202020204" pitchFamily="34" charset="0"/>
              </a:rPr>
              <a:t>and we will walk in his paths.”</a:t>
            </a:r>
          </a:p>
          <a:p>
            <a:r>
              <a:rPr lang="en-US" sz="1200" kern="1200" dirty="0">
                <a:solidFill>
                  <a:schemeClr val="tx1"/>
                </a:solidFill>
                <a:effectLst/>
                <a:latin typeface="Arial" panose="020B0604020202020204" pitchFamily="34" charset="0"/>
                <a:cs typeface="Arial" panose="020B0604020202020204" pitchFamily="34" charset="0"/>
              </a:rPr>
              <a:t>For the LORD’s teaching will go out from Zion;</a:t>
            </a:r>
          </a:p>
          <a:p>
            <a:r>
              <a:rPr lang="en-US" sz="1200" kern="1200" dirty="0">
                <a:solidFill>
                  <a:schemeClr val="tx1"/>
                </a:solidFill>
                <a:effectLst/>
                <a:latin typeface="Arial" panose="020B0604020202020204" pitchFamily="34" charset="0"/>
                <a:cs typeface="Arial" panose="020B0604020202020204" pitchFamily="34" charset="0"/>
              </a:rPr>
              <a:t>his word will go out from Jerusalem.</a:t>
            </a:r>
          </a:p>
          <a:p>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kern="1200" dirty="0">
                <a:solidFill>
                  <a:schemeClr val="tx1"/>
                </a:solidFill>
                <a:effectLst/>
                <a:latin typeface="Arial" panose="020B0604020202020204" pitchFamily="34" charset="0"/>
                <a:cs typeface="Arial" panose="020B0604020202020204" pitchFamily="34" charset="0"/>
              </a:rPr>
              <a:t>  The LORD will mediate between nations</a:t>
            </a:r>
          </a:p>
          <a:p>
            <a:r>
              <a:rPr lang="en-US" sz="1200" kern="1200" dirty="0">
                <a:solidFill>
                  <a:schemeClr val="tx1"/>
                </a:solidFill>
                <a:effectLst/>
                <a:latin typeface="Arial" panose="020B0604020202020204" pitchFamily="34" charset="0"/>
                <a:cs typeface="Arial" panose="020B0604020202020204" pitchFamily="34" charset="0"/>
              </a:rPr>
              <a:t>and will settle international disputes.</a:t>
            </a:r>
          </a:p>
          <a:p>
            <a:r>
              <a:rPr lang="en-US" sz="1200" kern="1200" dirty="0">
                <a:solidFill>
                  <a:schemeClr val="tx1"/>
                </a:solidFill>
                <a:effectLst/>
                <a:latin typeface="Arial" panose="020B0604020202020204" pitchFamily="34" charset="0"/>
                <a:cs typeface="Arial" panose="020B0604020202020204" pitchFamily="34" charset="0"/>
              </a:rPr>
              <a:t>They will hammer their swords into plowshares</a:t>
            </a:r>
          </a:p>
          <a:p>
            <a:r>
              <a:rPr lang="en-US" sz="1200" kern="1200" dirty="0">
                <a:solidFill>
                  <a:schemeClr val="tx1"/>
                </a:solidFill>
                <a:effectLst/>
                <a:latin typeface="Arial" panose="020B0604020202020204" pitchFamily="34" charset="0"/>
                <a:cs typeface="Arial" panose="020B0604020202020204" pitchFamily="34" charset="0"/>
              </a:rPr>
              <a:t>and their spears into pruning hooks.</a:t>
            </a:r>
          </a:p>
          <a:p>
            <a:r>
              <a:rPr lang="en-US" sz="1200" kern="1200" dirty="0">
                <a:solidFill>
                  <a:schemeClr val="tx1"/>
                </a:solidFill>
                <a:effectLst/>
                <a:latin typeface="Arial" panose="020B0604020202020204" pitchFamily="34" charset="0"/>
                <a:cs typeface="Arial" panose="020B0604020202020204" pitchFamily="34" charset="0"/>
              </a:rPr>
              <a:t>Nation will no longer fight against nation,</a:t>
            </a:r>
          </a:p>
          <a:p>
            <a:r>
              <a:rPr lang="en-US" sz="1200" kern="1200" dirty="0">
                <a:solidFill>
                  <a:schemeClr val="tx1"/>
                </a:solidFill>
                <a:effectLst/>
                <a:latin typeface="Arial" panose="020B0604020202020204" pitchFamily="34" charset="0"/>
                <a:cs typeface="Arial" panose="020B0604020202020204" pitchFamily="34" charset="0"/>
              </a:rPr>
              <a:t>nor train for war anymore.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937DB-4F7B-5A4E-ABF6-F6FF05B49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79697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BEA08A-45C2-AB4D-844B-3CB3BA2591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If you think Solomon's temple was glorious, how much more so Ezekiel's!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0B754D-3C21-CC46-BE91-F98B99F4225D}" type="slidenum">
              <a:rPr lang="en-US" sz="1200"/>
              <a:pPr/>
              <a:t>23</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BBF1AA-28CD-A54D-8735-2D4998BBD8AA}" type="slidenum">
              <a:rPr lang="en-US" sz="1200"/>
              <a:pPr/>
              <a:t>24</a:t>
            </a:fld>
            <a:endParaRPr lang="en-US" sz="120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84BD41B-9812-C247-B711-3953DA653176}" type="slidenum">
              <a:rPr lang="en-US" sz="1200"/>
              <a:pPr algn="r"/>
              <a:t>24</a:t>
            </a:fld>
            <a:endParaRPr lang="en-US" sz="1200"/>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5D5837-26FF-AB46-A4DF-CAA0AFFE9DD8}" type="slidenum">
              <a:rPr lang="en-US" sz="1200"/>
              <a:pPr/>
              <a:t>25</a:t>
            </a:fld>
            <a:endParaRPr lang="en-US" sz="1200"/>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EE11D1-05D6-C140-9860-5708724B813B}" type="slidenum">
              <a:rPr lang="en-US" sz="1200"/>
              <a:pPr/>
              <a:t>26</a:t>
            </a:fld>
            <a:endParaRPr lang="en-US" sz="1200"/>
          </a:p>
        </p:txBody>
      </p:sp>
      <p:sp>
        <p:nvSpPr>
          <p:cNvPr id="1320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46F32FB-3873-5343-B241-6B22EF379349}" type="slidenum">
              <a:rPr lang="en-US" sz="1200"/>
              <a:pPr algn="r"/>
              <a:t>26</a:t>
            </a:fld>
            <a:endParaRPr lang="en-US" sz="1200"/>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452C74-7DB0-AF4A-A0F4-EB8FC56F5F51}" type="slidenum">
              <a:rPr lang="en-US" sz="1200"/>
              <a:pPr/>
              <a:t>27</a:t>
            </a:fld>
            <a:endParaRPr lang="en-US" sz="1200"/>
          </a:p>
        </p:txBody>
      </p:sp>
      <p:sp>
        <p:nvSpPr>
          <p:cNvPr id="1341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CB8BBDA-3327-BF43-B64D-322F091626C1}" type="slidenum">
              <a:rPr lang="en-US" sz="1200"/>
              <a:pPr algn="r"/>
              <a:t>27</a:t>
            </a:fld>
            <a:endParaRPr lang="en-US" sz="1200"/>
          </a:p>
        </p:txBody>
      </p:sp>
      <p:sp>
        <p:nvSpPr>
          <p:cNvPr id="134147" name="Rectangle 1026"/>
          <p:cNvSpPr>
            <a:spLocks noGrp="1" noRot="1" noChangeAspect="1" noChangeArrowheads="1" noTextEdit="1"/>
          </p:cNvSpPr>
          <p:nvPr>
            <p:ph type="sldImg"/>
          </p:nvPr>
        </p:nvSpPr>
        <p:spPr>
          <a:solidFill>
            <a:srgbClr val="FFFFFF"/>
          </a:solidFill>
          <a:ln/>
        </p:spPr>
      </p:sp>
      <p:sp>
        <p:nvSpPr>
          <p:cNvPr id="134148" name="Rectangle 1027"/>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F15E66-16E2-4947-B7A7-7A71734AA1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F15E66-16E2-4947-B7A7-7A71734AA1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#25. The large brass altar before the temple at the center of the inner court.</a:t>
            </a:r>
          </a:p>
          <a:p>
            <a:r>
              <a:rPr lang="ar-SA" dirty="0"/>
              <a:t>حزقيال</a:t>
            </a:r>
            <a:r>
              <a:rPr lang="en-US" dirty="0"/>
              <a:t> 43:13-17, </a:t>
            </a:r>
            <a:r>
              <a:rPr lang="ru-RU" dirty="0"/>
              <a:t>"</a:t>
            </a:r>
            <a:r>
              <a:rPr lang="en-US" dirty="0"/>
              <a:t>And these are the measures of the altar ... the bottom shall be a cubit [high], and the breadth [of the bottom ledge] a cubit, and the border thereof by the edge thereof round about shall be a span: and this shall be the higher place of the altar. And from the bottom upon the ground even to the lower settle shall be two cubits [high], and the breadth [of the ledge] one cubit; and from the lesser [lower] settle even to the greater settle shall be four cubits [high], and the breadth [of the ledge] one cubit. So the altar shall be four cubits [high]; and from the altar and upward shall be four horns. And the altar shall be twelve cubits long, twelve broad, square in the four squares thereof. And the [lower] settle shall be fourteen cubits long and fourteen broad in the four squares thereof; and the border about it shall be half a cubit; and the bottom thereof shall be a cubit about; and his stairs shall look toward the east.</a:t>
            </a:r>
            <a:r>
              <a:rPr lang="ru-RU" dirty="0"/>
              <a:t>"</a:t>
            </a:r>
            <a:endParaRPr lang="en-US" dirty="0"/>
          </a:p>
          <a:p>
            <a:r>
              <a:rPr lang="en-US" dirty="0"/>
              <a:t>The stairs in the model should go all the way to the top of the altar, as a ramp reportedly did in the previous temples. This would be necessary because wood and large pieces of animals need to be carried to the top of the altar, which is very large for all the different work that needs to be performed there, and which cannot all be performed from the 2 foot wide topmost ledge.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F18EC6-5F0F-B540-B479-D6191C7BF978}" type="slidenum">
              <a:rPr lang="en-US" sz="1200"/>
              <a:pPr/>
              <a:t>3</a:t>
            </a:fld>
            <a:endParaRPr lang="en-US" sz="1200"/>
          </a:p>
        </p:txBody>
      </p:sp>
      <p:sp>
        <p:nvSpPr>
          <p:cNvPr id="91138" name="Rectangle 2"/>
          <p:cNvSpPr>
            <a:spLocks noGrp="1" noRot="1" noChangeAspect="1" noChangeArrowheads="1" noTextEdit="1"/>
          </p:cNvSpPr>
          <p:nvPr>
            <p:ph type="sldImg"/>
          </p:nvPr>
        </p:nvSpPr>
        <p:spPr>
          <a:solidFill>
            <a:srgbClr val="FFFFFF"/>
          </a:solidFill>
          <a:ln/>
        </p:spPr>
      </p:sp>
      <p:sp>
        <p:nvSpPr>
          <p:cNvPr id="911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F6EE75-0842-2843-9B74-5CD02FF93FCA}" type="slidenum">
              <a:rPr lang="en-US" sz="1200"/>
              <a:pPr/>
              <a:t>34</a:t>
            </a:fld>
            <a:endParaRPr lang="en-US" sz="1200"/>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Rot="1" noChangeAspect="1" noChangeArrowheads="1" noTextEdit="1"/>
          </p:cNvSpPr>
          <p:nvPr>
            <p:ph type="sldImg"/>
          </p:nvPr>
        </p:nvSpPr>
        <p:spPr>
          <a:solidFill>
            <a:srgbClr val="FFFFFF"/>
          </a:solidFill>
          <a:ln/>
        </p:spPr>
      </p:sp>
      <p:sp>
        <p:nvSpPr>
          <p:cNvPr id="811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804E26-817F-FB42-A268-1F039CC5C63E}"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814082" name="Rectangle 2"/>
          <p:cNvSpPr>
            <a:spLocks noGrp="1" noRot="1" noChangeAspect="1" noChangeArrowheads="1"/>
          </p:cNvSpPr>
          <p:nvPr>
            <p:ph type="sldImg"/>
          </p:nvPr>
        </p:nvSpPr>
        <p:spPr>
          <a:solidFill>
            <a:srgbClr val="FFFFFF"/>
          </a:solidFill>
          <a:ln/>
        </p:spPr>
      </p:sp>
      <p:sp>
        <p:nvSpPr>
          <p:cNvPr id="81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38</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a:t>'</a:t>
            </a:r>
            <a:r>
              <a:rPr lang="en-US"/>
              <a:t>t show it that way.</a:t>
            </a:r>
          </a:p>
          <a:p>
            <a:r>
              <a:rPr lang="en-US"/>
              <a:t>Northern Boundaries. Ezekiel 48:1, </a:t>
            </a:r>
            <a:r>
              <a:rPr lang="ru-RU"/>
              <a:t>"</a:t>
            </a:r>
            <a:r>
              <a:rPr lang="en-US"/>
              <a:t>Now these are the names of the tribes. From the north end to the coast of the way of Hethlon, as one goeth to Hamath, Hazarenan, the border of Damascus northward, to the coast of Hamath.</a:t>
            </a:r>
            <a:r>
              <a:rPr lang="ru-RU"/>
              <a:t>"</a:t>
            </a:r>
            <a:r>
              <a:rPr lang="en-US"/>
              <a:t> Hamath is present day Hama in Syria. The northern border of Israel during the Messianic Kingdom will extend to about the present northern border of Lebanon. Present day Lebanon will be part of millennial Israel.</a:t>
            </a:r>
          </a:p>
          <a:p>
            <a:r>
              <a:rPr lang="en-US"/>
              <a:t>Seven Northern Tribes. Ezekiel 48:2-7, </a:t>
            </a:r>
            <a:r>
              <a:rPr lang="ru-RU"/>
              <a:t>"</a:t>
            </a:r>
            <a:r>
              <a:rPr lang="en-US"/>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a:t>"</a:t>
            </a:r>
            <a:r>
              <a:rPr lang="en-US"/>
              <a:t> Each tribe</a:t>
            </a:r>
            <a:r>
              <a:rPr lang="uk-UA"/>
              <a:t>'</a:t>
            </a:r>
            <a:r>
              <a:rPr lang="en-US"/>
              <a:t>s portion will extend completely across from the western boundaries, like the Jordan River, to the Mediterranean Sea.</a:t>
            </a:r>
          </a:p>
          <a:p>
            <a:r>
              <a:rPr lang="en-US"/>
              <a:t>Today most Jewish people don</a:t>
            </a:r>
            <a:r>
              <a:rPr lang="uk-UA"/>
              <a:t>'</a:t>
            </a:r>
            <a:r>
              <a:rPr lang="en-US"/>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a:t>Some Gentiles, possibly proselytes, will dwell among the tribes in the land, </a:t>
            </a:r>
            <a:r>
              <a:rPr lang="ru-RU"/>
              <a:t>"</a:t>
            </a:r>
            <a:r>
              <a:rPr lang="en-US"/>
              <a:t>in what tribe the stranger sojourneth, there shall ye give him his inheritance,</a:t>
            </a:r>
            <a:r>
              <a:rPr lang="ru-RU"/>
              <a:t>"</a:t>
            </a:r>
            <a:r>
              <a:rPr lang="en-US"/>
              <a:t> Ez47:23. And some Gentiles in their natural bodies during the kingdom will become servants to Israelites so they can live in the land. </a:t>
            </a:r>
            <a:r>
              <a:rPr lang="ru-RU"/>
              <a:t>"</a:t>
            </a:r>
            <a:r>
              <a:rPr lang="en-US"/>
              <a:t>Strangers shall stand and feed your flocks, and the sons of the alien shall be your plowmen and your vinedressers ... For your shame, ye shall have double [blessing, joy, inheritance, etc.],</a:t>
            </a:r>
            <a:r>
              <a:rPr lang="ru-RU"/>
              <a:t>"</a:t>
            </a:r>
            <a:r>
              <a:rPr lang="en-US"/>
              <a:t> Is60:1-61:7.</a:t>
            </a:r>
            <a:r>
              <a:rPr lang="ru-RU"/>
              <a:t>"</a:t>
            </a:r>
            <a:endParaRPr lang="en-US"/>
          </a:p>
          <a:p>
            <a:endParaRPr lang="en-US"/>
          </a:p>
          <a:p>
            <a:r>
              <a:rPr lang="en-US"/>
              <a:t>Wayne ODonnell, </a:t>
            </a:r>
            <a:r>
              <a:rPr lang="ru-RU"/>
              <a:t>"</a:t>
            </a:r>
            <a:r>
              <a:rPr lang="en-US"/>
              <a:t>Ezekiel 40 - 48: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B0D635-B1BC-2A47-92DF-300FE62049FC}" type="slidenum">
              <a:rPr lang="en-US" sz="1200"/>
              <a:pPr/>
              <a:t>40</a:t>
            </a:fld>
            <a:endParaRPr lang="en-US" sz="1200"/>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54352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961CAB-DF33-1A48-ABCA-6F960137D202}" type="slidenum">
              <a:rPr lang="en-US" sz="1200"/>
              <a:pPr/>
              <a:t>42</a:t>
            </a:fld>
            <a:endParaRPr lang="en-US" sz="1200"/>
          </a:p>
        </p:txBody>
      </p:sp>
      <p:sp>
        <p:nvSpPr>
          <p:cNvPr id="1505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F5318CB-D734-674A-86BD-326AC348A897}" type="slidenum">
              <a:rPr lang="en-US" sz="1200"/>
              <a:pPr algn="r"/>
              <a:t>42</a:t>
            </a:fld>
            <a:endParaRPr lang="en-US" sz="1200"/>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899" indent="-285730">
              <a:defRPr sz="2400">
                <a:solidFill>
                  <a:schemeClr val="tx1"/>
                </a:solidFill>
                <a:latin typeface="Arial" charset="0"/>
                <a:ea typeface="ＭＳ Ｐゴシック" charset="0"/>
              </a:defRPr>
            </a:lvl2pPr>
            <a:lvl3pPr marL="1142922" indent="-228584">
              <a:defRPr sz="2400">
                <a:solidFill>
                  <a:schemeClr val="tx1"/>
                </a:solidFill>
                <a:latin typeface="Arial" charset="0"/>
                <a:ea typeface="ＭＳ Ｐゴシック" charset="0"/>
              </a:defRPr>
            </a:lvl3pPr>
            <a:lvl4pPr marL="1600089" indent="-228584">
              <a:defRPr sz="2400">
                <a:solidFill>
                  <a:schemeClr val="tx1"/>
                </a:solidFill>
                <a:latin typeface="Arial" charset="0"/>
                <a:ea typeface="ＭＳ Ｐゴシック" charset="0"/>
              </a:defRPr>
            </a:lvl4pPr>
            <a:lvl5pPr marL="2057258" indent="-228584">
              <a:defRPr sz="2400">
                <a:solidFill>
                  <a:schemeClr val="tx1"/>
                </a:solidFill>
                <a:latin typeface="Arial" charset="0"/>
                <a:ea typeface="ＭＳ Ｐゴシック" charset="0"/>
              </a:defRPr>
            </a:lvl5pPr>
            <a:lvl6pPr marL="2514427" indent="-228584" eaLnBrk="0" fontAlgn="base" hangingPunct="0">
              <a:spcBef>
                <a:spcPct val="0"/>
              </a:spcBef>
              <a:spcAft>
                <a:spcPct val="0"/>
              </a:spcAft>
              <a:defRPr sz="2400">
                <a:solidFill>
                  <a:schemeClr val="tx1"/>
                </a:solidFill>
                <a:latin typeface="Arial" charset="0"/>
                <a:ea typeface="ＭＳ Ｐゴシック" charset="0"/>
              </a:defRPr>
            </a:lvl6pPr>
            <a:lvl7pPr marL="2971595" indent="-228584" eaLnBrk="0" fontAlgn="base" hangingPunct="0">
              <a:spcBef>
                <a:spcPct val="0"/>
              </a:spcBef>
              <a:spcAft>
                <a:spcPct val="0"/>
              </a:spcAft>
              <a:defRPr sz="2400">
                <a:solidFill>
                  <a:schemeClr val="tx1"/>
                </a:solidFill>
                <a:latin typeface="Arial" charset="0"/>
                <a:ea typeface="ＭＳ Ｐゴシック" charset="0"/>
              </a:defRPr>
            </a:lvl7pPr>
            <a:lvl8pPr marL="3428764" indent="-228584" eaLnBrk="0" fontAlgn="base" hangingPunct="0">
              <a:spcBef>
                <a:spcPct val="0"/>
              </a:spcBef>
              <a:spcAft>
                <a:spcPct val="0"/>
              </a:spcAft>
              <a:defRPr sz="2400">
                <a:solidFill>
                  <a:schemeClr val="tx1"/>
                </a:solidFill>
                <a:latin typeface="Arial" charset="0"/>
                <a:ea typeface="ＭＳ Ｐゴシック" charset="0"/>
              </a:defRPr>
            </a:lvl8pPr>
            <a:lvl9pPr marL="3885932" indent="-228584" eaLnBrk="0" fontAlgn="base" hangingPunct="0">
              <a:spcBef>
                <a:spcPct val="0"/>
              </a:spcBef>
              <a:spcAft>
                <a:spcPct val="0"/>
              </a:spcAft>
              <a:defRPr sz="2400">
                <a:solidFill>
                  <a:schemeClr val="tx1"/>
                </a:solidFill>
                <a:latin typeface="Arial" charset="0"/>
                <a:ea typeface="ＭＳ Ｐゴシック" charset="0"/>
              </a:defRPr>
            </a:lvl9pPr>
          </a:lstStyle>
          <a:p>
            <a:fld id="{2C17F0E7-DB59-A948-AE05-6FE45E0D4A37}" type="slidenum">
              <a:rPr lang="en-US" sz="1200">
                <a:solidFill>
                  <a:prstClr val="black"/>
                </a:solidFill>
              </a:rPr>
              <a:pPr/>
              <a:t>45</a:t>
            </a:fld>
            <a:endParaRPr lang="en-US" sz="1200">
              <a:solidFill>
                <a:prstClr val="black"/>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xfrm>
            <a:off x="685800" y="4343401"/>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92CA5-AB36-A845-9F52-5D55B4252EE0}" type="slidenum">
              <a:rPr lang="en-US" sz="1200"/>
              <a:pPr/>
              <a:t>4</a:t>
            </a:fld>
            <a:endParaRPr lang="en-US" sz="1200"/>
          </a:p>
        </p:txBody>
      </p:sp>
      <p:sp>
        <p:nvSpPr>
          <p:cNvPr id="93186" name="Rectangle 2"/>
          <p:cNvSpPr>
            <a:spLocks noGrp="1" noRot="1" noChangeAspect="1" noChangeArrowheads="1" noTextEdit="1"/>
          </p:cNvSpPr>
          <p:nvPr>
            <p:ph type="sldImg"/>
          </p:nvPr>
        </p:nvSpPr>
        <p:spPr>
          <a:solidFill>
            <a:srgbClr val="FFFFFF"/>
          </a:solidFill>
          <a:ln/>
        </p:spPr>
      </p:sp>
      <p:sp>
        <p:nvSpPr>
          <p:cNvPr id="931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747605-4851-4E49-83D5-BF728B4DBB9D}" type="slidenum">
              <a:rPr lang="en-US" sz="1200"/>
              <a:pPr/>
              <a:t>5</a:t>
            </a:fld>
            <a:endParaRPr lang="en-US" sz="1200"/>
          </a:p>
        </p:txBody>
      </p:sp>
      <p:sp>
        <p:nvSpPr>
          <p:cNvPr id="95234" name="Rectangle 2"/>
          <p:cNvSpPr>
            <a:spLocks noGrp="1" noRot="1" noChangeAspect="1" noChangeArrowheads="1" noTextEdit="1"/>
          </p:cNvSpPr>
          <p:nvPr>
            <p:ph type="sldImg"/>
          </p:nvPr>
        </p:nvSpPr>
        <p:spPr>
          <a:solidFill>
            <a:srgbClr val="FFFFFF"/>
          </a:solidFill>
          <a:ln/>
        </p:spPr>
      </p:sp>
      <p:sp>
        <p:nvSpPr>
          <p:cNvPr id="952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3BF30-C5F1-DF42-B4CE-D64F822E30C4}" type="slidenum">
              <a:rPr lang="en-US" sz="1200"/>
              <a:pPr/>
              <a:t>6</a:t>
            </a:fld>
            <a:endParaRPr lang="en-US" sz="1200"/>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8E05E7-70E8-D94B-A577-3E708B58406D}" type="slidenum">
              <a:rPr lang="en-US" sz="1200"/>
              <a:pPr/>
              <a:t>7</a:t>
            </a:fld>
            <a:endParaRPr lang="en-US" sz="1200"/>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BE73E3-2692-3C43-BE75-37BCBE7C4AF0}" type="slidenum">
              <a:rPr lang="en-US" sz="1200"/>
              <a:pPr/>
              <a:t>8</a:t>
            </a:fld>
            <a:endParaRPr lang="en-US" sz="1200"/>
          </a:p>
        </p:txBody>
      </p:sp>
      <p:sp>
        <p:nvSpPr>
          <p:cNvPr id="101378" name="Rectangle 2"/>
          <p:cNvSpPr>
            <a:spLocks noGrp="1" noRot="1" noChangeAspect="1" noChangeArrowheads="1"/>
          </p:cNvSpPr>
          <p:nvPr>
            <p:ph type="sldImg"/>
          </p:nvPr>
        </p:nvSpPr>
        <p:spPr>
          <a:solidFill>
            <a:srgbClr val="FFFFFF"/>
          </a:solidFill>
          <a:ln/>
        </p:spPr>
      </p:sp>
      <p:sp>
        <p:nvSpPr>
          <p:cNvPr id="101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750336-9C11-7B4D-B711-29B71F812FA6}" type="slidenum">
              <a:rPr lang="en-US" sz="1200"/>
              <a:pPr/>
              <a:t>9</a:t>
            </a:fld>
            <a:endParaRPr lang="en-US" sz="1200"/>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AD5EF-121A-7440-AD37-92351F4C32CE}" type="slidenum">
              <a:rPr lang="en-US"/>
              <a:pPr>
                <a:defRPr/>
              </a:pPr>
              <a:t>‹#›</a:t>
            </a:fld>
            <a:endParaRPr lang="en-US"/>
          </a:p>
        </p:txBody>
      </p:sp>
    </p:spTree>
    <p:extLst>
      <p:ext uri="{BB962C8B-B14F-4D97-AF65-F5344CB8AC3E}">
        <p14:creationId xmlns:p14="http://schemas.microsoft.com/office/powerpoint/2010/main" val="3914633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9468F9-D99F-264B-9724-4A671C509CAC}" type="slidenum">
              <a:rPr lang="en-US"/>
              <a:pPr>
                <a:defRPr/>
              </a:pPr>
              <a:t>‹#›</a:t>
            </a:fld>
            <a:endParaRPr lang="en-US"/>
          </a:p>
        </p:txBody>
      </p:sp>
    </p:spTree>
    <p:extLst>
      <p:ext uri="{BB962C8B-B14F-4D97-AF65-F5344CB8AC3E}">
        <p14:creationId xmlns:p14="http://schemas.microsoft.com/office/powerpoint/2010/main" val="11487452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4892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525822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534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56872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074327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2200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81499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55943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C778932-13EF-FA45-8930-4D81803DE9BB}" type="slidenum">
              <a:rPr lang="en-SG"/>
              <a:pPr>
                <a:defRPr/>
              </a:pPr>
              <a:t>‹#›</a:t>
            </a:fld>
            <a:endParaRPr lang="en-SG"/>
          </a:p>
        </p:txBody>
      </p:sp>
    </p:spTree>
    <p:extLst>
      <p:ext uri="{BB962C8B-B14F-4D97-AF65-F5344CB8AC3E}">
        <p14:creationId xmlns:p14="http://schemas.microsoft.com/office/powerpoint/2010/main" val="37783251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E62949-7D02-F045-BCCC-6F0A012AA28E}" type="slidenum">
              <a:rPr lang="en-SG"/>
              <a:pPr>
                <a:defRPr/>
              </a:pPr>
              <a:t>‹#›</a:t>
            </a:fld>
            <a:endParaRPr lang="en-SG"/>
          </a:p>
        </p:txBody>
      </p:sp>
    </p:spTree>
    <p:extLst>
      <p:ext uri="{BB962C8B-B14F-4D97-AF65-F5344CB8AC3E}">
        <p14:creationId xmlns:p14="http://schemas.microsoft.com/office/powerpoint/2010/main" val="296612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F8869C-3F2A-9F45-8025-420FDEB03169}" type="slidenum">
              <a:rPr lang="en-US"/>
              <a:pPr>
                <a:defRPr/>
              </a:pPr>
              <a:t>‹#›</a:t>
            </a:fld>
            <a:endParaRPr lang="en-US"/>
          </a:p>
        </p:txBody>
      </p:sp>
    </p:spTree>
    <p:extLst>
      <p:ext uri="{BB962C8B-B14F-4D97-AF65-F5344CB8AC3E}">
        <p14:creationId xmlns:p14="http://schemas.microsoft.com/office/powerpoint/2010/main" val="10131517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FCC0DC-5211-0444-B611-F7755DF87ED7}" type="slidenum">
              <a:rPr lang="en-SG"/>
              <a:pPr>
                <a:defRPr/>
              </a:pPr>
              <a:t>‹#›</a:t>
            </a:fld>
            <a:endParaRPr lang="en-SG"/>
          </a:p>
        </p:txBody>
      </p:sp>
    </p:spTree>
    <p:extLst>
      <p:ext uri="{BB962C8B-B14F-4D97-AF65-F5344CB8AC3E}">
        <p14:creationId xmlns:p14="http://schemas.microsoft.com/office/powerpoint/2010/main" val="31527659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1EF271E-E46A-0C45-8307-C067564EED57}" type="slidenum">
              <a:rPr lang="en-SG"/>
              <a:pPr>
                <a:defRPr/>
              </a:pPr>
              <a:t>‹#›</a:t>
            </a:fld>
            <a:endParaRPr lang="en-SG"/>
          </a:p>
        </p:txBody>
      </p:sp>
    </p:spTree>
    <p:extLst>
      <p:ext uri="{BB962C8B-B14F-4D97-AF65-F5344CB8AC3E}">
        <p14:creationId xmlns:p14="http://schemas.microsoft.com/office/powerpoint/2010/main" val="3006899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F4AF73C-78E0-144E-9028-68B8A076E637}" type="slidenum">
              <a:rPr lang="en-SG"/>
              <a:pPr>
                <a:defRPr/>
              </a:pPr>
              <a:t>‹#›</a:t>
            </a:fld>
            <a:endParaRPr lang="en-SG"/>
          </a:p>
        </p:txBody>
      </p:sp>
    </p:spTree>
    <p:extLst>
      <p:ext uri="{BB962C8B-B14F-4D97-AF65-F5344CB8AC3E}">
        <p14:creationId xmlns:p14="http://schemas.microsoft.com/office/powerpoint/2010/main" val="1432154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9B3E75E-E5D2-F940-900B-CC3B31605C19}" type="slidenum">
              <a:rPr lang="en-SG"/>
              <a:pPr>
                <a:defRPr/>
              </a:pPr>
              <a:t>‹#›</a:t>
            </a:fld>
            <a:endParaRPr lang="en-SG"/>
          </a:p>
        </p:txBody>
      </p:sp>
    </p:spTree>
    <p:extLst>
      <p:ext uri="{BB962C8B-B14F-4D97-AF65-F5344CB8AC3E}">
        <p14:creationId xmlns:p14="http://schemas.microsoft.com/office/powerpoint/2010/main" val="4063871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FFF68D-3F39-D449-AAE8-B0C750F53F64}" type="slidenum">
              <a:rPr lang="en-SG"/>
              <a:pPr>
                <a:defRPr/>
              </a:pPr>
              <a:t>‹#›</a:t>
            </a:fld>
            <a:endParaRPr lang="en-SG"/>
          </a:p>
        </p:txBody>
      </p:sp>
    </p:spTree>
    <p:extLst>
      <p:ext uri="{BB962C8B-B14F-4D97-AF65-F5344CB8AC3E}">
        <p14:creationId xmlns:p14="http://schemas.microsoft.com/office/powerpoint/2010/main" val="10620228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26839E-A00D-9D4D-A055-D61F22DBEBDF}" type="slidenum">
              <a:rPr lang="en-SG"/>
              <a:pPr>
                <a:defRPr/>
              </a:pPr>
              <a:t>‹#›</a:t>
            </a:fld>
            <a:endParaRPr lang="en-SG"/>
          </a:p>
        </p:txBody>
      </p:sp>
    </p:spTree>
    <p:extLst>
      <p:ext uri="{BB962C8B-B14F-4D97-AF65-F5344CB8AC3E}">
        <p14:creationId xmlns:p14="http://schemas.microsoft.com/office/powerpoint/2010/main" val="12184476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488C785-B2CB-1A4B-A9A9-22796B06B97A}" type="slidenum">
              <a:rPr lang="en-SG"/>
              <a:pPr>
                <a:defRPr/>
              </a:pPr>
              <a:t>‹#›</a:t>
            </a:fld>
            <a:endParaRPr lang="en-SG"/>
          </a:p>
        </p:txBody>
      </p:sp>
    </p:spTree>
    <p:extLst>
      <p:ext uri="{BB962C8B-B14F-4D97-AF65-F5344CB8AC3E}">
        <p14:creationId xmlns:p14="http://schemas.microsoft.com/office/powerpoint/2010/main" val="39593942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3514690-2301-7047-AD40-855630631411}" type="slidenum">
              <a:rPr lang="en-SG"/>
              <a:pPr>
                <a:defRPr/>
              </a:pPr>
              <a:t>‹#›</a:t>
            </a:fld>
            <a:endParaRPr lang="en-SG"/>
          </a:p>
        </p:txBody>
      </p:sp>
    </p:spTree>
    <p:extLst>
      <p:ext uri="{BB962C8B-B14F-4D97-AF65-F5344CB8AC3E}">
        <p14:creationId xmlns:p14="http://schemas.microsoft.com/office/powerpoint/2010/main" val="14683860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12/8/23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96F48D-0DA4-084E-AAB2-3D0410D0640F}" type="slidenum">
              <a:rPr lang="en-SG"/>
              <a:pPr>
                <a:defRPr/>
              </a:pPr>
              <a:t>‹#›</a:t>
            </a:fld>
            <a:endParaRPr lang="en-SG"/>
          </a:p>
        </p:txBody>
      </p:sp>
    </p:spTree>
    <p:extLst>
      <p:ext uri="{BB962C8B-B14F-4D97-AF65-F5344CB8AC3E}">
        <p14:creationId xmlns:p14="http://schemas.microsoft.com/office/powerpoint/2010/main" val="13986722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3DC1F-12A1-314B-92E3-31417C79D4F5}" type="slidenum">
              <a:rPr lang="en-US"/>
              <a:pPr>
                <a:defRPr/>
              </a:pPr>
              <a:t>‹#›</a:t>
            </a:fld>
            <a:endParaRPr lang="en-US"/>
          </a:p>
        </p:txBody>
      </p:sp>
    </p:spTree>
    <p:extLst>
      <p:ext uri="{BB962C8B-B14F-4D97-AF65-F5344CB8AC3E}">
        <p14:creationId xmlns:p14="http://schemas.microsoft.com/office/powerpoint/2010/main" val="269048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AB79544-60FC-B64B-AED2-391808DE349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94382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F6C228-290B-4743-9906-66FB827E16BC}" type="slidenum">
              <a:rPr lang="en-US"/>
              <a:pPr>
                <a:defRPr/>
              </a:pPr>
              <a:t>‹#›</a:t>
            </a:fld>
            <a:endParaRPr lang="en-US"/>
          </a:p>
        </p:txBody>
      </p:sp>
    </p:spTree>
    <p:extLst>
      <p:ext uri="{BB962C8B-B14F-4D97-AF65-F5344CB8AC3E}">
        <p14:creationId xmlns:p14="http://schemas.microsoft.com/office/powerpoint/2010/main" val="6307229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FF9D6-9469-ED42-BD76-16480010C8EF}" type="slidenum">
              <a:rPr lang="en-US"/>
              <a:pPr>
                <a:defRPr/>
              </a:pPr>
              <a:t>‹#›</a:t>
            </a:fld>
            <a:endParaRPr lang="en-US"/>
          </a:p>
        </p:txBody>
      </p:sp>
    </p:spTree>
    <p:extLst>
      <p:ext uri="{BB962C8B-B14F-4D97-AF65-F5344CB8AC3E}">
        <p14:creationId xmlns:p14="http://schemas.microsoft.com/office/powerpoint/2010/main" val="33405865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B69CFF-C017-4844-BBA4-396B3D5B47D0}" type="slidenum">
              <a:rPr lang="en-US"/>
              <a:pPr>
                <a:defRPr/>
              </a:pPr>
              <a:t>‹#›</a:t>
            </a:fld>
            <a:endParaRPr lang="en-US"/>
          </a:p>
        </p:txBody>
      </p:sp>
    </p:spTree>
    <p:extLst>
      <p:ext uri="{BB962C8B-B14F-4D97-AF65-F5344CB8AC3E}">
        <p14:creationId xmlns:p14="http://schemas.microsoft.com/office/powerpoint/2010/main" val="6090653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9B16AA-9761-FD45-B0CF-B1FE6735AFBF}" type="slidenum">
              <a:rPr lang="en-US"/>
              <a:pPr>
                <a:defRPr/>
              </a:pPr>
              <a:t>‹#›</a:t>
            </a:fld>
            <a:endParaRPr lang="en-US"/>
          </a:p>
        </p:txBody>
      </p:sp>
    </p:spTree>
    <p:extLst>
      <p:ext uri="{BB962C8B-B14F-4D97-AF65-F5344CB8AC3E}">
        <p14:creationId xmlns:p14="http://schemas.microsoft.com/office/powerpoint/2010/main" val="3504973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21ABA4-D883-BA45-9F5E-66F47D1CC6B9}" type="slidenum">
              <a:rPr lang="en-US"/>
              <a:pPr>
                <a:defRPr/>
              </a:pPr>
              <a:t>‹#›</a:t>
            </a:fld>
            <a:endParaRPr lang="en-US"/>
          </a:p>
        </p:txBody>
      </p:sp>
    </p:spTree>
    <p:extLst>
      <p:ext uri="{BB962C8B-B14F-4D97-AF65-F5344CB8AC3E}">
        <p14:creationId xmlns:p14="http://schemas.microsoft.com/office/powerpoint/2010/main" val="15357826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E9AA1-FCE4-4E4D-976F-626B95A5D533}" type="slidenum">
              <a:rPr lang="en-US"/>
              <a:pPr>
                <a:defRPr/>
              </a:pPr>
              <a:t>‹#›</a:t>
            </a:fld>
            <a:endParaRPr lang="en-US"/>
          </a:p>
        </p:txBody>
      </p:sp>
    </p:spTree>
    <p:extLst>
      <p:ext uri="{BB962C8B-B14F-4D97-AF65-F5344CB8AC3E}">
        <p14:creationId xmlns:p14="http://schemas.microsoft.com/office/powerpoint/2010/main" val="6126482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660D8F-1467-9D46-A848-A70AB3D881DD}" type="slidenum">
              <a:rPr lang="en-US"/>
              <a:pPr>
                <a:defRPr/>
              </a:pPr>
              <a:t>‹#›</a:t>
            </a:fld>
            <a:endParaRPr lang="en-US"/>
          </a:p>
        </p:txBody>
      </p:sp>
    </p:spTree>
    <p:extLst>
      <p:ext uri="{BB962C8B-B14F-4D97-AF65-F5344CB8AC3E}">
        <p14:creationId xmlns:p14="http://schemas.microsoft.com/office/powerpoint/2010/main" val="31437696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EF4F6-1C40-0742-B476-D48E5DBB8E35}" type="slidenum">
              <a:rPr lang="en-US"/>
              <a:pPr>
                <a:defRPr/>
              </a:pPr>
              <a:t>‹#›</a:t>
            </a:fld>
            <a:endParaRPr lang="en-US"/>
          </a:p>
        </p:txBody>
      </p:sp>
    </p:spTree>
    <p:extLst>
      <p:ext uri="{BB962C8B-B14F-4D97-AF65-F5344CB8AC3E}">
        <p14:creationId xmlns:p14="http://schemas.microsoft.com/office/powerpoint/2010/main" val="20546527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299E5-7D84-6946-885A-CB3175A19FA3}" type="slidenum">
              <a:rPr lang="en-US"/>
              <a:pPr>
                <a:defRPr/>
              </a:pPr>
              <a:t>‹#›</a:t>
            </a:fld>
            <a:endParaRPr lang="en-US"/>
          </a:p>
        </p:txBody>
      </p:sp>
    </p:spTree>
    <p:extLst>
      <p:ext uri="{BB962C8B-B14F-4D97-AF65-F5344CB8AC3E}">
        <p14:creationId xmlns:p14="http://schemas.microsoft.com/office/powerpoint/2010/main" val="22609290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A1835-86D7-FB4D-9D9B-6FACF38BE8F0}" type="slidenum">
              <a:rPr lang="en-US"/>
              <a:pPr>
                <a:defRPr/>
              </a:pPr>
              <a:t>‹#›</a:t>
            </a:fld>
            <a:endParaRPr lang="en-US"/>
          </a:p>
        </p:txBody>
      </p:sp>
    </p:spTree>
    <p:extLst>
      <p:ext uri="{BB962C8B-B14F-4D97-AF65-F5344CB8AC3E}">
        <p14:creationId xmlns:p14="http://schemas.microsoft.com/office/powerpoint/2010/main" val="78955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898299B-D6D1-764C-86D0-7BF9AB7566A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64250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0F9044-4459-0847-9C9A-F2FD1AE94CA0}" type="slidenum">
              <a:rPr lang="en-US"/>
              <a:pPr>
                <a:defRPr/>
              </a:pPr>
              <a:t>‹#›</a:t>
            </a:fld>
            <a:endParaRPr lang="en-US"/>
          </a:p>
        </p:txBody>
      </p:sp>
    </p:spTree>
    <p:extLst>
      <p:ext uri="{BB962C8B-B14F-4D97-AF65-F5344CB8AC3E}">
        <p14:creationId xmlns:p14="http://schemas.microsoft.com/office/powerpoint/2010/main" val="28852801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57CE18-E3BF-634B-9605-2165D6D9D372}" type="slidenum">
              <a:rPr lang="en-US"/>
              <a:pPr>
                <a:defRPr/>
              </a:pPr>
              <a:t>‹#›</a:t>
            </a:fld>
            <a:endParaRPr lang="en-US"/>
          </a:p>
        </p:txBody>
      </p:sp>
    </p:spTree>
    <p:extLst>
      <p:ext uri="{BB962C8B-B14F-4D97-AF65-F5344CB8AC3E}">
        <p14:creationId xmlns:p14="http://schemas.microsoft.com/office/powerpoint/2010/main" val="33017879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2D7E0DDD-B632-4843-94CF-4873E47C3CF5}" type="slidenum">
              <a:rPr lang="en-US"/>
              <a:pPr>
                <a:defRPr/>
              </a:pPr>
              <a:t>‹#›</a:t>
            </a:fld>
            <a:endParaRPr lang="en-US"/>
          </a:p>
        </p:txBody>
      </p:sp>
    </p:spTree>
    <p:extLst>
      <p:ext uri="{BB962C8B-B14F-4D97-AF65-F5344CB8AC3E}">
        <p14:creationId xmlns:p14="http://schemas.microsoft.com/office/powerpoint/2010/main" val="13952862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257DB77F-B346-DD45-9EB4-6D1C03D88BE6}" type="slidenum">
              <a:rPr lang="en-US"/>
              <a:pPr>
                <a:defRPr/>
              </a:pPr>
              <a:t>‹#›</a:t>
            </a:fld>
            <a:endParaRPr lang="en-US"/>
          </a:p>
        </p:txBody>
      </p:sp>
    </p:spTree>
    <p:extLst>
      <p:ext uri="{BB962C8B-B14F-4D97-AF65-F5344CB8AC3E}">
        <p14:creationId xmlns:p14="http://schemas.microsoft.com/office/powerpoint/2010/main" val="24856343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659E801A-58E3-204C-9F6C-F0B89EE653A9}" type="slidenum">
              <a:rPr lang="en-US"/>
              <a:pPr>
                <a:defRPr/>
              </a:pPr>
              <a:t>‹#›</a:t>
            </a:fld>
            <a:endParaRPr lang="en-US"/>
          </a:p>
        </p:txBody>
      </p:sp>
    </p:spTree>
    <p:extLst>
      <p:ext uri="{BB962C8B-B14F-4D97-AF65-F5344CB8AC3E}">
        <p14:creationId xmlns:p14="http://schemas.microsoft.com/office/powerpoint/2010/main" val="36127476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6FDE8138-EA4D-634B-98E4-19A8075E9B53}" type="slidenum">
              <a:rPr lang="en-US"/>
              <a:pPr>
                <a:defRPr/>
              </a:pPr>
              <a:t>‹#›</a:t>
            </a:fld>
            <a:endParaRPr lang="en-US"/>
          </a:p>
        </p:txBody>
      </p:sp>
    </p:spTree>
    <p:extLst>
      <p:ext uri="{BB962C8B-B14F-4D97-AF65-F5344CB8AC3E}">
        <p14:creationId xmlns:p14="http://schemas.microsoft.com/office/powerpoint/2010/main" val="38084711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1352E8C3-57F9-F740-900B-FDBCBF8B72E3}" type="slidenum">
              <a:rPr lang="en-US"/>
              <a:pPr>
                <a:defRPr/>
              </a:pPr>
              <a:t>‹#›</a:t>
            </a:fld>
            <a:endParaRPr lang="en-US"/>
          </a:p>
        </p:txBody>
      </p:sp>
    </p:spTree>
    <p:extLst>
      <p:ext uri="{BB962C8B-B14F-4D97-AF65-F5344CB8AC3E}">
        <p14:creationId xmlns:p14="http://schemas.microsoft.com/office/powerpoint/2010/main" val="8738956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C561DBB2-CEEA-EE4B-8414-C7952A3326F9}" type="slidenum">
              <a:rPr lang="en-US"/>
              <a:pPr>
                <a:defRPr/>
              </a:pPr>
              <a:t>‹#›</a:t>
            </a:fld>
            <a:endParaRPr lang="en-US"/>
          </a:p>
        </p:txBody>
      </p:sp>
    </p:spTree>
    <p:extLst>
      <p:ext uri="{BB962C8B-B14F-4D97-AF65-F5344CB8AC3E}">
        <p14:creationId xmlns:p14="http://schemas.microsoft.com/office/powerpoint/2010/main" val="21008992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6879A59A-E0BE-E44F-BFB3-8E3B61B8D80E}" type="slidenum">
              <a:rPr lang="en-US"/>
              <a:pPr>
                <a:defRPr/>
              </a:pPr>
              <a:t>‹#›</a:t>
            </a:fld>
            <a:endParaRPr lang="en-US"/>
          </a:p>
        </p:txBody>
      </p:sp>
    </p:spTree>
    <p:extLst>
      <p:ext uri="{BB962C8B-B14F-4D97-AF65-F5344CB8AC3E}">
        <p14:creationId xmlns:p14="http://schemas.microsoft.com/office/powerpoint/2010/main" val="681144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06E9D7B0-6933-3740-89DA-5A5550C18156}" type="slidenum">
              <a:rPr lang="en-US"/>
              <a:pPr>
                <a:defRPr/>
              </a:pPr>
              <a:t>‹#›</a:t>
            </a:fld>
            <a:endParaRPr lang="en-US"/>
          </a:p>
        </p:txBody>
      </p:sp>
    </p:spTree>
    <p:extLst>
      <p:ext uri="{BB962C8B-B14F-4D97-AF65-F5344CB8AC3E}">
        <p14:creationId xmlns:p14="http://schemas.microsoft.com/office/powerpoint/2010/main" val="882107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AD9ED78-A265-A145-8C5E-BF42A6FE1A9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07552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A201AC81-D269-5342-8CD8-2A3E0505C579}" type="slidenum">
              <a:rPr lang="en-US"/>
              <a:pPr>
                <a:defRPr/>
              </a:pPr>
              <a:t>‹#›</a:t>
            </a:fld>
            <a:endParaRPr lang="en-US"/>
          </a:p>
        </p:txBody>
      </p:sp>
    </p:spTree>
    <p:extLst>
      <p:ext uri="{BB962C8B-B14F-4D97-AF65-F5344CB8AC3E}">
        <p14:creationId xmlns:p14="http://schemas.microsoft.com/office/powerpoint/2010/main" val="19724074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D77F5AF-EF8F-5B4B-8B0C-4022AFC64A03}" type="slidenum">
              <a:rPr lang="en-US"/>
              <a:pPr>
                <a:defRPr/>
              </a:pPr>
              <a:t>‹#›</a:t>
            </a:fld>
            <a:endParaRPr lang="en-US"/>
          </a:p>
        </p:txBody>
      </p:sp>
    </p:spTree>
    <p:extLst>
      <p:ext uri="{BB962C8B-B14F-4D97-AF65-F5344CB8AC3E}">
        <p14:creationId xmlns:p14="http://schemas.microsoft.com/office/powerpoint/2010/main" val="5160210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F80FAD2B-A214-3346-A173-7B80F2E15E13}" type="slidenum">
              <a:rPr lang="en-US"/>
              <a:pPr>
                <a:defRPr/>
              </a:pPr>
              <a:t>‹#›</a:t>
            </a:fld>
            <a:endParaRPr lang="en-US"/>
          </a:p>
        </p:txBody>
      </p:sp>
    </p:spTree>
    <p:extLst>
      <p:ext uri="{BB962C8B-B14F-4D97-AF65-F5344CB8AC3E}">
        <p14:creationId xmlns:p14="http://schemas.microsoft.com/office/powerpoint/2010/main" val="13782352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39A75DBE-37CF-8B4D-A38F-E2913E4170B9}" type="slidenum">
              <a:rPr lang="en-US"/>
              <a:pPr>
                <a:defRPr/>
              </a:pPr>
              <a:t>‹#›</a:t>
            </a:fld>
            <a:endParaRPr lang="en-US"/>
          </a:p>
        </p:txBody>
      </p:sp>
    </p:spTree>
    <p:extLst>
      <p:ext uri="{BB962C8B-B14F-4D97-AF65-F5344CB8AC3E}">
        <p14:creationId xmlns:p14="http://schemas.microsoft.com/office/powerpoint/2010/main" val="8999781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A8E208C4-C202-5742-B75A-0D162925B4F4}" type="slidenum">
              <a:rPr lang="en-US"/>
              <a:pPr>
                <a:defRPr/>
              </a:pPr>
              <a:t>‹#›</a:t>
            </a:fld>
            <a:endParaRPr lang="en-US"/>
          </a:p>
        </p:txBody>
      </p:sp>
    </p:spTree>
    <p:extLst>
      <p:ext uri="{BB962C8B-B14F-4D97-AF65-F5344CB8AC3E}">
        <p14:creationId xmlns:p14="http://schemas.microsoft.com/office/powerpoint/2010/main" val="6201685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99F2414E-D6EE-3540-BFFB-E2E9E42A8994}" type="slidenum">
              <a:rPr lang="en-US"/>
              <a:pPr>
                <a:defRPr/>
              </a:pPr>
              <a:t>‹#›</a:t>
            </a:fld>
            <a:endParaRPr lang="en-US"/>
          </a:p>
        </p:txBody>
      </p:sp>
    </p:spTree>
    <p:extLst>
      <p:ext uri="{BB962C8B-B14F-4D97-AF65-F5344CB8AC3E}">
        <p14:creationId xmlns:p14="http://schemas.microsoft.com/office/powerpoint/2010/main" val="37730285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64D250A-8AB6-BF47-8795-4BCAFDD46420}" type="slidenum">
              <a:rPr lang="en-US"/>
              <a:pPr>
                <a:defRPr/>
              </a:pPr>
              <a:t>‹#›</a:t>
            </a:fld>
            <a:endParaRPr lang="en-US"/>
          </a:p>
        </p:txBody>
      </p:sp>
    </p:spTree>
    <p:extLst>
      <p:ext uri="{BB962C8B-B14F-4D97-AF65-F5344CB8AC3E}">
        <p14:creationId xmlns:p14="http://schemas.microsoft.com/office/powerpoint/2010/main" val="42163425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11320072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706370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4234005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F9AD547-81D0-F94D-A65B-852C3B78013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44675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33153223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3195925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3748504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8558724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7824618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9367719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5083828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39184579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33438052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8370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43776D1-A024-1840-95D8-08B022F4968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41059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0596375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424604415"/>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7416768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3083788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57809062"/>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2035257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665656714"/>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82093529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575851107"/>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50642256"/>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83599B5-4A0D-F343-AE96-B3A8C9F9835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75465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397887906"/>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87748241"/>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121257639"/>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6269503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727285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8614690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0303702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020967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7751327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12360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FA8D00D-28DE-BF47-9554-2E68EAAC682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40346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1661156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831383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488618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8957938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7213478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2181530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1721503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099200075"/>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3286897364"/>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29454975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7A530A8-10E7-114D-988B-C61081CD9A8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54044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1258670671"/>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562964936"/>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2293766905"/>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256794856"/>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2390570704"/>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798187718"/>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3249555862"/>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3376504739"/>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167900729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F4F7B2-4C12-F944-B10F-7C06B4F8F777}" type="slidenum">
              <a:rPr lang="en-US"/>
              <a:pPr>
                <a:defRPr/>
              </a:pPr>
              <a:t>‹#›</a:t>
            </a:fld>
            <a:endParaRPr lang="en-US"/>
          </a:p>
        </p:txBody>
      </p:sp>
    </p:spTree>
    <p:extLst>
      <p:ext uri="{BB962C8B-B14F-4D97-AF65-F5344CB8AC3E}">
        <p14:creationId xmlns:p14="http://schemas.microsoft.com/office/powerpoint/2010/main" val="2396518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5B6751-B5A8-7542-8B08-1855E6A0726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280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97FD340-1599-E746-A771-6D0B96B17FE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839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pPr/>
              <a:t>‹#›</a:t>
            </a:fld>
            <a:endParaRPr lang="en-US" altLang="zh-TW"/>
          </a:p>
        </p:txBody>
      </p:sp>
    </p:spTree>
    <p:extLst>
      <p:ext uri="{BB962C8B-B14F-4D97-AF65-F5344CB8AC3E}">
        <p14:creationId xmlns:p14="http://schemas.microsoft.com/office/powerpoint/2010/main" val="1984081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pPr/>
              <a:t>‹#›</a:t>
            </a:fld>
            <a:endParaRPr lang="en-US" altLang="zh-TW"/>
          </a:p>
        </p:txBody>
      </p:sp>
    </p:spTree>
    <p:extLst>
      <p:ext uri="{BB962C8B-B14F-4D97-AF65-F5344CB8AC3E}">
        <p14:creationId xmlns:p14="http://schemas.microsoft.com/office/powerpoint/2010/main" val="615371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pPr/>
              <a:t>‹#›</a:t>
            </a:fld>
            <a:endParaRPr lang="en-US" altLang="zh-TW"/>
          </a:p>
        </p:txBody>
      </p:sp>
    </p:spTree>
    <p:extLst>
      <p:ext uri="{BB962C8B-B14F-4D97-AF65-F5344CB8AC3E}">
        <p14:creationId xmlns:p14="http://schemas.microsoft.com/office/powerpoint/2010/main" val="1680577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pPr/>
              <a:t>‹#›</a:t>
            </a:fld>
            <a:endParaRPr lang="en-US" altLang="zh-TW"/>
          </a:p>
        </p:txBody>
      </p:sp>
    </p:spTree>
    <p:extLst>
      <p:ext uri="{BB962C8B-B14F-4D97-AF65-F5344CB8AC3E}">
        <p14:creationId xmlns:p14="http://schemas.microsoft.com/office/powerpoint/2010/main" val="375332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pPr/>
              <a:t>‹#›</a:t>
            </a:fld>
            <a:endParaRPr lang="en-US" altLang="zh-TW"/>
          </a:p>
        </p:txBody>
      </p:sp>
    </p:spTree>
    <p:extLst>
      <p:ext uri="{BB962C8B-B14F-4D97-AF65-F5344CB8AC3E}">
        <p14:creationId xmlns:p14="http://schemas.microsoft.com/office/powerpoint/2010/main" val="3519636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pPr/>
              <a:t>‹#›</a:t>
            </a:fld>
            <a:endParaRPr lang="en-US" altLang="zh-TW"/>
          </a:p>
        </p:txBody>
      </p:sp>
    </p:spTree>
    <p:extLst>
      <p:ext uri="{BB962C8B-B14F-4D97-AF65-F5344CB8AC3E}">
        <p14:creationId xmlns:p14="http://schemas.microsoft.com/office/powerpoint/2010/main" val="3370447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pPr/>
              <a:t>‹#›</a:t>
            </a:fld>
            <a:endParaRPr lang="en-US" altLang="zh-TW"/>
          </a:p>
        </p:txBody>
      </p:sp>
    </p:spTree>
    <p:extLst>
      <p:ext uri="{BB962C8B-B14F-4D97-AF65-F5344CB8AC3E}">
        <p14:creationId xmlns:p14="http://schemas.microsoft.com/office/powerpoint/2010/main" val="2206102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pPr/>
              <a:t>‹#›</a:t>
            </a:fld>
            <a:endParaRPr lang="en-US" altLang="zh-TW"/>
          </a:p>
        </p:txBody>
      </p:sp>
    </p:spTree>
    <p:extLst>
      <p:ext uri="{BB962C8B-B14F-4D97-AF65-F5344CB8AC3E}">
        <p14:creationId xmlns:p14="http://schemas.microsoft.com/office/powerpoint/2010/main" val="93630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9EAE67-7899-6C4C-B47D-99B766ED84C2}" type="slidenum">
              <a:rPr lang="en-US"/>
              <a:pPr>
                <a:defRPr/>
              </a:pPr>
              <a:t>‹#›</a:t>
            </a:fld>
            <a:endParaRPr lang="en-US"/>
          </a:p>
        </p:txBody>
      </p:sp>
    </p:spTree>
    <p:extLst>
      <p:ext uri="{BB962C8B-B14F-4D97-AF65-F5344CB8AC3E}">
        <p14:creationId xmlns:p14="http://schemas.microsoft.com/office/powerpoint/2010/main" val="4057952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pPr/>
              <a:t>‹#›</a:t>
            </a:fld>
            <a:endParaRPr lang="en-US" altLang="zh-TW"/>
          </a:p>
        </p:txBody>
      </p:sp>
    </p:spTree>
    <p:extLst>
      <p:ext uri="{BB962C8B-B14F-4D97-AF65-F5344CB8AC3E}">
        <p14:creationId xmlns:p14="http://schemas.microsoft.com/office/powerpoint/2010/main" val="2345550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pPr/>
              <a:t>‹#›</a:t>
            </a:fld>
            <a:endParaRPr lang="en-US" altLang="zh-TW"/>
          </a:p>
        </p:txBody>
      </p:sp>
    </p:spTree>
    <p:extLst>
      <p:ext uri="{BB962C8B-B14F-4D97-AF65-F5344CB8AC3E}">
        <p14:creationId xmlns:p14="http://schemas.microsoft.com/office/powerpoint/2010/main" val="2780198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pPr/>
              <a:t>‹#›</a:t>
            </a:fld>
            <a:endParaRPr lang="en-US" altLang="zh-TW"/>
          </a:p>
        </p:txBody>
      </p:sp>
    </p:spTree>
    <p:extLst>
      <p:ext uri="{BB962C8B-B14F-4D97-AF65-F5344CB8AC3E}">
        <p14:creationId xmlns:p14="http://schemas.microsoft.com/office/powerpoint/2010/main" val="2299707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pPr/>
              <a:t>‹#›</a:t>
            </a:fld>
            <a:endParaRPr lang="en-US" altLang="zh-TW"/>
          </a:p>
        </p:txBody>
      </p:sp>
    </p:spTree>
    <p:extLst>
      <p:ext uri="{BB962C8B-B14F-4D97-AF65-F5344CB8AC3E}">
        <p14:creationId xmlns:p14="http://schemas.microsoft.com/office/powerpoint/2010/main" val="1093115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A96C710-8FB4-FE44-9E37-E24C8B9E9C7A}" type="slidenum">
              <a:rPr lang="en-US"/>
              <a:pPr>
                <a:defRPr/>
              </a:pPr>
              <a:t>‹#›</a:t>
            </a:fld>
            <a:endParaRPr lang="en-US"/>
          </a:p>
        </p:txBody>
      </p:sp>
    </p:spTree>
    <p:extLst>
      <p:ext uri="{BB962C8B-B14F-4D97-AF65-F5344CB8AC3E}">
        <p14:creationId xmlns:p14="http://schemas.microsoft.com/office/powerpoint/2010/main" val="1594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65A8B92-39DD-D345-A28C-B9ABC726533B}" type="slidenum">
              <a:rPr lang="en-US"/>
              <a:pPr>
                <a:defRPr/>
              </a:pPr>
              <a:t>‹#›</a:t>
            </a:fld>
            <a:endParaRPr lang="en-US"/>
          </a:p>
        </p:txBody>
      </p:sp>
    </p:spTree>
    <p:extLst>
      <p:ext uri="{BB962C8B-B14F-4D97-AF65-F5344CB8AC3E}">
        <p14:creationId xmlns:p14="http://schemas.microsoft.com/office/powerpoint/2010/main" val="813969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8A22BA3-AD2D-7A48-87F1-11C6311BE934}" type="slidenum">
              <a:rPr lang="en-US"/>
              <a:pPr>
                <a:defRPr/>
              </a:pPr>
              <a:t>‹#›</a:t>
            </a:fld>
            <a:endParaRPr lang="en-US"/>
          </a:p>
        </p:txBody>
      </p:sp>
    </p:spTree>
    <p:extLst>
      <p:ext uri="{BB962C8B-B14F-4D97-AF65-F5344CB8AC3E}">
        <p14:creationId xmlns:p14="http://schemas.microsoft.com/office/powerpoint/2010/main" val="3011877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2E54C01F-8ADE-8842-8A2D-96D63FC7E66E}" type="slidenum">
              <a:rPr lang="en-US"/>
              <a:pPr>
                <a:defRPr/>
              </a:pPr>
              <a:t>‹#›</a:t>
            </a:fld>
            <a:endParaRPr lang="en-US"/>
          </a:p>
        </p:txBody>
      </p:sp>
    </p:spTree>
    <p:extLst>
      <p:ext uri="{BB962C8B-B14F-4D97-AF65-F5344CB8AC3E}">
        <p14:creationId xmlns:p14="http://schemas.microsoft.com/office/powerpoint/2010/main" val="1946246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5208C286-5C37-BA4B-A2A6-63B56BB60817}" type="slidenum">
              <a:rPr lang="en-US"/>
              <a:pPr>
                <a:defRPr/>
              </a:pPr>
              <a:t>‹#›</a:t>
            </a:fld>
            <a:endParaRPr lang="en-US"/>
          </a:p>
        </p:txBody>
      </p:sp>
    </p:spTree>
    <p:extLst>
      <p:ext uri="{BB962C8B-B14F-4D97-AF65-F5344CB8AC3E}">
        <p14:creationId xmlns:p14="http://schemas.microsoft.com/office/powerpoint/2010/main" val="3449942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DB644B25-983A-CC4F-9B5E-FFBF7B721761}" type="slidenum">
              <a:rPr lang="en-US"/>
              <a:pPr>
                <a:defRPr/>
              </a:pPr>
              <a:t>‹#›</a:t>
            </a:fld>
            <a:endParaRPr lang="en-US"/>
          </a:p>
        </p:txBody>
      </p:sp>
    </p:spTree>
    <p:extLst>
      <p:ext uri="{BB962C8B-B14F-4D97-AF65-F5344CB8AC3E}">
        <p14:creationId xmlns:p14="http://schemas.microsoft.com/office/powerpoint/2010/main" val="270728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D705CE-66C1-2140-AE0D-5DB1604192A9}" type="slidenum">
              <a:rPr lang="en-US"/>
              <a:pPr>
                <a:defRPr/>
              </a:pPr>
              <a:t>‹#›</a:t>
            </a:fld>
            <a:endParaRPr lang="en-US"/>
          </a:p>
        </p:txBody>
      </p:sp>
    </p:spTree>
    <p:extLst>
      <p:ext uri="{BB962C8B-B14F-4D97-AF65-F5344CB8AC3E}">
        <p14:creationId xmlns:p14="http://schemas.microsoft.com/office/powerpoint/2010/main" val="805751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B4E1D19-BA6E-C448-BB52-7F2923D590C1}" type="slidenum">
              <a:rPr lang="en-US"/>
              <a:pPr>
                <a:defRPr/>
              </a:pPr>
              <a:t>‹#›</a:t>
            </a:fld>
            <a:endParaRPr lang="en-US"/>
          </a:p>
        </p:txBody>
      </p:sp>
    </p:spTree>
    <p:extLst>
      <p:ext uri="{BB962C8B-B14F-4D97-AF65-F5344CB8AC3E}">
        <p14:creationId xmlns:p14="http://schemas.microsoft.com/office/powerpoint/2010/main" val="27788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CC7728E-A5A1-D543-ABAF-AE8F53A3F5DF}" type="slidenum">
              <a:rPr lang="en-US"/>
              <a:pPr>
                <a:defRPr/>
              </a:pPr>
              <a:t>‹#›</a:t>
            </a:fld>
            <a:endParaRPr lang="en-US"/>
          </a:p>
        </p:txBody>
      </p:sp>
    </p:spTree>
    <p:extLst>
      <p:ext uri="{BB962C8B-B14F-4D97-AF65-F5344CB8AC3E}">
        <p14:creationId xmlns:p14="http://schemas.microsoft.com/office/powerpoint/2010/main" val="4108317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131C308-D738-DC43-A849-32E14EDF5B23}" type="slidenum">
              <a:rPr lang="en-US"/>
              <a:pPr>
                <a:defRPr/>
              </a:pPr>
              <a:t>‹#›</a:t>
            </a:fld>
            <a:endParaRPr lang="en-US"/>
          </a:p>
        </p:txBody>
      </p:sp>
    </p:spTree>
    <p:extLst>
      <p:ext uri="{BB962C8B-B14F-4D97-AF65-F5344CB8AC3E}">
        <p14:creationId xmlns:p14="http://schemas.microsoft.com/office/powerpoint/2010/main" val="626144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EC16B55-5EB5-DD49-92C3-F82D9E3581A4}" type="slidenum">
              <a:rPr lang="en-US"/>
              <a:pPr>
                <a:defRPr/>
              </a:pPr>
              <a:t>‹#›</a:t>
            </a:fld>
            <a:endParaRPr lang="en-US"/>
          </a:p>
        </p:txBody>
      </p:sp>
    </p:spTree>
    <p:extLst>
      <p:ext uri="{BB962C8B-B14F-4D97-AF65-F5344CB8AC3E}">
        <p14:creationId xmlns:p14="http://schemas.microsoft.com/office/powerpoint/2010/main" val="3379338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270643-DD5C-F748-957F-EBD96F2DAB76}" type="slidenum">
              <a:rPr lang="en-US"/>
              <a:pPr>
                <a:defRPr/>
              </a:pPr>
              <a:t>‹#›</a:t>
            </a:fld>
            <a:endParaRPr lang="en-US"/>
          </a:p>
        </p:txBody>
      </p:sp>
    </p:spTree>
    <p:extLst>
      <p:ext uri="{BB962C8B-B14F-4D97-AF65-F5344CB8AC3E}">
        <p14:creationId xmlns:p14="http://schemas.microsoft.com/office/powerpoint/2010/main" val="2065869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43D3DC3-D1B9-4F46-AE4F-45AF5C357B6D}" type="slidenum">
              <a:rPr lang="en-US"/>
              <a:pPr>
                <a:defRPr/>
              </a:pPr>
              <a:t>‹#›</a:t>
            </a:fld>
            <a:endParaRPr lang="en-US"/>
          </a:p>
        </p:txBody>
      </p:sp>
    </p:spTree>
    <p:extLst>
      <p:ext uri="{BB962C8B-B14F-4D97-AF65-F5344CB8AC3E}">
        <p14:creationId xmlns:p14="http://schemas.microsoft.com/office/powerpoint/2010/main" val="350362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0716C6-1A9F-FF41-B84C-DEE3839D3841}" type="slidenum">
              <a:rPr lang="en-US"/>
              <a:pPr>
                <a:defRPr/>
              </a:pPr>
              <a:t>‹#›</a:t>
            </a:fld>
            <a:endParaRPr lang="en-US"/>
          </a:p>
        </p:txBody>
      </p:sp>
    </p:spTree>
    <p:extLst>
      <p:ext uri="{BB962C8B-B14F-4D97-AF65-F5344CB8AC3E}">
        <p14:creationId xmlns:p14="http://schemas.microsoft.com/office/powerpoint/2010/main" val="3877159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2B73E49B-51E9-7D44-99E1-130E26B5EC6E}" type="slidenum">
              <a:rPr lang="en-US"/>
              <a:pPr>
                <a:defRPr/>
              </a:pPr>
              <a:t>‹#›</a:t>
            </a:fld>
            <a:endParaRPr lang="en-US"/>
          </a:p>
        </p:txBody>
      </p:sp>
    </p:spTree>
    <p:extLst>
      <p:ext uri="{BB962C8B-B14F-4D97-AF65-F5344CB8AC3E}">
        <p14:creationId xmlns:p14="http://schemas.microsoft.com/office/powerpoint/2010/main" val="2067989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D4054DF-BDB8-384A-9605-1622107D1A7B}" type="slidenum">
              <a:rPr lang="en-US"/>
              <a:pPr>
                <a:defRPr/>
              </a:pPr>
              <a:t>‹#›</a:t>
            </a:fld>
            <a:endParaRPr lang="en-US"/>
          </a:p>
        </p:txBody>
      </p:sp>
    </p:spTree>
    <p:extLst>
      <p:ext uri="{BB962C8B-B14F-4D97-AF65-F5344CB8AC3E}">
        <p14:creationId xmlns:p14="http://schemas.microsoft.com/office/powerpoint/2010/main" val="2318180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CAAAA7E-DBCD-F347-9A75-A39AB4F267F2}" type="slidenum">
              <a:rPr lang="en-US"/>
              <a:pPr>
                <a:defRPr/>
              </a:pPr>
              <a:t>‹#›</a:t>
            </a:fld>
            <a:endParaRPr lang="en-US"/>
          </a:p>
        </p:txBody>
      </p:sp>
    </p:spTree>
    <p:extLst>
      <p:ext uri="{BB962C8B-B14F-4D97-AF65-F5344CB8AC3E}">
        <p14:creationId xmlns:p14="http://schemas.microsoft.com/office/powerpoint/2010/main" val="253276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D402A2-60A1-974D-81FE-7B818DFABFFF}" type="slidenum">
              <a:rPr lang="en-US"/>
              <a:pPr>
                <a:defRPr/>
              </a:pPr>
              <a:t>‹#›</a:t>
            </a:fld>
            <a:endParaRPr lang="en-US"/>
          </a:p>
        </p:txBody>
      </p:sp>
    </p:spTree>
    <p:extLst>
      <p:ext uri="{BB962C8B-B14F-4D97-AF65-F5344CB8AC3E}">
        <p14:creationId xmlns:p14="http://schemas.microsoft.com/office/powerpoint/2010/main" val="2755234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28BCA73-82F5-934C-92E8-F774C9E7C698}" type="slidenum">
              <a:rPr lang="en-US"/>
              <a:pPr>
                <a:defRPr/>
              </a:pPr>
              <a:t>‹#›</a:t>
            </a:fld>
            <a:endParaRPr lang="en-US"/>
          </a:p>
        </p:txBody>
      </p:sp>
    </p:spTree>
    <p:extLst>
      <p:ext uri="{BB962C8B-B14F-4D97-AF65-F5344CB8AC3E}">
        <p14:creationId xmlns:p14="http://schemas.microsoft.com/office/powerpoint/2010/main" val="409122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7C60567-776D-BF42-947B-6BB3043C2409}" type="slidenum">
              <a:rPr lang="en-US"/>
              <a:pPr>
                <a:defRPr/>
              </a:pPr>
              <a:t>‹#›</a:t>
            </a:fld>
            <a:endParaRPr lang="en-US"/>
          </a:p>
        </p:txBody>
      </p:sp>
    </p:spTree>
    <p:extLst>
      <p:ext uri="{BB962C8B-B14F-4D97-AF65-F5344CB8AC3E}">
        <p14:creationId xmlns:p14="http://schemas.microsoft.com/office/powerpoint/2010/main" val="28783664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BF3D612-4E84-2546-8EA2-8FEC3B09832B}" type="slidenum">
              <a:rPr lang="en-US"/>
              <a:pPr>
                <a:defRPr/>
              </a:pPr>
              <a:t>‹#›</a:t>
            </a:fld>
            <a:endParaRPr lang="en-US"/>
          </a:p>
        </p:txBody>
      </p:sp>
    </p:spTree>
    <p:extLst>
      <p:ext uri="{BB962C8B-B14F-4D97-AF65-F5344CB8AC3E}">
        <p14:creationId xmlns:p14="http://schemas.microsoft.com/office/powerpoint/2010/main" val="2778855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EB86665-3878-DD4D-849A-760F40776E97}" type="slidenum">
              <a:rPr lang="en-US"/>
              <a:pPr>
                <a:defRPr/>
              </a:pPr>
              <a:t>‹#›</a:t>
            </a:fld>
            <a:endParaRPr lang="en-US"/>
          </a:p>
        </p:txBody>
      </p:sp>
    </p:spTree>
    <p:extLst>
      <p:ext uri="{BB962C8B-B14F-4D97-AF65-F5344CB8AC3E}">
        <p14:creationId xmlns:p14="http://schemas.microsoft.com/office/powerpoint/2010/main" val="3343855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BF594E7-88DF-9F45-8069-22B38588D31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7267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876E169-E743-C845-985C-7C1EEB6167C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5024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10AB605-5FE8-9A40-899E-D4395439A2B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8844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9455C8A3-9A73-5B45-894D-B67595C2F733}"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6824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5AAFF68-BE5B-BA4C-A889-92413E55F21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8961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712F8FA-E747-E243-965A-89EA540CB75B}"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922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563B52-2AB1-F444-9D22-CF2A87D78910}" type="slidenum">
              <a:rPr lang="en-US"/>
              <a:pPr>
                <a:defRPr/>
              </a:pPr>
              <a:t>‹#›</a:t>
            </a:fld>
            <a:endParaRPr lang="en-US"/>
          </a:p>
        </p:txBody>
      </p:sp>
    </p:spTree>
    <p:extLst>
      <p:ext uri="{BB962C8B-B14F-4D97-AF65-F5344CB8AC3E}">
        <p14:creationId xmlns:p14="http://schemas.microsoft.com/office/powerpoint/2010/main" val="1466244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7D66667-2A59-554B-A275-D6DC05CE3DA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6430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A2942E-AEDB-C54F-AE20-3D027E871FB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77749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520C635-F560-9A4A-9037-CBDBE587046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2800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CF8123C-280E-8946-80AE-5EC16AE1228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8201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144B1EC6-A63B-FD42-965B-F801A4204A3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28704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DA9CA-A28E-924D-ACAA-A4CEF5E0CC8D}" type="slidenum">
              <a:rPr lang="en-US"/>
              <a:pPr>
                <a:defRPr/>
              </a:pPr>
              <a:t>‹#›</a:t>
            </a:fld>
            <a:endParaRPr lang="en-US"/>
          </a:p>
        </p:txBody>
      </p:sp>
    </p:spTree>
    <p:extLst>
      <p:ext uri="{BB962C8B-B14F-4D97-AF65-F5344CB8AC3E}">
        <p14:creationId xmlns:p14="http://schemas.microsoft.com/office/powerpoint/2010/main" val="1462387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39B6B0-93AA-2C4C-8B1C-41C39C61ED73}" type="slidenum">
              <a:rPr lang="en-US"/>
              <a:pPr>
                <a:defRPr/>
              </a:pPr>
              <a:t>‹#›</a:t>
            </a:fld>
            <a:endParaRPr lang="en-US"/>
          </a:p>
        </p:txBody>
      </p:sp>
    </p:spTree>
    <p:extLst>
      <p:ext uri="{BB962C8B-B14F-4D97-AF65-F5344CB8AC3E}">
        <p14:creationId xmlns:p14="http://schemas.microsoft.com/office/powerpoint/2010/main" val="1005858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FB618-50C3-1A4C-9937-E5AA281311BC}" type="slidenum">
              <a:rPr lang="en-US"/>
              <a:pPr>
                <a:defRPr/>
              </a:pPr>
              <a:t>‹#›</a:t>
            </a:fld>
            <a:endParaRPr lang="en-US"/>
          </a:p>
        </p:txBody>
      </p:sp>
    </p:spTree>
    <p:extLst>
      <p:ext uri="{BB962C8B-B14F-4D97-AF65-F5344CB8AC3E}">
        <p14:creationId xmlns:p14="http://schemas.microsoft.com/office/powerpoint/2010/main" val="1905433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029282-8F17-3F45-BAF4-37018AC8B358}" type="slidenum">
              <a:rPr lang="en-US"/>
              <a:pPr>
                <a:defRPr/>
              </a:pPr>
              <a:t>‹#›</a:t>
            </a:fld>
            <a:endParaRPr lang="en-US"/>
          </a:p>
        </p:txBody>
      </p:sp>
    </p:spTree>
    <p:extLst>
      <p:ext uri="{BB962C8B-B14F-4D97-AF65-F5344CB8AC3E}">
        <p14:creationId xmlns:p14="http://schemas.microsoft.com/office/powerpoint/2010/main" val="1448181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5E5B6F-CA69-2C43-8037-5D80D9723B25}" type="slidenum">
              <a:rPr lang="en-US"/>
              <a:pPr>
                <a:defRPr/>
              </a:pPr>
              <a:t>‹#›</a:t>
            </a:fld>
            <a:endParaRPr lang="en-US"/>
          </a:p>
        </p:txBody>
      </p:sp>
    </p:spTree>
    <p:extLst>
      <p:ext uri="{BB962C8B-B14F-4D97-AF65-F5344CB8AC3E}">
        <p14:creationId xmlns:p14="http://schemas.microsoft.com/office/powerpoint/2010/main" val="391535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16AA9D-8FE4-1442-A410-D6E566EE6EBD}" type="slidenum">
              <a:rPr lang="en-US"/>
              <a:pPr>
                <a:defRPr/>
              </a:pPr>
              <a:t>‹#›</a:t>
            </a:fld>
            <a:endParaRPr lang="en-US"/>
          </a:p>
        </p:txBody>
      </p:sp>
    </p:spTree>
    <p:extLst>
      <p:ext uri="{BB962C8B-B14F-4D97-AF65-F5344CB8AC3E}">
        <p14:creationId xmlns:p14="http://schemas.microsoft.com/office/powerpoint/2010/main" val="21059457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A77BB0-3011-BB48-B2D6-B1CB80F2A6AC}" type="slidenum">
              <a:rPr lang="en-US"/>
              <a:pPr>
                <a:defRPr/>
              </a:pPr>
              <a:t>‹#›</a:t>
            </a:fld>
            <a:endParaRPr lang="en-US"/>
          </a:p>
        </p:txBody>
      </p:sp>
    </p:spTree>
    <p:extLst>
      <p:ext uri="{BB962C8B-B14F-4D97-AF65-F5344CB8AC3E}">
        <p14:creationId xmlns:p14="http://schemas.microsoft.com/office/powerpoint/2010/main" val="3284642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AA49AB-F7B9-8747-BD52-623EA77813D1}" type="slidenum">
              <a:rPr lang="en-US"/>
              <a:pPr>
                <a:defRPr/>
              </a:pPr>
              <a:t>‹#›</a:t>
            </a:fld>
            <a:endParaRPr lang="en-US"/>
          </a:p>
        </p:txBody>
      </p:sp>
    </p:spTree>
    <p:extLst>
      <p:ext uri="{BB962C8B-B14F-4D97-AF65-F5344CB8AC3E}">
        <p14:creationId xmlns:p14="http://schemas.microsoft.com/office/powerpoint/2010/main" val="2292913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A8BEBC-5B87-C140-BAF7-D64AC05FB6A0}" type="slidenum">
              <a:rPr lang="en-US"/>
              <a:pPr>
                <a:defRPr/>
              </a:pPr>
              <a:t>‹#›</a:t>
            </a:fld>
            <a:endParaRPr lang="en-US"/>
          </a:p>
        </p:txBody>
      </p:sp>
    </p:spTree>
    <p:extLst>
      <p:ext uri="{BB962C8B-B14F-4D97-AF65-F5344CB8AC3E}">
        <p14:creationId xmlns:p14="http://schemas.microsoft.com/office/powerpoint/2010/main" val="8261414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746451-B260-F541-B701-3A3A22CF25D9}" type="slidenum">
              <a:rPr lang="en-US"/>
              <a:pPr>
                <a:defRPr/>
              </a:pPr>
              <a:t>‹#›</a:t>
            </a:fld>
            <a:endParaRPr lang="en-US"/>
          </a:p>
        </p:txBody>
      </p:sp>
    </p:spTree>
    <p:extLst>
      <p:ext uri="{BB962C8B-B14F-4D97-AF65-F5344CB8AC3E}">
        <p14:creationId xmlns:p14="http://schemas.microsoft.com/office/powerpoint/2010/main" val="2851477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FFE4A9-8493-1D47-B9FC-32DE98D89E0E}" type="slidenum">
              <a:rPr lang="en-US"/>
              <a:pPr>
                <a:defRPr/>
              </a:pPr>
              <a:t>‹#›</a:t>
            </a:fld>
            <a:endParaRPr lang="en-US"/>
          </a:p>
        </p:txBody>
      </p:sp>
    </p:spTree>
    <p:extLst>
      <p:ext uri="{BB962C8B-B14F-4D97-AF65-F5344CB8AC3E}">
        <p14:creationId xmlns:p14="http://schemas.microsoft.com/office/powerpoint/2010/main" val="2184821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FF720A-8D9A-FD42-BE2C-774566221914}" type="slidenum">
              <a:rPr lang="en-US"/>
              <a:pPr>
                <a:defRPr/>
              </a:pPr>
              <a:t>‹#›</a:t>
            </a:fld>
            <a:endParaRPr lang="en-US"/>
          </a:p>
        </p:txBody>
      </p:sp>
    </p:spTree>
    <p:extLst>
      <p:ext uri="{BB962C8B-B14F-4D97-AF65-F5344CB8AC3E}">
        <p14:creationId xmlns:p14="http://schemas.microsoft.com/office/powerpoint/2010/main" val="8899806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73C3FB-5659-A34E-B078-FF07DD70B8EC}" type="slidenum">
              <a:rPr lang="en-US"/>
              <a:pPr>
                <a:defRPr/>
              </a:pPr>
              <a:t>‹#›</a:t>
            </a:fld>
            <a:endParaRPr lang="en-US"/>
          </a:p>
        </p:txBody>
      </p:sp>
    </p:spTree>
    <p:extLst>
      <p:ext uri="{BB962C8B-B14F-4D97-AF65-F5344CB8AC3E}">
        <p14:creationId xmlns:p14="http://schemas.microsoft.com/office/powerpoint/2010/main" val="35898856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12/8/23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19124576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12/8/23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24759863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12/8/23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89059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4C1A6D-584D-9642-8E12-DFBFDB8727CD}" type="slidenum">
              <a:rPr lang="en-US"/>
              <a:pPr>
                <a:defRPr/>
              </a:pPr>
              <a:t>‹#›</a:t>
            </a:fld>
            <a:endParaRPr lang="en-US"/>
          </a:p>
        </p:txBody>
      </p:sp>
    </p:spTree>
    <p:extLst>
      <p:ext uri="{BB962C8B-B14F-4D97-AF65-F5344CB8AC3E}">
        <p14:creationId xmlns:p14="http://schemas.microsoft.com/office/powerpoint/2010/main" val="16188935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12/8/23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28913172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12/8/23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59132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12/8/23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1670783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12/8/23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5995947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12/8/23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1606552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12/8/23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17596724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12/8/23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31443545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12/8/23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30838301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427032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9547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theme" Target="../theme/theme10.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theme" Target="../theme/theme1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theme" Target="../theme/theme14.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theme" Target="../theme/theme16.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4.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D58C2E67-EB08-D74B-ADFB-989AF0BF70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solidFill>
                  <a:srgbClr val="FFFFFF"/>
                </a:solidFill>
              </a:rPr>
              <a:pPr>
                <a:defRPr/>
              </a:pPr>
              <a:t>‹#›</a:t>
            </a:fld>
            <a:endParaRPr lang="en-US">
              <a:solidFill>
                <a:srgbClr val="FFFFFF"/>
              </a:solidFill>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034398"/>
      </p:ext>
    </p:extLst>
  </p:cSld>
  <p:clrMap bg1="dk2" tx1="lt1" bg2="dk1" tx2="lt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FE07E9-995C-404A-932B-8B7DD3BB2AD6}" type="datetimeFigureOut">
              <a:rPr lang="en-US"/>
              <a:pPr>
                <a:defRPr/>
              </a:pPr>
              <a:t>12/8/23</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983488C6-DEF4-CD4E-88D4-57A361D566CB}" type="slidenum">
              <a:rPr lang="en-SG"/>
              <a:pPr>
                <a:defRPr/>
              </a:pPr>
              <a:t>‹#›</a:t>
            </a:fld>
            <a:endParaRPr lang="en-SG"/>
          </a:p>
        </p:txBody>
      </p:sp>
    </p:spTree>
    <p:extLst>
      <p:ext uri="{BB962C8B-B14F-4D97-AF65-F5344CB8AC3E}">
        <p14:creationId xmlns:p14="http://schemas.microsoft.com/office/powerpoint/2010/main" val="695735316"/>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5389C82-AEEE-454C-ABE9-59A27F6446D7}" type="slidenum">
              <a:rPr lang="en-US"/>
              <a:pPr>
                <a:defRPr/>
              </a:pPr>
              <a:t>‹#›</a:t>
            </a:fld>
            <a:endParaRPr lang="en-US"/>
          </a:p>
        </p:txBody>
      </p:sp>
    </p:spTree>
    <p:extLst>
      <p:ext uri="{BB962C8B-B14F-4D97-AF65-F5344CB8AC3E}">
        <p14:creationId xmlns:p14="http://schemas.microsoft.com/office/powerpoint/2010/main" val="3199423526"/>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lIns="91435" tIns="45718" rIns="91435" bIns="45718"/>
          <a:lstStyle/>
          <a:p>
            <a:pPr>
              <a:defRPr/>
            </a:pPr>
            <a:endParaRPr lang="en-US">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71CF8D38-FE7F-E940-979E-5684C7C6CA45}" type="slidenum">
              <a:rPr lang="en-US"/>
              <a:pPr>
                <a:defRPr/>
              </a:pPr>
              <a:t>‹#›</a:t>
            </a:fld>
            <a:endParaRPr lang="en-US"/>
          </a:p>
        </p:txBody>
      </p:sp>
    </p:spTree>
    <p:extLst>
      <p:ext uri="{BB962C8B-B14F-4D97-AF65-F5344CB8AC3E}">
        <p14:creationId xmlns:p14="http://schemas.microsoft.com/office/powerpoint/2010/main" val="3508027260"/>
      </p:ext>
    </p:extLst>
  </p:cSld>
  <p:clrMap bg1="dk2" tx1="lt1" bg2="dk1" tx2="lt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 id="2147484254"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1313" indent="-341313"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8613" indent="-227013"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5813" indent="-227013"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993910738"/>
      </p:ext>
    </p:extLst>
  </p:cSld>
  <p:clrMap bg1="dk2" tx1="lt1" bg2="dk1" tx2="lt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22556"/>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962189422"/>
      </p:ext>
    </p:extLst>
  </p:cSld>
  <p:clrMap bg1="dk2" tx1="lt1" bg2="dk1" tx2="lt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032898"/>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4904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0B923E0-B8BB-A34F-A9BD-2C5907B81E49}" type="slidenum">
              <a:rPr lang="en-US"/>
              <a:pPr>
                <a:defRPr/>
              </a:pPr>
              <a:t>‹#›</a:t>
            </a:fld>
            <a:endParaRPr 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4905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05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05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905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grpSp>
        <p:sp>
          <p:nvSpPr>
            <p:cNvPr id="4905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905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05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4905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pPr/>
              <a:t>‹#›</a:t>
            </a:fld>
            <a:endParaRPr lang="en-US" altLang="zh-TW"/>
          </a:p>
        </p:txBody>
      </p:sp>
    </p:spTree>
  </p:cSld>
  <p:clrMap bg1="dk2" tx1="lt1" bg2="dk1" tx2="lt2" accent1="accent1" accent2="accent2" accent3="accent3" accent4="accent4" accent5="accent5" accent6="accent6" hlink="hlink" folHlink="folHlink"/>
  <p:sldLayoutIdLst>
    <p:sldLayoutId id="2147484177"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23142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2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2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899"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3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01"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3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04"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3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06"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3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08"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4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4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4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4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4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4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4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5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5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5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45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5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5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5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5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6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6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6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grpSp>
          <p:nvGrpSpPr>
            <p:cNvPr id="37932" name="Group 39"/>
            <p:cNvGrpSpPr>
              <a:grpSpLocks/>
            </p:cNvGrpSpPr>
            <p:nvPr userDrawn="1"/>
          </p:nvGrpSpPr>
          <p:grpSpPr bwMode="auto">
            <a:xfrm>
              <a:off x="0" y="1632"/>
              <a:ext cx="5758" cy="1858"/>
              <a:chOff x="0" y="1632"/>
              <a:chExt cx="5758" cy="1858"/>
            </a:xfrm>
          </p:grpSpPr>
          <p:sp>
            <p:nvSpPr>
              <p:cNvPr id="23146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3146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grpSp>
      </p:grpSp>
      <p:sp>
        <p:nvSpPr>
          <p:cNvPr id="23146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6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3146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3147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CCA7A0C-0FDC-C949-A0C3-1B5B316F45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4"/>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4"/>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4"/>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4"/>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1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ECADF195-D7A5-4C4A-AD9C-04E29A26DB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088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952B9E0-FC3F-704C-B76A-C4A99649C8AB}" type="slidenum">
              <a:rPr lang="en-US"/>
              <a:pPr>
                <a:defRPr/>
              </a:pPr>
              <a:t>‹#›</a:t>
            </a:fld>
            <a:endParaRPr lang="en-US"/>
          </a:p>
        </p:txBody>
      </p:sp>
      <p:grpSp>
        <p:nvGrpSpPr>
          <p:cNvPr id="60420" name="Group 4"/>
          <p:cNvGrpSpPr>
            <a:grpSpLocks/>
          </p:cNvGrpSpPr>
          <p:nvPr/>
        </p:nvGrpSpPr>
        <p:grpSpPr bwMode="auto">
          <a:xfrm>
            <a:off x="0" y="0"/>
            <a:ext cx="9140825" cy="6850063"/>
            <a:chOff x="0" y="0"/>
            <a:chExt cx="5758" cy="4315"/>
          </a:xfrm>
        </p:grpSpPr>
        <p:grpSp>
          <p:nvGrpSpPr>
            <p:cNvPr id="60424" name="Group 5"/>
            <p:cNvGrpSpPr>
              <a:grpSpLocks/>
            </p:cNvGrpSpPr>
            <p:nvPr userDrawn="1"/>
          </p:nvGrpSpPr>
          <p:grpSpPr bwMode="auto">
            <a:xfrm>
              <a:off x="1728" y="2230"/>
              <a:ext cx="4027" cy="2085"/>
              <a:chOff x="1728" y="2230"/>
              <a:chExt cx="4027" cy="2085"/>
            </a:xfrm>
          </p:grpSpPr>
          <p:sp>
            <p:nvSpPr>
              <p:cNvPr id="2089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089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089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043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89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grpSp>
        <p:sp>
          <p:nvSpPr>
            <p:cNvPr id="2089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042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89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9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089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108D6CF-EB64-AC4A-86E2-8F5D0A34BD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527315998"/>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4.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8.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hyperlink" Target="http://www.pauljab.net/temple/TemplePicture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hyperlink" Target="http://www.pauljab.net/temple/TemplePictures.html" TargetMode="Externa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4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4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8.xml"/><Relationship Id="rId1" Type="http://schemas.openxmlformats.org/officeDocument/2006/relationships/themeOverride" Target="../theme/themeOverride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hyperlink" Target="http://www.pauljab.net/temple/TemplePictures.html" TargetMode="Externa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37.jpeg"/><Relationship Id="rId4" Type="http://schemas.openxmlformats.org/officeDocument/2006/relationships/hyperlink" Target="http://www.pauljab.net/temple/TemplePicture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4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74.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88.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98.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15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2.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76.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www.pauljab.net/temple/TemplePictures.html" TargetMode="External"/><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Rectangle 2"/>
          <p:cNvSpPr>
            <a:spLocks noGrp="1" noChangeArrowheads="1"/>
          </p:cNvSpPr>
          <p:nvPr>
            <p:ph type="title"/>
          </p:nvPr>
        </p:nvSpPr>
        <p:spPr>
          <a:xfrm>
            <a:off x="304800" y="381000"/>
            <a:ext cx="8153400" cy="2057400"/>
          </a:xfrm>
        </p:spPr>
        <p:txBody>
          <a:bodyPr/>
          <a:lstStyle/>
          <a:p>
            <a:pPr algn="ctr" eaLnBrk="1" hangingPunct="1"/>
            <a:r>
              <a:rPr lang="en-US" sz="4800" b="1" dirty="0">
                <a:solidFill>
                  <a:srgbClr val="230C4B"/>
                </a:solidFill>
                <a:latin typeface="Visitation Regular" charset="0"/>
                <a:cs typeface="新細明體" charset="0"/>
              </a:rPr>
              <a:t>Ezekiel</a:t>
            </a:r>
            <a:r>
              <a:rPr lang="fr-FR" altLang="ja-JP" sz="4800" b="1" dirty="0">
                <a:solidFill>
                  <a:srgbClr val="230C4B"/>
                </a:solidFill>
                <a:latin typeface="Visitation Regular" charset="0"/>
                <a:cs typeface="新細明體" charset="0"/>
              </a:rPr>
              <a:t>'</a:t>
            </a:r>
            <a:r>
              <a:rPr lang="en-US" sz="4800" b="1" dirty="0">
                <a:solidFill>
                  <a:srgbClr val="230C4B"/>
                </a:solidFill>
                <a:latin typeface="Visitation Regular" charset="0"/>
                <a:cs typeface="新細明體" charset="0"/>
              </a:rPr>
              <a:t>s Temple </a:t>
            </a:r>
            <a:br>
              <a:rPr lang="en-US" sz="4800" b="1" dirty="0">
                <a:solidFill>
                  <a:srgbClr val="230C4B"/>
                </a:solidFill>
                <a:latin typeface="Visitation Regular" charset="0"/>
                <a:cs typeface="新細明體" charset="0"/>
              </a:rPr>
            </a:br>
            <a:r>
              <a:rPr lang="en-US" sz="4800" b="1" dirty="0">
                <a:solidFill>
                  <a:srgbClr val="230C4B"/>
                </a:solidFill>
                <a:latin typeface="Visitation Regular" charset="0"/>
                <a:cs typeface="新細明體" charset="0"/>
              </a:rPr>
              <a:t>&amp; Topography</a:t>
            </a:r>
            <a:endParaRPr lang="en-US" dirty="0">
              <a:latin typeface="Times New Roman" charset="0"/>
              <a:cs typeface="新細明體" charset="0"/>
            </a:endParaRPr>
          </a:p>
        </p:txBody>
      </p:sp>
      <p:sp>
        <p:nvSpPr>
          <p:cNvPr id="2" name="Rectangle 1">
            <a:extLst>
              <a:ext uri="{FF2B5EF4-FFF2-40B4-BE49-F238E27FC236}">
                <a16:creationId xmlns:a16="http://schemas.microsoft.com/office/drawing/2014/main" id="{406C5810-5F1C-8349-4FC7-D54D07EF5F8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aerial"/>
          <p:cNvPicPr>
            <a:picLocks noChangeAspect="1" noChangeArrowheads="1"/>
          </p:cNvPicPr>
          <p:nvPr/>
        </p:nvPicPr>
        <p:blipFill rotWithShape="1">
          <a:blip r:embed="rId3">
            <a:extLst>
              <a:ext uri="{28A0092B-C50C-407E-A947-70E740481C1C}">
                <a14:useLocalDpi xmlns:a14="http://schemas.microsoft.com/office/drawing/2010/main"/>
              </a:ext>
            </a:extLst>
          </a:blip>
          <a:srcRect r="3428"/>
          <a:stretch/>
        </p:blipFill>
        <p:spPr bwMode="auto">
          <a:xfrm>
            <a:off x="0" y="0"/>
            <a:ext cx="9144000" cy="6930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0" name="Rectangle 3"/>
          <p:cNvSpPr>
            <a:spLocks noGrp="1" noChangeArrowheads="1"/>
          </p:cNvSpPr>
          <p:nvPr>
            <p:ph type="title" idx="4294967295"/>
          </p:nvPr>
        </p:nvSpPr>
        <p:spPr>
          <a:xfrm>
            <a:off x="0" y="5105400"/>
            <a:ext cx="91440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4000" b="1" dirty="0">
                <a:solidFill>
                  <a:srgbClr val="FFFFFF"/>
                </a:solidFill>
                <a:effectLst>
                  <a:glow rad="228600">
                    <a:schemeClr val="tx2"/>
                  </a:glow>
                </a:effectLst>
                <a:latin typeface="Arial" charset="0"/>
                <a:ea typeface="新細明體" charset="0"/>
                <a:cs typeface="Arial"/>
              </a:rPr>
              <a:t>An Imposing Structure</a:t>
            </a:r>
          </a:p>
        </p:txBody>
      </p:sp>
      <p:sp>
        <p:nvSpPr>
          <p:cNvPr id="104451" name="Text Box 4"/>
          <p:cNvSpPr txBox="1">
            <a:spLocks noChangeArrowheads="1"/>
          </p:cNvSpPr>
          <p:nvPr/>
        </p:nvSpPr>
        <p:spPr bwMode="auto">
          <a:xfrm>
            <a:off x="8456613" y="0"/>
            <a:ext cx="523875"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47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304800"/>
            <a:ext cx="3200400" cy="20574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4000" b="1" dirty="0">
                <a:solidFill>
                  <a:srgbClr val="FFFFFF"/>
                </a:solidFill>
                <a:effectLst>
                  <a:glow rad="228600">
                    <a:schemeClr val="bg2"/>
                  </a:glow>
                </a:effectLst>
                <a:latin typeface="Arial" charset="0"/>
                <a:ea typeface="新細明體" charset="0"/>
                <a:cs typeface="Arial"/>
              </a:rPr>
              <a:t>Modern Temple Mount</a:t>
            </a:r>
          </a:p>
        </p:txBody>
      </p:sp>
      <p:pic>
        <p:nvPicPr>
          <p:cNvPr id="106498"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Text Box 4"/>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49a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rrowheads="1"/>
          </p:cNvSpPr>
          <p:nvPr>
            <p:ph type="title"/>
          </p:nvPr>
        </p:nvSpPr>
        <p:spPr>
          <a:xfrm>
            <a:off x="0" y="274638"/>
            <a:ext cx="8686800" cy="1143000"/>
          </a:xfrm>
          <a:noFill/>
          <a:ln>
            <a:noFill/>
          </a:ln>
        </p:spPr>
        <p:txBody>
          <a:bodyPr vert="horz" wrap="square" lIns="91440" tIns="45720" rIns="91440" bIns="45720" numCol="1" anchor="ctr" anchorCtr="0" compatLnSpc="1">
            <a:prstTxWarp prst="textNoShape">
              <a:avLst/>
            </a:prstTxWarp>
          </a:bodyPr>
          <a:lstStyle/>
          <a:p>
            <a:pPr eaLnBrk="1" hangingPunct="1"/>
            <a:r>
              <a:rPr lang="en-US" sz="4000" dirty="0">
                <a:solidFill>
                  <a:srgbClr val="FFFFFF"/>
                </a:solidFill>
                <a:effectLst>
                  <a:glow rad="228600">
                    <a:schemeClr val="bg2"/>
                  </a:glow>
                </a:effectLst>
                <a:latin typeface="Arial" charset="0"/>
                <a:ea typeface="新細明體" charset="0"/>
                <a:cs typeface="Arial"/>
              </a:rPr>
              <a:t>Jewish Western Wall</a:t>
            </a:r>
          </a:p>
        </p:txBody>
      </p:sp>
      <p:pic>
        <p:nvPicPr>
          <p:cNvPr id="108546"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p:spPr>
      </p:pic>
      <p:pic>
        <p:nvPicPr>
          <p:cNvPr id="235524"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p:spPr>
      </p:pic>
      <p:pic>
        <p:nvPicPr>
          <p:cNvPr id="235525"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p:spPr>
      </p:pic>
      <p:sp>
        <p:nvSpPr>
          <p:cNvPr id="235526" name="Text Box 6"/>
          <p:cNvSpPr txBox="1">
            <a:spLocks noChangeArrowheads="1"/>
          </p:cNvSpPr>
          <p:nvPr/>
        </p:nvSpPr>
        <p:spPr bwMode="auto">
          <a:xfrm>
            <a:off x="8302625" y="0"/>
            <a:ext cx="8382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2800" b="1">
                <a:effectLst>
                  <a:outerShdw blurRad="38100" dist="38100" dir="2700000" algn="tl">
                    <a:srgbClr val="000000"/>
                  </a:outerShdw>
                </a:effectLst>
                <a:latin typeface="Times New Roman" charset="0"/>
              </a:rPr>
              <a:t>45</a:t>
            </a:r>
            <a:endParaRPr lang="en-US" sz="2800">
              <a:effectLst>
                <a:outerShdw blurRad="38100" dist="38100" dir="2700000" algn="tl">
                  <a:srgbClr val="000000"/>
                </a:outerShdw>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24"/>
                                        </p:tgtEl>
                                        <p:attrNameLst>
                                          <p:attrName>style.visibility</p:attrName>
                                        </p:attrNameLst>
                                      </p:cBhvr>
                                      <p:to>
                                        <p:strVal val="visible"/>
                                      </p:to>
                                    </p:set>
                                    <p:animEffect transition="in" filter="dissolve">
                                      <p:cBhvr>
                                        <p:cTn id="7" dur="500"/>
                                        <p:tgtEl>
                                          <p:spTgt spid="235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235525"/>
                                        </p:tgtEl>
                                        <p:attrNameLst>
                                          <p:attrName>style.visibility</p:attrName>
                                        </p:attrNameLst>
                                      </p:cBhvr>
                                      <p:to>
                                        <p:strVal val="visible"/>
                                      </p:to>
                                    </p:set>
                                    <p:animEffect transition="in" filter="barn(inHorizontal)">
                                      <p:cBhvr>
                                        <p:cTn id="12" dur="500"/>
                                        <p:tgtEl>
                                          <p:spTgt spid="23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ChangeArrowheads="1"/>
          </p:cNvSpPr>
          <p:nvPr/>
        </p:nvSpPr>
        <p:spPr bwMode="auto">
          <a:xfrm>
            <a:off x="3184525" y="2841625"/>
            <a:ext cx="282257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0595" name="Rectangle 4"/>
          <p:cNvSpPr>
            <a:spLocks noChangeArrowheads="1"/>
          </p:cNvSpPr>
          <p:nvPr/>
        </p:nvSpPr>
        <p:spPr bwMode="auto">
          <a:xfrm>
            <a:off x="3184525" y="4244975"/>
            <a:ext cx="282257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0596" name="Rectangle 5"/>
          <p:cNvSpPr>
            <a:spLocks noChangeArrowheads="1"/>
          </p:cNvSpPr>
          <p:nvPr/>
        </p:nvSpPr>
        <p:spPr bwMode="auto">
          <a:xfrm>
            <a:off x="4938713" y="4635500"/>
            <a:ext cx="179387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0597" name="Rectangle 6"/>
          <p:cNvSpPr>
            <a:spLocks noGrp="1" noChangeArrowheads="1"/>
          </p:cNvSpPr>
          <p:nvPr>
            <p:ph type="title" idx="4294967295"/>
          </p:nvPr>
        </p:nvSpPr>
        <p:spPr>
          <a:xfrm>
            <a:off x="-1" y="609600"/>
            <a:ext cx="9140825"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4000" b="1" dirty="0">
                <a:solidFill>
                  <a:srgbClr val="FFFFFF"/>
                </a:solidFill>
                <a:effectLst>
                  <a:glow rad="228600">
                    <a:schemeClr val="tx2"/>
                  </a:glow>
                </a:effectLst>
                <a:latin typeface="Arial" charset="0"/>
                <a:ea typeface="新細明體" charset="0"/>
                <a:cs typeface="Arial"/>
              </a:rPr>
              <a:t>The Western Wall</a:t>
            </a:r>
          </a:p>
        </p:txBody>
      </p:sp>
      <p:sp>
        <p:nvSpPr>
          <p:cNvPr id="237575" name="Text Box 7"/>
          <p:cNvSpPr txBox="1">
            <a:spLocks noChangeArrowheads="1"/>
          </p:cNvSpPr>
          <p:nvPr/>
        </p:nvSpPr>
        <p:spPr bwMode="auto">
          <a:xfrm>
            <a:off x="8302625" y="0"/>
            <a:ext cx="838200" cy="519113"/>
          </a:xfrm>
          <a:prstGeom prst="rect">
            <a:avLst/>
          </a:prstGeom>
          <a:noFill/>
          <a:ln w="9525">
            <a:noFill/>
            <a:miter lim="800000"/>
            <a:headEnd/>
            <a:tailEnd/>
          </a:ln>
          <a:effectLst>
            <a:outerShdw blurRad="63500" dist="38099"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2800" b="1">
                <a:solidFill>
                  <a:schemeClr val="bg1"/>
                </a:solidFill>
                <a:latin typeface="Times New Roman" charset="0"/>
              </a:rPr>
              <a:t>45</a:t>
            </a:r>
            <a:endParaRPr lang="en-US" sz="2800">
              <a:solidFill>
                <a:schemeClr val="bg1"/>
              </a:solidFill>
              <a:latin typeface="Times New Roman"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41"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9" name="Rectangle 3"/>
          <p:cNvSpPr>
            <a:spLocks noGrp="1" noRot="1" noChangeArrowheads="1"/>
          </p:cNvSpPr>
          <p:nvPr>
            <p:ph type="title"/>
          </p:nvPr>
        </p:nvSpPr>
        <p:spPr>
          <a:xfrm>
            <a:off x="-152400" y="0"/>
            <a:ext cx="4114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4000">
                <a:latin typeface="Garamond" charset="0"/>
                <a:ea typeface="ＭＳ Ｐゴシック" charset="0"/>
                <a:cs typeface="ＭＳ Ｐゴシック" charset="0"/>
              </a:rPr>
              <a:t>Prayers for the Third Temple</a:t>
            </a:r>
          </a:p>
        </p:txBody>
      </p:sp>
      <p:pic>
        <p:nvPicPr>
          <p:cNvPr id="239620"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9619"/>
                                        </p:tgtEl>
                                        <p:attrNameLst>
                                          <p:attrName>style.visibility</p:attrName>
                                        </p:attrNameLst>
                                      </p:cBhvr>
                                      <p:to>
                                        <p:strVal val="visible"/>
                                      </p:to>
                                    </p:set>
                                    <p:animEffect transition="in" filter="dissolve">
                                      <p:cBhvr>
                                        <p:cTn id="7" dur="500"/>
                                        <p:tgtEl>
                                          <p:spTgt spid="239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9620"/>
                                        </p:tgtEl>
                                        <p:attrNameLst>
                                          <p:attrName>style.visibility</p:attrName>
                                        </p:attrNameLst>
                                      </p:cBhvr>
                                      <p:to>
                                        <p:strVal val="visible"/>
                                      </p:to>
                                    </p:set>
                                    <p:animEffect transition="in" filter="dissolve">
                                      <p:cBhvr>
                                        <p:cTn id="12" dur="500"/>
                                        <p:tgtEl>
                                          <p:spTgt spid="23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en-US" sz="4000" b="1" dirty="0">
                <a:effectLst>
                  <a:glow rad="228600">
                    <a:srgbClr val="000000"/>
                  </a:glow>
                </a:effectLst>
                <a:ea typeface="+mj-ea"/>
              </a:rPr>
              <a:t>Antichrist will make a 7-year treaty with Israel</a:t>
            </a: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81284" name="Rectangle 3"/>
          <p:cNvSpPr txBox="1">
            <a:spLocks/>
          </p:cNvSpPr>
          <p:nvPr/>
        </p:nvSpPr>
        <p:spPr bwMode="auto">
          <a:xfrm>
            <a:off x="0" y="5949950"/>
            <a:ext cx="9144000" cy="9080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en-US" sz="2800" b="1" dirty="0">
                <a:solidFill>
                  <a:srgbClr val="FFFFFF"/>
                </a:solidFill>
                <a:latin typeface="Arial" charset="0"/>
                <a:cs typeface="Arial" charset="0"/>
              </a:rPr>
              <a:t>This will likely enable the rebuilding of the Jerusalem temple (Third Temple Era)</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pic>
        <p:nvPicPr>
          <p:cNvPr id="2" name="Picture 1" descr="Third Temple Adjacent Dome of Ro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63538"/>
            <a:ext cx="9144000" cy="4857750"/>
          </a:xfrm>
          <a:prstGeom prst="rect">
            <a:avLst/>
          </a:prstGeom>
        </p:spPr>
      </p:pic>
    </p:spTree>
    <p:extLst>
      <p:ext uri="{BB962C8B-B14F-4D97-AF65-F5344CB8AC3E}">
        <p14:creationId xmlns:p14="http://schemas.microsoft.com/office/powerpoint/2010/main" val="2629209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en-US" sz="4000" b="1" dirty="0">
                <a:effectLst>
                  <a:glow rad="228600">
                    <a:srgbClr val="000000"/>
                  </a:glow>
                </a:effectLst>
                <a:ea typeface="+mj-ea"/>
              </a:rPr>
              <a:t>But the Tribulation Temple will be destroyed and replaced with Ezekiel’s Temple in the Millennium</a:t>
            </a:r>
            <a:br>
              <a:rPr lang="en-US" sz="4000" b="1" dirty="0">
                <a:effectLst>
                  <a:glow rad="228600">
                    <a:srgbClr val="000000"/>
                  </a:glow>
                </a:effectLst>
                <a:ea typeface="+mj-ea"/>
              </a:rPr>
            </a:br>
            <a:r>
              <a:rPr lang="en-US" sz="4000" b="1" dirty="0">
                <a:effectLst>
                  <a:glow rad="228600">
                    <a:srgbClr val="000000"/>
                  </a:glow>
                </a:effectLst>
                <a:ea typeface="+mj-ea"/>
              </a:rPr>
              <a:t> </a:t>
            </a:r>
            <a:br>
              <a:rPr lang="en-US" sz="4000" b="1" dirty="0">
                <a:effectLst>
                  <a:glow rad="228600">
                    <a:srgbClr val="000000"/>
                  </a:glow>
                </a:effectLst>
                <a:ea typeface="+mj-ea"/>
              </a:rPr>
            </a:br>
            <a:r>
              <a:rPr lang="en-US" sz="4000" b="1" dirty="0">
                <a:effectLst>
                  <a:glow rad="228600">
                    <a:srgbClr val="000000"/>
                  </a:glow>
                </a:effectLst>
                <a:ea typeface="+mj-ea"/>
              </a:rPr>
              <a:t>(Fourth Temple Era)</a:t>
            </a: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Tree>
    <p:extLst>
      <p:ext uri="{BB962C8B-B14F-4D97-AF65-F5344CB8AC3E}">
        <p14:creationId xmlns:p14="http://schemas.microsoft.com/office/powerpoint/2010/main" val="941750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a:extLst>
              <a:ext uri="{FF2B5EF4-FFF2-40B4-BE49-F238E27FC236}">
                <a16:creationId xmlns:a16="http://schemas.microsoft.com/office/drawing/2014/main" id="{CBD9056C-315B-D442-8B2D-3E8399414C1E}"/>
              </a:ext>
            </a:extLst>
          </p:cNvPr>
          <p:cNvSpPr/>
          <p:nvPr/>
        </p:nvSpPr>
        <p:spPr bwMode="auto">
          <a:xfrm>
            <a:off x="1043608" y="1480966"/>
            <a:ext cx="7632848" cy="1660002"/>
          </a:xfrm>
          <a:prstGeom prst="rightArrow">
            <a:avLst>
              <a:gd name="adj1" fmla="val 50000"/>
              <a:gd name="adj2" fmla="val 53191"/>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0" name="Right Arrow 19">
            <a:extLst>
              <a:ext uri="{FF2B5EF4-FFF2-40B4-BE49-F238E27FC236}">
                <a16:creationId xmlns:a16="http://schemas.microsoft.com/office/drawing/2014/main" id="{1E4AAB0D-704F-3B42-A1E3-86B970D52415}"/>
              </a:ext>
            </a:extLst>
          </p:cNvPr>
          <p:cNvSpPr/>
          <p:nvPr/>
        </p:nvSpPr>
        <p:spPr bwMode="auto">
          <a:xfrm>
            <a:off x="1043608" y="3619720"/>
            <a:ext cx="7632848" cy="1660002"/>
          </a:xfrm>
          <a:prstGeom prst="rightArrow">
            <a:avLst>
              <a:gd name="adj1" fmla="val 50000"/>
              <a:gd name="adj2" fmla="val 53191"/>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748545" name="Rectangle 2"/>
          <p:cNvSpPr>
            <a:spLocks noGrp="1" noChangeArrowheads="1"/>
          </p:cNvSpPr>
          <p:nvPr>
            <p:ph type="title"/>
          </p:nvPr>
        </p:nvSpPr>
        <p:spPr>
          <a:xfrm>
            <a:off x="0" y="0"/>
            <a:ext cx="9144000" cy="1988839"/>
          </a:xfrm>
          <a:noFill/>
          <a:ln>
            <a:noFill/>
          </a:ln>
        </p:spPr>
        <p:txBody>
          <a:bodyPr lIns="92075" tIns="46038" rIns="92075" bIns="46038" anchor="ctr"/>
          <a:lstStyle/>
          <a:p>
            <a:r>
              <a:rPr lang="en-US" altLang="zh-CN" sz="2800" b="1" kern="1200" dirty="0">
                <a:latin typeface="Arial" charset="0"/>
                <a:ea typeface="ＭＳ Ｐゴシック" charset="0"/>
                <a:cs typeface="Arial" charset="0"/>
              </a:rPr>
              <a:t>Timeline to the Kingdom and Temple Described in Ezekiel 40–48</a:t>
            </a:r>
            <a:endParaRPr lang="en-US" sz="2800" b="1" kern="1200" dirty="0">
              <a:latin typeface="Arial" charset="0"/>
              <a:ea typeface="ＭＳ Ｐゴシック" charset="0"/>
              <a:cs typeface="Arial" charset="0"/>
            </a:endParaRPr>
          </a:p>
        </p:txBody>
      </p:sp>
      <p:sp>
        <p:nvSpPr>
          <p:cNvPr id="748546"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530a</a:t>
            </a:r>
          </a:p>
        </p:txBody>
      </p:sp>
      <p:sp>
        <p:nvSpPr>
          <p:cNvPr id="3" name="TextBox 2"/>
          <p:cNvSpPr txBox="1"/>
          <p:nvPr/>
        </p:nvSpPr>
        <p:spPr>
          <a:xfrm>
            <a:off x="0" y="2132856"/>
            <a:ext cx="1043608"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rPr>
              <a:t>Heaven</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 name="TextBox 3"/>
          <p:cNvSpPr txBox="1"/>
          <p:nvPr/>
        </p:nvSpPr>
        <p:spPr>
          <a:xfrm>
            <a:off x="35496" y="4183010"/>
            <a:ext cx="1008112"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rPr>
              <a:t>E</a:t>
            </a:r>
            <a:r>
              <a:rPr kumimoji="0" lang="en-US" altLang="zh-CN" sz="1600" b="1" i="0" u="none" strike="noStrike" kern="1200" cap="none" spc="0" normalizeH="0" baseline="0" noProof="0" dirty="0" err="1">
                <a:ln>
                  <a:noFill/>
                </a:ln>
                <a:solidFill>
                  <a:srgbClr val="FFFFFF"/>
                </a:solidFill>
                <a:effectLst/>
                <a:uLnTx/>
                <a:uFillTx/>
                <a:latin typeface="Arial" charset="0"/>
                <a:ea typeface="ＭＳ Ｐゴシック" charset="0"/>
              </a:rPr>
              <a:t>arth</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p:cNvSpPr txBox="1"/>
          <p:nvPr/>
        </p:nvSpPr>
        <p:spPr>
          <a:xfrm>
            <a:off x="1511660" y="2338852"/>
            <a:ext cx="1872208"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Arial" charset="0"/>
                <a:ea typeface="ＭＳ Ｐゴシック" charset="0"/>
              </a:rPr>
              <a:t>7+ Years</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TextBox 8"/>
          <p:cNvSpPr txBox="1"/>
          <p:nvPr/>
        </p:nvSpPr>
        <p:spPr>
          <a:xfrm>
            <a:off x="1043608" y="4077072"/>
            <a:ext cx="79208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Current Period</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1864499" y="4086956"/>
            <a:ext cx="108012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7-Year Tribulation Period</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2973421" y="4077072"/>
            <a:ext cx="1670587"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 Days Resurrection of Tribulation &amp; OT Believers</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4355976" y="4077072"/>
            <a:ext cx="230425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1000-Year Messianic Kingdom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with Temple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Rev 20:4; E</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zek</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40–48</a:t>
            </a:r>
          </a:p>
        </p:txBody>
      </p:sp>
      <p:sp>
        <p:nvSpPr>
          <p:cNvPr id="14" name="TextBox 13"/>
          <p:cNvSpPr txBox="1"/>
          <p:nvPr/>
        </p:nvSpPr>
        <p:spPr>
          <a:xfrm>
            <a:off x="6372200" y="4077072"/>
            <a:ext cx="129614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 Rebellion Resurrection &amp; Judgment of Unbelievers</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6804248" y="2163634"/>
            <a:ext cx="18722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New Heaven</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 name="TextBox 16"/>
          <p:cNvSpPr txBox="1"/>
          <p:nvPr/>
        </p:nvSpPr>
        <p:spPr>
          <a:xfrm>
            <a:off x="7596336" y="4192894"/>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New Earth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Rev 21</a:t>
            </a: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Up Arrow 15">
            <a:extLst>
              <a:ext uri="{FF2B5EF4-FFF2-40B4-BE49-F238E27FC236}">
                <a16:creationId xmlns:a16="http://schemas.microsoft.com/office/drawing/2014/main" id="{D6415F9B-AA4D-E94A-96D4-A2EFE59434C2}"/>
              </a:ext>
            </a:extLst>
          </p:cNvPr>
          <p:cNvSpPr/>
          <p:nvPr/>
        </p:nvSpPr>
        <p:spPr bwMode="auto">
          <a:xfrm>
            <a:off x="1799692" y="2686273"/>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2" name="Up Arrow 21">
            <a:extLst>
              <a:ext uri="{FF2B5EF4-FFF2-40B4-BE49-F238E27FC236}">
                <a16:creationId xmlns:a16="http://schemas.microsoft.com/office/drawing/2014/main" id="{9E270210-3983-C741-A3F3-AE95845712BF}"/>
              </a:ext>
            </a:extLst>
          </p:cNvPr>
          <p:cNvSpPr/>
          <p:nvPr/>
        </p:nvSpPr>
        <p:spPr bwMode="auto">
          <a:xfrm rot="10800000">
            <a:off x="3023828" y="2676389"/>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3" name="Up Arrow 22">
            <a:extLst>
              <a:ext uri="{FF2B5EF4-FFF2-40B4-BE49-F238E27FC236}">
                <a16:creationId xmlns:a16="http://schemas.microsoft.com/office/drawing/2014/main" id="{6544EEB4-768C-E543-8350-1B67C997D54C}"/>
              </a:ext>
            </a:extLst>
          </p:cNvPr>
          <p:cNvSpPr/>
          <p:nvPr/>
        </p:nvSpPr>
        <p:spPr bwMode="auto">
          <a:xfrm rot="5400000">
            <a:off x="2380438" y="2266795"/>
            <a:ext cx="186747" cy="88400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TextBox 4"/>
          <p:cNvSpPr txBox="1"/>
          <p:nvPr/>
        </p:nvSpPr>
        <p:spPr>
          <a:xfrm>
            <a:off x="1059699" y="3017857"/>
            <a:ext cx="1568085" cy="83099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Resurrection &amp; Catching Away of Church Believers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 Thess 4</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16-17</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p:cNvSpPr txBox="1"/>
          <p:nvPr/>
        </p:nvSpPr>
        <p:spPr>
          <a:xfrm>
            <a:off x="2627784" y="3017857"/>
            <a:ext cx="1080120" cy="64633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Return with Christ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Rev 9</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11-21</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Title 1">
            <a:extLst>
              <a:ext uri="{FF2B5EF4-FFF2-40B4-BE49-F238E27FC236}">
                <a16:creationId xmlns:a16="http://schemas.microsoft.com/office/drawing/2014/main" id="{CA2CF5FB-CDC4-774D-B81F-2E206EF1A559}"/>
              </a:ext>
            </a:extLst>
          </p:cNvPr>
          <p:cNvSpPr txBox="1">
            <a:spLocks/>
          </p:cNvSpPr>
          <p:nvPr/>
        </p:nvSpPr>
        <p:spPr bwMode="auto">
          <a:xfrm>
            <a:off x="-36512" y="5286693"/>
            <a:ext cx="9144000" cy="864096"/>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 will be built after Christ</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return</a:t>
            </a:r>
          </a:p>
        </p:txBody>
      </p:sp>
      <p:sp>
        <p:nvSpPr>
          <p:cNvPr id="27" name="Title 1">
            <a:extLst>
              <a:ext uri="{FF2B5EF4-FFF2-40B4-BE49-F238E27FC236}">
                <a16:creationId xmlns:a16="http://schemas.microsoft.com/office/drawing/2014/main" id="{51458CAE-83D8-174B-9DF9-7F41E31C6D69}"/>
              </a:ext>
            </a:extLst>
          </p:cNvPr>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Adapted from 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40 - 48: Tour of </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http://bible.ag/en/en</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transcript.htm</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61813109"/>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6539527" y="1268760"/>
            <a:ext cx="2590800" cy="1981200"/>
          </a:xfrm>
          <a:effectLst/>
        </p:spPr>
        <p:txBody>
          <a:bodyPr/>
          <a:lstStyle/>
          <a:p>
            <a:pPr eaLnBrk="1" hangingPunct="1"/>
            <a:r>
              <a:rPr lang="en-US" b="1" dirty="0">
                <a:solidFill>
                  <a:schemeClr val="bg1"/>
                </a:solidFill>
              </a:rPr>
              <a:t>Ezekiel</a:t>
            </a:r>
            <a:r>
              <a:rPr lang="fr-FR" altLang="ja-JP" b="1" dirty="0">
                <a:solidFill>
                  <a:schemeClr val="bg1"/>
                </a:solidFill>
              </a:rPr>
              <a:t>'</a:t>
            </a:r>
            <a:r>
              <a:rPr lang="en-US" b="1" dirty="0">
                <a:solidFill>
                  <a:schemeClr val="bg1"/>
                </a:solidFill>
              </a:rPr>
              <a:t>s Temple</a:t>
            </a:r>
          </a:p>
        </p:txBody>
      </p:sp>
      <p:pic>
        <p:nvPicPr>
          <p:cNvPr id="1146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6604000" cy="666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3" name="Text Box 5"/>
          <p:cNvSpPr txBox="1">
            <a:spLocks noChangeArrowheads="1"/>
          </p:cNvSpPr>
          <p:nvPr/>
        </p:nvSpPr>
        <p:spPr bwMode="auto">
          <a:xfrm>
            <a:off x="8244408" y="159023"/>
            <a:ext cx="838200" cy="46166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b="1" dirty="0">
                <a:solidFill>
                  <a:schemeClr val="bg1"/>
                </a:solidFill>
                <a:latin typeface="Arial"/>
                <a:cs typeface="Arial"/>
              </a:rPr>
              <a:t>143</a:t>
            </a: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cs typeface="新細明體" charset="0"/>
              </a:rPr>
              <a:t>Ezekiel</a:t>
            </a:r>
            <a:r>
              <a:rPr lang="fr-FR" altLang="ja-JP">
                <a:latin typeface="Times New Roman" charset="0"/>
                <a:cs typeface="新細明體" charset="0"/>
              </a:rPr>
              <a:t>'</a:t>
            </a:r>
            <a:r>
              <a:rPr lang="en-US">
                <a:latin typeface="Times New Roman" charset="0"/>
                <a:cs typeface="新細明體" charset="0"/>
              </a:rPr>
              <a:t> Temple Model</a:t>
            </a:r>
          </a:p>
        </p:txBody>
      </p:sp>
      <p:sp>
        <p:nvSpPr>
          <p:cNvPr id="116738" name="Rectangle 3"/>
          <p:cNvSpPr>
            <a:spLocks noGrp="1" noChangeArrowheads="1"/>
          </p:cNvSpPr>
          <p:nvPr>
            <p:ph type="body" idx="1"/>
          </p:nvPr>
        </p:nvSpPr>
        <p:spPr/>
        <p:txBody>
          <a:bodyPr/>
          <a:lstStyle/>
          <a:p>
            <a:pPr eaLnBrk="1" hangingPunct="1"/>
            <a:endParaRPr lang="en-US">
              <a:latin typeface="Times New Roman" charset="0"/>
              <a:cs typeface="新細明體" charset="0"/>
            </a:endParaRPr>
          </a:p>
        </p:txBody>
      </p:sp>
      <p:pic>
        <p:nvPicPr>
          <p:cNvPr id="116739" name="Picture 4"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Text Box 5"/>
          <p:cNvSpPr txBox="1">
            <a:spLocks noChangeArrowheads="1"/>
          </p:cNvSpPr>
          <p:nvPr/>
        </p:nvSpPr>
        <p:spPr bwMode="auto">
          <a:xfrm>
            <a:off x="0" y="203200"/>
            <a:ext cx="7635875"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 Outer Court - 40:17-19</a:t>
            </a:r>
            <a:br>
              <a:rPr lang="en-US" sz="2000" b="1"/>
            </a:br>
            <a:r>
              <a:rPr lang="en-US" sz="2000" b="1"/>
              <a:t>2. Inner Court - 40:44-47</a:t>
            </a:r>
            <a:br>
              <a:rPr lang="en-US" sz="2000" b="1"/>
            </a:br>
            <a:r>
              <a:rPr lang="en-US" sz="2000" b="1"/>
              <a:t>3. The Temple or Sanctuary - 41:1-26</a:t>
            </a:r>
            <a:br>
              <a:rPr lang="en-US" sz="2000" b="1"/>
            </a:br>
            <a:r>
              <a:rPr lang="en-US" sz="2000" b="1"/>
              <a:t>4. Wall around the outside of the temple - 40:5 (42:15-20, 45:2)</a:t>
            </a:r>
            <a:br>
              <a:rPr lang="en-US" sz="2000" b="1"/>
            </a:br>
            <a:r>
              <a:rPr lang="en-US" sz="2000" b="1"/>
              <a:t>5. Fifty cubits of open space - 45:2 </a:t>
            </a:r>
          </a:p>
        </p:txBody>
      </p:sp>
      <p:sp>
        <p:nvSpPr>
          <p:cNvPr id="116741"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hlinkClick r:id="rId4"/>
              </a:rPr>
              <a:t>www.pauljab.net/temple/ TemplePictures.html</a:t>
            </a:r>
            <a:r>
              <a:rPr lang="en-US" sz="1400">
                <a:solidFill>
                  <a:srgbClr val="FFFFFF"/>
                </a:solidFill>
              </a:rPr>
              <a:t> </a:t>
            </a:r>
          </a:p>
        </p:txBody>
      </p:sp>
      <p:sp>
        <p:nvSpPr>
          <p:cNvPr id="245767" name="Text Box 7"/>
          <p:cNvSpPr txBox="1">
            <a:spLocks noChangeArrowheads="1"/>
          </p:cNvSpPr>
          <p:nvPr/>
        </p:nvSpPr>
        <p:spPr bwMode="auto">
          <a:xfrm>
            <a:off x="8302625" y="0"/>
            <a:ext cx="838200" cy="519113"/>
          </a:xfrm>
          <a:prstGeom prst="rect">
            <a:avLst/>
          </a:prstGeom>
          <a:no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2800" b="1">
                <a:latin typeface="Times New Roman" charset="0"/>
              </a:rPr>
              <a:t>143</a:t>
            </a:r>
            <a:endParaRPr lang="en-US" sz="2800">
              <a:latin typeface="Times New Roman"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147" name="Rectangle 3"/>
          <p:cNvSpPr>
            <a:spLocks noGrp="1" noRot="1" noChangeArrowheads="1"/>
          </p:cNvSpPr>
          <p:nvPr>
            <p:ph type="title"/>
          </p:nvPr>
        </p:nvSpPr>
        <p:spPr>
          <a:xfrm>
            <a:off x="-80392" y="422102"/>
            <a:ext cx="9188896" cy="1782762"/>
          </a:xfrm>
        </p:spPr>
        <p:txBody>
          <a:bodyPr/>
          <a:lstStyle/>
          <a:p>
            <a:pPr eaLnBrk="1" hangingPunct="1">
              <a:defRPr/>
            </a:pPr>
            <a:r>
              <a:rPr lang="en-US" dirty="0">
                <a:latin typeface="Arial" panose="020B0604020202020204" pitchFamily="34" charset="0"/>
                <a:cs typeface="Arial" panose="020B0604020202020204" pitchFamily="34" charset="0"/>
              </a:rPr>
              <a:t>What</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the Future for the Dome and World Geography in the Kingdom after Messiah Comes?</a:t>
            </a:r>
          </a:p>
        </p:txBody>
      </p:sp>
    </p:spTree>
    <p:extLst>
      <p:ext uri="{BB962C8B-B14F-4D97-AF65-F5344CB8AC3E}">
        <p14:creationId xmlns:p14="http://schemas.microsoft.com/office/powerpoint/2010/main" val="211317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ea typeface="新細明體" charset="0"/>
                <a:cs typeface="新細明體" charset="0"/>
                <a:hlinkClick r:id="rId5"/>
              </a:rPr>
              <a:t>www.pauljab.net/temple/ TemplePictures.html</a:t>
            </a:r>
            <a:r>
              <a:rPr lang="en-US" sz="1400">
                <a:solidFill>
                  <a:srgbClr val="FFFFFF"/>
                </a:solidFill>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eaLnBrk="1" hangingPunct="1">
              <a:defRPr/>
            </a:pPr>
            <a:r>
              <a:rPr lang="en-US" sz="1800" b="1">
                <a:latin typeface="Arial" pitchFamily="-112" charset="0"/>
                <a:ea typeface="新細明體" pitchFamily="-112" charset="-120"/>
                <a:cs typeface="新細明體" pitchFamily="-112" charset="-120"/>
              </a:rPr>
              <a:t>6. Outer Court Northern Gateway - 40:20-23</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7. Outer Court Eastern Gateway - 40:6-16</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8. Outer Court Southern Gateway - 40:24-27</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9. Inner Court Northern Gateway - 40:35-37</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10. Inner Court Eastern Gateway - 40:32-34</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新細明體" charset="0"/>
              <a:cs typeface="新細明體" charset="0"/>
            </a:endParaRPr>
          </a:p>
        </p:txBody>
      </p:sp>
      <p:sp>
        <p:nvSpPr>
          <p:cNvPr id="118794" name="Text Box 11"/>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143</a:t>
            </a:r>
            <a:endParaRPr lang="en-US"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7" name="Picture 5"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32" y="20588"/>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5" name="Rectangle 2"/>
          <p:cNvSpPr>
            <a:spLocks noGrp="1" noChangeArrowheads="1"/>
          </p:cNvSpPr>
          <p:nvPr>
            <p:ph type="title"/>
          </p:nvPr>
        </p:nvSpPr>
        <p:spPr>
          <a:xfrm>
            <a:off x="0" y="5805264"/>
            <a:ext cx="9168432" cy="1065212"/>
          </a:xfrm>
          <a:solidFill>
            <a:srgbClr val="000000"/>
          </a:solidFill>
          <a:ln>
            <a:noFill/>
          </a:ln>
        </p:spPr>
        <p:txBody>
          <a:bodyPr lIns="92075" tIns="46038" rIns="92075" bIns="46038" anchor="t"/>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of the Sanctuary (Ezekiel 40-48)</a:t>
            </a:r>
          </a:p>
        </p:txBody>
      </p:sp>
      <p:sp>
        <p:nvSpPr>
          <p:cNvPr id="758788" name="Rectangle 6"/>
          <p:cNvSpPr>
            <a:spLocks noChangeArrowheads="1"/>
          </p:cNvSpPr>
          <p:nvPr/>
        </p:nvSpPr>
        <p:spPr bwMode="auto">
          <a:xfrm>
            <a:off x="0" y="6381328"/>
            <a:ext cx="9168432"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www.antipas.org</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ezekiels_temple.html</a:t>
            </a:r>
            <a:r>
              <a:rPr kumimoji="0" lang="en-US" sz="1800" b="0"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p>
        </p:txBody>
      </p:sp>
      <p:sp>
        <p:nvSpPr>
          <p:cNvPr id="75878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521</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5" descr="outercou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3" name="Rectangle 2"/>
          <p:cNvSpPr>
            <a:spLocks noGrp="1" noChangeArrowheads="1"/>
          </p:cNvSpPr>
          <p:nvPr>
            <p:ph type="title"/>
          </p:nvPr>
        </p:nvSpPr>
        <p:spPr>
          <a:xfrm>
            <a:off x="0" y="6237312"/>
            <a:ext cx="9144000" cy="720080"/>
          </a:xfrm>
          <a:solidFill>
            <a:srgbClr val="000000"/>
          </a:solidFill>
          <a:ln>
            <a:noFill/>
          </a:ln>
        </p:spPr>
        <p:txBody>
          <a:bodyPr vert="horz" wrap="square" lIns="92075" tIns="46038" rIns="92075" bIns="46038" numCol="1" anchor="ctr" anchorCtr="0" compatLnSpc="1">
            <a:prstTxWarp prst="textNoShape">
              <a:avLst/>
            </a:prstTxWarp>
          </a:bodyPr>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Down the Outer Court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4800600" y="2667000"/>
            <a:ext cx="3657600" cy="3352800"/>
          </a:xfrm>
        </p:spPr>
        <p:txBody>
          <a:bodyPr/>
          <a:lstStyle/>
          <a:p>
            <a:pPr eaLnBrk="1" hangingPunct="1"/>
            <a:r>
              <a:rPr lang="en-US" b="1" dirty="0"/>
              <a:t>Exterior View of the Inner Temple</a:t>
            </a:r>
          </a:p>
        </p:txBody>
      </p:sp>
      <p:pic>
        <p:nvPicPr>
          <p:cNvPr id="124930" name="Picture 3" descr="exterior_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fr-FR" altLang="ja-JP" sz="3600" kern="1200" dirty="0"/>
              <a:t>'</a:t>
            </a:r>
            <a:r>
              <a:rPr lang="en-US" sz="3600" kern="1200" dirty="0"/>
              <a:t>s &amp; Ezekiel</a:t>
            </a:r>
            <a:r>
              <a:rPr lang="fr-FR"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569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chemeClr val="bg1"/>
                </a:solidFill>
                <a:ea typeface="新細明體" charset="0"/>
                <a:cs typeface="新細明體" charset="0"/>
              </a:rPr>
              <a:t>518</a:t>
            </a:r>
            <a:endParaRPr lang="en-US" sz="1400">
              <a:solidFill>
                <a:schemeClr val="bg1"/>
              </a:solidFill>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8"/>
          <p:cNvSpPr>
            <a:spLocks noChangeArrowheads="1"/>
          </p:cNvSpPr>
          <p:nvPr/>
        </p:nvSpPr>
        <p:spPr bwMode="auto">
          <a:xfrm>
            <a:off x="0" y="0"/>
            <a:ext cx="9144000" cy="6858000"/>
          </a:xfrm>
          <a:prstGeom prst="rect">
            <a:avLst/>
          </a:prstGeom>
          <a:solidFill>
            <a:srgbClr val="C9C4FF"/>
          </a:solidFill>
          <a:ln w="9525">
            <a:solidFill>
              <a:schemeClr val="tx1"/>
            </a:solidFill>
            <a:round/>
            <a:headEnd/>
            <a:tailEnd/>
          </a:ln>
        </p:spPr>
        <p:txBody>
          <a:bodyPr/>
          <a:lstStyle/>
          <a:p>
            <a:endParaRPr lang="en-US"/>
          </a:p>
        </p:txBody>
      </p:sp>
      <p:sp>
        <p:nvSpPr>
          <p:cNvPr id="129026" name="Rectangle 2"/>
          <p:cNvSpPr>
            <a:spLocks noGrp="1" noChangeArrowheads="1"/>
          </p:cNvSpPr>
          <p:nvPr>
            <p:ph type="title"/>
          </p:nvPr>
        </p:nvSpPr>
        <p:spPr>
          <a:xfrm>
            <a:off x="0" y="0"/>
            <a:ext cx="9144000" cy="685800"/>
          </a:xfrm>
          <a:solidFill>
            <a:srgbClr val="000090"/>
          </a:solidFill>
        </p:spPr>
        <p:txBody>
          <a:bodyPr/>
          <a:lstStyle/>
          <a:p>
            <a:pPr algn="ctr" eaLnBrk="1" hangingPunct="1"/>
            <a:r>
              <a:rPr lang="en-US" sz="3200" b="1">
                <a:solidFill>
                  <a:schemeClr val="tx1"/>
                </a:solidFill>
                <a:latin typeface="Arial" charset="0"/>
                <a:cs typeface="Arial" charset="0"/>
              </a:rPr>
              <a:t>Comparing the Furniture</a:t>
            </a:r>
          </a:p>
        </p:txBody>
      </p:sp>
      <p:pic>
        <p:nvPicPr>
          <p:cNvPr id="1290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524000"/>
            <a:ext cx="3665538" cy="370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3" name="Text Box 5"/>
          <p:cNvSpPr txBox="1">
            <a:spLocks noChangeArrowheads="1"/>
          </p:cNvSpPr>
          <p:nvPr/>
        </p:nvSpPr>
        <p:spPr bwMode="auto">
          <a:xfrm>
            <a:off x="8153400" y="85725"/>
            <a:ext cx="987425"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b="1">
                <a:solidFill>
                  <a:srgbClr val="FFFFCC"/>
                </a:solidFill>
                <a:cs typeface="Arial" charset="0"/>
              </a:rPr>
              <a:t>144a</a:t>
            </a:r>
            <a:endParaRPr lang="en-US" sz="2000">
              <a:solidFill>
                <a:srgbClr val="FFFFCC"/>
              </a:solidFill>
              <a:cs typeface="Arial" charset="0"/>
            </a:endParaRPr>
          </a:p>
        </p:txBody>
      </p:sp>
      <p:pic>
        <p:nvPicPr>
          <p:cNvPr id="12902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0288" y="1524000"/>
            <a:ext cx="2957512"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5943600" y="762000"/>
            <a:ext cx="2362200" cy="685800"/>
          </a:xfrm>
          <a:prstGeom prst="rect">
            <a:avLst/>
          </a:prstGeom>
          <a:noFill/>
          <a:ln w="9525">
            <a:noFill/>
            <a:miter lim="800000"/>
            <a:headEnd/>
            <a:tailEnd/>
          </a:ln>
          <a:effectLst/>
        </p:spPr>
        <p:txBody>
          <a:bodyPr lIns="92075" tIns="46038" rIns="92075" bIns="46038" anchor="b"/>
          <a:lstStyle/>
          <a:p>
            <a:pPr algn="ctr" eaLnBrk="1" hangingPunct="1">
              <a:defRPr/>
            </a:pPr>
            <a:r>
              <a:rPr lang="en-US" sz="2000" b="1" kern="0" dirty="0">
                <a:solidFill>
                  <a:srgbClr val="000000"/>
                </a:solidFill>
                <a:latin typeface="Arial"/>
                <a:ea typeface="+mj-ea"/>
                <a:cs typeface="Arial"/>
              </a:rPr>
              <a:t>Ezekiel</a:t>
            </a:r>
            <a:r>
              <a:rPr lang="fr-FR" sz="2000" b="1" kern="0" dirty="0">
                <a:solidFill>
                  <a:srgbClr val="000000"/>
                </a:solidFill>
                <a:latin typeface="Arial"/>
                <a:ea typeface="+mj-ea"/>
                <a:cs typeface="Arial"/>
              </a:rPr>
              <a:t>'</a:t>
            </a:r>
            <a:r>
              <a:rPr lang="en-US" sz="2000" b="1" kern="0" dirty="0">
                <a:solidFill>
                  <a:srgbClr val="000000"/>
                </a:solidFill>
                <a:latin typeface="Arial"/>
                <a:ea typeface="+mj-ea"/>
                <a:cs typeface="Arial"/>
              </a:rPr>
              <a:t>s </a:t>
            </a:r>
            <a:br>
              <a:rPr lang="en-US" sz="2000" b="1" kern="0" dirty="0">
                <a:solidFill>
                  <a:srgbClr val="000000"/>
                </a:solidFill>
                <a:latin typeface="Arial"/>
                <a:ea typeface="+mj-ea"/>
                <a:cs typeface="Arial"/>
              </a:rPr>
            </a:br>
            <a:r>
              <a:rPr lang="en-US" sz="2000" b="1" kern="0" dirty="0">
                <a:solidFill>
                  <a:srgbClr val="000000"/>
                </a:solidFill>
                <a:latin typeface="Arial"/>
                <a:ea typeface="+mj-ea"/>
                <a:cs typeface="Arial"/>
              </a:rPr>
              <a:t>Temple</a:t>
            </a:r>
          </a:p>
        </p:txBody>
      </p:sp>
      <p:sp>
        <p:nvSpPr>
          <p:cNvPr id="10" name="Rectangle 2"/>
          <p:cNvSpPr txBox="1">
            <a:spLocks noChangeArrowheads="1"/>
          </p:cNvSpPr>
          <p:nvPr/>
        </p:nvSpPr>
        <p:spPr bwMode="auto">
          <a:xfrm>
            <a:off x="2819400" y="762000"/>
            <a:ext cx="2362200" cy="685800"/>
          </a:xfrm>
          <a:prstGeom prst="rect">
            <a:avLst/>
          </a:prstGeom>
          <a:noFill/>
          <a:ln w="9525">
            <a:noFill/>
            <a:miter lim="800000"/>
            <a:headEnd/>
            <a:tailEnd/>
          </a:ln>
          <a:effectLst/>
        </p:spPr>
        <p:txBody>
          <a:bodyPr lIns="92075" tIns="46038" rIns="92075" bIns="46038" anchor="b"/>
          <a:lstStyle/>
          <a:p>
            <a:pPr algn="ctr" eaLnBrk="1" hangingPunct="1">
              <a:defRPr/>
            </a:pPr>
            <a:r>
              <a:rPr lang="en-US" sz="2000" b="1" kern="0" dirty="0">
                <a:solidFill>
                  <a:srgbClr val="000000"/>
                </a:solidFill>
                <a:latin typeface="Arial"/>
                <a:ea typeface="+mj-ea"/>
                <a:cs typeface="Arial"/>
              </a:rPr>
              <a:t>Solomon</a:t>
            </a:r>
            <a:r>
              <a:rPr lang="fr-FR" sz="2000" b="1" kern="0" dirty="0">
                <a:solidFill>
                  <a:srgbClr val="000000"/>
                </a:solidFill>
                <a:latin typeface="Arial"/>
                <a:ea typeface="+mj-ea"/>
                <a:cs typeface="Arial"/>
              </a:rPr>
              <a:t>'</a:t>
            </a:r>
            <a:r>
              <a:rPr lang="en-US" sz="2000" b="1" kern="0" dirty="0">
                <a:solidFill>
                  <a:srgbClr val="000000"/>
                </a:solidFill>
                <a:latin typeface="Arial"/>
                <a:ea typeface="+mj-ea"/>
                <a:cs typeface="Arial"/>
              </a:rPr>
              <a:t>s </a:t>
            </a:r>
            <a:br>
              <a:rPr lang="en-US" sz="2000" b="1" kern="0" dirty="0">
                <a:solidFill>
                  <a:srgbClr val="000000"/>
                </a:solidFill>
                <a:latin typeface="Arial"/>
                <a:ea typeface="+mj-ea"/>
                <a:cs typeface="Arial"/>
              </a:rPr>
            </a:br>
            <a:r>
              <a:rPr lang="en-US" sz="2000" b="1" kern="0" dirty="0">
                <a:solidFill>
                  <a:srgbClr val="000000"/>
                </a:solidFill>
                <a:latin typeface="Arial"/>
                <a:ea typeface="+mj-ea"/>
                <a:cs typeface="Arial"/>
              </a:rPr>
              <a:t>Temple</a:t>
            </a:r>
          </a:p>
        </p:txBody>
      </p:sp>
      <p:sp>
        <p:nvSpPr>
          <p:cNvPr id="11" name="Rectangle 2"/>
          <p:cNvSpPr txBox="1">
            <a:spLocks noChangeArrowheads="1"/>
          </p:cNvSpPr>
          <p:nvPr/>
        </p:nvSpPr>
        <p:spPr bwMode="auto">
          <a:xfrm>
            <a:off x="0" y="762000"/>
            <a:ext cx="2667000" cy="685800"/>
          </a:xfrm>
          <a:prstGeom prst="rect">
            <a:avLst/>
          </a:prstGeom>
          <a:noFill/>
          <a:ln w="9525">
            <a:noFill/>
            <a:miter lim="800000"/>
            <a:headEnd/>
            <a:tailEnd/>
          </a:ln>
          <a:effectLst/>
        </p:spPr>
        <p:txBody>
          <a:bodyPr lIns="92075" tIns="46038" rIns="92075" bIns="46038" anchor="b"/>
          <a:lstStyle/>
          <a:p>
            <a:pPr algn="ctr" eaLnBrk="1" hangingPunct="1">
              <a:defRPr/>
            </a:pPr>
            <a:r>
              <a:rPr lang="en-US" sz="2000" b="1" kern="0" dirty="0">
                <a:solidFill>
                  <a:srgbClr val="000000"/>
                </a:solidFill>
                <a:latin typeface="Arial"/>
                <a:ea typeface="+mj-ea"/>
                <a:cs typeface="Arial"/>
              </a:rPr>
              <a:t>Mosaic </a:t>
            </a:r>
            <a:br>
              <a:rPr lang="en-US" sz="2000" b="1" kern="0" dirty="0">
                <a:solidFill>
                  <a:srgbClr val="000000"/>
                </a:solidFill>
                <a:latin typeface="Arial"/>
                <a:ea typeface="+mj-ea"/>
                <a:cs typeface="Arial"/>
              </a:rPr>
            </a:br>
            <a:r>
              <a:rPr lang="en-US" sz="2000" b="1" kern="0" dirty="0">
                <a:solidFill>
                  <a:srgbClr val="000000"/>
                </a:solidFill>
                <a:latin typeface="Arial"/>
                <a:ea typeface="+mj-ea"/>
                <a:cs typeface="Arial"/>
              </a:rPr>
              <a:t>Tabernacle</a:t>
            </a:r>
          </a:p>
        </p:txBody>
      </p:sp>
      <p:pic>
        <p:nvPicPr>
          <p:cNvPr id="129033" name="Picture 11" descr="tabernacle3 furnishings 800_smal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200" y="1524000"/>
            <a:ext cx="209232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2"/>
          <p:cNvSpPr txBox="1">
            <a:spLocks noChangeArrowheads="1"/>
          </p:cNvSpPr>
          <p:nvPr/>
        </p:nvSpPr>
        <p:spPr bwMode="auto">
          <a:xfrm>
            <a:off x="152400" y="4572000"/>
            <a:ext cx="518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ea typeface="新細明體" charset="0"/>
                <a:cs typeface="新細明體" charset="0"/>
              </a:rPr>
              <a:t>Contrasting Centers of Worship:</a:t>
            </a:r>
          </a:p>
        </p:txBody>
      </p:sp>
      <p:grpSp>
        <p:nvGrpSpPr>
          <p:cNvPr id="7" name="Group 1047"/>
          <p:cNvGrpSpPr>
            <a:grpSpLocks/>
          </p:cNvGrpSpPr>
          <p:nvPr/>
        </p:nvGrpSpPr>
        <p:grpSpPr bwMode="auto">
          <a:xfrm>
            <a:off x="152400" y="2514600"/>
            <a:ext cx="1600200" cy="1981200"/>
            <a:chOff x="96" y="1584"/>
            <a:chExt cx="1008" cy="1248"/>
          </a:xfrm>
        </p:grpSpPr>
        <p:sp>
          <p:nvSpPr>
            <p:cNvPr id="129046" name="Rectangle 2"/>
            <p:cNvSpPr txBox="1">
              <a:spLocks noChangeArrowheads="1"/>
            </p:cNvSpPr>
            <p:nvPr/>
          </p:nvSpPr>
          <p:spPr bwMode="auto">
            <a:xfrm>
              <a:off x="96" y="2400"/>
              <a:ext cx="100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ea typeface="新細明體" charset="0"/>
                  <a:cs typeface="新細明體" charset="0"/>
                </a:rPr>
                <a:t>Ark of the Covenant</a:t>
              </a:r>
            </a:p>
            <a:p>
              <a:pPr algn="ctr" eaLnBrk="1" hangingPunct="1"/>
              <a:r>
                <a:rPr lang="en-US" sz="1600" b="1">
                  <a:solidFill>
                    <a:srgbClr val="000000"/>
                  </a:solidFill>
                  <a:ea typeface="新細明體" charset="0"/>
                  <a:cs typeface="新細明體" charset="0"/>
                </a:rPr>
                <a:t>(Exod. 40:34)</a:t>
              </a:r>
            </a:p>
          </p:txBody>
        </p:sp>
        <p:sp>
          <p:nvSpPr>
            <p:cNvPr id="129047" name="Line 1040"/>
            <p:cNvSpPr>
              <a:spLocks noChangeShapeType="1"/>
            </p:cNvSpPr>
            <p:nvPr/>
          </p:nvSpPr>
          <p:spPr bwMode="auto">
            <a:xfrm flipH="1" flipV="1">
              <a:off x="240" y="1584"/>
              <a:ext cx="336" cy="72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9" name="Group 1048"/>
          <p:cNvGrpSpPr>
            <a:grpSpLocks/>
          </p:cNvGrpSpPr>
          <p:nvPr/>
        </p:nvGrpSpPr>
        <p:grpSpPr bwMode="auto">
          <a:xfrm>
            <a:off x="1447800" y="2514600"/>
            <a:ext cx="1905000" cy="1981200"/>
            <a:chOff x="912" y="1584"/>
            <a:chExt cx="1200" cy="1248"/>
          </a:xfrm>
        </p:grpSpPr>
        <p:sp>
          <p:nvSpPr>
            <p:cNvPr id="129044" name="Rectangle 2"/>
            <p:cNvSpPr txBox="1">
              <a:spLocks noChangeArrowheads="1"/>
            </p:cNvSpPr>
            <p:nvPr/>
          </p:nvSpPr>
          <p:spPr bwMode="auto">
            <a:xfrm>
              <a:off x="912" y="2400"/>
              <a:ext cx="1200"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ea typeface="新細明體" charset="0"/>
                  <a:cs typeface="新細明體" charset="0"/>
                </a:rPr>
                <a:t>Ark of the Covenant</a:t>
              </a:r>
            </a:p>
            <a:p>
              <a:pPr algn="ctr" eaLnBrk="1" hangingPunct="1"/>
              <a:r>
                <a:rPr lang="en-US" sz="1600" b="1">
                  <a:solidFill>
                    <a:srgbClr val="000000"/>
                  </a:solidFill>
                  <a:ea typeface="新細明體" charset="0"/>
                  <a:cs typeface="新細明體" charset="0"/>
                </a:rPr>
                <a:t>(1 Kings 8:21)</a:t>
              </a:r>
            </a:p>
          </p:txBody>
        </p:sp>
        <p:sp>
          <p:nvSpPr>
            <p:cNvPr id="129045" name="Line 1042"/>
            <p:cNvSpPr>
              <a:spLocks noChangeShapeType="1"/>
            </p:cNvSpPr>
            <p:nvPr/>
          </p:nvSpPr>
          <p:spPr bwMode="auto">
            <a:xfrm flipV="1">
              <a:off x="1584" y="1584"/>
              <a:ext cx="336" cy="72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7" name="Rectangle 2"/>
          <p:cNvSpPr txBox="1">
            <a:spLocks noChangeArrowheads="1"/>
          </p:cNvSpPr>
          <p:nvPr/>
        </p:nvSpPr>
        <p:spPr bwMode="auto">
          <a:xfrm>
            <a:off x="3200400" y="3657600"/>
            <a:ext cx="2133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ea typeface="新細明體" charset="0"/>
                <a:cs typeface="新細明體" charset="0"/>
              </a:rPr>
              <a:t>Altar of Burnt Offering </a:t>
            </a:r>
            <a:br>
              <a:rPr lang="en-US" sz="1600" b="1">
                <a:solidFill>
                  <a:srgbClr val="000000"/>
                </a:solidFill>
                <a:ea typeface="新細明體" charset="0"/>
                <a:cs typeface="新細明體" charset="0"/>
              </a:rPr>
            </a:br>
            <a:r>
              <a:rPr lang="en-US" sz="1600" b="1">
                <a:solidFill>
                  <a:srgbClr val="000000"/>
                </a:solidFill>
                <a:ea typeface="新細明體" charset="0"/>
                <a:cs typeface="新細明體" charset="0"/>
              </a:rPr>
              <a:t>(Ezek. 43:13-27)</a:t>
            </a:r>
          </a:p>
        </p:txBody>
      </p:sp>
      <p:sp>
        <p:nvSpPr>
          <p:cNvPr id="133140" name="Line 1044"/>
          <p:cNvSpPr>
            <a:spLocks noChangeShapeType="1"/>
          </p:cNvSpPr>
          <p:nvPr/>
        </p:nvSpPr>
        <p:spPr bwMode="auto">
          <a:xfrm flipV="1">
            <a:off x="5257800" y="3429000"/>
            <a:ext cx="1752600" cy="609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Rectangle 2"/>
          <p:cNvSpPr txBox="1">
            <a:spLocks noChangeArrowheads="1"/>
          </p:cNvSpPr>
          <p:nvPr/>
        </p:nvSpPr>
        <p:spPr bwMode="auto">
          <a:xfrm>
            <a:off x="152400" y="5105400"/>
            <a:ext cx="518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0000"/>
                </a:solidFill>
                <a:ea typeface="新細明體" charset="0"/>
                <a:cs typeface="新細明體" charset="0"/>
              </a:rPr>
              <a:t>Moved Millennial Furniture:</a:t>
            </a:r>
          </a:p>
        </p:txBody>
      </p:sp>
      <p:sp>
        <p:nvSpPr>
          <p:cNvPr id="15" name="Rectangle 2"/>
          <p:cNvSpPr txBox="1">
            <a:spLocks noChangeArrowheads="1"/>
          </p:cNvSpPr>
          <p:nvPr/>
        </p:nvSpPr>
        <p:spPr bwMode="auto">
          <a:xfrm>
            <a:off x="381000" y="5410200"/>
            <a:ext cx="8763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ea typeface="新細明體" charset="0"/>
                <a:cs typeface="新細明體" charset="0"/>
              </a:rPr>
              <a:t>Altar of Burnt Offering: from the outer (Exod. 40:6) to inner court (Ezek 43:13)</a:t>
            </a:r>
          </a:p>
        </p:txBody>
      </p:sp>
      <p:sp>
        <p:nvSpPr>
          <p:cNvPr id="5" name="Rectangle 2"/>
          <p:cNvSpPr txBox="1">
            <a:spLocks noChangeArrowheads="1"/>
          </p:cNvSpPr>
          <p:nvPr/>
        </p:nvSpPr>
        <p:spPr bwMode="auto">
          <a:xfrm>
            <a:off x="152400" y="6019800"/>
            <a:ext cx="518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FF"/>
                </a:solidFill>
                <a:ea typeface="新細明體" charset="0"/>
                <a:cs typeface="新細明體" charset="0"/>
              </a:rPr>
              <a:t>Missing Millennial Furniture:</a:t>
            </a:r>
          </a:p>
        </p:txBody>
      </p:sp>
      <p:sp>
        <p:nvSpPr>
          <p:cNvPr id="6" name="Rectangle 2"/>
          <p:cNvSpPr txBox="1">
            <a:spLocks noChangeArrowheads="1"/>
          </p:cNvSpPr>
          <p:nvPr/>
        </p:nvSpPr>
        <p:spPr bwMode="auto">
          <a:xfrm>
            <a:off x="381000" y="6324600"/>
            <a:ext cx="8458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FF"/>
                </a:solidFill>
                <a:ea typeface="新細明體" charset="0"/>
                <a:cs typeface="新細明體" charset="0"/>
              </a:rPr>
              <a:t>Ark of covenant (Exod. 25:22), veil, lampstand, table of showbread, &amp; laver</a:t>
            </a:r>
          </a:p>
        </p:txBody>
      </p:sp>
      <p:sp>
        <p:nvSpPr>
          <p:cNvPr id="133153" name="Freeform 1057"/>
          <p:cNvSpPr>
            <a:spLocks/>
          </p:cNvSpPr>
          <p:nvPr/>
        </p:nvSpPr>
        <p:spPr bwMode="auto">
          <a:xfrm>
            <a:off x="1905000" y="1257300"/>
            <a:ext cx="5181600" cy="1943100"/>
          </a:xfrm>
          <a:custGeom>
            <a:avLst/>
            <a:gdLst>
              <a:gd name="T0" fmla="*/ 0 w 3264"/>
              <a:gd name="T1" fmla="*/ 1270158750 h 1224"/>
              <a:gd name="T2" fmla="*/ 2147483647 w 3264"/>
              <a:gd name="T3" fmla="*/ 302418750 h 1224"/>
              <a:gd name="T4" fmla="*/ 2147483647 w 3264"/>
              <a:gd name="T5" fmla="*/ 2147483647 h 1224"/>
              <a:gd name="T6" fmla="*/ 0 60000 65536"/>
              <a:gd name="T7" fmla="*/ 0 60000 65536"/>
              <a:gd name="T8" fmla="*/ 0 60000 65536"/>
              <a:gd name="T9" fmla="*/ 0 w 3264"/>
              <a:gd name="T10" fmla="*/ 0 h 1224"/>
              <a:gd name="T11" fmla="*/ 3264 w 3264"/>
              <a:gd name="T12" fmla="*/ 1224 h 1224"/>
            </a:gdLst>
            <a:ahLst/>
            <a:cxnLst>
              <a:cxn ang="T6">
                <a:pos x="T0" y="T1"/>
              </a:cxn>
              <a:cxn ang="T7">
                <a:pos x="T2" y="T3"/>
              </a:cxn>
              <a:cxn ang="T8">
                <a:pos x="T4" y="T5"/>
              </a:cxn>
            </a:cxnLst>
            <a:rect l="T9" t="T10" r="T11" b="T12"/>
            <a:pathLst>
              <a:path w="3264" h="1224">
                <a:moveTo>
                  <a:pt x="0" y="504"/>
                </a:moveTo>
                <a:cubicBezTo>
                  <a:pt x="472" y="252"/>
                  <a:pt x="944" y="0"/>
                  <a:pt x="1488" y="120"/>
                </a:cubicBezTo>
                <a:cubicBezTo>
                  <a:pt x="2032" y="240"/>
                  <a:pt x="2968" y="1040"/>
                  <a:pt x="3264" y="1224"/>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14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nodeType="afterGroup">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133153"/>
                                        </p:tgtEl>
                                        <p:attrNameLst>
                                          <p:attrName>style.visibility</p:attrName>
                                        </p:attrNameLst>
                                      </p:cBhvr>
                                      <p:to>
                                        <p:strVal val="visible"/>
                                      </p:to>
                                    </p:set>
                                    <p:animEffect transition="in" filter="wipe(left)">
                                      <p:cBhvr>
                                        <p:cTn id="32" dur="500"/>
                                        <p:tgtEl>
                                          <p:spTgt spid="1331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33140" grpId="0" animBg="1"/>
      <p:bldP spid="4" grpId="0"/>
      <p:bldP spid="15" grpId="0"/>
      <p:bldP spid="5" grpId="0"/>
      <p:bldP spid="6" grpId="0"/>
      <p:bldP spid="1331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31074"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31075" name="Picture 5"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6"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ea typeface="新細明體" charset="0"/>
                <a:cs typeface="新細明體" charset="0"/>
                <a:hlinkClick r:id="rId5"/>
              </a:rPr>
              <a:t>www.pauljab.net/temple/ TemplePictures.html</a:t>
            </a:r>
            <a:r>
              <a:rPr lang="en-US" sz="1400">
                <a:solidFill>
                  <a:srgbClr val="FFFFFF"/>
                </a:solidFill>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eaLnBrk="1" hangingPunct="1">
              <a:defRPr/>
            </a:pPr>
            <a:r>
              <a:rPr lang="en-US" sz="1800" b="1">
                <a:latin typeface="Arial" pitchFamily="-112" charset="0"/>
                <a:ea typeface="新細明體" pitchFamily="-112" charset="-120"/>
                <a:cs typeface="新細明體" pitchFamily="-112" charset="-120"/>
              </a:rPr>
              <a:t>6. Outer Court Northern Gateway - 40:20-23</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7. Outer Court Eastern Gateway - 40:6-16</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8. Outer Court Southern Gateway - 40:24-27</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9. Inner Court Northern Gateway - 40:35-37</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10. Inner Court Eastern Gateway - 40:32-34</a:t>
            </a:r>
            <a:br>
              <a:rPr lang="en-US" sz="1800" b="1">
                <a:latin typeface="Arial" pitchFamily="-112" charset="0"/>
                <a:ea typeface="新細明體" pitchFamily="-112" charset="-120"/>
                <a:cs typeface="新細明體" pitchFamily="-112" charset="-120"/>
              </a:rPr>
            </a:br>
            <a:r>
              <a:rPr lang="en-US" sz="1800" b="1">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title" idx="4294967295"/>
          </p:nvPr>
        </p:nvSpPr>
        <p:spPr>
          <a:xfrm>
            <a:off x="0" y="5181600"/>
            <a:ext cx="9144000" cy="1676400"/>
          </a:xfrm>
          <a:solidFill>
            <a:schemeClr val="bg1"/>
          </a:solidFill>
        </p:spPr>
        <p:txBody>
          <a:bodyPr anchor="ctr"/>
          <a:lstStyle/>
          <a:p>
            <a:pPr algn="ctr" eaLnBrk="1" hangingPunct="1"/>
            <a:r>
              <a:rPr lang="en-US" sz="3600" b="1" dirty="0">
                <a:solidFill>
                  <a:srgbClr val="FFFFFF"/>
                </a:solidFill>
              </a:rPr>
              <a:t>Ezekiel</a:t>
            </a:r>
            <a:r>
              <a:rPr lang="fr-FR" altLang="ja-JP" sz="3600" b="1" dirty="0">
                <a:solidFill>
                  <a:srgbClr val="FFFFFF"/>
                </a:solidFill>
              </a:rPr>
              <a:t>'</a:t>
            </a:r>
            <a:r>
              <a:rPr lang="en-US" sz="3600" b="1" dirty="0">
                <a:solidFill>
                  <a:srgbClr val="FFFFFF"/>
                </a:solidFill>
              </a:rPr>
              <a:t>s temple won</a:t>
            </a:r>
            <a:r>
              <a:rPr lang="fr-FR" altLang="ja-JP" sz="3600" b="1" dirty="0">
                <a:solidFill>
                  <a:srgbClr val="FFFFFF"/>
                </a:solidFill>
              </a:rPr>
              <a:t>'</a:t>
            </a:r>
            <a:r>
              <a:rPr lang="en-US" sz="3600" b="1" dirty="0">
                <a:solidFill>
                  <a:srgbClr val="FFFFFF"/>
                </a:solidFill>
              </a:rPr>
              <a:t>t fit on the present Temple Mount!</a:t>
            </a:r>
            <a:endParaRPr lang="en-US" sz="3600" b="1" dirty="0">
              <a:solidFill>
                <a:schemeClr val="bg1"/>
              </a:solidFill>
            </a:endParaRPr>
          </a:p>
        </p:txBody>
      </p:sp>
      <p:sp>
        <p:nvSpPr>
          <p:cNvPr id="133123"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3779838" y="0"/>
            <a:ext cx="5364162" cy="2492375"/>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The Eastern Gate (40:7-16)</a:t>
            </a:r>
            <a:endParaRPr lang="en-US" sz="3200" b="1">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4787900" y="6165850"/>
            <a:ext cx="435610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Dyer,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a:t>
            </a: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1:1305</a:t>
            </a:r>
          </a:p>
        </p:txBody>
      </p:sp>
      <p:pic>
        <p:nvPicPr>
          <p:cNvPr id="748548" name="Picture 1" descr="OTS 519 Ezekiel's Millennial Gate BK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71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588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7384"/>
            <a:ext cx="9161463" cy="6870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Altar (43:13-17)</a:t>
            </a:r>
            <a:endParaRPr lang="en-US" sz="3200" b="1">
              <a:latin typeface="Arial" charset="0"/>
              <a:ea typeface="新細明體" charset="0"/>
            </a:endParaRPr>
          </a:p>
        </p:txBody>
      </p:sp>
      <p:sp>
        <p:nvSpPr>
          <p:cNvPr id="771075"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新細明體" charset="0"/>
                <a:cs typeface="新細明體" charset="0"/>
              </a:rPr>
              <a:t>519</a:t>
            </a:r>
          </a:p>
        </p:txBody>
      </p:sp>
    </p:spTree>
    <p:extLst>
      <p:ext uri="{BB962C8B-B14F-4D97-AF65-F5344CB8AC3E}">
        <p14:creationId xmlns:p14="http://schemas.microsoft.com/office/powerpoint/2010/main" val="2801402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04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en-US" sz="3600" dirty="0">
                <a:latin typeface="Tahoma" charset="0"/>
                <a:ea typeface="ＭＳ Ｐゴシック" charset="0"/>
                <a:cs typeface="ＭＳ Ｐゴシック" charset="0"/>
              </a:rPr>
              <a:t>Jewish life then revolved around Solomon</a:t>
            </a:r>
            <a:r>
              <a:rPr lang="fr-FR" altLang="ja-JP" sz="3600" dirty="0">
                <a:latin typeface="Tahoma" charset="0"/>
                <a:ea typeface="ＭＳ Ｐゴシック" charset="0"/>
                <a:cs typeface="ＭＳ Ｐゴシック" charset="0"/>
              </a:rPr>
              <a:t>'</a:t>
            </a:r>
            <a:r>
              <a:rPr lang="en-US" sz="3600" dirty="0">
                <a:latin typeface="Tahoma" charset="0"/>
                <a:ea typeface="ＭＳ Ｐゴシック" charset="0"/>
                <a:cs typeface="ＭＳ Ｐゴシック" charset="0"/>
              </a:rPr>
              <a:t>s temple for 400 years (959-586 BC)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Altar (43:13-17)</a:t>
            </a:r>
            <a:endParaRPr lang="en-US" sz="3200" b="1">
              <a:latin typeface="Arial" charset="0"/>
              <a:ea typeface="新細明體" charset="0"/>
            </a:endParaRPr>
          </a:p>
        </p:txBody>
      </p:sp>
      <p:pic>
        <p:nvPicPr>
          <p:cNvPr id="771074" name="Picture 1" descr="OTS 519 Ezekiel's Millennial Altar BKC.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8663" y="0"/>
            <a:ext cx="58753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5"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新細明體" charset="0"/>
                <a:cs typeface="新細明體" charset="0"/>
              </a:rPr>
              <a:t>519</a:t>
            </a:r>
          </a:p>
        </p:txBody>
      </p:sp>
      <p:pic>
        <p:nvPicPr>
          <p:cNvPr id="77107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463" y="692150"/>
            <a:ext cx="4373563" cy="327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2008" y="5949280"/>
            <a:ext cx="3203848" cy="89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Dyer,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a:t>
            </a: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1:1307</a:t>
            </a:r>
          </a:p>
        </p:txBody>
      </p:sp>
    </p:spTree>
    <p:extLst>
      <p:ext uri="{BB962C8B-B14F-4D97-AF65-F5344CB8AC3E}">
        <p14:creationId xmlns:p14="http://schemas.microsoft.com/office/powerpoint/2010/main" val="4292441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6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Altar (43:13-17)</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a:t>
            </a:r>
            <a:r>
              <a:rPr kumimoji="0" lang="ar-S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a:t>
            </a:r>
            <a:r>
              <a:rPr kumimoji="0" lang="ar-S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transcript.htm</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large brass altar before the temple at the center of the inner court</a:t>
            </a:r>
          </a:p>
        </p:txBody>
      </p:sp>
    </p:spTree>
    <p:extLst>
      <p:ext uri="{BB962C8B-B14F-4D97-AF65-F5344CB8AC3E}">
        <p14:creationId xmlns:p14="http://schemas.microsoft.com/office/powerpoint/2010/main" val="3069346754"/>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Content Placeholder 3" descr="ezek47.jpg"/>
          <p:cNvPicPr>
            <a:picLocks noGrp="1" noChangeAspect="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rot="5400000">
            <a:off x="-1062831" y="1062831"/>
            <a:ext cx="6858000" cy="4732338"/>
          </a:xfrm>
        </p:spPr>
      </p:pic>
      <p:pic>
        <p:nvPicPr>
          <p:cNvPr id="139266" name="Picture 4" descr="ezek47bk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26000" y="0"/>
            <a:ext cx="431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2209800" cy="1676400"/>
          </a:xfrm>
          <a:solidFill>
            <a:srgbClr val="000514"/>
          </a:solidFill>
        </p:spPr>
        <p:txBody>
          <a:bodyPr/>
          <a:lstStyle/>
          <a:p>
            <a:pPr eaLnBrk="1" hangingPunct="1">
              <a:defRPr/>
            </a:pPr>
            <a:r>
              <a:rPr lang="en-US" sz="2800">
                <a:latin typeface="Arial" charset="0"/>
                <a:ea typeface="ＭＳ Ｐゴシック" charset="0"/>
                <a:cs typeface="Arial" charset="0"/>
              </a:rPr>
              <a:t>End Time Geography</a:t>
            </a:r>
          </a:p>
        </p:txBody>
      </p:sp>
      <p:sp>
        <p:nvSpPr>
          <p:cNvPr id="6" name="Title 1"/>
          <p:cNvSpPr txBox="1">
            <a:spLocks/>
          </p:cNvSpPr>
          <p:nvPr/>
        </p:nvSpPr>
        <p:spPr bwMode="auto">
          <a:xfrm>
            <a:off x="8153400" y="0"/>
            <a:ext cx="990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tx2"/>
                </a:solidFill>
                <a:effectLst>
                  <a:outerShdw blurRad="38100" dist="38100" dir="2700000" algn="tl">
                    <a:srgbClr val="000000"/>
                  </a:outerShdw>
                </a:effectLst>
                <a:cs typeface="Arial" charset="0"/>
              </a:rPr>
              <a:t>147</a:t>
            </a:r>
            <a:endParaRPr lang="en-US" sz="4000" b="1">
              <a:solidFill>
                <a:schemeClr val="tx2"/>
              </a:solidFill>
              <a:effectLst>
                <a:outerShdw blurRad="38100" dist="38100" dir="2700000" algn="tl">
                  <a:srgbClr val="000000"/>
                </a:outerShdw>
              </a:effectLst>
              <a:cs typeface="Arial"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endParaRPr lang="en-US" sz="1800"/>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sz="1800"/>
          </a:p>
        </p:txBody>
      </p:sp>
      <p:sp>
        <p:nvSpPr>
          <p:cNvPr id="3" name="Title 1"/>
          <p:cNvSpPr txBox="1">
            <a:spLocks/>
          </p:cNvSpPr>
          <p:nvPr/>
        </p:nvSpPr>
        <p:spPr bwMode="auto">
          <a:xfrm>
            <a:off x="3733800" y="0"/>
            <a:ext cx="990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tx2"/>
                </a:solidFill>
                <a:effectLst>
                  <a:outerShdw blurRad="38100" dist="38100" dir="2700000" algn="tl">
                    <a:srgbClr val="000000"/>
                  </a:outerShdw>
                </a:effectLst>
                <a:cs typeface="Arial" charset="0"/>
              </a:rPr>
              <a:t>146</a:t>
            </a:r>
            <a:endParaRPr lang="en-US" sz="4000" b="1">
              <a:solidFill>
                <a:schemeClr val="tx2"/>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3" descr="Ezek47Temple Allotment bkc.jpg"/>
          <p:cNvPicPr>
            <a:picLocks noGrp="1" noChangeAspect="1"/>
          </p:cNvPicPr>
          <p:nvPr>
            <p:ph idx="4294967295"/>
          </p:nvPr>
        </p:nvPicPr>
        <p:blipFill>
          <a:blip r:embed="rId2"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idx="4294967295"/>
          </p:nvPr>
        </p:nvSpPr>
        <p:spPr>
          <a:xfrm>
            <a:off x="0" y="-76200"/>
            <a:ext cx="9144000" cy="609600"/>
          </a:xfrm>
          <a:solidFill>
            <a:srgbClr val="000514"/>
          </a:solidFill>
        </p:spPr>
        <p:txBody>
          <a:bodyPr/>
          <a:lstStyle/>
          <a:p>
            <a:pPr algn="l" eaLnBrk="1" hangingPunct="1">
              <a:defRPr/>
            </a:pPr>
            <a:r>
              <a:rPr lang="en-US" sz="3200">
                <a:latin typeface="Arial" charset="0"/>
                <a:ea typeface="ＭＳ Ｐゴシック" charset="0"/>
                <a:cs typeface="Arial" charset="0"/>
              </a:rPr>
              <a:t>Priests, Levites &amp; Prince Comparisons</a:t>
            </a:r>
          </a:p>
        </p:txBody>
      </p:sp>
      <p:pic>
        <p:nvPicPr>
          <p:cNvPr id="140291" name="Picture 4" descr="ezek47Temple allotment Ludwig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tx2"/>
                </a:solidFill>
                <a:effectLst>
                  <a:outerShdw blurRad="38100" dist="38100" dir="2700000" algn="tl">
                    <a:srgbClr val="000000"/>
                  </a:outerShdw>
                </a:effectLst>
                <a:cs typeface="Arial" charset="0"/>
              </a:rPr>
              <a:t>146-147</a:t>
            </a:r>
            <a:endParaRPr lang="en-US" sz="4000" b="1">
              <a:solidFill>
                <a:schemeClr val="tx2"/>
              </a:solidFill>
              <a:effectLst>
                <a:outerShdw blurRad="38100" dist="38100" dir="2700000" algn="tl">
                  <a:srgbClr val="000000"/>
                </a:outerShdw>
              </a:effectLst>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2547"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latin typeface="Garamond" charset="0"/>
                <a:ea typeface="ＭＳ Ｐゴシック" charset="0"/>
                <a:cs typeface="ＭＳ Ｐゴシック" charset="0"/>
              </a:rPr>
              <a:t>Crops from a Fresh Water Oasis</a:t>
            </a:r>
            <a:endParaRPr lang="en-US">
              <a:latin typeface="Garamond" charset="0"/>
              <a:ea typeface="ＭＳ Ｐゴシック" charset="0"/>
              <a:cs typeface="ＭＳ Ｐゴシック" charset="0"/>
            </a:endParaRPr>
          </a:p>
        </p:txBody>
      </p:sp>
      <p:sp>
        <p:nvSpPr>
          <p:cNvPr id="492548" name="Text Box 4"/>
          <p:cNvSpPr txBox="1">
            <a:spLocks noChangeArrowheads="1"/>
          </p:cNvSpPr>
          <p:nvPr/>
        </p:nvSpPr>
        <p:spPr bwMode="auto">
          <a:xfrm>
            <a:off x="3276600" y="304800"/>
            <a:ext cx="2743200" cy="519113"/>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2800" b="1">
                <a:latin typeface="Times New Roman" charset="0"/>
              </a:rPr>
              <a:t>Ezekiel 47:10</a:t>
            </a:r>
            <a:endParaRPr lang="en-US" sz="2800">
              <a:latin typeface="Times New Roman" charset="0"/>
            </a:endParaRPr>
          </a:p>
        </p:txBody>
      </p:sp>
      <p:sp>
        <p:nvSpPr>
          <p:cNvPr id="492549" name="Text Box 5"/>
          <p:cNvSpPr txBox="1">
            <a:spLocks noChangeArrowheads="1"/>
          </p:cNvSpPr>
          <p:nvPr/>
        </p:nvSpPr>
        <p:spPr bwMode="auto">
          <a:xfrm>
            <a:off x="8299450" y="0"/>
            <a:ext cx="838200" cy="51911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tx2"/>
                </a:solidFill>
                <a:latin typeface="Times New Roman" charset="0"/>
              </a:rPr>
              <a:t>105</a:t>
            </a:r>
            <a:endParaRPr lang="en-US" sz="2800">
              <a:solidFill>
                <a:schemeClr val="tx2"/>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2547"/>
                                        </p:tgtEl>
                                        <p:attrNameLst>
                                          <p:attrName>style.visibility</p:attrName>
                                        </p:attrNameLst>
                                      </p:cBhvr>
                                      <p:to>
                                        <p:strVal val="visible"/>
                                      </p:to>
                                    </p:set>
                                    <p:animEffect transition="in" filter="checkerboard(across)">
                                      <p:cBhvr>
                                        <p:cTn id="7" dur="500"/>
                                        <p:tgtEl>
                                          <p:spTgt spid="492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2000" cy="6934200"/>
            <a:chOff x="2878" y="0"/>
            <a:chExt cx="2880" cy="4368"/>
          </a:xfrm>
        </p:grpSpPr>
        <p:pic>
          <p:nvPicPr>
            <p:cNvPr id="80999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995" name="Rectangle 4"/>
            <p:cNvSpPr>
              <a:spLocks noChangeArrowheads="1"/>
            </p:cNvSpPr>
            <p:nvPr/>
          </p:nvSpPr>
          <p:spPr bwMode="auto">
            <a:xfrm>
              <a:off x="2974"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a:solidFill>
                    <a:srgbClr val="000514"/>
                  </a:solidFill>
                  <a:latin typeface="Arial Black" charset="0"/>
                </a:rPr>
                <a:t>Millennial Israel</a:t>
              </a:r>
              <a:br>
                <a:rPr lang="en-US" sz="2800">
                  <a:solidFill>
                    <a:srgbClr val="000514"/>
                  </a:solidFill>
                  <a:latin typeface="Arial Black" charset="0"/>
                </a:rPr>
              </a:br>
              <a:r>
                <a:rPr lang="en-US" sz="2800">
                  <a:solidFill>
                    <a:srgbClr val="000514"/>
                  </a:solidFill>
                  <a:latin typeface="Arial Black" charset="0"/>
                </a:rPr>
                <a:t>(Ezek. </a:t>
              </a:r>
              <a:br>
                <a:rPr lang="en-US" sz="2800">
                  <a:solidFill>
                    <a:srgbClr val="000514"/>
                  </a:solidFill>
                  <a:latin typeface="Arial Black" charset="0"/>
                </a:rPr>
              </a:br>
              <a:r>
                <a:rPr lang="en-US" sz="2800">
                  <a:solidFill>
                    <a:srgbClr val="000514"/>
                  </a:solidFill>
                  <a:latin typeface="Arial Black" charset="0"/>
                </a:rPr>
                <a:t>47–48)</a:t>
              </a:r>
            </a:p>
          </p:txBody>
        </p:sp>
        <p:sp>
          <p:nvSpPr>
            <p:cNvPr id="809996" name="Text Box 5"/>
            <p:cNvSpPr txBox="1">
              <a:spLocks noChangeArrowheads="1"/>
            </p:cNvSpPr>
            <p:nvPr/>
          </p:nvSpPr>
          <p:spPr bwMode="auto">
            <a:xfrm>
              <a:off x="4529"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Dan</a:t>
              </a:r>
            </a:p>
          </p:txBody>
        </p:sp>
        <p:sp>
          <p:nvSpPr>
            <p:cNvPr id="809997" name="Text Box 6"/>
            <p:cNvSpPr txBox="1">
              <a:spLocks noChangeArrowheads="1"/>
            </p:cNvSpPr>
            <p:nvPr/>
          </p:nvSpPr>
          <p:spPr bwMode="auto">
            <a:xfrm>
              <a:off x="4432"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Asher</a:t>
              </a:r>
            </a:p>
          </p:txBody>
        </p:sp>
        <p:sp>
          <p:nvSpPr>
            <p:cNvPr id="809998" name="Text Box 7"/>
            <p:cNvSpPr txBox="1">
              <a:spLocks noChangeArrowheads="1"/>
            </p:cNvSpPr>
            <p:nvPr/>
          </p:nvSpPr>
          <p:spPr bwMode="auto">
            <a:xfrm>
              <a:off x="4289"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Naphtali</a:t>
              </a:r>
            </a:p>
          </p:txBody>
        </p:sp>
        <p:sp>
          <p:nvSpPr>
            <p:cNvPr id="809999" name="Text Box 8"/>
            <p:cNvSpPr txBox="1">
              <a:spLocks noChangeArrowheads="1"/>
            </p:cNvSpPr>
            <p:nvPr/>
          </p:nvSpPr>
          <p:spPr bwMode="auto">
            <a:xfrm>
              <a:off x="4241"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Manasseh</a:t>
              </a:r>
            </a:p>
          </p:txBody>
        </p:sp>
        <p:sp>
          <p:nvSpPr>
            <p:cNvPr id="810000"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Ephraim</a:t>
              </a:r>
            </a:p>
          </p:txBody>
        </p:sp>
        <p:sp>
          <p:nvSpPr>
            <p:cNvPr id="810001"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Reuben</a:t>
              </a:r>
            </a:p>
          </p:txBody>
        </p:sp>
        <p:sp>
          <p:nvSpPr>
            <p:cNvPr id="810002"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Judah</a:t>
              </a:r>
            </a:p>
          </p:txBody>
        </p:sp>
        <p:sp>
          <p:nvSpPr>
            <p:cNvPr id="810003"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514"/>
                  </a:solidFill>
                </a:rPr>
                <a:t>Leaders &amp; Temple</a:t>
              </a:r>
            </a:p>
          </p:txBody>
        </p:sp>
        <p:sp>
          <p:nvSpPr>
            <p:cNvPr id="810004"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Benjamin</a:t>
              </a:r>
            </a:p>
          </p:txBody>
        </p:sp>
        <p:sp>
          <p:nvSpPr>
            <p:cNvPr id="810005"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Simeon</a:t>
              </a:r>
            </a:p>
          </p:txBody>
        </p:sp>
        <p:sp>
          <p:nvSpPr>
            <p:cNvPr id="810006"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Issachar</a:t>
              </a:r>
            </a:p>
          </p:txBody>
        </p:sp>
        <p:sp>
          <p:nvSpPr>
            <p:cNvPr id="810007"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Zebulun</a:t>
              </a:r>
            </a:p>
          </p:txBody>
        </p:sp>
        <p:sp>
          <p:nvSpPr>
            <p:cNvPr id="810008"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Gad</a:t>
              </a:r>
            </a:p>
          </p:txBody>
        </p:sp>
      </p:grpSp>
      <p:pic>
        <p:nvPicPr>
          <p:cNvPr id="8099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a14="http://schemas.microsoft.com/office/drawing/2010/main" xmlns="">
                <a:solidFill>
                  <a:srgbClr val="FFFFFF"/>
                </a:solidFill>
              </a14:hiddenFill>
            </a:ext>
          </a:extLst>
        </p:spPr>
      </p:pic>
      <p:sp>
        <p:nvSpPr>
          <p:cNvPr id="809988"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en-US">
                <a:effectLst/>
                <a:latin typeface="Arial" charset="0"/>
                <a:ea typeface="ＭＳ Ｐゴシック" charset="0"/>
                <a:cs typeface="Arial" charset="0"/>
              </a:rPr>
              <a:t>Tribal Redistribution</a:t>
            </a:r>
          </a:p>
        </p:txBody>
      </p:sp>
      <p:sp>
        <p:nvSpPr>
          <p:cNvPr id="809989"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a:solidFill>
                  <a:srgbClr val="000514"/>
                </a:solidFill>
                <a:latin typeface="Arial Black" charset="0"/>
              </a:rPr>
              <a:t>After Conquest</a:t>
            </a:r>
            <a:br>
              <a:rPr lang="en-US" sz="2800">
                <a:solidFill>
                  <a:srgbClr val="000514"/>
                </a:solidFill>
                <a:latin typeface="Arial Black" charset="0"/>
              </a:rPr>
            </a:br>
            <a:r>
              <a:rPr lang="en-US" sz="2800">
                <a:solidFill>
                  <a:srgbClr val="000514"/>
                </a:solidFill>
                <a:latin typeface="Arial Black" charset="0"/>
              </a:rPr>
              <a:t>(Josh. 13)</a:t>
            </a:r>
          </a:p>
        </p:txBody>
      </p:sp>
      <p:sp>
        <p:nvSpPr>
          <p:cNvPr id="809990" name="Text Box 21"/>
          <p:cNvSpPr txBox="1">
            <a:spLocks noChangeArrowheads="1"/>
          </p:cNvSpPr>
          <p:nvPr/>
        </p:nvSpPr>
        <p:spPr bwMode="auto">
          <a:xfrm>
            <a:off x="8172400" y="0"/>
            <a:ext cx="977950" cy="120032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514"/>
                </a:solidFill>
              </a:rPr>
              <a:t>531e</a:t>
            </a:r>
          </a:p>
          <a:p>
            <a:pPr algn="ctr"/>
            <a:r>
              <a:rPr lang="en-US" b="1">
                <a:solidFill>
                  <a:srgbClr val="000514"/>
                </a:solidFill>
              </a:rPr>
              <a:t>146</a:t>
            </a:r>
          </a:p>
          <a:p>
            <a:pPr algn="ctr"/>
            <a:r>
              <a:rPr lang="en-US" b="1">
                <a:solidFill>
                  <a:srgbClr val="000514"/>
                </a:solidFill>
              </a:rPr>
              <a:t>147</a:t>
            </a:r>
          </a:p>
        </p:txBody>
      </p:sp>
      <p:sp>
        <p:nvSpPr>
          <p:cNvPr id="809991" name="TextBox 21"/>
          <p:cNvSpPr txBox="1">
            <a:spLocks noChangeArrowheads="1"/>
          </p:cNvSpPr>
          <p:nvPr/>
        </p:nvSpPr>
        <p:spPr bwMode="auto">
          <a:xfrm>
            <a:off x="381000" y="5980113"/>
            <a:ext cx="8153400" cy="9540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cs typeface="Arial" charset="0"/>
              </a:rPr>
              <a:t>Millennial Jerusalem in Ezekiel 47 retains its central location but is south (not north) of Judah</a:t>
            </a:r>
          </a:p>
        </p:txBody>
      </p:sp>
      <p:sp>
        <p:nvSpPr>
          <p:cNvPr id="23" name="Striped Right Arrow 22"/>
          <p:cNvSpPr/>
          <p:nvPr/>
        </p:nvSpPr>
        <p:spPr bwMode="auto">
          <a:xfrm rot="20807801">
            <a:off x="1906588" y="5116513"/>
            <a:ext cx="4745037"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a:defRPr/>
            </a:pPr>
            <a:endParaRPr lang="en-US" sz="1800">
              <a:solidFill>
                <a:srgbClr val="FFFFFF"/>
              </a:solidFill>
              <a:latin typeface="Arial" pitchFamily="-108" charset="0"/>
            </a:endParaRPr>
          </a:p>
        </p:txBody>
      </p:sp>
      <p:sp>
        <p:nvSpPr>
          <p:cNvPr id="809993" name="Oval 2"/>
          <p:cNvSpPr>
            <a:spLocks noChangeArrowheads="1"/>
          </p:cNvSpPr>
          <p:nvPr/>
        </p:nvSpPr>
        <p:spPr bwMode="auto">
          <a:xfrm>
            <a:off x="6804025" y="4724400"/>
            <a:ext cx="360363" cy="360363"/>
          </a:xfrm>
          <a:prstGeom prst="ellipse">
            <a:avLst/>
          </a:prstGeom>
          <a:solidFill>
            <a:schemeClr val="bg2"/>
          </a:solidFill>
          <a:ln w="9525">
            <a:solidFill>
              <a:schemeClr val="tx1"/>
            </a:solidFill>
            <a:round/>
            <a:headEnd/>
            <a:tailEnd/>
          </a:ln>
        </p:spPr>
        <p:txBody>
          <a:bodyPr wrap="none"/>
          <a:lstStyle/>
          <a:p>
            <a:endParaRPr lang="en-US" sz="1800">
              <a:solidFill>
                <a:srgbClr val="FFFFFF"/>
              </a:solidFill>
            </a:endParaRPr>
          </a:p>
        </p:txBody>
      </p:sp>
    </p:spTree>
    <p:extLst>
      <p:ext uri="{BB962C8B-B14F-4D97-AF65-F5344CB8AC3E}">
        <p14:creationId xmlns:p14="http://schemas.microsoft.com/office/powerpoint/2010/main" val="1629709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2" descr="C:\Users\bs\Documents\Bible Text &amp; Chart\NT\Revelation\Tim Lahaye Charts\Scan001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2034" name="Title 1"/>
          <p:cNvSpPr>
            <a:spLocks noGrp="1"/>
          </p:cNvSpPr>
          <p:nvPr>
            <p:ph type="title"/>
          </p:nvPr>
        </p:nvSpPr>
        <p:spPr>
          <a:xfrm>
            <a:off x="0" y="0"/>
            <a:ext cx="9263063" cy="1071563"/>
          </a:xfrm>
          <a:solidFill>
            <a:schemeClr val="tx1"/>
          </a:solidFill>
        </p:spPr>
        <p:txBody>
          <a:bodyPr/>
          <a:lstStyle/>
          <a:p>
            <a:pPr eaLnBrk="1" hangingPunct="1"/>
            <a:r>
              <a:rPr lang="en-US">
                <a:solidFill>
                  <a:schemeClr val="bg1"/>
                </a:solidFill>
                <a:latin typeface="Calibri" charset="0"/>
              </a:rPr>
              <a:t>Another View of the Eastern Border</a:t>
            </a:r>
          </a:p>
        </p:txBody>
      </p:sp>
      <p:sp>
        <p:nvSpPr>
          <p:cNvPr id="6" name="TextBox 21"/>
          <p:cNvSpPr txBox="1">
            <a:spLocks noChangeArrowheads="1"/>
          </p:cNvSpPr>
          <p:nvPr/>
        </p:nvSpPr>
        <p:spPr bwMode="auto">
          <a:xfrm>
            <a:off x="6732588" y="1228725"/>
            <a:ext cx="2162175" cy="40005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kern="0" dirty="0">
                <a:solidFill>
                  <a:srgbClr val="FFFFFF"/>
                </a:solidFill>
                <a:cs typeface="Arial" charset="0"/>
              </a:rPr>
              <a:t>Tim </a:t>
            </a:r>
            <a:r>
              <a:rPr lang="en-US" sz="2000" kern="0" dirty="0" err="1">
                <a:solidFill>
                  <a:srgbClr val="FFFFFF"/>
                </a:solidFill>
                <a:cs typeface="Arial" charset="0"/>
              </a:rPr>
              <a:t>LaHaye</a:t>
            </a:r>
            <a:endParaRPr lang="en-US" sz="2000" kern="0" dirty="0">
              <a:solidFill>
                <a:srgbClr val="FFFFFF"/>
              </a:solidFill>
              <a:cs typeface="Arial" charset="0"/>
            </a:endParaRPr>
          </a:p>
        </p:txBody>
      </p:sp>
      <p:sp>
        <p:nvSpPr>
          <p:cNvPr id="5" name="TextBox 21"/>
          <p:cNvSpPr txBox="1">
            <a:spLocks noChangeArrowheads="1"/>
          </p:cNvSpPr>
          <p:nvPr/>
        </p:nvSpPr>
        <p:spPr bwMode="auto">
          <a:xfrm>
            <a:off x="3059113" y="5889625"/>
            <a:ext cx="4932362" cy="708025"/>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kern="0" dirty="0">
                <a:solidFill>
                  <a:srgbClr val="FFFFFF"/>
                </a:solidFill>
                <a:cs typeface="Arial" charset="0"/>
              </a:rPr>
              <a:t>This would bring the border all the way back to Abraham</a:t>
            </a:r>
            <a:r>
              <a:rPr lang="uk-UA" sz="2000" kern="0" dirty="0">
                <a:solidFill>
                  <a:srgbClr val="FFFFFF"/>
                </a:solidFill>
                <a:cs typeface="Arial" charset="0"/>
              </a:rPr>
              <a:t>'</a:t>
            </a:r>
            <a:r>
              <a:rPr lang="en-US" sz="2000" kern="0" dirty="0">
                <a:solidFill>
                  <a:srgbClr val="FFFFFF"/>
                </a:solidFill>
                <a:cs typeface="Arial" charset="0"/>
              </a:rPr>
              <a:t>s original home at Ur</a:t>
            </a:r>
          </a:p>
        </p:txBody>
      </p:sp>
    </p:spTree>
    <p:extLst>
      <p:ext uri="{BB962C8B-B14F-4D97-AF65-F5344CB8AC3E}">
        <p14:creationId xmlns:p14="http://schemas.microsoft.com/office/powerpoint/2010/main" val="940181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9" name="Rectangle 4"/>
          <p:cNvSpPr>
            <a:spLocks noGrp="1" noChangeArrowheads="1"/>
          </p:cNvSpPr>
          <p:nvPr>
            <p:ph type="title"/>
          </p:nvPr>
        </p:nvSpPr>
        <p:spPr>
          <a:xfrm>
            <a:off x="0" y="5791200"/>
            <a:ext cx="9144000" cy="1066800"/>
          </a:xfrm>
          <a:solidFill>
            <a:schemeClr val="tx2"/>
          </a:solidFill>
        </p:spPr>
        <p:txBody>
          <a:bodyPr/>
          <a:lstStyle/>
          <a:p>
            <a:r>
              <a:rPr lang="en-US" sz="3200" b="1" dirty="0">
                <a:solidFill>
                  <a:srgbClr val="FFFFFF"/>
                </a:solidFill>
                <a:latin typeface="Arial" charset="0"/>
                <a:ea typeface="ＭＳ Ｐゴシック" charset="0"/>
              </a:rPr>
              <a:t>Will Israel</a:t>
            </a:r>
            <a:r>
              <a:rPr lang="uk-UA" sz="3200" b="1" dirty="0">
                <a:solidFill>
                  <a:srgbClr val="FFFFFF"/>
                </a:solidFill>
                <a:latin typeface="Arial" charset="0"/>
                <a:ea typeface="ＭＳ Ｐゴシック" charset="0"/>
              </a:rPr>
              <a:t>'</a:t>
            </a:r>
            <a:r>
              <a:rPr lang="en-US" sz="3200" b="1" dirty="0">
                <a:solidFill>
                  <a:srgbClr val="FFFFFF"/>
                </a:solidFill>
                <a:latin typeface="Arial" charset="0"/>
                <a:ea typeface="ＭＳ Ｐゴシック" charset="0"/>
              </a:rPr>
              <a:t>s millennial border go all the way east to the Euphrates River?</a:t>
            </a:r>
          </a:p>
        </p:txBody>
      </p:sp>
      <p:sp>
        <p:nvSpPr>
          <p:cNvPr id="10" name="Striped Right Arrow 9"/>
          <p:cNvSpPr/>
          <p:nvPr/>
        </p:nvSpPr>
        <p:spPr bwMode="auto">
          <a:xfrm>
            <a:off x="2357438" y="2881313"/>
            <a:ext cx="2143125" cy="403225"/>
          </a:xfrm>
          <a:prstGeom prst="stripedRightArrow">
            <a:avLst>
              <a:gd name="adj1" fmla="val 20682"/>
              <a:gd name="adj2" fmla="val 50000"/>
            </a:avLst>
          </a:prstGeom>
          <a:solidFill>
            <a:srgbClr val="FFFFFF"/>
          </a:solidFill>
          <a:ln w="9525" cap="flat" cmpd="sng" algn="ctr">
            <a:solidFill>
              <a:schemeClr val="tx1"/>
            </a:solidFill>
            <a:prstDash val="solid"/>
            <a:round/>
            <a:headEnd type="none" w="med" len="med"/>
            <a:tailEnd type="none" w="med" len="med"/>
          </a:ln>
          <a:effectLst/>
        </p:spPr>
        <p:txBody>
          <a:bodyPr wrap="none"/>
          <a:lstStyle/>
          <a:p>
            <a:pPr>
              <a:defRPr/>
            </a:pPr>
            <a:endParaRPr lang="en-US" sz="1800">
              <a:solidFill>
                <a:srgbClr val="000000"/>
              </a:solidFill>
              <a:latin typeface="Arial" pitchFamily="-108" charset="0"/>
            </a:endParaRPr>
          </a:p>
        </p:txBody>
      </p:sp>
      <p:sp>
        <p:nvSpPr>
          <p:cNvPr id="11" name="Striped Right Arrow 10"/>
          <p:cNvSpPr/>
          <p:nvPr/>
        </p:nvSpPr>
        <p:spPr bwMode="auto">
          <a:xfrm>
            <a:off x="2771775" y="2133600"/>
            <a:ext cx="1152525" cy="403225"/>
          </a:xfrm>
          <a:prstGeom prst="stripedRightArrow">
            <a:avLst>
              <a:gd name="adj1" fmla="val 20682"/>
              <a:gd name="adj2" fmla="val 50000"/>
            </a:avLst>
          </a:prstGeom>
          <a:solidFill>
            <a:schemeClr val="bg1"/>
          </a:solidFill>
          <a:ln w="9525" cap="flat" cmpd="sng" algn="ctr">
            <a:solidFill>
              <a:schemeClr val="tx1"/>
            </a:solidFill>
            <a:prstDash val="solid"/>
            <a:round/>
            <a:headEnd type="none" w="med" len="med"/>
            <a:tailEnd type="none" w="med" len="med"/>
          </a:ln>
          <a:effectLst/>
        </p:spPr>
        <p:txBody>
          <a:bodyPr wrap="none"/>
          <a:lstStyle/>
          <a:p>
            <a:pPr>
              <a:defRPr/>
            </a:pPr>
            <a:endParaRPr lang="en-US" sz="1800">
              <a:solidFill>
                <a:srgbClr val="000000"/>
              </a:solidFill>
              <a:latin typeface="Arial" pitchFamily="-108" charset="0"/>
            </a:endParaRPr>
          </a:p>
        </p:txBody>
      </p:sp>
    </p:spTree>
    <p:extLst>
      <p:ext uri="{BB962C8B-B14F-4D97-AF65-F5344CB8AC3E}">
        <p14:creationId xmlns:p14="http://schemas.microsoft.com/office/powerpoint/2010/main" val="4178876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Land Portions (48:1-7)</a:t>
            </a:r>
            <a:endParaRPr lang="en-US" sz="32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40 - 48: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b="1" dirty="0">
                <a:solidFill>
                  <a:srgbClr val="FFFFFF"/>
                </a:solidFill>
                <a:cs typeface="Arial" charset="0"/>
              </a:rPr>
              <a:t>'</a:t>
            </a:r>
            <a:r>
              <a:rPr lang="en-US" b="1" dirty="0">
                <a:solidFill>
                  <a:srgbClr val="FFFFFF"/>
                </a:solidFill>
                <a:cs typeface="Arial" charset="0"/>
              </a:rPr>
              <a:t>t show it that way.</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531e</a:t>
            </a:r>
          </a:p>
        </p:txBody>
      </p:sp>
    </p:spTree>
    <p:extLst>
      <p:ext uri="{BB962C8B-B14F-4D97-AF65-F5344CB8AC3E}">
        <p14:creationId xmlns:p14="http://schemas.microsoft.com/office/powerpoint/2010/main" val="167497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26988"/>
            <a:ext cx="4332287" cy="2735263"/>
          </a:xfrm>
          <a:solidFill>
            <a:srgbClr val="000514"/>
          </a:solidFill>
        </p:spPr>
        <p:txBody>
          <a:bodyPr/>
          <a:lstStyle/>
          <a:p>
            <a:pPr>
              <a:defRPr/>
            </a:pPr>
            <a:r>
              <a:rPr lang="en-US" sz="3600" b="1" dirty="0">
                <a:solidFill>
                  <a:schemeClr val="accent6">
                    <a:lumMod val="20000"/>
                    <a:lumOff val="80000"/>
                  </a:schemeClr>
                </a:solidFill>
              </a:rPr>
              <a:t>A Mediating View is Probably Most Accurate</a:t>
            </a:r>
          </a:p>
        </p:txBody>
      </p:sp>
      <p:pic>
        <p:nvPicPr>
          <p:cNvPr id="81510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4878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21"/>
          <p:cNvSpPr txBox="1">
            <a:spLocks noChangeArrowheads="1"/>
          </p:cNvSpPr>
          <p:nvPr/>
        </p:nvSpPr>
        <p:spPr bwMode="auto">
          <a:xfrm>
            <a:off x="4932363" y="3068638"/>
            <a:ext cx="4211637" cy="3489325"/>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cs typeface="Arial" charset="0"/>
              </a:rPr>
              <a:t>Ezekiel 47:18 says, </a:t>
            </a:r>
            <a:r>
              <a:rPr lang="ru-RU" b="1" kern="0" dirty="0">
                <a:solidFill>
                  <a:srgbClr val="FFFFFF"/>
                </a:solidFill>
                <a:cs typeface="Arial" charset="0"/>
              </a:rPr>
              <a:t>"</a:t>
            </a:r>
            <a:r>
              <a:rPr lang="en-US" b="1" kern="0" dirty="0">
                <a:solidFill>
                  <a:srgbClr val="FFFFFF"/>
                </a:solidFill>
                <a:cs typeface="Arial" charset="0"/>
              </a:rPr>
              <a:t>The eastern border starts at a point between </a:t>
            </a:r>
            <a:r>
              <a:rPr lang="en-US" b="1" kern="0" dirty="0" err="1">
                <a:solidFill>
                  <a:srgbClr val="FFFF00"/>
                </a:solidFill>
                <a:cs typeface="Arial" charset="0"/>
              </a:rPr>
              <a:t>Hauran</a:t>
            </a:r>
            <a:r>
              <a:rPr lang="en-US" b="1" kern="0" dirty="0">
                <a:solidFill>
                  <a:srgbClr val="FFFF00"/>
                </a:solidFill>
                <a:cs typeface="Arial" charset="0"/>
              </a:rPr>
              <a:t> </a:t>
            </a:r>
            <a:r>
              <a:rPr lang="en-US" b="1" kern="0" dirty="0">
                <a:solidFill>
                  <a:srgbClr val="FFFFFF"/>
                </a:solidFill>
                <a:cs typeface="Arial" charset="0"/>
              </a:rPr>
              <a:t>and </a:t>
            </a:r>
            <a:r>
              <a:rPr lang="en-US" b="1" kern="0" dirty="0">
                <a:solidFill>
                  <a:srgbClr val="FFFF00"/>
                </a:solidFill>
                <a:cs typeface="Arial" charset="0"/>
              </a:rPr>
              <a:t>Damascus</a:t>
            </a:r>
            <a:r>
              <a:rPr lang="en-US" b="1" kern="0" dirty="0">
                <a:solidFill>
                  <a:srgbClr val="FFFFFF"/>
                </a:solidFill>
                <a:cs typeface="Arial" charset="0"/>
              </a:rPr>
              <a:t> and runs south along the Jordan River between Israel and </a:t>
            </a:r>
            <a:r>
              <a:rPr lang="en-US" b="1" kern="0" dirty="0">
                <a:solidFill>
                  <a:srgbClr val="FFFF00"/>
                </a:solidFill>
                <a:cs typeface="Arial" charset="0"/>
              </a:rPr>
              <a:t>Gilead</a:t>
            </a:r>
            <a:r>
              <a:rPr lang="en-US" b="1" kern="0" dirty="0">
                <a:solidFill>
                  <a:srgbClr val="FFFFFF"/>
                </a:solidFill>
                <a:cs typeface="Arial" charset="0"/>
              </a:rPr>
              <a:t>, past the Dead Sea and as far south as </a:t>
            </a:r>
            <a:r>
              <a:rPr lang="en-US" b="1" kern="0" dirty="0">
                <a:solidFill>
                  <a:srgbClr val="FFFF00"/>
                </a:solidFill>
                <a:cs typeface="Arial" charset="0"/>
              </a:rPr>
              <a:t>Tamar</a:t>
            </a:r>
            <a:r>
              <a:rPr lang="en-US" b="1" kern="0" dirty="0">
                <a:solidFill>
                  <a:srgbClr val="FFFFFF"/>
                </a:solidFill>
                <a:cs typeface="Arial" charset="0"/>
              </a:rPr>
              <a:t>. This will be the eastern border.</a:t>
            </a:r>
            <a:r>
              <a:rPr lang="ru-RU" b="1" kern="0" dirty="0">
                <a:solidFill>
                  <a:srgbClr val="FFFFFF"/>
                </a:solidFill>
                <a:cs typeface="Arial" charset="0"/>
              </a:rPr>
              <a:t>"</a:t>
            </a:r>
            <a:endParaRPr lang="en-US" b="1" kern="0" dirty="0">
              <a:solidFill>
                <a:srgbClr val="FFFFFF"/>
              </a:solidFill>
              <a:cs typeface="Arial" charset="0"/>
            </a:endParaRPr>
          </a:p>
        </p:txBody>
      </p:sp>
      <p:sp>
        <p:nvSpPr>
          <p:cNvPr id="8" name="TextBox 21"/>
          <p:cNvSpPr txBox="1">
            <a:spLocks noChangeArrowheads="1"/>
          </p:cNvSpPr>
          <p:nvPr/>
        </p:nvSpPr>
        <p:spPr bwMode="auto">
          <a:xfrm>
            <a:off x="3563938" y="2997200"/>
            <a:ext cx="1439862" cy="40005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kern="0" dirty="0" err="1">
                <a:solidFill>
                  <a:srgbClr val="FFFF00"/>
                </a:solidFill>
                <a:cs typeface="Arial" charset="0"/>
              </a:rPr>
              <a:t>Hauren</a:t>
            </a:r>
            <a:endParaRPr lang="en-US" sz="2000" b="1" kern="0" dirty="0">
              <a:solidFill>
                <a:srgbClr val="FFFF00"/>
              </a:solidFill>
              <a:cs typeface="Arial" charset="0"/>
            </a:endParaRPr>
          </a:p>
        </p:txBody>
      </p:sp>
      <p:sp>
        <p:nvSpPr>
          <p:cNvPr id="815109" name="Oval 2"/>
          <p:cNvSpPr>
            <a:spLocks noChangeArrowheads="1"/>
          </p:cNvSpPr>
          <p:nvPr/>
        </p:nvSpPr>
        <p:spPr bwMode="auto">
          <a:xfrm>
            <a:off x="3348038" y="2997200"/>
            <a:ext cx="215900" cy="215900"/>
          </a:xfrm>
          <a:prstGeom prst="ellipse">
            <a:avLst/>
          </a:prstGeom>
          <a:solidFill>
            <a:srgbClr val="000000"/>
          </a:solidFill>
          <a:ln w="9525">
            <a:solidFill>
              <a:schemeClr val="tx1"/>
            </a:solidFill>
            <a:round/>
            <a:headEnd/>
            <a:tailEnd/>
          </a:ln>
        </p:spPr>
        <p:txBody>
          <a:bodyPr/>
          <a:lstStyle/>
          <a:p>
            <a:endParaRPr lang="en-US">
              <a:solidFill>
                <a:srgbClr val="FFFFFF"/>
              </a:solidFill>
            </a:endParaRPr>
          </a:p>
        </p:txBody>
      </p:sp>
      <p:sp>
        <p:nvSpPr>
          <p:cNvPr id="9" name="TextBox 21"/>
          <p:cNvSpPr txBox="1">
            <a:spLocks noChangeArrowheads="1"/>
          </p:cNvSpPr>
          <p:nvPr/>
        </p:nvSpPr>
        <p:spPr bwMode="auto">
          <a:xfrm>
            <a:off x="3563938" y="1916113"/>
            <a:ext cx="1584325" cy="40005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kern="0" dirty="0">
                <a:solidFill>
                  <a:srgbClr val="FFFF00"/>
                </a:solidFill>
                <a:cs typeface="Arial" charset="0"/>
              </a:rPr>
              <a:t>Damascus</a:t>
            </a:r>
          </a:p>
        </p:txBody>
      </p:sp>
      <p:sp>
        <p:nvSpPr>
          <p:cNvPr id="815111" name="Oval 9"/>
          <p:cNvSpPr>
            <a:spLocks noChangeArrowheads="1"/>
          </p:cNvSpPr>
          <p:nvPr/>
        </p:nvSpPr>
        <p:spPr bwMode="auto">
          <a:xfrm>
            <a:off x="3348038" y="1916113"/>
            <a:ext cx="215900" cy="217487"/>
          </a:xfrm>
          <a:prstGeom prst="ellipse">
            <a:avLst/>
          </a:prstGeom>
          <a:solidFill>
            <a:srgbClr val="000000"/>
          </a:solidFill>
          <a:ln w="9525">
            <a:solidFill>
              <a:schemeClr val="tx1"/>
            </a:solidFill>
            <a:round/>
            <a:headEnd/>
            <a:tailEnd/>
          </a:ln>
        </p:spPr>
        <p:txBody>
          <a:bodyPr/>
          <a:lstStyle/>
          <a:p>
            <a:endParaRPr lang="en-US">
              <a:solidFill>
                <a:srgbClr val="FFFFFF"/>
              </a:solidFill>
            </a:endParaRPr>
          </a:p>
        </p:txBody>
      </p:sp>
      <p:sp>
        <p:nvSpPr>
          <p:cNvPr id="11" name="TextBox 21"/>
          <p:cNvSpPr txBox="1">
            <a:spLocks noChangeArrowheads="1"/>
          </p:cNvSpPr>
          <p:nvPr/>
        </p:nvSpPr>
        <p:spPr bwMode="auto">
          <a:xfrm>
            <a:off x="2627313" y="3573463"/>
            <a:ext cx="1439862" cy="40005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kern="0" dirty="0">
                <a:solidFill>
                  <a:srgbClr val="FFFF00"/>
                </a:solidFill>
                <a:cs typeface="Arial" charset="0"/>
              </a:rPr>
              <a:t>Gilead</a:t>
            </a:r>
          </a:p>
        </p:txBody>
      </p:sp>
      <p:sp>
        <p:nvSpPr>
          <p:cNvPr id="12" name="TextBox 21"/>
          <p:cNvSpPr txBox="1">
            <a:spLocks noChangeArrowheads="1"/>
          </p:cNvSpPr>
          <p:nvPr/>
        </p:nvSpPr>
        <p:spPr bwMode="auto">
          <a:xfrm>
            <a:off x="1835696" y="5979691"/>
            <a:ext cx="1438275" cy="401637"/>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kern="0" dirty="0">
                <a:solidFill>
                  <a:srgbClr val="FFFF00"/>
                </a:solidFill>
                <a:cs typeface="Arial" charset="0"/>
              </a:rPr>
              <a:t>Tamar</a:t>
            </a:r>
          </a:p>
        </p:txBody>
      </p:sp>
      <p:sp>
        <p:nvSpPr>
          <p:cNvPr id="815114" name="Oval 12"/>
          <p:cNvSpPr>
            <a:spLocks noChangeArrowheads="1"/>
          </p:cNvSpPr>
          <p:nvPr/>
        </p:nvSpPr>
        <p:spPr bwMode="auto">
          <a:xfrm>
            <a:off x="2051050" y="5732463"/>
            <a:ext cx="215900" cy="217487"/>
          </a:xfrm>
          <a:prstGeom prst="ellipse">
            <a:avLst/>
          </a:prstGeom>
          <a:solidFill>
            <a:srgbClr val="000000"/>
          </a:solidFill>
          <a:ln w="9525">
            <a:solidFill>
              <a:schemeClr val="tx1"/>
            </a:solidFill>
            <a:round/>
            <a:headEnd/>
            <a:tailEnd/>
          </a:ln>
        </p:spPr>
        <p:txBody>
          <a:bodyPr/>
          <a:lstStyle/>
          <a:p>
            <a:endParaRPr lang="en-US">
              <a:solidFill>
                <a:srgbClr val="FFFFFF"/>
              </a:solidFill>
            </a:endParaRPr>
          </a:p>
        </p:txBody>
      </p:sp>
    </p:spTree>
    <p:extLst>
      <p:ext uri="{BB962C8B-B14F-4D97-AF65-F5344CB8AC3E}">
        <p14:creationId xmlns:p14="http://schemas.microsoft.com/office/powerpoint/2010/main" val="236273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Temple Bow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4000">
                <a:latin typeface="Tahoma" charset="0"/>
                <a:ea typeface="ＭＳ Ｐゴシック" charset="0"/>
                <a:cs typeface="ＭＳ Ｐゴシック" charset="0"/>
              </a:rPr>
              <a:t>Jews Maintained Holiness at the Basin</a:t>
            </a:r>
          </a:p>
        </p:txBody>
      </p:sp>
      <p:sp>
        <p:nvSpPr>
          <p:cNvPr id="217092"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709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7094"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eaLnBrk="1" hangingPunct="1">
              <a:defRPr/>
            </a:pPr>
            <a:r>
              <a:rPr lang="en-US" sz="8800">
                <a:effectLst>
                  <a:outerShdw blurRad="38100" dist="38100" dir="2700000" algn="tl">
                    <a:srgbClr val="000000"/>
                  </a:outerShdw>
                </a:effectLst>
                <a:latin typeface="Tahoma" charset="0"/>
              </a:rPr>
              <a:t>586 BC: Temple Destroyed!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7093"/>
                                        </p:tgtEl>
                                        <p:attrNameLst>
                                          <p:attrName>style.visibility</p:attrName>
                                        </p:attrNameLst>
                                      </p:cBhvr>
                                      <p:to>
                                        <p:strVal val="visible"/>
                                      </p:to>
                                    </p:set>
                                    <p:animEffect transition="in" filter="fade">
                                      <p:cBhvr>
                                        <p:cTn id="7" dur="770" decel="100000"/>
                                        <p:tgtEl>
                                          <p:spTgt spid="217093"/>
                                        </p:tgtEl>
                                      </p:cBhvr>
                                    </p:animEffect>
                                    <p:animScale>
                                      <p:cBhvr>
                                        <p:cTn id="8" dur="770" decel="100000"/>
                                        <p:tgtEl>
                                          <p:spTgt spid="217093"/>
                                        </p:tgtEl>
                                      </p:cBhvr>
                                      <p:from x="10000" y="10000"/>
                                      <p:to x="200000" y="450000"/>
                                    </p:animScale>
                                    <p:animScale>
                                      <p:cBhvr>
                                        <p:cTn id="9" dur="1230" accel="100000" fill="hold">
                                          <p:stCondLst>
                                            <p:cond delay="770"/>
                                          </p:stCondLst>
                                        </p:cTn>
                                        <p:tgtEl>
                                          <p:spTgt spid="217093"/>
                                        </p:tgtEl>
                                      </p:cBhvr>
                                      <p:from x="200000" y="450000"/>
                                      <p:to x="100000" y="100000"/>
                                    </p:animScale>
                                    <p:set>
                                      <p:cBhvr>
                                        <p:cTn id="10" dur="770" fill="hold"/>
                                        <p:tgtEl>
                                          <p:spTgt spid="217093"/>
                                        </p:tgtEl>
                                        <p:attrNameLst>
                                          <p:attrName>ppt_x</p:attrName>
                                        </p:attrNameLst>
                                      </p:cBhvr>
                                      <p:to>
                                        <p:strVal val="(0.5)"/>
                                      </p:to>
                                    </p:set>
                                    <p:anim from="(0.5)" to="(#ppt_x)" calcmode="lin" valueType="num">
                                      <p:cBhvr>
                                        <p:cTn id="11" dur="1230" accel="100000" fill="hold">
                                          <p:stCondLst>
                                            <p:cond delay="770"/>
                                          </p:stCondLst>
                                        </p:cTn>
                                        <p:tgtEl>
                                          <p:spTgt spid="217093"/>
                                        </p:tgtEl>
                                        <p:attrNameLst>
                                          <p:attrName>ppt_x</p:attrName>
                                        </p:attrNameLst>
                                      </p:cBhvr>
                                    </p:anim>
                                    <p:set>
                                      <p:cBhvr>
                                        <p:cTn id="12" dur="770" fill="hold"/>
                                        <p:tgtEl>
                                          <p:spTgt spid="217093"/>
                                        </p:tgtEl>
                                        <p:attrNameLst>
                                          <p:attrName>ppt_y</p:attrName>
                                        </p:attrNameLst>
                                      </p:cBhvr>
                                      <p:to>
                                        <p:strVal val="(#ppt_y+0.4)"/>
                                      </p:to>
                                    </p:set>
                                    <p:anim from="(#ppt_y+0.4)" to="(#ppt_y)" calcmode="lin" valueType="num">
                                      <p:cBhvr>
                                        <p:cTn id="13" dur="1230" accel="100000" fill="hold">
                                          <p:stCondLst>
                                            <p:cond delay="770"/>
                                          </p:stCondLst>
                                        </p:cTn>
                                        <p:tgtEl>
                                          <p:spTgt spid="21709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7092"/>
                                        </p:tgtEl>
                                        <p:attrNameLst>
                                          <p:attrName>style.visibility</p:attrName>
                                        </p:attrNameLst>
                                      </p:cBhvr>
                                      <p:to>
                                        <p:strVal val="visible"/>
                                      </p:to>
                                    </p:set>
                                    <p:animEffect transition="in" filter="fade">
                                      <p:cBhvr>
                                        <p:cTn id="16" dur="770" decel="100000"/>
                                        <p:tgtEl>
                                          <p:spTgt spid="217092"/>
                                        </p:tgtEl>
                                      </p:cBhvr>
                                    </p:animEffect>
                                    <p:animScale>
                                      <p:cBhvr>
                                        <p:cTn id="17" dur="770" decel="100000"/>
                                        <p:tgtEl>
                                          <p:spTgt spid="217092"/>
                                        </p:tgtEl>
                                      </p:cBhvr>
                                      <p:from x="10000" y="10000"/>
                                      <p:to x="200000" y="450000"/>
                                    </p:animScale>
                                    <p:animScale>
                                      <p:cBhvr>
                                        <p:cTn id="18" dur="1230" accel="100000" fill="hold">
                                          <p:stCondLst>
                                            <p:cond delay="770"/>
                                          </p:stCondLst>
                                        </p:cTn>
                                        <p:tgtEl>
                                          <p:spTgt spid="217092"/>
                                        </p:tgtEl>
                                      </p:cBhvr>
                                      <p:from x="200000" y="450000"/>
                                      <p:to x="100000" y="100000"/>
                                    </p:animScale>
                                    <p:set>
                                      <p:cBhvr>
                                        <p:cTn id="19" dur="770" fill="hold"/>
                                        <p:tgtEl>
                                          <p:spTgt spid="217092"/>
                                        </p:tgtEl>
                                        <p:attrNameLst>
                                          <p:attrName>ppt_x</p:attrName>
                                        </p:attrNameLst>
                                      </p:cBhvr>
                                      <p:to>
                                        <p:strVal val="(0.5)"/>
                                      </p:to>
                                    </p:set>
                                    <p:anim from="(0.5)" to="(#ppt_x)" calcmode="lin" valueType="num">
                                      <p:cBhvr>
                                        <p:cTn id="20" dur="1230" accel="100000" fill="hold">
                                          <p:stCondLst>
                                            <p:cond delay="770"/>
                                          </p:stCondLst>
                                        </p:cTn>
                                        <p:tgtEl>
                                          <p:spTgt spid="217092"/>
                                        </p:tgtEl>
                                        <p:attrNameLst>
                                          <p:attrName>ppt_x</p:attrName>
                                        </p:attrNameLst>
                                      </p:cBhvr>
                                    </p:anim>
                                    <p:set>
                                      <p:cBhvr>
                                        <p:cTn id="21" dur="770" fill="hold"/>
                                        <p:tgtEl>
                                          <p:spTgt spid="217092"/>
                                        </p:tgtEl>
                                        <p:attrNameLst>
                                          <p:attrName>ppt_y</p:attrName>
                                        </p:attrNameLst>
                                      </p:cBhvr>
                                      <p:to>
                                        <p:strVal val="(#ppt_y+0.4)"/>
                                      </p:to>
                                    </p:set>
                                    <p:anim from="(#ppt_y+0.4)" to="(#ppt_y)" calcmode="lin" valueType="num">
                                      <p:cBhvr>
                                        <p:cTn id="22" dur="1230" accel="100000" fill="hold">
                                          <p:stCondLst>
                                            <p:cond delay="770"/>
                                          </p:stCondLst>
                                        </p:cTn>
                                        <p:tgtEl>
                                          <p:spTgt spid="21709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7094"/>
                                        </p:tgtEl>
                                        <p:attrNameLst>
                                          <p:attrName>style.visibility</p:attrName>
                                        </p:attrNameLst>
                                      </p:cBhvr>
                                      <p:to>
                                        <p:strVal val="visible"/>
                                      </p:to>
                                    </p:set>
                                    <p:animEffect transition="in" filter="fade">
                                      <p:cBhvr>
                                        <p:cTn id="25" dur="770" decel="100000"/>
                                        <p:tgtEl>
                                          <p:spTgt spid="217094"/>
                                        </p:tgtEl>
                                      </p:cBhvr>
                                    </p:animEffect>
                                    <p:animScale>
                                      <p:cBhvr>
                                        <p:cTn id="26" dur="770" decel="100000"/>
                                        <p:tgtEl>
                                          <p:spTgt spid="217094"/>
                                        </p:tgtEl>
                                      </p:cBhvr>
                                      <p:from x="10000" y="10000"/>
                                      <p:to x="200000" y="450000"/>
                                    </p:animScale>
                                    <p:animScale>
                                      <p:cBhvr>
                                        <p:cTn id="27" dur="1230" accel="100000" fill="hold">
                                          <p:stCondLst>
                                            <p:cond delay="770"/>
                                          </p:stCondLst>
                                        </p:cTn>
                                        <p:tgtEl>
                                          <p:spTgt spid="217094"/>
                                        </p:tgtEl>
                                      </p:cBhvr>
                                      <p:from x="200000" y="450000"/>
                                      <p:to x="100000" y="100000"/>
                                    </p:animScale>
                                    <p:set>
                                      <p:cBhvr>
                                        <p:cTn id="28" dur="770" fill="hold"/>
                                        <p:tgtEl>
                                          <p:spTgt spid="217094"/>
                                        </p:tgtEl>
                                        <p:attrNameLst>
                                          <p:attrName>ppt_x</p:attrName>
                                        </p:attrNameLst>
                                      </p:cBhvr>
                                      <p:to>
                                        <p:strVal val="(0.5)"/>
                                      </p:to>
                                    </p:set>
                                    <p:anim from="(0.5)" to="(#ppt_x)" calcmode="lin" valueType="num">
                                      <p:cBhvr>
                                        <p:cTn id="29" dur="1230" accel="100000" fill="hold">
                                          <p:stCondLst>
                                            <p:cond delay="770"/>
                                          </p:stCondLst>
                                        </p:cTn>
                                        <p:tgtEl>
                                          <p:spTgt spid="217094"/>
                                        </p:tgtEl>
                                        <p:attrNameLst>
                                          <p:attrName>ppt_x</p:attrName>
                                        </p:attrNameLst>
                                      </p:cBhvr>
                                    </p:anim>
                                    <p:set>
                                      <p:cBhvr>
                                        <p:cTn id="30" dur="770" fill="hold"/>
                                        <p:tgtEl>
                                          <p:spTgt spid="217094"/>
                                        </p:tgtEl>
                                        <p:attrNameLst>
                                          <p:attrName>ppt_y</p:attrName>
                                        </p:attrNameLst>
                                      </p:cBhvr>
                                      <p:to>
                                        <p:strVal val="(#ppt_y+0.4)"/>
                                      </p:to>
                                    </p:set>
                                    <p:anim from="(#ppt_y+0.4)" to="(#ppt_y)" calcmode="lin" valueType="num">
                                      <p:cBhvr>
                                        <p:cTn id="31" dur="1230" accel="100000" fill="hold">
                                          <p:stCondLst>
                                            <p:cond delay="770"/>
                                          </p:stCondLst>
                                        </p:cTn>
                                        <p:tgtEl>
                                          <p:spTgt spid="21709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animBg="1"/>
      <p:bldP spid="217093" grpId="0" animBg="1"/>
      <p:bldP spid="21709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Rot="1" noChangeArrowheads="1"/>
          </p:cNvSpPr>
          <p:nvPr>
            <p:ph type="title" idx="4294967295"/>
          </p:nvPr>
        </p:nvSpPr>
        <p:spPr>
          <a:xfrm>
            <a:off x="457200" y="274638"/>
            <a:ext cx="5943600" cy="563562"/>
          </a:xfrm>
          <a:solidFill>
            <a:schemeClr val="bg1"/>
          </a:solidFill>
          <a:ln w="9525">
            <a:solidFill>
              <a:schemeClr val="bg2"/>
            </a:solidFill>
            <a:miter lim="800000"/>
            <a:headEnd/>
            <a:tailEnd/>
          </a:ln>
        </p:spPr>
        <p:txBody>
          <a:bodyPr wrap="square">
            <a:spAutoFit/>
          </a:bodyPr>
          <a:lstStyle/>
          <a:p>
            <a:r>
              <a:rPr lang="en-US" sz="3200" kern="1200" dirty="0">
                <a:solidFill>
                  <a:schemeClr val="tx1"/>
                </a:solidFill>
                <a:latin typeface="Arial" charset="0"/>
                <a:ea typeface="ＭＳ Ｐゴシック" charset="0"/>
              </a:rPr>
              <a:t>Millennial Jerusalem</a:t>
            </a:r>
          </a:p>
        </p:txBody>
      </p:sp>
      <p:sp>
        <p:nvSpPr>
          <p:cNvPr id="2621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Arial" pitchFamily="-112" charset="0"/>
              <a:ea typeface="ＭＳ Ｐゴシック" pitchFamily="-112" charset="-128"/>
              <a:cs typeface="ＭＳ Ｐゴシック" pitchFamily="-112" charset="-128"/>
            </a:endParaRPr>
          </a:p>
        </p:txBody>
      </p:sp>
      <p:sp>
        <p:nvSpPr>
          <p:cNvPr id="2621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pitchFamily="-112" charset="0"/>
              <a:ea typeface="ＭＳ Ｐゴシック" pitchFamily="-112" charset="-128"/>
              <a:cs typeface="ＭＳ Ｐゴシック" pitchFamily="-112" charset="-128"/>
            </a:endParaRPr>
          </a:p>
        </p:txBody>
      </p:sp>
      <p:sp>
        <p:nvSpPr>
          <p:cNvPr id="2621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pitchFamily="-112" charset="0"/>
              <a:ea typeface="ＭＳ Ｐゴシック" pitchFamily="-112" charset="-128"/>
              <a:cs typeface="ＭＳ Ｐゴシック" pitchFamily="-112" charset="-128"/>
            </a:endParaRPr>
          </a:p>
        </p:txBody>
      </p:sp>
      <p:sp>
        <p:nvSpPr>
          <p:cNvPr id="2621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pitchFamily="-112" charset="0"/>
              <a:ea typeface="ＭＳ Ｐゴシック" pitchFamily="-112" charset="-128"/>
              <a:cs typeface="ＭＳ Ｐゴシック" pitchFamily="-112" charset="-128"/>
            </a:endParaRPr>
          </a:p>
        </p:txBody>
      </p:sp>
      <p:sp>
        <p:nvSpPr>
          <p:cNvPr id="2621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pitchFamily="-112" charset="0"/>
              <a:ea typeface="ＭＳ Ｐゴシック" pitchFamily="-112" charset="-128"/>
              <a:cs typeface="ＭＳ Ｐゴシック" pitchFamily="-112" charset="-128"/>
            </a:endParaRPr>
          </a:p>
        </p:txBody>
      </p:sp>
      <p:sp>
        <p:nvSpPr>
          <p:cNvPr id="2621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pitchFamily="-112" charset="0"/>
              <a:ea typeface="ＭＳ Ｐゴシック" pitchFamily="-112" charset="-128"/>
              <a:cs typeface="ＭＳ Ｐゴシック" pitchFamily="-112" charset="-128"/>
            </a:endParaRPr>
          </a:p>
        </p:txBody>
      </p:sp>
      <p:sp>
        <p:nvSpPr>
          <p:cNvPr id="2621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pitchFamily="-112" charset="0"/>
              <a:ea typeface="ＭＳ Ｐゴシック" pitchFamily="-112" charset="-128"/>
              <a:cs typeface="ＭＳ Ｐゴシック" pitchFamily="-112" charset="-128"/>
            </a:endParaRPr>
          </a:p>
        </p:txBody>
      </p:sp>
      <p:sp>
        <p:nvSpPr>
          <p:cNvPr id="2621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pitchFamily="-112" charset="0"/>
              <a:ea typeface="ＭＳ Ｐゴシック" pitchFamily="-112" charset="-128"/>
              <a:cs typeface="ＭＳ Ｐゴシック" pitchFamily="-112" charset="-128"/>
            </a:endParaRPr>
          </a:p>
        </p:txBody>
      </p:sp>
      <p:sp>
        <p:nvSpPr>
          <p:cNvPr id="145419" name="Text Box 12"/>
          <p:cNvSpPr txBox="1">
            <a:spLocks noChangeArrowheads="1"/>
          </p:cNvSpPr>
          <p:nvPr/>
        </p:nvSpPr>
        <p:spPr bwMode="auto">
          <a:xfrm>
            <a:off x="152400" y="4383088"/>
            <a:ext cx="8596064"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ja-JP" altLang="en-US" sz="3200" b="1"/>
              <a:t>“</a:t>
            </a:r>
            <a:r>
              <a:rPr lang="en-US" altLang="ja-JP" sz="3200" b="1" dirty="0"/>
              <a:t>The law will go out from Zion, </a:t>
            </a:r>
          </a:p>
          <a:p>
            <a:pPr algn="r"/>
            <a:r>
              <a:rPr lang="en-US" sz="3200" b="1" dirty="0"/>
              <a:t>the word of the L</a:t>
            </a:r>
            <a:r>
              <a:rPr lang="en-US" sz="2800" b="1" dirty="0"/>
              <a:t>ORD</a:t>
            </a:r>
            <a:r>
              <a:rPr lang="en-US" sz="3200" b="1" dirty="0"/>
              <a:t> from Jerusalem</a:t>
            </a:r>
            <a:r>
              <a:rPr lang="ja-JP" altLang="en-US" sz="3200" b="1"/>
              <a:t>”</a:t>
            </a:r>
            <a:endParaRPr lang="en-US" altLang="ja-JP" sz="3200" b="1" dirty="0"/>
          </a:p>
          <a:p>
            <a:pPr algn="r"/>
            <a:r>
              <a:rPr lang="en-US" sz="3200" b="1" dirty="0"/>
              <a:t>—Isaiah 2:3</a:t>
            </a:r>
          </a:p>
        </p:txBody>
      </p:sp>
      <p:sp>
        <p:nvSpPr>
          <p:cNvPr id="262157" name="Text Box 13"/>
          <p:cNvSpPr txBox="1">
            <a:spLocks noChangeArrowheads="1"/>
          </p:cNvSpPr>
          <p:nvPr/>
        </p:nvSpPr>
        <p:spPr bwMode="auto">
          <a:xfrm>
            <a:off x="8299450" y="0"/>
            <a:ext cx="838200" cy="519113"/>
          </a:xfrm>
          <a:prstGeom prst="rect">
            <a:avLst/>
          </a:prstGeom>
          <a:no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latin typeface="Times New Roman" charset="0"/>
              </a:rPr>
              <a:t>106</a:t>
            </a:r>
            <a:endParaRPr lang="en-US" sz="2800">
              <a:solidFill>
                <a:schemeClr val="bg1"/>
              </a:solidFill>
              <a:latin typeface="Times New Roman" charset="0"/>
            </a:endParaRPr>
          </a:p>
        </p:txBody>
      </p:sp>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34966"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mn-cs"/>
              </a:rPr>
              <a:t>Zerubbabel/Herod</a:t>
            </a: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2288081"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mn-cs"/>
              </a:rPr>
              <a:t>Millennial</a:t>
            </a: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2159365"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Solomon</a:t>
            </a:r>
          </a:p>
        </p:txBody>
      </p:sp>
      <p:sp>
        <p:nvSpPr>
          <p:cNvPr id="238605" name="Text Box 13"/>
          <p:cNvSpPr txBox="1">
            <a:spLocks noChangeArrowheads="1"/>
          </p:cNvSpPr>
          <p:nvPr/>
        </p:nvSpPr>
        <p:spPr bwMode="auto">
          <a:xfrm>
            <a:off x="1066800" y="5911850"/>
            <a:ext cx="180049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Church</a:t>
            </a: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en-US" sz="6000" b="1" dirty="0">
                <a:solidFill>
                  <a:srgbClr val="FFFFFF"/>
                </a:solidFill>
                <a:effectLst>
                  <a:glow rad="228600">
                    <a:schemeClr val="bg1">
                      <a:alpha val="96000"/>
                    </a:schemeClr>
                  </a:glow>
                </a:effectLst>
                <a:latin typeface="Arial" charset="0"/>
                <a:ea typeface="新細明體" charset="0"/>
              </a:rPr>
              <a:t>Which temple for Ezekiel?</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699230"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133</a:t>
            </a:r>
          </a:p>
        </p:txBody>
      </p:sp>
      <p:sp>
        <p:nvSpPr>
          <p:cNvPr id="238611" name="Text Box 19"/>
          <p:cNvSpPr txBox="1">
            <a:spLocks noChangeArrowheads="1"/>
          </p:cNvSpPr>
          <p:nvPr/>
        </p:nvSpPr>
        <p:spPr bwMode="auto">
          <a:xfrm>
            <a:off x="6421438" y="2743200"/>
            <a:ext cx="2723372"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Conditional</a:t>
            </a: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38610" name="Text Box 18"/>
            <p:cNvSpPr txBox="1">
              <a:spLocks noChangeArrowheads="1"/>
            </p:cNvSpPr>
            <p:nvPr/>
          </p:nvSpPr>
          <p:spPr bwMode="auto">
            <a:xfrm>
              <a:off x="2402" y="1632"/>
              <a:ext cx="955" cy="97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Three</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Literal</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Views</a:t>
              </a:r>
            </a:p>
          </p:txBody>
        </p:sp>
      </p:grpSp>
    </p:spTree>
    <p:extLst>
      <p:ext uri="{BB962C8B-B14F-4D97-AF65-F5344CB8AC3E}">
        <p14:creationId xmlns:p14="http://schemas.microsoft.com/office/powerpoint/2010/main" val="2912173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a:solidFill>
            <a:srgbClr val="E9BAFC"/>
          </a:solidFill>
        </p:spPr>
        <p:txBody>
          <a:bodyPr/>
          <a:lstStyle/>
          <a:p>
            <a:pPr eaLnBrk="1" hangingPunct="1"/>
            <a:r>
              <a:rPr lang="en-US" b="1" dirty="0">
                <a:solidFill>
                  <a:schemeClr val="bg1"/>
                </a:solidFill>
                <a:latin typeface="Arial" panose="020B0604020202020204" pitchFamily="34" charset="0"/>
                <a:cs typeface="Arial" panose="020B0604020202020204" pitchFamily="34" charset="0"/>
              </a:rPr>
              <a:t>Interpretations of 40–48</a:t>
            </a:r>
          </a:p>
        </p:txBody>
      </p:sp>
      <p:sp>
        <p:nvSpPr>
          <p:cNvPr id="24580" name="Rectangle 4"/>
          <p:cNvSpPr>
            <a:spLocks noChangeArrowheads="1"/>
          </p:cNvSpPr>
          <p:nvPr/>
        </p:nvSpPr>
        <p:spPr bwMode="auto">
          <a:xfrm>
            <a:off x="179512" y="2057400"/>
            <a:ext cx="896448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pPr>
            <a:r>
              <a:rPr lang="en-US" sz="3200" b="1" dirty="0">
                <a:latin typeface="Arial" panose="020B0604020202020204" pitchFamily="34" charset="0"/>
                <a:ea typeface="新細明體" charset="0"/>
                <a:cs typeface="Arial" panose="020B0604020202020204" pitchFamily="34" charset="0"/>
              </a:rPr>
              <a:t>Literal/Historical: The First Temple</a:t>
            </a:r>
          </a:p>
          <a:p>
            <a:pPr marL="342900" indent="-342900" eaLnBrk="1" hangingPunct="1">
              <a:spcBef>
                <a:spcPct val="20000"/>
              </a:spcBef>
              <a:buClr>
                <a:schemeClr val="tx2"/>
              </a:buClr>
              <a:buFontTx/>
              <a:buChar char="•"/>
            </a:pPr>
            <a:r>
              <a:rPr lang="en-US" sz="3200" b="1" dirty="0">
                <a:latin typeface="Arial" panose="020B0604020202020204" pitchFamily="34" charset="0"/>
                <a:ea typeface="新細明體" charset="0"/>
                <a:cs typeface="Arial" panose="020B0604020202020204" pitchFamily="34" charset="0"/>
              </a:rPr>
              <a:t>Literal/Historical: Zerubbabel</a:t>
            </a:r>
            <a:r>
              <a:rPr lang="fr-FR" altLang="ja-JP" sz="3200" b="1" dirty="0">
                <a:latin typeface="Arial" panose="020B0604020202020204" pitchFamily="34" charset="0"/>
                <a:ea typeface="新細明體" charset="0"/>
                <a:cs typeface="Arial" panose="020B0604020202020204" pitchFamily="34" charset="0"/>
              </a:rPr>
              <a:t>'</a:t>
            </a:r>
            <a:r>
              <a:rPr lang="en-US" sz="3200" b="1" dirty="0">
                <a:latin typeface="Arial" panose="020B0604020202020204" pitchFamily="34" charset="0"/>
                <a:ea typeface="新細明體" charset="0"/>
                <a:cs typeface="Arial" panose="020B0604020202020204" pitchFamily="34" charset="0"/>
              </a:rPr>
              <a:t>s Temple</a:t>
            </a:r>
          </a:p>
          <a:p>
            <a:pPr marL="342900" indent="-342900" eaLnBrk="1" hangingPunct="1">
              <a:spcBef>
                <a:spcPct val="20000"/>
              </a:spcBef>
              <a:buClr>
                <a:schemeClr val="tx2"/>
              </a:buClr>
              <a:buFontTx/>
              <a:buChar char="•"/>
            </a:pPr>
            <a:r>
              <a:rPr lang="en-US" sz="3200" b="1" dirty="0">
                <a:latin typeface="Arial" panose="020B0604020202020204" pitchFamily="34" charset="0"/>
                <a:ea typeface="新細明體" charset="0"/>
                <a:cs typeface="Arial" panose="020B0604020202020204" pitchFamily="34" charset="0"/>
              </a:rPr>
              <a:t>Literal/Historical: Herod</a:t>
            </a:r>
            <a:r>
              <a:rPr lang="fr-FR" altLang="ja-JP" sz="3200" b="1" dirty="0">
                <a:latin typeface="Arial" panose="020B0604020202020204" pitchFamily="34" charset="0"/>
                <a:ea typeface="新細明體" charset="0"/>
                <a:cs typeface="Arial" panose="020B0604020202020204" pitchFamily="34" charset="0"/>
              </a:rPr>
              <a:t>'</a:t>
            </a:r>
            <a:r>
              <a:rPr lang="en-US" sz="3200" b="1" dirty="0">
                <a:latin typeface="Arial" panose="020B0604020202020204" pitchFamily="34" charset="0"/>
                <a:ea typeface="新細明體" charset="0"/>
                <a:cs typeface="Arial" panose="020B0604020202020204" pitchFamily="34" charset="0"/>
              </a:rPr>
              <a:t>s Temple</a:t>
            </a:r>
          </a:p>
          <a:p>
            <a:pPr marL="342900" indent="-342900" eaLnBrk="1" hangingPunct="1">
              <a:spcBef>
                <a:spcPct val="20000"/>
              </a:spcBef>
              <a:buClr>
                <a:schemeClr val="tx2"/>
              </a:buClr>
              <a:buFontTx/>
              <a:buChar char="•"/>
            </a:pPr>
            <a:r>
              <a:rPr lang="en-US" sz="3200" b="1" dirty="0">
                <a:latin typeface="Arial" panose="020B0604020202020204" pitchFamily="34" charset="0"/>
                <a:ea typeface="新細明體" charset="0"/>
                <a:cs typeface="Arial" panose="020B0604020202020204" pitchFamily="34" charset="0"/>
              </a:rPr>
              <a:t>Symbolic/Present: The Church</a:t>
            </a:r>
          </a:p>
          <a:p>
            <a:pPr marL="342900" indent="-342900" eaLnBrk="1" hangingPunct="1">
              <a:spcBef>
                <a:spcPct val="20000"/>
              </a:spcBef>
              <a:buClr>
                <a:schemeClr val="tx2"/>
              </a:buClr>
              <a:buFontTx/>
              <a:buChar char="•"/>
            </a:pPr>
            <a:r>
              <a:rPr lang="en-US" sz="3200" b="1" dirty="0">
                <a:latin typeface="Arial" panose="020B0604020202020204" pitchFamily="34" charset="0"/>
                <a:ea typeface="新細明體" charset="0"/>
                <a:cs typeface="Arial" panose="020B0604020202020204" pitchFamily="34" charset="0"/>
              </a:rPr>
              <a:t>Apocalyptic/Present: The Idealized Temple</a:t>
            </a:r>
          </a:p>
          <a:p>
            <a:pPr marL="342900" indent="-342900" eaLnBrk="1" hangingPunct="1">
              <a:spcBef>
                <a:spcPct val="20000"/>
              </a:spcBef>
              <a:buClr>
                <a:schemeClr val="tx2"/>
              </a:buClr>
              <a:buFontTx/>
              <a:buChar char="•"/>
            </a:pPr>
            <a:r>
              <a:rPr lang="en-US" sz="3200" b="1" dirty="0">
                <a:latin typeface="Arial" panose="020B0604020202020204" pitchFamily="34" charset="0"/>
                <a:ea typeface="新細明體" charset="0"/>
                <a:cs typeface="Arial" panose="020B0604020202020204" pitchFamily="34" charset="0"/>
              </a:rPr>
              <a:t>Literal/Future: The Millennium Temple</a:t>
            </a:r>
          </a:p>
          <a:p>
            <a:pPr marL="342900" indent="-342900" eaLnBrk="1" hangingPunct="1">
              <a:spcBef>
                <a:spcPct val="20000"/>
              </a:spcBef>
              <a:buClr>
                <a:schemeClr val="tx2"/>
              </a:buClr>
              <a:buFontTx/>
              <a:buChar char="•"/>
            </a:pPr>
            <a:r>
              <a:rPr lang="en-US" sz="3200" b="1" dirty="0">
                <a:latin typeface="Arial" panose="020B0604020202020204" pitchFamily="34" charset="0"/>
                <a:ea typeface="新細明體" charset="0"/>
                <a:cs typeface="Arial" panose="020B0604020202020204" pitchFamily="34" charset="0"/>
              </a:rPr>
              <a:t>Literal/Eternal: The Kingdom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 calcmode="lin" valueType="num">
                                      <p:cBhvr additive="base">
                                        <p:cTn id="19"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4580">
                                            <p:txEl>
                                              <p:pRg st="3" end="3"/>
                                            </p:txEl>
                                          </p:spTgt>
                                        </p:tgtEl>
                                        <p:attrNameLst>
                                          <p:attrName>style.visibility</p:attrName>
                                        </p:attrNameLst>
                                      </p:cBhvr>
                                      <p:to>
                                        <p:strVal val="visible"/>
                                      </p:to>
                                    </p:set>
                                    <p:anim calcmode="lin" valueType="num">
                                      <p:cBhvr additive="base">
                                        <p:cTn id="25"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4580">
                                            <p:txEl>
                                              <p:pRg st="4" end="4"/>
                                            </p:txEl>
                                          </p:spTgt>
                                        </p:tgtEl>
                                        <p:attrNameLst>
                                          <p:attrName>style.visibility</p:attrName>
                                        </p:attrNameLst>
                                      </p:cBhvr>
                                      <p:to>
                                        <p:strVal val="visible"/>
                                      </p:to>
                                    </p:set>
                                    <p:anim calcmode="lin" valueType="num">
                                      <p:cBhvr additive="base">
                                        <p:cTn id="31"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4580">
                                            <p:txEl>
                                              <p:pRg st="5" end="5"/>
                                            </p:txEl>
                                          </p:spTgt>
                                        </p:tgtEl>
                                        <p:attrNameLst>
                                          <p:attrName>style.visibility</p:attrName>
                                        </p:attrNameLst>
                                      </p:cBhvr>
                                      <p:to>
                                        <p:strVal val="visible"/>
                                      </p:to>
                                    </p:set>
                                    <p:anim calcmode="lin" valueType="num">
                                      <p:cBhvr additive="base">
                                        <p:cTn id="3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80">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4580">
                                            <p:txEl>
                                              <p:pRg st="6" end="6"/>
                                            </p:txEl>
                                          </p:spTgt>
                                        </p:tgtEl>
                                        <p:attrNameLst>
                                          <p:attrName>style.visibility</p:attrName>
                                        </p:attrNameLst>
                                      </p:cBhvr>
                                      <p:to>
                                        <p:strVal val="visible"/>
                                      </p:to>
                                    </p:set>
                                    <p:anim calcmode="lin" valueType="num">
                                      <p:cBhvr additive="base">
                                        <p:cTn id="43"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80">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028" descr="exterior_temple"/>
          <p:cNvPicPr>
            <a:picLocks noChangeAspect="1" noChangeArrowheads="1"/>
          </p:cNvPicPr>
          <p:nvPr/>
        </p:nvPicPr>
        <p:blipFill>
          <a:blip r:embed="rId2" cstate="screen">
            <a:lum bright="18000"/>
            <a:extLst>
              <a:ext uri="{28A0092B-C50C-407E-A947-70E740481C1C}">
                <a14:useLocalDpi xmlns:a14="http://schemas.microsoft.com/office/drawing/2010/main"/>
              </a:ext>
            </a:extLst>
          </a:blip>
          <a:srcRect/>
          <a:stretch>
            <a:fillRect/>
          </a:stretch>
        </p:blipFill>
        <p:spPr bwMode="auto">
          <a:xfrm>
            <a:off x="4546600" y="9906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3"/>
          <p:cNvSpPr>
            <a:spLocks noGrp="1" noChangeArrowheads="1"/>
          </p:cNvSpPr>
          <p:nvPr>
            <p:ph type="ctrTitle"/>
          </p:nvPr>
        </p:nvSpPr>
        <p:spPr>
          <a:xfrm>
            <a:off x="0" y="152400"/>
            <a:ext cx="7620000" cy="609600"/>
          </a:xfrm>
          <a:solidFill>
            <a:schemeClr val="bg1"/>
          </a:solidFill>
        </p:spPr>
        <p:txBody>
          <a:bodyPr/>
          <a:lstStyle/>
          <a:p>
            <a:pPr eaLnBrk="1" hangingPunct="1"/>
            <a:r>
              <a:rPr lang="en-US" sz="4000" b="1">
                <a:solidFill>
                  <a:schemeClr val="bg1"/>
                </a:solidFill>
                <a:latin typeface="Times New Roman" charset="0"/>
                <a:cs typeface="新細明體" charset="0"/>
              </a:rPr>
              <a:t>Problems Either Way!</a:t>
            </a:r>
            <a:endParaRPr lang="en-US">
              <a:latin typeface="Times New Roman" charset="0"/>
              <a:cs typeface="新細明體" charset="0"/>
            </a:endParaRPr>
          </a:p>
        </p:txBody>
      </p:sp>
      <p:pic>
        <p:nvPicPr>
          <p:cNvPr id="151555" name="Picture 4" descr="Cross-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556" name="Picture 5" descr="templesacrifices"/>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8694" name="Text Box 6"/>
          <p:cNvSpPr txBox="1">
            <a:spLocks noChangeArrowheads="1"/>
          </p:cNvSpPr>
          <p:nvPr/>
        </p:nvSpPr>
        <p:spPr bwMode="auto">
          <a:xfrm>
            <a:off x="152400" y="3048000"/>
            <a:ext cx="4038600" cy="22891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defRPr/>
            </a:pPr>
            <a:r>
              <a:rPr lang="en-US" sz="3600" b="1" u="sng" dirty="0">
                <a:solidFill>
                  <a:srgbClr val="FFFFFF"/>
                </a:solidFill>
                <a:latin typeface="Arial" pitchFamily="-112" charset="0"/>
                <a:ea typeface="ＭＳ Ｐゴシック" pitchFamily="-112" charset="-128"/>
                <a:cs typeface="ＭＳ Ｐゴシック" pitchFamily="-112" charset="-128"/>
              </a:rPr>
              <a:t>Premillennial</a:t>
            </a:r>
            <a:r>
              <a:rPr lang="en-US" sz="3600" b="1" dirty="0">
                <a:solidFill>
                  <a:srgbClr val="FFFFFF"/>
                </a:solidFill>
                <a:latin typeface="Arial" pitchFamily="-112" charset="0"/>
                <a:ea typeface="ＭＳ Ｐゴシック" pitchFamily="-112" charset="-128"/>
                <a:cs typeface="ＭＳ Ｐゴシック" pitchFamily="-112" charset="-128"/>
              </a:rPr>
              <a:t>: </a:t>
            </a:r>
            <a:br>
              <a:rPr lang="en-US" sz="3600" b="1" dirty="0">
                <a:solidFill>
                  <a:srgbClr val="FFFFFF"/>
                </a:solidFill>
                <a:latin typeface="Arial" pitchFamily="-112" charset="0"/>
                <a:ea typeface="ＭＳ Ｐゴシック" pitchFamily="-112" charset="-128"/>
                <a:cs typeface="ＭＳ Ｐゴシック" pitchFamily="-112" charset="-128"/>
              </a:rPr>
            </a:br>
            <a:r>
              <a:rPr lang="en-US" sz="3600" b="1" dirty="0">
                <a:solidFill>
                  <a:srgbClr val="FFFFFF"/>
                </a:solidFill>
                <a:latin typeface="Arial" pitchFamily="-112" charset="0"/>
                <a:ea typeface="ＭＳ Ｐゴシック" pitchFamily="-112" charset="-128"/>
                <a:cs typeface="ＭＳ Ｐゴシック" pitchFamily="-112" charset="-128"/>
              </a:rPr>
              <a:t>Sacrifices for Sin </a:t>
            </a:r>
            <a:br>
              <a:rPr lang="en-US" sz="3600" b="1" dirty="0">
                <a:solidFill>
                  <a:srgbClr val="FFFFFF"/>
                </a:solidFill>
                <a:latin typeface="Arial" pitchFamily="-112" charset="0"/>
                <a:ea typeface="ＭＳ Ｐゴシック" pitchFamily="-112" charset="-128"/>
                <a:cs typeface="ＭＳ Ｐゴシック" pitchFamily="-112" charset="-128"/>
              </a:rPr>
            </a:br>
            <a:r>
              <a:rPr lang="en-US" sz="3600" b="1" dirty="0">
                <a:solidFill>
                  <a:srgbClr val="FFFFFF"/>
                </a:solidFill>
                <a:latin typeface="Arial" pitchFamily="-112" charset="0"/>
                <a:ea typeface="ＭＳ Ｐゴシック" pitchFamily="-112" charset="-128"/>
                <a:cs typeface="ＭＳ Ｐゴシック" pitchFamily="-112" charset="-128"/>
              </a:rPr>
              <a:t>(40:39) in Light of Christ</a:t>
            </a:r>
            <a:r>
              <a:rPr lang="fr-FR" sz="3600" b="1" dirty="0">
                <a:solidFill>
                  <a:srgbClr val="FFFFFF"/>
                </a:solidFill>
                <a:latin typeface="Arial" pitchFamily="-112" charset="0"/>
                <a:ea typeface="ＭＳ Ｐゴシック" pitchFamily="-112" charset="-128"/>
                <a:cs typeface="ＭＳ Ｐゴシック" pitchFamily="-112" charset="-128"/>
              </a:rPr>
              <a:t>'</a:t>
            </a:r>
            <a:r>
              <a:rPr lang="en-US" sz="3600" b="1" dirty="0">
                <a:solidFill>
                  <a:srgbClr val="FFFFFF"/>
                </a:solidFill>
                <a:latin typeface="Arial" pitchFamily="-112" charset="0"/>
                <a:ea typeface="ＭＳ Ｐゴシック" pitchFamily="-112" charset="-128"/>
                <a:cs typeface="ＭＳ Ｐゴシック" pitchFamily="-112" charset="-128"/>
              </a:rPr>
              <a:t>s Death</a:t>
            </a:r>
          </a:p>
        </p:txBody>
      </p:sp>
      <p:sp>
        <p:nvSpPr>
          <p:cNvPr id="498695" name="Text Box 7"/>
          <p:cNvSpPr txBox="1">
            <a:spLocks noChangeArrowheads="1"/>
          </p:cNvSpPr>
          <p:nvPr/>
        </p:nvSpPr>
        <p:spPr bwMode="auto">
          <a:xfrm>
            <a:off x="4953000" y="3048000"/>
            <a:ext cx="3886200" cy="2289175"/>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r>
              <a:rPr lang="en-US" sz="3600" b="1" u="sng" dirty="0">
                <a:solidFill>
                  <a:schemeClr val="bg1"/>
                </a:solidFill>
                <a:effectLst>
                  <a:glow rad="228600">
                    <a:srgbClr val="FFFFFF"/>
                  </a:glow>
                </a:effectLst>
                <a:latin typeface="Arial" pitchFamily="-112" charset="0"/>
                <a:ea typeface="ＭＳ Ｐゴシック" pitchFamily="-112" charset="-128"/>
                <a:cs typeface="ＭＳ Ｐゴシック" pitchFamily="-112" charset="-128"/>
              </a:rPr>
              <a:t>Amillennial</a:t>
            </a:r>
            <a:r>
              <a:rPr lang="en-US" sz="3600" b="1" dirty="0">
                <a:solidFill>
                  <a:schemeClr val="bg1"/>
                </a:solidFill>
                <a:effectLst>
                  <a:glow rad="228600">
                    <a:srgbClr val="FFFFFF"/>
                  </a:glow>
                </a:effectLst>
                <a:latin typeface="Arial" pitchFamily="-112" charset="0"/>
                <a:ea typeface="ＭＳ Ｐゴシック" pitchFamily="-112" charset="-128"/>
                <a:cs typeface="ＭＳ Ｐゴシック" pitchFamily="-112" charset="-128"/>
              </a:rPr>
              <a:t>: </a:t>
            </a:r>
            <a:br>
              <a:rPr lang="en-US" sz="3600" b="1" dirty="0">
                <a:solidFill>
                  <a:schemeClr val="bg1"/>
                </a:solidFill>
                <a:effectLst>
                  <a:glow rad="228600">
                    <a:srgbClr val="FFFFFF"/>
                  </a:glow>
                </a:effectLst>
                <a:latin typeface="Arial" pitchFamily="-112" charset="0"/>
                <a:ea typeface="ＭＳ Ｐゴシック" pitchFamily="-112" charset="-128"/>
                <a:cs typeface="ＭＳ Ｐゴシック" pitchFamily="-112" charset="-128"/>
              </a:rPr>
            </a:br>
            <a:r>
              <a:rPr lang="en-US" sz="3600" b="1" dirty="0">
                <a:solidFill>
                  <a:schemeClr val="bg1"/>
                </a:solidFill>
                <a:effectLst>
                  <a:glow rad="228600">
                    <a:srgbClr val="FFFFFF"/>
                  </a:glow>
                </a:effectLst>
                <a:latin typeface="Arial" pitchFamily="-112" charset="0"/>
                <a:ea typeface="ＭＳ Ｐゴシック" pitchFamily="-112" charset="-128"/>
                <a:cs typeface="ＭＳ Ｐゴシック" pitchFamily="-112" charset="-128"/>
              </a:rPr>
              <a:t>Abandon Normal Hermeneutic for Ezekiel 40-48</a:t>
            </a:r>
          </a:p>
        </p:txBody>
      </p:sp>
      <p:sp>
        <p:nvSpPr>
          <p:cNvPr id="151559" name="Text Box 9"/>
          <p:cNvSpPr txBox="1">
            <a:spLocks noChangeArrowheads="1"/>
          </p:cNvSpPr>
          <p:nvPr/>
        </p:nvSpPr>
        <p:spPr bwMode="auto">
          <a:xfrm>
            <a:off x="8382000" y="7620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138</a:t>
            </a:r>
            <a:endParaRPr lang="en-US" b="1">
              <a:solidFill>
                <a:schemeClr val="tx2"/>
              </a:solidFill>
            </a:endParaRPr>
          </a:p>
        </p:txBody>
      </p:sp>
      <p:sp>
        <p:nvSpPr>
          <p:cNvPr id="151560" name="Rectangle 10"/>
          <p:cNvSpPr>
            <a:spLocks noChangeArrowheads="1"/>
          </p:cNvSpPr>
          <p:nvPr/>
        </p:nvSpPr>
        <p:spPr bwMode="auto">
          <a:xfrm>
            <a:off x="0" y="228600"/>
            <a:ext cx="7620000" cy="609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algn="r" eaLnBrk="1" hangingPunct="1"/>
            <a:r>
              <a:rPr lang="en-US" sz="4000" b="1" i="1">
                <a:solidFill>
                  <a:schemeClr val="tx2"/>
                </a:solidFill>
                <a:ea typeface="新細明體" charset="0"/>
                <a:cs typeface="新細明體" charset="0"/>
              </a:rPr>
              <a:t>Problems Either Way!</a:t>
            </a:r>
            <a:endParaRPr lang="en-US" sz="4400" i="1">
              <a:solidFill>
                <a:schemeClr val="tx2"/>
              </a:solidFill>
              <a:ea typeface="新細明體" charset="0"/>
              <a:cs typeface="新細明體" charset="0"/>
            </a:endParaRPr>
          </a:p>
        </p:txBody>
      </p:sp>
      <p:sp>
        <p:nvSpPr>
          <p:cNvPr id="151561" name="AutoShape 8"/>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86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8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4" grpId="0"/>
      <p:bldP spid="49869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2578" name="Rectangle 3"/>
          <p:cNvSpPr>
            <a:spLocks noGrp="1" noChangeArrowheads="1"/>
          </p:cNvSpPr>
          <p:nvPr>
            <p:ph type="ctrTitle"/>
          </p:nvPr>
        </p:nvSpPr>
        <p:spPr>
          <a:xfrm>
            <a:off x="0" y="0"/>
            <a:ext cx="9144000" cy="762000"/>
          </a:xfrm>
          <a:solidFill>
            <a:schemeClr val="bg1"/>
          </a:solidFill>
        </p:spPr>
        <p:txBody>
          <a:bodyPr/>
          <a:lstStyle/>
          <a:p>
            <a:pPr eaLnBrk="1" hangingPunct="1"/>
            <a:r>
              <a:rPr lang="en-US" sz="4000" b="1">
                <a:solidFill>
                  <a:schemeClr val="bg1"/>
                </a:solidFill>
                <a:latin typeface="Times New Roman" charset="0"/>
                <a:cs typeface="新細明體" charset="0"/>
              </a:rPr>
              <a:t>Why Millennial Sacrifices?</a:t>
            </a:r>
            <a:endParaRPr lang="en-US" sz="4000" b="1">
              <a:latin typeface="Times New Roman" charset="0"/>
              <a:cs typeface="新細明體" charset="0"/>
            </a:endParaRPr>
          </a:p>
        </p:txBody>
      </p:sp>
      <p:pic>
        <p:nvPicPr>
          <p:cNvPr id="152579"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80"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9718" name="Text Box 6"/>
          <p:cNvSpPr txBox="1">
            <a:spLocks noChangeArrowheads="1"/>
          </p:cNvSpPr>
          <p:nvPr/>
        </p:nvSpPr>
        <p:spPr bwMode="auto">
          <a:xfrm>
            <a:off x="9525" y="2819400"/>
            <a:ext cx="3952875"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defRPr/>
            </a:pPr>
            <a:r>
              <a:rPr lang="en-US" sz="3600" b="1" u="sng" dirty="0">
                <a:solidFill>
                  <a:srgbClr val="FFFFFF"/>
                </a:solidFill>
                <a:latin typeface="Arial" pitchFamily="-112" charset="0"/>
                <a:ea typeface="ＭＳ Ｐゴシック" pitchFamily="-112" charset="-128"/>
                <a:cs typeface="ＭＳ Ｐゴシック" pitchFamily="-112" charset="-128"/>
              </a:rPr>
              <a:t>Pre-Cross</a:t>
            </a:r>
            <a:r>
              <a:rPr lang="en-US" sz="3600" b="1" dirty="0">
                <a:solidFill>
                  <a:srgbClr val="FFFFFF"/>
                </a:solidFill>
                <a:latin typeface="Arial" pitchFamily="-112" charset="0"/>
                <a:ea typeface="ＭＳ Ｐゴシック" pitchFamily="-112" charset="-128"/>
                <a:cs typeface="ＭＳ Ｐゴシック" pitchFamily="-112" charset="-128"/>
              </a:rPr>
              <a:t>: </a:t>
            </a:r>
            <a:br>
              <a:rPr lang="en-US" sz="3600" b="1" dirty="0">
                <a:solidFill>
                  <a:srgbClr val="FFFFFF"/>
                </a:solidFill>
                <a:latin typeface="Arial" pitchFamily="-112" charset="0"/>
                <a:ea typeface="ＭＳ Ｐゴシック" pitchFamily="-112" charset="-128"/>
                <a:cs typeface="ＭＳ Ｐゴシック" pitchFamily="-112" charset="-128"/>
              </a:rPr>
            </a:br>
            <a:r>
              <a:rPr lang="en-US" sz="3600" b="1" dirty="0">
                <a:solidFill>
                  <a:srgbClr val="FFFFFF"/>
                </a:solidFill>
                <a:latin typeface="Arial" pitchFamily="-112" charset="0"/>
                <a:ea typeface="ＭＳ Ｐゴシック" pitchFamily="-112" charset="-128"/>
                <a:cs typeface="ＭＳ Ｐゴシック" pitchFamily="-112" charset="-128"/>
              </a:rPr>
              <a:t>Looked </a:t>
            </a:r>
            <a:r>
              <a:rPr lang="en-US" sz="3600" b="1" dirty="0">
                <a:solidFill>
                  <a:srgbClr val="FFFF00"/>
                </a:solidFill>
                <a:latin typeface="Arial" pitchFamily="-112" charset="0"/>
                <a:ea typeface="ＭＳ Ｐゴシック" pitchFamily="-112" charset="-128"/>
                <a:cs typeface="ＭＳ Ｐゴシック" pitchFamily="-112" charset="-128"/>
              </a:rPr>
              <a:t>toward</a:t>
            </a:r>
            <a:r>
              <a:rPr lang="en-US" sz="3600" b="1" dirty="0">
                <a:solidFill>
                  <a:srgbClr val="FFFFFF"/>
                </a:solidFill>
                <a:latin typeface="Arial" pitchFamily="-112" charset="0"/>
                <a:ea typeface="ＭＳ Ｐゴシック" pitchFamily="-112" charset="-128"/>
                <a:cs typeface="ＭＳ Ｐゴシック" pitchFamily="-112" charset="-128"/>
              </a:rPr>
              <a:t> Christ</a:t>
            </a:r>
            <a:r>
              <a:rPr lang="fr-FR" sz="3600" b="1" dirty="0">
                <a:solidFill>
                  <a:srgbClr val="FFFFFF"/>
                </a:solidFill>
                <a:latin typeface="Arial" pitchFamily="-112" charset="0"/>
                <a:ea typeface="ＭＳ Ｐゴシック" pitchFamily="-112" charset="-128"/>
                <a:cs typeface="ＭＳ Ｐゴシック" pitchFamily="-112" charset="-128"/>
              </a:rPr>
              <a:t>'</a:t>
            </a:r>
            <a:r>
              <a:rPr lang="en-US" sz="3600" b="1" dirty="0">
                <a:solidFill>
                  <a:srgbClr val="FFFFFF"/>
                </a:solidFill>
                <a:latin typeface="Arial" pitchFamily="-112" charset="0"/>
                <a:ea typeface="ＭＳ Ｐゴシック" pitchFamily="-112" charset="-128"/>
                <a:cs typeface="ＭＳ Ｐゴシック" pitchFamily="-112" charset="-128"/>
              </a:rPr>
              <a:t>s Death</a:t>
            </a:r>
          </a:p>
        </p:txBody>
      </p:sp>
      <p:pic>
        <p:nvPicPr>
          <p:cNvPr id="499719"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9720" name="Text Box 8"/>
          <p:cNvSpPr txBox="1">
            <a:spLocks noChangeArrowheads="1"/>
          </p:cNvSpPr>
          <p:nvPr/>
        </p:nvSpPr>
        <p:spPr bwMode="auto">
          <a:xfrm>
            <a:off x="5638800" y="2819400"/>
            <a:ext cx="33528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defRPr/>
            </a:pPr>
            <a:r>
              <a:rPr lang="en-US" sz="3600" b="1" u="sng" dirty="0">
                <a:solidFill>
                  <a:srgbClr val="FFFFFF"/>
                </a:solidFill>
                <a:latin typeface="Arial" pitchFamily="-112" charset="0"/>
                <a:ea typeface="ＭＳ Ｐゴシック" pitchFamily="-112" charset="-128"/>
                <a:cs typeface="ＭＳ Ｐゴシック" pitchFamily="-112" charset="-128"/>
              </a:rPr>
              <a:t>Post-Cross</a:t>
            </a:r>
            <a:r>
              <a:rPr lang="en-US" sz="3600" b="1" dirty="0">
                <a:solidFill>
                  <a:srgbClr val="FFFFFF"/>
                </a:solidFill>
                <a:latin typeface="Arial" pitchFamily="-112" charset="0"/>
                <a:ea typeface="ＭＳ Ｐゴシック" pitchFamily="-112" charset="-128"/>
                <a:cs typeface="ＭＳ Ｐゴシック" pitchFamily="-112" charset="-128"/>
              </a:rPr>
              <a:t>: </a:t>
            </a:r>
            <a:br>
              <a:rPr lang="en-US" sz="3600" b="1" dirty="0">
                <a:solidFill>
                  <a:srgbClr val="FFFFFF"/>
                </a:solidFill>
                <a:latin typeface="Arial" pitchFamily="-112" charset="0"/>
                <a:ea typeface="ＭＳ Ｐゴシック" pitchFamily="-112" charset="-128"/>
                <a:cs typeface="ＭＳ Ｐゴシック" pitchFamily="-112" charset="-128"/>
              </a:rPr>
            </a:br>
            <a:r>
              <a:rPr lang="en-US" sz="3600" b="1" dirty="0">
                <a:solidFill>
                  <a:srgbClr val="FFFFFF"/>
                </a:solidFill>
                <a:latin typeface="Arial" pitchFamily="-112" charset="0"/>
                <a:ea typeface="ＭＳ Ｐゴシック" pitchFamily="-112" charset="-128"/>
                <a:cs typeface="ＭＳ Ｐゴシック" pitchFamily="-112" charset="-128"/>
              </a:rPr>
              <a:t>Look </a:t>
            </a:r>
            <a:r>
              <a:rPr lang="en-US" sz="3600" b="1" dirty="0">
                <a:solidFill>
                  <a:srgbClr val="FFFF00"/>
                </a:solidFill>
                <a:latin typeface="Arial" pitchFamily="-112" charset="0"/>
                <a:ea typeface="ＭＳ Ｐゴシック" pitchFamily="-112" charset="-128"/>
                <a:cs typeface="ＭＳ Ｐゴシック" pitchFamily="-112" charset="-128"/>
              </a:rPr>
              <a:t>back</a:t>
            </a:r>
            <a:r>
              <a:rPr lang="en-US" sz="3600" b="1" dirty="0">
                <a:solidFill>
                  <a:srgbClr val="FFFFFF"/>
                </a:solidFill>
                <a:latin typeface="Arial" pitchFamily="-112" charset="0"/>
                <a:ea typeface="ＭＳ Ｐゴシック" pitchFamily="-112" charset="-128"/>
                <a:cs typeface="ＭＳ Ｐゴシック" pitchFamily="-112" charset="-128"/>
              </a:rPr>
              <a:t> on Christ</a:t>
            </a:r>
            <a:r>
              <a:rPr lang="fr-FR" sz="3600" b="1" dirty="0">
                <a:solidFill>
                  <a:srgbClr val="FFFFFF"/>
                </a:solidFill>
                <a:latin typeface="Arial" pitchFamily="-112" charset="0"/>
                <a:ea typeface="ＭＳ Ｐゴシック" pitchFamily="-112" charset="-128"/>
                <a:cs typeface="ＭＳ Ｐゴシック" pitchFamily="-112" charset="-128"/>
              </a:rPr>
              <a:t>'</a:t>
            </a:r>
            <a:r>
              <a:rPr lang="en-US" sz="3600" b="1" dirty="0">
                <a:solidFill>
                  <a:srgbClr val="FFFFFF"/>
                </a:solidFill>
                <a:latin typeface="Arial" pitchFamily="-112" charset="0"/>
                <a:ea typeface="ＭＳ Ｐゴシック" pitchFamily="-112" charset="-128"/>
                <a:cs typeface="ＭＳ Ｐゴシック" pitchFamily="-112" charset="-128"/>
              </a:rPr>
              <a:t>s Death</a:t>
            </a:r>
          </a:p>
        </p:txBody>
      </p:sp>
      <p:sp>
        <p:nvSpPr>
          <p:cNvPr id="499721"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99722"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99723" name="Text Box 11"/>
          <p:cNvSpPr txBox="1">
            <a:spLocks noChangeArrowheads="1"/>
          </p:cNvSpPr>
          <p:nvPr/>
        </p:nvSpPr>
        <p:spPr bwMode="auto">
          <a:xfrm>
            <a:off x="228600" y="4800600"/>
            <a:ext cx="8686800" cy="1800225"/>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2800" b="1" u="sng" dirty="0">
                <a:solidFill>
                  <a:srgbClr val="FFFFFF"/>
                </a:solidFill>
              </a:rPr>
              <a:t>Theocratic</a:t>
            </a:r>
            <a:r>
              <a:rPr lang="en-US" sz="2800" b="1" dirty="0">
                <a:solidFill>
                  <a:srgbClr val="FFFFFF"/>
                </a:solidFill>
              </a:rPr>
              <a:t>: like confession of sin (1 John 1:9)</a:t>
            </a:r>
          </a:p>
          <a:p>
            <a:pPr>
              <a:buFontTx/>
              <a:buChar char="•"/>
              <a:defRPr/>
            </a:pPr>
            <a:r>
              <a:rPr lang="en-US" sz="2800" b="1" u="sng" dirty="0">
                <a:solidFill>
                  <a:srgbClr val="FFFFFF"/>
                </a:solidFill>
              </a:rPr>
              <a:t>Memorial</a:t>
            </a:r>
            <a:r>
              <a:rPr lang="en-US" sz="2800" b="1" dirty="0">
                <a:solidFill>
                  <a:srgbClr val="FFFFFF"/>
                </a:solidFill>
              </a:rPr>
              <a:t>: like Lord</a:t>
            </a:r>
            <a:r>
              <a:rPr lang="fr-FR" altLang="ja-JP" sz="2800" b="1" dirty="0">
                <a:solidFill>
                  <a:srgbClr val="FFFFFF"/>
                </a:solidFill>
              </a:rPr>
              <a:t>'</a:t>
            </a:r>
            <a:r>
              <a:rPr lang="en-US" sz="2800" b="1" dirty="0">
                <a:solidFill>
                  <a:srgbClr val="FFFFFF"/>
                </a:solidFill>
              </a:rPr>
              <a:t>s Supper that looks back</a:t>
            </a:r>
          </a:p>
          <a:p>
            <a:pPr>
              <a:buFontTx/>
              <a:buChar char="•"/>
              <a:defRPr/>
            </a:pPr>
            <a:r>
              <a:rPr lang="en-US" sz="2800" b="1" u="sng" dirty="0">
                <a:solidFill>
                  <a:srgbClr val="FFFFFF"/>
                </a:solidFill>
              </a:rPr>
              <a:t>Paul</a:t>
            </a:r>
            <a:r>
              <a:rPr lang="en-US" sz="2800" b="1" dirty="0">
                <a:solidFill>
                  <a:srgbClr val="FFFFFF"/>
                </a:solidFill>
              </a:rPr>
              <a:t> offered a temple sacrifice in AD 57 (Acts 21:26) without seeing a </a:t>
            </a:r>
            <a:r>
              <a:rPr lang="ja-JP" altLang="en-US" sz="2800" b="1" dirty="0">
                <a:solidFill>
                  <a:srgbClr val="FFFFFF"/>
                </a:solidFill>
              </a:rPr>
              <a:t>“</a:t>
            </a:r>
            <a:r>
              <a:rPr lang="en-US" sz="2800" b="1" dirty="0">
                <a:solidFill>
                  <a:srgbClr val="FFFFFF"/>
                </a:solidFill>
              </a:rPr>
              <a:t>digression problem</a:t>
            </a:r>
            <a:r>
              <a:rPr lang="ja-JP" altLang="en-US" sz="2800" b="1" dirty="0">
                <a:solidFill>
                  <a:srgbClr val="FFFFFF"/>
                </a:solidFill>
              </a:rPr>
              <a:t>”</a:t>
            </a:r>
            <a:endParaRPr lang="en-US" sz="2800" b="1" dirty="0">
              <a:solidFill>
                <a:srgbClr val="FFFFFF"/>
              </a:solidFill>
            </a:endParaRPr>
          </a:p>
        </p:txBody>
      </p:sp>
      <p:sp>
        <p:nvSpPr>
          <p:cNvPr id="152587" name="Text Box 12"/>
          <p:cNvSpPr txBox="1">
            <a:spLocks noChangeArrowheads="1"/>
          </p:cNvSpPr>
          <p:nvPr/>
        </p:nvSpPr>
        <p:spPr bwMode="auto">
          <a:xfrm>
            <a:off x="8382000" y="7620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139</a:t>
            </a:r>
            <a:endParaRPr lang="en-US" b="1">
              <a:solidFill>
                <a:schemeClr val="tx2"/>
              </a:solidFill>
            </a:endParaRPr>
          </a:p>
        </p:txBody>
      </p:sp>
      <p:sp>
        <p:nvSpPr>
          <p:cNvPr id="152588" name="Rectangle 13"/>
          <p:cNvSpPr>
            <a:spLocks noChangeArrowheads="1"/>
          </p:cNvSpPr>
          <p:nvPr/>
        </p:nvSpPr>
        <p:spPr bwMode="auto">
          <a:xfrm>
            <a:off x="533400" y="76200"/>
            <a:ext cx="7620000" cy="609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algn="r" eaLnBrk="1" hangingPunct="1"/>
            <a:r>
              <a:rPr lang="en-US" sz="4400" b="1" i="1">
                <a:solidFill>
                  <a:schemeClr val="tx2"/>
                </a:solidFill>
                <a:ea typeface="新細明體" charset="0"/>
                <a:cs typeface="新細明體" charset="0"/>
              </a:rPr>
              <a:t>Why Millennial Sacrifices?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9718"/>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99721"/>
                                        </p:tgtEl>
                                        <p:attrNameLst>
                                          <p:attrName>style.visibility</p:attrName>
                                        </p:attrNameLst>
                                      </p:cBhvr>
                                      <p:to>
                                        <p:strVal val="visible"/>
                                      </p:to>
                                    </p:set>
                                    <p:animEffect transition="in" filter="wipe(left)">
                                      <p:cBhvr>
                                        <p:cTn id="10" dur="500"/>
                                        <p:tgtEl>
                                          <p:spTgt spid="4997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9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9719"/>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499722"/>
                                        </p:tgtEl>
                                        <p:attrNameLst>
                                          <p:attrName>style.visibility</p:attrName>
                                        </p:attrNameLst>
                                      </p:cBhvr>
                                      <p:to>
                                        <p:strVal val="visible"/>
                                      </p:to>
                                    </p:set>
                                    <p:animEffect transition="in" filter="wipe(right)">
                                      <p:cBhvr>
                                        <p:cTn id="19" dur="500"/>
                                        <p:tgtEl>
                                          <p:spTgt spid="4997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99723">
                                            <p:bg/>
                                          </p:spTgt>
                                        </p:tgtEl>
                                        <p:attrNameLst>
                                          <p:attrName>style.visibility</p:attrName>
                                        </p:attrNameLst>
                                      </p:cBhvr>
                                      <p:to>
                                        <p:strVal val="visible"/>
                                      </p:to>
                                    </p:set>
                                    <p:animEffect transition="in" filter="dissolve">
                                      <p:cBhvr>
                                        <p:cTn id="24" dur="500"/>
                                        <p:tgtEl>
                                          <p:spTgt spid="499723">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99723">
                                            <p:txEl>
                                              <p:pRg st="0" end="0"/>
                                            </p:txEl>
                                          </p:spTgt>
                                        </p:tgtEl>
                                        <p:attrNameLst>
                                          <p:attrName>style.visibility</p:attrName>
                                        </p:attrNameLst>
                                      </p:cBhvr>
                                      <p:to>
                                        <p:strVal val="visible"/>
                                      </p:to>
                                    </p:set>
                                    <p:animEffect transition="in" filter="dissolve">
                                      <p:cBhvr>
                                        <p:cTn id="29" dur="500"/>
                                        <p:tgtEl>
                                          <p:spTgt spid="49972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99723">
                                            <p:txEl>
                                              <p:pRg st="1" end="1"/>
                                            </p:txEl>
                                          </p:spTgt>
                                        </p:tgtEl>
                                        <p:attrNameLst>
                                          <p:attrName>style.visibility</p:attrName>
                                        </p:attrNameLst>
                                      </p:cBhvr>
                                      <p:to>
                                        <p:strVal val="visible"/>
                                      </p:to>
                                    </p:set>
                                    <p:animEffect transition="in" filter="dissolve">
                                      <p:cBhvr>
                                        <p:cTn id="34" dur="500"/>
                                        <p:tgtEl>
                                          <p:spTgt spid="499723">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99723">
                                            <p:txEl>
                                              <p:pRg st="2" end="2"/>
                                            </p:txEl>
                                          </p:spTgt>
                                        </p:tgtEl>
                                        <p:attrNameLst>
                                          <p:attrName>style.visibility</p:attrName>
                                        </p:attrNameLst>
                                      </p:cBhvr>
                                      <p:to>
                                        <p:strVal val="visible"/>
                                      </p:to>
                                    </p:set>
                                    <p:animEffect transition="in" filter="dissolve">
                                      <p:cBhvr>
                                        <p:cTn id="39" dur="500"/>
                                        <p:tgtEl>
                                          <p:spTgt spid="499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8" grpId="0"/>
      <p:bldP spid="499720" grpId="0"/>
      <p:bldP spid="499721" grpId="0" animBg="1"/>
      <p:bldP spid="499722" grpId="0" animBg="1"/>
      <p:bldP spid="499723" grpId="0" build="p"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rPr>
              <a:t>Black</a:t>
            </a:r>
            <a:endParaRPr lang="en-US">
              <a:latin typeface="Arial" charset="0"/>
            </a:endParaRPr>
          </a:p>
        </p:txBody>
      </p:sp>
      <p:sp>
        <p:nvSpPr>
          <p:cNvPr id="122883" name="Rectangle 3"/>
          <p:cNvSpPr>
            <a:spLocks noGrp="1" noChangeArrowheads="1"/>
          </p:cNvSpPr>
          <p:nvPr>
            <p:ph type="body" idx="1"/>
          </p:nvPr>
        </p:nvSpPr>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313420168"/>
      </p:ext>
    </p:extLst>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Future (Eschatology)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31575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2"/>
          <p:cNvGrpSpPr>
            <a:grpSpLocks/>
          </p:cNvGrpSpPr>
          <p:nvPr/>
        </p:nvGrpSpPr>
        <p:grpSpPr bwMode="auto">
          <a:xfrm>
            <a:off x="1273175" y="0"/>
            <a:ext cx="7947025" cy="6858000"/>
            <a:chOff x="0" y="0"/>
            <a:chExt cx="5006" cy="4320"/>
          </a:xfrm>
        </p:grpSpPr>
        <p:pic>
          <p:nvPicPr>
            <p:cNvPr id="94214"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5"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9141"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en-US" sz="3600">
                <a:latin typeface="Tahoma" charset="0"/>
                <a:ea typeface="ＭＳ Ｐゴシック" charset="0"/>
                <a:cs typeface="ＭＳ Ｐゴシック" charset="0"/>
              </a:rPr>
              <a:t>After temple rebuilding, in NT Passovers 100,000 Jews visited the Temple!</a:t>
            </a:r>
          </a:p>
        </p:txBody>
      </p:sp>
      <p:sp>
        <p:nvSpPr>
          <p:cNvPr id="219142" name="Line 6"/>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9143"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9144" name="Rectangle 8"/>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eaLnBrk="1" hangingPunct="1">
              <a:defRPr/>
            </a:pPr>
            <a:r>
              <a:rPr lang="en-US" sz="8800">
                <a:effectLst>
                  <a:outerShdw blurRad="38100" dist="38100" dir="2700000" algn="tl">
                    <a:srgbClr val="000000"/>
                  </a:outerShdw>
                </a:effectLst>
                <a:latin typeface="Tahoma" charset="0"/>
              </a:rPr>
              <a:t>AD 70: Temple Destroyed Again!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914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1914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19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2" grpId="0" animBg="1"/>
      <p:bldP spid="219143" grpId="0" animBg="1"/>
      <p:bldP spid="21914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rrowheads="1"/>
          </p:cNvSpPr>
          <p:nvPr>
            <p:ph type="title"/>
          </p:nvPr>
        </p:nvSpPr>
        <p:spPr/>
        <p:txBody>
          <a:bodyPr/>
          <a:lstStyle/>
          <a:p>
            <a:pPr eaLnBrk="1" hangingPunct="1">
              <a:defRPr/>
            </a:pPr>
            <a:r>
              <a:rPr lang="en-US">
                <a:latin typeface="Garamond" charset="0"/>
                <a:ea typeface="ＭＳ Ｐゴシック" charset="0"/>
                <a:cs typeface="ＭＳ Ｐゴシック" charset="0"/>
              </a:rPr>
              <a:t>Muslim Control</a:t>
            </a:r>
          </a:p>
        </p:txBody>
      </p:sp>
      <p:pic>
        <p:nvPicPr>
          <p:cNvPr id="96258"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705600" y="381000"/>
            <a:ext cx="1600200" cy="1039813"/>
          </a:xfrm>
        </p:spPr>
      </p:pic>
      <p:pic>
        <p:nvPicPr>
          <p:cNvPr id="221188"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p:spPr>
      </p:pic>
      <p:sp>
        <p:nvSpPr>
          <p:cNvPr id="221189" name="Text Box 5"/>
          <p:cNvSpPr txBox="1">
            <a:spLocks noChangeArrowheads="1"/>
          </p:cNvSpPr>
          <p:nvPr/>
        </p:nvSpPr>
        <p:spPr bwMode="auto">
          <a:xfrm>
            <a:off x="5105400" y="5240338"/>
            <a:ext cx="3810000"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3600">
                <a:effectLst>
                  <a:outerShdw blurRad="38100" dist="38100" dir="2700000" algn="tl">
                    <a:srgbClr val="000000"/>
                  </a:outerShdw>
                </a:effectLst>
                <a:latin typeface="Garamond" charset="0"/>
              </a:rPr>
              <a:t>Al-Aksa Mosque</a:t>
            </a:r>
          </a:p>
        </p:txBody>
      </p:sp>
      <p:pic>
        <p:nvPicPr>
          <p:cNvPr id="221190" name="Picture 6"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p:spPr>
      </p:pic>
      <p:sp>
        <p:nvSpPr>
          <p:cNvPr id="221191" name="Text Box 7"/>
          <p:cNvSpPr txBox="1">
            <a:spLocks noChangeArrowheads="1"/>
          </p:cNvSpPr>
          <p:nvPr/>
        </p:nvSpPr>
        <p:spPr bwMode="auto">
          <a:xfrm>
            <a:off x="304800" y="5240338"/>
            <a:ext cx="4191000" cy="11906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3600">
                <a:effectLst>
                  <a:outerShdw blurRad="38100" dist="38100" dir="2700000" algn="tl">
                    <a:srgbClr val="000000"/>
                  </a:outerShdw>
                </a:effectLst>
                <a:latin typeface="Garamond" charset="0"/>
              </a:rPr>
              <a:t>Mosque of Omar</a:t>
            </a:r>
            <a:br>
              <a:rPr lang="en-US" sz="3600">
                <a:effectLst>
                  <a:outerShdw blurRad="38100" dist="38100" dir="2700000" algn="tl">
                    <a:srgbClr val="000000"/>
                  </a:outerShdw>
                </a:effectLst>
                <a:latin typeface="Garamond" charset="0"/>
              </a:rPr>
            </a:br>
            <a:r>
              <a:rPr lang="en-US" sz="3600">
                <a:effectLst>
                  <a:outerShdw blurRad="38100" dist="38100" dir="2700000" algn="tl">
                    <a:srgbClr val="000000"/>
                  </a:outerShdw>
                </a:effectLst>
                <a:latin typeface="Garamond" charset="0"/>
              </a:rPr>
              <a:t>(Dome of the Rock)</a:t>
            </a:r>
          </a:p>
        </p:txBody>
      </p:sp>
      <p:sp>
        <p:nvSpPr>
          <p:cNvPr id="96263" name="Text Box 9"/>
          <p:cNvSpPr txBox="1">
            <a:spLocks noChangeArrowheads="1"/>
          </p:cNvSpPr>
          <p:nvPr/>
        </p:nvSpPr>
        <p:spPr bwMode="auto">
          <a:xfrm>
            <a:off x="8456613" y="0"/>
            <a:ext cx="523875"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tx2"/>
                </a:solidFill>
              </a:rPr>
              <a:t>47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1190"/>
                                        </p:tgtEl>
                                        <p:attrNameLst>
                                          <p:attrName>style.visibility</p:attrName>
                                        </p:attrNameLst>
                                      </p:cBhvr>
                                      <p:to>
                                        <p:strVal val="visible"/>
                                      </p:to>
                                    </p:set>
                                    <p:animEffect transition="in" filter="dissolve">
                                      <p:cBhvr>
                                        <p:cTn id="7" dur="500"/>
                                        <p:tgtEl>
                                          <p:spTgt spid="22119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1191"/>
                                        </p:tgtEl>
                                        <p:attrNameLst>
                                          <p:attrName>style.visibility</p:attrName>
                                        </p:attrNameLst>
                                      </p:cBhvr>
                                      <p:to>
                                        <p:strVal val="visible"/>
                                      </p:to>
                                    </p:set>
                                    <p:animEffect transition="in" filter="dissolve">
                                      <p:cBhvr>
                                        <p:cTn id="10" dur="500"/>
                                        <p:tgtEl>
                                          <p:spTgt spid="22119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21188"/>
                                        </p:tgtEl>
                                        <p:attrNameLst>
                                          <p:attrName>style.visibility</p:attrName>
                                        </p:attrNameLst>
                                      </p:cBhvr>
                                      <p:to>
                                        <p:strVal val="visible"/>
                                      </p:to>
                                    </p:set>
                                    <p:animEffect transition="in" filter="wipe(down)">
                                      <p:cBhvr>
                                        <p:cTn id="15" dur="500"/>
                                        <p:tgtEl>
                                          <p:spTgt spid="22118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1189"/>
                                        </p:tgtEl>
                                        <p:attrNameLst>
                                          <p:attrName>style.visibility</p:attrName>
                                        </p:attrNameLst>
                                      </p:cBhvr>
                                      <p:to>
                                        <p:strVal val="visible"/>
                                      </p:to>
                                    </p:set>
                                    <p:animEffect transition="in" filter="wipe(down)">
                                      <p:cBhvr>
                                        <p:cTn id="18"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p:bldP spid="2211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rrowheads="1"/>
          </p:cNvSpPr>
          <p:nvPr>
            <p:ph type="title"/>
          </p:nvPr>
        </p:nvSpPr>
        <p:spPr>
          <a:xfrm>
            <a:off x="990600" y="0"/>
            <a:ext cx="2514600" cy="3535363"/>
          </a:xfrm>
        </p:spPr>
        <p:txBody>
          <a:bodyPr/>
          <a:lstStyle/>
          <a:p>
            <a:pPr eaLnBrk="1" hangingPunct="1">
              <a:defRPr/>
            </a:pPr>
            <a:r>
              <a:rPr lang="en-US">
                <a:latin typeface="Garamond" charset="0"/>
                <a:ea typeface="ＭＳ Ｐゴシック" charset="0"/>
                <a:cs typeface="ＭＳ Ｐゴシック" charset="0"/>
              </a:rPr>
              <a:t>Muslim Prayers at the Dome</a:t>
            </a:r>
          </a:p>
        </p:txBody>
      </p:sp>
      <p:pic>
        <p:nvPicPr>
          <p:cNvPr id="98306" name="Picture 3"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Text Box 6"/>
          <p:cNvSpPr txBox="1">
            <a:spLocks noChangeArrowheads="1"/>
          </p:cNvSpPr>
          <p:nvPr/>
        </p:nvSpPr>
        <p:spPr bwMode="auto">
          <a:xfrm>
            <a:off x="8456613" y="0"/>
            <a:ext cx="523875"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tx2"/>
                </a:solidFill>
              </a:rPr>
              <a:t>45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rrowheads="1"/>
          </p:cNvSpPr>
          <p:nvPr>
            <p:ph type="title"/>
          </p:nvPr>
        </p:nvSpPr>
        <p:spPr>
          <a:xfrm>
            <a:off x="457200" y="274638"/>
            <a:ext cx="3505200" cy="4373562"/>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4000" dirty="0">
                <a:solidFill>
                  <a:srgbClr val="FFFFFF"/>
                </a:solidFill>
                <a:effectLst>
                  <a:glow rad="228600">
                    <a:schemeClr val="bg2"/>
                  </a:glow>
                </a:effectLst>
                <a:latin typeface="Arial" charset="0"/>
                <a:ea typeface="新細明體" charset="0"/>
                <a:cs typeface="Arial"/>
              </a:rPr>
              <a:t>A Dome to Outshine the Dome</a:t>
            </a:r>
          </a:p>
        </p:txBody>
      </p:sp>
      <p:pic>
        <p:nvPicPr>
          <p:cNvPr id="100354"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Rectangle 3"/>
          <p:cNvSpPr>
            <a:spLocks noGrp="1" noRot="1" noChangeArrowheads="1"/>
          </p:cNvSpPr>
          <p:nvPr>
            <p:ph type="title"/>
          </p:nvPr>
        </p:nvSpPr>
        <p:spPr>
          <a:xfrm>
            <a:off x="609600" y="571500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4000" dirty="0">
                <a:solidFill>
                  <a:srgbClr val="FFFFFF"/>
                </a:solidFill>
                <a:effectLst>
                  <a:glow rad="228600">
                    <a:schemeClr val="bg2"/>
                  </a:glow>
                </a:effectLst>
                <a:latin typeface="Arial" charset="0"/>
                <a:ea typeface="新細明體" charset="0"/>
                <a:cs typeface="Arial"/>
              </a:rPr>
              <a:t>The Rock Inside</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2004:Templates:Presentations:Designs:Frame</Template>
  <TotalTime>5671</TotalTime>
  <Words>3730</Words>
  <Application>Microsoft Macintosh PowerPoint</Application>
  <PresentationFormat>On-screen Show (4:3)</PresentationFormat>
  <Paragraphs>281</Paragraphs>
  <Slides>46</Slides>
  <Notes>38</Notes>
  <HiddenSlides>0</HiddenSlides>
  <MMClips>0</MMClips>
  <ScaleCrop>false</ScaleCrop>
  <HeadingPairs>
    <vt:vector size="6" baseType="variant">
      <vt:variant>
        <vt:lpstr>Fonts Used</vt:lpstr>
      </vt:variant>
      <vt:variant>
        <vt:i4>9</vt:i4>
      </vt:variant>
      <vt:variant>
        <vt:lpstr>Theme</vt:lpstr>
      </vt:variant>
      <vt:variant>
        <vt:i4>17</vt:i4>
      </vt:variant>
      <vt:variant>
        <vt:lpstr>Slide Titles</vt:lpstr>
      </vt:variant>
      <vt:variant>
        <vt:i4>46</vt:i4>
      </vt:variant>
    </vt:vector>
  </HeadingPairs>
  <TitlesOfParts>
    <vt:vector size="72" baseType="lpstr">
      <vt:lpstr>Visitation Regular</vt:lpstr>
      <vt:lpstr>Arial</vt:lpstr>
      <vt:lpstr>Arial Black</vt:lpstr>
      <vt:lpstr>Calibri</vt:lpstr>
      <vt:lpstr>Comic Sans MS</vt:lpstr>
      <vt:lpstr>Garamond</vt:lpstr>
      <vt:lpstr>Tahoma</vt:lpstr>
      <vt:lpstr>Times New Roman</vt:lpstr>
      <vt:lpstr>Wingdings</vt:lpstr>
      <vt:lpstr>Blank Presentation</vt:lpstr>
      <vt:lpstr>14 Literary 2 - Dead Sea Scrolls</vt:lpstr>
      <vt:lpstr>Fireball</vt:lpstr>
      <vt:lpstr>Beam</vt:lpstr>
      <vt:lpstr>Slit</vt:lpstr>
      <vt:lpstr>Stream</vt:lpstr>
      <vt:lpstr>Default Design</vt:lpstr>
      <vt:lpstr>1_Orbit</vt:lpstr>
      <vt:lpstr>4_Office Theme</vt:lpstr>
      <vt:lpstr>1_Stream</vt:lpstr>
      <vt:lpstr>Office Theme</vt:lpstr>
      <vt:lpstr>1_Blank Presentation</vt:lpstr>
      <vt:lpstr>Ripple</vt:lpstr>
      <vt:lpstr>1_Fireball</vt:lpstr>
      <vt:lpstr>2_Default Design</vt:lpstr>
      <vt:lpstr>3_Fireball</vt:lpstr>
      <vt:lpstr>1_Default Design</vt:lpstr>
      <vt:lpstr>Ezekiel's Temple  &amp; Topography</vt:lpstr>
      <vt:lpstr>What's the Future for the Dome and World Geography in the Kingdom after Messiah Comes?</vt:lpstr>
      <vt:lpstr>Jewish life then revolved around Solomon's temple for 400 years (959-586 BC)</vt:lpstr>
      <vt:lpstr>Jews Maintained Holiness at the Basin</vt:lpstr>
      <vt:lpstr>After temple rebuilding, in NT Passovers 100,000 Jews visited the Temple!</vt:lpstr>
      <vt:lpstr>Muslim Control</vt:lpstr>
      <vt:lpstr>Muslim Prayers at the Dome</vt:lpstr>
      <vt:lpstr>A Dome to Outshine the Dome</vt:lpstr>
      <vt:lpstr>The Rock Inside</vt:lpstr>
      <vt:lpstr>An Imposing Structure</vt:lpstr>
      <vt:lpstr>Modern Temple Mount</vt:lpstr>
      <vt:lpstr>Jewish Western Wall</vt:lpstr>
      <vt:lpstr>The Western Wall</vt:lpstr>
      <vt:lpstr>Prayers for the Third Temple</vt:lpstr>
      <vt:lpstr>Antichrist will make a 7-year treaty with Israel</vt:lpstr>
      <vt:lpstr>But the Tribulation Temple will be destroyed and replaced with Ezekiel’s Temple in the Millennium   (Fourth Temple Era)</vt:lpstr>
      <vt:lpstr>Timeline to the Kingdom and Temple Described in Ezekiel 40–48</vt:lpstr>
      <vt:lpstr>Ezekiel's Temple</vt:lpstr>
      <vt:lpstr>Ezekiel' Temple Model</vt:lpstr>
      <vt:lpstr>View from Above</vt:lpstr>
      <vt:lpstr>View of the Sanctuary (Ezekiel 40-48)</vt:lpstr>
      <vt:lpstr>View Down the Outer Court</vt:lpstr>
      <vt:lpstr>Exterior View of the Inner Temple</vt:lpstr>
      <vt:lpstr>Solomon's &amp; Ezekiel's Temples Contrasted</vt:lpstr>
      <vt:lpstr>Comparing the Furniture</vt:lpstr>
      <vt:lpstr>View from Above</vt:lpstr>
      <vt:lpstr>Ezekiel's temple won't fit on the present Temple Mount!</vt:lpstr>
      <vt:lpstr>The Eastern Gate (40:7-16)</vt:lpstr>
      <vt:lpstr>Altar (43:13-17)</vt:lpstr>
      <vt:lpstr>Altar (43:13-17)</vt:lpstr>
      <vt:lpstr>The Altar (43:13-17)</vt:lpstr>
      <vt:lpstr>End Time Geography</vt:lpstr>
      <vt:lpstr>Priests, Levites &amp; Prince Comparisons</vt:lpstr>
      <vt:lpstr>Crops from a Fresh Water Oasis</vt:lpstr>
      <vt:lpstr>Tribal Redistribution</vt:lpstr>
      <vt:lpstr>Another View of the Eastern Border</vt:lpstr>
      <vt:lpstr>Will Israel's millennial border go all the way east to the Euphrates River?</vt:lpstr>
      <vt:lpstr>Land Portions (48:1-7)</vt:lpstr>
      <vt:lpstr>A Mediating View is Probably Most Accurate</vt:lpstr>
      <vt:lpstr>Millennial Jerusalem</vt:lpstr>
      <vt:lpstr>Which temple for Ezekiel?</vt:lpstr>
      <vt:lpstr>Interpretations of 40–48</vt:lpstr>
      <vt:lpstr>Problems Either Way!</vt:lpstr>
      <vt:lpstr>Why Millennial Sacrifices?</vt:lpstr>
      <vt:lpstr>Black</vt:lpstr>
      <vt:lpstr>Future (Eschatology)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127</cp:revision>
  <dcterms:created xsi:type="dcterms:W3CDTF">2005-03-04T01:35:56Z</dcterms:created>
  <dcterms:modified xsi:type="dcterms:W3CDTF">2023-12-08T01:15:35Z</dcterms:modified>
</cp:coreProperties>
</file>