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78" r:id="rId2"/>
    <p:sldMasterId id="2147483890" r:id="rId3"/>
    <p:sldMasterId id="2147483902" r:id="rId4"/>
    <p:sldMasterId id="2147483914" r:id="rId5"/>
    <p:sldMasterId id="2147483926" r:id="rId6"/>
    <p:sldMasterId id="2147483929" r:id="rId7"/>
    <p:sldMasterId id="2147483941" r:id="rId8"/>
    <p:sldMasterId id="2147483953" r:id="rId9"/>
    <p:sldMasterId id="2147483955" r:id="rId10"/>
    <p:sldMasterId id="2147483967" r:id="rId11"/>
    <p:sldMasterId id="2147483979" r:id="rId12"/>
    <p:sldMasterId id="2147483993" r:id="rId13"/>
    <p:sldMasterId id="2147484130" r:id="rId14"/>
  </p:sldMasterIdLst>
  <p:notesMasterIdLst>
    <p:notesMasterId r:id="rId78"/>
  </p:notesMasterIdLst>
  <p:handoutMasterIdLst>
    <p:handoutMasterId r:id="rId79"/>
  </p:handoutMasterIdLst>
  <p:sldIdLst>
    <p:sldId id="289" r:id="rId15"/>
    <p:sldId id="291" r:id="rId16"/>
    <p:sldId id="258"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54" r:id="rId48"/>
    <p:sldId id="322" r:id="rId49"/>
    <p:sldId id="323" r:id="rId50"/>
    <p:sldId id="324" r:id="rId51"/>
    <p:sldId id="325" r:id="rId52"/>
    <p:sldId id="326" r:id="rId53"/>
    <p:sldId id="355"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56" r:id="rId72"/>
    <p:sldId id="345" r:id="rId73"/>
    <p:sldId id="346" r:id="rId74"/>
    <p:sldId id="347" r:id="rId75"/>
    <p:sldId id="352" r:id="rId76"/>
    <p:sldId id="353" r:id="rId77"/>
  </p:sldIdLst>
  <p:sldSz cx="9144000" cy="6858000" type="letter"/>
  <p:notesSz cx="6985000" cy="92821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2141"/>
    <a:srgbClr val="731F3C"/>
    <a:srgbClr val="FFFF00"/>
    <a:srgbClr val="FF99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53"/>
    <p:restoredTop sz="60722"/>
  </p:normalViewPr>
  <p:slideViewPr>
    <p:cSldViewPr>
      <p:cViewPr>
        <p:scale>
          <a:sx n="113" d="100"/>
          <a:sy n="113" d="100"/>
        </p:scale>
        <p:origin x="2904"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23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39"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algn="r" defTabSz="930275">
              <a:defRPr sz="1200">
                <a:latin typeface="Times New Roman" charset="0"/>
                <a:ea typeface="+mn-ea"/>
                <a:cs typeface="+mn-cs"/>
              </a:defRPr>
            </a:lvl1pPr>
          </a:lstStyle>
          <a:p>
            <a:pPr>
              <a:defRPr/>
            </a:pPr>
            <a:endParaRPr lang="en-US"/>
          </a:p>
        </p:txBody>
      </p:sp>
      <p:sp>
        <p:nvSpPr>
          <p:cNvPr id="14340" name="Rectangle 4"/>
          <p:cNvSpPr>
            <a:spLocks noGrp="1" noChangeArrowheads="1"/>
          </p:cNvSpPr>
          <p:nvPr>
            <p:ph type="ftr" sz="quarter" idx="2"/>
          </p:nvPr>
        </p:nvSpPr>
        <p:spPr bwMode="auto">
          <a:xfrm>
            <a:off x="0" y="8818563"/>
            <a:ext cx="3027363"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41" name="Rectangle 5"/>
          <p:cNvSpPr>
            <a:spLocks noGrp="1" noChangeArrowheads="1"/>
          </p:cNvSpPr>
          <p:nvPr>
            <p:ph type="sldNum" sz="quarter" idx="3"/>
          </p:nvPr>
        </p:nvSpPr>
        <p:spPr bwMode="auto">
          <a:xfrm>
            <a:off x="3957638" y="8818563"/>
            <a:ext cx="3027362"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algn="r" defTabSz="930275">
              <a:defRPr sz="1200"/>
            </a:lvl1pPr>
          </a:lstStyle>
          <a:p>
            <a:pPr>
              <a:defRPr/>
            </a:pPr>
            <a:fld id="{790AAA37-9F9E-4743-829F-6FCD220DBAC5}" type="slidenum">
              <a:rPr lang="en-US"/>
              <a:pPr>
                <a:defRPr/>
              </a:pPr>
              <a:t>‹#›</a:t>
            </a:fld>
            <a:endParaRPr lang="en-US"/>
          </a:p>
        </p:txBody>
      </p:sp>
    </p:spTree>
    <p:extLst>
      <p:ext uri="{BB962C8B-B14F-4D97-AF65-F5344CB8AC3E}">
        <p14:creationId xmlns:p14="http://schemas.microsoft.com/office/powerpoint/2010/main" val="1404249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5"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652420-B985-F441-80C6-ABDBF1AFA20A}" type="slidenum">
              <a:rPr lang="en-US"/>
              <a:pPr>
                <a:defRPr/>
              </a:pPr>
              <a:t>‹#›</a:t>
            </a:fld>
            <a:endParaRPr lang="en-US"/>
          </a:p>
        </p:txBody>
      </p:sp>
    </p:spTree>
    <p:extLst>
      <p:ext uri="{BB962C8B-B14F-4D97-AF65-F5344CB8AC3E}">
        <p14:creationId xmlns:p14="http://schemas.microsoft.com/office/powerpoint/2010/main" val="3329108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blog.lifeway.com/newsroom/tag/lifeway-research/" TargetMode="External"/><Relationship Id="rId3" Type="http://schemas.openxmlformats.org/officeDocument/2006/relationships/hyperlink" Target="http://lifewayresearch.com/wp-content/uploads/2016/04/Pastor-Views-on-the-End-Times-January-2016.pdf" TargetMode="External"/><Relationship Id="rId7" Type="http://schemas.openxmlformats.org/officeDocument/2006/relationships/hyperlink" Target="https://blog.lifeway.com/newsroom/tag/eschatology/"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blog.lifeway.com/newsroom/tag/end-times/" TargetMode="External"/><Relationship Id="rId5" Type="http://schemas.openxmlformats.org/officeDocument/2006/relationships/hyperlink" Target="https://blog.lifeway.com/newsroom/tag/antichrist/" TargetMode="External"/><Relationship Id="rId10" Type="http://schemas.openxmlformats.org/officeDocument/2006/relationships/hyperlink" Target="https://blog.lifeway.com/newsroom/tag/theology/" TargetMode="External"/><Relationship Id="rId4" Type="http://schemas.openxmlformats.org/officeDocument/2006/relationships/hyperlink" Target="https://blog.lifeway.com/newsroom/category/news/" TargetMode="External"/><Relationship Id="rId9" Type="http://schemas.openxmlformats.org/officeDocument/2006/relationships/hyperlink" Target="https://blog.lifeway.com/newsroom/tag/pastor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57DC49-866A-4341-93E1-BF911A9CA5F8}" type="slidenum">
              <a:rPr lang="en-US" sz="1200"/>
              <a:pPr/>
              <a:t>1</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12</a:t>
            </a:fld>
            <a:endParaRPr lang="en-US" sz="1200">
              <a:solidFill>
                <a:prstClr val="black"/>
              </a:solidFill>
            </a:endParaRPr>
          </a:p>
        </p:txBody>
      </p:sp>
      <p:sp>
        <p:nvSpPr>
          <p:cNvPr id="53251" name="Rectangle 2"/>
          <p:cNvSpPr>
            <a:spLocks noGrp="1" noRot="1" noChangeAspect="1" noChangeArrowheads="1"/>
          </p:cNvSpPr>
          <p:nvPr>
            <p:ph type="sldImg"/>
          </p:nvPr>
        </p:nvSpPr>
        <p:spPr>
          <a:xfrm>
            <a:off x="1173163" y="696913"/>
            <a:ext cx="4638675" cy="3479800"/>
          </a:xfrm>
          <a:solidFill>
            <a:srgbClr val="FFFFFF"/>
          </a:solidFill>
          <a:ln/>
        </p:spPr>
      </p:sp>
      <p:sp>
        <p:nvSpPr>
          <p:cNvPr id="53252"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13</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31334" y="4409003"/>
            <a:ext cx="5122333" cy="845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14</a:t>
            </a:fld>
            <a:endParaRPr lang="en-US" sz="1200">
              <a:solidFill>
                <a:prstClr val="black"/>
              </a:solidFill>
            </a:endParaRPr>
          </a:p>
        </p:txBody>
      </p:sp>
      <p:sp>
        <p:nvSpPr>
          <p:cNvPr id="51203" name="Rectangle 2"/>
          <p:cNvSpPr>
            <a:spLocks noGrp="1" noRot="1" noChangeAspect="1" noChangeArrowheads="1"/>
          </p:cNvSpPr>
          <p:nvPr>
            <p:ph type="sldImg"/>
          </p:nvPr>
        </p:nvSpPr>
        <p:spPr>
          <a:xfrm>
            <a:off x="1173163" y="696913"/>
            <a:ext cx="4638675" cy="3479800"/>
          </a:xfrm>
          <a:solidFill>
            <a:srgbClr val="FFFFFF"/>
          </a:solidFill>
          <a:ln/>
        </p:spPr>
      </p:sp>
      <p:sp>
        <p:nvSpPr>
          <p:cNvPr id="51204"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15</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16</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CA51627-13AE-3242-9BD0-51F93EEC3BD2}" type="slidenum">
              <a:rPr lang="en-US" sz="1200">
                <a:solidFill>
                  <a:prstClr val="black"/>
                </a:solidFill>
              </a:rPr>
              <a:pPr/>
              <a:t>17</a:t>
            </a:fld>
            <a:endParaRPr lang="en-US" sz="12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18</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31334" y="4409003"/>
            <a:ext cx="5122333" cy="845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a:solidFill>
                  <a:schemeClr val="bg1"/>
                </a:solidFill>
                <a:latin typeface="Bwgrkl" charset="0"/>
                <a:ea typeface="ＭＳ Ｐゴシック" charset="0"/>
                <a:cs typeface="Bwgrkl" charset="0"/>
              </a:rPr>
              <a:t>e,k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19</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31334" y="4409003"/>
            <a:ext cx="5122333" cy="845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a:solidFill>
                  <a:schemeClr val="bg1"/>
                </a:solidFill>
                <a:latin typeface="Bwgrkl" charset="0"/>
                <a:ea typeface="ＭＳ Ｐゴシック" charset="0"/>
                <a:cs typeface="Bwgrkl" charset="0"/>
              </a:rPr>
              <a:t>e,k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4BCD1384-30E3-AA43-AB9F-4C587EB21D3A}" type="slidenum">
              <a:rPr lang="en-US" sz="1200">
                <a:solidFill>
                  <a:prstClr val="black"/>
                </a:solidFill>
              </a:rPr>
              <a:pPr/>
              <a:t>20</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Shape 1570"/>
          <p:cNvSpPr>
            <a:spLocks noGrp="1" noRot="1" noChangeAspect="1"/>
          </p:cNvSpPr>
          <p:nvPr>
            <p:ph type="sldImg"/>
          </p:nvPr>
        </p:nvSpPr>
        <p:spPr>
          <a:prstGeom prst="rect">
            <a:avLst/>
          </a:prstGeom>
        </p:spPr>
        <p:txBody>
          <a:bodyPr/>
          <a:lstStyle/>
          <a:p>
            <a:endParaRPr/>
          </a:p>
        </p:txBody>
      </p:sp>
      <p:sp>
        <p:nvSpPr>
          <p:cNvPr id="1571" name="Shape 1571"/>
          <p:cNvSpPr>
            <a:spLocks noGrp="1"/>
          </p:cNvSpPr>
          <p:nvPr>
            <p:ph type="body" sz="quarter" idx="1"/>
          </p:nvPr>
        </p:nvSpPr>
        <p:spPr>
          <a:prstGeom prst="rect">
            <a:avLst/>
          </a:prstGeom>
        </p:spPr>
        <p:txBody>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blog.lifeway.com</a:t>
            </a:r>
            <a:r>
              <a:rPr lang="en-US" dirty="0">
                <a:latin typeface="Arial" panose="020B0604020202020204" pitchFamily="34" charset="0"/>
                <a:cs typeface="Arial" panose="020B0604020202020204" pitchFamily="34" charset="0"/>
              </a:rPr>
              <a:t>/newsroom/2016/04/26/pastors-the-end-of-the-world-is-complicated/</a:t>
            </a:r>
          </a:p>
          <a:p>
            <a:r>
              <a:rPr lang="en-SG" b="1" dirty="0">
                <a:latin typeface="Arial" panose="020B0604020202020204" pitchFamily="34" charset="0"/>
                <a:cs typeface="Arial" panose="020B0604020202020204" pitchFamily="34" charset="0"/>
              </a:rPr>
              <a:t>Pastors: The end of the world is complicated</a:t>
            </a:r>
          </a:p>
          <a:p>
            <a:r>
              <a:rPr lang="en-SG" dirty="0">
                <a:latin typeface="Arial" panose="020B0604020202020204" pitchFamily="34" charset="0"/>
                <a:cs typeface="Arial" panose="020B0604020202020204" pitchFamily="34" charset="0"/>
              </a:rPr>
              <a:t>April 26, 2016</a:t>
            </a:r>
          </a:p>
          <a:p>
            <a:r>
              <a:rPr lang="en-SG" i="1" dirty="0">
                <a:latin typeface="Arial" panose="020B0604020202020204" pitchFamily="34" charset="0"/>
                <a:cs typeface="Arial" panose="020B0604020202020204" pitchFamily="34" charset="0"/>
              </a:rPr>
              <a:t>By Bob </a:t>
            </a:r>
            <a:r>
              <a:rPr lang="en-SG" i="1" dirty="0" err="1">
                <a:latin typeface="Arial" panose="020B0604020202020204" pitchFamily="34" charset="0"/>
                <a:cs typeface="Arial" panose="020B0604020202020204" pitchFamily="34" charset="0"/>
              </a:rPr>
              <a:t>Smietana</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NASHVILLE, Tennessee –</a:t>
            </a:r>
            <a:r>
              <a:rPr lang="en-SG" dirty="0">
                <a:latin typeface="Arial" panose="020B0604020202020204" pitchFamily="34" charset="0"/>
                <a:cs typeface="Arial" panose="020B0604020202020204" pitchFamily="34" charset="0"/>
              </a:rPr>
              <a:t> Most Protestant pastors believe Jesus will return in the future. But few agree about the details of the apocalypse.</a:t>
            </a:r>
          </a:p>
          <a:p>
            <a:r>
              <a:rPr lang="en-SG" dirty="0">
                <a:latin typeface="Arial" panose="020B0604020202020204" pitchFamily="34" charset="0"/>
                <a:cs typeface="Arial" panose="020B0604020202020204" pitchFamily="34" charset="0"/>
              </a:rPr>
              <a:t>A third of America’s Protestant pastors expect Christians to be raptured—or taken up in the sky to meet Jesus—as the end times begin. About half think a false messiah known as the Antichrist will appear sometime in the future.</a:t>
            </a:r>
          </a:p>
          <a:p>
            <a:r>
              <a:rPr lang="en-SG" dirty="0">
                <a:latin typeface="Arial" panose="020B0604020202020204" pitchFamily="34" charset="0"/>
                <a:cs typeface="Arial" panose="020B0604020202020204" pitchFamily="34" charset="0"/>
              </a:rPr>
              <a:t>A surprising number think the Antichrist has already been here or isn’t on his way at all.</a:t>
            </a:r>
          </a:p>
          <a:p>
            <a:r>
              <a:rPr lang="en-SG" dirty="0">
                <a:latin typeface="Arial" panose="020B0604020202020204" pitchFamily="34" charset="0"/>
                <a:cs typeface="Arial" panose="020B0604020202020204" pitchFamily="34" charset="0"/>
              </a:rPr>
              <a:t>Those are among the findings of a new telephone survey of 1,000 Protestant senior pastors and their views on end-times theology from Nashville-based LifeWay Research, sponsored by Charisma House Book Group.</a:t>
            </a:r>
          </a:p>
          <a:p>
            <a:r>
              <a:rPr lang="en-SG" dirty="0">
                <a:latin typeface="Arial" panose="020B0604020202020204" pitchFamily="34" charset="0"/>
                <a:cs typeface="Arial" panose="020B0604020202020204" pitchFamily="34" charset="0"/>
              </a:rPr>
              <a:t>End-times theology remains popular with churchgoers, says Scott McConnell, vice president of LifeWay Research. But it’s not an easy topic to preach about.</a:t>
            </a:r>
          </a:p>
          <a:p>
            <a:r>
              <a:rPr lang="en-SG" dirty="0">
                <a:latin typeface="Arial" panose="020B0604020202020204" pitchFamily="34" charset="0"/>
                <a:cs typeface="Arial" panose="020B0604020202020204" pitchFamily="34" charset="0"/>
              </a:rPr>
              <a:t>“Most people want their pastor to preach about the Book of Revelation and the end of the world,” he says. “But that’s a complicated task. Pastors and the scholars they cite often disagree about how the end times will unfold.”</a:t>
            </a:r>
          </a:p>
          <a:p>
            <a:r>
              <a:rPr lang="en-SG" b="1" dirty="0">
                <a:latin typeface="Arial" panose="020B0604020202020204" pitchFamily="34" charset="0"/>
                <a:cs typeface="Arial" panose="020B0604020202020204" pitchFamily="34" charset="0"/>
              </a:rPr>
              <a:t>No consensus about the rapture</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Researchers found widely varying views about three aspects of end-times theology:</a:t>
            </a:r>
          </a:p>
          <a:p>
            <a:r>
              <a:rPr lang="en-SG" dirty="0">
                <a:latin typeface="Arial" panose="020B0604020202020204" pitchFamily="34" charset="0"/>
                <a:cs typeface="Arial" panose="020B0604020202020204" pitchFamily="34" charset="0"/>
              </a:rPr>
              <a:t>The timing of the rapture (see 1st Thessalonians 4:15-17 and Matthew 24)</a:t>
            </a:r>
          </a:p>
          <a:p>
            <a:r>
              <a:rPr lang="en-SG" dirty="0">
                <a:latin typeface="Arial" panose="020B0604020202020204" pitchFamily="34" charset="0"/>
                <a:cs typeface="Arial" panose="020B0604020202020204" pitchFamily="34" charset="0"/>
              </a:rPr>
              <a:t>The nature of the Antichrist (found in 1 John and 2 John and other texts)</a:t>
            </a:r>
          </a:p>
          <a:p>
            <a:r>
              <a:rPr lang="en-SG" dirty="0">
                <a:latin typeface="Arial" panose="020B0604020202020204" pitchFamily="34" charset="0"/>
                <a:cs typeface="Arial" panose="020B0604020202020204" pitchFamily="34" charset="0"/>
              </a:rPr>
              <a:t>The millennial kingdom, when Jesus reigns for 1,000 years (Revelation 20:1-10)</a:t>
            </a:r>
          </a:p>
          <a:p>
            <a:r>
              <a:rPr lang="en-SG" dirty="0">
                <a:latin typeface="Arial" panose="020B0604020202020204" pitchFamily="34" charset="0"/>
                <a:cs typeface="Arial" panose="020B0604020202020204" pitchFamily="34" charset="0"/>
              </a:rPr>
              <a:t>About a third (36 percent) of Protestant senior pastors believe in the kind of pretribulation rapture familiar to pop culture. In that scenario, Christians disappear at the start of the apocalypse. Those left behind suffer great trouble or tribulation.</a:t>
            </a:r>
          </a:p>
          <a:p>
            <a:r>
              <a:rPr lang="en-SG" dirty="0">
                <a:latin typeface="Arial" panose="020B0604020202020204" pitchFamily="34" charset="0"/>
                <a:cs typeface="Arial" panose="020B0604020202020204" pitchFamily="34" charset="0"/>
              </a:rPr>
              <a:t>One in 4 pastors say the rapture is not literal. Almost 1 in 5 thinks the rapture happens after the tribulation (18 percent). A few believe the rapture already happened (1 percent) or that it will occur during the tribulation (4 percent) or before the wrath of God is poured out on the earth (4 percent). Others don’t agree with any of these views (8 percent) or aren’t sure what will happen (4 percent).</a:t>
            </a:r>
          </a:p>
          <a:p>
            <a:r>
              <a:rPr lang="en-SG" dirty="0">
                <a:latin typeface="Arial" panose="020B0604020202020204" pitchFamily="34" charset="0"/>
                <a:cs typeface="Arial" panose="020B0604020202020204" pitchFamily="34" charset="0"/>
              </a:rPr>
              <a:t>Mainline Protestant pastors (36 percent) are more likely to say the rapture isn’t literal. Pastors who hold this view include about half of Lutherans (60 percent), Methodists (48 percent) and Presbyterian/Reformed pastors (49 percent). Few Baptist (6 percent) or Pentecostal pastors (less than 1 percent) hold that view.</a:t>
            </a:r>
          </a:p>
          <a:p>
            <a:r>
              <a:rPr lang="en-SG" dirty="0">
                <a:latin typeface="Arial" panose="020B0604020202020204" pitchFamily="34" charset="0"/>
                <a:cs typeface="Arial" panose="020B0604020202020204" pitchFamily="34" charset="0"/>
              </a:rPr>
              <a:t>Evangelicals overall (43 percent) are more likely to believe in a pretribulation rapture.</a:t>
            </a:r>
          </a:p>
          <a:p>
            <a:r>
              <a:rPr lang="en-SG" dirty="0">
                <a:latin typeface="Arial" panose="020B0604020202020204" pitchFamily="34" charset="0"/>
                <a:cs typeface="Arial" panose="020B0604020202020204" pitchFamily="34" charset="0"/>
              </a:rPr>
              <a:t>Education and age also play a role in how pastors view the rapture. Pastors with a master’s degree (33 percent) or a doctorate (29 percent) are more likely to say the rapture isn’t literal than those with no degree (6 percent) or a bachelor’s (16 percent).</a:t>
            </a:r>
          </a:p>
          <a:p>
            <a:r>
              <a:rPr lang="en-SG" dirty="0">
                <a:latin typeface="Arial" panose="020B0604020202020204" pitchFamily="34" charset="0"/>
                <a:cs typeface="Arial" panose="020B0604020202020204" pitchFamily="34" charset="0"/>
              </a:rPr>
              <a:t>Sixty percent of pastors with no college degree believe in a pretribulation rapture. By contrast, 26 percent of pastors with a master’s hold that view.</a:t>
            </a:r>
          </a:p>
          <a:p>
            <a:r>
              <a:rPr lang="en-SG" dirty="0">
                <a:latin typeface="Arial" panose="020B0604020202020204" pitchFamily="34" charset="0"/>
                <a:cs typeface="Arial" panose="020B0604020202020204" pitchFamily="34" charset="0"/>
              </a:rPr>
              <a:t>Pastors under 45 are least likely to believe in a pretribulation rapture (28 percent), compared to their older cohorts. They’re also most likely (23 percent) to believe in a </a:t>
            </a:r>
            <a:r>
              <a:rPr lang="en-SG" dirty="0" err="1">
                <a:latin typeface="Arial" panose="020B0604020202020204" pitchFamily="34" charset="0"/>
                <a:cs typeface="Arial" panose="020B0604020202020204" pitchFamily="34" charset="0"/>
              </a:rPr>
              <a:t>posttribulation</a:t>
            </a:r>
            <a:r>
              <a:rPr lang="en-SG" dirty="0">
                <a:latin typeface="Arial" panose="020B0604020202020204" pitchFamily="34" charset="0"/>
                <a:cs typeface="Arial" panose="020B0604020202020204" pitchFamily="34" charset="0"/>
              </a:rPr>
              <a:t> rapture.</a:t>
            </a:r>
          </a:p>
          <a:p>
            <a:r>
              <a:rPr lang="en-SG" b="1" dirty="0">
                <a:latin typeface="Arial" panose="020B0604020202020204" pitchFamily="34" charset="0"/>
                <a:cs typeface="Arial" panose="020B0604020202020204" pitchFamily="34" charset="0"/>
              </a:rPr>
              <a:t>Most expect the Antichrist, disagree on timing</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LifeWay Research also found diverse views about the Antichrist.</a:t>
            </a:r>
          </a:p>
          <a:p>
            <a:r>
              <a:rPr lang="en-SG" i="1" dirty="0">
                <a:latin typeface="Arial" panose="020B0604020202020204" pitchFamily="34" charset="0"/>
                <a:cs typeface="Arial" panose="020B0604020202020204" pitchFamily="34" charset="0"/>
              </a:rPr>
              <a:t>(Article continues below chart.)</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About half (49 percent) say the Antichrist is a figure who will arise in the future. Others say there is no individual Antichrist (12 percent); that, he is a personification of evil (14 percent) or an institution (7 percent). Six percent say the Antichrist has already been here.</a:t>
            </a:r>
          </a:p>
          <a:p>
            <a:r>
              <a:rPr lang="en-SG" dirty="0">
                <a:latin typeface="Arial" panose="020B0604020202020204" pitchFamily="34" charset="0"/>
                <a:cs typeface="Arial" panose="020B0604020202020204" pitchFamily="34" charset="0"/>
              </a:rPr>
              <a:t>Baptists (75 percent) and Pentecostals (83 percent) are most likely to see a future Antichrist. Lutherans (29 percent), Methodists (28 percent) and Presbyterian/Reformed pastors (31 percent) are more likely to see the Antichrist as a personification of evil.</a:t>
            </a:r>
          </a:p>
          <a:p>
            <a:r>
              <a:rPr lang="en-SG" dirty="0">
                <a:latin typeface="Arial" panose="020B0604020202020204" pitchFamily="34" charset="0"/>
                <a:cs typeface="Arial" panose="020B0604020202020204" pitchFamily="34" charset="0"/>
              </a:rPr>
              <a:t>Education also played a role in how pastors see the Antichrist. Two-thirds of those with no college degree (68 percent) or a bachelor’s (63 percent) believe in a future Antichrist figure. Fewer than half of those with a master’s (39 percent) or a doctorate (49 percent) hold that view.</a:t>
            </a:r>
          </a:p>
          <a:p>
            <a:r>
              <a:rPr lang="en-SG" b="1" dirty="0">
                <a:latin typeface="Arial" panose="020B0604020202020204" pitchFamily="34" charset="0"/>
                <a:cs typeface="Arial" panose="020B0604020202020204" pitchFamily="34" charset="0"/>
              </a:rPr>
              <a:t>Premillennialism is commonplace</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Pastors also disagree about the details of the millennial kingdom.</a:t>
            </a:r>
          </a:p>
          <a:p>
            <a:r>
              <a:rPr lang="en-SG" dirty="0">
                <a:latin typeface="Arial" panose="020B0604020202020204" pitchFamily="34" charset="0"/>
                <a:cs typeface="Arial" panose="020B0604020202020204" pitchFamily="34" charset="0"/>
              </a:rPr>
              <a:t>About half (48 percent) believe in premillennialism, the view that the 1,000-year reign of Christ happens in the future. A third (31 percent) believe in amillennialism, the view that there’s no 1,000-year reign—instead Jesus already rules the hearts and minds of Christians.</a:t>
            </a:r>
          </a:p>
          <a:p>
            <a:r>
              <a:rPr lang="en-SG" dirty="0">
                <a:latin typeface="Arial" panose="020B0604020202020204" pitchFamily="34" charset="0"/>
                <a:cs typeface="Arial" panose="020B0604020202020204" pitchFamily="34" charset="0"/>
              </a:rPr>
              <a:t>One in 10 (11 percent) believe in postmillennialism—the idea that the world will gradually become more Christian until Jesus returns.</a:t>
            </a:r>
          </a:p>
          <a:p>
            <a:r>
              <a:rPr lang="en-SG" dirty="0">
                <a:latin typeface="Arial" panose="020B0604020202020204" pitchFamily="34" charset="0"/>
                <a:cs typeface="Arial" panose="020B0604020202020204" pitchFamily="34" charset="0"/>
              </a:rPr>
              <a:t>Most pastors were split by denomination:</a:t>
            </a:r>
          </a:p>
          <a:p>
            <a:r>
              <a:rPr lang="en-SG" dirty="0">
                <a:latin typeface="Arial" panose="020B0604020202020204" pitchFamily="34" charset="0"/>
                <a:cs typeface="Arial" panose="020B0604020202020204" pitchFamily="34" charset="0"/>
              </a:rPr>
              <a:t>Baptists (75 percent) and Pentecostals (84 percent) are most likely to choose premillennialism.</a:t>
            </a:r>
          </a:p>
          <a:p>
            <a:r>
              <a:rPr lang="en-SG" dirty="0">
                <a:latin typeface="Arial" panose="020B0604020202020204" pitchFamily="34" charset="0"/>
                <a:cs typeface="Arial" panose="020B0604020202020204" pitchFamily="34" charset="0"/>
              </a:rPr>
              <a:t>Lutherans (71 percent) were most likely to choose amillennialism, followed by Presbyterian/Reformed pastors (52 percent) and Methodists (37 percent).</a:t>
            </a:r>
          </a:p>
          <a:p>
            <a:r>
              <a:rPr lang="en-SG" dirty="0">
                <a:latin typeface="Arial" panose="020B0604020202020204" pitchFamily="34" charset="0"/>
                <a:cs typeface="Arial" panose="020B0604020202020204" pitchFamily="34" charset="0"/>
              </a:rPr>
              <a:t>Methodists (27 percent) were more likely than other denominations to choose postmillennialism.</a:t>
            </a:r>
          </a:p>
          <a:p>
            <a:r>
              <a:rPr lang="en-SG" dirty="0">
                <a:latin typeface="Arial" panose="020B0604020202020204" pitchFamily="34" charset="0"/>
                <a:cs typeface="Arial" panose="020B0604020202020204" pitchFamily="34" charset="0"/>
              </a:rPr>
              <a:t>Education also played a role. Premillennialism is popular with those with no college (71 percent) or a bachelor’s degree (63 percent). Amillennialism is </a:t>
            </a:r>
            <a:r>
              <a:rPr lang="en-SG" dirty="0" err="1">
                <a:latin typeface="Arial" panose="020B0604020202020204" pitchFamily="34" charset="0"/>
                <a:cs typeface="Arial" panose="020B0604020202020204" pitchFamily="34" charset="0"/>
              </a:rPr>
              <a:t>favored</a:t>
            </a:r>
            <a:r>
              <a:rPr lang="en-SG" dirty="0">
                <a:latin typeface="Arial" panose="020B0604020202020204" pitchFamily="34" charset="0"/>
                <a:cs typeface="Arial" panose="020B0604020202020204" pitchFamily="34" charset="0"/>
              </a:rPr>
              <a:t> by those with a master’s degree (41 percent).</a:t>
            </a:r>
          </a:p>
          <a:p>
            <a:r>
              <a:rPr lang="en-SG" dirty="0">
                <a:latin typeface="Arial" panose="020B0604020202020204" pitchFamily="34" charset="0"/>
                <a:cs typeface="Arial" panose="020B0604020202020204" pitchFamily="34" charset="0"/>
              </a:rPr>
              <a:t>Billy Hallowell, author of the upcoming book </a:t>
            </a:r>
            <a:r>
              <a:rPr lang="en-SG" i="1" dirty="0">
                <a:latin typeface="Arial" panose="020B0604020202020204" pitchFamily="34" charset="0"/>
                <a:cs typeface="Arial" panose="020B0604020202020204" pitchFamily="34" charset="0"/>
              </a:rPr>
              <a:t>The Armageddon Code: One Journalist’s Quest for End-Times Answers</a:t>
            </a:r>
            <a:r>
              <a:rPr lang="en-SG" dirty="0">
                <a:latin typeface="Arial" panose="020B0604020202020204" pitchFamily="34" charset="0"/>
                <a:cs typeface="Arial" panose="020B0604020202020204" pitchFamily="34" charset="0"/>
              </a:rPr>
              <a:t>, said the research quantifies the prevalence of different end-times theories.</a:t>
            </a:r>
          </a:p>
          <a:p>
            <a:r>
              <a:rPr lang="en-SG" dirty="0">
                <a:latin typeface="Arial" panose="020B0604020202020204" pitchFamily="34" charset="0"/>
                <a:cs typeface="Arial" panose="020B0604020202020204" pitchFamily="34" charset="0"/>
              </a:rPr>
              <a:t>“I’m hoping the data opens a discussion about preachers’ eschatological beliefs, why they hold those ideas, and how congregants and faith leaders can better understand the biblical texts,” he said.</a:t>
            </a:r>
          </a:p>
          <a:p>
            <a:r>
              <a:rPr lang="en-SG" dirty="0">
                <a:latin typeface="Arial" panose="020B0604020202020204" pitchFamily="34" charset="0"/>
                <a:cs typeface="Arial" panose="020B0604020202020204" pitchFamily="34" charset="0"/>
              </a:rPr>
              <a:t>McConnell says it’s not a bad thing that pastors disagree on the details of the apocalypse. Most agree on the main teachings about the Second Coming. The rest of the details don’t affect the day-to-day life of most Christians.</a:t>
            </a:r>
          </a:p>
          <a:p>
            <a:r>
              <a:rPr lang="en-SG" dirty="0">
                <a:latin typeface="Arial" panose="020B0604020202020204" pitchFamily="34" charset="0"/>
                <a:cs typeface="Arial" panose="020B0604020202020204" pitchFamily="34" charset="0"/>
              </a:rPr>
              <a:t>“The big picture of Revelation is clear—Jesus returns, people must be ready, evil is defeated,” he says. “With the rest of the details, there is room for disagreement.”</a:t>
            </a:r>
          </a:p>
          <a:p>
            <a:r>
              <a:rPr lang="en-SG" i="1" dirty="0">
                <a:latin typeface="Arial" panose="020B0604020202020204" pitchFamily="34" charset="0"/>
                <a:cs typeface="Arial" panose="020B0604020202020204" pitchFamily="34" charset="0"/>
              </a:rPr>
              <a:t>Bob </a:t>
            </a:r>
            <a:r>
              <a:rPr lang="en-SG" i="1" dirty="0" err="1">
                <a:latin typeface="Arial" panose="020B0604020202020204" pitchFamily="34" charset="0"/>
                <a:cs typeface="Arial" panose="020B0604020202020204" pitchFamily="34" charset="0"/>
              </a:rPr>
              <a:t>Smietana</a:t>
            </a:r>
            <a:r>
              <a:rPr lang="en-SG" i="1" dirty="0">
                <a:latin typeface="Arial" panose="020B0604020202020204" pitchFamily="34" charset="0"/>
                <a:cs typeface="Arial" panose="020B0604020202020204" pitchFamily="34" charset="0"/>
              </a:rPr>
              <a:t> is senior writer for </a:t>
            </a:r>
            <a:r>
              <a:rPr lang="en-SG" dirty="0">
                <a:latin typeface="Arial" panose="020B0604020202020204" pitchFamily="34" charset="0"/>
                <a:cs typeface="Arial" panose="020B0604020202020204" pitchFamily="34" charset="0"/>
              </a:rPr>
              <a:t>Facts &amp; Trends</a:t>
            </a:r>
            <a:r>
              <a:rPr lang="en-SG" i="1" dirty="0">
                <a:latin typeface="Arial" panose="020B0604020202020204" pitchFamily="34" charset="0"/>
                <a:cs typeface="Arial" panose="020B0604020202020204" pitchFamily="34" charset="0"/>
              </a:rPr>
              <a:t> magazine.</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phone survey of Protestant pastors was conducted Jan. 8-22, 2016. These questions were sponsored by Charisma House Book Group. The calling list was a random sample stratified by church size drawn from a list of all Protestant churches. Each interview was conducted with the senior pastor, minister or priest of the church called. Responses were weighted by region to more accurately reflect the population. The completed sample is 1,000 surveys. The sample provides 95 percent confidence that the sampling error does not exceed plus or minus 3.1 percent. Margins of error are higher in sub-groups. The full survey report is available at </a:t>
            </a:r>
            <a:r>
              <a:rPr lang="en-SG" i="1" dirty="0">
                <a:latin typeface="Arial" panose="020B0604020202020204" pitchFamily="34" charset="0"/>
                <a:cs typeface="Arial" panose="020B0604020202020204" pitchFamily="34" charset="0"/>
                <a:hlinkClick r:id="rId3"/>
              </a:rPr>
              <a:t>LifeWayResearch.com</a:t>
            </a:r>
            <a:r>
              <a:rPr lang="en-SG" i="1" dirty="0">
                <a:latin typeface="Arial" panose="020B0604020202020204" pitchFamily="34" charset="0"/>
                <a:cs typeface="Arial" panose="020B0604020202020204" pitchFamily="34" charset="0"/>
              </a:rPr>
              <a:t>.</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LifeWay Research is a Nashville-based, evangelical research firm that specializes in surveys about faith in culture and matters that affect the church.</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Filed Under: </a:t>
            </a:r>
            <a:r>
              <a:rPr lang="en-SG" dirty="0">
                <a:latin typeface="Arial" panose="020B0604020202020204" pitchFamily="34" charset="0"/>
                <a:cs typeface="Arial" panose="020B0604020202020204" pitchFamily="34" charset="0"/>
                <a:hlinkClick r:id="rId4"/>
              </a:rPr>
              <a:t>News</a:t>
            </a:r>
            <a:r>
              <a:rPr lang="en-SG" dirty="0">
                <a:latin typeface="Arial" panose="020B0604020202020204" pitchFamily="34" charset="0"/>
                <a:cs typeface="Arial" panose="020B0604020202020204" pitchFamily="34" charset="0"/>
              </a:rPr>
              <a:t> Tagged With: </a:t>
            </a:r>
            <a:r>
              <a:rPr lang="en-SG" dirty="0">
                <a:latin typeface="Arial" panose="020B0604020202020204" pitchFamily="34" charset="0"/>
                <a:cs typeface="Arial" panose="020B0604020202020204" pitchFamily="34" charset="0"/>
                <a:hlinkClick r:id="rId5"/>
              </a:rPr>
              <a:t>Antichrist</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end-times</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7"/>
              </a:rPr>
              <a:t>eschatology</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8"/>
              </a:rPr>
              <a:t>LifeWay Research</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
              </a:rPr>
              <a:t>pastors</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
              </a:rPr>
              <a:t>Theology</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21</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D607D826-F788-BC4D-BD93-112C753CA326}" type="slidenum">
              <a:rPr lang="en-US" sz="1200">
                <a:solidFill>
                  <a:prstClr val="black"/>
                </a:solidFill>
              </a:rPr>
              <a:pPr/>
              <a:t>22</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23</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24</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a:solidFill>
                  <a:prstClr val="black"/>
                </a:solidFill>
                <a:latin typeface="Comic Sans MS" charset="0"/>
              </a:rPr>
              <a:pPr algn="r"/>
              <a:t>25</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26</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27</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28</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29</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30</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EC24982-E14B-7342-B2E8-1B3F95872C8B}" type="slidenum">
              <a:rPr lang="en-US" sz="1200">
                <a:solidFill>
                  <a:prstClr val="black"/>
                </a:solidFill>
              </a:rPr>
              <a:pPr/>
              <a:t>4</a:t>
            </a:fld>
            <a:endParaRPr lang="en-US" sz="1200">
              <a:solidFill>
                <a:prstClr val="black"/>
              </a:solidFill>
            </a:endParaRPr>
          </a:p>
        </p:txBody>
      </p:sp>
      <p:sp>
        <p:nvSpPr>
          <p:cNvPr id="45058" name="Rectangle 2"/>
          <p:cNvSpPr>
            <a:spLocks noGrp="1" noRot="1" noChangeAspect="1" noChangeArrowheads="1"/>
          </p:cNvSpPr>
          <p:nvPr>
            <p:ph type="sldImg"/>
          </p:nvPr>
        </p:nvSpPr>
        <p:spPr>
          <a:xfrm>
            <a:off x="1173163" y="696913"/>
            <a:ext cx="4638675" cy="3479800"/>
          </a:xfrm>
          <a:solidFill>
            <a:srgbClr val="FFFFFF"/>
          </a:solidFill>
          <a:ln/>
        </p:spPr>
      </p:sp>
      <p:sp>
        <p:nvSpPr>
          <p:cNvPr id="45059" name="Rectangle 3"/>
          <p:cNvSpPr>
            <a:spLocks noGrp="1" noChangeArrowheads="1"/>
          </p:cNvSpPr>
          <p:nvPr>
            <p:ph type="body" idx="1"/>
          </p:nvPr>
        </p:nvSpPr>
        <p:spPr>
          <a:xfrm>
            <a:off x="931863" y="4408488"/>
            <a:ext cx="5121275" cy="4176712"/>
          </a:xfrm>
          <a:solidFill>
            <a:srgbClr val="FFFFFF"/>
          </a:solidFill>
          <a:ln>
            <a:solidFill>
              <a:srgbClr val="000000"/>
            </a:solidFill>
          </a:ln>
        </p:spPr>
        <p:txBody>
          <a:bodyPr lIns="92949" tIns="46474" rIns="92949" bIns="46474"/>
          <a:lstStyle/>
          <a:p>
            <a:r>
              <a:rPr lang="en-US">
                <a:latin typeface="Times New Roman" charset="0"/>
                <a:ea typeface="ＭＳ Ｐゴシック" charset="0"/>
                <a:cs typeface="ＭＳ Ｐゴシック" charset="0"/>
              </a:rPr>
              <a:t>The amil view of the millennium is that it takes place between Christ</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first and second comings—thus it is in a box above. The Second Coming in this view appears as a single event where saints rise to meet Christ in the air and then immediately enter the eternal state without ever returning to the present earth.  They only enter the new heaven and the new earth instead.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31</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2D59F1F-2B50-024B-99EC-98E33DC53739}" type="slidenum">
              <a:rPr lang="en-US" sz="1200">
                <a:solidFill>
                  <a:prstClr val="black"/>
                </a:solidFill>
              </a:rPr>
              <a:pPr/>
              <a:t>32</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33</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43424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35</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30300" y="685800"/>
            <a:ext cx="4675188" cy="35052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bwMode="auto">
          <a:xfrm>
            <a:off x="915164" y="4420284"/>
            <a:ext cx="5104548" cy="418984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93AA6A88-2847-2D4A-887B-09E9F1810785}" type="slidenum">
              <a:rPr lang="en-US" sz="1200">
                <a:solidFill>
                  <a:prstClr val="black"/>
                </a:solidFill>
                <a:latin typeface="Times New Roman" charset="0"/>
              </a:rPr>
              <a:pPr algn="r"/>
              <a:t>36</a:t>
            </a:fld>
            <a:endParaRPr lang="en-US" sz="1200">
              <a:solidFill>
                <a:prstClr val="black"/>
              </a:solidFill>
              <a:latin typeface="Times New Roman" charset="0"/>
            </a:endParaRPr>
          </a:p>
        </p:txBody>
      </p:sp>
      <p:sp>
        <p:nvSpPr>
          <p:cNvPr id="1218562" name="Rectangle 2"/>
          <p:cNvSpPr>
            <a:spLocks noGrp="1" noRot="1" noChangeAspect="1" noChangeArrowheads="1"/>
          </p:cNvSpPr>
          <p:nvPr>
            <p:ph type="sldImg"/>
          </p:nvPr>
        </p:nvSpPr>
        <p:spPr>
          <a:xfrm>
            <a:off x="1130300" y="685800"/>
            <a:ext cx="4675188" cy="3505200"/>
          </a:xfrm>
          <a:solidFill>
            <a:srgbClr val="FFFFFF"/>
          </a:solidFill>
          <a:ln/>
        </p:spPr>
      </p:sp>
      <p:sp>
        <p:nvSpPr>
          <p:cNvPr id="121856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64744"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1"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02457F7D-40D2-3347-A8C4-2790BD732B58}" type="slidenum">
              <a:rPr lang="en-US" sz="1200">
                <a:solidFill>
                  <a:prstClr val="black"/>
                </a:solidFill>
                <a:latin typeface="Arial" charset="0"/>
              </a:rPr>
              <a:pPr algn="r"/>
              <a:t>37</a:t>
            </a:fld>
            <a:endParaRPr lang="en-US" sz="1200">
              <a:solidFill>
                <a:prstClr val="black"/>
              </a:solidFill>
              <a:latin typeface="Arial" charset="0"/>
            </a:endParaRPr>
          </a:p>
        </p:txBody>
      </p:sp>
      <p:sp>
        <p:nvSpPr>
          <p:cNvPr id="1208322" name="Rectangle 2"/>
          <p:cNvSpPr>
            <a:spLocks noGrp="1" noRot="1" noChangeAspect="1" noChangeArrowheads="1"/>
          </p:cNvSpPr>
          <p:nvPr>
            <p:ph type="sldImg"/>
          </p:nvPr>
        </p:nvSpPr>
        <p:spPr>
          <a:solidFill>
            <a:srgbClr val="FFFFFF"/>
          </a:solidFill>
          <a:ln/>
        </p:spPr>
      </p:sp>
      <p:sp>
        <p:nvSpPr>
          <p:cNvPr id="1208323" name="Rectangle 3"/>
          <p:cNvSpPr>
            <a:spLocks noGrp="1" noChangeArrowheads="1"/>
          </p:cNvSpPr>
          <p:nvPr>
            <p:ph type="body" idx="1"/>
          </p:nvPr>
        </p:nvSpPr>
        <p:spPr>
          <a:xfrm>
            <a:off x="931334" y="4409004"/>
            <a:ext cx="5122333" cy="417695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38</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5B11DA-B0FA-2846-9A7B-6C5B56E3DDCB}" type="slidenum">
              <a:rPr lang="en-US" sz="1200">
                <a:solidFill>
                  <a:prstClr val="black"/>
                </a:solidFill>
              </a:rPr>
              <a:pPr/>
              <a:t>39</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6E337E8-E746-324E-BCB5-F3EE557E607E}" type="slidenum">
              <a:rPr lang="en-US" sz="1200">
                <a:solidFill>
                  <a:prstClr val="black"/>
                </a:solidFill>
              </a:rPr>
              <a:pPr algn="r"/>
              <a:t>41</a:t>
            </a:fld>
            <a:endParaRPr lang="en-US" sz="1200">
              <a:solidFill>
                <a:prstClr val="black"/>
              </a:solidFill>
            </a:endParaRPr>
          </a:p>
        </p:txBody>
      </p:sp>
      <p:sp>
        <p:nvSpPr>
          <p:cNvPr id="96258" name="Rectangle 2"/>
          <p:cNvSpPr>
            <a:spLocks noGrp="1" noRot="1" noChangeAspect="1" noChangeArrowheads="1"/>
          </p:cNvSpPr>
          <p:nvPr>
            <p:ph type="sldImg"/>
          </p:nvPr>
        </p:nvSpPr>
        <p:spPr>
          <a:xfrm>
            <a:off x="1131888" y="685800"/>
            <a:ext cx="4673600" cy="3505200"/>
          </a:xfrm>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2E71BF9-B23A-1947-8762-1C7BE11B8D92}" type="slidenum">
              <a:rPr lang="en-US" sz="1200">
                <a:solidFill>
                  <a:prstClr val="black"/>
                </a:solidFill>
              </a:rPr>
              <a:pPr algn="r"/>
              <a:t>42</a:t>
            </a:fld>
            <a:endParaRPr lang="en-US" sz="1200">
              <a:solidFill>
                <a:prstClr val="black"/>
              </a:solidFill>
            </a:endParaRPr>
          </a:p>
        </p:txBody>
      </p:sp>
      <p:sp>
        <p:nvSpPr>
          <p:cNvPr id="98306" name="Rectangle 2"/>
          <p:cNvSpPr>
            <a:spLocks noGrp="1" noRot="1" noChangeAspect="1" noChangeArrowheads="1"/>
          </p:cNvSpPr>
          <p:nvPr>
            <p:ph type="sldImg"/>
          </p:nvPr>
        </p:nvSpPr>
        <p:spPr>
          <a:xfrm>
            <a:off x="1173163" y="696913"/>
            <a:ext cx="4638675" cy="3479800"/>
          </a:xfrm>
          <a:solidFill>
            <a:srgbClr val="FFFFFF"/>
          </a:solidFill>
          <a:ln/>
        </p:spPr>
      </p:sp>
      <p:sp>
        <p:nvSpPr>
          <p:cNvPr id="98307"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29FCCDC-DAC6-6C49-8045-790FA86D76AB}" type="slidenum">
              <a:rPr lang="en-US" sz="1200">
                <a:solidFill>
                  <a:prstClr val="black"/>
                </a:solidFill>
              </a:rPr>
              <a:pPr algn="r"/>
              <a:t>43</a:t>
            </a:fld>
            <a:endParaRPr lang="en-US" sz="1200">
              <a:solidFill>
                <a:prstClr val="black"/>
              </a:solidFill>
            </a:endParaRPr>
          </a:p>
        </p:txBody>
      </p:sp>
      <p:sp>
        <p:nvSpPr>
          <p:cNvPr id="100354" name="Rectangle 2"/>
          <p:cNvSpPr>
            <a:spLocks noGrp="1" noRot="1" noChangeAspect="1" noChangeArrowheads="1"/>
          </p:cNvSpPr>
          <p:nvPr>
            <p:ph type="sldImg"/>
          </p:nvPr>
        </p:nvSpPr>
        <p:spPr>
          <a:xfrm>
            <a:off x="1158875" y="684213"/>
            <a:ext cx="4667250" cy="3500437"/>
          </a:xfrm>
          <a:solidFill>
            <a:srgbClr val="FFFFFF"/>
          </a:solidFill>
          <a:ln/>
        </p:spPr>
      </p:sp>
      <p:sp>
        <p:nvSpPr>
          <p:cNvPr id="100355" name="Rectangle 3"/>
          <p:cNvSpPr>
            <a:spLocks noGrp="1" noChangeArrowheads="1"/>
          </p:cNvSpPr>
          <p:nvPr>
            <p:ph type="body" idx="1"/>
          </p:nvPr>
        </p:nvSpPr>
        <p:spPr>
          <a:xfrm>
            <a:off x="931863" y="4413250"/>
            <a:ext cx="5121275"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D14C2AB-CE46-E640-BA1A-68A998F6534A}" type="slidenum">
              <a:rPr lang="en-US" sz="1200">
                <a:solidFill>
                  <a:prstClr val="black"/>
                </a:solidFill>
              </a:rPr>
              <a:pPr algn="r"/>
              <a:t>44</a:t>
            </a:fld>
            <a:endParaRPr lang="en-US" sz="1200">
              <a:solidFill>
                <a:prstClr val="black"/>
              </a:solidFill>
            </a:endParaRPr>
          </a:p>
        </p:txBody>
      </p:sp>
      <p:sp>
        <p:nvSpPr>
          <p:cNvPr id="102402" name="Rectangle 2"/>
          <p:cNvSpPr>
            <a:spLocks noGrp="1" noRot="1" noChangeAspect="1" noChangeArrowheads="1"/>
          </p:cNvSpPr>
          <p:nvPr>
            <p:ph type="sldImg"/>
          </p:nvPr>
        </p:nvSpPr>
        <p:spPr>
          <a:xfrm>
            <a:off x="1131888" y="685800"/>
            <a:ext cx="4673600" cy="3505200"/>
          </a:xfrm>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21836EB-0184-494B-B1A4-FFDDD6DB8BEC}" type="slidenum">
              <a:rPr lang="en-US" sz="1200">
                <a:solidFill>
                  <a:prstClr val="black"/>
                </a:solidFill>
              </a:rPr>
              <a:pPr algn="r"/>
              <a:t>45</a:t>
            </a:fld>
            <a:endParaRPr lang="en-US" sz="1200">
              <a:solidFill>
                <a:prstClr val="black"/>
              </a:solidFill>
            </a:endParaRPr>
          </a:p>
        </p:txBody>
      </p:sp>
      <p:sp>
        <p:nvSpPr>
          <p:cNvPr id="104450" name="Rectangle 2"/>
          <p:cNvSpPr>
            <a:spLocks noGrp="1" noRot="1" noChangeAspect="1" noChangeArrowheads="1"/>
          </p:cNvSpPr>
          <p:nvPr>
            <p:ph type="sldImg"/>
          </p:nvPr>
        </p:nvSpPr>
        <p:spPr>
          <a:xfrm>
            <a:off x="1131888" y="685800"/>
            <a:ext cx="4673600" cy="3505200"/>
          </a:xfrm>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5FE933C-C471-BD47-B53C-8DC0AF233363}" type="slidenum">
              <a:rPr lang="en-US" sz="1200">
                <a:solidFill>
                  <a:prstClr val="black"/>
                </a:solidFill>
              </a:rPr>
              <a:pPr algn="r"/>
              <a:t>46</a:t>
            </a:fld>
            <a:endParaRPr lang="en-US" sz="1200">
              <a:solidFill>
                <a:prstClr val="black"/>
              </a:solidFill>
            </a:endParaRPr>
          </a:p>
        </p:txBody>
      </p:sp>
      <p:sp>
        <p:nvSpPr>
          <p:cNvPr id="106498" name="Rectangle 2"/>
          <p:cNvSpPr>
            <a:spLocks noGrp="1" noRot="1" noChangeAspect="1" noChangeArrowheads="1"/>
          </p:cNvSpPr>
          <p:nvPr>
            <p:ph type="sldImg"/>
          </p:nvPr>
        </p:nvSpPr>
        <p:spPr>
          <a:xfrm>
            <a:off x="1131888" y="685800"/>
            <a:ext cx="4673600" cy="3505200"/>
          </a:xfrm>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95C5877-E4B4-E847-9697-B2E63E017395}" type="slidenum">
              <a:rPr lang="en-US" sz="1200">
                <a:solidFill>
                  <a:prstClr val="black"/>
                </a:solidFill>
              </a:rPr>
              <a:pPr algn="r"/>
              <a:t>47</a:t>
            </a:fld>
            <a:endParaRPr lang="en-US" sz="1200">
              <a:solidFill>
                <a:prstClr val="black"/>
              </a:solidFill>
            </a:endParaRPr>
          </a:p>
        </p:txBody>
      </p:sp>
      <p:sp>
        <p:nvSpPr>
          <p:cNvPr id="108546" name="Rectangle 2"/>
          <p:cNvSpPr>
            <a:spLocks noGrp="1" noRot="1" noChangeAspect="1" noChangeArrowheads="1"/>
          </p:cNvSpPr>
          <p:nvPr>
            <p:ph type="sldImg"/>
          </p:nvPr>
        </p:nvSpPr>
        <p:spPr>
          <a:xfrm>
            <a:off x="1131888" y="685800"/>
            <a:ext cx="4673600" cy="3505200"/>
          </a:xfrm>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D5E917A-D894-D644-BA16-1AC92819989A}" type="slidenum">
              <a:rPr lang="en-US" sz="1200">
                <a:solidFill>
                  <a:prstClr val="black"/>
                </a:solidFill>
              </a:rPr>
              <a:pPr algn="r"/>
              <a:t>48</a:t>
            </a:fld>
            <a:endParaRPr lang="en-US" sz="1200">
              <a:solidFill>
                <a:prstClr val="black"/>
              </a:solidFill>
            </a:endParaRPr>
          </a:p>
        </p:txBody>
      </p:sp>
      <p:sp>
        <p:nvSpPr>
          <p:cNvPr id="110594" name="Rectangle 2"/>
          <p:cNvSpPr>
            <a:spLocks noGrp="1" noRot="1" noChangeAspect="1" noChangeArrowheads="1"/>
          </p:cNvSpPr>
          <p:nvPr>
            <p:ph type="sldImg"/>
          </p:nvPr>
        </p:nvSpPr>
        <p:spPr>
          <a:xfrm>
            <a:off x="1131888" y="685800"/>
            <a:ext cx="4673600" cy="3505200"/>
          </a:xfrm>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C29DA3C-D1D9-DE48-90AE-63DAAB47A99A}" type="slidenum">
              <a:rPr lang="en-US" sz="1200">
                <a:solidFill>
                  <a:prstClr val="black"/>
                </a:solidFill>
              </a:rPr>
              <a:pPr algn="r"/>
              <a:t>49</a:t>
            </a:fld>
            <a:endParaRPr lang="en-US" sz="1200">
              <a:solidFill>
                <a:prstClr val="black"/>
              </a:solidFill>
            </a:endParaRPr>
          </a:p>
        </p:txBody>
      </p:sp>
      <p:sp>
        <p:nvSpPr>
          <p:cNvPr id="112642" name="Rectangle 2"/>
          <p:cNvSpPr>
            <a:spLocks noGrp="1" noRot="1" noChangeAspect="1" noChangeArrowheads="1"/>
          </p:cNvSpPr>
          <p:nvPr>
            <p:ph type="sldImg"/>
          </p:nvPr>
        </p:nvSpPr>
        <p:spPr>
          <a:xfrm>
            <a:off x="1131888" y="685800"/>
            <a:ext cx="4673600" cy="3505200"/>
          </a:xfrm>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C07DEBB-596B-CE4F-AD54-82CA456B4A38}" type="slidenum">
              <a:rPr lang="en-US" sz="1200">
                <a:solidFill>
                  <a:prstClr val="black"/>
                </a:solidFill>
              </a:rPr>
              <a:pPr algn="r"/>
              <a:t>50</a:t>
            </a:fld>
            <a:endParaRPr lang="en-US" sz="1200">
              <a:solidFill>
                <a:prstClr val="black"/>
              </a:solidFill>
            </a:endParaRPr>
          </a:p>
        </p:txBody>
      </p:sp>
      <p:sp>
        <p:nvSpPr>
          <p:cNvPr id="114690" name="Rectangle 2"/>
          <p:cNvSpPr>
            <a:spLocks noGrp="1" noRot="1" noChangeAspect="1" noChangeArrowheads="1"/>
          </p:cNvSpPr>
          <p:nvPr>
            <p:ph type="sldImg"/>
          </p:nvPr>
        </p:nvSpPr>
        <p:spPr>
          <a:xfrm>
            <a:off x="1131888" y="685800"/>
            <a:ext cx="4673600" cy="3505200"/>
          </a:xfrm>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720EB33-5631-9042-BF3B-6F7C73CE2CB9}" type="slidenum">
              <a:rPr lang="en-US" sz="1200">
                <a:solidFill>
                  <a:prstClr val="black"/>
                </a:solidFill>
              </a:rPr>
              <a:pPr algn="r"/>
              <a:t>51</a:t>
            </a:fld>
            <a:endParaRPr lang="en-US" sz="1200">
              <a:solidFill>
                <a:prstClr val="black"/>
              </a:solidFill>
            </a:endParaRPr>
          </a:p>
        </p:txBody>
      </p:sp>
      <p:sp>
        <p:nvSpPr>
          <p:cNvPr id="116738" name="Rectangle 2"/>
          <p:cNvSpPr>
            <a:spLocks noGrp="1" noRot="1" noChangeAspect="1" noChangeArrowheads="1"/>
          </p:cNvSpPr>
          <p:nvPr>
            <p:ph type="sldImg"/>
          </p:nvPr>
        </p:nvSpPr>
        <p:spPr>
          <a:xfrm>
            <a:off x="1131888" y="685800"/>
            <a:ext cx="4673600" cy="3505200"/>
          </a:xfrm>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3426256-70F3-D04D-B268-343B5B3CD0AC}" type="slidenum">
              <a:rPr lang="en-US" sz="1200">
                <a:solidFill>
                  <a:prstClr val="black"/>
                </a:solidFill>
              </a:rPr>
              <a:pPr/>
              <a:t>6</a:t>
            </a:fld>
            <a:endParaRPr lang="en-US" sz="1200">
              <a:solidFill>
                <a:prstClr val="black"/>
              </a:solidFill>
            </a:endParaRPr>
          </a:p>
        </p:txBody>
      </p:sp>
      <p:sp>
        <p:nvSpPr>
          <p:cNvPr id="49154" name="Rectangle 2"/>
          <p:cNvSpPr>
            <a:spLocks noGrp="1" noRot="1" noChangeAspect="1" noChangeArrowheads="1"/>
          </p:cNvSpPr>
          <p:nvPr>
            <p:ph type="sldImg"/>
          </p:nvPr>
        </p:nvSpPr>
        <p:spPr>
          <a:xfrm>
            <a:off x="1173163" y="696913"/>
            <a:ext cx="4638675" cy="3479800"/>
          </a:xfrm>
          <a:solidFill>
            <a:srgbClr val="FFFFFF"/>
          </a:solidFill>
          <a:ln/>
        </p:spPr>
      </p:sp>
      <p:sp>
        <p:nvSpPr>
          <p:cNvPr id="49155" name="Rectangle 3"/>
          <p:cNvSpPr>
            <a:spLocks noGrp="1" noChangeArrowheads="1"/>
          </p:cNvSpPr>
          <p:nvPr>
            <p:ph type="body" idx="1"/>
          </p:nvPr>
        </p:nvSpPr>
        <p:spPr>
          <a:xfrm>
            <a:off x="931863" y="4408488"/>
            <a:ext cx="5121275" cy="4176712"/>
          </a:xfrm>
          <a:solidFill>
            <a:srgbClr val="FFFFFF"/>
          </a:solidFill>
          <a:ln>
            <a:solidFill>
              <a:srgbClr val="000000"/>
            </a:solidFill>
          </a:ln>
        </p:spPr>
        <p:txBody>
          <a:bodyPr lIns="92949" tIns="46474" rIns="92949" bIns="46474"/>
          <a:lstStyle/>
          <a:p>
            <a:r>
              <a:rPr lang="en-US">
                <a:latin typeface="Times New Roman" charset="0"/>
                <a:ea typeface="ＭＳ Ｐゴシック" charset="0"/>
                <a:cs typeface="ＭＳ Ｐゴシック" charset="0"/>
              </a:rPr>
              <a:t>The postmil view of the millennium is that it gradually comes to the earth over a long period of time—so far over 2000 years.  Thus it is diagrammed as a polygon that gets larger and larger over time.  Finally after the millennium arrives, Christ then comes to the earth.  Like the amil view, the Second Coming in this postmil view appears as a single event where saints rise to meet Christ in the air and then immediately enter the eternal state without ever returning to the earth. They only enter the new heaven and the new earth instead.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3443655-E024-FA4A-8EF8-DFB13E108653}" type="slidenum">
              <a:rPr lang="en-US" sz="1200">
                <a:solidFill>
                  <a:prstClr val="black"/>
                </a:solidFill>
              </a:rPr>
              <a:pPr algn="r"/>
              <a:t>52</a:t>
            </a:fld>
            <a:endParaRPr lang="en-US" sz="1200">
              <a:solidFill>
                <a:prstClr val="black"/>
              </a:solidFill>
            </a:endParaRPr>
          </a:p>
        </p:txBody>
      </p:sp>
      <p:sp>
        <p:nvSpPr>
          <p:cNvPr id="118786" name="Rectangle 2"/>
          <p:cNvSpPr>
            <a:spLocks noGrp="1" noRot="1" noChangeAspect="1" noChangeArrowheads="1"/>
          </p:cNvSpPr>
          <p:nvPr>
            <p:ph type="sldImg"/>
          </p:nvPr>
        </p:nvSpPr>
        <p:spPr>
          <a:xfrm>
            <a:off x="1131888" y="685800"/>
            <a:ext cx="4673600" cy="3505200"/>
          </a:xfrm>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83757B-F9DB-8F44-A1C0-E543ED59779F}" type="slidenum">
              <a:rPr lang="en-US" sz="1200">
                <a:solidFill>
                  <a:prstClr val="black"/>
                </a:solidFill>
              </a:rPr>
              <a:pPr algn="r"/>
              <a:t>53</a:t>
            </a:fld>
            <a:endParaRPr lang="en-US" sz="1200">
              <a:solidFill>
                <a:prstClr val="black"/>
              </a:solidFill>
            </a:endParaRPr>
          </a:p>
        </p:txBody>
      </p:sp>
      <p:sp>
        <p:nvSpPr>
          <p:cNvPr id="120834" name="Rectangle 2"/>
          <p:cNvSpPr>
            <a:spLocks noGrp="1" noRot="1" noChangeAspect="1" noChangeArrowheads="1"/>
          </p:cNvSpPr>
          <p:nvPr>
            <p:ph type="sldImg"/>
          </p:nvPr>
        </p:nvSpPr>
        <p:spPr>
          <a:xfrm>
            <a:off x="1131888" y="685800"/>
            <a:ext cx="4673600" cy="3505200"/>
          </a:xfrm>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3C16F6-7829-B046-8041-CE7F542A89BA}" type="slidenum">
              <a:rPr lang="en-US" sz="1200">
                <a:solidFill>
                  <a:prstClr val="black"/>
                </a:solidFill>
              </a:rPr>
              <a:pPr algn="r"/>
              <a:t>54</a:t>
            </a:fld>
            <a:endParaRPr lang="en-US" sz="1200">
              <a:solidFill>
                <a:prstClr val="black"/>
              </a:solidFill>
            </a:endParaRPr>
          </a:p>
        </p:txBody>
      </p:sp>
      <p:sp>
        <p:nvSpPr>
          <p:cNvPr id="122882" name="Rectangle 2"/>
          <p:cNvSpPr>
            <a:spLocks noGrp="1" noRot="1" noChangeAspect="1" noChangeArrowheads="1"/>
          </p:cNvSpPr>
          <p:nvPr>
            <p:ph type="sldImg"/>
          </p:nvPr>
        </p:nvSpPr>
        <p:spPr>
          <a:xfrm>
            <a:off x="1131888" y="685800"/>
            <a:ext cx="4673600" cy="3505200"/>
          </a:xfrm>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0F83B5-F787-7A44-801D-456457A521B0}" type="slidenum">
              <a:rPr lang="en-US" sz="1200">
                <a:solidFill>
                  <a:prstClr val="black"/>
                </a:solidFill>
              </a:rPr>
              <a:pPr algn="r"/>
              <a:t>55</a:t>
            </a:fld>
            <a:endParaRPr lang="en-US" sz="1200">
              <a:solidFill>
                <a:prstClr val="black"/>
              </a:solidFill>
            </a:endParaRPr>
          </a:p>
        </p:txBody>
      </p:sp>
      <p:sp>
        <p:nvSpPr>
          <p:cNvPr id="124930" name="Rectangle 2"/>
          <p:cNvSpPr>
            <a:spLocks noGrp="1" noRot="1" noChangeAspect="1" noChangeArrowheads="1"/>
          </p:cNvSpPr>
          <p:nvPr>
            <p:ph type="sldImg"/>
          </p:nvPr>
        </p:nvSpPr>
        <p:spPr>
          <a:xfrm>
            <a:off x="1131888" y="685800"/>
            <a:ext cx="4673600" cy="3505200"/>
          </a:xfrm>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B63B150-B360-5A43-8304-8C7A95144D5D}" type="slidenum">
              <a:rPr lang="en-US" sz="1200">
                <a:solidFill>
                  <a:prstClr val="black"/>
                </a:solidFill>
              </a:rPr>
              <a:pPr algn="r"/>
              <a:t>56</a:t>
            </a:fld>
            <a:endParaRPr lang="en-US" sz="1200">
              <a:solidFill>
                <a:prstClr val="black"/>
              </a:solidFill>
            </a:endParaRPr>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E97742B-E315-DD4F-A2A9-5D92AFC4C392}" type="slidenum">
              <a:rPr lang="en-US" sz="1200">
                <a:solidFill>
                  <a:prstClr val="black"/>
                </a:solidFill>
              </a:rPr>
              <a:pPr algn="r"/>
              <a:t>57</a:t>
            </a:fld>
            <a:endParaRPr lang="en-US" sz="1200">
              <a:solidFill>
                <a:prstClr val="black"/>
              </a:solidFill>
            </a:endParaRPr>
          </a:p>
        </p:txBody>
      </p:sp>
      <p:sp>
        <p:nvSpPr>
          <p:cNvPr id="129026" name="Rectangle 2"/>
          <p:cNvSpPr>
            <a:spLocks noGrp="1" noRot="1" noChangeAspect="1" noChangeArrowheads="1"/>
          </p:cNvSpPr>
          <p:nvPr>
            <p:ph type="sldImg"/>
          </p:nvPr>
        </p:nvSpPr>
        <p:spPr>
          <a:xfrm>
            <a:off x="1131888" y="685800"/>
            <a:ext cx="4673600" cy="3505200"/>
          </a:xfrm>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solidFill>
                  <a:prstClr val="black"/>
                </a:solidFill>
              </a:rPr>
              <a:pPr algn="r"/>
              <a:t>59</a:t>
            </a:fld>
            <a:endParaRPr lang="en-US" sz="1200">
              <a:solidFill>
                <a:prstClr val="black"/>
              </a:solidFill>
            </a:endParaRPr>
          </a:p>
        </p:txBody>
      </p:sp>
      <p:sp>
        <p:nvSpPr>
          <p:cNvPr id="131074" name="Rectangle 2"/>
          <p:cNvSpPr>
            <a:spLocks noGrp="1" noRot="1" noChangeAspect="1" noChangeArrowheads="1"/>
          </p:cNvSpPr>
          <p:nvPr>
            <p:ph type="sldImg"/>
          </p:nvPr>
        </p:nvSpPr>
        <p:spPr>
          <a:xfrm>
            <a:off x="1131888" y="685800"/>
            <a:ext cx="4673600" cy="3505200"/>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8C425D4-B6DF-DE49-9BB7-79872DB86FAE}" type="slidenum">
              <a:rPr lang="en-US" sz="1200">
                <a:solidFill>
                  <a:prstClr val="black"/>
                </a:solidFill>
              </a:rPr>
              <a:pPr algn="r"/>
              <a:t>60</a:t>
            </a:fld>
            <a:endParaRPr lang="en-US" sz="1200">
              <a:solidFill>
                <a:prstClr val="black"/>
              </a:solidFill>
            </a:endParaRPr>
          </a:p>
        </p:txBody>
      </p:sp>
      <p:sp>
        <p:nvSpPr>
          <p:cNvPr id="133122" name="Rectangle 2"/>
          <p:cNvSpPr>
            <a:spLocks noGrp="1" noRot="1" noChangeAspect="1" noChangeArrowheads="1"/>
          </p:cNvSpPr>
          <p:nvPr>
            <p:ph type="sldImg"/>
          </p:nvPr>
        </p:nvSpPr>
        <p:spPr>
          <a:xfrm>
            <a:off x="1173163" y="696913"/>
            <a:ext cx="4638675" cy="3479800"/>
          </a:xfrm>
          <a:solidFill>
            <a:srgbClr val="FFFFFF"/>
          </a:solidFill>
          <a:ln/>
        </p:spPr>
      </p:sp>
      <p:sp>
        <p:nvSpPr>
          <p:cNvPr id="133123"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4B2B23C-F652-1044-9979-26243DE9C674}" type="slidenum">
              <a:rPr lang="en-US" sz="1200">
                <a:solidFill>
                  <a:prstClr val="black"/>
                </a:solidFill>
              </a:rPr>
              <a:pPr/>
              <a:t>61</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968A2-388B-1A42-AA1E-9838AC026DA8}" type="slidenum">
              <a:rPr lang="en-US" sz="1200">
                <a:solidFill>
                  <a:prstClr val="black"/>
                </a:solidFill>
              </a:rPr>
              <a:pPr/>
              <a:t>7</a:t>
            </a:fld>
            <a:endParaRPr lang="en-US" sz="1200">
              <a:solidFill>
                <a:prstClr val="black"/>
              </a:solidFill>
            </a:endParaRPr>
          </a:p>
        </p:txBody>
      </p:sp>
      <p:sp>
        <p:nvSpPr>
          <p:cNvPr id="51202" name="Rectangle 2"/>
          <p:cNvSpPr>
            <a:spLocks noGrp="1" noRot="1" noChangeAspect="1" noChangeArrowheads="1"/>
          </p:cNvSpPr>
          <p:nvPr>
            <p:ph type="sldImg"/>
          </p:nvPr>
        </p:nvSpPr>
        <p:spPr>
          <a:xfrm>
            <a:off x="1173163" y="696913"/>
            <a:ext cx="4638675" cy="3479800"/>
          </a:xfrm>
          <a:solidFill>
            <a:srgbClr val="FFFFFF"/>
          </a:solidFill>
          <a:ln/>
        </p:spPr>
      </p:sp>
      <p:sp>
        <p:nvSpPr>
          <p:cNvPr id="51203" name="Rectangle 3"/>
          <p:cNvSpPr>
            <a:spLocks noGrp="1" noChangeArrowheads="1"/>
          </p:cNvSpPr>
          <p:nvPr>
            <p:ph type="body" idx="1"/>
          </p:nvPr>
        </p:nvSpPr>
        <p:spPr>
          <a:xfrm>
            <a:off x="931863" y="4408488"/>
            <a:ext cx="5121275"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CF779A-C2FC-9F47-BA0F-2EC521E5B7AD}" type="slidenum">
              <a:rPr lang="en-US" sz="1200">
                <a:solidFill>
                  <a:prstClr val="black"/>
                </a:solidFill>
              </a:rPr>
              <a:pPr/>
              <a:t>8</a:t>
            </a:fld>
            <a:endParaRPr lang="en-US" sz="1200">
              <a:solidFill>
                <a:prstClr val="black"/>
              </a:solidFill>
            </a:endParaRPr>
          </a:p>
        </p:txBody>
      </p:sp>
      <p:sp>
        <p:nvSpPr>
          <p:cNvPr id="53250" name="Rectangle 2"/>
          <p:cNvSpPr>
            <a:spLocks noGrp="1" noRot="1" noChangeAspect="1" noChangeArrowheads="1"/>
          </p:cNvSpPr>
          <p:nvPr>
            <p:ph type="sldImg"/>
          </p:nvPr>
        </p:nvSpPr>
        <p:spPr>
          <a:xfrm>
            <a:off x="1173163" y="696913"/>
            <a:ext cx="4638675" cy="3479800"/>
          </a:xfrm>
          <a:solidFill>
            <a:srgbClr val="FFFFFF"/>
          </a:solidFill>
          <a:ln/>
        </p:spPr>
      </p:sp>
      <p:sp>
        <p:nvSpPr>
          <p:cNvPr id="53251" name="Rectangle 3"/>
          <p:cNvSpPr>
            <a:spLocks noGrp="1" noChangeArrowheads="1"/>
          </p:cNvSpPr>
          <p:nvPr>
            <p:ph type="body" idx="1"/>
          </p:nvPr>
        </p:nvSpPr>
        <p:spPr>
          <a:xfrm>
            <a:off x="931863" y="4408488"/>
            <a:ext cx="5121275"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5FB21F42-2519-BD46-972A-C90C4E73E8D4}" type="slidenum">
              <a:rPr lang="en-US" sz="1200">
                <a:solidFill>
                  <a:prstClr val="black"/>
                </a:solidFill>
              </a:rPr>
              <a:pPr/>
              <a:t>9</a:t>
            </a:fld>
            <a:endParaRPr lang="en-US" sz="1200">
              <a:solidFill>
                <a:prstClr val="black"/>
              </a:solidFill>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10</a:t>
            </a:fld>
            <a:endParaRPr lang="en-GB" sz="1200">
              <a:solidFill>
                <a:prstClr val="white"/>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pPr>
                <a:defRPr/>
              </a:pPr>
              <a:t>‹#›</a:t>
            </a:fld>
            <a:endParaRPr lang="en-US"/>
          </a:p>
        </p:txBody>
      </p:sp>
    </p:spTree>
    <p:extLst>
      <p:ext uri="{BB962C8B-B14F-4D97-AF65-F5344CB8AC3E}">
        <p14:creationId xmlns:p14="http://schemas.microsoft.com/office/powerpoint/2010/main" val="100407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pPr>
                <a:defRPr/>
              </a:pPr>
              <a:t>‹#›</a:t>
            </a:fld>
            <a:endParaRPr lang="en-US"/>
          </a:p>
        </p:txBody>
      </p:sp>
    </p:spTree>
    <p:extLst>
      <p:ext uri="{BB962C8B-B14F-4D97-AF65-F5344CB8AC3E}">
        <p14:creationId xmlns:p14="http://schemas.microsoft.com/office/powerpoint/2010/main" val="4099260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06781025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3740608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1843392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3283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00234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261871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744709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481581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305813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94887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pPr>
                <a:defRPr/>
              </a:pPr>
              <a:t>‹#›</a:t>
            </a:fld>
            <a:endParaRPr lang="en-US"/>
          </a:p>
        </p:txBody>
      </p:sp>
    </p:spTree>
    <p:extLst>
      <p:ext uri="{BB962C8B-B14F-4D97-AF65-F5344CB8AC3E}">
        <p14:creationId xmlns:p14="http://schemas.microsoft.com/office/powerpoint/2010/main" val="40535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771102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79665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425168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52551209"/>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8484698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4812150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75891332"/>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8774679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2887600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366365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2510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6142758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79235278"/>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750218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819389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11562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496907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395131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801782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72956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996374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331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9128126"/>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0118530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1022481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7108060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4868849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5853535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9675307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6225550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071436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grpSp>
        <p:nvGrpSpPr>
          <p:cNvPr id="469" name="Group 2"/>
          <p:cNvGrpSpPr/>
          <p:nvPr/>
        </p:nvGrpSpPr>
        <p:grpSpPr>
          <a:xfrm>
            <a:off x="0" y="3902075"/>
            <a:ext cx="3400426" cy="2949576"/>
            <a:chOff x="0" y="0"/>
            <a:chExt cx="3400425" cy="2949575"/>
          </a:xfrm>
        </p:grpSpPr>
        <p:sp>
          <p:nvSpPr>
            <p:cNvPr id="4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7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4227028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3812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9276117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044979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76042754"/>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2017311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8892417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3295823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4882385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5328485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3838129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2986256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165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9148226"/>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289818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35498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343276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5000158"/>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04187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1350179"/>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2147870"/>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14030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408154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9023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294290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715803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31014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983820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1065368"/>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143617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851944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107788"/>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41244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1853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3433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731365720"/>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35223623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501438885"/>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55896623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72828369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38721975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75571954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478924847"/>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49708542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071212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3314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87484"/>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0688973"/>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8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256206891"/>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173480163"/>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2040967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86903276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551987034"/>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184111626"/>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247919949"/>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08313009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6924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619151953"/>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0946074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2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grpSp>
      <p:sp>
        <p:nvSpPr>
          <p:cNvPr id="98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95795721"/>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674568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6184755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1231281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5145578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9984860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9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89181800"/>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899538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pPr>
                <a:defRPr/>
              </a:pPr>
              <a:t>‹#›</a:t>
            </a:fld>
            <a:endParaRPr lang="en-US"/>
          </a:p>
        </p:txBody>
      </p:sp>
    </p:spTree>
    <p:extLst>
      <p:ext uri="{BB962C8B-B14F-4D97-AF65-F5344CB8AC3E}">
        <p14:creationId xmlns:p14="http://schemas.microsoft.com/office/powerpoint/2010/main" val="32920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296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95042312"/>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4717723"/>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2158309"/>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357532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628609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7165662"/>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588777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6375565"/>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8302775"/>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23056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207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21198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182167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5707052"/>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442795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110769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33565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877017"/>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11943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37188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42640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203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999932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8535840"/>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a:latin typeface="Arial"/>
                <a:ea typeface="Arial"/>
                <a:cs typeface="Arial"/>
                <a:sym typeface="Arial"/>
              </a:defRPr>
            </a:lvl1pPr>
          </a:lstStyle>
          <a:p>
            <a:r>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a:latin typeface="Arial"/>
                <a:ea typeface="Arial"/>
                <a:cs typeface="Arial"/>
                <a:sym typeface="Arial"/>
              </a:defRPr>
            </a:lvl1pPr>
            <a:lvl2pPr marL="0" indent="457200" algn="ctr">
              <a:spcBef>
                <a:spcPts val="500"/>
              </a:spcBef>
              <a:buSzTx/>
              <a:buNone/>
              <a:defRPr sz="2400">
                <a:latin typeface="Arial"/>
                <a:ea typeface="Arial"/>
                <a:cs typeface="Arial"/>
                <a:sym typeface="Arial"/>
              </a:defRPr>
            </a:lvl2pPr>
            <a:lvl3pPr marL="0" indent="914400" algn="ctr">
              <a:spcBef>
                <a:spcPts val="500"/>
              </a:spcBef>
              <a:buSzTx/>
              <a:buNone/>
              <a:defRPr sz="2400">
                <a:latin typeface="Arial"/>
                <a:ea typeface="Arial"/>
                <a:cs typeface="Arial"/>
                <a:sym typeface="Arial"/>
              </a:defRPr>
            </a:lvl3pPr>
            <a:lvl4pPr marL="0" indent="1371600" algn="ctr">
              <a:spcBef>
                <a:spcPts val="500"/>
              </a:spcBef>
              <a:buSzTx/>
              <a:buNone/>
              <a:defRPr sz="2400">
                <a:latin typeface="Arial"/>
                <a:ea typeface="Arial"/>
                <a:cs typeface="Arial"/>
                <a:sym typeface="Arial"/>
              </a:defRPr>
            </a:lvl4pPr>
            <a:lvl5pPr marL="0" indent="1828800" algn="ctr">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6225868"/>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8097489"/>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61989"/>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626041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322221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5460777"/>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4250849"/>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832010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4000456"/>
      </p:ext>
    </p:extLst>
  </p:cSld>
  <p:clrMapOvr>
    <a:masterClrMapping/>
  </p:clrMapOvr>
  <p:transition spd="slow">
    <p:dissolv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5780881"/>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8978523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17945927"/>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12544855"/>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97902105"/>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1682148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23880607"/>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99278640"/>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9935757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8441353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430547"/>
      </p:ext>
    </p:extLst>
  </p:cSld>
  <p:clrMapOvr>
    <a:masterClrMapping/>
  </p:clrMapOvr>
  <p:transition spd="slow">
    <p:dissolv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607813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543281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7417060"/>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024750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517462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8708326"/>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9126889"/>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855124"/>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9840912"/>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256773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0487591"/>
      </p:ext>
    </p:extLst>
  </p:cSld>
  <p:clrMapOvr>
    <a:masterClrMapping/>
  </p:clrMapOvr>
  <p:transition spd="slow">
    <p:dissolv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56409103"/>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0388696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00330585"/>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73206098"/>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4427212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9247151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5857498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3259195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9017777"/>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106372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720122"/>
      </p:ext>
    </p:extLst>
  </p:cSld>
  <p:clrMapOvr>
    <a:masterClrMapping/>
  </p:clrMapOvr>
  <p:transition spd="slow">
    <p:dissolv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8105173"/>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9401663"/>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764236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1184576"/>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148226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274231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891832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9906821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14908249"/>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933648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3173457"/>
      </p:ext>
    </p:extLst>
  </p:cSld>
  <p:clrMapOvr>
    <a:masterClrMapping/>
  </p:clrMapOvr>
  <p:transition spd="slow">
    <p:dissolv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5076868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139084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70732950"/>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05486467"/>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8515631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2359805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14515402"/>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31787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71075338"/>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2761402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54228"/>
      </p:ext>
    </p:extLst>
  </p:cSld>
  <p:clrMapOvr>
    <a:masterClrMapping/>
  </p:clrMapOvr>
  <p:transition spd="slow">
    <p:dissolv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4905062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0428004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275649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84653482"/>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83744528"/>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71211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9866071"/>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279376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160162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128626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9730951"/>
      </p:ext>
    </p:extLst>
  </p:cSld>
  <p:clrMapOvr>
    <a:masterClrMapping/>
  </p:clrMapOvr>
  <p:transition spd="slow">
    <p:dissolv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3933396"/>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660520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497006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5082060"/>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130839"/>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1957011"/>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847312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9493"/>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259826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103932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pPr>
                <a:defRPr/>
              </a:pPr>
              <a:t>‹#›</a:t>
            </a:fld>
            <a:endParaRPr lang="en-US"/>
          </a:p>
        </p:txBody>
      </p:sp>
    </p:spTree>
    <p:extLst>
      <p:ext uri="{BB962C8B-B14F-4D97-AF65-F5344CB8AC3E}">
        <p14:creationId xmlns:p14="http://schemas.microsoft.com/office/powerpoint/2010/main" val="2322025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5485456"/>
      </p:ext>
    </p:extLst>
  </p:cSld>
  <p:clrMapOvr>
    <a:masterClrMapping/>
  </p:clrMapOvr>
  <p:transition spd="slow">
    <p:dissolv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23868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4840178"/>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5164887"/>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9395192"/>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7071209"/>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055907305"/>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343518858"/>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902532993"/>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99227362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71087518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9061942"/>
      </p:ext>
    </p:extLst>
  </p:cSld>
  <p:clrMapOvr>
    <a:masterClrMapping/>
  </p:clrMapOvr>
  <p:transition spd="slow">
    <p:dissolv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595982200"/>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950549941"/>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004925156"/>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568223895"/>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8972402"/>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466707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517480"/>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44541670"/>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22558104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5944028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2954412"/>
      </p:ext>
    </p:extLst>
  </p:cSld>
  <p:clrMapOvr>
    <a:masterClrMapping/>
  </p:clrMapOvr>
  <p:transition spd="slow">
    <p:dissolv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270029497"/>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467604219"/>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75659645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696123629"/>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657829897"/>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715548118"/>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99993050"/>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2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grpSp>
      <p:sp>
        <p:nvSpPr>
          <p:cNvPr id="98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6769348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7366423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1587085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259214"/>
      </p:ext>
    </p:extLst>
  </p:cSld>
  <p:clrMapOvr>
    <a:masterClrMapping/>
  </p:clrMapOvr>
  <p:transition spd="slow">
    <p:dissolv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7987666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67115809"/>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88424674"/>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9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51318859"/>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3816168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73673933"/>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36274430"/>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7973514"/>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1129428"/>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721802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2795893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3832149"/>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6879368"/>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6253440"/>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080537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0519666"/>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2295690"/>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504617"/>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8410728"/>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597450"/>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641764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026554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199948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3170432"/>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792657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421565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3052727"/>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598243"/>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3302647"/>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a:latin typeface="Arial"/>
                <a:ea typeface="Arial"/>
                <a:cs typeface="Arial"/>
                <a:sym typeface="Arial"/>
              </a:defRPr>
            </a:lvl1pPr>
          </a:lstStyle>
          <a:p>
            <a:r>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a:latin typeface="Arial"/>
                <a:ea typeface="Arial"/>
                <a:cs typeface="Arial"/>
                <a:sym typeface="Arial"/>
              </a:defRPr>
            </a:lvl1pPr>
            <a:lvl2pPr marL="0" indent="457200" algn="ctr">
              <a:spcBef>
                <a:spcPts val="500"/>
              </a:spcBef>
              <a:buSzTx/>
              <a:buNone/>
              <a:defRPr sz="2400">
                <a:latin typeface="Arial"/>
                <a:ea typeface="Arial"/>
                <a:cs typeface="Arial"/>
                <a:sym typeface="Arial"/>
              </a:defRPr>
            </a:lvl2pPr>
            <a:lvl3pPr marL="0" indent="914400" algn="ctr">
              <a:spcBef>
                <a:spcPts val="500"/>
              </a:spcBef>
              <a:buSzTx/>
              <a:buNone/>
              <a:defRPr sz="2400">
                <a:latin typeface="Arial"/>
                <a:ea typeface="Arial"/>
                <a:cs typeface="Arial"/>
                <a:sym typeface="Arial"/>
              </a:defRPr>
            </a:lvl3pPr>
            <a:lvl4pPr marL="0" indent="1371600" algn="ctr">
              <a:spcBef>
                <a:spcPts val="500"/>
              </a:spcBef>
              <a:buSzTx/>
              <a:buNone/>
              <a:defRPr sz="2400">
                <a:latin typeface="Arial"/>
                <a:ea typeface="Arial"/>
                <a:cs typeface="Arial"/>
                <a:sym typeface="Arial"/>
              </a:defRPr>
            </a:lvl4pPr>
            <a:lvl5pPr marL="0" indent="1828800" algn="ctr">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9254368"/>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4368192"/>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210177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8774585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1059223"/>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7319797"/>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39711"/>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1399841"/>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5534386"/>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593896"/>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83083840"/>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3048283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27340036"/>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514715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7680870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3489317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8467933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8509347"/>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88808735"/>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8316602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00956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3185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pPr>
                <a:defRPr/>
              </a:pPr>
              <a:t>‹#›</a:t>
            </a:fld>
            <a:endParaRPr lang="en-US"/>
          </a:p>
        </p:txBody>
      </p:sp>
    </p:spTree>
    <p:extLst>
      <p:ext uri="{BB962C8B-B14F-4D97-AF65-F5344CB8AC3E}">
        <p14:creationId xmlns:p14="http://schemas.microsoft.com/office/powerpoint/2010/main" val="341491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63141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71233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7433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3376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11/26/23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98702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2126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833252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01201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17340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97650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pPr>
                <a:defRPr/>
              </a:pPr>
              <a:t>‹#›</a:t>
            </a:fld>
            <a:endParaRPr lang="en-US"/>
          </a:p>
        </p:txBody>
      </p:sp>
    </p:spTree>
    <p:extLst>
      <p:ext uri="{BB962C8B-B14F-4D97-AF65-F5344CB8AC3E}">
        <p14:creationId xmlns:p14="http://schemas.microsoft.com/office/powerpoint/2010/main" val="1357003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63975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53552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76215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80052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64404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93054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89097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713113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223516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98808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pPr>
                <a:defRPr/>
              </a:pPr>
              <a:t>‹#›</a:t>
            </a:fld>
            <a:endParaRPr lang="en-US"/>
          </a:p>
        </p:txBody>
      </p:sp>
    </p:spTree>
    <p:extLst>
      <p:ext uri="{BB962C8B-B14F-4D97-AF65-F5344CB8AC3E}">
        <p14:creationId xmlns:p14="http://schemas.microsoft.com/office/powerpoint/2010/main" val="4140166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334797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624628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57420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697211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56816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429143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3269998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114386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2149231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404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pPr>
                <a:defRPr/>
              </a:pPr>
              <a:t>‹#›</a:t>
            </a:fld>
            <a:endParaRPr lang="en-US"/>
          </a:p>
        </p:txBody>
      </p:sp>
    </p:spTree>
    <p:extLst>
      <p:ext uri="{BB962C8B-B14F-4D97-AF65-F5344CB8AC3E}">
        <p14:creationId xmlns:p14="http://schemas.microsoft.com/office/powerpoint/2010/main" val="65824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43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2129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833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934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676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512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865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08537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0726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744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pPr>
                <a:defRPr/>
              </a:pPr>
              <a:t>‹#›</a:t>
            </a:fld>
            <a:endParaRPr lang="en-US"/>
          </a:p>
        </p:txBody>
      </p:sp>
    </p:spTree>
    <p:extLst>
      <p:ext uri="{BB962C8B-B14F-4D97-AF65-F5344CB8AC3E}">
        <p14:creationId xmlns:p14="http://schemas.microsoft.com/office/powerpoint/2010/main" val="647221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1424595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728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571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5650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506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4228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5351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59814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184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56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pPr>
                <a:defRPr/>
              </a:pPr>
              <a:t>‹#›</a:t>
            </a:fld>
            <a:endParaRPr lang="en-US"/>
          </a:p>
        </p:txBody>
      </p:sp>
    </p:spTree>
    <p:extLst>
      <p:ext uri="{BB962C8B-B14F-4D97-AF65-F5344CB8AC3E}">
        <p14:creationId xmlns:p14="http://schemas.microsoft.com/office/powerpoint/2010/main" val="3062372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73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985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3691547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540064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810844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4501157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1047875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0221958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5946306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9076475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117" Type="http://schemas.openxmlformats.org/officeDocument/2006/relationships/slideLayout" Target="../slideLayouts/slideLayout220.xml"/><Relationship Id="rId21" Type="http://schemas.openxmlformats.org/officeDocument/2006/relationships/slideLayout" Target="../slideLayouts/slideLayout124.xml"/><Relationship Id="rId42" Type="http://schemas.openxmlformats.org/officeDocument/2006/relationships/slideLayout" Target="../slideLayouts/slideLayout145.xml"/><Relationship Id="rId63" Type="http://schemas.openxmlformats.org/officeDocument/2006/relationships/slideLayout" Target="../slideLayouts/slideLayout166.xml"/><Relationship Id="rId84" Type="http://schemas.openxmlformats.org/officeDocument/2006/relationships/slideLayout" Target="../slideLayouts/slideLayout187.xml"/><Relationship Id="rId16" Type="http://schemas.openxmlformats.org/officeDocument/2006/relationships/slideLayout" Target="../slideLayouts/slideLayout119.xml"/><Relationship Id="rId107" Type="http://schemas.openxmlformats.org/officeDocument/2006/relationships/slideLayout" Target="../slideLayouts/slideLayout210.xml"/><Relationship Id="rId11" Type="http://schemas.openxmlformats.org/officeDocument/2006/relationships/slideLayout" Target="../slideLayouts/slideLayout114.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53" Type="http://schemas.openxmlformats.org/officeDocument/2006/relationships/slideLayout" Target="../slideLayouts/slideLayout156.xml"/><Relationship Id="rId58" Type="http://schemas.openxmlformats.org/officeDocument/2006/relationships/slideLayout" Target="../slideLayouts/slideLayout161.xml"/><Relationship Id="rId74" Type="http://schemas.openxmlformats.org/officeDocument/2006/relationships/slideLayout" Target="../slideLayouts/slideLayout177.xml"/><Relationship Id="rId79" Type="http://schemas.openxmlformats.org/officeDocument/2006/relationships/slideLayout" Target="../slideLayouts/slideLayout182.xml"/><Relationship Id="rId102" Type="http://schemas.openxmlformats.org/officeDocument/2006/relationships/slideLayout" Target="../slideLayouts/slideLayout205.xml"/><Relationship Id="rId123" Type="http://schemas.openxmlformats.org/officeDocument/2006/relationships/slideLayout" Target="../slideLayouts/slideLayout226.xml"/><Relationship Id="rId128" Type="http://schemas.openxmlformats.org/officeDocument/2006/relationships/slideLayout" Target="../slideLayouts/slideLayout231.xml"/><Relationship Id="rId5" Type="http://schemas.openxmlformats.org/officeDocument/2006/relationships/slideLayout" Target="../slideLayouts/slideLayout108.xml"/><Relationship Id="rId90" Type="http://schemas.openxmlformats.org/officeDocument/2006/relationships/slideLayout" Target="../slideLayouts/slideLayout193.xml"/><Relationship Id="rId95" Type="http://schemas.openxmlformats.org/officeDocument/2006/relationships/slideLayout" Target="../slideLayouts/slideLayout198.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64" Type="http://schemas.openxmlformats.org/officeDocument/2006/relationships/slideLayout" Target="../slideLayouts/slideLayout167.xml"/><Relationship Id="rId69" Type="http://schemas.openxmlformats.org/officeDocument/2006/relationships/slideLayout" Target="../slideLayouts/slideLayout172.xml"/><Relationship Id="rId113" Type="http://schemas.openxmlformats.org/officeDocument/2006/relationships/slideLayout" Target="../slideLayouts/slideLayout216.xml"/><Relationship Id="rId118" Type="http://schemas.openxmlformats.org/officeDocument/2006/relationships/slideLayout" Target="../slideLayouts/slideLayout221.xml"/><Relationship Id="rId134" Type="http://schemas.openxmlformats.org/officeDocument/2006/relationships/slideLayout" Target="../slideLayouts/slideLayout237.xml"/><Relationship Id="rId80" Type="http://schemas.openxmlformats.org/officeDocument/2006/relationships/slideLayout" Target="../slideLayouts/slideLayout183.xml"/><Relationship Id="rId85" Type="http://schemas.openxmlformats.org/officeDocument/2006/relationships/slideLayout" Target="../slideLayouts/slideLayout188.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59" Type="http://schemas.openxmlformats.org/officeDocument/2006/relationships/slideLayout" Target="../slideLayouts/slideLayout162.xml"/><Relationship Id="rId103" Type="http://schemas.openxmlformats.org/officeDocument/2006/relationships/slideLayout" Target="../slideLayouts/slideLayout206.xml"/><Relationship Id="rId108" Type="http://schemas.openxmlformats.org/officeDocument/2006/relationships/slideLayout" Target="../slideLayouts/slideLayout211.xml"/><Relationship Id="rId124" Type="http://schemas.openxmlformats.org/officeDocument/2006/relationships/slideLayout" Target="../slideLayouts/slideLayout227.xml"/><Relationship Id="rId129" Type="http://schemas.openxmlformats.org/officeDocument/2006/relationships/slideLayout" Target="../slideLayouts/slideLayout232.xml"/><Relationship Id="rId54" Type="http://schemas.openxmlformats.org/officeDocument/2006/relationships/slideLayout" Target="../slideLayouts/slideLayout157.xml"/><Relationship Id="rId70" Type="http://schemas.openxmlformats.org/officeDocument/2006/relationships/slideLayout" Target="../slideLayouts/slideLayout173.xml"/><Relationship Id="rId75" Type="http://schemas.openxmlformats.org/officeDocument/2006/relationships/slideLayout" Target="../slideLayouts/slideLayout178.xml"/><Relationship Id="rId91" Type="http://schemas.openxmlformats.org/officeDocument/2006/relationships/slideLayout" Target="../slideLayouts/slideLayout194.xml"/><Relationship Id="rId96" Type="http://schemas.openxmlformats.org/officeDocument/2006/relationships/slideLayout" Target="../slideLayouts/slideLayout19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49" Type="http://schemas.openxmlformats.org/officeDocument/2006/relationships/slideLayout" Target="../slideLayouts/slideLayout152.xml"/><Relationship Id="rId114" Type="http://schemas.openxmlformats.org/officeDocument/2006/relationships/slideLayout" Target="../slideLayouts/slideLayout217.xml"/><Relationship Id="rId119" Type="http://schemas.openxmlformats.org/officeDocument/2006/relationships/slideLayout" Target="../slideLayouts/slideLayout222.xml"/><Relationship Id="rId44" Type="http://schemas.openxmlformats.org/officeDocument/2006/relationships/slideLayout" Target="../slideLayouts/slideLayout147.xml"/><Relationship Id="rId60" Type="http://schemas.openxmlformats.org/officeDocument/2006/relationships/slideLayout" Target="../slideLayouts/slideLayout163.xml"/><Relationship Id="rId65" Type="http://schemas.openxmlformats.org/officeDocument/2006/relationships/slideLayout" Target="../slideLayouts/slideLayout168.xml"/><Relationship Id="rId81" Type="http://schemas.openxmlformats.org/officeDocument/2006/relationships/slideLayout" Target="../slideLayouts/slideLayout184.xml"/><Relationship Id="rId86" Type="http://schemas.openxmlformats.org/officeDocument/2006/relationships/slideLayout" Target="../slideLayouts/slideLayout189.xml"/><Relationship Id="rId130" Type="http://schemas.openxmlformats.org/officeDocument/2006/relationships/slideLayout" Target="../slideLayouts/slideLayout233.xml"/><Relationship Id="rId135" Type="http://schemas.openxmlformats.org/officeDocument/2006/relationships/slideLayout" Target="../slideLayouts/slideLayout238.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9" Type="http://schemas.openxmlformats.org/officeDocument/2006/relationships/slideLayout" Target="../slideLayouts/slideLayout142.xml"/><Relationship Id="rId109" Type="http://schemas.openxmlformats.org/officeDocument/2006/relationships/slideLayout" Target="../slideLayouts/slideLayout212.xml"/><Relationship Id="rId34" Type="http://schemas.openxmlformats.org/officeDocument/2006/relationships/slideLayout" Target="../slideLayouts/slideLayout137.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6" Type="http://schemas.openxmlformats.org/officeDocument/2006/relationships/slideLayout" Target="../slideLayouts/slideLayout179.xml"/><Relationship Id="rId97" Type="http://schemas.openxmlformats.org/officeDocument/2006/relationships/slideLayout" Target="../slideLayouts/slideLayout200.xml"/><Relationship Id="rId104" Type="http://schemas.openxmlformats.org/officeDocument/2006/relationships/slideLayout" Target="../slideLayouts/slideLayout207.xml"/><Relationship Id="rId120" Type="http://schemas.openxmlformats.org/officeDocument/2006/relationships/slideLayout" Target="../slideLayouts/slideLayout223.xml"/><Relationship Id="rId125" Type="http://schemas.openxmlformats.org/officeDocument/2006/relationships/slideLayout" Target="../slideLayouts/slideLayout228.xml"/><Relationship Id="rId7" Type="http://schemas.openxmlformats.org/officeDocument/2006/relationships/slideLayout" Target="../slideLayouts/slideLayout110.xml"/><Relationship Id="rId71" Type="http://schemas.openxmlformats.org/officeDocument/2006/relationships/slideLayout" Target="../slideLayouts/slideLayout174.xml"/><Relationship Id="rId92" Type="http://schemas.openxmlformats.org/officeDocument/2006/relationships/slideLayout" Target="../slideLayouts/slideLayout195.xml"/><Relationship Id="rId2" Type="http://schemas.openxmlformats.org/officeDocument/2006/relationships/slideLayout" Target="../slideLayouts/slideLayout105.xml"/><Relationship Id="rId29" Type="http://schemas.openxmlformats.org/officeDocument/2006/relationships/slideLayout" Target="../slideLayouts/slideLayout132.xml"/><Relationship Id="rId24" Type="http://schemas.openxmlformats.org/officeDocument/2006/relationships/slideLayout" Target="../slideLayouts/slideLayout127.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66" Type="http://schemas.openxmlformats.org/officeDocument/2006/relationships/slideLayout" Target="../slideLayouts/slideLayout169.xml"/><Relationship Id="rId87" Type="http://schemas.openxmlformats.org/officeDocument/2006/relationships/slideLayout" Target="../slideLayouts/slideLayout190.xml"/><Relationship Id="rId110" Type="http://schemas.openxmlformats.org/officeDocument/2006/relationships/slideLayout" Target="../slideLayouts/slideLayout213.xml"/><Relationship Id="rId115" Type="http://schemas.openxmlformats.org/officeDocument/2006/relationships/slideLayout" Target="../slideLayouts/slideLayout218.xml"/><Relationship Id="rId131" Type="http://schemas.openxmlformats.org/officeDocument/2006/relationships/slideLayout" Target="../slideLayouts/slideLayout234.xml"/><Relationship Id="rId136" Type="http://schemas.openxmlformats.org/officeDocument/2006/relationships/slideLayout" Target="../slideLayouts/slideLayout239.xml"/><Relationship Id="rId61" Type="http://schemas.openxmlformats.org/officeDocument/2006/relationships/slideLayout" Target="../slideLayouts/slideLayout164.xml"/><Relationship Id="rId82" Type="http://schemas.openxmlformats.org/officeDocument/2006/relationships/slideLayout" Target="../slideLayouts/slideLayout185.xml"/><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56" Type="http://schemas.openxmlformats.org/officeDocument/2006/relationships/slideLayout" Target="../slideLayouts/slideLayout159.xml"/><Relationship Id="rId77" Type="http://schemas.openxmlformats.org/officeDocument/2006/relationships/slideLayout" Target="../slideLayouts/slideLayout180.xml"/><Relationship Id="rId100" Type="http://schemas.openxmlformats.org/officeDocument/2006/relationships/slideLayout" Target="../slideLayouts/slideLayout203.xml"/><Relationship Id="rId105" Type="http://schemas.openxmlformats.org/officeDocument/2006/relationships/slideLayout" Target="../slideLayouts/slideLayout208.xml"/><Relationship Id="rId126" Type="http://schemas.openxmlformats.org/officeDocument/2006/relationships/slideLayout" Target="../slideLayouts/slideLayout229.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72" Type="http://schemas.openxmlformats.org/officeDocument/2006/relationships/slideLayout" Target="../slideLayouts/slideLayout175.xml"/><Relationship Id="rId93" Type="http://schemas.openxmlformats.org/officeDocument/2006/relationships/slideLayout" Target="../slideLayouts/slideLayout196.xml"/><Relationship Id="rId98" Type="http://schemas.openxmlformats.org/officeDocument/2006/relationships/slideLayout" Target="../slideLayouts/slideLayout201.xml"/><Relationship Id="rId121" Type="http://schemas.openxmlformats.org/officeDocument/2006/relationships/slideLayout" Target="../slideLayouts/slideLayout224.xml"/><Relationship Id="rId3" Type="http://schemas.openxmlformats.org/officeDocument/2006/relationships/slideLayout" Target="../slideLayouts/slideLayout106.xml"/><Relationship Id="rId25" Type="http://schemas.openxmlformats.org/officeDocument/2006/relationships/slideLayout" Target="../slideLayouts/slideLayout128.xml"/><Relationship Id="rId46" Type="http://schemas.openxmlformats.org/officeDocument/2006/relationships/slideLayout" Target="../slideLayouts/slideLayout149.xml"/><Relationship Id="rId67" Type="http://schemas.openxmlformats.org/officeDocument/2006/relationships/slideLayout" Target="../slideLayouts/slideLayout170.xml"/><Relationship Id="rId116" Type="http://schemas.openxmlformats.org/officeDocument/2006/relationships/slideLayout" Target="../slideLayouts/slideLayout219.xml"/><Relationship Id="rId137" Type="http://schemas.openxmlformats.org/officeDocument/2006/relationships/theme" Target="../theme/theme13.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62" Type="http://schemas.openxmlformats.org/officeDocument/2006/relationships/slideLayout" Target="../slideLayouts/slideLayout165.xml"/><Relationship Id="rId83" Type="http://schemas.openxmlformats.org/officeDocument/2006/relationships/slideLayout" Target="../slideLayouts/slideLayout186.xml"/><Relationship Id="rId88" Type="http://schemas.openxmlformats.org/officeDocument/2006/relationships/slideLayout" Target="../slideLayouts/slideLayout191.xml"/><Relationship Id="rId111" Type="http://schemas.openxmlformats.org/officeDocument/2006/relationships/slideLayout" Target="../slideLayouts/slideLayout214.xml"/><Relationship Id="rId132" Type="http://schemas.openxmlformats.org/officeDocument/2006/relationships/slideLayout" Target="../slideLayouts/slideLayout235.xml"/><Relationship Id="rId15" Type="http://schemas.openxmlformats.org/officeDocument/2006/relationships/slideLayout" Target="../slideLayouts/slideLayout118.xml"/><Relationship Id="rId36" Type="http://schemas.openxmlformats.org/officeDocument/2006/relationships/slideLayout" Target="../slideLayouts/slideLayout139.xml"/><Relationship Id="rId57" Type="http://schemas.openxmlformats.org/officeDocument/2006/relationships/slideLayout" Target="../slideLayouts/slideLayout160.xml"/><Relationship Id="rId106" Type="http://schemas.openxmlformats.org/officeDocument/2006/relationships/slideLayout" Target="../slideLayouts/slideLayout209.xml"/><Relationship Id="rId127" Type="http://schemas.openxmlformats.org/officeDocument/2006/relationships/slideLayout" Target="../slideLayouts/slideLayout230.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52" Type="http://schemas.openxmlformats.org/officeDocument/2006/relationships/slideLayout" Target="../slideLayouts/slideLayout155.xml"/><Relationship Id="rId73" Type="http://schemas.openxmlformats.org/officeDocument/2006/relationships/slideLayout" Target="../slideLayouts/slideLayout176.xml"/><Relationship Id="rId78" Type="http://schemas.openxmlformats.org/officeDocument/2006/relationships/slideLayout" Target="../slideLayouts/slideLayout181.xml"/><Relationship Id="rId94" Type="http://schemas.openxmlformats.org/officeDocument/2006/relationships/slideLayout" Target="../slideLayouts/slideLayout197.xml"/><Relationship Id="rId99" Type="http://schemas.openxmlformats.org/officeDocument/2006/relationships/slideLayout" Target="../slideLayouts/slideLayout202.xml"/><Relationship Id="rId101" Type="http://schemas.openxmlformats.org/officeDocument/2006/relationships/slideLayout" Target="../slideLayouts/slideLayout204.xml"/><Relationship Id="rId122" Type="http://schemas.openxmlformats.org/officeDocument/2006/relationships/slideLayout" Target="../slideLayouts/slideLayout225.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26" Type="http://schemas.openxmlformats.org/officeDocument/2006/relationships/slideLayout" Target="../slideLayouts/slideLayout129.xml"/><Relationship Id="rId47" Type="http://schemas.openxmlformats.org/officeDocument/2006/relationships/slideLayout" Target="../slideLayouts/slideLayout150.xml"/><Relationship Id="rId68" Type="http://schemas.openxmlformats.org/officeDocument/2006/relationships/slideLayout" Target="../slideLayouts/slideLayout171.xml"/><Relationship Id="rId89" Type="http://schemas.openxmlformats.org/officeDocument/2006/relationships/slideLayout" Target="../slideLayouts/slideLayout192.xml"/><Relationship Id="rId112" Type="http://schemas.openxmlformats.org/officeDocument/2006/relationships/slideLayout" Target="../slideLayouts/slideLayout215.xml"/><Relationship Id="rId133" Type="http://schemas.openxmlformats.org/officeDocument/2006/relationships/slideLayout" Target="../slideLayouts/slideLayout236.xml"/></Relationships>
</file>

<file path=ppt/slideMasters/_rels/slideMaster14.xml.rels><?xml version="1.0" encoding="UTF-8" standalone="yes"?>
<Relationships xmlns="http://schemas.openxmlformats.org/package/2006/relationships"><Relationship Id="rId117" Type="http://schemas.openxmlformats.org/officeDocument/2006/relationships/slideLayout" Target="../slideLayouts/slideLayout356.xml"/><Relationship Id="rId21" Type="http://schemas.openxmlformats.org/officeDocument/2006/relationships/slideLayout" Target="../slideLayouts/slideLayout260.xml"/><Relationship Id="rId42" Type="http://schemas.openxmlformats.org/officeDocument/2006/relationships/slideLayout" Target="../slideLayouts/slideLayout281.xml"/><Relationship Id="rId63" Type="http://schemas.openxmlformats.org/officeDocument/2006/relationships/slideLayout" Target="../slideLayouts/slideLayout302.xml"/><Relationship Id="rId84" Type="http://schemas.openxmlformats.org/officeDocument/2006/relationships/slideLayout" Target="../slideLayouts/slideLayout323.xml"/><Relationship Id="rId16" Type="http://schemas.openxmlformats.org/officeDocument/2006/relationships/slideLayout" Target="../slideLayouts/slideLayout255.xml"/><Relationship Id="rId107" Type="http://schemas.openxmlformats.org/officeDocument/2006/relationships/slideLayout" Target="../slideLayouts/slideLayout346.xml"/><Relationship Id="rId11" Type="http://schemas.openxmlformats.org/officeDocument/2006/relationships/slideLayout" Target="../slideLayouts/slideLayout250.xml"/><Relationship Id="rId32" Type="http://schemas.openxmlformats.org/officeDocument/2006/relationships/slideLayout" Target="../slideLayouts/slideLayout271.xml"/><Relationship Id="rId37" Type="http://schemas.openxmlformats.org/officeDocument/2006/relationships/slideLayout" Target="../slideLayouts/slideLayout276.xml"/><Relationship Id="rId53" Type="http://schemas.openxmlformats.org/officeDocument/2006/relationships/slideLayout" Target="../slideLayouts/slideLayout292.xml"/><Relationship Id="rId58" Type="http://schemas.openxmlformats.org/officeDocument/2006/relationships/slideLayout" Target="../slideLayouts/slideLayout297.xml"/><Relationship Id="rId74" Type="http://schemas.openxmlformats.org/officeDocument/2006/relationships/slideLayout" Target="../slideLayouts/slideLayout313.xml"/><Relationship Id="rId79" Type="http://schemas.openxmlformats.org/officeDocument/2006/relationships/slideLayout" Target="../slideLayouts/slideLayout318.xml"/><Relationship Id="rId102" Type="http://schemas.openxmlformats.org/officeDocument/2006/relationships/slideLayout" Target="../slideLayouts/slideLayout341.xml"/><Relationship Id="rId123" Type="http://schemas.openxmlformats.org/officeDocument/2006/relationships/slideLayout" Target="../slideLayouts/slideLayout362.xml"/><Relationship Id="rId128" Type="http://schemas.openxmlformats.org/officeDocument/2006/relationships/slideLayout" Target="../slideLayouts/slideLayout367.xml"/><Relationship Id="rId5" Type="http://schemas.openxmlformats.org/officeDocument/2006/relationships/slideLayout" Target="../slideLayouts/slideLayout244.xml"/><Relationship Id="rId90" Type="http://schemas.openxmlformats.org/officeDocument/2006/relationships/slideLayout" Target="../slideLayouts/slideLayout329.xml"/><Relationship Id="rId95" Type="http://schemas.openxmlformats.org/officeDocument/2006/relationships/slideLayout" Target="../slideLayouts/slideLayout334.xml"/><Relationship Id="rId22" Type="http://schemas.openxmlformats.org/officeDocument/2006/relationships/slideLayout" Target="../slideLayouts/slideLayout261.xml"/><Relationship Id="rId27" Type="http://schemas.openxmlformats.org/officeDocument/2006/relationships/slideLayout" Target="../slideLayouts/slideLayout266.xml"/><Relationship Id="rId43" Type="http://schemas.openxmlformats.org/officeDocument/2006/relationships/slideLayout" Target="../slideLayouts/slideLayout282.xml"/><Relationship Id="rId48" Type="http://schemas.openxmlformats.org/officeDocument/2006/relationships/slideLayout" Target="../slideLayouts/slideLayout287.xml"/><Relationship Id="rId64" Type="http://schemas.openxmlformats.org/officeDocument/2006/relationships/slideLayout" Target="../slideLayouts/slideLayout303.xml"/><Relationship Id="rId69" Type="http://schemas.openxmlformats.org/officeDocument/2006/relationships/slideLayout" Target="../slideLayouts/slideLayout308.xml"/><Relationship Id="rId113" Type="http://schemas.openxmlformats.org/officeDocument/2006/relationships/slideLayout" Target="../slideLayouts/slideLayout352.xml"/><Relationship Id="rId118" Type="http://schemas.openxmlformats.org/officeDocument/2006/relationships/slideLayout" Target="../slideLayouts/slideLayout357.xml"/><Relationship Id="rId134" Type="http://schemas.openxmlformats.org/officeDocument/2006/relationships/slideLayout" Target="../slideLayouts/slideLayout373.xml"/><Relationship Id="rId80" Type="http://schemas.openxmlformats.org/officeDocument/2006/relationships/slideLayout" Target="../slideLayouts/slideLayout319.xml"/><Relationship Id="rId85" Type="http://schemas.openxmlformats.org/officeDocument/2006/relationships/slideLayout" Target="../slideLayouts/slideLayout324.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33" Type="http://schemas.openxmlformats.org/officeDocument/2006/relationships/slideLayout" Target="../slideLayouts/slideLayout272.xml"/><Relationship Id="rId38" Type="http://schemas.openxmlformats.org/officeDocument/2006/relationships/slideLayout" Target="../slideLayouts/slideLayout277.xml"/><Relationship Id="rId59" Type="http://schemas.openxmlformats.org/officeDocument/2006/relationships/slideLayout" Target="../slideLayouts/slideLayout298.xml"/><Relationship Id="rId103" Type="http://schemas.openxmlformats.org/officeDocument/2006/relationships/slideLayout" Target="../slideLayouts/slideLayout342.xml"/><Relationship Id="rId108" Type="http://schemas.openxmlformats.org/officeDocument/2006/relationships/slideLayout" Target="../slideLayouts/slideLayout347.xml"/><Relationship Id="rId124" Type="http://schemas.openxmlformats.org/officeDocument/2006/relationships/slideLayout" Target="../slideLayouts/slideLayout363.xml"/><Relationship Id="rId129" Type="http://schemas.openxmlformats.org/officeDocument/2006/relationships/slideLayout" Target="../slideLayouts/slideLayout368.xml"/><Relationship Id="rId54" Type="http://schemas.openxmlformats.org/officeDocument/2006/relationships/slideLayout" Target="../slideLayouts/slideLayout293.xml"/><Relationship Id="rId70" Type="http://schemas.openxmlformats.org/officeDocument/2006/relationships/slideLayout" Target="../slideLayouts/slideLayout309.xml"/><Relationship Id="rId75" Type="http://schemas.openxmlformats.org/officeDocument/2006/relationships/slideLayout" Target="../slideLayouts/slideLayout314.xml"/><Relationship Id="rId91" Type="http://schemas.openxmlformats.org/officeDocument/2006/relationships/slideLayout" Target="../slideLayouts/slideLayout330.xml"/><Relationship Id="rId96" Type="http://schemas.openxmlformats.org/officeDocument/2006/relationships/slideLayout" Target="../slideLayouts/slideLayout335.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23" Type="http://schemas.openxmlformats.org/officeDocument/2006/relationships/slideLayout" Target="../slideLayouts/slideLayout262.xml"/><Relationship Id="rId28" Type="http://schemas.openxmlformats.org/officeDocument/2006/relationships/slideLayout" Target="../slideLayouts/slideLayout267.xml"/><Relationship Id="rId49" Type="http://schemas.openxmlformats.org/officeDocument/2006/relationships/slideLayout" Target="../slideLayouts/slideLayout288.xml"/><Relationship Id="rId114" Type="http://schemas.openxmlformats.org/officeDocument/2006/relationships/slideLayout" Target="../slideLayouts/slideLayout353.xml"/><Relationship Id="rId119" Type="http://schemas.openxmlformats.org/officeDocument/2006/relationships/slideLayout" Target="../slideLayouts/slideLayout358.xml"/><Relationship Id="rId44" Type="http://schemas.openxmlformats.org/officeDocument/2006/relationships/slideLayout" Target="../slideLayouts/slideLayout283.xml"/><Relationship Id="rId60" Type="http://schemas.openxmlformats.org/officeDocument/2006/relationships/slideLayout" Target="../slideLayouts/slideLayout299.xml"/><Relationship Id="rId65" Type="http://schemas.openxmlformats.org/officeDocument/2006/relationships/slideLayout" Target="../slideLayouts/slideLayout304.xml"/><Relationship Id="rId81" Type="http://schemas.openxmlformats.org/officeDocument/2006/relationships/slideLayout" Target="../slideLayouts/slideLayout320.xml"/><Relationship Id="rId86" Type="http://schemas.openxmlformats.org/officeDocument/2006/relationships/slideLayout" Target="../slideLayouts/slideLayout325.xml"/><Relationship Id="rId130" Type="http://schemas.openxmlformats.org/officeDocument/2006/relationships/slideLayout" Target="../slideLayouts/slideLayout369.xml"/><Relationship Id="rId135" Type="http://schemas.openxmlformats.org/officeDocument/2006/relationships/slideLayout" Target="../slideLayouts/slideLayout374.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39" Type="http://schemas.openxmlformats.org/officeDocument/2006/relationships/slideLayout" Target="../slideLayouts/slideLayout278.xml"/><Relationship Id="rId109" Type="http://schemas.openxmlformats.org/officeDocument/2006/relationships/slideLayout" Target="../slideLayouts/slideLayout348.xml"/><Relationship Id="rId34" Type="http://schemas.openxmlformats.org/officeDocument/2006/relationships/slideLayout" Target="../slideLayouts/slideLayout273.xml"/><Relationship Id="rId50" Type="http://schemas.openxmlformats.org/officeDocument/2006/relationships/slideLayout" Target="../slideLayouts/slideLayout289.xml"/><Relationship Id="rId55" Type="http://schemas.openxmlformats.org/officeDocument/2006/relationships/slideLayout" Target="../slideLayouts/slideLayout294.xml"/><Relationship Id="rId76" Type="http://schemas.openxmlformats.org/officeDocument/2006/relationships/slideLayout" Target="../slideLayouts/slideLayout315.xml"/><Relationship Id="rId97" Type="http://schemas.openxmlformats.org/officeDocument/2006/relationships/slideLayout" Target="../slideLayouts/slideLayout336.xml"/><Relationship Id="rId104" Type="http://schemas.openxmlformats.org/officeDocument/2006/relationships/slideLayout" Target="../slideLayouts/slideLayout343.xml"/><Relationship Id="rId120" Type="http://schemas.openxmlformats.org/officeDocument/2006/relationships/slideLayout" Target="../slideLayouts/slideLayout359.xml"/><Relationship Id="rId125" Type="http://schemas.openxmlformats.org/officeDocument/2006/relationships/slideLayout" Target="../slideLayouts/slideLayout364.xml"/><Relationship Id="rId7" Type="http://schemas.openxmlformats.org/officeDocument/2006/relationships/slideLayout" Target="../slideLayouts/slideLayout246.xml"/><Relationship Id="rId71" Type="http://schemas.openxmlformats.org/officeDocument/2006/relationships/slideLayout" Target="../slideLayouts/slideLayout310.xml"/><Relationship Id="rId92" Type="http://schemas.openxmlformats.org/officeDocument/2006/relationships/slideLayout" Target="../slideLayouts/slideLayout331.xml"/><Relationship Id="rId2" Type="http://schemas.openxmlformats.org/officeDocument/2006/relationships/slideLayout" Target="../slideLayouts/slideLayout241.xml"/><Relationship Id="rId29" Type="http://schemas.openxmlformats.org/officeDocument/2006/relationships/slideLayout" Target="../slideLayouts/slideLayout268.xml"/><Relationship Id="rId24" Type="http://schemas.openxmlformats.org/officeDocument/2006/relationships/slideLayout" Target="../slideLayouts/slideLayout263.xml"/><Relationship Id="rId40" Type="http://schemas.openxmlformats.org/officeDocument/2006/relationships/slideLayout" Target="../slideLayouts/slideLayout279.xml"/><Relationship Id="rId45" Type="http://schemas.openxmlformats.org/officeDocument/2006/relationships/slideLayout" Target="../slideLayouts/slideLayout284.xml"/><Relationship Id="rId66" Type="http://schemas.openxmlformats.org/officeDocument/2006/relationships/slideLayout" Target="../slideLayouts/slideLayout305.xml"/><Relationship Id="rId87" Type="http://schemas.openxmlformats.org/officeDocument/2006/relationships/slideLayout" Target="../slideLayouts/slideLayout326.xml"/><Relationship Id="rId110" Type="http://schemas.openxmlformats.org/officeDocument/2006/relationships/slideLayout" Target="../slideLayouts/slideLayout349.xml"/><Relationship Id="rId115" Type="http://schemas.openxmlformats.org/officeDocument/2006/relationships/slideLayout" Target="../slideLayouts/slideLayout354.xml"/><Relationship Id="rId131" Type="http://schemas.openxmlformats.org/officeDocument/2006/relationships/slideLayout" Target="../slideLayouts/slideLayout370.xml"/><Relationship Id="rId136" Type="http://schemas.openxmlformats.org/officeDocument/2006/relationships/theme" Target="../theme/theme14.xml"/><Relationship Id="rId61" Type="http://schemas.openxmlformats.org/officeDocument/2006/relationships/slideLayout" Target="../slideLayouts/slideLayout300.xml"/><Relationship Id="rId82" Type="http://schemas.openxmlformats.org/officeDocument/2006/relationships/slideLayout" Target="../slideLayouts/slideLayout321.xml"/><Relationship Id="rId19" Type="http://schemas.openxmlformats.org/officeDocument/2006/relationships/slideLayout" Target="../slideLayouts/slideLayout258.xml"/><Relationship Id="rId14" Type="http://schemas.openxmlformats.org/officeDocument/2006/relationships/slideLayout" Target="../slideLayouts/slideLayout253.xml"/><Relationship Id="rId30" Type="http://schemas.openxmlformats.org/officeDocument/2006/relationships/slideLayout" Target="../slideLayouts/slideLayout269.xml"/><Relationship Id="rId35" Type="http://schemas.openxmlformats.org/officeDocument/2006/relationships/slideLayout" Target="../slideLayouts/slideLayout274.xml"/><Relationship Id="rId56" Type="http://schemas.openxmlformats.org/officeDocument/2006/relationships/slideLayout" Target="../slideLayouts/slideLayout295.xml"/><Relationship Id="rId77" Type="http://schemas.openxmlformats.org/officeDocument/2006/relationships/slideLayout" Target="../slideLayouts/slideLayout316.xml"/><Relationship Id="rId100" Type="http://schemas.openxmlformats.org/officeDocument/2006/relationships/slideLayout" Target="../slideLayouts/slideLayout339.xml"/><Relationship Id="rId105" Type="http://schemas.openxmlformats.org/officeDocument/2006/relationships/slideLayout" Target="../slideLayouts/slideLayout344.xml"/><Relationship Id="rId126" Type="http://schemas.openxmlformats.org/officeDocument/2006/relationships/slideLayout" Target="../slideLayouts/slideLayout365.xml"/><Relationship Id="rId8" Type="http://schemas.openxmlformats.org/officeDocument/2006/relationships/slideLayout" Target="../slideLayouts/slideLayout247.xml"/><Relationship Id="rId51" Type="http://schemas.openxmlformats.org/officeDocument/2006/relationships/slideLayout" Target="../slideLayouts/slideLayout290.xml"/><Relationship Id="rId72" Type="http://schemas.openxmlformats.org/officeDocument/2006/relationships/slideLayout" Target="../slideLayouts/slideLayout311.xml"/><Relationship Id="rId93" Type="http://schemas.openxmlformats.org/officeDocument/2006/relationships/slideLayout" Target="../slideLayouts/slideLayout332.xml"/><Relationship Id="rId98" Type="http://schemas.openxmlformats.org/officeDocument/2006/relationships/slideLayout" Target="../slideLayouts/slideLayout337.xml"/><Relationship Id="rId121" Type="http://schemas.openxmlformats.org/officeDocument/2006/relationships/slideLayout" Target="../slideLayouts/slideLayout360.xml"/><Relationship Id="rId3" Type="http://schemas.openxmlformats.org/officeDocument/2006/relationships/slideLayout" Target="../slideLayouts/slideLayout242.xml"/><Relationship Id="rId25" Type="http://schemas.openxmlformats.org/officeDocument/2006/relationships/slideLayout" Target="../slideLayouts/slideLayout264.xml"/><Relationship Id="rId46" Type="http://schemas.openxmlformats.org/officeDocument/2006/relationships/slideLayout" Target="../slideLayouts/slideLayout285.xml"/><Relationship Id="rId67" Type="http://schemas.openxmlformats.org/officeDocument/2006/relationships/slideLayout" Target="../slideLayouts/slideLayout306.xml"/><Relationship Id="rId116" Type="http://schemas.openxmlformats.org/officeDocument/2006/relationships/slideLayout" Target="../slideLayouts/slideLayout355.xml"/><Relationship Id="rId20" Type="http://schemas.openxmlformats.org/officeDocument/2006/relationships/slideLayout" Target="../slideLayouts/slideLayout259.xml"/><Relationship Id="rId41" Type="http://schemas.openxmlformats.org/officeDocument/2006/relationships/slideLayout" Target="../slideLayouts/slideLayout280.xml"/><Relationship Id="rId62" Type="http://schemas.openxmlformats.org/officeDocument/2006/relationships/slideLayout" Target="../slideLayouts/slideLayout301.xml"/><Relationship Id="rId83" Type="http://schemas.openxmlformats.org/officeDocument/2006/relationships/slideLayout" Target="../slideLayouts/slideLayout322.xml"/><Relationship Id="rId88" Type="http://schemas.openxmlformats.org/officeDocument/2006/relationships/slideLayout" Target="../slideLayouts/slideLayout327.xml"/><Relationship Id="rId111" Type="http://schemas.openxmlformats.org/officeDocument/2006/relationships/slideLayout" Target="../slideLayouts/slideLayout350.xml"/><Relationship Id="rId132" Type="http://schemas.openxmlformats.org/officeDocument/2006/relationships/slideLayout" Target="../slideLayouts/slideLayout371.xml"/><Relationship Id="rId15" Type="http://schemas.openxmlformats.org/officeDocument/2006/relationships/slideLayout" Target="../slideLayouts/slideLayout254.xml"/><Relationship Id="rId36" Type="http://schemas.openxmlformats.org/officeDocument/2006/relationships/slideLayout" Target="../slideLayouts/slideLayout275.xml"/><Relationship Id="rId57" Type="http://schemas.openxmlformats.org/officeDocument/2006/relationships/slideLayout" Target="../slideLayouts/slideLayout296.xml"/><Relationship Id="rId106" Type="http://schemas.openxmlformats.org/officeDocument/2006/relationships/slideLayout" Target="../slideLayouts/slideLayout345.xml"/><Relationship Id="rId127" Type="http://schemas.openxmlformats.org/officeDocument/2006/relationships/slideLayout" Target="../slideLayouts/slideLayout366.xml"/><Relationship Id="rId10" Type="http://schemas.openxmlformats.org/officeDocument/2006/relationships/slideLayout" Target="../slideLayouts/slideLayout249.xml"/><Relationship Id="rId31" Type="http://schemas.openxmlformats.org/officeDocument/2006/relationships/slideLayout" Target="../slideLayouts/slideLayout270.xml"/><Relationship Id="rId52" Type="http://schemas.openxmlformats.org/officeDocument/2006/relationships/slideLayout" Target="../slideLayouts/slideLayout291.xml"/><Relationship Id="rId73" Type="http://schemas.openxmlformats.org/officeDocument/2006/relationships/slideLayout" Target="../slideLayouts/slideLayout312.xml"/><Relationship Id="rId78" Type="http://schemas.openxmlformats.org/officeDocument/2006/relationships/slideLayout" Target="../slideLayouts/slideLayout317.xml"/><Relationship Id="rId94" Type="http://schemas.openxmlformats.org/officeDocument/2006/relationships/slideLayout" Target="../slideLayouts/slideLayout333.xml"/><Relationship Id="rId99" Type="http://schemas.openxmlformats.org/officeDocument/2006/relationships/slideLayout" Target="../slideLayouts/slideLayout338.xml"/><Relationship Id="rId101" Type="http://schemas.openxmlformats.org/officeDocument/2006/relationships/slideLayout" Target="../slideLayouts/slideLayout340.xml"/><Relationship Id="rId122" Type="http://schemas.openxmlformats.org/officeDocument/2006/relationships/slideLayout" Target="../slideLayouts/slideLayout361.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26" Type="http://schemas.openxmlformats.org/officeDocument/2006/relationships/slideLayout" Target="../slideLayouts/slideLayout265.xml"/><Relationship Id="rId47" Type="http://schemas.openxmlformats.org/officeDocument/2006/relationships/slideLayout" Target="../slideLayouts/slideLayout286.xml"/><Relationship Id="rId68" Type="http://schemas.openxmlformats.org/officeDocument/2006/relationships/slideLayout" Target="../slideLayouts/slideLayout307.xml"/><Relationship Id="rId89" Type="http://schemas.openxmlformats.org/officeDocument/2006/relationships/slideLayout" Target="../slideLayouts/slideLayout328.xml"/><Relationship Id="rId112" Type="http://schemas.openxmlformats.org/officeDocument/2006/relationships/slideLayout" Target="../slideLayouts/slideLayout351.xml"/><Relationship Id="rId133" Type="http://schemas.openxmlformats.org/officeDocument/2006/relationships/slideLayout" Target="../slideLayouts/slideLayout3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80.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03895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528410272"/>
      </p:ext>
    </p:extLst>
  </p:cSld>
  <p:clrMap bg1="dk2" tx1="lt1" bg2="dk1"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8734595"/>
      </p:ext>
    </p:extLst>
  </p:cSld>
  <p:clrMap bg1="lt1" tx1="dk1" bg2="lt2" tx2="dk2" accent1="accent1" accent2="accent2" accent3="accent3" accent4="accent4" accent5="accent5" accent6="accent6" hlink="hlink" folHlink="folHlink"/>
  <p:sldLayoutIdLst>
    <p:sldLayoutId id="214748398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3750069225"/>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 id="2147484014" r:id="rId21"/>
    <p:sldLayoutId id="2147484015" r:id="rId22"/>
    <p:sldLayoutId id="2147484016" r:id="rId23"/>
    <p:sldLayoutId id="2147484017" r:id="rId24"/>
    <p:sldLayoutId id="2147484018" r:id="rId25"/>
    <p:sldLayoutId id="2147484019" r:id="rId26"/>
    <p:sldLayoutId id="2147484020" r:id="rId27"/>
    <p:sldLayoutId id="2147484021" r:id="rId28"/>
    <p:sldLayoutId id="2147484022" r:id="rId29"/>
    <p:sldLayoutId id="2147484023" r:id="rId30"/>
    <p:sldLayoutId id="2147484024" r:id="rId31"/>
    <p:sldLayoutId id="2147484025" r:id="rId32"/>
    <p:sldLayoutId id="2147484026" r:id="rId33"/>
    <p:sldLayoutId id="2147484027" r:id="rId34"/>
    <p:sldLayoutId id="2147484028" r:id="rId35"/>
    <p:sldLayoutId id="2147484029" r:id="rId36"/>
    <p:sldLayoutId id="2147484030" r:id="rId37"/>
    <p:sldLayoutId id="2147484031" r:id="rId38"/>
    <p:sldLayoutId id="2147484032" r:id="rId39"/>
    <p:sldLayoutId id="2147484033" r:id="rId40"/>
    <p:sldLayoutId id="2147484034" r:id="rId41"/>
    <p:sldLayoutId id="2147484035" r:id="rId42"/>
    <p:sldLayoutId id="2147484036" r:id="rId43"/>
    <p:sldLayoutId id="2147484037" r:id="rId44"/>
    <p:sldLayoutId id="2147484038" r:id="rId45"/>
    <p:sldLayoutId id="2147484039" r:id="rId46"/>
    <p:sldLayoutId id="2147484040" r:id="rId47"/>
    <p:sldLayoutId id="2147484041" r:id="rId48"/>
    <p:sldLayoutId id="2147484042" r:id="rId49"/>
    <p:sldLayoutId id="2147484043" r:id="rId50"/>
    <p:sldLayoutId id="2147484044" r:id="rId51"/>
    <p:sldLayoutId id="2147484045" r:id="rId52"/>
    <p:sldLayoutId id="2147484046" r:id="rId53"/>
    <p:sldLayoutId id="2147484047" r:id="rId54"/>
    <p:sldLayoutId id="2147484048" r:id="rId55"/>
    <p:sldLayoutId id="2147484049" r:id="rId56"/>
    <p:sldLayoutId id="2147484050" r:id="rId57"/>
    <p:sldLayoutId id="2147484051" r:id="rId58"/>
    <p:sldLayoutId id="2147484052" r:id="rId59"/>
    <p:sldLayoutId id="2147484053" r:id="rId60"/>
    <p:sldLayoutId id="2147484054" r:id="rId61"/>
    <p:sldLayoutId id="2147484055" r:id="rId62"/>
    <p:sldLayoutId id="2147484056" r:id="rId63"/>
    <p:sldLayoutId id="2147484057" r:id="rId64"/>
    <p:sldLayoutId id="2147484058" r:id="rId65"/>
    <p:sldLayoutId id="2147484059" r:id="rId66"/>
    <p:sldLayoutId id="2147484060" r:id="rId67"/>
    <p:sldLayoutId id="2147484061" r:id="rId68"/>
    <p:sldLayoutId id="2147484062" r:id="rId69"/>
    <p:sldLayoutId id="2147484063" r:id="rId70"/>
    <p:sldLayoutId id="2147484064" r:id="rId71"/>
    <p:sldLayoutId id="2147484065" r:id="rId72"/>
    <p:sldLayoutId id="2147484066" r:id="rId73"/>
    <p:sldLayoutId id="2147484067" r:id="rId74"/>
    <p:sldLayoutId id="2147484068" r:id="rId75"/>
    <p:sldLayoutId id="2147484069" r:id="rId76"/>
    <p:sldLayoutId id="2147484070" r:id="rId77"/>
    <p:sldLayoutId id="2147484071" r:id="rId78"/>
    <p:sldLayoutId id="2147484072" r:id="rId79"/>
    <p:sldLayoutId id="2147484073" r:id="rId80"/>
    <p:sldLayoutId id="2147484074" r:id="rId81"/>
    <p:sldLayoutId id="2147484075" r:id="rId82"/>
    <p:sldLayoutId id="2147484076" r:id="rId83"/>
    <p:sldLayoutId id="2147484077" r:id="rId84"/>
    <p:sldLayoutId id="2147484078" r:id="rId85"/>
    <p:sldLayoutId id="2147484079" r:id="rId86"/>
    <p:sldLayoutId id="2147484080" r:id="rId87"/>
    <p:sldLayoutId id="2147484081" r:id="rId88"/>
    <p:sldLayoutId id="2147484082" r:id="rId89"/>
    <p:sldLayoutId id="2147484083" r:id="rId90"/>
    <p:sldLayoutId id="2147484084" r:id="rId91"/>
    <p:sldLayoutId id="2147484085" r:id="rId92"/>
    <p:sldLayoutId id="2147484086" r:id="rId93"/>
    <p:sldLayoutId id="2147484087" r:id="rId94"/>
    <p:sldLayoutId id="2147484088" r:id="rId95"/>
    <p:sldLayoutId id="2147484089" r:id="rId96"/>
    <p:sldLayoutId id="2147484090" r:id="rId97"/>
    <p:sldLayoutId id="2147484091" r:id="rId98"/>
    <p:sldLayoutId id="2147484092" r:id="rId99"/>
    <p:sldLayoutId id="2147484093" r:id="rId100"/>
    <p:sldLayoutId id="2147484094" r:id="rId101"/>
    <p:sldLayoutId id="2147484095" r:id="rId102"/>
    <p:sldLayoutId id="2147484096" r:id="rId103"/>
    <p:sldLayoutId id="2147484097" r:id="rId104"/>
    <p:sldLayoutId id="2147484098" r:id="rId105"/>
    <p:sldLayoutId id="2147484099" r:id="rId106"/>
    <p:sldLayoutId id="2147484100" r:id="rId107"/>
    <p:sldLayoutId id="2147484101" r:id="rId108"/>
    <p:sldLayoutId id="2147484102" r:id="rId109"/>
    <p:sldLayoutId id="2147484103" r:id="rId110"/>
    <p:sldLayoutId id="2147484104" r:id="rId111"/>
    <p:sldLayoutId id="2147484105" r:id="rId112"/>
    <p:sldLayoutId id="2147484106" r:id="rId113"/>
    <p:sldLayoutId id="2147484107" r:id="rId114"/>
    <p:sldLayoutId id="2147484108" r:id="rId115"/>
    <p:sldLayoutId id="2147484109" r:id="rId116"/>
    <p:sldLayoutId id="2147484110" r:id="rId117"/>
    <p:sldLayoutId id="2147484111" r:id="rId118"/>
    <p:sldLayoutId id="2147484112" r:id="rId119"/>
    <p:sldLayoutId id="2147484113" r:id="rId120"/>
    <p:sldLayoutId id="2147484114" r:id="rId121"/>
    <p:sldLayoutId id="2147484115" r:id="rId122"/>
    <p:sldLayoutId id="2147484116" r:id="rId123"/>
    <p:sldLayoutId id="2147484117" r:id="rId124"/>
    <p:sldLayoutId id="2147484118" r:id="rId125"/>
    <p:sldLayoutId id="2147484119" r:id="rId126"/>
    <p:sldLayoutId id="2147484120" r:id="rId127"/>
    <p:sldLayoutId id="2147484121" r:id="rId128"/>
    <p:sldLayoutId id="2147484122" r:id="rId129"/>
    <p:sldLayoutId id="2147484123" r:id="rId130"/>
    <p:sldLayoutId id="2147484124" r:id="rId131"/>
    <p:sldLayoutId id="2147484125" r:id="rId132"/>
    <p:sldLayoutId id="2147484126" r:id="rId133"/>
    <p:sldLayoutId id="2147484127" r:id="rId134"/>
    <p:sldLayoutId id="2147484128" r:id="rId135"/>
    <p:sldLayoutId id="2147484129" r:id="rId13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683329712"/>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 id="2147484150" r:id="rId20"/>
    <p:sldLayoutId id="2147484151" r:id="rId21"/>
    <p:sldLayoutId id="2147484152" r:id="rId22"/>
    <p:sldLayoutId id="2147484153" r:id="rId23"/>
    <p:sldLayoutId id="2147484154" r:id="rId24"/>
    <p:sldLayoutId id="2147484155" r:id="rId25"/>
    <p:sldLayoutId id="2147484156" r:id="rId26"/>
    <p:sldLayoutId id="2147484157" r:id="rId27"/>
    <p:sldLayoutId id="2147484158" r:id="rId28"/>
    <p:sldLayoutId id="2147484159" r:id="rId29"/>
    <p:sldLayoutId id="2147484160" r:id="rId30"/>
    <p:sldLayoutId id="2147484161" r:id="rId31"/>
    <p:sldLayoutId id="2147484162" r:id="rId32"/>
    <p:sldLayoutId id="2147484163" r:id="rId33"/>
    <p:sldLayoutId id="2147484164" r:id="rId34"/>
    <p:sldLayoutId id="2147484165" r:id="rId35"/>
    <p:sldLayoutId id="2147484166" r:id="rId36"/>
    <p:sldLayoutId id="2147484167" r:id="rId37"/>
    <p:sldLayoutId id="2147484168" r:id="rId38"/>
    <p:sldLayoutId id="2147484169" r:id="rId39"/>
    <p:sldLayoutId id="2147484170" r:id="rId40"/>
    <p:sldLayoutId id="2147484171" r:id="rId41"/>
    <p:sldLayoutId id="2147484172" r:id="rId42"/>
    <p:sldLayoutId id="2147484173" r:id="rId43"/>
    <p:sldLayoutId id="2147484174" r:id="rId44"/>
    <p:sldLayoutId id="2147484175" r:id="rId45"/>
    <p:sldLayoutId id="2147484176" r:id="rId46"/>
    <p:sldLayoutId id="2147484177" r:id="rId47"/>
    <p:sldLayoutId id="2147484178" r:id="rId48"/>
    <p:sldLayoutId id="2147484179" r:id="rId49"/>
    <p:sldLayoutId id="2147484180" r:id="rId50"/>
    <p:sldLayoutId id="2147484181" r:id="rId51"/>
    <p:sldLayoutId id="2147484182" r:id="rId52"/>
    <p:sldLayoutId id="2147484183" r:id="rId53"/>
    <p:sldLayoutId id="2147484184" r:id="rId54"/>
    <p:sldLayoutId id="2147484185" r:id="rId55"/>
    <p:sldLayoutId id="2147484186" r:id="rId56"/>
    <p:sldLayoutId id="2147484187" r:id="rId57"/>
    <p:sldLayoutId id="2147484188" r:id="rId58"/>
    <p:sldLayoutId id="2147484189" r:id="rId59"/>
    <p:sldLayoutId id="2147484190" r:id="rId60"/>
    <p:sldLayoutId id="2147484191" r:id="rId61"/>
    <p:sldLayoutId id="2147484192" r:id="rId62"/>
    <p:sldLayoutId id="2147484193" r:id="rId63"/>
    <p:sldLayoutId id="2147484194" r:id="rId64"/>
    <p:sldLayoutId id="2147484195" r:id="rId65"/>
    <p:sldLayoutId id="2147484196" r:id="rId66"/>
    <p:sldLayoutId id="2147484197" r:id="rId67"/>
    <p:sldLayoutId id="2147484198" r:id="rId68"/>
    <p:sldLayoutId id="2147484199" r:id="rId69"/>
    <p:sldLayoutId id="2147484200" r:id="rId70"/>
    <p:sldLayoutId id="2147484201" r:id="rId71"/>
    <p:sldLayoutId id="2147484202" r:id="rId72"/>
    <p:sldLayoutId id="2147484203" r:id="rId73"/>
    <p:sldLayoutId id="2147484204" r:id="rId74"/>
    <p:sldLayoutId id="2147484205" r:id="rId75"/>
    <p:sldLayoutId id="2147484206" r:id="rId76"/>
    <p:sldLayoutId id="2147484207" r:id="rId77"/>
    <p:sldLayoutId id="2147484208" r:id="rId78"/>
    <p:sldLayoutId id="2147484209" r:id="rId79"/>
    <p:sldLayoutId id="2147484210" r:id="rId80"/>
    <p:sldLayoutId id="2147484211" r:id="rId81"/>
    <p:sldLayoutId id="2147484212" r:id="rId82"/>
    <p:sldLayoutId id="2147484213" r:id="rId83"/>
    <p:sldLayoutId id="2147484214" r:id="rId84"/>
    <p:sldLayoutId id="2147484215" r:id="rId85"/>
    <p:sldLayoutId id="2147484216" r:id="rId86"/>
    <p:sldLayoutId id="2147484217" r:id="rId87"/>
    <p:sldLayoutId id="2147484218" r:id="rId88"/>
    <p:sldLayoutId id="2147484219" r:id="rId89"/>
    <p:sldLayoutId id="2147484220" r:id="rId90"/>
    <p:sldLayoutId id="2147484221" r:id="rId91"/>
    <p:sldLayoutId id="2147484222" r:id="rId92"/>
    <p:sldLayoutId id="2147484223" r:id="rId93"/>
    <p:sldLayoutId id="2147484224" r:id="rId94"/>
    <p:sldLayoutId id="2147484225" r:id="rId95"/>
    <p:sldLayoutId id="2147484226" r:id="rId96"/>
    <p:sldLayoutId id="2147484227" r:id="rId97"/>
    <p:sldLayoutId id="2147484228" r:id="rId98"/>
    <p:sldLayoutId id="2147484229" r:id="rId99"/>
    <p:sldLayoutId id="2147484230" r:id="rId100"/>
    <p:sldLayoutId id="2147484231" r:id="rId101"/>
    <p:sldLayoutId id="2147484232" r:id="rId102"/>
    <p:sldLayoutId id="2147484233" r:id="rId103"/>
    <p:sldLayoutId id="2147484234" r:id="rId104"/>
    <p:sldLayoutId id="2147484235" r:id="rId105"/>
    <p:sldLayoutId id="2147484236" r:id="rId106"/>
    <p:sldLayoutId id="2147484237" r:id="rId107"/>
    <p:sldLayoutId id="2147484238" r:id="rId108"/>
    <p:sldLayoutId id="2147484239" r:id="rId109"/>
    <p:sldLayoutId id="2147484240" r:id="rId110"/>
    <p:sldLayoutId id="2147484241" r:id="rId111"/>
    <p:sldLayoutId id="2147484242" r:id="rId112"/>
    <p:sldLayoutId id="2147484243" r:id="rId113"/>
    <p:sldLayoutId id="2147484244" r:id="rId114"/>
    <p:sldLayoutId id="2147484245" r:id="rId115"/>
    <p:sldLayoutId id="2147484246" r:id="rId116"/>
    <p:sldLayoutId id="2147484247" r:id="rId117"/>
    <p:sldLayoutId id="2147484248" r:id="rId118"/>
    <p:sldLayoutId id="2147484249" r:id="rId119"/>
    <p:sldLayoutId id="2147484250" r:id="rId120"/>
    <p:sldLayoutId id="2147484251" r:id="rId121"/>
    <p:sldLayoutId id="2147484252" r:id="rId122"/>
    <p:sldLayoutId id="2147484253" r:id="rId123"/>
    <p:sldLayoutId id="2147484254" r:id="rId124"/>
    <p:sldLayoutId id="2147484255" r:id="rId125"/>
    <p:sldLayoutId id="2147484256" r:id="rId126"/>
    <p:sldLayoutId id="2147484257" r:id="rId127"/>
    <p:sldLayoutId id="2147484258" r:id="rId128"/>
    <p:sldLayoutId id="2147484259" r:id="rId129"/>
    <p:sldLayoutId id="2147484260" r:id="rId130"/>
    <p:sldLayoutId id="2147484261" r:id="rId131"/>
    <p:sldLayoutId id="2147484262" r:id="rId132"/>
    <p:sldLayoutId id="2147484263" r:id="rId133"/>
    <p:sldLayoutId id="2147484264" r:id="rId134"/>
    <p:sldLayoutId id="2147484265" r:id="rId13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15085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7302501"/>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6722506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384696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8814344"/>
      </p:ext>
    </p:extLst>
  </p:cSld>
  <p:clrMap bg1="lt1" tx1="dk1" bg2="lt2" tx2="dk2" accent1="accent1" accent2="accent2" accent3="accent3" accent4="accent4" accent5="accent5" accent6="accent6" hlink="hlink" folHlink="folHlink"/>
  <p:sldLayoutIdLst>
    <p:sldLayoutId id="2147483927" r:id="rId1"/>
    <p:sldLayoutId id="2147483928"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66209288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AA91FEDB-35C0-2B4F-9245-408B18AAAC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87555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41CFF50-D79E-4246-A285-2C0C1A65E357}" type="slidenum">
              <a:rPr lang="en-US"/>
              <a:pPr>
                <a:defRPr/>
              </a:pPr>
              <a:t>‹#›</a:t>
            </a:fld>
            <a:endParaRPr lang="en-US"/>
          </a:p>
        </p:txBody>
      </p:sp>
    </p:spTree>
    <p:extLst>
      <p:ext uri="{BB962C8B-B14F-4D97-AF65-F5344CB8AC3E}">
        <p14:creationId xmlns:p14="http://schemas.microsoft.com/office/powerpoint/2010/main" val="837657433"/>
      </p:ext>
    </p:extLst>
  </p:cSld>
  <p:clrMap bg1="dk2" tx1="lt1" bg2="dk1" tx2="lt2" accent1="accent1" accent2="accent2" accent3="accent3" accent4="accent4" accent5="accent5" accent6="accent6" hlink="hlink" folHlink="folHlink"/>
  <p:sldLayoutIdLst>
    <p:sldLayoutId id="21474839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hemeOverride" Target="../theme/themeOverride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6.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6.xml"/><Relationship Id="rId1" Type="http://schemas.openxmlformats.org/officeDocument/2006/relationships/themeOverride" Target="../theme/themeOverride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56.xml"/><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6.xml"/><Relationship Id="rId1" Type="http://schemas.openxmlformats.org/officeDocument/2006/relationships/themeOverride" Target="../theme/themeOverride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7.xml"/><Relationship Id="rId1" Type="http://schemas.openxmlformats.org/officeDocument/2006/relationships/themeOverride" Target="../theme/themeOverride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9.xml"/><Relationship Id="rId1" Type="http://schemas.openxmlformats.org/officeDocument/2006/relationships/themeOverride" Target="../theme/themeOverride7.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6.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02.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themeOverride" Target="../theme/themeOverride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descr="img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685800" y="76200"/>
            <a:ext cx="7772400" cy="1143000"/>
          </a:xfrm>
        </p:spPr>
        <p:txBody>
          <a:bodyPr/>
          <a:lstStyle/>
          <a:p>
            <a:pPr>
              <a:defRPr/>
            </a:pPr>
            <a:r>
              <a:rPr lang="en-US" sz="88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The Rapture</a:t>
            </a:r>
            <a:endParaRPr lang="en-US" sz="8800" dirty="0">
              <a:solidFill>
                <a:schemeClr val="bg1"/>
              </a:solidFill>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Future (Eschatology) Presentation 9</a:t>
            </a:r>
          </a:p>
        </p:txBody>
      </p:sp>
      <p:sp>
        <p:nvSpPr>
          <p:cNvPr id="2" name="Rectangle 1">
            <a:extLst>
              <a:ext uri="{FF2B5EF4-FFF2-40B4-BE49-F238E27FC236}">
                <a16:creationId xmlns:a16="http://schemas.microsoft.com/office/drawing/2014/main" id="{61D4CAE2-B6E2-42EC-67BA-80EF25B8081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prstClr val="black"/>
                </a:solidFill>
                <a:latin typeface="Comic Sans MS"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Christ:</a:t>
              </a:r>
              <a:br>
                <a:rPr lang="en-US" b="1" dirty="0">
                  <a:solidFill>
                    <a:prstClr val="white"/>
                  </a:solidFill>
                  <a:effectLst>
                    <a:outerShdw blurRad="38100" dist="38100" dir="2700000" algn="tl">
                      <a:srgbClr val="000000">
                        <a:alpha val="43137"/>
                      </a:srgbClr>
                    </a:outerShdw>
                  </a:effectLst>
                  <a:latin typeface="Arial"/>
                  <a:cs typeface="Arial"/>
                </a:rPr>
              </a:br>
              <a:endParaRPr lang="en-US"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b="1" dirty="0">
                  <a:solidFill>
                    <a:prstClr val="white"/>
                  </a:solidFill>
                  <a:effectLst>
                    <a:outerShdw blurRad="38100" dist="38100" dir="2700000" algn="tl">
                      <a:srgbClr val="000000">
                        <a:alpha val="43137"/>
                      </a:srgbClr>
                    </a:outerShdw>
                  </a:effectLst>
                  <a:latin typeface="Arial"/>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25" name="TextBox 24"/>
            <p:cNvSpPr txBox="1"/>
            <p:nvPr/>
          </p:nvSpPr>
          <p:spPr>
            <a:xfrm>
              <a:off x="2983932" y="2419667"/>
              <a:ext cx="2963986" cy="2189873"/>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Commendation:</a:t>
              </a:r>
            </a:p>
            <a:p>
              <a:pPr algn="ctr">
                <a:defRPr/>
              </a:pPr>
              <a:r>
                <a:rPr lang="en-US" b="1" dirty="0">
                  <a:solidFill>
                    <a:prstClr val="white"/>
                  </a:solidFill>
                  <a:effectLst>
                    <a:outerShdw blurRad="38100" dist="38100" dir="2700000" algn="tl">
                      <a:srgbClr val="000000">
                        <a:alpha val="43137"/>
                      </a:srgbClr>
                    </a:outerShdw>
                  </a:effectLst>
                  <a:latin typeface="Arial"/>
                  <a:cs typeface="Arial"/>
                </a:rPr>
                <a:t>Deeds, keeps Christ</a:t>
              </a:r>
              <a:r>
                <a:rPr lang="fr-FR" b="1" dirty="0">
                  <a:solidFill>
                    <a:prstClr val="white"/>
                  </a:solidFill>
                  <a:effectLst>
                    <a:outerShdw blurRad="38100" dist="38100" dir="2700000" algn="tl">
                      <a:srgbClr val="000000">
                        <a:alpha val="43137"/>
                      </a:srgbClr>
                    </a:outerShdw>
                  </a:effectLst>
                  <a:latin typeface="Arial"/>
                  <a:cs typeface="Arial"/>
                </a:rPr>
                <a:t>'</a:t>
              </a:r>
              <a:r>
                <a:rPr lang="en-US" b="1" dirty="0">
                  <a:solidFill>
                    <a:prstClr val="white"/>
                  </a:solidFill>
                  <a:effectLst>
                    <a:outerShdw blurRad="38100" dist="38100" dir="2700000" algn="tl">
                      <a:srgbClr val="000000">
                        <a:alpha val="43137"/>
                      </a:srgbClr>
                    </a:outerShdw>
                  </a:effectLst>
                  <a:latin typeface="Arial"/>
                  <a:cs typeface="Arial"/>
                </a:rPr>
                <a:t>s word and does not deny His name, endures patiently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079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Rebuke</a:t>
              </a:r>
            </a:p>
            <a:p>
              <a:pPr algn="ctr">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b="1" dirty="0">
                  <a:solidFill>
                    <a:prstClr val="white"/>
                  </a:solidFill>
                  <a:effectLst>
                    <a:outerShdw blurRad="38100" dist="38100" dir="2700000" algn="tl">
                      <a:srgbClr val="000000">
                        <a:alpha val="43137"/>
                      </a:srgbClr>
                    </a:outerShdw>
                  </a:effectLst>
                  <a:latin typeface="Arial"/>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prstClr val="black"/>
                </a:solidFill>
                <a:latin typeface="Comic Sans MS" pitchFamily="-112" charset="0"/>
              </a:endParaRPr>
            </a:p>
          </p:txBody>
        </p:sp>
        <p:sp>
          <p:nvSpPr>
            <p:cNvPr id="19" name="TextBox 18"/>
            <p:cNvSpPr txBox="1"/>
            <p:nvPr/>
          </p:nvSpPr>
          <p:spPr>
            <a:xfrm>
              <a:off x="3060255" y="1412646"/>
              <a:ext cx="2663895" cy="156988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Exhortation</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en-US" b="1" dirty="0">
                  <a:solidFill>
                    <a:srgbClr val="000000"/>
                  </a:solidFill>
                  <a:effectLst>
                    <a:outerShdw blurRad="38100" dist="38100" dir="2700000" algn="tl">
                      <a:srgbClr val="000000">
                        <a:alpha val="43137"/>
                      </a:srgbClr>
                    </a:outerShdw>
                  </a:effectLst>
                  <a:latin typeface="Arial"/>
                  <a:cs typeface="Arial"/>
                </a:rPr>
                <a:t>Hold on to what you have</a:t>
              </a:r>
            </a:p>
          </p:txBody>
        </p:sp>
      </p:grpSp>
      <p:grpSp>
        <p:nvGrpSpPr>
          <p:cNvPr id="28" name="Group 27"/>
          <p:cNvGrpSpPr>
            <a:grpSpLocks noChangeAspect="1"/>
          </p:cNvGrpSpPr>
          <p:nvPr/>
        </p:nvGrpSpPr>
        <p:grpSpPr bwMode="auto">
          <a:xfrm>
            <a:off x="1604962" y="836613"/>
            <a:ext cx="5688013" cy="5688012"/>
            <a:chOff x="1475656" y="836712"/>
            <a:chExt cx="5904656" cy="5688632"/>
          </a:xfrm>
        </p:grpSpPr>
        <p:sp>
          <p:nvSpPr>
            <p:cNvPr id="80078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a:defRPr/>
              </a:pPr>
              <a:r>
                <a:rPr lang="en-US" b="1" dirty="0">
                  <a:solidFill>
                    <a:prstClr val="black"/>
                  </a:solidFill>
                  <a:effectLst>
                    <a:outerShdw blurRad="38100" dist="38100" dir="2700000" algn="tl">
                      <a:srgbClr val="000000">
                        <a:alpha val="43137"/>
                      </a:srgbClr>
                    </a:outerShdw>
                  </a:effectLst>
                  <a:latin typeface="Arial"/>
                  <a:cs typeface="Arial"/>
                </a:rPr>
                <a:t>Warning</a:t>
              </a:r>
            </a:p>
            <a:p>
              <a:pPr algn="ctr">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a:defRPr/>
              </a:pPr>
              <a:r>
                <a:rPr lang="en-US" b="1" dirty="0">
                  <a:solidFill>
                    <a:prstClr val="black"/>
                  </a:solidFill>
                  <a:effectLst>
                    <a:outerShdw blurRad="38100" dist="38100" dir="2700000" algn="tl">
                      <a:srgbClr val="000000">
                        <a:alpha val="43137"/>
                      </a:srgbClr>
                    </a:outerShdw>
                  </a:effectLst>
                  <a:latin typeface="Arial"/>
                  <a:cs typeface="Arial"/>
                </a:rPr>
                <a:t>None</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en-US" b="1" dirty="0">
                <a:solidFill>
                  <a:prstClr val="white"/>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prstClr val="white"/>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Smyrna</a:t>
            </a:r>
          </a:p>
        </p:txBody>
      </p:sp>
      <p:grpSp>
        <p:nvGrpSpPr>
          <p:cNvPr id="13" name="Group 12"/>
          <p:cNvGrpSpPr>
            <a:grpSpLocks noChangeAspect="1"/>
          </p:cNvGrpSpPr>
          <p:nvPr/>
        </p:nvGrpSpPr>
        <p:grpSpPr bwMode="auto">
          <a:xfrm>
            <a:off x="1044575" y="306483"/>
            <a:ext cx="6696075" cy="6694488"/>
            <a:chOff x="1475656" y="836712"/>
            <a:chExt cx="5904656" cy="5688632"/>
          </a:xfrm>
        </p:grpSpPr>
        <p:sp>
          <p:nvSpPr>
            <p:cNvPr id="800785"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15" name="TextBox 14"/>
            <p:cNvSpPr txBox="1"/>
            <p:nvPr/>
          </p:nvSpPr>
          <p:spPr>
            <a:xfrm>
              <a:off x="2267983" y="836712"/>
              <a:ext cx="4320002" cy="3373772"/>
            </a:xfrm>
            <a:prstGeom prst="rect">
              <a:avLst/>
            </a:prstGeom>
            <a:noFill/>
          </p:spPr>
          <p:txBody>
            <a:bodyPr>
              <a:spAutoFit/>
            </a:bodyPr>
            <a:lstStyle/>
            <a:p>
              <a:pPr algn="ctr">
                <a:defRPr/>
              </a:pPr>
              <a:r>
                <a:rPr lang="en-US" sz="3600" b="1" dirty="0">
                  <a:solidFill>
                    <a:prstClr val="white"/>
                  </a:solidFill>
                  <a:effectLst>
                    <a:outerShdw blurRad="38100" dist="38100" dir="2700000" algn="tl">
                      <a:srgbClr val="000000">
                        <a:alpha val="43137"/>
                      </a:srgbClr>
                    </a:outerShdw>
                  </a:effectLst>
                  <a:latin typeface="Arial"/>
                  <a:cs typeface="Arial"/>
                </a:rPr>
                <a:t>Promise</a:t>
              </a:r>
            </a:p>
            <a:p>
              <a:pPr algn="ctr">
                <a:defRPr/>
              </a:pPr>
              <a:endParaRPr lang="en-US" sz="3600"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sz="3600" b="1" dirty="0">
                  <a:solidFill>
                    <a:prstClr val="white"/>
                  </a:solidFill>
                  <a:effectLst>
                    <a:outerShdw blurRad="38100" dist="38100" dir="2700000" algn="tl">
                      <a:srgbClr val="000000">
                        <a:alpha val="43137"/>
                      </a:srgbClr>
                    </a:outerShdw>
                  </a:effectLst>
                  <a:latin typeface="Arial"/>
                  <a:cs typeface="Arial"/>
                </a:rPr>
                <a:t>Christ promised Philadelphia believers benefits for their perseverance (3:9-13) </a:t>
              </a:r>
            </a:p>
          </p:txBody>
        </p:sp>
      </p:grpSp>
      <p:sp>
        <p:nvSpPr>
          <p:cNvPr id="31" name="Text Box 37"/>
          <p:cNvSpPr txBox="1">
            <a:spLocks noChangeArrowheads="1"/>
          </p:cNvSpPr>
          <p:nvPr/>
        </p:nvSpPr>
        <p:spPr bwMode="auto">
          <a:xfrm>
            <a:off x="8499364" y="44450"/>
            <a:ext cx="52409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prstClr val="white"/>
                </a:solidFill>
                <a:latin typeface="Arial" charset="0"/>
                <a:cs typeface="Arial" charset="0"/>
              </a:rPr>
              <a:t>57</a:t>
            </a:r>
          </a:p>
        </p:txBody>
      </p:sp>
    </p:spTree>
    <p:extLst>
      <p:ext uri="{BB962C8B-B14F-4D97-AF65-F5344CB8AC3E}">
        <p14:creationId xmlns:p14="http://schemas.microsoft.com/office/powerpoint/2010/main" val="1051704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Christ promises honor before enemies (Rev 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"Look, I will force those who belong to Satan’s synagogue—those liars who say they are Jews but are not—to come and bow down at your feet. They will acknowledge that you are the ones I love."</a:t>
            </a:r>
          </a:p>
        </p:txBody>
      </p:sp>
    </p:spTree>
    <p:extLst>
      <p:ext uri="{BB962C8B-B14F-4D97-AF65-F5344CB8AC3E}">
        <p14:creationId xmlns:p14="http://schemas.microsoft.com/office/powerpoint/2010/main" val="254298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664955"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en-US" sz="3600" b="1" dirty="0">
                <a:solidFill>
                  <a:srgbClr val="FFFFFF"/>
                </a:solidFill>
                <a:latin typeface="Arial"/>
                <a:cs typeface="Arial"/>
              </a:rPr>
              <a:t>Church Age</a:t>
            </a: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50189" name="Rectangle 1037"/>
          <p:cNvSpPr>
            <a:spLocks noGrp="1" noChangeArrowheads="1"/>
          </p:cNvSpPr>
          <p:nvPr>
            <p:ph type="title" idx="4294967295"/>
          </p:nvPr>
        </p:nvSpPr>
        <p:spPr>
          <a:xfrm>
            <a:off x="0" y="457200"/>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a:solidFill>
                  <a:srgbClr val="FFFFFF"/>
                </a:solidFill>
                <a:latin typeface="Arial"/>
                <a:ea typeface="ＭＳ Ｐゴシック" charset="-128"/>
                <a:cs typeface="Arial"/>
              </a:rPr>
              <a:t>Deliverance from the Tribulation</a:t>
            </a:r>
          </a:p>
        </p:txBody>
      </p:sp>
      <p:sp>
        <p:nvSpPr>
          <p:cNvPr id="52241" name="Text Box 1041"/>
          <p:cNvSpPr txBox="1">
            <a:spLocks noChangeArrowheads="1"/>
          </p:cNvSpPr>
          <p:nvPr/>
        </p:nvSpPr>
        <p:spPr bwMode="auto">
          <a:xfrm>
            <a:off x="8463434" y="7772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57</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Tree>
    <p:extLst>
      <p:ext uri="{BB962C8B-B14F-4D97-AF65-F5344CB8AC3E}">
        <p14:creationId xmlns:p14="http://schemas.microsoft.com/office/powerpoint/2010/main" val="24098253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en-US" sz="4000" b="1">
                <a:solidFill>
                  <a:srgbClr val="FFFF99"/>
                </a:solidFill>
                <a:effectLst>
                  <a:outerShdw blurRad="38100" dist="38100" dir="2700000" algn="tl">
                    <a:srgbClr val="000000"/>
                  </a:outerShdw>
                </a:effectLst>
                <a:latin typeface="Arial"/>
                <a:ea typeface="ＭＳ Ｐゴシック" charset="0"/>
                <a:cs typeface="Arial"/>
              </a:rPr>
              <a:t>Greek Prepositions</a:t>
            </a: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390849" y="2343834"/>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ek</a:t>
            </a:r>
            <a:r>
              <a:rPr lang="en-US" sz="3600" b="1" i="1" dirty="0">
                <a:solidFill>
                  <a:srgbClr val="FFFFFF"/>
                </a:solidFill>
                <a:effectLst>
                  <a:outerShdw blurRad="38100" dist="38100" dir="2700000" algn="tl">
                    <a:srgbClr val="000000"/>
                  </a:outerShdw>
                </a:effectLst>
                <a:latin typeface="Arial"/>
                <a:cs typeface="Arial"/>
              </a:rPr>
              <a:t> </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12348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eis</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11280" y="3496877"/>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dia</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into</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097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through</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107721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from, out of, away from</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peri</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around</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7"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36308878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nodeType="with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nodeType="withGroup">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nodeType="with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nodeType="with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nodeType="with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nodeType="with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nodeType="with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i="1">
                <a:solidFill>
                  <a:srgbClr val="00FFFF"/>
                </a:solidFill>
                <a:latin typeface="Arial"/>
                <a:cs typeface="Arial"/>
              </a:rPr>
              <a:t>Second</a:t>
            </a:r>
          </a:p>
          <a:p>
            <a:pPr>
              <a:lnSpc>
                <a:spcPct val="0"/>
              </a:lnSpc>
              <a:spcBef>
                <a:spcPct val="35000"/>
              </a:spcBef>
              <a:defRPr/>
            </a:pPr>
            <a:r>
              <a:rPr lang="en-US" sz="3600" b="1" i="1">
                <a:solidFill>
                  <a:srgbClr val="00FFFF"/>
                </a:solidFill>
                <a:latin typeface="Arial"/>
                <a:cs typeface="Arial"/>
              </a:rPr>
              <a:t>=</a:t>
            </a:r>
            <a:endParaRPr lang="en-US" b="1" i="1">
              <a:solidFill>
                <a:srgbClr val="00FFFF"/>
              </a:solidFill>
              <a:latin typeface="Arial"/>
              <a:cs typeface="Arial"/>
            </a:endParaRPr>
          </a:p>
          <a:p>
            <a:pPr algn="ctr">
              <a:lnSpc>
                <a:spcPct val="0"/>
              </a:lnSpc>
              <a:spcBef>
                <a:spcPct val="50000"/>
              </a:spcBef>
              <a:defRPr/>
            </a:pPr>
            <a:r>
              <a:rPr lang="en-US" sz="3600" b="1" i="1">
                <a:solidFill>
                  <a:srgbClr val="00FFFF"/>
                </a:solidFill>
                <a:latin typeface="Arial"/>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ALL 5 RAPTURE VIEWS ARE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463434" y="7772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56</a:t>
            </a:r>
            <a:endParaRPr lang="en-US" b="1" dirty="0">
              <a:solidFill>
                <a:srgbClr val="000000"/>
              </a:solidFill>
              <a:latin typeface="Arial"/>
              <a:cs typeface="Arial"/>
            </a:endParaRPr>
          </a:p>
        </p:txBody>
      </p:sp>
    </p:spTree>
    <p:extLst>
      <p:ext uri="{BB962C8B-B14F-4D97-AF65-F5344CB8AC3E}">
        <p14:creationId xmlns:p14="http://schemas.microsoft.com/office/powerpoint/2010/main" val="234237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41991" name="Text Box 1031"/>
          <p:cNvSpPr txBox="1">
            <a:spLocks noChangeArrowheads="1"/>
          </p:cNvSpPr>
          <p:nvPr/>
        </p:nvSpPr>
        <p:spPr bwMode="auto">
          <a:xfrm>
            <a:off x="1447799" y="3276600"/>
            <a:ext cx="31226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41993" name="Text Box 1033"/>
          <p:cNvSpPr txBox="1">
            <a:spLocks noChangeArrowheads="1"/>
          </p:cNvSpPr>
          <p:nvPr/>
        </p:nvSpPr>
        <p:spPr bwMode="auto">
          <a:xfrm>
            <a:off x="4570403" y="3276600"/>
            <a:ext cx="34471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Millennium</a:t>
            </a:r>
            <a:endParaRPr lang="en-US" sz="3600" b="1" dirty="0">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5285828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7214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en-US" sz="3600" dirty="0">
                <a:solidFill>
                  <a:srgbClr val="FFFFFF"/>
                </a:solidFill>
                <a:effectLst>
                  <a:outerShdw blurRad="38100" dist="38100" dir="2700000" algn="tl">
                    <a:srgbClr val="000000"/>
                  </a:outerShdw>
                </a:effectLst>
                <a:latin typeface="Arial" charset="0"/>
                <a:cs typeface="Arial" charset="0"/>
              </a:rPr>
              <a:t>Believers will be kept from (</a:t>
            </a:r>
            <a:r>
              <a:rPr lang="en-US" sz="3600" i="1" dirty="0" err="1">
                <a:solidFill>
                  <a:srgbClr val="FFFFFF"/>
                </a:solidFill>
                <a:effectLst>
                  <a:outerShdw blurRad="38100" dist="38100" dir="2700000" algn="tl">
                    <a:srgbClr val="000000"/>
                  </a:outerShdw>
                </a:effectLst>
                <a:latin typeface="Arial" charset="0"/>
                <a:cs typeface="Arial" charset="0"/>
              </a:rPr>
              <a:t>ek</a:t>
            </a:r>
            <a:r>
              <a:rPr lang="en-US" sz="3600" dirty="0">
                <a:solidFill>
                  <a:srgbClr val="FFFFFF"/>
                </a:solidFill>
                <a:effectLst>
                  <a:outerShdw blurRad="38100" dist="38100" dir="2700000" algn="tl">
                    <a:srgbClr val="000000"/>
                  </a:outerShdw>
                </a:effectLst>
                <a:latin typeface="Arial" charset="0"/>
                <a:cs typeface="Arial" charset="0"/>
              </a:rPr>
              <a:t>) this "hour," or time period (Rev. 3:10)</a:t>
            </a:r>
          </a:p>
        </p:txBody>
      </p:sp>
      <p:sp>
        <p:nvSpPr>
          <p:cNvPr id="140292"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57</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8634338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p>
        </p:txBody>
      </p:sp>
      <p:sp>
        <p:nvSpPr>
          <p:cNvPr id="5837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58374" name="Text Box 7"/>
          <p:cNvSpPr txBox="1">
            <a:spLocks noChangeArrowheads="1"/>
          </p:cNvSpPr>
          <p:nvPr/>
        </p:nvSpPr>
        <p:spPr bwMode="auto">
          <a:xfrm>
            <a:off x="1447799" y="3276600"/>
            <a:ext cx="312261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66FF"/>
                </a:solidFill>
                <a:latin typeface="Arial"/>
                <a:cs typeface="Arial"/>
              </a:rPr>
              <a:t>7 years</a:t>
            </a:r>
            <a:endParaRPr lang="en-US" sz="3600" b="1">
              <a:solidFill>
                <a:srgbClr val="000000"/>
              </a:solidFill>
              <a:latin typeface="Arial"/>
              <a:cs typeface="Arial"/>
            </a:endParaRPr>
          </a:p>
        </p:txBody>
      </p:sp>
      <p:sp>
        <p:nvSpPr>
          <p:cNvPr id="5837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66FF"/>
                </a:solidFill>
                <a:latin typeface="Arial"/>
                <a:cs typeface="Arial"/>
              </a:rPr>
              <a:t>1000 years</a:t>
            </a:r>
            <a:endParaRPr lang="en-US" sz="3600" b="1">
              <a:solidFill>
                <a:srgbClr val="000000"/>
              </a:solidFill>
              <a:latin typeface="Arial"/>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5837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58383"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18"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9189696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Second Coming</a:t>
            </a:r>
            <a:endParaRPr lang="en-US" sz="3600" b="1" dirty="0">
              <a:solidFill>
                <a:srgbClr val="000000"/>
              </a:solidFill>
              <a:latin typeface="Arial"/>
              <a:cs typeface="Arial"/>
            </a:endParaRPr>
          </a:p>
        </p:txBody>
      </p:sp>
      <p:sp>
        <p:nvSpPr>
          <p:cNvPr id="23" name="Text Box 7"/>
          <p:cNvSpPr txBox="1">
            <a:spLocks noChangeArrowheads="1"/>
          </p:cNvSpPr>
          <p:nvPr/>
        </p:nvSpPr>
        <p:spPr bwMode="auto">
          <a:xfrm>
            <a:off x="-2024" y="4885902"/>
            <a:ext cx="1295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eis</a:t>
            </a:r>
            <a:endParaRPr lang="en-US" sz="3600" b="1" i="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3366FF"/>
                </a:solidFill>
                <a:latin typeface="Arial"/>
                <a:cs typeface="Arial"/>
              </a:rPr>
              <a:t>Church Age</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Rapture</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522411" y="3276600"/>
            <a:ext cx="29717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62473" name="Text Box 8"/>
          <p:cNvSpPr txBox="1">
            <a:spLocks noChangeArrowheads="1"/>
          </p:cNvSpPr>
          <p:nvPr/>
        </p:nvSpPr>
        <p:spPr bwMode="auto">
          <a:xfrm>
            <a:off x="1905000" y="443971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7 years</a:t>
            </a: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62475" name="Text Box 10"/>
          <p:cNvSpPr txBox="1">
            <a:spLocks noChangeArrowheads="1"/>
          </p:cNvSpPr>
          <p:nvPr/>
        </p:nvSpPr>
        <p:spPr bwMode="auto">
          <a:xfrm>
            <a:off x="4953000" y="443971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1000 years</a:t>
            </a: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62477" name="Text Box 12"/>
          <p:cNvSpPr txBox="1">
            <a:spLocks noChangeArrowheads="1"/>
          </p:cNvSpPr>
          <p:nvPr/>
        </p:nvSpPr>
        <p:spPr bwMode="auto">
          <a:xfrm rot="5381629">
            <a:off x="6621463" y="508492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2481"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382588" y="2714322"/>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128992" y="3721201"/>
            <a:ext cx="1143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dia</a:t>
            </a:r>
            <a:endParaRPr lang="en-US" sz="3600" b="1" i="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into</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through</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from, out of, away from</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35113871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828800" y="3435360"/>
            <a:ext cx="25146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sphere of </a:t>
            </a:r>
            <a:r>
              <a:rPr lang="en-US" altLang="ja-JP" sz="3600" b="1" dirty="0">
                <a:solidFill>
                  <a:srgbClr val="FFFFFF"/>
                </a:solidFill>
                <a:latin typeface="Arial"/>
                <a:cs typeface="Arial"/>
              </a:rPr>
              <a:t>"</a:t>
            </a:r>
            <a:r>
              <a:rPr lang="en-US" sz="3600" b="1" dirty="0">
                <a:solidFill>
                  <a:srgbClr val="FFFFFF"/>
                </a:solidFill>
                <a:latin typeface="Arial"/>
                <a:cs typeface="Arial"/>
              </a:rPr>
              <a:t>the evil one</a:t>
            </a:r>
            <a:r>
              <a:rPr lang="en-US" altLang="ja-JP" sz="3600" b="1" dirty="0">
                <a:solidFill>
                  <a:srgbClr val="FFFFFF"/>
                </a:solidFill>
                <a:latin typeface="Arial"/>
                <a:cs typeface="Arial"/>
              </a:rPr>
              <a:t>"</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The Only Other NT Occurrence of </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Keep  From</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i="1" dirty="0" err="1">
                <a:solidFill>
                  <a:srgbClr val="FFFFFF"/>
                </a:solidFill>
              </a:rPr>
              <a:t>tereo</a:t>
            </a:r>
            <a:r>
              <a:rPr lang="en-US" sz="4000" b="1" i="1" dirty="0">
                <a:solidFill>
                  <a:srgbClr val="FFFFFF"/>
                </a:solidFill>
              </a:rPr>
              <a:t> </a:t>
            </a:r>
            <a:r>
              <a:rPr lang="en-US" sz="4000" b="1" i="1" dirty="0" err="1">
                <a:solidFill>
                  <a:srgbClr val="FFFFFF"/>
                </a:solidFill>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695460"/>
            <a:ext cx="4191000" cy="30469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do not ask you to take them out of (</a:t>
            </a:r>
            <a:r>
              <a:rPr lang="en-US" sz="3200" b="1" i="1" dirty="0" err="1">
                <a:solidFill>
                  <a:srgbClr val="FFFFFF"/>
                </a:solidFill>
                <a:latin typeface="Arial"/>
                <a:cs typeface="Arial"/>
              </a:rPr>
              <a:t>ek</a:t>
            </a:r>
            <a:r>
              <a:rPr lang="en-US" sz="3200" b="1" dirty="0">
                <a:solidFill>
                  <a:srgbClr val="FFFFFF"/>
                </a:solidFill>
                <a:latin typeface="Arial"/>
                <a:cs typeface="Arial"/>
              </a:rPr>
              <a:t>) the world, but to </a:t>
            </a:r>
            <a:r>
              <a:rPr lang="en-US" sz="3200" b="1" dirty="0">
                <a:solidFill>
                  <a:srgbClr val="FFFF00"/>
                </a:solidFill>
                <a:latin typeface="Arial"/>
                <a:cs typeface="Arial"/>
              </a:rPr>
              <a:t>keep </a:t>
            </a:r>
            <a:r>
              <a:rPr lang="en-US" sz="3200" b="1" dirty="0">
                <a:solidFill>
                  <a:srgbClr val="FFFFFF"/>
                </a:solidFill>
                <a:latin typeface="Arial"/>
                <a:cs typeface="Arial"/>
              </a:rPr>
              <a:t>them </a:t>
            </a:r>
            <a:r>
              <a:rPr lang="en-US" sz="3200" b="1" dirty="0">
                <a:solidFill>
                  <a:srgbClr val="FFFF00"/>
                </a:solidFill>
                <a:latin typeface="Arial"/>
                <a:cs typeface="Arial"/>
              </a:rPr>
              <a:t>from </a:t>
            </a:r>
            <a:r>
              <a:rPr lang="en-US" sz="3200" b="1" dirty="0">
                <a:solidFill>
                  <a:srgbClr val="FFFFFF"/>
                </a:solidFill>
                <a:latin typeface="Arial"/>
                <a:cs typeface="Arial"/>
              </a:rPr>
              <a:t>(</a:t>
            </a:r>
            <a:r>
              <a:rPr lang="en-US" sz="3200" b="1" i="1" dirty="0" err="1">
                <a:solidFill>
                  <a:srgbClr val="FFFFFF"/>
                </a:solidFill>
                <a:latin typeface="Arial"/>
                <a:cs typeface="Arial"/>
              </a:rPr>
              <a:t>ek</a:t>
            </a:r>
            <a:r>
              <a:rPr lang="en-US" sz="3200" b="1" dirty="0">
                <a:solidFill>
                  <a:srgbClr val="FFFFFF"/>
                </a:solidFill>
                <a:latin typeface="Arial"/>
                <a:cs typeface="Arial"/>
              </a:rPr>
              <a:t>) the evil one</a:t>
            </a:r>
            <a:r>
              <a:rPr lang="en-US" altLang="ja-JP" sz="3200" b="1" dirty="0">
                <a:solidFill>
                  <a:srgbClr val="FFFFFF"/>
                </a:solidFill>
                <a:latin typeface="Arial"/>
                <a:cs typeface="Arial"/>
              </a:rPr>
              <a:t>"</a:t>
            </a:r>
            <a:br>
              <a:rPr lang="en-US" sz="3200" b="1" dirty="0">
                <a:solidFill>
                  <a:srgbClr val="FFFFFF"/>
                </a:solidFill>
                <a:latin typeface="Arial"/>
                <a:cs typeface="Arial"/>
              </a:rPr>
            </a:br>
            <a:r>
              <a:rPr lang="en-US" sz="3200" b="1" dirty="0">
                <a:solidFill>
                  <a:srgbClr val="FFFFFF"/>
                </a:solidFill>
                <a:latin typeface="Arial"/>
                <a:cs typeface="Arial"/>
              </a:rPr>
              <a:t>(John 17:15)</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141443" y="456442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511810"/>
            <a:ext cx="3505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from, out of, away from</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5435610"/>
            <a:ext cx="4724400" cy="120032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latin typeface="Arial"/>
                <a:cs typeface="Arial"/>
              </a:rPr>
              <a:t>Not kept in Satan</a:t>
            </a:r>
            <a:r>
              <a:rPr lang="fr-FR" altLang="ja-JP" b="1" dirty="0">
                <a:solidFill>
                  <a:srgbClr val="FFFFFF"/>
                </a:solidFill>
                <a:latin typeface="Arial"/>
                <a:cs typeface="Arial"/>
              </a:rPr>
              <a:t>'</a:t>
            </a:r>
            <a:r>
              <a:rPr lang="en-US" b="1" dirty="0">
                <a:solidFill>
                  <a:srgbClr val="FFFFFF"/>
                </a:solidFill>
                <a:latin typeface="Arial"/>
                <a:cs typeface="Arial"/>
              </a:rPr>
              <a:t>s sphere</a:t>
            </a:r>
            <a:br>
              <a:rPr lang="en-US" b="1" dirty="0">
                <a:solidFill>
                  <a:srgbClr val="FFFFFF"/>
                </a:solidFill>
                <a:latin typeface="Arial"/>
                <a:cs typeface="Arial"/>
              </a:rPr>
            </a:br>
            <a:r>
              <a:rPr lang="en-US" b="1" dirty="0">
                <a:solidFill>
                  <a:srgbClr val="FFFFFF"/>
                </a:solidFill>
                <a:latin typeface="Arial"/>
                <a:cs typeface="Arial"/>
              </a:rPr>
              <a:t>parallels</a:t>
            </a:r>
            <a:br>
              <a:rPr lang="en-US" b="1" dirty="0">
                <a:solidFill>
                  <a:srgbClr val="FFFFFF"/>
                </a:solidFill>
                <a:latin typeface="Arial"/>
                <a:cs typeface="Arial"/>
              </a:rPr>
            </a:br>
            <a:r>
              <a:rPr lang="en-US" b="1" dirty="0">
                <a:solidFill>
                  <a:srgbClr val="FFFFFF"/>
                </a:solidFill>
                <a:latin typeface="Arial"/>
                <a:cs typeface="Arial"/>
              </a:rPr>
              <a:t>not kept in Tribulation Period</a:t>
            </a: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660725"/>
            <a:ext cx="4724400" cy="120032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latin typeface="Arial"/>
                <a:cs typeface="Arial"/>
              </a:rPr>
              <a:t>The idea of being taken out of the world relates to being </a:t>
            </a:r>
            <a:r>
              <a:rPr lang="en-US" b="1" dirty="0">
                <a:solidFill>
                  <a:srgbClr val="FFFF00"/>
                </a:solidFill>
                <a:latin typeface="Arial"/>
                <a:cs typeface="Arial"/>
              </a:rPr>
              <a:t>removed</a:t>
            </a:r>
            <a:r>
              <a:rPr lang="en-US" b="1" dirty="0">
                <a:solidFill>
                  <a:srgbClr val="FFFFFF"/>
                </a:solidFill>
                <a:latin typeface="Arial"/>
                <a:cs typeface="Arial"/>
              </a:rPr>
              <a:t> from the world</a:t>
            </a:r>
            <a:endParaRPr lang="en-US" b="1" dirty="0">
              <a:solidFill>
                <a:srgbClr val="000000"/>
              </a:solidFill>
              <a:latin typeface="Arial"/>
              <a:cs typeface="Arial"/>
            </a:endParaRPr>
          </a:p>
        </p:txBody>
      </p:sp>
      <p:sp>
        <p:nvSpPr>
          <p:cNvPr id="17"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33570906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346248621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6566" name="Text Box 7"/>
          <p:cNvSpPr txBox="1">
            <a:spLocks noChangeArrowheads="1"/>
          </p:cNvSpPr>
          <p:nvPr/>
        </p:nvSpPr>
        <p:spPr bwMode="auto">
          <a:xfrm>
            <a:off x="1504265" y="3276600"/>
            <a:ext cx="299152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7 years</a:t>
            </a:r>
            <a:endParaRPr lang="en-US" sz="3600">
              <a:solidFill>
                <a:srgbClr val="000000"/>
              </a:solidFill>
              <a:latin typeface="Arial"/>
              <a:cs typeface="Arial"/>
            </a:endParaRP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1000 years</a:t>
            </a:r>
            <a:endParaRPr lang="en-US" sz="3600">
              <a:solidFill>
                <a:srgbClr val="000000"/>
              </a:solidFill>
              <a:latin typeface="Arial"/>
              <a:cs typeface="Arial"/>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52240" name="Text Box 5"/>
          <p:cNvSpPr txBox="1">
            <a:spLocks noChangeArrowheads="1"/>
          </p:cNvSpPr>
          <p:nvPr/>
        </p:nvSpPr>
        <p:spPr bwMode="auto">
          <a:xfrm>
            <a:off x="5334000" y="1395413"/>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2. </a:t>
            </a:r>
            <a:r>
              <a:rPr lang="en-US" altLang="ja-JP" sz="3200" b="1" dirty="0">
                <a:solidFill>
                  <a:srgbClr val="FFFFFF"/>
                </a:solidFill>
                <a:latin typeface="Arial"/>
                <a:cs typeface="Arial"/>
              </a:rPr>
              <a:t>"</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a:t>
            </a:r>
            <a:r>
              <a:rPr lang="en-US" sz="3200" b="1" dirty="0">
                <a:solidFill>
                  <a:srgbClr val="FFFF00"/>
                </a:solidFill>
                <a:latin typeface="Arial"/>
                <a:cs typeface="Arial"/>
              </a:rPr>
              <a:t>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endParaRPr lang="en-US" sz="3200" dirty="0">
              <a:solidFill>
                <a:srgbClr val="FFFFFF"/>
              </a:solidFill>
              <a:latin typeface="Arial"/>
              <a:cs typeface="Arial"/>
            </a:endParaRPr>
          </a:p>
        </p:txBody>
      </p:sp>
      <p:sp>
        <p:nvSpPr>
          <p:cNvPr id="21" name="Text Box 5"/>
          <p:cNvSpPr txBox="1">
            <a:spLocks noChangeArrowheads="1"/>
          </p:cNvSpPr>
          <p:nvPr/>
        </p:nvSpPr>
        <p:spPr bwMode="auto">
          <a:xfrm>
            <a:off x="0" y="4643438"/>
            <a:ext cx="5410200"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dirty="0">
                <a:solidFill>
                  <a:srgbClr val="FFFFFF"/>
                </a:solidFill>
                <a:latin typeface="Arial"/>
                <a:cs typeface="Arial"/>
              </a:rPr>
              <a:t>Each time this </a:t>
            </a:r>
            <a:r>
              <a:rPr lang="en-US" altLang="ja-JP" sz="2800" b="1" dirty="0">
                <a:solidFill>
                  <a:srgbClr val="FFFFFF"/>
                </a:solidFill>
                <a:latin typeface="Arial"/>
                <a:cs typeface="Arial"/>
              </a:rPr>
              <a:t>"</a:t>
            </a:r>
            <a:r>
              <a:rPr lang="en-US" sz="2800" b="1" dirty="0">
                <a:solidFill>
                  <a:srgbClr val="FFFFFF"/>
                </a:solidFill>
                <a:latin typeface="Arial"/>
                <a:cs typeface="Arial"/>
              </a:rPr>
              <a:t>phrase occurs… </a:t>
            </a:r>
            <a:r>
              <a:rPr lang="en-US" sz="2800" b="1" dirty="0">
                <a:solidFill>
                  <a:srgbClr val="FFFF00"/>
                </a:solidFill>
                <a:latin typeface="Arial"/>
                <a:cs typeface="Arial"/>
              </a:rPr>
              <a:t>the enemies </a:t>
            </a:r>
            <a:r>
              <a:rPr lang="en-US" sz="2800" b="1" dirty="0">
                <a:solidFill>
                  <a:srgbClr val="FFFFFF"/>
                </a:solidFill>
                <a:latin typeface="Arial"/>
                <a:cs typeface="Arial"/>
              </a:rPr>
              <a:t>of the church are always in mind</a:t>
            </a:r>
            <a:r>
              <a:rPr lang="en-US" altLang="ja-JP"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 Mounce, 120</a:t>
            </a:r>
            <a:endParaRPr lang="en-US" sz="2800" dirty="0">
              <a:solidFill>
                <a:srgbClr val="FFFFFF"/>
              </a:solidFill>
              <a:latin typeface="Arial"/>
              <a:cs typeface="Arial"/>
            </a:endParaRPr>
          </a:p>
        </p:txBody>
      </p:sp>
      <p:sp>
        <p:nvSpPr>
          <p:cNvPr id="22" name="Curved Down Arrow 21"/>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41274134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7214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268760"/>
            <a:ext cx="8496300" cy="3733800"/>
          </a:xfrm>
          <a:prstGeom prst="rect">
            <a:avLst/>
          </a:prstGeom>
          <a:noFill/>
          <a:ln w="9525">
            <a:noFill/>
            <a:miter lim="800000"/>
            <a:headEnd/>
            <a:tailEnd/>
          </a:ln>
        </p:spPr>
        <p:txBody>
          <a:bodyPr/>
          <a:lstStyle/>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1.	Believers will be kept from (</a:t>
            </a:r>
            <a:r>
              <a:rPr lang="en-US" sz="3200" b="1" dirty="0" err="1">
                <a:solidFill>
                  <a:srgbClr val="FFFFFF"/>
                </a:solidFill>
                <a:latin typeface="Bwgrkl" charset="0"/>
                <a:cs typeface="Arial" charset="0"/>
              </a:rPr>
              <a:t>evk</a:t>
            </a:r>
            <a:r>
              <a:rPr lang="en-US" sz="3200" b="1" dirty="0">
                <a:solidFill>
                  <a:srgbClr val="FFFFFF"/>
                </a:solidFill>
                <a:effectLst>
                  <a:outerShdw blurRad="38100" dist="38100" dir="2700000" algn="tl">
                    <a:srgbClr val="000000"/>
                  </a:outerShdw>
                </a:effectLst>
                <a:latin typeface="Arial" charset="0"/>
                <a:cs typeface="Arial" charset="0"/>
              </a:rPr>
              <a:t>) this "hour," or time period (Rev. 3:10)</a:t>
            </a:r>
          </a:p>
          <a:p>
            <a:pPr marL="533400" indent="-533400">
              <a:spcBef>
                <a:spcPct val="20000"/>
              </a:spcBef>
              <a:buFontTx/>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The Tribulation tests unbelievers (Rev. 3:10)</a:t>
            </a:r>
          </a:p>
          <a:p>
            <a:pPr marL="533400" indent="-533400">
              <a:spcBef>
                <a:spcPct val="20000"/>
              </a:spcBef>
              <a:buFontTx/>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Believers are not under God</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wrath (Rev. 6:16-17)</a:t>
            </a:r>
          </a:p>
        </p:txBody>
      </p:sp>
      <p:sp>
        <p:nvSpPr>
          <p:cNvPr id="14"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37290676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2" end="2"/>
                                            </p:txEl>
                                          </p:spTgt>
                                        </p:tgtEl>
                                        <p:attrNameLst>
                                          <p:attrName>style.visibility</p:attrName>
                                        </p:attrNameLst>
                                      </p:cBhvr>
                                      <p:to>
                                        <p:strVal val="visible"/>
                                      </p:to>
                                    </p:set>
                                    <p:animEffect transition="in" filter="dissolve">
                                      <p:cBhvr>
                                        <p:cTn id="11" dur="500"/>
                                        <p:tgtEl>
                                          <p:spTgt spid="681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8614"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Tribulation</a:t>
            </a:r>
            <a:endParaRPr lang="en-US" sz="3600">
              <a:solidFill>
                <a:srgbClr val="000000"/>
              </a:solidFill>
              <a:latin typeface="Arial"/>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7 years</a:t>
            </a:r>
            <a:endParaRPr lang="en-US" sz="3600">
              <a:solidFill>
                <a:srgbClr val="000000"/>
              </a:solidFill>
              <a:latin typeface="Arial"/>
              <a:cs typeface="Arial"/>
            </a:endParaRPr>
          </a:p>
        </p:txBody>
      </p:sp>
      <p:sp>
        <p:nvSpPr>
          <p:cNvPr id="6861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1000 years</a:t>
            </a:r>
            <a:endParaRPr lang="en-US" sz="3600">
              <a:solidFill>
                <a:srgbClr val="000000"/>
              </a:solidFill>
              <a:latin typeface="Arial"/>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68627" name="Text Box 5"/>
          <p:cNvSpPr txBox="1">
            <a:spLocks noChangeArrowheads="1"/>
          </p:cNvSpPr>
          <p:nvPr/>
        </p:nvSpPr>
        <p:spPr bwMode="auto">
          <a:xfrm>
            <a:off x="5334000" y="1371600"/>
            <a:ext cx="3810000" cy="452431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3. The Church will never come under God</a:t>
            </a:r>
            <a:r>
              <a:rPr lang="fr-FR" altLang="ja-JP" sz="3200" b="1" dirty="0">
                <a:solidFill>
                  <a:srgbClr val="FFFFFF"/>
                </a:solidFill>
                <a:latin typeface="Arial"/>
                <a:cs typeface="Arial"/>
              </a:rPr>
              <a:t>'</a:t>
            </a:r>
            <a:r>
              <a:rPr lang="en-US" sz="3200" b="1" dirty="0">
                <a:solidFill>
                  <a:srgbClr val="FFFFFF"/>
                </a:solidFill>
                <a:latin typeface="Arial"/>
                <a:cs typeface="Arial"/>
              </a:rPr>
              <a:t>s wrath:</a:t>
            </a:r>
            <a:br>
              <a:rPr lang="en-US" sz="3200" dirty="0">
                <a:solidFill>
                  <a:srgbClr val="FFFFFF"/>
                </a:solidFill>
                <a:latin typeface="Arial"/>
                <a:cs typeface="Arial"/>
              </a:rPr>
            </a:br>
            <a:r>
              <a:rPr lang="en-US" sz="3200" dirty="0">
                <a:solidFill>
                  <a:srgbClr val="FFFFFF"/>
                </a:solidFill>
                <a:latin typeface="Arial"/>
                <a:cs typeface="Arial"/>
              </a:rPr>
              <a:t>• John 5:24</a:t>
            </a:r>
            <a:br>
              <a:rPr lang="en-US" sz="3200" dirty="0">
                <a:solidFill>
                  <a:srgbClr val="FFFFFF"/>
                </a:solidFill>
                <a:latin typeface="Arial"/>
                <a:cs typeface="Arial"/>
              </a:rPr>
            </a:br>
            <a:r>
              <a:rPr lang="en-US" sz="3200" dirty="0">
                <a:solidFill>
                  <a:srgbClr val="FFFFFF"/>
                </a:solidFill>
                <a:latin typeface="Arial"/>
                <a:cs typeface="Arial"/>
              </a:rPr>
              <a:t>• Rom. 5:9; 8:1</a:t>
            </a:r>
            <a:br>
              <a:rPr lang="en-US" sz="3200" dirty="0">
                <a:solidFill>
                  <a:srgbClr val="FFFFFF"/>
                </a:solidFill>
                <a:latin typeface="Arial"/>
                <a:cs typeface="Arial"/>
              </a:rPr>
            </a:br>
            <a:r>
              <a:rPr lang="en-US" sz="3200" dirty="0">
                <a:solidFill>
                  <a:srgbClr val="FFFFFF"/>
                </a:solidFill>
                <a:latin typeface="Arial"/>
                <a:cs typeface="Arial"/>
              </a:rPr>
              <a:t>• 1 Thess. 1:10; 5:9</a:t>
            </a:r>
            <a:br>
              <a:rPr lang="en-US" sz="3200" dirty="0">
                <a:solidFill>
                  <a:srgbClr val="FFFFFF"/>
                </a:solidFill>
                <a:latin typeface="Arial"/>
                <a:cs typeface="Arial"/>
              </a:rPr>
            </a:br>
            <a:r>
              <a:rPr lang="en-US" sz="3200" dirty="0">
                <a:solidFill>
                  <a:srgbClr val="FFFFFF"/>
                </a:solidFill>
                <a:latin typeface="Arial"/>
                <a:cs typeface="Arial"/>
              </a:rPr>
              <a:t>• Rev. 6:15-17</a:t>
            </a:r>
            <a:br>
              <a:rPr lang="en-US" sz="3200" dirty="0">
                <a:solidFill>
                  <a:srgbClr val="FFFFFF"/>
                </a:solidFill>
                <a:latin typeface="Arial"/>
                <a:cs typeface="Arial"/>
              </a:rPr>
            </a:br>
            <a:r>
              <a:rPr lang="en-US" sz="3200" dirty="0">
                <a:solidFill>
                  <a:srgbClr val="FFFFFF"/>
                </a:solidFill>
                <a:latin typeface="Arial"/>
                <a:cs typeface="Arial"/>
              </a:rPr>
              <a:t>• Rev. 11:18</a:t>
            </a:r>
            <a:br>
              <a:rPr lang="en-US" sz="3200" dirty="0">
                <a:solidFill>
                  <a:srgbClr val="FFFFFF"/>
                </a:solidFill>
                <a:latin typeface="Arial"/>
                <a:cs typeface="Arial"/>
              </a:rPr>
            </a:br>
            <a:r>
              <a:rPr lang="en-US" sz="3200" dirty="0">
                <a:solidFill>
                  <a:srgbClr val="FFFFFF"/>
                </a:solidFill>
                <a:latin typeface="Arial"/>
                <a:cs typeface="Arial"/>
              </a:rPr>
              <a:t>• Rev. 14:10, 19</a:t>
            </a:r>
            <a:endParaRPr lang="en-US" sz="3200" b="1" dirty="0">
              <a:solidFill>
                <a:srgbClr val="FFFFFF"/>
              </a:solidFill>
              <a:latin typeface="Arial"/>
              <a:cs typeface="Arial"/>
            </a:endParaRPr>
          </a:p>
        </p:txBody>
      </p:sp>
      <p:sp>
        <p:nvSpPr>
          <p:cNvPr id="21"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80385594"/>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7214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grpSp>
        <p:nvGrpSpPr>
          <p:cNvPr id="4" name="Group 3"/>
          <p:cNvGrpSpPr>
            <a:grpSpLocks/>
          </p:cNvGrpSpPr>
          <p:nvPr/>
        </p:nvGrpSpPr>
        <p:grpSpPr bwMode="auto">
          <a:xfrm>
            <a:off x="126206" y="6172200"/>
            <a:ext cx="9054306" cy="609600"/>
            <a:chOff x="156944" y="6172200"/>
            <a:chExt cx="9054306" cy="609600"/>
          </a:xfrm>
        </p:grpSpPr>
        <p:sp>
          <p:nvSpPr>
            <p:cNvPr id="8" name="Rectangle 7"/>
            <p:cNvSpPr>
              <a:spLocks noChangeArrowheads="1"/>
            </p:cNvSpPr>
            <p:nvPr/>
          </p:nvSpPr>
          <p:spPr bwMode="auto">
            <a:xfrm>
              <a:off x="2262986" y="6172200"/>
              <a:ext cx="6948264" cy="609600"/>
            </a:xfrm>
            <a:prstGeom prst="rect">
              <a:avLst/>
            </a:prstGeom>
            <a:noFill/>
            <a:ln w="9525">
              <a:noFill/>
              <a:miter lim="800000"/>
              <a:headEnd/>
              <a:tailEnd/>
            </a:ln>
          </p:spPr>
          <p:txBody>
            <a:bodyPr/>
            <a:lstStyle/>
            <a:p>
              <a:pPr marL="742950" indent="-742950">
                <a:spcBef>
                  <a:spcPct val="20000"/>
                </a:spcBef>
                <a:defRPr/>
              </a:pP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94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26206" y="5674228"/>
            <a:ext cx="9017794" cy="635092"/>
            <a:chOff x="89694" y="5537108"/>
            <a:chExt cx="9017794" cy="635092"/>
          </a:xfrm>
        </p:grpSpPr>
        <p:sp>
          <p:nvSpPr>
            <p:cNvPr id="6" name="Rectangle 5"/>
            <p:cNvSpPr>
              <a:spLocks noChangeArrowheads="1"/>
            </p:cNvSpPr>
            <p:nvPr/>
          </p:nvSpPr>
          <p:spPr bwMode="auto">
            <a:xfrm>
              <a:off x="2159224" y="5562600"/>
              <a:ext cx="6948264" cy="609600"/>
            </a:xfrm>
            <a:prstGeom prst="rect">
              <a:avLst/>
            </a:prstGeom>
            <a:noFill/>
            <a:ln w="9525">
              <a:noFill/>
              <a:miter lim="800000"/>
              <a:headEnd/>
              <a:tailEnd/>
            </a:ln>
          </p:spPr>
          <p:txBody>
            <a:bodyPr/>
            <a:lstStyle/>
            <a:p>
              <a:pPr marL="742950" indent="-742950">
                <a:spcBef>
                  <a:spcPct val="20000"/>
                </a:spcBef>
                <a:defRPr/>
              </a:pP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he who restrains</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masculine, 2:7 = a person)</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94" y="5537108"/>
              <a:ext cx="2034034" cy="56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126206" y="5248945"/>
            <a:ext cx="9006996" cy="621431"/>
            <a:chOff x="137004" y="4941169"/>
            <a:chExt cx="9006996" cy="621431"/>
          </a:xfrm>
        </p:grpSpPr>
        <p:sp>
          <p:nvSpPr>
            <p:cNvPr id="7" name="Rectangle 6"/>
            <p:cNvSpPr>
              <a:spLocks noChangeArrowheads="1"/>
            </p:cNvSpPr>
            <p:nvPr/>
          </p:nvSpPr>
          <p:spPr bwMode="auto">
            <a:xfrm>
              <a:off x="2195736" y="4953000"/>
              <a:ext cx="6948264" cy="609600"/>
            </a:xfrm>
            <a:prstGeom prst="rect">
              <a:avLst/>
            </a:prstGeom>
            <a:noFill/>
            <a:ln w="9525">
              <a:noFill/>
              <a:miter lim="800000"/>
              <a:headEnd/>
              <a:tailEnd/>
            </a:ln>
          </p:spPr>
          <p:txBody>
            <a:bodyPr/>
            <a:lstStyle/>
            <a:p>
              <a:pPr marL="742950" indent="-742950">
                <a:spcBef>
                  <a:spcPct val="20000"/>
                </a:spcBef>
                <a:defRPr/>
              </a:pP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what restrains</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004" y="4941169"/>
              <a:ext cx="2058732" cy="526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1988" name="Rectangle 4"/>
          <p:cNvSpPr>
            <a:spLocks noChangeArrowheads="1"/>
          </p:cNvSpPr>
          <p:nvPr/>
        </p:nvSpPr>
        <p:spPr bwMode="auto">
          <a:xfrm>
            <a:off x="381000" y="1268760"/>
            <a:ext cx="8496300" cy="3733800"/>
          </a:xfrm>
          <a:prstGeom prst="rect">
            <a:avLst/>
          </a:prstGeom>
          <a:noFill/>
          <a:ln w="9525">
            <a:noFill/>
            <a:miter lim="800000"/>
            <a:headEnd/>
            <a:tailEnd/>
          </a:ln>
        </p:spPr>
        <p:txBody>
          <a:bodyPr/>
          <a:lstStyle/>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1.	Believers will be kept from (</a:t>
            </a:r>
            <a:r>
              <a:rPr lang="en-US" sz="3200" b="1" dirty="0">
                <a:solidFill>
                  <a:srgbClr val="FFFFFF"/>
                </a:solidFill>
                <a:latin typeface="Bwgrkl" charset="0"/>
                <a:cs typeface="Arial" charset="0"/>
              </a:rPr>
              <a:t>evk</a:t>
            </a:r>
            <a:r>
              <a:rPr lang="en-US" sz="3200" b="1" dirty="0">
                <a:solidFill>
                  <a:srgbClr val="FFFFFF"/>
                </a:solidFill>
                <a:effectLst>
                  <a:outerShdw blurRad="38100" dist="38100" dir="2700000" algn="tl">
                    <a:srgbClr val="000000"/>
                  </a:outerShdw>
                </a:effectLst>
                <a:latin typeface="Arial" charset="0"/>
                <a:cs typeface="Arial" charset="0"/>
              </a:rPr>
              <a:t>) this "hour," or time period (Rev 3:10)</a:t>
            </a:r>
          </a:p>
          <a:p>
            <a:pPr marL="533400" indent="-533400">
              <a:spcBef>
                <a:spcPct val="20000"/>
              </a:spcBef>
              <a:buFontTx/>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The Tribulation tests unbelievers (3:10)</a:t>
            </a:r>
          </a:p>
          <a:p>
            <a:pPr marL="533400" indent="-533400">
              <a:spcBef>
                <a:spcPct val="20000"/>
              </a:spcBef>
              <a:buFontTx/>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Believers are not under God</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wrath (Rev 6:16-17)</a:t>
            </a:r>
          </a:p>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4.	The Holy Spirit</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work of restraining evil will be absent (2 Thess 2:6-7).</a:t>
            </a:r>
          </a:p>
        </p:txBody>
      </p:sp>
      <p:sp>
        <p:nvSpPr>
          <p:cNvPr id="14"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4037239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2" end="2"/>
                                            </p:txEl>
                                          </p:spTgt>
                                        </p:tgtEl>
                                        <p:attrNameLst>
                                          <p:attrName>style.visibility</p:attrName>
                                        </p:attrNameLst>
                                      </p:cBhvr>
                                      <p:to>
                                        <p:strVal val="visible"/>
                                      </p:to>
                                    </p:set>
                                    <p:animEffect transition="in" filter="dissolve">
                                      <p:cBhvr>
                                        <p:cTn id="11" dur="500"/>
                                        <p:tgtEl>
                                          <p:spTgt spid="68198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3" end="3"/>
                                            </p:txEl>
                                          </p:spTgt>
                                        </p:tgtEl>
                                        <p:attrNameLst>
                                          <p:attrName>style.visibility</p:attrName>
                                        </p:attrNameLst>
                                      </p:cBhvr>
                                      <p:to>
                                        <p:strVal val="visible"/>
                                      </p:to>
                                    </p:set>
                                    <p:animEffect transition="in" filter="dissolve">
                                      <p:cBhvr>
                                        <p:cTn id="16" dur="500"/>
                                        <p:tgtEl>
                                          <p:spTgt spid="68198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7214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5908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5.	The church is never mentioned in the Tribulation chapters (Rev. 4–19) except as the "tabernacle of God" in heaven (13:6; cf. Eph. 2:21-22)</a:t>
            </a:r>
          </a:p>
        </p:txBody>
      </p:sp>
      <p:sp>
        <p:nvSpPr>
          <p:cNvPr id="6"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866695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7214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8032"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6.	The Rapture is imminent ("can happen at any time"), so it must also be pretribulational:</a:t>
            </a:r>
          </a:p>
        </p:txBody>
      </p:sp>
      <p:sp>
        <p:nvSpPr>
          <p:cNvPr id="5" name="Rectangle 4"/>
          <p:cNvSpPr>
            <a:spLocks noChangeArrowheads="1"/>
          </p:cNvSpPr>
          <p:nvPr/>
        </p:nvSpPr>
        <p:spPr bwMode="auto">
          <a:xfrm>
            <a:off x="1066800" y="3140968"/>
            <a:ext cx="7810500" cy="990600"/>
          </a:xfrm>
          <a:prstGeom prst="rect">
            <a:avLst/>
          </a:prstGeom>
          <a:noFill/>
          <a:ln w="9525">
            <a:noFill/>
            <a:miter lim="800000"/>
            <a:headEnd/>
            <a:tailEnd/>
          </a:ln>
        </p:spPr>
        <p:txBody>
          <a:bodyPr/>
          <a:lstStyle/>
          <a:p>
            <a:pPr marL="742950" indent="-742950">
              <a:spcBef>
                <a:spcPct val="20000"/>
              </a:spcBef>
            </a:pPr>
            <a:r>
              <a:rPr lang="en-US" sz="2800" b="1" dirty="0">
                <a:solidFill>
                  <a:srgbClr val="FFFFFF"/>
                </a:solidFill>
                <a:effectLst>
                  <a:outerShdw blurRad="38100" dist="38100" dir="2700000" algn="tl">
                    <a:srgbClr val="000000"/>
                  </a:outerShdw>
                </a:effectLst>
                <a:latin typeface="Arial" charset="0"/>
                <a:cs typeface="Arial" charset="0"/>
              </a:rPr>
              <a:t>a.	"…the day of the Lord will come like a thief in the night" (1 Thess. 5:2)</a:t>
            </a:r>
          </a:p>
        </p:txBody>
      </p:sp>
      <p:sp>
        <p:nvSpPr>
          <p:cNvPr id="6" name="Rectangle 5"/>
          <p:cNvSpPr>
            <a:spLocks noChangeArrowheads="1"/>
          </p:cNvSpPr>
          <p:nvPr/>
        </p:nvSpPr>
        <p:spPr bwMode="auto">
          <a:xfrm>
            <a:off x="1066800" y="4169668"/>
            <a:ext cx="7810500" cy="14097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b.	"I will come back and take you to be with me" (John 14:3) = "I am coming" in immediate future without signs</a:t>
            </a:r>
          </a:p>
        </p:txBody>
      </p:sp>
      <p:sp>
        <p:nvSpPr>
          <p:cNvPr id="7" name="Rectangle 6"/>
          <p:cNvSpPr>
            <a:spLocks noChangeArrowheads="1"/>
          </p:cNvSpPr>
          <p:nvPr/>
        </p:nvSpPr>
        <p:spPr bwMode="auto">
          <a:xfrm>
            <a:off x="1066800" y="5579368"/>
            <a:ext cx="7810500" cy="990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c.	James 5:8-9; Tit. 2:13; Heb. 9:28; 1 Pet. 1:6-7; 1 John 2:28; 3:2-3; Rev. 22:10, 12	</a:t>
            </a:r>
          </a:p>
        </p:txBody>
      </p:sp>
      <p:sp>
        <p:nvSpPr>
          <p:cNvPr id="8"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40055581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("raptured")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6:10;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(Matt. 24:27-31; Luke 21:20-28; Rev. 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2018511633"/>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saints from this world (1 Thess.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403158394"/>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"every eye shall see Him"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771214456"/>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1413656377"/>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4D1B598-D034-39A1-69F0-6E28F78FAC11}"/>
              </a:ext>
            </a:extLst>
          </p:cNvPr>
          <p:cNvGrpSpPr/>
          <p:nvPr/>
        </p:nvGrpSpPr>
        <p:grpSpPr>
          <a:xfrm>
            <a:off x="0" y="0"/>
            <a:ext cx="9090758" cy="6702399"/>
            <a:chOff x="0" y="0"/>
            <a:chExt cx="9090758" cy="6702399"/>
          </a:xfrm>
        </p:grpSpPr>
        <p:pic>
          <p:nvPicPr>
            <p:cNvPr id="1569" name="Picture 2" descr="Picture 2"/>
            <p:cNvPicPr>
              <a:picLocks noChangeAspect="1"/>
            </p:cNvPicPr>
            <p:nvPr/>
          </p:nvPicPr>
          <p:blipFill rotWithShape="1">
            <a:blip r:embed="rId3"/>
            <a:srcRect l="3878" r="4843"/>
            <a:stretch/>
          </p:blipFill>
          <p:spPr>
            <a:xfrm>
              <a:off x="0" y="0"/>
              <a:ext cx="9090758" cy="6702399"/>
            </a:xfrm>
            <a:prstGeom prst="rect">
              <a:avLst/>
            </a:prstGeom>
            <a:ln w="12700">
              <a:miter lim="400000"/>
            </a:ln>
          </p:spPr>
        </p:pic>
        <p:grpSp>
          <p:nvGrpSpPr>
            <p:cNvPr id="6" name="Group 5">
              <a:extLst>
                <a:ext uri="{FF2B5EF4-FFF2-40B4-BE49-F238E27FC236}">
                  <a16:creationId xmlns:a16="http://schemas.microsoft.com/office/drawing/2014/main" id="{AC74673F-5BE2-F80D-A02D-1557BD1CF15A}"/>
                </a:ext>
              </a:extLst>
            </p:cNvPr>
            <p:cNvGrpSpPr/>
            <p:nvPr/>
          </p:nvGrpSpPr>
          <p:grpSpPr>
            <a:xfrm>
              <a:off x="176169" y="33557"/>
              <a:ext cx="8682605" cy="5872293"/>
              <a:chOff x="176169" y="33557"/>
              <a:chExt cx="8682605" cy="5872293"/>
            </a:xfrm>
          </p:grpSpPr>
          <p:sp>
            <p:nvSpPr>
              <p:cNvPr id="4" name="Rectangle 3">
                <a:extLst>
                  <a:ext uri="{FF2B5EF4-FFF2-40B4-BE49-F238E27FC236}">
                    <a16:creationId xmlns:a16="http://schemas.microsoft.com/office/drawing/2014/main" id="{E0F71B88-5D5C-FA94-0841-8C79B8F21A08}"/>
                  </a:ext>
                </a:extLst>
              </p:cNvPr>
              <p:cNvSpPr/>
              <p:nvPr/>
            </p:nvSpPr>
            <p:spPr>
              <a:xfrm>
                <a:off x="176169" y="1400961"/>
                <a:ext cx="3280095" cy="4504889"/>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a:ea typeface="+mn-ea"/>
                  <a:cs typeface="Times New Roman"/>
                  <a:sym typeface="Times New Roman"/>
                </a:endParaRPr>
              </a:p>
            </p:txBody>
          </p:sp>
          <p:sp>
            <p:nvSpPr>
              <p:cNvPr id="5" name="Rectangle 4">
                <a:extLst>
                  <a:ext uri="{FF2B5EF4-FFF2-40B4-BE49-F238E27FC236}">
                    <a16:creationId xmlns:a16="http://schemas.microsoft.com/office/drawing/2014/main" id="{3280A3D9-3D25-ED4B-3A80-0945B7F2AE37}"/>
                  </a:ext>
                </a:extLst>
              </p:cNvPr>
              <p:cNvSpPr/>
              <p:nvPr/>
            </p:nvSpPr>
            <p:spPr>
              <a:xfrm>
                <a:off x="268447" y="33557"/>
                <a:ext cx="8590327" cy="1266738"/>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a:ea typeface="+mn-ea"/>
                  <a:cs typeface="Times New Roman"/>
                  <a:sym typeface="Times New Roman"/>
                </a:endParaRPr>
              </a:p>
            </p:txBody>
          </p:sp>
        </p:grpSp>
      </p:grpSp>
      <p:sp>
        <p:nvSpPr>
          <p:cNvPr id="1568" name="TextBox 4"/>
          <p:cNvSpPr txBox="1"/>
          <p:nvPr/>
        </p:nvSpPr>
        <p:spPr>
          <a:xfrm>
            <a:off x="4681056" y="3749879"/>
            <a:ext cx="4409701" cy="1200329"/>
          </a:xfrm>
          <a:prstGeom prst="rect">
            <a:avLst/>
          </a:prstGeom>
          <a:solidFill>
            <a:schemeClr val="tx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ctr" defTabSz="45717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Arial"/>
              </a:rPr>
              <a:t>Rapture Views (2016)</a:t>
            </a:r>
            <a:endParaRPr kumimoji="0" sz="3600" b="1" i="0" u="none" strike="noStrike" kern="0" cap="none" spc="0" normalizeH="0" baseline="0" noProof="0" dirty="0">
              <a:ln>
                <a:noFill/>
              </a:ln>
              <a:solidFill>
                <a:srgbClr val="FFFFFF"/>
              </a:solidFill>
              <a:effectLst/>
              <a:uLnTx/>
              <a:uFillTx/>
              <a:latin typeface="Arial"/>
              <a:cs typeface="Arial"/>
              <a:sym typeface="Arial"/>
            </a:endParaRPr>
          </a:p>
        </p:txBody>
      </p:sp>
      <p:sp>
        <p:nvSpPr>
          <p:cNvPr id="2" name="TextBox 4">
            <a:extLst>
              <a:ext uri="{FF2B5EF4-FFF2-40B4-BE49-F238E27FC236}">
                <a16:creationId xmlns:a16="http://schemas.microsoft.com/office/drawing/2014/main" id="{A4E45B60-7201-7E3B-39DE-33FECD467888}"/>
              </a:ext>
            </a:extLst>
          </p:cNvPr>
          <p:cNvSpPr txBox="1"/>
          <p:nvPr/>
        </p:nvSpPr>
        <p:spPr>
          <a:xfrm>
            <a:off x="78409" y="1481020"/>
            <a:ext cx="3403021" cy="40011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Pretribulation</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4">
            <a:extLst>
              <a:ext uri="{FF2B5EF4-FFF2-40B4-BE49-F238E27FC236}">
                <a16:creationId xmlns:a16="http://schemas.microsoft.com/office/drawing/2014/main" id="{6CDD7249-60E5-06DE-CB3C-90AA74CECAA6}"/>
              </a:ext>
            </a:extLst>
          </p:cNvPr>
          <p:cNvSpPr txBox="1"/>
          <p:nvPr/>
        </p:nvSpPr>
        <p:spPr>
          <a:xfrm>
            <a:off x="53242" y="347225"/>
            <a:ext cx="9029126" cy="98662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ctr" defTabSz="457176"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C002B"/>
                </a:solidFill>
                <a:effectLst/>
                <a:uLnTx/>
                <a:uFillTx/>
                <a:latin typeface="Arial"/>
                <a:cs typeface="Arial"/>
                <a:sym typeface="Arial"/>
              </a:rPr>
              <a:t>Which of the following statements best describes your view on when the biblical rapture will occur?</a:t>
            </a:r>
            <a:endParaRPr kumimoji="0" sz="2800" b="1" i="0" u="none" strike="noStrike" kern="0" cap="none" spc="0" normalizeH="0" baseline="0" noProof="0" dirty="0">
              <a:ln>
                <a:noFill/>
              </a:ln>
              <a:solidFill>
                <a:srgbClr val="9C002B"/>
              </a:solidFill>
              <a:effectLst/>
              <a:uLnTx/>
              <a:uFillTx/>
              <a:latin typeface="Arial"/>
              <a:cs typeface="Arial"/>
              <a:sym typeface="Arial"/>
            </a:endParaRPr>
          </a:p>
        </p:txBody>
      </p:sp>
      <p:sp>
        <p:nvSpPr>
          <p:cNvPr id="7" name="TextBox 4">
            <a:extLst>
              <a:ext uri="{FF2B5EF4-FFF2-40B4-BE49-F238E27FC236}">
                <a16:creationId xmlns:a16="http://schemas.microsoft.com/office/drawing/2014/main" id="{41E0E31C-CB84-6380-7D3B-70D87C160579}"/>
              </a:ext>
            </a:extLst>
          </p:cNvPr>
          <p:cNvSpPr txBox="1"/>
          <p:nvPr/>
        </p:nvSpPr>
        <p:spPr>
          <a:xfrm>
            <a:off x="4588778" y="67112"/>
            <a:ext cx="419158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Arial"/>
                <a:cs typeface="Arial"/>
                <a:sym typeface="Arial"/>
              </a:rPr>
              <a:t>Among Protestant Pastors:</a:t>
            </a:r>
            <a:endParaRPr kumimoji="0" sz="1800" b="1" i="1"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4">
            <a:extLst>
              <a:ext uri="{FF2B5EF4-FFF2-40B4-BE49-F238E27FC236}">
                <a16:creationId xmlns:a16="http://schemas.microsoft.com/office/drawing/2014/main" id="{EAC67C5C-2BE6-A68C-D089-6FE36288826F}"/>
              </a:ext>
            </a:extLst>
          </p:cNvPr>
          <p:cNvSpPr txBox="1"/>
          <p:nvPr/>
        </p:nvSpPr>
        <p:spPr>
          <a:xfrm>
            <a:off x="78409" y="2789703"/>
            <a:ext cx="3403021" cy="40011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Postribulation</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4">
            <a:extLst>
              <a:ext uri="{FF2B5EF4-FFF2-40B4-BE49-F238E27FC236}">
                <a16:creationId xmlns:a16="http://schemas.microsoft.com/office/drawing/2014/main" id="{F8095E21-D20F-B1FD-9809-811BE85572B7}"/>
              </a:ext>
            </a:extLst>
          </p:cNvPr>
          <p:cNvSpPr txBox="1"/>
          <p:nvPr/>
        </p:nvSpPr>
        <p:spPr>
          <a:xfrm>
            <a:off x="78409" y="3435655"/>
            <a:ext cx="3403021" cy="40011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Midtribulation</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4">
            <a:extLst>
              <a:ext uri="{FF2B5EF4-FFF2-40B4-BE49-F238E27FC236}">
                <a16:creationId xmlns:a16="http://schemas.microsoft.com/office/drawing/2014/main" id="{760B3AB8-FA54-DD72-53C9-27317A13A5E5}"/>
              </a:ext>
            </a:extLst>
          </p:cNvPr>
          <p:cNvSpPr txBox="1"/>
          <p:nvPr/>
        </p:nvSpPr>
        <p:spPr>
          <a:xfrm>
            <a:off x="78409" y="4089997"/>
            <a:ext cx="3403021" cy="40011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Prewrath</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Box 4">
            <a:extLst>
              <a:ext uri="{FF2B5EF4-FFF2-40B4-BE49-F238E27FC236}">
                <a16:creationId xmlns:a16="http://schemas.microsoft.com/office/drawing/2014/main" id="{A0DD22A2-8D20-D42A-B79D-37C1752C0577}"/>
              </a:ext>
            </a:extLst>
          </p:cNvPr>
          <p:cNvSpPr txBox="1"/>
          <p:nvPr/>
        </p:nvSpPr>
        <p:spPr>
          <a:xfrm>
            <a:off x="78409" y="4719171"/>
            <a:ext cx="3403021" cy="40011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Preterism</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4">
            <a:extLst>
              <a:ext uri="{FF2B5EF4-FFF2-40B4-BE49-F238E27FC236}">
                <a16:creationId xmlns:a16="http://schemas.microsoft.com/office/drawing/2014/main" id="{6D51BFA8-081E-D289-FBF1-1CED1F800729}"/>
              </a:ext>
            </a:extLst>
          </p:cNvPr>
          <p:cNvSpPr txBox="1"/>
          <p:nvPr/>
        </p:nvSpPr>
        <p:spPr>
          <a:xfrm>
            <a:off x="78409" y="5373513"/>
            <a:ext cx="3403021" cy="40011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None of these</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4">
            <a:extLst>
              <a:ext uri="{FF2B5EF4-FFF2-40B4-BE49-F238E27FC236}">
                <a16:creationId xmlns:a16="http://schemas.microsoft.com/office/drawing/2014/main" id="{E63D2053-73C8-216B-5E63-DC3C40DE870E}"/>
              </a:ext>
            </a:extLst>
          </p:cNvPr>
          <p:cNvSpPr txBox="1"/>
          <p:nvPr/>
        </p:nvSpPr>
        <p:spPr>
          <a:xfrm>
            <a:off x="78409" y="1961189"/>
            <a:ext cx="3403021" cy="70788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The concept of the rapture is not to be taken literally</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4">
            <a:extLst>
              <a:ext uri="{FF2B5EF4-FFF2-40B4-BE49-F238E27FC236}">
                <a16:creationId xmlns:a16="http://schemas.microsoft.com/office/drawing/2014/main" id="{AC58BF2E-6A63-A7AD-4194-0AA23654DC10}"/>
              </a:ext>
            </a:extLst>
          </p:cNvPr>
          <p:cNvSpPr txBox="1"/>
          <p:nvPr/>
        </p:nvSpPr>
        <p:spPr>
          <a:xfrm>
            <a:off x="5377345" y="5641961"/>
            <a:ext cx="3403021" cy="40011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176">
              <a:defRPr sz="4800" b="1">
                <a:latin typeface="Arial"/>
                <a:ea typeface="Arial"/>
                <a:cs typeface="Arial"/>
                <a:sym typeface="Arial"/>
              </a:defRPr>
            </a:lvl1pPr>
          </a:lstStyle>
          <a:p>
            <a:pPr marL="0" marR="0" lvl="0" indent="0" algn="r" defTabSz="457176" rtl="0" eaLnBrk="1" fontAlgn="auto" latinLnBrk="0" hangingPunct="0">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Arial"/>
                <a:cs typeface="Arial"/>
                <a:sym typeface="Arial"/>
              </a:rPr>
              <a:t>Note: Not sure 4%</a:t>
            </a:r>
            <a:endParaRPr kumimoji="0" sz="2000" b="1" i="1" u="none" strike="noStrike" kern="0" cap="none" spc="0" normalizeH="0" baseline="0" noProof="0" dirty="0">
              <a:ln>
                <a:noFill/>
              </a:ln>
              <a:solidFill>
                <a:srgbClr val="000000"/>
              </a:solidFill>
              <a:effectLst/>
              <a:uLnTx/>
              <a:uFillTx/>
              <a:latin typeface="Arial"/>
              <a:cs typeface="Arial"/>
              <a:sym typeface="Arial"/>
            </a:endParaRPr>
          </a:p>
        </p:txBody>
      </p:sp>
      <p:sp>
        <p:nvSpPr>
          <p:cNvPr id="16" name="TextBox 3">
            <a:extLst>
              <a:ext uri="{FF2B5EF4-FFF2-40B4-BE49-F238E27FC236}">
                <a16:creationId xmlns:a16="http://schemas.microsoft.com/office/drawing/2014/main" id="{22FEA8D1-4819-E5A8-8464-870181C69523}"/>
              </a:ext>
            </a:extLst>
          </p:cNvPr>
          <p:cNvSpPr txBox="1"/>
          <p:nvPr/>
        </p:nvSpPr>
        <p:spPr>
          <a:xfrm>
            <a:off x="16778" y="6541792"/>
            <a:ext cx="9144000" cy="30777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b="1">
                <a:solidFill>
                  <a:srgbClr val="8F8F8F">
                    <a:lumOff val="44000"/>
                  </a:srgbClr>
                </a:solidFill>
                <a:latin typeface="Arial"/>
                <a:ea typeface="Arial"/>
                <a:cs typeface="Arial"/>
                <a:sym typeface="Arial"/>
              </a:defRPr>
            </a:pPr>
            <a:r>
              <a:rPr kumimoji="0" lang="en-US" sz="1400" b="1" i="0" u="none" strike="noStrike" kern="0" cap="none" spc="0" normalizeH="0" baseline="0" noProof="0" dirty="0">
                <a:ln>
                  <a:noFill/>
                </a:ln>
                <a:solidFill>
                  <a:srgbClr val="8F8F8F">
                    <a:lumOff val="44000"/>
                  </a:srgbClr>
                </a:solidFill>
                <a:effectLst/>
                <a:uLnTx/>
                <a:uFillTx/>
                <a:latin typeface="Arial"/>
                <a:cs typeface="Arial"/>
                <a:sym typeface="Arial"/>
              </a:rPr>
              <a:t>https://</a:t>
            </a:r>
            <a:r>
              <a:rPr kumimoji="0" lang="en-US" sz="1400" b="1" i="0" u="none" strike="noStrike" kern="0" cap="none" spc="0" normalizeH="0" baseline="0" noProof="0" dirty="0" err="1">
                <a:ln>
                  <a:noFill/>
                </a:ln>
                <a:solidFill>
                  <a:srgbClr val="8F8F8F">
                    <a:lumOff val="44000"/>
                  </a:srgbClr>
                </a:solidFill>
                <a:effectLst/>
                <a:uLnTx/>
                <a:uFillTx/>
                <a:latin typeface="Arial"/>
                <a:cs typeface="Arial"/>
                <a:sym typeface="Arial"/>
              </a:rPr>
              <a:t>blog.lifeway.com</a:t>
            </a:r>
            <a:r>
              <a:rPr kumimoji="0" lang="en-US" sz="1400" b="1" i="0" u="none" strike="noStrike" kern="0" cap="none" spc="0" normalizeH="0" baseline="0" noProof="0" dirty="0">
                <a:ln>
                  <a:noFill/>
                </a:ln>
                <a:solidFill>
                  <a:srgbClr val="8F8F8F">
                    <a:lumOff val="44000"/>
                  </a:srgbClr>
                </a:solidFill>
                <a:effectLst/>
                <a:uLnTx/>
                <a:uFillTx/>
                <a:latin typeface="Arial"/>
                <a:cs typeface="Arial"/>
                <a:sym typeface="Arial"/>
              </a:rPr>
              <a:t>/newsroom/2016/04/26/pastors-the-end-of-the-world-is-complicated/</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835696" y="4154982"/>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40970" name="Text Box 10"/>
          <p:cNvSpPr txBox="1">
            <a:spLocks noChangeArrowheads="1"/>
          </p:cNvSpPr>
          <p:nvPr/>
        </p:nvSpPr>
        <p:spPr bwMode="auto">
          <a:xfrm>
            <a:off x="4883696" y="4154982"/>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0973" name="Text Box 13"/>
          <p:cNvSpPr txBox="1">
            <a:spLocks noChangeArrowheads="1"/>
          </p:cNvSpPr>
          <p:nvPr/>
        </p:nvSpPr>
        <p:spPr bwMode="auto">
          <a:xfrm rot="5381629">
            <a:off x="6552159" y="5012916"/>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"Mid-</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4641"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66</a:t>
            </a:r>
            <a:endParaRPr lang="en-US" b="1" dirty="0">
              <a:solidFill>
                <a:srgbClr val="000000"/>
              </a:solidFill>
              <a:latin typeface="Arial"/>
              <a:cs typeface="Arial"/>
            </a:endParaRPr>
          </a:p>
        </p:txBody>
      </p:sp>
      <p:sp>
        <p:nvSpPr>
          <p:cNvPr id="18" name="Text Box 9"/>
          <p:cNvSpPr txBox="1">
            <a:spLocks noChangeArrowheads="1"/>
          </p:cNvSpPr>
          <p:nvPr/>
        </p:nvSpPr>
        <p:spPr bwMode="auto">
          <a:xfrm>
            <a:off x="3200400" y="4704357"/>
            <a:ext cx="4495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u="sng" dirty="0">
                <a:solidFill>
                  <a:srgbClr val="FFFFFF"/>
                </a:solidFill>
                <a:latin typeface="Arial"/>
                <a:cs typeface="Arial"/>
              </a:rPr>
              <a:t>Time interval needed for:</a:t>
            </a:r>
            <a:endParaRPr lang="en-US" sz="2800" u="sng" dirty="0">
              <a:solidFill>
                <a:srgbClr val="000000"/>
              </a:solidFill>
              <a:latin typeface="Arial"/>
              <a:cs typeface="Arial"/>
            </a:endParaRPr>
          </a:p>
        </p:txBody>
      </p:sp>
      <p:sp>
        <p:nvSpPr>
          <p:cNvPr id="19" name="Text Box 9"/>
          <p:cNvSpPr txBox="1">
            <a:spLocks noChangeArrowheads="1"/>
          </p:cNvSpPr>
          <p:nvPr/>
        </p:nvSpPr>
        <p:spPr bwMode="auto">
          <a:xfrm>
            <a:off x="3124200" y="5212357"/>
            <a:ext cx="41148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a:cs typeface="Arial"/>
              </a:rPr>
              <a:t>• Rewards</a:t>
            </a:r>
            <a:br>
              <a:rPr lang="en-US" sz="2800">
                <a:solidFill>
                  <a:srgbClr val="FFFFFF"/>
                </a:solidFill>
                <a:latin typeface="Arial"/>
                <a:cs typeface="Arial"/>
              </a:rPr>
            </a:br>
            <a:r>
              <a:rPr lang="en-US" sz="2800">
                <a:solidFill>
                  <a:srgbClr val="FFFFFF"/>
                </a:solidFill>
                <a:latin typeface="Arial"/>
                <a:cs typeface="Arial"/>
              </a:rPr>
              <a:t>• Marriage Supper</a:t>
            </a:r>
            <a:br>
              <a:rPr lang="en-US" sz="2800">
                <a:solidFill>
                  <a:srgbClr val="FFFFFF"/>
                </a:solidFill>
                <a:latin typeface="Arial"/>
                <a:cs typeface="Arial"/>
              </a:rPr>
            </a:br>
            <a:r>
              <a:rPr lang="en-US" sz="2800">
                <a:solidFill>
                  <a:srgbClr val="FFFFFF"/>
                </a:solidFill>
                <a:latin typeface="Arial"/>
                <a:cs typeface="Arial"/>
              </a:rPr>
              <a:t>• Mortal bodies</a:t>
            </a:r>
          </a:p>
        </p:txBody>
      </p:sp>
      <p:sp>
        <p:nvSpPr>
          <p:cNvPr id="20" name="Right Brace 19"/>
          <p:cNvSpPr>
            <a:spLocks/>
          </p:cNvSpPr>
          <p:nvPr/>
        </p:nvSpPr>
        <p:spPr bwMode="auto">
          <a:xfrm rot="5400000">
            <a:off x="3314700" y="3543300"/>
            <a:ext cx="1066800" cy="1447800"/>
          </a:xfrm>
          <a:prstGeom prst="rightBrace">
            <a:avLst>
              <a:gd name="adj1" fmla="val 19050"/>
              <a:gd name="adj2" fmla="val 50000"/>
            </a:avLst>
          </a:pr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2000">
              <a:solidFill>
                <a:srgbClr val="000000"/>
              </a:solidFill>
              <a:latin typeface="Arial"/>
              <a:cs typeface="Arial"/>
            </a:endParaRPr>
          </a:p>
        </p:txBody>
      </p:sp>
    </p:spTree>
    <p:extLst>
      <p:ext uri="{BB962C8B-B14F-4D97-AF65-F5344CB8AC3E}">
        <p14:creationId xmlns:p14="http://schemas.microsoft.com/office/powerpoint/2010/main" val="9186096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par>
                          <p:cTn id="68" fill="hold">
                            <p:stCondLst>
                              <p:cond delay="500"/>
                            </p:stCondLst>
                            <p:childTnLst>
                              <p:par>
                                <p:cTn id="69" presetID="23" presetClass="entr" presetSubtype="16" fill="hold" grpId="0" nodeType="afterEffect">
                                  <p:stCondLst>
                                    <p:cond delay="100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childTnLst>
                                </p:cTn>
                              </p:par>
                            </p:childTnLst>
                          </p:cTn>
                        </p:par>
                        <p:par>
                          <p:cTn id="73" fill="hold">
                            <p:stCondLst>
                              <p:cond delay="2000"/>
                            </p:stCondLst>
                            <p:childTnLst>
                              <p:par>
                                <p:cTn id="74" presetID="23" presetClass="entr" presetSubtype="16" fill="hold" grpId="0" nodeType="afterEffect">
                                  <p:stCondLst>
                                    <p:cond delay="1000"/>
                                  </p:stCondLst>
                                  <p:childTnLst>
                                    <p:set>
                                      <p:cBhvr>
                                        <p:cTn id="75" dur="1" fill="hold">
                                          <p:stCondLst>
                                            <p:cond delay="0"/>
                                          </p:stCondLst>
                                        </p:cTn>
                                        <p:tgtEl>
                                          <p:spTgt spid="19">
                                            <p:txEl>
                                              <p:pRg st="0" end="0"/>
                                            </p:txEl>
                                          </p:spTgt>
                                        </p:tgtEl>
                                        <p:attrNameLst>
                                          <p:attrName>style.visibility</p:attrName>
                                        </p:attrNameLst>
                                      </p:cBhvr>
                                      <p:to>
                                        <p:strVal val="visible"/>
                                      </p:to>
                                    </p:set>
                                    <p:anim calcmode="lin" valueType="num">
                                      <p:cBhvr>
                                        <p:cTn id="76"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1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P spid="18" grpId="0"/>
      <p:bldP spid="19" grpId="0" build="p" bldLvl="2"/>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43" name="Text Box 7"/>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39944" name="Text Box 8"/>
          <p:cNvSpPr txBox="1">
            <a:spLocks noChangeArrowheads="1"/>
          </p:cNvSpPr>
          <p:nvPr/>
        </p:nvSpPr>
        <p:spPr bwMode="auto">
          <a:xfrm>
            <a:off x="2286000" y="184482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Rapture</a:t>
            </a:r>
            <a:endParaRPr lang="en-US" sz="3600" dirty="0">
              <a:solidFill>
                <a:srgbClr val="FFFFFF"/>
              </a:solidFill>
              <a:latin typeface="Arial"/>
              <a:cs typeface="Arial"/>
            </a:endParaRPr>
          </a:p>
        </p:txBody>
      </p:sp>
      <p:sp>
        <p:nvSpPr>
          <p:cNvPr id="39945" name="Text Box 9"/>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39947" name="Text Box 11"/>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"Post-</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8737"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70</a:t>
            </a:r>
            <a:endParaRPr lang="en-US" b="1" dirty="0">
              <a:solidFill>
                <a:srgbClr val="000000"/>
              </a:solidFill>
              <a:latin typeface="Arial"/>
              <a:cs typeface="Arial"/>
            </a:endParaRPr>
          </a:p>
        </p:txBody>
      </p:sp>
    </p:spTree>
    <p:extLst>
      <p:ext uri="{BB962C8B-B14F-4D97-AF65-F5344CB8AC3E}">
        <p14:creationId xmlns:p14="http://schemas.microsoft.com/office/powerpoint/2010/main" val="1216812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79888" name="Rectangle 17"/>
          <p:cNvSpPr>
            <a:spLocks noGrp="1" noChangeArrowheads="1"/>
          </p:cNvSpPr>
          <p:nvPr>
            <p:ph type="title" idx="4294967295"/>
          </p:nvPr>
        </p:nvSpPr>
        <p:spPr>
          <a:xfrm>
            <a:off x="0" y="0"/>
            <a:ext cx="9144000" cy="533400"/>
          </a:xfrm>
          <a:solidFill>
            <a:schemeClr val="tx1"/>
          </a:solidFill>
          <a:effectLst>
            <a:outerShdw blurRad="50800" dist="38100" dir="2700000">
              <a:srgbClr val="000000">
                <a:alpha val="43000"/>
              </a:srgbClr>
            </a:outerShdw>
          </a:effectLst>
        </p:spPr>
        <p:txBody>
          <a:bodyPr/>
          <a:lstStyle/>
          <a:p>
            <a:pPr>
              <a:defRPr/>
            </a:pPr>
            <a:r>
              <a:rPr lang="en-US" sz="3600" b="1" dirty="0">
                <a:solidFill>
                  <a:schemeClr val="bg1"/>
                </a:solidFill>
                <a:latin typeface="Arial" charset="0"/>
                <a:ea typeface="ＭＳ Ｐゴシック" charset="0"/>
                <a:cs typeface="Arial" charset="0"/>
              </a:rPr>
              <a:t>Critiques of a </a:t>
            </a:r>
            <a:r>
              <a:rPr lang="ja-JP" altLang="en-US" sz="3600" b="1">
                <a:solidFill>
                  <a:schemeClr val="bg1"/>
                </a:solidFill>
                <a:latin typeface="Arial" charset="0"/>
                <a:ea typeface="ＭＳ Ｐゴシック" charset="0"/>
                <a:cs typeface="Arial" charset="0"/>
              </a:rPr>
              <a:t>“</a:t>
            </a:r>
            <a:r>
              <a:rPr lang="en-US" sz="3600" b="1" dirty="0">
                <a:solidFill>
                  <a:schemeClr val="bg1"/>
                </a:solidFill>
                <a:latin typeface="Arial" charset="0"/>
                <a:ea typeface="ＭＳ Ｐゴシック" charset="0"/>
                <a:cs typeface="Arial" charset="0"/>
              </a:rPr>
              <a:t>Post-Trib</a:t>
            </a:r>
            <a:r>
              <a:rPr lang="ja-JP" altLang="en-US" sz="3600" b="1">
                <a:solidFill>
                  <a:schemeClr val="bg1"/>
                </a:solidFill>
                <a:latin typeface="Arial" charset="0"/>
                <a:ea typeface="ＭＳ Ｐゴシック" charset="0"/>
                <a:cs typeface="Arial" charset="0"/>
              </a:rPr>
              <a:t>”</a:t>
            </a:r>
            <a:r>
              <a:rPr lang="en-US" sz="3600" b="1" dirty="0">
                <a:solidFill>
                  <a:schemeClr val="bg1"/>
                </a:solidFill>
                <a:latin typeface="Arial" charset="0"/>
                <a:ea typeface="ＭＳ Ｐゴシック" charset="0"/>
                <a:cs typeface="Arial" charset="0"/>
              </a:rPr>
              <a:t> Rapture</a:t>
            </a:r>
          </a:p>
        </p:txBody>
      </p:sp>
      <p:sp>
        <p:nvSpPr>
          <p:cNvPr id="82947" name="Text Box 18"/>
          <p:cNvSpPr txBox="1">
            <a:spLocks noChangeArrowheads="1"/>
          </p:cNvSpPr>
          <p:nvPr/>
        </p:nvSpPr>
        <p:spPr bwMode="auto">
          <a:xfrm>
            <a:off x="853440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70</a:t>
            </a:r>
            <a:endParaRPr lang="en-US" b="1">
              <a:solidFill>
                <a:srgbClr val="000000"/>
              </a:solidFill>
              <a:latin typeface="Arial" charset="0"/>
              <a:cs typeface="Arial" charset="0"/>
            </a:endParaRPr>
          </a:p>
        </p:txBody>
      </p:sp>
      <p:sp>
        <p:nvSpPr>
          <p:cNvPr id="23" name="TextBox 22"/>
          <p:cNvSpPr txBox="1"/>
          <p:nvPr/>
        </p:nvSpPr>
        <p:spPr>
          <a:xfrm>
            <a:off x="0" y="6546830"/>
            <a:ext cx="9144000" cy="338554"/>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600" b="1" dirty="0">
                <a:solidFill>
                  <a:srgbClr val="FFFFFF"/>
                </a:solidFill>
                <a:latin typeface="Arial" charset="0"/>
                <a:cs typeface="Arial" charset="0"/>
              </a:rPr>
              <a:t>Paul Benware, </a:t>
            </a:r>
            <a:r>
              <a:rPr lang="en-US" sz="1600" b="1" i="1" dirty="0">
                <a:solidFill>
                  <a:srgbClr val="FFFFFF"/>
                </a:solidFill>
                <a:latin typeface="Arial" charset="0"/>
                <a:cs typeface="Arial" charset="0"/>
              </a:rPr>
              <a:t>Understanding End Times Prophecy, </a:t>
            </a:r>
            <a:r>
              <a:rPr lang="en-US" sz="1600" b="1" dirty="0">
                <a:solidFill>
                  <a:srgbClr val="FFFFFF"/>
                </a:solidFill>
                <a:latin typeface="Arial" charset="0"/>
                <a:cs typeface="Arial" charset="0"/>
              </a:rPr>
              <a:t>245-261, summed up in 260-61 </a:t>
            </a:r>
          </a:p>
        </p:txBody>
      </p:sp>
      <p:sp>
        <p:nvSpPr>
          <p:cNvPr id="20" name="TextBox 19"/>
          <p:cNvSpPr txBox="1"/>
          <p:nvPr/>
        </p:nvSpPr>
        <p:spPr>
          <a:xfrm>
            <a:off x="152400" y="533400"/>
            <a:ext cx="8991600" cy="5934075"/>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1 </a:t>
            </a:r>
            <a:r>
              <a:rPr lang="en-US" b="1" u="sng" dirty="0">
                <a:solidFill>
                  <a:srgbClr val="FFFFFF"/>
                </a:solidFill>
                <a:effectLst>
                  <a:outerShdw blurRad="38100" dist="38100" dir="2700000" algn="tl">
                    <a:srgbClr val="000000"/>
                  </a:outerShdw>
                </a:effectLst>
                <a:latin typeface="Arial" charset="0"/>
                <a:cs typeface="Arial" charset="0"/>
              </a:rPr>
              <a:t>Historical</a:t>
            </a:r>
            <a:r>
              <a:rPr lang="en-US" b="1" dirty="0">
                <a:solidFill>
                  <a:srgbClr val="FFFFFF"/>
                </a:solidFill>
                <a:effectLst>
                  <a:outerShdw blurRad="38100" dist="38100" dir="2700000" algn="tl">
                    <a:srgbClr val="000000"/>
                  </a:outerShdw>
                </a:effectLst>
                <a:latin typeface="Arial" charset="0"/>
                <a:cs typeface="Arial" charset="0"/>
              </a:rPr>
              <a:t>: a doctrine being new does not make it invalid, J.N. Darby was not first </a:t>
            </a:r>
            <a:r>
              <a:rPr lang="ja-JP" altLang="en-US" b="1">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pre-</a:t>
            </a:r>
            <a:r>
              <a:rPr lang="en-US" b="1" dirty="0" err="1">
                <a:solidFill>
                  <a:srgbClr val="FFFFFF"/>
                </a:solidFill>
                <a:effectLst>
                  <a:outerShdw blurRad="38100" dist="38100" dir="2700000" algn="tl">
                    <a:srgbClr val="000000"/>
                  </a:outerShdw>
                </a:effectLst>
                <a:latin typeface="Arial" charset="0"/>
                <a:cs typeface="Arial" charset="0"/>
              </a:rPr>
              <a:t>tribber</a:t>
            </a:r>
            <a:r>
              <a:rPr lang="ja-JP" altLang="en-US" b="1">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 anyway (245-48)</a:t>
            </a:r>
          </a:p>
          <a:p>
            <a:pPr>
              <a:defRPr/>
            </a:pPr>
            <a:r>
              <a:rPr lang="en-US" b="1" dirty="0">
                <a:solidFill>
                  <a:srgbClr val="FFFFFF"/>
                </a:solidFill>
                <a:effectLst>
                  <a:outerShdw blurRad="38100" dist="38100" dir="2700000" algn="tl">
                    <a:srgbClr val="000000"/>
                  </a:outerShdw>
                </a:effectLst>
                <a:latin typeface="Arial" charset="0"/>
                <a:cs typeface="Arial" charset="0"/>
              </a:rPr>
              <a:t>2 </a:t>
            </a:r>
            <a:r>
              <a:rPr lang="en-US" b="1" u="sng" dirty="0">
                <a:solidFill>
                  <a:srgbClr val="FFFFFF"/>
                </a:solidFill>
                <a:effectLst>
                  <a:outerShdw blurRad="38100" dist="38100" dir="2700000" algn="tl">
                    <a:srgbClr val="000000"/>
                  </a:outerShdw>
                </a:effectLst>
                <a:latin typeface="Arial" charset="0"/>
                <a:cs typeface="Arial" charset="0"/>
              </a:rPr>
              <a:t>Nature of the Tribulation</a:t>
            </a:r>
            <a:r>
              <a:rPr lang="en-US" b="1" dirty="0">
                <a:solidFill>
                  <a:srgbClr val="FFFFFF"/>
                </a:solidFill>
                <a:effectLst>
                  <a:outerShdw blurRad="38100" dist="38100" dir="2700000" algn="tl">
                    <a:srgbClr val="000000"/>
                  </a:outerShdw>
                </a:effectLst>
                <a:latin typeface="Arial" charset="0"/>
                <a:cs typeface="Arial" charset="0"/>
              </a:rPr>
              <a:t> period is a time of God</a:t>
            </a:r>
            <a:r>
              <a:rPr lang="ja-JP" altLang="en-US" b="1">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s wrath, beginning in Rev. 6 (248-52)</a:t>
            </a:r>
          </a:p>
          <a:p>
            <a:pPr>
              <a:defRPr/>
            </a:pPr>
            <a:r>
              <a:rPr lang="en-US" b="1" dirty="0">
                <a:solidFill>
                  <a:srgbClr val="FFFFFF"/>
                </a:solidFill>
                <a:effectLst>
                  <a:outerShdw blurRad="38100" dist="38100" dir="2700000" algn="tl">
                    <a:srgbClr val="000000"/>
                  </a:outerShdw>
                </a:effectLst>
                <a:latin typeface="Arial" charset="0"/>
                <a:cs typeface="Arial" charset="0"/>
              </a:rPr>
              <a:t>3 </a:t>
            </a:r>
            <a:r>
              <a:rPr lang="en-US" b="1" u="sng" dirty="0">
                <a:solidFill>
                  <a:srgbClr val="FFFFFF"/>
                </a:solidFill>
                <a:effectLst>
                  <a:outerShdw blurRad="38100" dist="38100" dir="2700000" algn="tl">
                    <a:srgbClr val="000000"/>
                  </a:outerShdw>
                </a:effectLst>
                <a:latin typeface="Arial" charset="0"/>
                <a:cs typeface="Arial" charset="0"/>
              </a:rPr>
              <a:t>Nature of the Church</a:t>
            </a:r>
            <a:r>
              <a:rPr lang="en-US" b="1" dirty="0">
                <a:solidFill>
                  <a:srgbClr val="FFFFFF"/>
                </a:solidFill>
                <a:effectLst>
                  <a:outerShdw blurRad="38100" dist="38100" dir="2700000" algn="tl">
                    <a:srgbClr val="000000"/>
                  </a:outerShdw>
                </a:effectLst>
                <a:latin typeface="Arial" charset="0"/>
                <a:cs typeface="Arial" charset="0"/>
              </a:rPr>
              <a:t> as distinct from Israel, to whom the Tribulation is directed (253-56)</a:t>
            </a:r>
          </a:p>
          <a:p>
            <a:pPr>
              <a:defRPr/>
            </a:pPr>
            <a:r>
              <a:rPr lang="en-US" b="1" dirty="0">
                <a:solidFill>
                  <a:srgbClr val="FFFFFF"/>
                </a:solidFill>
                <a:effectLst>
                  <a:outerShdw blurRad="38100" dist="38100" dir="2700000" algn="tl">
                    <a:srgbClr val="000000"/>
                  </a:outerShdw>
                </a:effectLst>
                <a:latin typeface="Arial" charset="0"/>
                <a:cs typeface="Arial" charset="0"/>
              </a:rPr>
              <a:t>4 </a:t>
            </a:r>
            <a:r>
              <a:rPr lang="en-US" b="1" u="sng" dirty="0">
                <a:solidFill>
                  <a:srgbClr val="FFFFFF"/>
                </a:solidFill>
                <a:effectLst>
                  <a:outerShdw blurRad="38100" dist="38100" dir="2700000" algn="tl">
                    <a:srgbClr val="000000"/>
                  </a:outerShdw>
                </a:effectLst>
                <a:latin typeface="Arial" charset="0"/>
                <a:cs typeface="Arial" charset="0"/>
              </a:rPr>
              <a:t>Dissimilarity between Rapture &amp; Second Coming</a:t>
            </a:r>
            <a:r>
              <a:rPr lang="en-US" b="1" dirty="0">
                <a:solidFill>
                  <a:srgbClr val="FFFFFF"/>
                </a:solidFill>
                <a:effectLst>
                  <a:outerShdw blurRad="38100" dist="38100" dir="2700000" algn="tl">
                    <a:srgbClr val="000000"/>
                  </a:outerShdw>
                </a:effectLst>
                <a:latin typeface="Arial" charset="0"/>
                <a:cs typeface="Arial" charset="0"/>
              </a:rPr>
              <a:t> texts, despite similar terminology (256-57)</a:t>
            </a:r>
          </a:p>
          <a:p>
            <a:pPr>
              <a:defRPr/>
            </a:pPr>
            <a:r>
              <a:rPr lang="en-US" b="1" dirty="0">
                <a:solidFill>
                  <a:srgbClr val="FFFFFF"/>
                </a:solidFill>
                <a:effectLst>
                  <a:outerShdw blurRad="38100" dist="38100" dir="2700000" algn="tl">
                    <a:srgbClr val="000000"/>
                  </a:outerShdw>
                </a:effectLst>
                <a:latin typeface="Arial" charset="0"/>
                <a:cs typeface="Arial" charset="0"/>
              </a:rPr>
              <a:t>5 </a:t>
            </a:r>
            <a:r>
              <a:rPr lang="en-US" b="1" u="sng" dirty="0">
                <a:solidFill>
                  <a:srgbClr val="FFFFFF"/>
                </a:solidFill>
                <a:effectLst>
                  <a:outerShdw blurRad="38100" dist="38100" dir="2700000" algn="tl">
                    <a:srgbClr val="000000"/>
                  </a:outerShdw>
                </a:effectLst>
                <a:latin typeface="Arial" charset="0"/>
                <a:cs typeface="Arial" charset="0"/>
              </a:rPr>
              <a:t>Time needed between Rapture &amp; Second Coming</a:t>
            </a:r>
            <a:r>
              <a:rPr lang="en-US" b="1" dirty="0">
                <a:solidFill>
                  <a:srgbClr val="FFFFFF"/>
                </a:solidFill>
                <a:effectLst>
                  <a:outerShdw blurRad="38100" dist="38100" dir="2700000" algn="tl">
                    <a:srgbClr val="000000"/>
                  </a:outerShdw>
                </a:effectLst>
                <a:latin typeface="Arial" charset="0"/>
                <a:cs typeface="Arial" charset="0"/>
              </a:rPr>
              <a:t> for rewards, marriage supper and mortal bodies (257-58)</a:t>
            </a:r>
          </a:p>
          <a:p>
            <a:pPr>
              <a:defRPr/>
            </a:pPr>
            <a:r>
              <a:rPr lang="en-US" b="1" dirty="0">
                <a:solidFill>
                  <a:srgbClr val="FFFFFF"/>
                </a:solidFill>
                <a:effectLst>
                  <a:outerShdw blurRad="38100" dist="38100" dir="2700000" algn="tl">
                    <a:srgbClr val="000000"/>
                  </a:outerShdw>
                </a:effectLst>
                <a:latin typeface="Arial" charset="0"/>
                <a:cs typeface="Arial" charset="0"/>
              </a:rPr>
              <a:t>6 </a:t>
            </a:r>
            <a:r>
              <a:rPr lang="en-US" b="1" u="sng" dirty="0">
                <a:solidFill>
                  <a:srgbClr val="FFFFFF"/>
                </a:solidFill>
                <a:effectLst>
                  <a:outerShdw blurRad="38100" dist="38100" dir="2700000" algn="tl">
                    <a:srgbClr val="000000"/>
                  </a:outerShdw>
                </a:effectLst>
                <a:latin typeface="Arial" charset="0"/>
                <a:cs typeface="Arial" charset="0"/>
              </a:rPr>
              <a:t>Imminency denied</a:t>
            </a:r>
            <a:r>
              <a:rPr lang="en-US" b="1" dirty="0">
                <a:solidFill>
                  <a:srgbClr val="FFFFFF"/>
                </a:solidFill>
                <a:effectLst>
                  <a:outerShdw blurRad="38100" dist="38100" dir="2700000" algn="tl">
                    <a:srgbClr val="000000"/>
                  </a:outerShdw>
                </a:effectLst>
                <a:latin typeface="Arial" charset="0"/>
                <a:cs typeface="Arial" charset="0"/>
              </a:rPr>
              <a:t>: nothing had to be fulfilled by the time Peter grew old (John 21:18-19; cf. 1 Pet 4:7)</a:t>
            </a:r>
          </a:p>
          <a:p>
            <a:pPr>
              <a:defRPr/>
            </a:pPr>
            <a:r>
              <a:rPr lang="en-US" b="1" dirty="0">
                <a:solidFill>
                  <a:srgbClr val="FFFFFF"/>
                </a:solidFill>
                <a:effectLst>
                  <a:outerShdw blurRad="38100" dist="38100" dir="2700000" algn="tl">
                    <a:srgbClr val="000000"/>
                  </a:outerShdw>
                </a:effectLst>
                <a:latin typeface="Arial" charset="0"/>
                <a:cs typeface="Arial" charset="0"/>
              </a:rPr>
              <a:t>7 </a:t>
            </a:r>
            <a:r>
              <a:rPr lang="en-US" b="1" u="sng" dirty="0">
                <a:solidFill>
                  <a:srgbClr val="FFFFFF"/>
                </a:solidFill>
                <a:effectLst>
                  <a:outerShdw blurRad="38100" dist="38100" dir="2700000" algn="tl">
                    <a:srgbClr val="000000"/>
                  </a:outerShdw>
                </a:effectLst>
                <a:latin typeface="Arial" charset="0"/>
                <a:cs typeface="Arial" charset="0"/>
              </a:rPr>
              <a:t>Olivet Discourse</a:t>
            </a:r>
            <a:r>
              <a:rPr lang="en-US" b="1" dirty="0">
                <a:solidFill>
                  <a:srgbClr val="FFFFFF"/>
                </a:solidFill>
                <a:effectLst>
                  <a:outerShdw blurRad="38100" dist="38100" dir="2700000" algn="tl">
                    <a:srgbClr val="000000"/>
                  </a:outerShdw>
                </a:effectLst>
                <a:latin typeface="Arial" charset="0"/>
                <a:cs typeface="Arial" charset="0"/>
              </a:rPr>
              <a:t> concerns Israel and lacks a resurrection or glorifying of the church (259-60)</a:t>
            </a:r>
          </a:p>
          <a:p>
            <a:pPr>
              <a:defRPr/>
            </a:pPr>
            <a:r>
              <a:rPr lang="en-US" b="1" dirty="0">
                <a:solidFill>
                  <a:srgbClr val="FFFFFF"/>
                </a:solidFill>
                <a:effectLst>
                  <a:outerShdw blurRad="38100" dist="38100" dir="2700000" algn="tl">
                    <a:srgbClr val="000000"/>
                  </a:outerShdw>
                </a:effectLst>
                <a:latin typeface="Arial" charset="0"/>
                <a:cs typeface="Arial" charset="0"/>
              </a:rPr>
              <a:t>8 </a:t>
            </a:r>
            <a:r>
              <a:rPr lang="en-US" b="1" u="sng" dirty="0">
                <a:solidFill>
                  <a:srgbClr val="FFFFFF"/>
                </a:solidFill>
                <a:effectLst>
                  <a:outerShdw blurRad="38100" dist="38100" dir="2700000" algn="tl">
                    <a:srgbClr val="000000"/>
                  </a:outerShdw>
                </a:effectLst>
                <a:latin typeface="Arial" charset="0"/>
                <a:cs typeface="Arial" charset="0"/>
              </a:rPr>
              <a:t>Need for non-glorified bodies</a:t>
            </a:r>
            <a:r>
              <a:rPr lang="en-US" b="1" dirty="0">
                <a:solidFill>
                  <a:srgbClr val="FFFFFF"/>
                </a:solidFill>
                <a:effectLst>
                  <a:outerShdw blurRad="38100" dist="38100" dir="2700000" algn="tl">
                    <a:srgbClr val="000000"/>
                  </a:outerShdw>
                </a:effectLst>
                <a:latin typeface="Arial" charset="0"/>
                <a:cs typeface="Arial" charset="0"/>
              </a:rPr>
              <a:t> in the millennium and presence of </a:t>
            </a:r>
            <a:r>
              <a:rPr lang="ja-JP" altLang="en-US" b="1">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sheep</a:t>
            </a:r>
            <a:r>
              <a:rPr lang="ja-JP" altLang="en-US" b="1">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 at </a:t>
            </a:r>
            <a:r>
              <a:rPr lang="ja-JP" altLang="en-US" b="1">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sheep and goat</a:t>
            </a:r>
            <a:r>
              <a:rPr lang="ja-JP" altLang="en-US" b="1">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 judgment (260)</a:t>
            </a:r>
          </a:p>
        </p:txBody>
      </p:sp>
    </p:spTree>
    <p:extLst>
      <p:ext uri="{BB962C8B-B14F-4D97-AF65-F5344CB8AC3E}">
        <p14:creationId xmlns:p14="http://schemas.microsoft.com/office/powerpoint/2010/main" val="42254324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r>
              <a:rPr lang="en-US" dirty="0">
                <a:solidFill>
                  <a:schemeClr val="bg1"/>
                </a:solidFill>
                <a:latin typeface="Arial" charset="0"/>
                <a:ea typeface="ＭＳ Ｐゴシック" charset="0"/>
                <a:cs typeface="Arial" charset="0"/>
              </a:rPr>
              <a:t>Why Am I </a:t>
            </a:r>
            <a:r>
              <a:rPr lang="en-US" i="1" dirty="0">
                <a:solidFill>
                  <a:schemeClr val="bg1"/>
                </a:solidFill>
                <a:latin typeface="Arial" charset="0"/>
                <a:ea typeface="ＭＳ Ｐゴシック" charset="0"/>
                <a:cs typeface="Arial" charset="0"/>
              </a:rPr>
              <a:t>Not </a:t>
            </a:r>
            <a:r>
              <a:rPr lang="en-US" i="1" dirty="0" err="1">
                <a:solidFill>
                  <a:schemeClr val="bg1"/>
                </a:solidFill>
                <a:latin typeface="Arial" charset="0"/>
                <a:ea typeface="ＭＳ Ｐゴシック" charset="0"/>
                <a:cs typeface="Arial" charset="0"/>
              </a:rPr>
              <a:t>Posttrib</a:t>
            </a:r>
            <a:r>
              <a:rPr lang="en-US" i="1"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0" y="1371600"/>
            <a:ext cx="8763000" cy="1481336"/>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8.	If </a:t>
            </a:r>
            <a:r>
              <a:rPr lang="en-US" sz="3200" b="1" dirty="0" err="1">
                <a:solidFill>
                  <a:srgbClr val="FFFFFF"/>
                </a:solidFill>
                <a:effectLst>
                  <a:outerShdw blurRad="38100" dist="38100" dir="2700000" algn="tl">
                    <a:srgbClr val="000000"/>
                  </a:outerShdw>
                </a:effectLst>
                <a:latin typeface="Arial" charset="0"/>
                <a:cs typeface="Arial" charset="0"/>
              </a:rPr>
              <a:t>posttrib</a:t>
            </a:r>
            <a:r>
              <a:rPr lang="en-US" sz="3200" b="1" dirty="0">
                <a:solidFill>
                  <a:srgbClr val="FFFFFF"/>
                </a:solidFill>
                <a:effectLst>
                  <a:outerShdw blurRad="38100" dist="38100" dir="2700000" algn="tl">
                    <a:srgbClr val="000000"/>
                  </a:outerShdw>
                </a:effectLst>
                <a:latin typeface="Arial" charset="0"/>
                <a:cs typeface="Arial" charset="0"/>
              </a:rPr>
              <a:t>, then sheep would already be separated from goats (Matt. 25:31-46).</a:t>
            </a:r>
          </a:p>
        </p:txBody>
      </p:sp>
      <p:sp>
        <p:nvSpPr>
          <p:cNvPr id="160772"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65a</a:t>
            </a:r>
            <a:endParaRPr lang="en-US" b="1" dirty="0">
              <a:solidFill>
                <a:srgbClr val="000000"/>
              </a:solidFill>
              <a:latin typeface="Arial" charset="0"/>
              <a:cs typeface="Arial" charset="0"/>
            </a:endParaRPr>
          </a:p>
        </p:txBody>
      </p:sp>
      <p:sp>
        <p:nvSpPr>
          <p:cNvPr id="5" name="Rectangle 4"/>
          <p:cNvSpPr>
            <a:spLocks noChangeArrowheads="1"/>
          </p:cNvSpPr>
          <p:nvPr/>
        </p:nvSpPr>
        <p:spPr bwMode="auto">
          <a:xfrm>
            <a:off x="381000" y="3124200"/>
            <a:ext cx="8458200" cy="37338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9.	Some people in the millennium will die (Isa. 65:20), but a </a:t>
            </a:r>
            <a:r>
              <a:rPr lang="en-US" sz="3200" b="1" dirty="0" err="1">
                <a:solidFill>
                  <a:srgbClr val="FFFFFF"/>
                </a:solidFill>
                <a:effectLst>
                  <a:outerShdw blurRad="38100" dist="38100" dir="2700000" algn="tl">
                    <a:srgbClr val="000000"/>
                  </a:outerShdw>
                </a:effectLst>
                <a:latin typeface="Arial" charset="0"/>
                <a:cs typeface="Arial" charset="0"/>
              </a:rPr>
              <a:t>posttrib</a:t>
            </a:r>
            <a:r>
              <a:rPr lang="en-US" sz="3200" b="1" dirty="0">
                <a:solidFill>
                  <a:srgbClr val="FFFFFF"/>
                </a:solidFill>
                <a:effectLst>
                  <a:outerShdw blurRad="38100" dist="38100" dir="2700000" algn="tl">
                    <a:srgbClr val="000000"/>
                  </a:outerShdw>
                </a:effectLst>
                <a:latin typeface="Arial" charset="0"/>
                <a:cs typeface="Arial" charset="0"/>
              </a:rPr>
              <a:t> rapture gives a glorified body to </a:t>
            </a:r>
            <a:r>
              <a:rPr lang="en-US" sz="3200" b="1" i="1" dirty="0">
                <a:solidFill>
                  <a:srgbClr val="FFFFFF"/>
                </a:solidFill>
                <a:effectLst>
                  <a:outerShdw blurRad="38100" dist="38100" dir="2700000" algn="tl">
                    <a:srgbClr val="000000"/>
                  </a:outerShdw>
                </a:effectLst>
                <a:latin typeface="Arial" charset="0"/>
                <a:cs typeface="Arial" charset="0"/>
              </a:rPr>
              <a:t>all </a:t>
            </a:r>
            <a:r>
              <a:rPr lang="en-US" sz="3200" b="1" dirty="0">
                <a:solidFill>
                  <a:srgbClr val="FFFFFF"/>
                </a:solidFill>
                <a:effectLst>
                  <a:outerShdw blurRad="38100" dist="38100" dir="2700000" algn="tl">
                    <a:srgbClr val="000000"/>
                  </a:outerShdw>
                </a:effectLst>
                <a:latin typeface="Arial" charset="0"/>
                <a:cs typeface="Arial" charset="0"/>
              </a:rPr>
              <a:t>believers; therefore, some people must trust Christ in the Tribulation and enter the Millennium in their mortal bodies.</a:t>
            </a:r>
          </a:p>
        </p:txBody>
      </p:sp>
    </p:spTree>
    <p:extLst>
      <p:ext uri="{BB962C8B-B14F-4D97-AF65-F5344CB8AC3E}">
        <p14:creationId xmlns:p14="http://schemas.microsoft.com/office/powerpoint/2010/main" val="591631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Church Age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Rapture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Tribulation</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7 years</a:t>
            </a: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Millennium</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1000 years</a:t>
            </a: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endParaRPr kumimoji="0" lang="en-US" sz="36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a:spcBef>
                <a:spcPct val="50000"/>
              </a:spcBef>
            </a:pPr>
            <a:r>
              <a:rPr lang="en-US" altLang="ja-JP" sz="3200" b="1" dirty="0">
                <a:solidFill>
                  <a:srgbClr val="FFFF99"/>
                </a:solidFill>
                <a:latin typeface="Arial"/>
                <a:ea typeface="ＭＳ Ｐゴシック" charset="0"/>
                <a:cs typeface="Arial"/>
              </a:rPr>
              <a:t>A </a:t>
            </a:r>
            <a:r>
              <a:rPr lang="ru-RU" altLang="ja-JP" sz="3200" b="1" dirty="0">
                <a:solidFill>
                  <a:srgbClr val="FFFF99"/>
                </a:solidFill>
                <a:latin typeface="Arial"/>
                <a:ea typeface="ＭＳ Ｐゴシック" charset="0"/>
                <a:cs typeface="Arial"/>
              </a:rPr>
              <a:t>"</a:t>
            </a:r>
            <a:r>
              <a:rPr lang="en-US" sz="3200" b="1" dirty="0">
                <a:solidFill>
                  <a:srgbClr val="FFFF99"/>
                </a:solidFill>
                <a:latin typeface="Arial"/>
                <a:ea typeface="ＭＳ Ｐゴシック" charset="0"/>
                <a:cs typeface="Arial"/>
              </a:rPr>
              <a:t>Pre-</a:t>
            </a:r>
            <a:r>
              <a:rPr lang="en-US" sz="3200" b="1" dirty="0" err="1">
                <a:solidFill>
                  <a:srgbClr val="FFFF99"/>
                </a:solidFill>
                <a:latin typeface="Arial"/>
                <a:ea typeface="ＭＳ Ｐゴシック" charset="0"/>
                <a:cs typeface="Arial"/>
              </a:rPr>
              <a:t>Trib</a:t>
            </a:r>
            <a:r>
              <a:rPr lang="ru-RU" altLang="ja-JP" sz="3200" b="1" dirty="0">
                <a:solidFill>
                  <a:srgbClr val="FFFF99"/>
                </a:solidFill>
                <a:latin typeface="Arial"/>
                <a:ea typeface="ＭＳ Ｐゴシック" charset="0"/>
                <a:cs typeface="Arial"/>
              </a:rPr>
              <a:t>"</a:t>
            </a:r>
            <a:r>
              <a:rPr lang="en-US" sz="3200" b="1" dirty="0">
                <a:solidFill>
                  <a:srgbClr val="FFFF99"/>
                </a:solidFill>
                <a:latin typeface="Arial"/>
                <a:ea typeface="ＭＳ Ｐゴシック" charset="0"/>
                <a:cs typeface="Arial"/>
              </a:rPr>
              <a:t> Rapture explains how the Millennium will have both babies &amp; death</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9389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the Rapture, believers will go to heaven and unbelievers remain on earth—the Tribulation will start 0% Christian.</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9389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After the Tribulation, believers on earth will enter the Millennium in their mortal bodies—the Millennium will start 100% Christian.</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Christians</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Those remaining </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085609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236552" name="Text Box 1032"/>
          <p:cNvSpPr txBox="1">
            <a:spLocks noChangeArrowheads="1"/>
          </p:cNvSpPr>
          <p:nvPr/>
        </p:nvSpPr>
        <p:spPr bwMode="auto">
          <a:xfrm>
            <a:off x="22860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Raptures</a:t>
            </a:r>
            <a:endParaRPr lang="en-US" sz="3600">
              <a:solidFill>
                <a:srgbClr val="FFFFFF"/>
              </a:solidFill>
              <a:latin typeface="Arial"/>
              <a:cs typeface="Arial"/>
            </a:endParaRPr>
          </a:p>
        </p:txBody>
      </p:sp>
      <p:sp>
        <p:nvSpPr>
          <p:cNvPr id="236553" name="Text Box 1033"/>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236555" name="Text Box 1035"/>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"Partial" Rapture</a:t>
            </a: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6699"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68</a:t>
            </a:r>
            <a:endParaRPr lang="en-US" b="1" dirty="0">
              <a:solidFill>
                <a:srgbClr val="000000"/>
              </a:solidFill>
              <a:latin typeface="Arial"/>
              <a:cs typeface="Arial"/>
            </a:endParaRPr>
          </a:p>
        </p:txBody>
      </p:sp>
    </p:spTree>
    <p:extLst>
      <p:ext uri="{BB962C8B-B14F-4D97-AF65-F5344CB8AC3E}">
        <p14:creationId xmlns:p14="http://schemas.microsoft.com/office/powerpoint/2010/main" val="3961272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34085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FFFF"/>
                </a:solidFill>
                <a:latin typeface="Arial" charset="0"/>
                <a:cs typeface="Arial" charset="0"/>
              </a:rPr>
              <a:t>Church Age</a:t>
            </a:r>
            <a:endParaRPr lang="en-US" sz="4000">
              <a:solidFill>
                <a:srgbClr val="FFFFFF"/>
              </a:solidFill>
              <a:latin typeface="Arial" charset="0"/>
              <a:cs typeface="Arial" charset="0"/>
            </a:endParaRPr>
          </a:p>
        </p:txBody>
      </p:sp>
      <p:sp>
        <p:nvSpPr>
          <p:cNvPr id="234503" name="Text Box 1031"/>
          <p:cNvSpPr txBox="1">
            <a:spLocks noChangeArrowheads="1"/>
          </p:cNvSpPr>
          <p:nvPr/>
        </p:nvSpPr>
        <p:spPr bwMode="auto">
          <a:xfrm>
            <a:off x="4400550" y="1095375"/>
            <a:ext cx="2116138" cy="132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00CCFF"/>
                </a:solidFill>
                <a:latin typeface="Arial" charset="0"/>
                <a:cs typeface="Arial" charset="0"/>
              </a:rPr>
              <a:t>Second Coming</a:t>
            </a:r>
            <a:endParaRPr lang="en-US" sz="4000">
              <a:solidFill>
                <a:srgbClr val="000000"/>
              </a:solidFill>
              <a:latin typeface="Arial" charset="0"/>
              <a:cs typeface="Arial" charset="0"/>
            </a:endParaRPr>
          </a:p>
        </p:txBody>
      </p:sp>
      <p:sp>
        <p:nvSpPr>
          <p:cNvPr id="234504" name="Text Box 1032"/>
          <p:cNvSpPr txBox="1">
            <a:spLocks noChangeArrowheads="1"/>
          </p:cNvSpPr>
          <p:nvPr/>
        </p:nvSpPr>
        <p:spPr bwMode="auto">
          <a:xfrm>
            <a:off x="1547813" y="1095375"/>
            <a:ext cx="31337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00CCFF"/>
                </a:solidFill>
                <a:latin typeface="Arial" charset="0"/>
                <a:cs typeface="Arial" charset="0"/>
              </a:rPr>
              <a:t>Pre-Wrath</a:t>
            </a:r>
            <a:br>
              <a:rPr lang="en-US" sz="4000" b="1">
                <a:solidFill>
                  <a:srgbClr val="00CCFF"/>
                </a:solidFill>
                <a:latin typeface="Arial" charset="0"/>
                <a:cs typeface="Arial" charset="0"/>
              </a:rPr>
            </a:br>
            <a:r>
              <a:rPr lang="en-US" sz="4000" b="1">
                <a:solidFill>
                  <a:srgbClr val="00CCFF"/>
                </a:solidFill>
                <a:latin typeface="Arial" charset="0"/>
                <a:cs typeface="Arial" charset="0"/>
              </a:rPr>
              <a:t>Rapture</a:t>
            </a:r>
            <a:endParaRPr lang="en-US" sz="4000">
              <a:solidFill>
                <a:srgbClr val="FFFFFF"/>
              </a:solidFill>
              <a:latin typeface="Arial" charset="0"/>
              <a:cs typeface="Arial" charset="0"/>
            </a:endParaRPr>
          </a:p>
        </p:txBody>
      </p:sp>
      <p:sp>
        <p:nvSpPr>
          <p:cNvPr id="234505" name="Text Box 1033"/>
          <p:cNvSpPr txBox="1">
            <a:spLocks noChangeArrowheads="1"/>
          </p:cNvSpPr>
          <p:nvPr/>
        </p:nvSpPr>
        <p:spPr bwMode="auto">
          <a:xfrm>
            <a:off x="2344738" y="2667000"/>
            <a:ext cx="941387" cy="1016000"/>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Great</a:t>
            </a:r>
            <a:br>
              <a:rPr lang="en-US" sz="2000">
                <a:solidFill>
                  <a:srgbClr val="FFFFFF"/>
                </a:solidFill>
                <a:latin typeface="Arial" charset="0"/>
                <a:cs typeface="Arial" charset="0"/>
              </a:rPr>
            </a:br>
            <a:r>
              <a:rPr lang="en-US" sz="2000">
                <a:solidFill>
                  <a:srgbClr val="FFFFFF"/>
                </a:solidFill>
                <a:latin typeface="Arial" charset="0"/>
                <a:cs typeface="Arial" charset="0"/>
              </a:rPr>
              <a:t>Tribu-lation</a:t>
            </a:r>
            <a:endParaRPr lang="en-US" sz="2000">
              <a:solidFill>
                <a:srgbClr val="000000"/>
              </a:solidFill>
              <a:latin typeface="Arial" charset="0"/>
              <a:cs typeface="Arial"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a:solidFill>
                  <a:srgbClr val="CCFFCC"/>
                </a:solidFill>
                <a:latin typeface="Arial" charset="0"/>
                <a:cs typeface="Arial" charset="0"/>
              </a:rPr>
              <a:t>7 years</a:t>
            </a:r>
          </a:p>
        </p:txBody>
      </p:sp>
      <p:sp>
        <p:nvSpPr>
          <p:cNvPr id="234507" name="Text Box 1035"/>
          <p:cNvSpPr txBox="1">
            <a:spLocks noChangeArrowheads="1"/>
          </p:cNvSpPr>
          <p:nvPr/>
        </p:nvSpPr>
        <p:spPr bwMode="auto">
          <a:xfrm>
            <a:off x="4668838" y="3276600"/>
            <a:ext cx="3055937" cy="71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a:solidFill>
                  <a:srgbClr val="FFFFFF"/>
                </a:solidFill>
                <a:latin typeface="Arial" charset="0"/>
                <a:cs typeface="Arial" charset="0"/>
              </a:rPr>
              <a:t>Millennium</a:t>
            </a:r>
            <a:endParaRPr lang="en-US" sz="4000" dirty="0">
              <a:solidFill>
                <a:srgbClr val="000000"/>
              </a:solidFill>
              <a:latin typeface="Arial" charset="0"/>
              <a:cs typeface="Arial"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a:solidFill>
                  <a:srgbClr val="CCFFCC"/>
                </a:solidFill>
                <a:latin typeface="Arial" charset="0"/>
                <a:cs typeface="Arial" charset="0"/>
              </a:rPr>
              <a:t>1000 years</a:t>
            </a: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CC00"/>
                </a:solidFill>
                <a:latin typeface="Arial" charset="0"/>
                <a:cs typeface="Arial" charset="0"/>
              </a:rPr>
              <a:t>Eternal Kingdom</a:t>
            </a:r>
            <a:endParaRPr lang="en-US" sz="4000">
              <a:solidFill>
                <a:srgbClr val="FFCC00"/>
              </a:solidFill>
              <a:latin typeface="Arial" charset="0"/>
              <a:cs typeface="Arial" charset="0"/>
            </a:endParaRPr>
          </a:p>
        </p:txBody>
      </p:sp>
      <p:sp>
        <p:nvSpPr>
          <p:cNvPr id="234510" name="Text Box 1038"/>
          <p:cNvSpPr txBox="1">
            <a:spLocks noChangeArrowheads="1"/>
          </p:cNvSpPr>
          <p:nvPr/>
        </p:nvSpPr>
        <p:spPr bwMode="auto">
          <a:xfrm rot="5381629">
            <a:off x="6461126" y="5256212"/>
            <a:ext cx="2838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4000" b="1" dirty="0">
                <a:solidFill>
                  <a:srgbClr val="CCFFCC"/>
                </a:solidFill>
                <a:latin typeface="Arial" charset="0"/>
                <a:cs typeface="Arial" charset="0"/>
              </a:rPr>
              <a:t>Judgment</a:t>
            </a: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Arial"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a:spcBef>
                <a:spcPct val="50000"/>
              </a:spcBef>
            </a:pPr>
            <a:r>
              <a:rPr lang="en-US" altLang="ja-JP" b="1" dirty="0">
                <a:solidFill>
                  <a:srgbClr val="FFFF99"/>
                </a:solidFill>
                <a:latin typeface="Arial" charset="0"/>
                <a:ea typeface="ＭＳ Ｐゴシック" charset="0"/>
              </a:rPr>
              <a:t>"</a:t>
            </a:r>
            <a:r>
              <a:rPr lang="en-US" altLang="ja-JP" b="1" dirty="0" err="1">
                <a:solidFill>
                  <a:srgbClr val="FFFF99"/>
                </a:solidFill>
                <a:latin typeface="Arial" charset="0"/>
                <a:ea typeface="ＭＳ Ｐゴシック" charset="0"/>
              </a:rPr>
              <a:t>Prewrath</a:t>
            </a:r>
            <a:r>
              <a:rPr lang="en-US" altLang="ja-JP" b="1" dirty="0">
                <a:solidFill>
                  <a:srgbClr val="FFFF99"/>
                </a:solidFill>
                <a:latin typeface="Arial" charset="0"/>
                <a:ea typeface="ＭＳ Ｐゴシック" charset="0"/>
              </a:rPr>
              <a:t>" Rapture</a:t>
            </a:r>
            <a:endParaRPr lang="en-US" b="1" dirty="0">
              <a:solidFill>
                <a:srgbClr val="FFFF99"/>
              </a:solidFill>
              <a:latin typeface="Arial" charset="0"/>
              <a:ea typeface="ＭＳ Ｐゴシック"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234524" name="Text Box 1052"/>
          <p:cNvSpPr txBox="1">
            <a:spLocks noChangeArrowheads="1"/>
          </p:cNvSpPr>
          <p:nvPr/>
        </p:nvSpPr>
        <p:spPr bwMode="auto">
          <a:xfrm>
            <a:off x="3411538" y="2514600"/>
            <a:ext cx="941387" cy="163121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God</a:t>
            </a:r>
            <a:r>
              <a:rPr lang="fr-FR" altLang="ja-JP" sz="2000" dirty="0">
                <a:solidFill>
                  <a:srgbClr val="FFFFFF"/>
                </a:solidFill>
                <a:latin typeface="Arial" charset="0"/>
                <a:cs typeface="Arial" charset="0"/>
              </a:rPr>
              <a:t>'</a:t>
            </a:r>
            <a:r>
              <a:rPr lang="en-US" altLang="ja-JP" sz="2000" dirty="0">
                <a:solidFill>
                  <a:srgbClr val="FFFFFF"/>
                </a:solidFill>
                <a:latin typeface="Arial" charset="0"/>
                <a:cs typeface="Arial" charset="0"/>
              </a:rPr>
              <a:t>s</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Wrath</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(Day of the Lord)</a:t>
            </a:r>
            <a:endParaRPr lang="en-US" sz="2000" dirty="0">
              <a:solidFill>
                <a:srgbClr val="000000"/>
              </a:solidFill>
              <a:latin typeface="Arial" charset="0"/>
              <a:cs typeface="Arial" charset="0"/>
            </a:endParaRPr>
          </a:p>
        </p:txBody>
      </p:sp>
      <p:sp>
        <p:nvSpPr>
          <p:cNvPr id="234525" name="Text Box 1053"/>
          <p:cNvSpPr txBox="1">
            <a:spLocks noChangeArrowheads="1"/>
          </p:cNvSpPr>
          <p:nvPr/>
        </p:nvSpPr>
        <p:spPr bwMode="auto">
          <a:xfrm>
            <a:off x="1103314" y="2667000"/>
            <a:ext cx="1039811" cy="1323975"/>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Begin-</a:t>
            </a:r>
            <a:r>
              <a:rPr lang="en-US" sz="2000" dirty="0" err="1">
                <a:solidFill>
                  <a:srgbClr val="FFFFFF"/>
                </a:solidFill>
                <a:latin typeface="Arial" charset="0"/>
                <a:cs typeface="Arial" charset="0"/>
              </a:rPr>
              <a:t>ning</a:t>
            </a:r>
            <a:r>
              <a:rPr lang="en-US" sz="2000" dirty="0">
                <a:solidFill>
                  <a:srgbClr val="FFFFFF"/>
                </a:solidFill>
                <a:latin typeface="Arial" charset="0"/>
                <a:cs typeface="Arial" charset="0"/>
              </a:rPr>
              <a:t> of Sor-rows</a:t>
            </a:r>
            <a:endParaRPr lang="en-US" sz="2000" dirty="0">
              <a:solidFill>
                <a:srgbClr val="000000"/>
              </a:solidFill>
              <a:latin typeface="Arial" charset="0"/>
              <a:cs typeface="Arial" charset="0"/>
            </a:endParaRPr>
          </a:p>
        </p:txBody>
      </p:sp>
      <p:sp>
        <p:nvSpPr>
          <p:cNvPr id="234527" name="Text Box 1055"/>
          <p:cNvSpPr txBox="1">
            <a:spLocks noChangeArrowheads="1"/>
          </p:cNvSpPr>
          <p:nvPr/>
        </p:nvSpPr>
        <p:spPr bwMode="auto">
          <a:xfrm>
            <a:off x="923925" y="4114800"/>
            <a:ext cx="1373188"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“Because you have kept my word of patience”</a:t>
            </a:r>
            <a:endParaRPr lang="en-US" sz="2000" dirty="0">
              <a:solidFill>
                <a:srgbClr val="000000"/>
              </a:solidFill>
              <a:latin typeface="Arial" charset="0"/>
              <a:cs typeface="Arial" charset="0"/>
            </a:endParaRPr>
          </a:p>
        </p:txBody>
      </p:sp>
      <p:sp>
        <p:nvSpPr>
          <p:cNvPr id="234528" name="Text Box 1056"/>
          <p:cNvSpPr txBox="1">
            <a:spLocks noChangeArrowheads="1"/>
          </p:cNvSpPr>
          <p:nvPr/>
        </p:nvSpPr>
        <p:spPr bwMode="auto">
          <a:xfrm>
            <a:off x="2165350" y="4114800"/>
            <a:ext cx="1254125"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“I will keep you from the hour” </a:t>
            </a:r>
            <a:br>
              <a:rPr lang="en-US" sz="2000" dirty="0">
                <a:solidFill>
                  <a:srgbClr val="FFFFFF"/>
                </a:solidFill>
                <a:latin typeface="Arial" charset="0"/>
                <a:cs typeface="Arial" charset="0"/>
              </a:rPr>
            </a:br>
            <a:r>
              <a:rPr lang="en-US" sz="2000" dirty="0">
                <a:solidFill>
                  <a:srgbClr val="FFFFFF"/>
                </a:solidFill>
                <a:latin typeface="Arial" charset="0"/>
                <a:cs typeface="Arial" charset="0"/>
              </a:rPr>
              <a:t>(here)</a:t>
            </a:r>
            <a:endParaRPr lang="en-US" sz="2000" dirty="0">
              <a:solidFill>
                <a:srgbClr val="000000"/>
              </a:solidFill>
              <a:latin typeface="Arial" charset="0"/>
              <a:cs typeface="Arial" charset="0"/>
            </a:endParaRPr>
          </a:p>
        </p:txBody>
      </p:sp>
      <p:sp>
        <p:nvSpPr>
          <p:cNvPr id="234529" name="Text Box 1057"/>
          <p:cNvSpPr txBox="1">
            <a:spLocks noChangeArrowheads="1"/>
          </p:cNvSpPr>
          <p:nvPr/>
        </p:nvSpPr>
        <p:spPr bwMode="auto">
          <a:xfrm>
            <a:off x="3254375" y="4175125"/>
            <a:ext cx="1252538"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Rapture &amp; Day of Lord </a:t>
            </a:r>
            <a:r>
              <a:rPr lang="en-US" sz="2000" i="1">
                <a:solidFill>
                  <a:srgbClr val="FFFFFF"/>
                </a:solidFill>
                <a:latin typeface="Arial" charset="0"/>
                <a:cs typeface="Arial" charset="0"/>
              </a:rPr>
              <a:t>follow</a:t>
            </a:r>
            <a:r>
              <a:rPr lang="en-US" sz="2000">
                <a:solidFill>
                  <a:srgbClr val="FFFFFF"/>
                </a:solidFill>
                <a:latin typeface="Arial" charset="0"/>
                <a:cs typeface="Arial" charset="0"/>
              </a:rPr>
              <a:t> testing</a:t>
            </a:r>
            <a:endParaRPr lang="en-US" sz="2000">
              <a:solidFill>
                <a:srgbClr val="000000"/>
              </a:solidFill>
              <a:latin typeface="Arial" charset="0"/>
              <a:cs typeface="Arial"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72</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2577941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pic>
        <p:nvPicPr>
          <p:cNvPr id="1207298" name="Picture 21" descr="aq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0"/>
            <a:ext cx="907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7299"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endParaRPr>
          </a:p>
        </p:txBody>
      </p:sp>
      <p:sp>
        <p:nvSpPr>
          <p:cNvPr id="1207300"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endParaRPr>
          </a:p>
        </p:txBody>
      </p:sp>
      <p:grpSp>
        <p:nvGrpSpPr>
          <p:cNvPr id="2" name="Group 4"/>
          <p:cNvGrpSpPr>
            <a:grpSpLocks/>
          </p:cNvGrpSpPr>
          <p:nvPr/>
        </p:nvGrpSpPr>
        <p:grpSpPr bwMode="auto">
          <a:xfrm>
            <a:off x="254000" y="1581150"/>
            <a:ext cx="693738" cy="1466850"/>
            <a:chOff x="648" y="1860"/>
            <a:chExt cx="492" cy="924"/>
          </a:xfrm>
        </p:grpSpPr>
        <p:sp>
          <p:nvSpPr>
            <p:cNvPr id="1207317"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1207318"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grpSp>
      <p:sp>
        <p:nvSpPr>
          <p:cNvPr id="646151" name="Text Box 7"/>
          <p:cNvSpPr txBox="1">
            <a:spLocks noChangeArrowheads="1"/>
          </p:cNvSpPr>
          <p:nvPr/>
        </p:nvSpPr>
        <p:spPr bwMode="auto">
          <a:xfrm>
            <a:off x="615950" y="3086100"/>
            <a:ext cx="2197100" cy="519113"/>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Church Age</a:t>
            </a: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646153" name="Text Box 9"/>
          <p:cNvSpPr txBox="1">
            <a:spLocks noChangeArrowheads="1"/>
          </p:cNvSpPr>
          <p:nvPr/>
        </p:nvSpPr>
        <p:spPr bwMode="auto">
          <a:xfrm>
            <a:off x="2776538" y="3086100"/>
            <a:ext cx="2076450" cy="519113"/>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Tribulation</a:t>
            </a:r>
          </a:p>
        </p:txBody>
      </p:sp>
      <p:sp>
        <p:nvSpPr>
          <p:cNvPr id="646154" name="Text Box 10"/>
          <p:cNvSpPr txBox="1">
            <a:spLocks noChangeArrowheads="1"/>
          </p:cNvSpPr>
          <p:nvPr/>
        </p:nvSpPr>
        <p:spPr bwMode="auto">
          <a:xfrm>
            <a:off x="4867275" y="3086100"/>
            <a:ext cx="2093913" cy="519113"/>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Millennium</a:t>
            </a: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6156" name="Text Box 12"/>
          <p:cNvSpPr txBox="1">
            <a:spLocks noChangeArrowheads="1"/>
          </p:cNvSpPr>
          <p:nvPr/>
        </p:nvSpPr>
        <p:spPr bwMode="auto">
          <a:xfrm>
            <a:off x="2019300" y="1352550"/>
            <a:ext cx="1527175" cy="5191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Rapture</a:t>
            </a: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646158" name="Text Box 14"/>
          <p:cNvSpPr txBox="1">
            <a:spLocks noChangeArrowheads="1"/>
          </p:cNvSpPr>
          <p:nvPr/>
        </p:nvSpPr>
        <p:spPr bwMode="auto">
          <a:xfrm>
            <a:off x="3835400" y="1371600"/>
            <a:ext cx="2028825" cy="519113"/>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2</a:t>
            </a:r>
            <a:r>
              <a:rPr lang="en-US" sz="2800" baseline="30000">
                <a:solidFill>
                  <a:srgbClr val="000000"/>
                </a:solidFill>
                <a:latin typeface="Lucida Sans Unicode" charset="0"/>
              </a:rPr>
              <a:t>nd</a:t>
            </a:r>
            <a:r>
              <a:rPr lang="en-US" sz="2800">
                <a:solidFill>
                  <a:srgbClr val="000000"/>
                </a:solidFill>
                <a:latin typeface="Lucida Sans Unicode" charset="0"/>
              </a:rPr>
              <a:t> Advent</a:t>
            </a:r>
          </a:p>
        </p:txBody>
      </p:sp>
      <p:sp>
        <p:nvSpPr>
          <p:cNvPr id="646159" name="Text Box 15"/>
          <p:cNvSpPr txBox="1">
            <a:spLocks noChangeArrowheads="1"/>
          </p:cNvSpPr>
          <p:nvPr/>
        </p:nvSpPr>
        <p:spPr bwMode="auto">
          <a:xfrm>
            <a:off x="2867025" y="4457700"/>
            <a:ext cx="2409825" cy="94615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Battle of</a:t>
            </a:r>
          </a:p>
          <a:p>
            <a:pPr algn="ctr" eaLnBrk="1" hangingPunct="1"/>
            <a:r>
              <a:rPr lang="en-US" sz="2800">
                <a:solidFill>
                  <a:srgbClr val="000000"/>
                </a:solidFill>
                <a:latin typeface="Lucida Sans Unicode" charset="0"/>
              </a:rPr>
              <a:t>Armageddon</a:t>
            </a:r>
          </a:p>
        </p:txBody>
      </p:sp>
      <p:sp>
        <p:nvSpPr>
          <p:cNvPr id="646160" name="Text Box 16"/>
          <p:cNvSpPr txBox="1">
            <a:spLocks noChangeArrowheads="1"/>
          </p:cNvSpPr>
          <p:nvPr/>
        </p:nvSpPr>
        <p:spPr bwMode="auto">
          <a:xfrm>
            <a:off x="5462588" y="4476750"/>
            <a:ext cx="2911475" cy="946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Battle of </a:t>
            </a:r>
          </a:p>
          <a:p>
            <a:pPr algn="ctr" eaLnBrk="1" hangingPunct="1"/>
            <a:r>
              <a:rPr lang="en-US" sz="2800">
                <a:solidFill>
                  <a:srgbClr val="000000"/>
                </a:solidFill>
                <a:latin typeface="Lucida Sans Unicode" charset="0"/>
              </a:rPr>
              <a:t>Gog and Magog</a:t>
            </a:r>
          </a:p>
        </p:txBody>
      </p:sp>
      <p:sp>
        <p:nvSpPr>
          <p:cNvPr id="646161" name="Text Box 17"/>
          <p:cNvSpPr txBox="1">
            <a:spLocks noChangeArrowheads="1"/>
          </p:cNvSpPr>
          <p:nvPr/>
        </p:nvSpPr>
        <p:spPr bwMode="auto">
          <a:xfrm>
            <a:off x="7189788" y="2270125"/>
            <a:ext cx="1412875" cy="1373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Great</a:t>
            </a:r>
          </a:p>
          <a:p>
            <a:pPr algn="ctr" eaLnBrk="1" hangingPunct="1"/>
            <a:r>
              <a:rPr lang="en-US" sz="2800">
                <a:solidFill>
                  <a:srgbClr val="000000"/>
                </a:solidFill>
                <a:latin typeface="Lucida Sans Unicode" charset="0"/>
              </a:rPr>
              <a:t>White</a:t>
            </a:r>
          </a:p>
          <a:p>
            <a:pPr algn="ctr" eaLnBrk="1" hangingPunct="1"/>
            <a:r>
              <a:rPr lang="en-US" sz="2800">
                <a:solidFill>
                  <a:srgbClr val="000000"/>
                </a:solidFill>
                <a:latin typeface="Lucida Sans Unicode" charset="0"/>
              </a:rPr>
              <a:t>Throne</a:t>
            </a: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1207315" name="Rectangle 20"/>
          <p:cNvSpPr>
            <a:spLocks noGrp="1" noChangeArrowheads="1"/>
          </p:cNvSpPr>
          <p:nvPr>
            <p:ph type="title" idx="4294967295"/>
          </p:nvPr>
        </p:nvSpPr>
        <p:spPr>
          <a:xfrm>
            <a:off x="885825" y="228600"/>
            <a:ext cx="7370763" cy="641350"/>
          </a:xfrm>
          <a:noFill/>
        </p:spPr>
        <p:txBody>
          <a:bodyPr wrap="none" anchor="t">
            <a:spAutoFit/>
          </a:bodyPr>
          <a:lstStyle/>
          <a:p>
            <a:pPr eaLnBrk="1" hangingPunct="1"/>
            <a:r>
              <a:rPr lang="en-US" sz="3600" b="1">
                <a:solidFill>
                  <a:schemeClr val="tx1"/>
                </a:solidFill>
                <a:latin typeface="Lucida Sans Unicode" charset="0"/>
                <a:ea typeface="ＭＳ Ｐゴシック" charset="0"/>
                <a:cs typeface="ＭＳ Ｐゴシック" charset="0"/>
              </a:rPr>
              <a:t>Pretribulational Premillennialism</a:t>
            </a:r>
          </a:p>
        </p:txBody>
      </p:sp>
      <p:sp>
        <p:nvSpPr>
          <p:cNvPr id="1207316" name="Text Box 22"/>
          <p:cNvSpPr txBox="1">
            <a:spLocks noChangeArrowheads="1"/>
          </p:cNvSpPr>
          <p:nvPr/>
        </p:nvSpPr>
        <p:spPr bwMode="auto">
          <a:xfrm>
            <a:off x="304800" y="5670550"/>
            <a:ext cx="8229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altLang="ja-JP" dirty="0">
                <a:solidFill>
                  <a:srgbClr val="FFFFFF"/>
                </a:solidFill>
                <a:latin typeface="Arial" charset="0"/>
              </a:rPr>
              <a:t>"How awful that day will be!  None will be like it.  It will be a time of Jacob</a:t>
            </a:r>
            <a:r>
              <a:rPr lang="fr-FR" altLang="ja-JP" dirty="0">
                <a:solidFill>
                  <a:srgbClr val="FFFFFF"/>
                </a:solidFill>
                <a:latin typeface="Arial" charset="0"/>
              </a:rPr>
              <a:t>'</a:t>
            </a:r>
            <a:r>
              <a:rPr lang="en-US" altLang="ja-JP" dirty="0">
                <a:solidFill>
                  <a:srgbClr val="FFFFFF"/>
                </a:solidFill>
                <a:latin typeface="Arial" charset="0"/>
              </a:rPr>
              <a:t>s trouble but he will be saved out of it" </a:t>
            </a:r>
            <a:br>
              <a:rPr lang="en-US" altLang="ja-JP" dirty="0">
                <a:solidFill>
                  <a:srgbClr val="FFFFFF"/>
                </a:solidFill>
                <a:latin typeface="Arial" charset="0"/>
              </a:rPr>
            </a:br>
            <a:r>
              <a:rPr lang="en-US" altLang="ja-JP" dirty="0">
                <a:solidFill>
                  <a:srgbClr val="FFFFFF"/>
                </a:solidFill>
                <a:latin typeface="Arial" charset="0"/>
              </a:rPr>
              <a:t>(Jer. 30:7)</a:t>
            </a:r>
            <a:endParaRPr lang="en-US" dirty="0">
              <a:solidFill>
                <a:srgbClr val="FFFFFF"/>
              </a:solidFill>
              <a:latin typeface="Arial" charset="0"/>
            </a:endParaRPr>
          </a:p>
        </p:txBody>
      </p:sp>
      <p:sp>
        <p:nvSpPr>
          <p:cNvPr id="23" name="Text Box 37"/>
          <p:cNvSpPr txBox="1">
            <a:spLocks noChangeArrowheads="1"/>
          </p:cNvSpPr>
          <p:nvPr/>
        </p:nvSpPr>
        <p:spPr bwMode="auto">
          <a:xfrm>
            <a:off x="8534316" y="0"/>
            <a:ext cx="524099"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57</a:t>
            </a:r>
          </a:p>
        </p:txBody>
      </p:sp>
    </p:spTree>
    <p:extLst>
      <p:ext uri="{BB962C8B-B14F-4D97-AF65-F5344CB8AC3E}">
        <p14:creationId xmlns:p14="http://schemas.microsoft.com/office/powerpoint/2010/main" val="358664368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646159">
                                            <p:txEl>
                                              <p:pRg st="1" end="1"/>
                                            </p:txEl>
                                          </p:spTgt>
                                        </p:tgtEl>
                                        <p:attrNameLst>
                                          <p:attrName>style.visibility</p:attrName>
                                        </p:attrNameLst>
                                      </p:cBhvr>
                                      <p:to>
                                        <p:strVal val="visible"/>
                                      </p:to>
                                    </p:set>
                                    <p:animEffect transition="in" filter="dissolve">
                                      <p:cBhvr>
                                        <p:cTn id="54" dur="2000"/>
                                        <p:tgtEl>
                                          <p:spTgt spid="646159">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646162"/>
                                        </p:tgtEl>
                                        <p:attrNameLst>
                                          <p:attrName>style.visibility</p:attrName>
                                        </p:attrNameLst>
                                      </p:cBhvr>
                                      <p:to>
                                        <p:strVal val="visible"/>
                                      </p:to>
                                    </p:set>
                                    <p:animEffect transition="in" filter="fade">
                                      <p:cBhvr>
                                        <p:cTn id="58" dur="2000"/>
                                        <p:tgtEl>
                                          <p:spTgt spid="646162"/>
                                        </p:tgtEl>
                                      </p:cBhvr>
                                    </p:animEffect>
                                    <p:anim calcmode="lin" valueType="num">
                                      <p:cBhvr>
                                        <p:cTn id="59" dur="2000" fill="hold"/>
                                        <p:tgtEl>
                                          <p:spTgt spid="646162"/>
                                        </p:tgtEl>
                                        <p:attrNameLst>
                                          <p:attrName>ppt_x</p:attrName>
                                        </p:attrNameLst>
                                      </p:cBhvr>
                                      <p:tavLst>
                                        <p:tav tm="0">
                                          <p:val>
                                            <p:strVal val="#ppt_x"/>
                                          </p:val>
                                        </p:tav>
                                        <p:tav tm="100000">
                                          <p:val>
                                            <p:strVal val="#ppt_x"/>
                                          </p:val>
                                        </p:tav>
                                      </p:tavLst>
                                    </p:anim>
                                    <p:anim calcmode="lin" valueType="num">
                                      <p:cBhvr>
                                        <p:cTn id="60" dur="2000" fill="hold"/>
                                        <p:tgtEl>
                                          <p:spTgt spid="646162"/>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54"/>
                                        </p:tgtEl>
                                        <p:attrNameLst>
                                          <p:attrName>style.visibility</p:attrName>
                                        </p:attrNameLst>
                                      </p:cBhvr>
                                      <p:to>
                                        <p:strVal val="visible"/>
                                      </p:to>
                                    </p:set>
                                    <p:animEffect transition="in" filter="dissolve">
                                      <p:cBhvr>
                                        <p:cTn id="64" dur="2000"/>
                                        <p:tgtEl>
                                          <p:spTgt spid="646154"/>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bg/>
                                          </p:spTgt>
                                        </p:tgtEl>
                                        <p:attrNameLst>
                                          <p:attrName>style.visibility</p:attrName>
                                        </p:attrNameLst>
                                      </p:cBhvr>
                                      <p:to>
                                        <p:strVal val="visible"/>
                                      </p:to>
                                    </p:set>
                                    <p:animEffect transition="in" filter="dissolve">
                                      <p:cBhvr>
                                        <p:cTn id="68" dur="2000"/>
                                        <p:tgtEl>
                                          <p:spTgt spid="646160">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0" end="0"/>
                                            </p:txEl>
                                          </p:spTgt>
                                        </p:tgtEl>
                                        <p:attrNameLst>
                                          <p:attrName>style.visibility</p:attrName>
                                        </p:attrNameLst>
                                      </p:cBhvr>
                                      <p:to>
                                        <p:strVal val="visible"/>
                                      </p:to>
                                    </p:set>
                                    <p:animEffect transition="in" filter="dissolve">
                                      <p:cBhvr>
                                        <p:cTn id="72" dur="2000"/>
                                        <p:tgtEl>
                                          <p:spTgt spid="646160">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646160">
                                            <p:txEl>
                                              <p:pRg st="1" end="1"/>
                                            </p:txEl>
                                          </p:spTgt>
                                        </p:tgtEl>
                                        <p:attrNameLst>
                                          <p:attrName>style.visibility</p:attrName>
                                        </p:attrNameLst>
                                      </p:cBhvr>
                                      <p:to>
                                        <p:strVal val="visible"/>
                                      </p:to>
                                    </p:set>
                                    <p:animEffect transition="in" filter="dissolve">
                                      <p:cBhvr>
                                        <p:cTn id="76" dur="2000"/>
                                        <p:tgtEl>
                                          <p:spTgt spid="646160">
                                            <p:txEl>
                                              <p:pRg st="1" end="1"/>
                                            </p:txEl>
                                          </p:spTgt>
                                        </p:tgtEl>
                                      </p:cBhvr>
                                    </p:animEffect>
                                  </p:childTnLst>
                                </p:cTn>
                              </p:par>
                            </p:childTnLst>
                          </p:cTn>
                        </p:par>
                        <p:par>
                          <p:cTn id="77" fill="hold" nodeType="afterGroup">
                            <p:stCondLst>
                              <p:cond delay="32000"/>
                            </p:stCondLst>
                            <p:childTnLst>
                              <p:par>
                                <p:cTn id="78" presetID="42" presetClass="entr" presetSubtype="0" fill="hold" grpId="0" nodeType="afterEffect">
                                  <p:stCondLst>
                                    <p:cond delay="0"/>
                                  </p:stCondLst>
                                  <p:childTnLst>
                                    <p:set>
                                      <p:cBhvr>
                                        <p:cTn id="79" dur="1" fill="hold">
                                          <p:stCondLst>
                                            <p:cond delay="0"/>
                                          </p:stCondLst>
                                        </p:cTn>
                                        <p:tgtEl>
                                          <p:spTgt spid="646163"/>
                                        </p:tgtEl>
                                        <p:attrNameLst>
                                          <p:attrName>style.visibility</p:attrName>
                                        </p:attrNameLst>
                                      </p:cBhvr>
                                      <p:to>
                                        <p:strVal val="visible"/>
                                      </p:to>
                                    </p:set>
                                    <p:animEffect transition="in" filter="fade">
                                      <p:cBhvr>
                                        <p:cTn id="80" dur="2000"/>
                                        <p:tgtEl>
                                          <p:spTgt spid="646163"/>
                                        </p:tgtEl>
                                      </p:cBhvr>
                                    </p:animEffect>
                                    <p:anim calcmode="lin" valueType="num">
                                      <p:cBhvr>
                                        <p:cTn id="81" dur="2000" fill="hold"/>
                                        <p:tgtEl>
                                          <p:spTgt spid="646163"/>
                                        </p:tgtEl>
                                        <p:attrNameLst>
                                          <p:attrName>ppt_x</p:attrName>
                                        </p:attrNameLst>
                                      </p:cBhvr>
                                      <p:tavLst>
                                        <p:tav tm="0">
                                          <p:val>
                                            <p:strVal val="#ppt_x"/>
                                          </p:val>
                                        </p:tav>
                                        <p:tav tm="100000">
                                          <p:val>
                                            <p:strVal val="#ppt_x"/>
                                          </p:val>
                                        </p:tav>
                                      </p:tavLst>
                                    </p:anim>
                                    <p:anim calcmode="lin" valueType="num">
                                      <p:cBhvr>
                                        <p:cTn id="82" dur="2000" fill="hold"/>
                                        <p:tgtEl>
                                          <p:spTgt spid="64616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646161"/>
                                        </p:tgtEl>
                                        <p:attrNameLst>
                                          <p:attrName>style.visibility</p:attrName>
                                        </p:attrNameLst>
                                      </p:cBhvr>
                                      <p:to>
                                        <p:strVal val="visible"/>
                                      </p:to>
                                    </p:set>
                                    <p:animEffect transition="in" filter="dissolve">
                                      <p:cBhvr>
                                        <p:cTn id="86" dur="2000"/>
                                        <p:tgtEl>
                                          <p:spTgt spid="646161"/>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646160">
                                            <p:txEl>
                                              <p:pRg st="1" end="1"/>
                                            </p:txEl>
                                          </p:spTgt>
                                        </p:tgtEl>
                                        <p:attrNameLst>
                                          <p:attrName>style.color</p:attrName>
                                        </p:attrNameLst>
                                      </p:cBhvr>
                                      <p:to>
                                        <a:schemeClr val="bg1"/>
                                      </p:to>
                                    </p:animClr>
                                    <p:animClr clrSpc="rgb" dir="cw">
                                      <p:cBhvr>
                                        <p:cTn id="90" dur="1000" autoRev="1" fill="hold"/>
                                        <p:tgtEl>
                                          <p:spTgt spid="646160">
                                            <p:txEl>
                                              <p:pRg st="1" end="1"/>
                                            </p:txEl>
                                          </p:spTgt>
                                        </p:tgtEl>
                                        <p:attrNameLst>
                                          <p:attrName>fillcolor</p:attrName>
                                        </p:attrNameLst>
                                      </p:cBhvr>
                                      <p:to>
                                        <a:schemeClr val="bg1"/>
                                      </p:to>
                                    </p:animClr>
                                    <p:set>
                                      <p:cBhvr>
                                        <p:cTn id="91" dur="1000" autoRev="1" fill="hold"/>
                                        <p:tgtEl>
                                          <p:spTgt spid="646160">
                                            <p:txEl>
                                              <p:pRg st="1" end="1"/>
                                            </p:txEl>
                                          </p:spTgt>
                                        </p:tgtEl>
                                        <p:attrNameLst>
                                          <p:attrName>fill.type</p:attrName>
                                        </p:attrNameLst>
                                      </p:cBhvr>
                                      <p:to>
                                        <p:strVal val="solid"/>
                                      </p:to>
                                    </p:set>
                                    <p:set>
                                      <p:cBhvr>
                                        <p:cTn id="92" dur="1000" autoRev="1" fill="hold"/>
                                        <p:tgtEl>
                                          <p:spTgt spid="646160">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646159">
                                            <p:txEl>
                                              <p:pRg st="1" end="1"/>
                                            </p:txEl>
                                          </p:spTgt>
                                        </p:tgtEl>
                                        <p:attrNameLst>
                                          <p:attrName>style.color</p:attrName>
                                        </p:attrNameLst>
                                      </p:cBhvr>
                                      <p:to>
                                        <a:schemeClr val="bg1"/>
                                      </p:to>
                                    </p:animClr>
                                    <p:animClr clrSpc="rgb" dir="cw">
                                      <p:cBhvr>
                                        <p:cTn id="96" dur="1000" autoRev="1" fill="hold"/>
                                        <p:tgtEl>
                                          <p:spTgt spid="646159">
                                            <p:txEl>
                                              <p:pRg st="1" end="1"/>
                                            </p:txEl>
                                          </p:spTgt>
                                        </p:tgtEl>
                                        <p:attrNameLst>
                                          <p:attrName>fillcolor</p:attrName>
                                        </p:attrNameLst>
                                      </p:cBhvr>
                                      <p:to>
                                        <a:schemeClr val="bg1"/>
                                      </p:to>
                                    </p:animClr>
                                    <p:set>
                                      <p:cBhvr>
                                        <p:cTn id="97" dur="1000" autoRev="1" fill="hold"/>
                                        <p:tgtEl>
                                          <p:spTgt spid="646159">
                                            <p:txEl>
                                              <p:pRg st="1" end="1"/>
                                            </p:txEl>
                                          </p:spTgt>
                                        </p:tgtEl>
                                        <p:attrNameLst>
                                          <p:attrName>fill.type</p:attrName>
                                        </p:attrNameLst>
                                      </p:cBhvr>
                                      <p:to>
                                        <p:strVal val="solid"/>
                                      </p:to>
                                    </p:set>
                                    <p:set>
                                      <p:cBhvr>
                                        <p:cTn id="98" dur="1000" autoRev="1" fill="hold"/>
                                        <p:tgtEl>
                                          <p:spTgt spid="64615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We will rise to meet Him</a:t>
            </a: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(1 Thess. 4:16)</a:t>
            </a:r>
          </a:p>
        </p:txBody>
      </p:sp>
    </p:spTree>
    <p:extLst>
      <p:ext uri="{BB962C8B-B14F-4D97-AF65-F5344CB8AC3E}">
        <p14:creationId xmlns:p14="http://schemas.microsoft.com/office/powerpoint/2010/main" val="3053257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We will join him in the clouds</a:t>
            </a:r>
          </a:p>
        </p:txBody>
      </p:sp>
    </p:spTree>
    <p:extLst>
      <p:ext uri="{BB962C8B-B14F-4D97-AF65-F5344CB8AC3E}">
        <p14:creationId xmlns:p14="http://schemas.microsoft.com/office/powerpoint/2010/main" val="2382830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45059"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45060"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45061" name="Text Box 5"/>
          <p:cNvSpPr txBox="1">
            <a:spLocks noChangeArrowheads="1"/>
          </p:cNvSpPr>
          <p:nvPr/>
        </p:nvSpPr>
        <p:spPr bwMode="auto">
          <a:xfrm rot="-5400000">
            <a:off x="-684212" y="3742422"/>
            <a:ext cx="31369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45062" name="Text Box 6"/>
          <p:cNvSpPr txBox="1">
            <a:spLocks noChangeArrowheads="1"/>
          </p:cNvSpPr>
          <p:nvPr/>
        </p:nvSpPr>
        <p:spPr bwMode="auto">
          <a:xfrm rot="5400000" flipH="1">
            <a:off x="5849144" y="3895616"/>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5063" name="Text Box 7"/>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45064" name="Text Box 8"/>
          <p:cNvSpPr txBox="1">
            <a:spLocks noChangeArrowheads="1"/>
          </p:cNvSpPr>
          <p:nvPr/>
        </p:nvSpPr>
        <p:spPr bwMode="auto">
          <a:xfrm>
            <a:off x="1828800" y="2971800"/>
            <a:ext cx="3733800" cy="171739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80000"/>
              </a:lnSpc>
              <a:spcBef>
                <a:spcPct val="50000"/>
              </a:spcBef>
              <a:defRPr/>
            </a:pPr>
            <a:r>
              <a:rPr lang="en-US" sz="3600" b="1">
                <a:solidFill>
                  <a:srgbClr val="FFFFFF"/>
                </a:solidFill>
                <a:latin typeface="Arial"/>
                <a:cs typeface="Arial"/>
              </a:rPr>
              <a:t>Spiritual reign of Christ</a:t>
            </a:r>
          </a:p>
          <a:p>
            <a:pPr algn="ctr">
              <a:lnSpc>
                <a:spcPct val="80000"/>
              </a:lnSpc>
              <a:spcBef>
                <a:spcPct val="50000"/>
              </a:spcBef>
              <a:defRPr/>
            </a:pPr>
            <a:r>
              <a:rPr lang="en-US" sz="3600" b="1">
                <a:solidFill>
                  <a:srgbClr val="FFFFFF"/>
                </a:solidFill>
                <a:latin typeface="Arial"/>
                <a:cs typeface="Arial"/>
              </a:rPr>
              <a:t>Tribulations</a:t>
            </a:r>
          </a:p>
        </p:txBody>
      </p:sp>
      <p:sp>
        <p:nvSpPr>
          <p:cNvPr id="45065" name="Rectangle 9"/>
          <p:cNvSpPr>
            <a:spLocks noChangeArrowheads="1"/>
          </p:cNvSpPr>
          <p:nvPr/>
        </p:nvSpPr>
        <p:spPr bwMode="auto">
          <a:xfrm>
            <a:off x="533400" y="228600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45066" name="Text Box 10"/>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CCFFCC"/>
                </a:solidFill>
                <a:latin typeface="Arial"/>
                <a:cs typeface="Arial"/>
              </a:rPr>
              <a:t>Judgment</a:t>
            </a:r>
          </a:p>
        </p:txBody>
      </p:sp>
      <p:sp>
        <p:nvSpPr>
          <p:cNvPr id="45067"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Amillennialism</a:t>
            </a:r>
          </a:p>
        </p:txBody>
      </p:sp>
      <p:sp>
        <p:nvSpPr>
          <p:cNvPr id="44044" name="Text Box 1041"/>
          <p:cNvSpPr txBox="1">
            <a:spLocks noChangeArrowheads="1"/>
          </p:cNvSpPr>
          <p:nvPr/>
        </p:nvSpPr>
        <p:spPr bwMode="auto">
          <a:xfrm>
            <a:off x="7884721" y="76200"/>
            <a:ext cx="112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rgbClr val="FFFFFF"/>
                </a:solidFill>
                <a:latin typeface="Arial"/>
                <a:cs typeface="Arial"/>
              </a:rPr>
              <a:t>27</a:t>
            </a:r>
          </a:p>
          <a:p>
            <a:pPr algn="r"/>
            <a:r>
              <a:rPr lang="en-US" sz="2000" b="1">
                <a:solidFill>
                  <a:srgbClr val="FFFFFF"/>
                </a:solidFill>
                <a:latin typeface="Arial"/>
                <a:cs typeface="Arial"/>
              </a:rPr>
              <a:t>155-159</a:t>
            </a:r>
            <a:endParaRPr lang="en-US" sz="2000" b="1">
              <a:solidFill>
                <a:srgbClr val="000000"/>
              </a:solidFill>
              <a:latin typeface="Arial"/>
              <a:cs typeface="Arial"/>
            </a:endParaRPr>
          </a:p>
        </p:txBody>
      </p:sp>
    </p:spTree>
    <p:extLst>
      <p:ext uri="{BB962C8B-B14F-4D97-AF65-F5344CB8AC3E}">
        <p14:creationId xmlns:p14="http://schemas.microsoft.com/office/powerpoint/2010/main" val="8721712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45065"/>
                                        </p:tgtEl>
                                        <p:attrNameLst>
                                          <p:attrName>style.visibility</p:attrName>
                                        </p:attrNameLst>
                                      </p:cBhvr>
                                      <p:to>
                                        <p:strVal val="visible"/>
                                      </p:to>
                                    </p:set>
                                    <p:anim calcmode="lin" valueType="num">
                                      <p:cBhvr additive="base">
                                        <p:cTn id="12" dur="500" fill="hold"/>
                                        <p:tgtEl>
                                          <p:spTgt spid="45065"/>
                                        </p:tgtEl>
                                        <p:attrNameLst>
                                          <p:attrName>ppt_x</p:attrName>
                                        </p:attrNameLst>
                                      </p:cBhvr>
                                      <p:tavLst>
                                        <p:tav tm="0">
                                          <p:val>
                                            <p:strVal val="0-#ppt_w/2"/>
                                          </p:val>
                                        </p:tav>
                                        <p:tav tm="100000">
                                          <p:val>
                                            <p:strVal val="#ppt_x"/>
                                          </p:val>
                                        </p:tav>
                                      </p:tavLst>
                                    </p:anim>
                                    <p:anim calcmode="lin" valueType="num">
                                      <p:cBhvr additive="base">
                                        <p:cTn id="13" dur="500" fill="hold"/>
                                        <p:tgtEl>
                                          <p:spTgt spid="4506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45059"/>
                                        </p:tgtEl>
                                        <p:attrNameLst>
                                          <p:attrName>style.visibility</p:attrName>
                                        </p:attrNameLst>
                                      </p:cBhvr>
                                      <p:to>
                                        <p:strVal val="visible"/>
                                      </p:to>
                                    </p:set>
                                    <p:animEffect transition="in" filter="wipe(left)">
                                      <p:cBhvr>
                                        <p:cTn id="17" dur="500"/>
                                        <p:tgtEl>
                                          <p:spTgt spid="45059"/>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45064"/>
                                        </p:tgtEl>
                                        <p:attrNameLst>
                                          <p:attrName>style.visibility</p:attrName>
                                        </p:attrNameLst>
                                      </p:cBhvr>
                                      <p:to>
                                        <p:strVal val="visible"/>
                                      </p:to>
                                    </p:set>
                                    <p:anim calcmode="lin" valueType="num">
                                      <p:cBhvr>
                                        <p:cTn id="21" dur="500" fill="hold"/>
                                        <p:tgtEl>
                                          <p:spTgt spid="45064"/>
                                        </p:tgtEl>
                                        <p:attrNameLst>
                                          <p:attrName>ppt_x</p:attrName>
                                        </p:attrNameLst>
                                      </p:cBhvr>
                                      <p:tavLst>
                                        <p:tav tm="0">
                                          <p:val>
                                            <p:strVal val="#ppt_x-#ppt_w/2"/>
                                          </p:val>
                                        </p:tav>
                                        <p:tav tm="100000">
                                          <p:val>
                                            <p:strVal val="#ppt_x"/>
                                          </p:val>
                                        </p:tav>
                                      </p:tavLst>
                                    </p:anim>
                                    <p:anim calcmode="lin" valueType="num">
                                      <p:cBhvr>
                                        <p:cTn id="22" dur="500" fill="hold"/>
                                        <p:tgtEl>
                                          <p:spTgt spid="45064"/>
                                        </p:tgtEl>
                                        <p:attrNameLst>
                                          <p:attrName>ppt_y</p:attrName>
                                        </p:attrNameLst>
                                      </p:cBhvr>
                                      <p:tavLst>
                                        <p:tav tm="0">
                                          <p:val>
                                            <p:strVal val="#ppt_y"/>
                                          </p:val>
                                        </p:tav>
                                        <p:tav tm="100000">
                                          <p:val>
                                            <p:strVal val="#ppt_y"/>
                                          </p:val>
                                        </p:tav>
                                      </p:tavLst>
                                    </p:anim>
                                    <p:anim calcmode="lin" valueType="num">
                                      <p:cBhvr>
                                        <p:cTn id="23" dur="500" fill="hold"/>
                                        <p:tgtEl>
                                          <p:spTgt spid="45064"/>
                                        </p:tgtEl>
                                        <p:attrNameLst>
                                          <p:attrName>ppt_w</p:attrName>
                                        </p:attrNameLst>
                                      </p:cBhvr>
                                      <p:tavLst>
                                        <p:tav tm="0">
                                          <p:val>
                                            <p:fltVal val="0"/>
                                          </p:val>
                                        </p:tav>
                                        <p:tav tm="100000">
                                          <p:val>
                                            <p:strVal val="#ppt_w"/>
                                          </p:val>
                                        </p:tav>
                                      </p:tavLst>
                                    </p:anim>
                                    <p:anim calcmode="lin" valueType="num">
                                      <p:cBhvr>
                                        <p:cTn id="24" dur="500" fill="hold"/>
                                        <p:tgtEl>
                                          <p:spTgt spid="4506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45063"/>
                                        </p:tgtEl>
                                        <p:attrNameLst>
                                          <p:attrName>style.visibility</p:attrName>
                                        </p:attrNameLst>
                                      </p:cBhvr>
                                      <p:to>
                                        <p:strVal val="visible"/>
                                      </p:to>
                                    </p:set>
                                    <p:anim calcmode="lin" valueType="num">
                                      <p:cBhvr additive="base">
                                        <p:cTn id="28" dur="500" fill="hold"/>
                                        <p:tgtEl>
                                          <p:spTgt spid="45063"/>
                                        </p:tgtEl>
                                        <p:attrNameLst>
                                          <p:attrName>ppt_x</p:attrName>
                                        </p:attrNameLst>
                                      </p:cBhvr>
                                      <p:tavLst>
                                        <p:tav tm="0">
                                          <p:val>
                                            <p:strVal val="#ppt_x"/>
                                          </p:val>
                                        </p:tav>
                                        <p:tav tm="100000">
                                          <p:val>
                                            <p:strVal val="#ppt_x"/>
                                          </p:val>
                                        </p:tav>
                                      </p:tavLst>
                                    </p:anim>
                                    <p:anim calcmode="lin" valueType="num">
                                      <p:cBhvr additive="base">
                                        <p:cTn id="29" dur="500" fill="hold"/>
                                        <p:tgtEl>
                                          <p:spTgt spid="45063"/>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45060"/>
                                        </p:tgtEl>
                                        <p:attrNameLst>
                                          <p:attrName>style.visibility</p:attrName>
                                        </p:attrNameLst>
                                      </p:cBhvr>
                                      <p:to>
                                        <p:strVal val="visible"/>
                                      </p:to>
                                    </p:set>
                                    <p:anim calcmode="lin" valueType="num">
                                      <p:cBhvr additive="base">
                                        <p:cTn id="33" dur="500" fill="hold"/>
                                        <p:tgtEl>
                                          <p:spTgt spid="45060"/>
                                        </p:tgtEl>
                                        <p:attrNameLst>
                                          <p:attrName>ppt_x</p:attrName>
                                        </p:attrNameLst>
                                      </p:cBhvr>
                                      <p:tavLst>
                                        <p:tav tm="0">
                                          <p:val>
                                            <p:strVal val="#ppt_x"/>
                                          </p:val>
                                        </p:tav>
                                        <p:tav tm="100000">
                                          <p:val>
                                            <p:strVal val="#ppt_x"/>
                                          </p:val>
                                        </p:tav>
                                      </p:tavLst>
                                    </p:anim>
                                    <p:anim calcmode="lin" valueType="num">
                                      <p:cBhvr additive="base">
                                        <p:cTn id="34" dur="500" fill="hold"/>
                                        <p:tgtEl>
                                          <p:spTgt spid="45060"/>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45066"/>
                                        </p:tgtEl>
                                        <p:attrNameLst>
                                          <p:attrName>style.visibility</p:attrName>
                                        </p:attrNameLst>
                                      </p:cBhvr>
                                      <p:to>
                                        <p:strVal val="visible"/>
                                      </p:to>
                                    </p:set>
                                    <p:anim calcmode="lin" valueType="num">
                                      <p:cBhvr additive="base">
                                        <p:cTn id="38" dur="500" fill="hold"/>
                                        <p:tgtEl>
                                          <p:spTgt spid="45066"/>
                                        </p:tgtEl>
                                        <p:attrNameLst>
                                          <p:attrName>ppt_x</p:attrName>
                                        </p:attrNameLst>
                                      </p:cBhvr>
                                      <p:tavLst>
                                        <p:tav tm="0">
                                          <p:val>
                                            <p:strVal val="#ppt_x"/>
                                          </p:val>
                                        </p:tav>
                                        <p:tav tm="100000">
                                          <p:val>
                                            <p:strVal val="#ppt_x"/>
                                          </p:val>
                                        </p:tav>
                                      </p:tavLst>
                                    </p:anim>
                                    <p:anim calcmode="lin" valueType="num">
                                      <p:cBhvr additive="base">
                                        <p:cTn id="39" dur="500" fill="hold"/>
                                        <p:tgtEl>
                                          <p:spTgt spid="45066"/>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45062"/>
                                        </p:tgtEl>
                                        <p:attrNameLst>
                                          <p:attrName>style.visibility</p:attrName>
                                        </p:attrNameLst>
                                      </p:cBhvr>
                                      <p:to>
                                        <p:strVal val="visible"/>
                                      </p:to>
                                    </p:set>
                                    <p:anim calcmode="lin" valueType="num">
                                      <p:cBhvr additive="base">
                                        <p:cTn id="43" dur="500" fill="hold"/>
                                        <p:tgtEl>
                                          <p:spTgt spid="45062"/>
                                        </p:tgtEl>
                                        <p:attrNameLst>
                                          <p:attrName>ppt_x</p:attrName>
                                        </p:attrNameLst>
                                      </p:cBhvr>
                                      <p:tavLst>
                                        <p:tav tm="0">
                                          <p:val>
                                            <p:strVal val="1+#ppt_w/2"/>
                                          </p:val>
                                        </p:tav>
                                        <p:tav tm="100000">
                                          <p:val>
                                            <p:strVal val="#ppt_x"/>
                                          </p:val>
                                        </p:tav>
                                      </p:tavLst>
                                    </p:anim>
                                    <p:anim calcmode="lin" valueType="num">
                                      <p:cBhvr additive="base">
                                        <p:cTn id="44"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utoUpdateAnimBg="0"/>
      <p:bldP spid="45062" grpId="0" autoUpdateAnimBg="0"/>
      <p:bldP spid="45063" grpId="0" autoUpdateAnimBg="0"/>
      <p:bldP spid="45064" grpId="0" autoUpdateAnimBg="0"/>
      <p:bldP spid="45065" grpId="0" animBg="1"/>
      <p:bldP spid="45066"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4" name="Picture 1" descr="Picture 1"/>
          <p:cNvPicPr>
            <a:picLocks noChangeAspect="1"/>
          </p:cNvPicPr>
          <p:nvPr/>
        </p:nvPicPr>
        <p:blipFill>
          <a:blip r:embed="rId3"/>
          <a:stretch>
            <a:fillRect/>
          </a:stretch>
        </p:blipFill>
        <p:spPr>
          <a:xfrm>
            <a:off x="0" y="833437"/>
            <a:ext cx="9056689" cy="6024564"/>
          </a:xfrm>
          <a:prstGeom prst="rect">
            <a:avLst/>
          </a:prstGeom>
          <a:ln w="12700">
            <a:miter lim="400000"/>
          </a:ln>
        </p:spPr>
      </p:pic>
      <p:sp>
        <p:nvSpPr>
          <p:cNvPr id="2025" name="Rectangle 2"/>
          <p:cNvSpPr txBox="1">
            <a:spLocks noGrp="1"/>
          </p:cNvSpPr>
          <p:nvPr>
            <p:ph type="title" idx="4294967295"/>
          </p:nvPr>
        </p:nvSpPr>
        <p:spPr>
          <a:xfrm>
            <a:off x="0" y="-119063"/>
            <a:ext cx="9144000" cy="992188"/>
          </a:xfrm>
          <a:prstGeom prst="rect">
            <a:avLst/>
          </a:prstGeom>
        </p:spPr>
        <p:txBody>
          <a:bodyPr/>
          <a:lstStyle>
            <a:lvl1pPr>
              <a:defRPr sz="5400" b="1">
                <a:solidFill>
                  <a:schemeClr val="accent3">
                    <a:lumOff val="44000"/>
                  </a:schemeClr>
                </a:solidFill>
                <a:latin typeface="Arial"/>
                <a:ea typeface="Arial"/>
                <a:cs typeface="Arial"/>
                <a:sym typeface="Arial"/>
              </a:defRPr>
            </a:lvl1pPr>
          </a:lstStyle>
          <a:p>
            <a:r>
              <a:rPr lang="en-US" sz="4400" dirty="0"/>
              <a:t>“We Shall Behold Him”</a:t>
            </a:r>
            <a:endParaRPr sz="4400" dirty="0"/>
          </a:p>
        </p:txBody>
      </p:sp>
      <p:sp>
        <p:nvSpPr>
          <p:cNvPr id="2026" name="Rectangle 2"/>
          <p:cNvSpPr txBox="1"/>
          <p:nvPr/>
        </p:nvSpPr>
        <p:spPr>
          <a:xfrm>
            <a:off x="45719" y="5977186"/>
            <a:ext cx="905256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800" b="1" i="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altLang="ja-JP" sz="4400" i="1" dirty="0">
                <a:solidFill>
                  <a:schemeClr val="tx1"/>
                </a:solidFill>
                <a:latin typeface="Arial" charset="0"/>
                <a:ea typeface="ＭＳ Ｐゴシック" charset="0"/>
                <a:cs typeface="ＭＳ Ｐゴシック" charset="0"/>
              </a:rPr>
              <a:t>Sung by Sandi Patti</a:t>
            </a:r>
            <a:endParaRPr kumimoji="0" sz="4400" b="1" i="1"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03462949"/>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2694064"/>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TellusOr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38100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idx="4294967295"/>
          </p:nvPr>
        </p:nvSpPr>
        <p:spPr>
          <a:xfrm>
            <a:off x="55626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376737"/>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5396537"/>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7981067"/>
      </p:ext>
    </p:extLst>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762000" y="4953000"/>
            <a:ext cx="7772400" cy="762000"/>
          </a:xfrm>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128"/>
                <a:cs typeface="ＭＳ Ｐゴシック" charset="-128"/>
              </a:rPr>
              <a:t>We shall behold Him </a:t>
            </a:r>
          </a:p>
        </p:txBody>
      </p:sp>
      <p:sp>
        <p:nvSpPr>
          <p:cNvPr id="2" name="Rectangle 3"/>
          <p:cNvSpPr>
            <a:spLocks noChangeArrowheads="1"/>
          </p:cNvSpPr>
          <p:nvPr/>
        </p:nvSpPr>
        <p:spPr bwMode="auto">
          <a:xfrm>
            <a:off x="762000" y="5638800"/>
            <a:ext cx="7772400" cy="762000"/>
          </a:xfrm>
          <a:prstGeom prst="rect">
            <a:avLst/>
          </a:prstGeom>
          <a:noFill/>
          <a:ln w="9525">
            <a:noFill/>
            <a:miter lim="800000"/>
            <a:headEnd/>
            <a:tailEnd/>
          </a:ln>
          <a:effectLst>
            <a:outerShdw blurRad="63500" dist="35921" dir="2700000" algn="ctr" rotWithShape="0">
              <a:schemeClr val="bg1">
                <a:alpha val="74997"/>
              </a:schemeClr>
            </a:outerShdw>
          </a:effectLst>
        </p:spPr>
        <p:txBody>
          <a:bodyPr anchor="ctr"/>
          <a:lstStyle/>
          <a:p>
            <a:pPr algn="ctr">
              <a:defRPr/>
            </a:pPr>
            <a:r>
              <a:rPr lang="en-US" sz="4400" b="1">
                <a:solidFill>
                  <a:srgbClr val="000000"/>
                </a:solidFill>
                <a:latin typeface="Arial" charset="0"/>
                <a:ea typeface="ＭＳ Ｐゴシック" charset="-128"/>
                <a:cs typeface="ＭＳ Ｐゴシック" charset="-128"/>
              </a:rPr>
              <a:t>We shall behold Him </a:t>
            </a:r>
          </a:p>
        </p:txBody>
      </p:sp>
    </p:spTree>
    <p:extLst>
      <p:ext uri="{BB962C8B-B14F-4D97-AF65-F5344CB8AC3E}">
        <p14:creationId xmlns:p14="http://schemas.microsoft.com/office/powerpoint/2010/main" val="424892319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8373143"/>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65892"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400" b="1">
                <a:solidFill>
                  <a:srgbClr val="000000"/>
                </a:solidFill>
                <a:latin typeface="Arial" charset="0"/>
              </a:rPr>
              <a:t>We shall behold Him</a:t>
            </a:r>
            <a:endParaRPr lang="en-US" sz="4400" b="1">
              <a:solidFill>
                <a:srgbClr val="000000"/>
              </a:solidFill>
            </a:endParaRPr>
          </a:p>
        </p:txBody>
      </p:sp>
    </p:spTree>
    <p:extLst>
      <p:ext uri="{BB962C8B-B14F-4D97-AF65-F5344CB8AC3E}">
        <p14:creationId xmlns:p14="http://schemas.microsoft.com/office/powerpoint/2010/main" val="18903601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892">
                                            <p:txEl>
                                              <p:pRg st="0" end="0"/>
                                            </p:txEl>
                                          </p:spTgt>
                                        </p:tgtEl>
                                        <p:attrNameLst>
                                          <p:attrName>style.visibility</p:attrName>
                                        </p:attrNameLst>
                                      </p:cBhvr>
                                      <p:to>
                                        <p:strVal val="visible"/>
                                      </p:to>
                                    </p:set>
                                    <p:animEffect transition="in" filter="dissolve">
                                      <p:cBhvr>
                                        <p:cTn id="7" dur="500"/>
                                        <p:tgtEl>
                                          <p:spTgt spid="165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9480034"/>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ndParaRPr>
          </a:p>
        </p:txBody>
      </p:sp>
      <p:sp>
        <p:nvSpPr>
          <p:cNvPr id="46082" name="Title 1"/>
          <p:cNvSpPr>
            <a:spLocks noGrp="1"/>
          </p:cNvSpPr>
          <p:nvPr>
            <p:ph type="title" idx="4294967295"/>
          </p:nvPr>
        </p:nvSpPr>
        <p:spPr>
          <a:xfrm>
            <a:off x="0" y="0"/>
            <a:ext cx="9144000" cy="762000"/>
          </a:xfrm>
          <a:solidFill>
            <a:schemeClr val="tx1"/>
          </a:solidFill>
        </p:spPr>
        <p:txBody>
          <a:bodyPr/>
          <a:lstStyle/>
          <a:p>
            <a:r>
              <a:rPr lang="en-US" b="1">
                <a:solidFill>
                  <a:schemeClr val="bg1"/>
                </a:solidFill>
                <a:latin typeface="Arial" charset="0"/>
                <a:ea typeface="ＭＳ Ｐゴシック" charset="0"/>
                <a:cs typeface="Arial" charset="0"/>
              </a:rPr>
              <a:t>Critiques of Covenant Theology</a:t>
            </a:r>
          </a:p>
        </p:txBody>
      </p:sp>
      <p:sp>
        <p:nvSpPr>
          <p:cNvPr id="3" name="TextBox 2"/>
          <p:cNvSpPr txBox="1"/>
          <p:nvPr/>
        </p:nvSpPr>
        <p:spPr>
          <a:xfrm>
            <a:off x="152400" y="990600"/>
            <a:ext cx="8991600" cy="5632450"/>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Spiritualizing approach (83-84)</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See dispensations but insist on one covenant of grace (8)</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Biblical covenants have elements besides redemption (85)</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Goal of history not broad enough—excludes purposes for Israel, church, angels, universe (85-86)</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Older views not necessarily right (the issue is scriptural)</a:t>
            </a:r>
          </a:p>
          <a:p>
            <a:pPr>
              <a:buFont typeface="Arial" charset="0"/>
              <a:buChar char="•"/>
              <a:defRPr/>
            </a:pPr>
            <a:r>
              <a:rPr lang="ja-JP" altLang="en-US" b="1" dirty="0">
                <a:solidFill>
                  <a:srgbClr val="FFFFFF"/>
                </a:solidFill>
                <a:effectLst>
                  <a:outerShdw blurRad="50800" dist="101600" dir="2700000" algn="tl" rotWithShape="0">
                    <a:srgbClr val="000000"/>
                  </a:outerShdw>
                </a:effectLst>
                <a:latin typeface="Arial" charset="0"/>
                <a:cs typeface="Arial" charset="0"/>
              </a:rPr>
              <a:t>“</a:t>
            </a:r>
            <a:r>
              <a:rPr lang="en-US" b="1" dirty="0">
                <a:solidFill>
                  <a:srgbClr val="FFFFFF"/>
                </a:solidFill>
                <a:effectLst>
                  <a:outerShdw blurRad="50800" dist="101600" dir="2700000" algn="tl" rotWithShape="0">
                    <a:srgbClr val="000000"/>
                  </a:outerShdw>
                </a:effectLst>
                <a:latin typeface="Arial" charset="0"/>
                <a:cs typeface="Arial" charset="0"/>
              </a:rPr>
              <a:t>Covenant of grace</a:t>
            </a:r>
            <a:r>
              <a:rPr lang="ja-JP" altLang="en-US" b="1" dirty="0">
                <a:solidFill>
                  <a:srgbClr val="FFFFFF"/>
                </a:solidFill>
                <a:effectLst>
                  <a:outerShdw blurRad="50800" dist="101600" dir="2700000" algn="tl" rotWithShape="0">
                    <a:srgbClr val="000000"/>
                  </a:outerShdw>
                </a:effectLst>
                <a:latin typeface="Arial" charset="0"/>
                <a:cs typeface="Arial" charset="0"/>
              </a:rPr>
              <a:t>”</a:t>
            </a:r>
            <a:r>
              <a:rPr lang="en-US" b="1" dirty="0">
                <a:solidFill>
                  <a:srgbClr val="FFFFFF"/>
                </a:solidFill>
                <a:effectLst>
                  <a:outerShdw blurRad="50800" dist="101600" dir="2700000" algn="tl" rotWithShape="0">
                    <a:srgbClr val="000000"/>
                  </a:outerShdw>
                </a:effectLst>
                <a:latin typeface="Arial" charset="0"/>
                <a:cs typeface="Arial" charset="0"/>
              </a:rPr>
              <a:t> and </a:t>
            </a:r>
            <a:r>
              <a:rPr lang="ja-JP" altLang="en-US" b="1" dirty="0">
                <a:solidFill>
                  <a:srgbClr val="FFFFFF"/>
                </a:solidFill>
                <a:effectLst>
                  <a:outerShdw blurRad="50800" dist="101600" dir="2700000" algn="tl" rotWithShape="0">
                    <a:srgbClr val="000000"/>
                  </a:outerShdw>
                </a:effectLst>
                <a:latin typeface="Arial" charset="0"/>
                <a:cs typeface="Arial" charset="0"/>
              </a:rPr>
              <a:t>“</a:t>
            </a:r>
            <a:r>
              <a:rPr lang="en-US" b="1" dirty="0">
                <a:solidFill>
                  <a:srgbClr val="FFFFFF"/>
                </a:solidFill>
                <a:effectLst>
                  <a:outerShdw blurRad="50800" dist="101600" dir="2700000" algn="tl" rotWithShape="0">
                    <a:srgbClr val="000000"/>
                  </a:outerShdw>
                </a:effectLst>
                <a:latin typeface="Arial" charset="0"/>
                <a:cs typeface="Arial" charset="0"/>
              </a:rPr>
              <a:t>covenant of works</a:t>
            </a:r>
            <a:r>
              <a:rPr lang="ja-JP" altLang="en-US" b="1" dirty="0">
                <a:solidFill>
                  <a:srgbClr val="FFFFFF"/>
                </a:solidFill>
                <a:effectLst>
                  <a:outerShdw blurRad="50800" dist="101600" dir="2700000" algn="tl" rotWithShape="0">
                    <a:srgbClr val="000000"/>
                  </a:outerShdw>
                </a:effectLst>
                <a:latin typeface="Arial" charset="0"/>
                <a:cs typeface="Arial" charset="0"/>
              </a:rPr>
              <a:t>”</a:t>
            </a:r>
            <a:r>
              <a:rPr lang="en-US" b="1" dirty="0">
                <a:solidFill>
                  <a:srgbClr val="FFFFFF"/>
                </a:solidFill>
                <a:effectLst>
                  <a:outerShdw blurRad="50800" dist="101600" dir="2700000" algn="tl" rotWithShape="0">
                    <a:srgbClr val="000000"/>
                  </a:outerShdw>
                </a:effectLst>
                <a:latin typeface="Arial" charset="0"/>
                <a:cs typeface="Arial" charset="0"/>
              </a:rPr>
              <a:t> are never found in the Bible (82)</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Passages cited (Deut. 6:5, 10-12; 30:15-20) = life in the Promised Land (not heaven) (Ryrie, 189)</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Use of deductive (not inductive) interpretation rather than clear statements (Ryrie, 189-90)</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Reads the NT back into the OT (Ryrie, 191-93)</a:t>
            </a:r>
          </a:p>
          <a:p>
            <a:pPr>
              <a:buFont typeface="Arial" charset="0"/>
              <a:buChar char="•"/>
              <a:defRPr/>
            </a:pPr>
            <a:r>
              <a:rPr lang="en-US" b="1" dirty="0">
                <a:solidFill>
                  <a:srgbClr val="FFFFFF"/>
                </a:solidFill>
                <a:effectLst>
                  <a:outerShdw blurRad="50800" dist="101600" dir="2700000" algn="tl" rotWithShape="0">
                    <a:srgbClr val="000000"/>
                  </a:outerShdw>
                </a:effectLst>
                <a:latin typeface="Arial" charset="0"/>
                <a:cs typeface="Arial" charset="0"/>
              </a:rPr>
              <a:t>Abrahamic Covenant conditional</a:t>
            </a:r>
          </a:p>
          <a:p>
            <a:pPr>
              <a:buFont typeface="Arial" charset="0"/>
              <a:buChar char="•"/>
              <a:defRPr/>
            </a:pPr>
            <a:endParaRPr lang="en-US" b="1" dirty="0">
              <a:solidFill>
                <a:srgbClr val="FFFFFF"/>
              </a:solidFill>
              <a:effectLst>
                <a:outerShdw blurRad="50800" dist="101600" dir="2700000" algn="tl" rotWithShape="0">
                  <a:srgbClr val="000000"/>
                </a:outerShdw>
              </a:effectLst>
              <a:latin typeface="Arial" charset="0"/>
              <a:cs typeface="Arial" charset="0"/>
            </a:endParaRPr>
          </a:p>
        </p:txBody>
      </p:sp>
      <p:sp>
        <p:nvSpPr>
          <p:cNvPr id="4" name="TextBox 3"/>
          <p:cNvSpPr txBox="1"/>
          <p:nvPr/>
        </p:nvSpPr>
        <p:spPr>
          <a:xfrm>
            <a:off x="0" y="6477000"/>
            <a:ext cx="9144000" cy="307777"/>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400" b="1">
                <a:solidFill>
                  <a:srgbClr val="FFFFFF"/>
                </a:solidFill>
                <a:latin typeface="Arial" charset="0"/>
                <a:cs typeface="Arial" charset="0"/>
              </a:rPr>
              <a:t>Paul N. Benware, </a:t>
            </a:r>
            <a:r>
              <a:rPr lang="en-US" sz="1400" b="1" i="1">
                <a:solidFill>
                  <a:srgbClr val="FFFFFF"/>
                </a:solidFill>
                <a:latin typeface="Arial" charset="0"/>
                <a:cs typeface="Arial" charset="0"/>
              </a:rPr>
              <a:t>Understanding End Times Prophecy, </a:t>
            </a:r>
            <a:r>
              <a:rPr lang="en-US" sz="1400" b="1">
                <a:solidFill>
                  <a:srgbClr val="FFFFFF"/>
                </a:solidFill>
                <a:latin typeface="Arial" charset="0"/>
                <a:cs typeface="Arial" charset="0"/>
              </a:rPr>
              <a:t>83-86; cf. Ryrie, </a:t>
            </a:r>
            <a:r>
              <a:rPr lang="en-US" sz="1400" b="1" i="1">
                <a:solidFill>
                  <a:srgbClr val="FFFFFF"/>
                </a:solidFill>
                <a:latin typeface="Arial" charset="0"/>
                <a:cs typeface="Arial" charset="0"/>
              </a:rPr>
              <a:t>Dispensationalism</a:t>
            </a:r>
            <a:r>
              <a:rPr lang="en-US" sz="1400" b="1">
                <a:solidFill>
                  <a:srgbClr val="FFFFFF"/>
                </a:solidFill>
                <a:latin typeface="Arial" charset="0"/>
                <a:cs typeface="Arial" charset="0"/>
              </a:rPr>
              <a:t>, 189, 193</a:t>
            </a:r>
          </a:p>
        </p:txBody>
      </p:sp>
      <p:cxnSp>
        <p:nvCxnSpPr>
          <p:cNvPr id="46085" name="Straight Connector 7"/>
          <p:cNvCxnSpPr>
            <a:cxnSpLocks noChangeShapeType="1"/>
          </p:cNvCxnSpPr>
          <p:nvPr/>
        </p:nvCxnSpPr>
        <p:spPr bwMode="auto">
          <a:xfrm>
            <a:off x="0" y="2895600"/>
            <a:ext cx="9144000" cy="158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802128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8730070"/>
      </p:ext>
    </p:extLst>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4"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202710"/>
      </p:ext>
    </p:extLst>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1358570"/>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8656097"/>
      </p:ext>
    </p:extLst>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We shall behold Him </a:t>
            </a:r>
            <a:endParaRPr lang="en-US" b="1">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a:outerShdw blurRad="63500" dist="35921" dir="2700000" algn="ctr" rotWithShape="0">
              <a:schemeClr val="tx1">
                <a:alpha val="74997"/>
              </a:schemeClr>
            </a:outerShdw>
          </a:effectLst>
        </p:spPr>
        <p:txBody>
          <a:bodyPr anchor="ctr"/>
          <a:lstStyle/>
          <a:p>
            <a:pPr algn="ctr">
              <a:defRPr/>
            </a:pPr>
            <a:r>
              <a:rPr lang="en-US" sz="4400" b="1">
                <a:solidFill>
                  <a:srgbClr val="FFFFFF"/>
                </a:solidFill>
                <a:latin typeface="Arial" charset="0"/>
              </a:rPr>
              <a:t>We shall behold Him </a:t>
            </a:r>
            <a:endParaRPr lang="en-US" sz="4400" b="1">
              <a:solidFill>
                <a:srgbClr val="000000"/>
              </a:solidFill>
              <a:latin typeface="Arial" charset="0"/>
            </a:endParaRPr>
          </a:p>
        </p:txBody>
      </p:sp>
    </p:spTree>
    <p:extLst>
      <p:ext uri="{BB962C8B-B14F-4D97-AF65-F5344CB8AC3E}">
        <p14:creationId xmlns:p14="http://schemas.microsoft.com/office/powerpoint/2010/main" val="40361382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633195"/>
      </p:ext>
    </p:extLst>
  </p:cSld>
  <p:clrMapOvr>
    <a:masterClrMapping/>
  </p:clrMapOvr>
  <p:transition spd="slow">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b="1">
                <a:solidFill>
                  <a:srgbClr val="FDFFFA"/>
                </a:solidFill>
                <a:latin typeface="Arial" charset="0"/>
                <a:ea typeface="ＭＳ Ｐゴシック" charset="0"/>
                <a:cs typeface="ＭＳ Ｐゴシック" charset="0"/>
              </a:rPr>
              <a:t>We shall behold Him </a:t>
            </a:r>
            <a:endParaRPr lang="en-US">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a:outerShdw blurRad="63500" dist="35921" dir="2700000" algn="ctr" rotWithShape="0">
              <a:schemeClr val="tx1">
                <a:alpha val="74997"/>
              </a:schemeClr>
            </a:outerShdw>
          </a:effectLst>
        </p:spPr>
        <p:txBody>
          <a:bodyPr anchor="ctr"/>
          <a:lstStyle/>
          <a:p>
            <a:pPr algn="ctr" eaLnBrk="1" hangingPunct="1">
              <a:defRPr/>
            </a:pPr>
            <a:r>
              <a:rPr lang="en-US" sz="4400" b="1">
                <a:solidFill>
                  <a:srgbClr val="FDFFFA"/>
                </a:solidFill>
                <a:latin typeface="Arial" charset="0"/>
              </a:rPr>
              <a:t>We shall behold Him </a:t>
            </a:r>
            <a:endParaRPr lang="en-US" sz="4400">
              <a:solidFill>
                <a:srgbClr val="000000"/>
              </a:solidFill>
            </a:endParaRPr>
          </a:p>
        </p:txBody>
      </p:sp>
    </p:spTree>
    <p:extLst>
      <p:ext uri="{BB962C8B-B14F-4D97-AF65-F5344CB8AC3E}">
        <p14:creationId xmlns:p14="http://schemas.microsoft.com/office/powerpoint/2010/main" val="267596078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Times New Roman" charset="0"/>
                <a:ea typeface="ＭＳ Ｐゴシック" charset="0"/>
                <a:cs typeface="ＭＳ Ｐゴシック" charset="0"/>
              </a:rPr>
              <a:t>…f</a:t>
            </a:r>
            <a:r>
              <a:rPr lang="en-US" b="1">
                <a:solidFill>
                  <a:schemeClr val="bg1"/>
                </a:solidFill>
                <a:latin typeface="Arial" charset="0"/>
                <a:ea typeface="ＭＳ Ｐゴシック" charset="0"/>
                <a:cs typeface="ＭＳ Ｐゴシック" charset="0"/>
              </a:rPr>
              <a:t>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1241024"/>
      </p:ext>
    </p:extLst>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2" descr="Picture 2"/>
          <p:cNvPicPr>
            <a:picLocks noChangeAspect="1"/>
          </p:cNvPicPr>
          <p:nvPr/>
        </p:nvPicPr>
        <p:blipFill>
          <a:blip r:embed="rId2"/>
          <a:stretch>
            <a:fillRect/>
          </a:stretch>
        </p:blipFill>
        <p:spPr>
          <a:xfrm>
            <a:off x="17462" y="836612"/>
            <a:ext cx="9144001" cy="6021389"/>
          </a:xfrm>
          <a:prstGeom prst="rect">
            <a:avLst/>
          </a:prstGeom>
          <a:ln w="12700">
            <a:miter lim="400000"/>
          </a:ln>
        </p:spPr>
      </p:pic>
      <p:sp>
        <p:nvSpPr>
          <p:cNvPr id="2084" name="Rectangle 3"/>
          <p:cNvSpPr txBox="1">
            <a:spLocks noGrp="1"/>
          </p:cNvSpPr>
          <p:nvPr>
            <p:ph type="title" idx="4294967295"/>
          </p:nvPr>
        </p:nvSpPr>
        <p:spPr>
          <a:xfrm>
            <a:off x="1274762" y="4572000"/>
            <a:ext cx="6629400" cy="2286000"/>
          </a:xfrm>
          <a:prstGeom prst="rect">
            <a:avLst/>
          </a:prstGeom>
        </p:spPr>
        <p:txBody>
          <a:bodyPr/>
          <a:lstStyle/>
          <a:p>
            <a:pPr>
              <a:defRPr b="1">
                <a:solidFill>
                  <a:schemeClr val="accent3">
                    <a:lumOff val="44000"/>
                  </a:schemeClr>
                </a:solidFill>
                <a:latin typeface="Arial"/>
                <a:ea typeface="Arial"/>
                <a:cs typeface="Arial"/>
                <a:sym typeface="Arial"/>
              </a:defRPr>
            </a:pPr>
            <a:r>
              <a:rPr lang="en-US" b="1" dirty="0">
                <a:solidFill>
                  <a:schemeClr val="bg1"/>
                </a:solidFill>
                <a:effectLst>
                  <a:glow rad="228600">
                    <a:schemeClr val="tx1">
                      <a:alpha val="75415"/>
                    </a:schemeClr>
                  </a:glow>
                </a:effectLst>
                <a:latin typeface="Arial" charset="0"/>
                <a:ea typeface="ＭＳ Ｐゴシック" charset="0"/>
                <a:cs typeface="ＭＳ Ｐゴシック" charset="0"/>
              </a:rPr>
              <a:t>We shall behold Him,</a:t>
            </a:r>
            <a:br>
              <a:rPr lang="en-US" b="1" dirty="0">
                <a:solidFill>
                  <a:schemeClr val="bg1"/>
                </a:solidFill>
                <a:effectLst>
                  <a:glow rad="228600">
                    <a:schemeClr val="tx1">
                      <a:alpha val="75415"/>
                    </a:schemeClr>
                  </a:glow>
                </a:effectLst>
                <a:latin typeface="Arial" charset="0"/>
                <a:ea typeface="ＭＳ Ｐゴシック" charset="0"/>
                <a:cs typeface="ＭＳ Ｐゴシック" charset="0"/>
              </a:rPr>
            </a:br>
            <a:r>
              <a:rPr lang="en-US" b="1" dirty="0">
                <a:solidFill>
                  <a:schemeClr val="bg1"/>
                </a:solidFill>
                <a:effectLst>
                  <a:glow rad="228600">
                    <a:schemeClr val="tx1">
                      <a:alpha val="75415"/>
                    </a:schemeClr>
                  </a:glow>
                </a:effectLst>
                <a:latin typeface="Arial" charset="0"/>
                <a:ea typeface="ＭＳ Ｐゴシック" charset="0"/>
                <a:cs typeface="ＭＳ Ｐゴシック" charset="0"/>
              </a:rPr>
              <a:t>our Savior and Lord!</a:t>
            </a:r>
            <a:endParaRPr dirty="0">
              <a:effectLst>
                <a:glow rad="228600">
                  <a:schemeClr val="tx1">
                    <a:alpha val="75415"/>
                  </a:schemeClr>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822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…our Savior and Lord!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5241685"/>
      </p:ext>
    </p:extLst>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48131"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48132"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48133" name="Text Box 5"/>
          <p:cNvSpPr txBox="1">
            <a:spLocks noChangeArrowheads="1"/>
          </p:cNvSpPr>
          <p:nvPr/>
        </p:nvSpPr>
        <p:spPr bwMode="auto">
          <a:xfrm rot="-5400000">
            <a:off x="-681037" y="3745597"/>
            <a:ext cx="313055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48134" name="Text Box 6"/>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48135" name="Text Box 7"/>
          <p:cNvSpPr txBox="1">
            <a:spLocks noChangeArrowheads="1"/>
          </p:cNvSpPr>
          <p:nvPr/>
        </p:nvSpPr>
        <p:spPr bwMode="auto">
          <a:xfrm>
            <a:off x="1828800" y="2971800"/>
            <a:ext cx="3733800" cy="171739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80000"/>
              </a:lnSpc>
              <a:spcBef>
                <a:spcPct val="50000"/>
              </a:spcBef>
              <a:defRPr/>
            </a:pPr>
            <a:r>
              <a:rPr lang="en-US" sz="3600" b="1">
                <a:solidFill>
                  <a:srgbClr val="FFFFFF"/>
                </a:solidFill>
                <a:latin typeface="Arial"/>
                <a:cs typeface="Arial"/>
              </a:rPr>
              <a:t>Golden Age      of the Gospel</a:t>
            </a:r>
          </a:p>
          <a:p>
            <a:pPr algn="ctr">
              <a:lnSpc>
                <a:spcPct val="80000"/>
              </a:lnSpc>
              <a:spcBef>
                <a:spcPct val="50000"/>
              </a:spcBef>
              <a:defRPr/>
            </a:pPr>
            <a:r>
              <a:rPr lang="en-US" sz="3600" b="1">
                <a:solidFill>
                  <a:srgbClr val="FFFFFF"/>
                </a:solidFill>
                <a:latin typeface="Arial"/>
                <a:cs typeface="Arial"/>
              </a:rPr>
              <a:t>Tribulations</a:t>
            </a:r>
          </a:p>
        </p:txBody>
      </p:sp>
      <p:sp>
        <p:nvSpPr>
          <p:cNvPr id="48136" name="Text Box 8"/>
          <p:cNvSpPr txBox="1">
            <a:spLocks noChangeArrowheads="1"/>
          </p:cNvSpPr>
          <p:nvPr/>
        </p:nvSpPr>
        <p:spPr bwMode="auto">
          <a:xfrm rot="5400000" flipH="1">
            <a:off x="5853907" y="3900377"/>
            <a:ext cx="495141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8137" name="Text Box 9"/>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CCFFCC"/>
                </a:solidFill>
                <a:latin typeface="Arial"/>
                <a:cs typeface="Arial"/>
              </a:rPr>
              <a:t>Judgment</a:t>
            </a:r>
          </a:p>
        </p:txBody>
      </p:sp>
      <p:sp>
        <p:nvSpPr>
          <p:cNvPr id="48138" name="AutoShape 10"/>
          <p:cNvSpPr>
            <a:spLocks noChangeArrowheads="1"/>
          </p:cNvSpPr>
          <p:nvPr/>
        </p:nvSpPr>
        <p:spPr bwMode="auto">
          <a:xfrm rot="5400000">
            <a:off x="1104900" y="1333500"/>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a:defRPr/>
            </a:pPr>
            <a:endParaRPr lang="en-US" sz="2000">
              <a:solidFill>
                <a:srgbClr val="000000"/>
              </a:solidFill>
              <a:latin typeface="Arial"/>
              <a:cs typeface="Arial"/>
            </a:endParaRPr>
          </a:p>
        </p:txBody>
      </p:sp>
      <p:sp>
        <p:nvSpPr>
          <p:cNvPr id="48139"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Postmillennialism</a:t>
            </a:r>
          </a:p>
        </p:txBody>
      </p:sp>
      <p:sp>
        <p:nvSpPr>
          <p:cNvPr id="48140" name="Text Box 1041"/>
          <p:cNvSpPr txBox="1">
            <a:spLocks noChangeArrowheads="1"/>
          </p:cNvSpPr>
          <p:nvPr/>
        </p:nvSpPr>
        <p:spPr bwMode="auto">
          <a:xfrm>
            <a:off x="7884721" y="76200"/>
            <a:ext cx="112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rgbClr val="FFFFFF"/>
                </a:solidFill>
                <a:latin typeface="Arial"/>
                <a:cs typeface="Arial"/>
              </a:rPr>
              <a:t>27</a:t>
            </a:r>
          </a:p>
          <a:p>
            <a:pPr algn="r"/>
            <a:r>
              <a:rPr lang="en-US" sz="2000" b="1">
                <a:solidFill>
                  <a:srgbClr val="FFFFFF"/>
                </a:solidFill>
                <a:latin typeface="Arial"/>
                <a:cs typeface="Arial"/>
              </a:rPr>
              <a:t>150-153</a:t>
            </a:r>
            <a:endParaRPr lang="en-US" sz="2000" b="1">
              <a:solidFill>
                <a:srgbClr val="000000"/>
              </a:solidFill>
              <a:latin typeface="Arial"/>
              <a:cs typeface="Arial"/>
            </a:endParaRPr>
          </a:p>
        </p:txBody>
      </p:sp>
    </p:spTree>
    <p:extLst>
      <p:ext uri="{BB962C8B-B14F-4D97-AF65-F5344CB8AC3E}">
        <p14:creationId xmlns:p14="http://schemas.microsoft.com/office/powerpoint/2010/main" val="16370631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48133"/>
                                        </p:tgtEl>
                                        <p:attrNameLst>
                                          <p:attrName>style.visibility</p:attrName>
                                        </p:attrNameLst>
                                      </p:cBhvr>
                                      <p:to>
                                        <p:strVal val="visible"/>
                                      </p:to>
                                    </p:set>
                                    <p:anim calcmode="lin" valueType="num">
                                      <p:cBhvr additive="base">
                                        <p:cTn id="7" dur="500" fill="hold"/>
                                        <p:tgtEl>
                                          <p:spTgt spid="48133"/>
                                        </p:tgtEl>
                                        <p:attrNameLst>
                                          <p:attrName>ppt_x</p:attrName>
                                        </p:attrNameLst>
                                      </p:cBhvr>
                                      <p:tavLst>
                                        <p:tav tm="0">
                                          <p:val>
                                            <p:strVal val="0-#ppt_w/2"/>
                                          </p:val>
                                        </p:tav>
                                        <p:tav tm="100000">
                                          <p:val>
                                            <p:strVal val="#ppt_x"/>
                                          </p:val>
                                        </p:tav>
                                      </p:tavLst>
                                    </p:anim>
                                    <p:anim calcmode="lin" valueType="num">
                                      <p:cBhvr additive="base">
                                        <p:cTn id="8" dur="500" fill="hold"/>
                                        <p:tgtEl>
                                          <p:spTgt spid="481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48131"/>
                                        </p:tgtEl>
                                        <p:attrNameLst>
                                          <p:attrName>style.visibility</p:attrName>
                                        </p:attrNameLst>
                                      </p:cBhvr>
                                      <p:to>
                                        <p:strVal val="visible"/>
                                      </p:to>
                                    </p:set>
                                    <p:animEffect transition="in" filter="wipe(left)">
                                      <p:cBhvr>
                                        <p:cTn id="12" dur="500"/>
                                        <p:tgtEl>
                                          <p:spTgt spid="48131"/>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48138"/>
                                        </p:tgtEl>
                                        <p:attrNameLst>
                                          <p:attrName>style.visibility</p:attrName>
                                        </p:attrNameLst>
                                      </p:cBhvr>
                                      <p:to>
                                        <p:strVal val="visible"/>
                                      </p:to>
                                    </p:set>
                                    <p:anim calcmode="lin" valueType="num">
                                      <p:cBhvr additive="base">
                                        <p:cTn id="16" dur="5000" fill="hold"/>
                                        <p:tgtEl>
                                          <p:spTgt spid="48138"/>
                                        </p:tgtEl>
                                        <p:attrNameLst>
                                          <p:attrName>ppt_x</p:attrName>
                                        </p:attrNameLst>
                                      </p:cBhvr>
                                      <p:tavLst>
                                        <p:tav tm="0">
                                          <p:val>
                                            <p:strVal val="0-#ppt_w/2"/>
                                          </p:val>
                                        </p:tav>
                                        <p:tav tm="100000">
                                          <p:val>
                                            <p:strVal val="#ppt_x"/>
                                          </p:val>
                                        </p:tav>
                                      </p:tavLst>
                                    </p:anim>
                                    <p:anim calcmode="lin" valueType="num">
                                      <p:cBhvr additive="base">
                                        <p:cTn id="17" dur="5000" fill="hold"/>
                                        <p:tgtEl>
                                          <p:spTgt spid="481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48135"/>
                                        </p:tgtEl>
                                        <p:attrNameLst>
                                          <p:attrName>style.visibility</p:attrName>
                                        </p:attrNameLst>
                                      </p:cBhvr>
                                      <p:to>
                                        <p:strVal val="visible"/>
                                      </p:to>
                                    </p:set>
                                    <p:anim calcmode="lin" valueType="num">
                                      <p:cBhvr>
                                        <p:cTn id="21" dur="500" fill="hold"/>
                                        <p:tgtEl>
                                          <p:spTgt spid="48135"/>
                                        </p:tgtEl>
                                        <p:attrNameLst>
                                          <p:attrName>ppt_x</p:attrName>
                                        </p:attrNameLst>
                                      </p:cBhvr>
                                      <p:tavLst>
                                        <p:tav tm="0">
                                          <p:val>
                                            <p:strVal val="#ppt_x-#ppt_w/2"/>
                                          </p:val>
                                        </p:tav>
                                        <p:tav tm="100000">
                                          <p:val>
                                            <p:strVal val="#ppt_x"/>
                                          </p:val>
                                        </p:tav>
                                      </p:tavLst>
                                    </p:anim>
                                    <p:anim calcmode="lin" valueType="num">
                                      <p:cBhvr>
                                        <p:cTn id="22" dur="500" fill="hold"/>
                                        <p:tgtEl>
                                          <p:spTgt spid="48135"/>
                                        </p:tgtEl>
                                        <p:attrNameLst>
                                          <p:attrName>ppt_y</p:attrName>
                                        </p:attrNameLst>
                                      </p:cBhvr>
                                      <p:tavLst>
                                        <p:tav tm="0">
                                          <p:val>
                                            <p:strVal val="#ppt_y"/>
                                          </p:val>
                                        </p:tav>
                                        <p:tav tm="100000">
                                          <p:val>
                                            <p:strVal val="#ppt_y"/>
                                          </p:val>
                                        </p:tav>
                                      </p:tavLst>
                                    </p:anim>
                                    <p:anim calcmode="lin" valueType="num">
                                      <p:cBhvr>
                                        <p:cTn id="23" dur="500" fill="hold"/>
                                        <p:tgtEl>
                                          <p:spTgt spid="48135"/>
                                        </p:tgtEl>
                                        <p:attrNameLst>
                                          <p:attrName>ppt_w</p:attrName>
                                        </p:attrNameLst>
                                      </p:cBhvr>
                                      <p:tavLst>
                                        <p:tav tm="0">
                                          <p:val>
                                            <p:fltVal val="0"/>
                                          </p:val>
                                        </p:tav>
                                        <p:tav tm="100000">
                                          <p:val>
                                            <p:strVal val="#ppt_w"/>
                                          </p:val>
                                        </p:tav>
                                      </p:tavLst>
                                    </p:anim>
                                    <p:anim calcmode="lin" valueType="num">
                                      <p:cBhvr>
                                        <p:cTn id="24" dur="500" fill="hold"/>
                                        <p:tgtEl>
                                          <p:spTgt spid="48135"/>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48134"/>
                                        </p:tgtEl>
                                        <p:attrNameLst>
                                          <p:attrName>style.visibility</p:attrName>
                                        </p:attrNameLst>
                                      </p:cBhvr>
                                      <p:to>
                                        <p:strVal val="visible"/>
                                      </p:to>
                                    </p:set>
                                    <p:anim calcmode="lin" valueType="num">
                                      <p:cBhvr additive="base">
                                        <p:cTn id="28" dur="500" fill="hold"/>
                                        <p:tgtEl>
                                          <p:spTgt spid="48134"/>
                                        </p:tgtEl>
                                        <p:attrNameLst>
                                          <p:attrName>ppt_x</p:attrName>
                                        </p:attrNameLst>
                                      </p:cBhvr>
                                      <p:tavLst>
                                        <p:tav tm="0">
                                          <p:val>
                                            <p:strVal val="#ppt_x"/>
                                          </p:val>
                                        </p:tav>
                                        <p:tav tm="100000">
                                          <p:val>
                                            <p:strVal val="#ppt_x"/>
                                          </p:val>
                                        </p:tav>
                                      </p:tavLst>
                                    </p:anim>
                                    <p:anim calcmode="lin" valueType="num">
                                      <p:cBhvr additive="base">
                                        <p:cTn id="29" dur="500" fill="hold"/>
                                        <p:tgtEl>
                                          <p:spTgt spid="48134"/>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48132"/>
                                        </p:tgtEl>
                                        <p:attrNameLst>
                                          <p:attrName>style.visibility</p:attrName>
                                        </p:attrNameLst>
                                      </p:cBhvr>
                                      <p:to>
                                        <p:strVal val="visible"/>
                                      </p:to>
                                    </p:set>
                                    <p:anim calcmode="lin" valueType="num">
                                      <p:cBhvr additive="base">
                                        <p:cTn id="33" dur="500" fill="hold"/>
                                        <p:tgtEl>
                                          <p:spTgt spid="48132"/>
                                        </p:tgtEl>
                                        <p:attrNameLst>
                                          <p:attrName>ppt_x</p:attrName>
                                        </p:attrNameLst>
                                      </p:cBhvr>
                                      <p:tavLst>
                                        <p:tav tm="0">
                                          <p:val>
                                            <p:strVal val="#ppt_x"/>
                                          </p:val>
                                        </p:tav>
                                        <p:tav tm="100000">
                                          <p:val>
                                            <p:strVal val="#ppt_x"/>
                                          </p:val>
                                        </p:tav>
                                      </p:tavLst>
                                    </p:anim>
                                    <p:anim calcmode="lin" valueType="num">
                                      <p:cBhvr additive="base">
                                        <p:cTn id="34" dur="500" fill="hold"/>
                                        <p:tgtEl>
                                          <p:spTgt spid="48132"/>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48137"/>
                                        </p:tgtEl>
                                        <p:attrNameLst>
                                          <p:attrName>style.visibility</p:attrName>
                                        </p:attrNameLst>
                                      </p:cBhvr>
                                      <p:to>
                                        <p:strVal val="visible"/>
                                      </p:to>
                                    </p:set>
                                    <p:anim calcmode="lin" valueType="num">
                                      <p:cBhvr additive="base">
                                        <p:cTn id="38" dur="500" fill="hold"/>
                                        <p:tgtEl>
                                          <p:spTgt spid="48137"/>
                                        </p:tgtEl>
                                        <p:attrNameLst>
                                          <p:attrName>ppt_x</p:attrName>
                                        </p:attrNameLst>
                                      </p:cBhvr>
                                      <p:tavLst>
                                        <p:tav tm="0">
                                          <p:val>
                                            <p:strVal val="#ppt_x"/>
                                          </p:val>
                                        </p:tav>
                                        <p:tav tm="100000">
                                          <p:val>
                                            <p:strVal val="#ppt_x"/>
                                          </p:val>
                                        </p:tav>
                                      </p:tavLst>
                                    </p:anim>
                                    <p:anim calcmode="lin" valueType="num">
                                      <p:cBhvr additive="base">
                                        <p:cTn id="39" dur="500" fill="hold"/>
                                        <p:tgtEl>
                                          <p:spTgt spid="48137"/>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48136"/>
                                        </p:tgtEl>
                                        <p:attrNameLst>
                                          <p:attrName>style.visibility</p:attrName>
                                        </p:attrNameLst>
                                      </p:cBhvr>
                                      <p:to>
                                        <p:strVal val="visible"/>
                                      </p:to>
                                    </p:set>
                                    <p:anim calcmode="lin" valueType="num">
                                      <p:cBhvr additive="base">
                                        <p:cTn id="43" dur="500" fill="hold"/>
                                        <p:tgtEl>
                                          <p:spTgt spid="48136"/>
                                        </p:tgtEl>
                                        <p:attrNameLst>
                                          <p:attrName>ppt_x</p:attrName>
                                        </p:attrNameLst>
                                      </p:cBhvr>
                                      <p:tavLst>
                                        <p:tav tm="0">
                                          <p:val>
                                            <p:strVal val="1+#ppt_w/2"/>
                                          </p:val>
                                        </p:tav>
                                        <p:tav tm="100000">
                                          <p:val>
                                            <p:strVal val="#ppt_x"/>
                                          </p:val>
                                        </p:tav>
                                      </p:tavLst>
                                    </p:anim>
                                    <p:anim calcmode="lin" valueType="num">
                                      <p:cBhvr additive="base">
                                        <p:cTn id="44" dur="500" fill="hold"/>
                                        <p:tgtEl>
                                          <p:spTgt spid="48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utoUpdateAnimBg="0"/>
      <p:bldP spid="48134" grpId="0" autoUpdateAnimBg="0"/>
      <p:bldP spid="48135" grpId="0" autoUpdateAnimBg="0"/>
      <p:bldP spid="48136" grpId="0" autoUpdateAnimBg="0"/>
      <p:bldP spid="4813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6172701"/>
      </p:ext>
    </p:extLst>
  </p:cSld>
  <p:clrMapOvr>
    <a:masterClrMapping/>
  </p:clrMapOvr>
  <p:transition spd="slow">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title"/>
          </p:nvPr>
        </p:nvSpPr>
        <p:spPr>
          <a:xfrm>
            <a:off x="533400" y="609600"/>
            <a:ext cx="7924800" cy="3733800"/>
          </a:xfrm>
          <a:effectLst>
            <a:outerShdw blurRad="63500" dist="35921" dir="2700000" algn="ctr" rotWithShape="0">
              <a:schemeClr val="tx2">
                <a:alpha val="74998"/>
              </a:schemeClr>
            </a:outerShdw>
          </a:effectLst>
        </p:spPr>
        <p:txBody>
          <a:bodyPr/>
          <a:lstStyle/>
          <a:p>
            <a:pPr eaLnBrk="1" hangingPunct="1">
              <a:defRPr/>
            </a:pPr>
            <a:r>
              <a:rPr lang="en-US" sz="6000" b="1">
                <a:solidFill>
                  <a:schemeClr val="bg1"/>
                </a:solidFill>
                <a:latin typeface="Times New Roman" charset="0"/>
                <a:ea typeface="ＭＳ Ｐゴシック" charset="0"/>
                <a:cs typeface="ＭＳ Ｐゴシック" charset="0"/>
              </a:rPr>
              <a:t>We will live forever with the One who flung stars into space!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4007927"/>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415180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37312"/>
            <a:ext cx="9144000" cy="620688"/>
          </a:xfrm>
        </p:spPr>
        <p:txBody>
          <a:bodyPr/>
          <a:lstStyle/>
          <a:p>
            <a:pPr eaLnBrk="1" hangingPunct="1">
              <a:defRPr/>
            </a:pPr>
            <a:r>
              <a:rPr lang="en-US" sz="2400" b="1" dirty="0">
                <a:solidFill>
                  <a:srgbClr val="FFFFFF"/>
                </a:solidFill>
                <a:latin typeface="Arial" charset="0"/>
                <a:ea typeface="ＭＳ Ｐゴシック" charset="0"/>
              </a:rPr>
              <a:t>Future (Eschatology)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5699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dirty="0">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i="1">
                <a:solidFill>
                  <a:srgbClr val="00FFFF"/>
                </a:solidFill>
                <a:latin typeface="Arial"/>
                <a:cs typeface="Arial"/>
              </a:rPr>
              <a:t>Second</a:t>
            </a:r>
          </a:p>
          <a:p>
            <a:pPr>
              <a:lnSpc>
                <a:spcPct val="0"/>
              </a:lnSpc>
              <a:spcBef>
                <a:spcPct val="35000"/>
              </a:spcBef>
              <a:defRPr/>
            </a:pPr>
            <a:r>
              <a:rPr lang="en-US" sz="3600" b="1" i="1">
                <a:solidFill>
                  <a:srgbClr val="00FFFF"/>
                </a:solidFill>
                <a:latin typeface="Arial"/>
                <a:cs typeface="Arial"/>
              </a:rPr>
              <a:t>=</a:t>
            </a:r>
            <a:endParaRPr lang="en-US" b="1" i="1">
              <a:solidFill>
                <a:srgbClr val="00FFFF"/>
              </a:solidFill>
              <a:latin typeface="Arial"/>
              <a:cs typeface="Arial"/>
            </a:endParaRPr>
          </a:p>
          <a:p>
            <a:pPr algn="ctr">
              <a:lnSpc>
                <a:spcPct val="0"/>
              </a:lnSpc>
              <a:spcBef>
                <a:spcPct val="50000"/>
              </a:spcBef>
              <a:defRPr/>
            </a:pPr>
            <a:r>
              <a:rPr lang="en-US" sz="3600" b="1" i="1">
                <a:solidFill>
                  <a:srgbClr val="00FFFF"/>
                </a:solidFill>
                <a:latin typeface="Arial"/>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50190" name="Text Box 1041"/>
          <p:cNvSpPr txBox="1">
            <a:spLocks noChangeArrowheads="1"/>
          </p:cNvSpPr>
          <p:nvPr/>
        </p:nvSpPr>
        <p:spPr bwMode="auto">
          <a:xfrm>
            <a:off x="8534400" y="76200"/>
            <a:ext cx="469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27</a:t>
            </a:r>
            <a:endParaRPr lang="en-US" sz="2000" b="1">
              <a:solidFill>
                <a:srgbClr val="000000"/>
              </a:solidFill>
              <a:latin typeface="Arial"/>
              <a:cs typeface="Arial"/>
            </a:endParaRPr>
          </a:p>
        </p:txBody>
      </p:sp>
      <p:sp>
        <p:nvSpPr>
          <p:cNvPr id="15" name="Text Box 7"/>
          <p:cNvSpPr txBox="1">
            <a:spLocks noChangeArrowheads="1"/>
          </p:cNvSpPr>
          <p:nvPr/>
        </p:nvSpPr>
        <p:spPr bwMode="auto">
          <a:xfrm rot="-848177">
            <a:off x="731838" y="5083959"/>
            <a:ext cx="4724400" cy="95410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FFFFFF"/>
                </a:solidFill>
                <a:latin typeface="Arial"/>
                <a:cs typeface="Arial"/>
              </a:rPr>
              <a:t>ALL 5 RAPTURE VIEWS ARE PREMILLENNIAL</a:t>
            </a:r>
            <a:endParaRPr lang="en-US" sz="2800" b="1">
              <a:solidFill>
                <a:srgbClr val="000000"/>
              </a:solidFill>
              <a:latin typeface="Arial"/>
              <a:cs typeface="Arial"/>
            </a:endParaRPr>
          </a:p>
        </p:txBody>
      </p:sp>
    </p:spTree>
    <p:extLst>
      <p:ext uri="{BB962C8B-B14F-4D97-AF65-F5344CB8AC3E}">
        <p14:creationId xmlns:p14="http://schemas.microsoft.com/office/powerpoint/2010/main" val="1064944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485900"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286000" y="2630488"/>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a:solidFill>
                  <a:srgbClr val="FFFFFF"/>
                </a:solidFill>
                <a:effectLst>
                  <a:outerShdw blurRad="38100" dist="38100" dir="2700000" algn="tl">
                    <a:srgbClr val="000000"/>
                  </a:outerShdw>
                </a:effectLst>
                <a:latin typeface="Arial"/>
                <a:cs typeface="Arial"/>
              </a:rPr>
              <a:t>Israel</a:t>
            </a:r>
            <a:endParaRPr lang="en-US" sz="3200" b="1">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CCFFCC"/>
                </a:solidFill>
                <a:latin typeface="Arial"/>
                <a:cs typeface="Arial"/>
              </a:rPr>
              <a:t>Judgment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Dispensationalism</a:t>
            </a:r>
          </a:p>
        </p:txBody>
      </p:sp>
      <p:sp>
        <p:nvSpPr>
          <p:cNvPr id="52241" name="Text Box 1041"/>
          <p:cNvSpPr txBox="1">
            <a:spLocks noChangeArrowheads="1"/>
          </p:cNvSpPr>
          <p:nvPr/>
        </p:nvSpPr>
        <p:spPr bwMode="auto">
          <a:xfrm>
            <a:off x="7960921" y="0"/>
            <a:ext cx="112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rgbClr val="FFFFFF"/>
                </a:solidFill>
                <a:latin typeface="Arial"/>
                <a:cs typeface="Arial"/>
              </a:rPr>
              <a:t>28</a:t>
            </a:r>
          </a:p>
          <a:p>
            <a:pPr algn="r"/>
            <a:r>
              <a:rPr lang="en-US" sz="2000" b="1">
                <a:solidFill>
                  <a:srgbClr val="FFFFFF"/>
                </a:solidFill>
                <a:latin typeface="Arial"/>
                <a:cs typeface="Arial"/>
              </a:rPr>
              <a:t>123-148</a:t>
            </a:r>
            <a:endParaRPr lang="en-US" sz="2000" b="1">
              <a:solidFill>
                <a:srgbClr val="000000"/>
              </a:solidFill>
              <a:latin typeface="Arial"/>
              <a:cs typeface="Arial"/>
            </a:endParaRPr>
          </a:p>
        </p:txBody>
      </p:sp>
    </p:spTree>
    <p:extLst>
      <p:ext uri="{BB962C8B-B14F-4D97-AF65-F5344CB8AC3E}">
        <p14:creationId xmlns:p14="http://schemas.microsoft.com/office/powerpoint/2010/main" val="25147429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r>
              <a:rPr lang="en-US" b="1" dirty="0">
                <a:solidFill>
                  <a:schemeClr val="bg1"/>
                </a:solidFill>
                <a:ea typeface="ＭＳ Ｐゴシック" charset="0"/>
              </a:rPr>
              <a:t>When will the Rapture occur?</a:t>
            </a:r>
            <a:endParaRPr lang="en-US" dirty="0">
              <a:ea typeface="ＭＳ Ｐゴシック" charset="0"/>
            </a:endParaRPr>
          </a:p>
        </p:txBody>
      </p:sp>
    </p:spTree>
    <p:extLst>
      <p:ext uri="{BB962C8B-B14F-4D97-AF65-F5344CB8AC3E}">
        <p14:creationId xmlns:p14="http://schemas.microsoft.com/office/powerpoint/2010/main" val="60822854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2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2618</TotalTime>
  <Words>4450</Words>
  <Application>Microsoft Macintosh PowerPoint</Application>
  <PresentationFormat>Letter Paper (8.5x11 in)</PresentationFormat>
  <Paragraphs>542</Paragraphs>
  <Slides>63</Slides>
  <Notes>59</Notes>
  <HiddenSlides>0</HiddenSlides>
  <MMClips>1</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63</vt:i4>
      </vt:variant>
    </vt:vector>
  </HeadingPairs>
  <TitlesOfParts>
    <vt:vector size="85" baseType="lpstr">
      <vt:lpstr>Arial</vt:lpstr>
      <vt:lpstr>Bwgrkl</vt:lpstr>
      <vt:lpstr>Calibri</vt:lpstr>
      <vt:lpstr>Comic Sans MS</vt:lpstr>
      <vt:lpstr>Lucida Sans Unicode</vt:lpstr>
      <vt:lpstr>LucidaGrande</vt:lpstr>
      <vt:lpstr>Times New Roman</vt:lpstr>
      <vt:lpstr>Wingdings</vt:lpstr>
      <vt:lpstr>Blank Presentation</vt:lpstr>
      <vt:lpstr>1_Blank Presentation</vt:lpstr>
      <vt:lpstr>Orbit</vt:lpstr>
      <vt:lpstr>4_Office Theme</vt:lpstr>
      <vt:lpstr>20_Blank Presentation</vt:lpstr>
      <vt:lpstr>33_Blank Presentation</vt:lpstr>
      <vt:lpstr>預設簡報設計</vt:lpstr>
      <vt:lpstr>22_Default Design</vt:lpstr>
      <vt:lpstr>Beam</vt:lpstr>
      <vt:lpstr>Default Design</vt:lpstr>
      <vt:lpstr>1_Orbit</vt:lpstr>
      <vt:lpstr>24_Blank Presentation</vt:lpstr>
      <vt:lpstr>3_Blank Presentation</vt:lpstr>
      <vt:lpstr>2_Blank Presentation</vt:lpstr>
      <vt:lpstr>The Rapture</vt:lpstr>
      <vt:lpstr>PowerPoint Presentation</vt:lpstr>
      <vt:lpstr>PowerPoint Presentation</vt:lpstr>
      <vt:lpstr>Amillennialism</vt:lpstr>
      <vt:lpstr>Critiques of Covenant Theology</vt:lpstr>
      <vt:lpstr>Postmillennialism</vt:lpstr>
      <vt:lpstr>Premillennialism</vt:lpstr>
      <vt:lpstr>Dispensationalism</vt:lpstr>
      <vt:lpstr>When will the Rapture occur?</vt:lpstr>
      <vt:lpstr>Philadelphia (Rev. 3:7-13)</vt:lpstr>
      <vt:lpstr>Christ promises honor before enemies (Rev 3:9). </vt:lpstr>
      <vt:lpstr>Deliverance from the Tribulation</vt:lpstr>
      <vt:lpstr>Greek Prepositions</vt:lpstr>
      <vt:lpstr>Premillennialism</vt:lpstr>
      <vt:lpstr>"Pre-Trib" Rapture</vt:lpstr>
      <vt:lpstr>Why Am I Pretrib?</vt:lpstr>
      <vt:lpstr>"Pre-Trib" Rapture</vt:lpstr>
      <vt:lpstr>"Pre-Trib" Rapture</vt:lpstr>
      <vt:lpstr>The Only Other NT Occurrence of "Keep  From" (tereo ek)</vt:lpstr>
      <vt:lpstr>"Pre-Trib" Rapture</vt:lpstr>
      <vt:lpstr>Why Am I Pretrib?</vt:lpstr>
      <vt:lpstr>"Pre-Trib" Rapture</vt:lpstr>
      <vt:lpstr>Why Am I Pretrib?</vt:lpstr>
      <vt:lpstr>Why Am I Pretrib?</vt:lpstr>
      <vt:lpstr>Why Am I Pretrib?</vt:lpstr>
      <vt:lpstr>Stages of the Second Coming</vt:lpstr>
      <vt:lpstr>Stages of the Second Coming</vt:lpstr>
      <vt:lpstr>Stages of the Second Coming</vt:lpstr>
      <vt:lpstr>Stages of the Second Coming</vt:lpstr>
      <vt:lpstr>"Mid-Trib" Rapture</vt:lpstr>
      <vt:lpstr>"Post-Trib" Rapture</vt:lpstr>
      <vt:lpstr>Critiques of a “Post-Trib” Rapture</vt:lpstr>
      <vt:lpstr>Why Am I Not Posttrib?</vt:lpstr>
      <vt:lpstr>A "Pre-Trib" Rapture explains how the Millennium will have both babies &amp; death</vt:lpstr>
      <vt:lpstr>"Partial" Rapture</vt:lpstr>
      <vt:lpstr>"Prewrath" Rapture</vt:lpstr>
      <vt:lpstr>Pretribulational Premillennialism</vt:lpstr>
      <vt:lpstr>“We will rise to meet Him”  (1 Thess. 4:16)</vt:lpstr>
      <vt:lpstr>We will join him in the clouds</vt:lpstr>
      <vt:lpstr>“We Shall Behold Him”</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…our Savior and Lord!</vt:lpstr>
      <vt:lpstr>Black</vt:lpstr>
      <vt:lpstr>We will live forever with the One who flung stars into space!</vt:lpstr>
      <vt:lpstr>Black</vt:lpstr>
      <vt:lpstr>Future (Eschatology) link at BibleStudyDownloads.org</vt:lpstr>
    </vt:vector>
  </TitlesOfParts>
  <Company>First Baptist Church Yucaipa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Mahlon Friesen</dc:creator>
  <cp:lastModifiedBy>Rick Griffith</cp:lastModifiedBy>
  <cp:revision>157</cp:revision>
  <cp:lastPrinted>1999-09-09T19:37:30Z</cp:lastPrinted>
  <dcterms:created xsi:type="dcterms:W3CDTF">2009-03-11T14:46:21Z</dcterms:created>
  <dcterms:modified xsi:type="dcterms:W3CDTF">2023-11-26T17:00:22Z</dcterms:modified>
</cp:coreProperties>
</file>