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theme/theme1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theme/theme21.xml" ContentType="application/vnd.openxmlformats-officedocument.theme+xml"/>
  <Override PartName="/ppt/slideLayouts/slideLayout142.xml" ContentType="application/vnd.openxmlformats-officedocument.presentationml.slideLayout+xml"/>
  <Override PartName="/ppt/theme/theme2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55" r:id="rId2"/>
    <p:sldMasterId id="2147483653" r:id="rId3"/>
    <p:sldMasterId id="2147483652" r:id="rId4"/>
    <p:sldMasterId id="2147483650" r:id="rId5"/>
    <p:sldMasterId id="2147483649" r:id="rId6"/>
    <p:sldMasterId id="2147483658" r:id="rId7"/>
    <p:sldMasterId id="2147483670" r:id="rId8"/>
    <p:sldMasterId id="2147484009" r:id="rId9"/>
    <p:sldMasterId id="2147484352" r:id="rId10"/>
    <p:sldMasterId id="2147484990" r:id="rId11"/>
    <p:sldMasterId id="2147484996" r:id="rId12"/>
    <p:sldMasterId id="2147484998" r:id="rId13"/>
    <p:sldMasterId id="2147485000" r:id="rId14"/>
    <p:sldMasterId id="2147485641" r:id="rId15"/>
    <p:sldMasterId id="2147485791" r:id="rId16"/>
    <p:sldMasterId id="2147485803" r:id="rId17"/>
    <p:sldMasterId id="2147485835" r:id="rId18"/>
    <p:sldMasterId id="2147485850" r:id="rId19"/>
    <p:sldMasterId id="2147485862" r:id="rId20"/>
    <p:sldMasterId id="2147485864" r:id="rId21"/>
    <p:sldMasterId id="2147485866" r:id="rId22"/>
    <p:sldMasterId id="2147485868" r:id="rId23"/>
    <p:sldMasterId id="2147485882" r:id="rId24"/>
    <p:sldMasterId id="2147485896" r:id="rId25"/>
  </p:sldMasterIdLst>
  <p:notesMasterIdLst>
    <p:notesMasterId r:id="rId86"/>
  </p:notesMasterIdLst>
  <p:sldIdLst>
    <p:sldId id="322" r:id="rId26"/>
    <p:sldId id="336" r:id="rId27"/>
    <p:sldId id="294" r:id="rId28"/>
    <p:sldId id="256" r:id="rId29"/>
    <p:sldId id="279" r:id="rId30"/>
    <p:sldId id="258" r:id="rId31"/>
    <p:sldId id="270" r:id="rId32"/>
    <p:sldId id="271" r:id="rId33"/>
    <p:sldId id="272" r:id="rId34"/>
    <p:sldId id="259" r:id="rId35"/>
    <p:sldId id="280" r:id="rId36"/>
    <p:sldId id="261" r:id="rId37"/>
    <p:sldId id="262" r:id="rId38"/>
    <p:sldId id="283" r:id="rId39"/>
    <p:sldId id="281" r:id="rId40"/>
    <p:sldId id="332" r:id="rId41"/>
    <p:sldId id="333" r:id="rId42"/>
    <p:sldId id="334" r:id="rId43"/>
    <p:sldId id="335" r:id="rId44"/>
    <p:sldId id="265" r:id="rId45"/>
    <p:sldId id="285" r:id="rId46"/>
    <p:sldId id="290" r:id="rId47"/>
    <p:sldId id="284" r:id="rId48"/>
    <p:sldId id="287" r:id="rId49"/>
    <p:sldId id="289" r:id="rId50"/>
    <p:sldId id="293" r:id="rId51"/>
    <p:sldId id="307" r:id="rId52"/>
    <p:sldId id="308" r:id="rId53"/>
    <p:sldId id="309" r:id="rId54"/>
    <p:sldId id="310" r:id="rId55"/>
    <p:sldId id="311" r:id="rId56"/>
    <p:sldId id="461" r:id="rId57"/>
    <p:sldId id="462" r:id="rId58"/>
    <p:sldId id="312" r:id="rId59"/>
    <p:sldId id="313" r:id="rId60"/>
    <p:sldId id="4229" r:id="rId61"/>
    <p:sldId id="315" r:id="rId62"/>
    <p:sldId id="292" r:id="rId63"/>
    <p:sldId id="316" r:id="rId64"/>
    <p:sldId id="317" r:id="rId65"/>
    <p:sldId id="318" r:id="rId66"/>
    <p:sldId id="319" r:id="rId67"/>
    <p:sldId id="320" r:id="rId68"/>
    <p:sldId id="4674" r:id="rId69"/>
    <p:sldId id="299" r:id="rId70"/>
    <p:sldId id="300" r:id="rId71"/>
    <p:sldId id="301" r:id="rId72"/>
    <p:sldId id="291" r:id="rId73"/>
    <p:sldId id="325" r:id="rId74"/>
    <p:sldId id="326" r:id="rId75"/>
    <p:sldId id="327" r:id="rId76"/>
    <p:sldId id="328" r:id="rId77"/>
    <p:sldId id="364" r:id="rId78"/>
    <p:sldId id="4675" r:id="rId79"/>
    <p:sldId id="4676" r:id="rId80"/>
    <p:sldId id="4677" r:id="rId81"/>
    <p:sldId id="4678" r:id="rId82"/>
    <p:sldId id="4702" r:id="rId83"/>
    <p:sldId id="323" r:id="rId84"/>
    <p:sldId id="337" r:id="rId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683"/>
    <p:restoredTop sz="79189" autoAdjust="0"/>
  </p:normalViewPr>
  <p:slideViewPr>
    <p:cSldViewPr>
      <p:cViewPr varScale="1">
        <p:scale>
          <a:sx n="77" d="100"/>
          <a:sy n="77" d="100"/>
        </p:scale>
        <p:origin x="192" y="1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2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presProps" Target="presProps.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D5FEF3D-29F8-1A44-8624-A092829F2427}" type="slidenum">
              <a:rPr lang="en-US"/>
              <a:pPr>
                <a:defRPr/>
              </a:pPr>
              <a:t>‹#›</a:t>
            </a:fld>
            <a:endParaRPr lang="en-US"/>
          </a:p>
        </p:txBody>
      </p:sp>
    </p:spTree>
    <p:extLst>
      <p:ext uri="{BB962C8B-B14F-4D97-AF65-F5344CB8AC3E}">
        <p14:creationId xmlns:p14="http://schemas.microsoft.com/office/powerpoint/2010/main" val="1095208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Geneva" pitchFamily="24" charset="0"/>
      </a:defRPr>
    </a:lvl3pPr>
    <a:lvl4pPr marL="13716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4pPr>
    <a:lvl5pPr marL="18288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57F189-A961-2445-BBEF-4FCE763B8DE3}" type="slidenum">
              <a:rPr lang="en-US" sz="1200"/>
              <a:pPr/>
              <a:t>2</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B99B4B-536D-E74E-A7E3-ADB2DC019CD6}" type="slidenum">
              <a:rPr lang="en-US" sz="1200"/>
              <a:pPr/>
              <a:t>12</a:t>
            </a:fld>
            <a:endParaRPr lang="en-US" sz="1200"/>
          </a:p>
        </p:txBody>
      </p:sp>
      <p:sp>
        <p:nvSpPr>
          <p:cNvPr id="129026" name="Rectangle 2"/>
          <p:cNvSpPr>
            <a:spLocks noGrp="1" noRot="1" noChangeAspect="1" noChangeArrowheads="1"/>
          </p:cNvSpPr>
          <p:nvPr>
            <p:ph type="sldImg"/>
          </p:nvPr>
        </p:nvSpPr>
        <p:spPr>
          <a:xfrm>
            <a:off x="1130300" y="674688"/>
            <a:ext cx="4597400" cy="3448050"/>
          </a:xfrm>
          <a:solidFill>
            <a:srgbClr val="FFFFFF"/>
          </a:solidFill>
          <a:ln/>
        </p:spPr>
      </p:sp>
      <p:sp>
        <p:nvSpPr>
          <p:cNvPr id="12902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2E0AA1-DA16-4448-8046-DBD68D57D364}" type="slidenum">
              <a:rPr lang="en-US" sz="1200"/>
              <a:pPr/>
              <a:t>13</a:t>
            </a:fld>
            <a:endParaRPr lang="en-US" sz="1200"/>
          </a:p>
        </p:txBody>
      </p:sp>
      <p:sp>
        <p:nvSpPr>
          <p:cNvPr id="131074" name="Rectangle 2"/>
          <p:cNvSpPr>
            <a:spLocks noGrp="1" noRot="1" noChangeAspect="1" noChangeArrowheads="1"/>
          </p:cNvSpPr>
          <p:nvPr>
            <p:ph type="sldImg"/>
          </p:nvPr>
        </p:nvSpPr>
        <p:spPr>
          <a:xfrm>
            <a:off x="1130300" y="674688"/>
            <a:ext cx="4597400" cy="3448050"/>
          </a:xfrm>
          <a:solidFill>
            <a:srgbClr val="FFFFFF"/>
          </a:solidFill>
          <a:ln/>
        </p:spPr>
      </p:sp>
      <p:sp>
        <p:nvSpPr>
          <p:cNvPr id="13107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5FDEB-2222-EF46-BD55-213AFD1DEE53}" type="slidenum">
              <a:rPr lang="en-US" sz="1200"/>
              <a:pPr/>
              <a:t>14</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9D7D6B-965D-654D-9F9C-6288DFD78B05}" type="slidenum">
              <a:rPr lang="en-US" sz="1200"/>
              <a:pPr/>
              <a:t>15</a:t>
            </a:fld>
            <a:endParaRPr lang="en-US" sz="1200"/>
          </a:p>
        </p:txBody>
      </p:sp>
      <p:sp>
        <p:nvSpPr>
          <p:cNvPr id="135170" name="Rectangle 2"/>
          <p:cNvSpPr>
            <a:spLocks noGrp="1" noRot="1" noChangeAspect="1" noChangeArrowheads="1"/>
          </p:cNvSpPr>
          <p:nvPr>
            <p:ph type="sldImg"/>
          </p:nvPr>
        </p:nvSpPr>
        <p:spPr>
          <a:xfrm>
            <a:off x="1130300" y="674688"/>
            <a:ext cx="4597400" cy="3448050"/>
          </a:xfrm>
          <a:solidFill>
            <a:srgbClr val="FFFFFF"/>
          </a:solidFill>
          <a:ln/>
        </p:spPr>
      </p:sp>
      <p:sp>
        <p:nvSpPr>
          <p:cNvPr id="13517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F80D98-F5BB-1444-9779-88A090DB1A4D}" type="slidenum">
              <a:rPr lang="en-US" sz="1200">
                <a:solidFill>
                  <a:prstClr val="black"/>
                </a:solidFill>
              </a:rPr>
              <a:pPr/>
              <a:t>16</a:t>
            </a:fld>
            <a:endParaRPr lang="en-US" sz="1200">
              <a:solidFill>
                <a:prstClr val="black"/>
              </a:solidFill>
            </a:endParaRPr>
          </a:p>
        </p:txBody>
      </p:sp>
      <p:sp>
        <p:nvSpPr>
          <p:cNvPr id="137218" name="Rectangle 2"/>
          <p:cNvSpPr>
            <a:spLocks noGrp="1" noRot="1" noChangeAspect="1" noChangeArrowheads="1"/>
          </p:cNvSpPr>
          <p:nvPr>
            <p:ph type="sldImg"/>
          </p:nvPr>
        </p:nvSpPr>
        <p:spPr>
          <a:xfrm>
            <a:off x="1130300" y="674688"/>
            <a:ext cx="4597400" cy="3448050"/>
          </a:xfrm>
          <a:solidFill>
            <a:srgbClr val="FFFFFF"/>
          </a:solidFill>
          <a:ln/>
        </p:spPr>
      </p:sp>
      <p:sp>
        <p:nvSpPr>
          <p:cNvPr id="13721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385A76-4A9B-2842-884C-0A8DFE56D80E}" type="slidenum">
              <a:rPr lang="en-US" sz="1200">
                <a:solidFill>
                  <a:prstClr val="black"/>
                </a:solidFill>
              </a:rPr>
              <a:pPr/>
              <a:t>17</a:t>
            </a:fld>
            <a:endParaRPr lang="en-US" sz="1200">
              <a:solidFill>
                <a:prstClr val="black"/>
              </a:solidFill>
            </a:endParaRPr>
          </a:p>
        </p:txBody>
      </p:sp>
      <p:sp>
        <p:nvSpPr>
          <p:cNvPr id="139266" name="Rectangle 2"/>
          <p:cNvSpPr>
            <a:spLocks noGrp="1" noRot="1" noChangeAspect="1" noChangeArrowheads="1"/>
          </p:cNvSpPr>
          <p:nvPr>
            <p:ph type="sldImg"/>
          </p:nvPr>
        </p:nvSpPr>
        <p:spPr>
          <a:xfrm>
            <a:off x="1130300" y="674688"/>
            <a:ext cx="4597400" cy="3448050"/>
          </a:xfrm>
          <a:solidFill>
            <a:srgbClr val="FFFFFF"/>
          </a:solidFill>
          <a:ln/>
        </p:spPr>
      </p:sp>
      <p:sp>
        <p:nvSpPr>
          <p:cNvPr id="13926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B4A036-CB21-5A43-A45B-A338309F8FFE}" type="slidenum">
              <a:rPr lang="en-US" sz="1200">
                <a:solidFill>
                  <a:prstClr val="black"/>
                </a:solidFill>
              </a:rPr>
              <a:pPr/>
              <a:t>18</a:t>
            </a:fld>
            <a:endParaRPr lang="en-US" sz="1200">
              <a:solidFill>
                <a:prstClr val="black"/>
              </a:solidFill>
            </a:endParaRPr>
          </a:p>
        </p:txBody>
      </p:sp>
      <p:sp>
        <p:nvSpPr>
          <p:cNvPr id="141314" name="Rectangle 2"/>
          <p:cNvSpPr>
            <a:spLocks noGrp="1" noRot="1" noChangeAspect="1" noChangeArrowheads="1"/>
          </p:cNvSpPr>
          <p:nvPr>
            <p:ph type="sldImg"/>
          </p:nvPr>
        </p:nvSpPr>
        <p:spPr>
          <a:xfrm>
            <a:off x="1130300" y="674688"/>
            <a:ext cx="4597400" cy="3448050"/>
          </a:xfrm>
          <a:solidFill>
            <a:srgbClr val="FFFFFF"/>
          </a:solidFill>
          <a:ln/>
        </p:spPr>
      </p:sp>
      <p:sp>
        <p:nvSpPr>
          <p:cNvPr id="14131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919A58-59A9-0644-9931-4C59B143AD68}" type="slidenum">
              <a:rPr lang="en-US" sz="1200">
                <a:solidFill>
                  <a:prstClr val="black"/>
                </a:solidFill>
              </a:rPr>
              <a:pPr/>
              <a:t>19</a:t>
            </a:fld>
            <a:endParaRPr lang="en-US" sz="1200">
              <a:solidFill>
                <a:prstClr val="black"/>
              </a:solidFill>
            </a:endParaRPr>
          </a:p>
        </p:txBody>
      </p:sp>
      <p:sp>
        <p:nvSpPr>
          <p:cNvPr id="143362" name="Rectangle 2"/>
          <p:cNvSpPr>
            <a:spLocks noGrp="1" noRot="1" noChangeAspect="1" noChangeArrowheads="1"/>
          </p:cNvSpPr>
          <p:nvPr>
            <p:ph type="sldImg"/>
          </p:nvPr>
        </p:nvSpPr>
        <p:spPr>
          <a:xfrm>
            <a:off x="1130300" y="674688"/>
            <a:ext cx="4597400" cy="3448050"/>
          </a:xfrm>
          <a:solidFill>
            <a:srgbClr val="FFFFFF"/>
          </a:solidFill>
          <a:ln/>
        </p:spPr>
      </p:sp>
      <p:sp>
        <p:nvSpPr>
          <p:cNvPr id="14336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A0AA15-9E8C-3942-AE8C-BA33634B31DE}" type="slidenum">
              <a:rPr lang="en-US" sz="1200"/>
              <a:pPr/>
              <a:t>20</a:t>
            </a:fld>
            <a:endParaRPr lang="en-US" sz="1200"/>
          </a:p>
        </p:txBody>
      </p:sp>
      <p:sp>
        <p:nvSpPr>
          <p:cNvPr id="145410" name="Rectangle 2"/>
          <p:cNvSpPr>
            <a:spLocks noGrp="1" noRot="1" noChangeAspect="1" noChangeArrowheads="1"/>
          </p:cNvSpPr>
          <p:nvPr>
            <p:ph type="sldImg"/>
          </p:nvPr>
        </p:nvSpPr>
        <p:spPr>
          <a:xfrm>
            <a:off x="1130300" y="674688"/>
            <a:ext cx="4597400" cy="3448050"/>
          </a:xfrm>
          <a:solidFill>
            <a:srgbClr val="FFFFFF"/>
          </a:solidFill>
          <a:ln/>
        </p:spPr>
      </p:sp>
      <p:sp>
        <p:nvSpPr>
          <p:cNvPr id="14541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161A52-33C2-9648-930C-D0026807795A}" type="slidenum">
              <a:rPr lang="en-US" sz="1200"/>
              <a:pPr/>
              <a:t>21</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3DD178-F4FF-0840-8E90-7082DABA692D}" type="slidenum">
              <a:rPr lang="en-US" sz="1200"/>
              <a:pPr/>
              <a:t>4</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82E32E-00F1-D042-991C-A5F02C14589C}" type="slidenum">
              <a:rPr lang="en-US" sz="1200"/>
              <a:pPr/>
              <a:t>22</a:t>
            </a:fld>
            <a:endParaRPr lang="en-US" sz="12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563765-FFF0-FA42-9112-D07C0BA90634}" type="slidenum">
              <a:rPr lang="en-US" sz="1200"/>
              <a:pPr/>
              <a:t>23</a:t>
            </a:fld>
            <a:endParaRPr lang="en-US" sz="12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EA07A8-6702-434B-8FF9-950A00A08329}" type="slidenum">
              <a:rPr lang="en-US" sz="1200"/>
              <a:pPr/>
              <a:t>24</a:t>
            </a:fld>
            <a:endParaRPr lang="en-US" sz="120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908338-1303-9F49-81BC-091DF3B00AAF}" type="slidenum">
              <a:rPr lang="en-US" sz="1200"/>
              <a:pPr/>
              <a:t>25</a:t>
            </a:fld>
            <a:endParaRPr lang="en-US" sz="12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BF2A52-7988-C444-8D1C-8CF18805A356}" type="slidenum">
              <a:rPr lang="en-US" sz="1200"/>
              <a:pPr/>
              <a:t>26</a:t>
            </a:fld>
            <a:endParaRPr lang="en-US" sz="120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159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83CCFC-7FD6-F946-9D95-6432F5D7B86F}" type="slidenum">
              <a:rPr lang="en-US" sz="1200">
                <a:solidFill>
                  <a:srgbClr val="000000"/>
                </a:solidFill>
              </a:rPr>
              <a:pPr/>
              <a:t>27</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DD966C-EB08-C142-A59A-72A3E49B86F8}" type="slidenum">
              <a:rPr lang="en-US" sz="1200">
                <a:solidFill>
                  <a:srgbClr val="000000"/>
                </a:solidFill>
              </a:rPr>
              <a:pPr/>
              <a:t>28</a:t>
            </a:fld>
            <a:endParaRPr lang="en-US" sz="1200">
              <a:solidFill>
                <a:srgbClr val="000000"/>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sz="1100" b="0" dirty="0">
                <a:latin typeface="Times New Roman" charset="0"/>
                <a:ea typeface="ＭＳ Ｐゴシック" charset="0"/>
                <a:cs typeface="ＭＳ Ｐゴシック" charset="0"/>
              </a:rPr>
              <a:t>A recap of the covenants that are amplified from the Abrahamic covenant of which the new covenant was one of them. </a:t>
            </a:r>
          </a:p>
          <a:p>
            <a:pPr>
              <a:lnSpc>
                <a:spcPct val="90000"/>
              </a:lnSpc>
              <a:spcBef>
                <a:spcPct val="0"/>
              </a:spcBef>
            </a:pPr>
            <a:endParaRPr lang="en-US" sz="1100" b="0" dirty="0">
              <a:latin typeface="Times New Roman" charset="0"/>
              <a:ea typeface="ＭＳ Ｐゴシック" charset="0"/>
              <a:cs typeface="ＭＳ Ｐゴシック" charset="0"/>
            </a:endParaRPr>
          </a:p>
          <a:p>
            <a:pPr>
              <a:lnSpc>
                <a:spcPct val="90000"/>
              </a:lnSpc>
            </a:pPr>
            <a:r>
              <a:rPr lang="en-US" sz="1100" b="0" dirty="0">
                <a:latin typeface="Times New Roman" charset="0"/>
                <a:ea typeface="ＭＳ Ｐゴシック" charset="0"/>
                <a:cs typeface="ＭＳ Ｐゴシック" charset="0"/>
              </a:rPr>
              <a:t>(cf. Deut. 30:1-10) promises:</a:t>
            </a:r>
          </a:p>
          <a:p>
            <a:pPr>
              <a:lnSpc>
                <a:spcPct val="90000"/>
              </a:lnSpc>
              <a:buFontTx/>
              <a:buChar char="•"/>
            </a:pPr>
            <a:r>
              <a:rPr lang="en-US" sz="1100" b="0" dirty="0">
                <a:latin typeface="Times New Roman" charset="0"/>
                <a:ea typeface="ＭＳ Ｐゴシック" charset="0"/>
                <a:cs typeface="ＭＳ Ｐゴシック" charset="0"/>
              </a:rPr>
              <a:t>Land from </a:t>
            </a:r>
            <a:r>
              <a:rPr lang="en-US" sz="1100" b="0" dirty="0" err="1">
                <a:latin typeface="Times New Roman" charset="0"/>
                <a:ea typeface="ＭＳ Ｐゴシック" charset="0"/>
                <a:cs typeface="ＭＳ Ｐゴシック" charset="0"/>
              </a:rPr>
              <a:t>Wadi</a:t>
            </a:r>
            <a:r>
              <a:rPr lang="en-US" sz="1100" b="0" dirty="0">
                <a:latin typeface="Times New Roman" charset="0"/>
                <a:ea typeface="ＭＳ Ｐゴシック" charset="0"/>
                <a:cs typeface="ＭＳ Ｐゴシック" charset="0"/>
              </a:rPr>
              <a:t> of Egypt to Euphrates River (Isa. 27:12)</a:t>
            </a:r>
          </a:p>
          <a:p>
            <a:pPr>
              <a:lnSpc>
                <a:spcPct val="90000"/>
              </a:lnSpc>
              <a:buFontTx/>
              <a:buChar char="•"/>
            </a:pPr>
            <a:r>
              <a:rPr lang="en-US" sz="1100" b="0" dirty="0">
                <a:latin typeface="Times New Roman" charset="0"/>
                <a:ea typeface="ＭＳ Ｐゴシック" charset="0"/>
                <a:cs typeface="ＭＳ Ｐゴシック" charset="0"/>
              </a:rPr>
              <a:t>Eternal possession of land (Gen. 17:8) after exile/restoration</a:t>
            </a:r>
          </a:p>
          <a:p>
            <a:pPr>
              <a:lnSpc>
                <a:spcPct val="90000"/>
              </a:lnSpc>
              <a:buFontTx/>
              <a:buChar char="•"/>
            </a:pPr>
            <a:r>
              <a:rPr lang="en-US" sz="1100" b="0" dirty="0">
                <a:latin typeface="Times New Roman" charset="0"/>
                <a:ea typeface="ＭＳ Ｐゴシック" charset="0"/>
                <a:cs typeface="ＭＳ Ｐゴシック" charset="0"/>
              </a:rPr>
              <a:t>Whole world blessed via the land (Isa. 14:1-2)</a:t>
            </a:r>
          </a:p>
          <a:p>
            <a:pPr>
              <a:lnSpc>
                <a:spcPct val="90000"/>
              </a:lnSpc>
              <a:buFontTx/>
              <a:buChar char="•"/>
            </a:pPr>
            <a:endParaRPr lang="en-US" sz="1100" b="0" dirty="0">
              <a:latin typeface="Times New Roman" charset="0"/>
              <a:ea typeface="ＭＳ Ｐゴシック" charset="0"/>
              <a:cs typeface="ＭＳ Ｐゴシック" charset="0"/>
            </a:endParaRPr>
          </a:p>
          <a:p>
            <a:pPr>
              <a:lnSpc>
                <a:spcPct val="90000"/>
              </a:lnSpc>
            </a:pPr>
            <a:r>
              <a:rPr lang="en-US" sz="1100" b="0" dirty="0">
                <a:latin typeface="Times New Roman" charset="0"/>
                <a:ea typeface="ＭＳ Ｐゴシック" charset="0"/>
                <a:cs typeface="ＭＳ Ｐゴシック" charset="0"/>
              </a:rPr>
              <a:t>2 Samuel 7:12-16 promises perpetual:</a:t>
            </a:r>
          </a:p>
          <a:p>
            <a:pPr>
              <a:lnSpc>
                <a:spcPct val="90000"/>
              </a:lnSpc>
              <a:buFontTx/>
              <a:buChar char="•"/>
            </a:pPr>
            <a:r>
              <a:rPr lang="en-US" sz="1100" b="0" dirty="0">
                <a:latin typeface="Times New Roman" charset="0"/>
                <a:ea typeface="ＭＳ Ｐゴシック" charset="0"/>
                <a:cs typeface="ＭＳ Ｐゴシック" charset="0"/>
              </a:rPr>
              <a:t>Sons (</a:t>
            </a:r>
            <a:r>
              <a:rPr lang="en-US" altLang="ja-JP" sz="1100" b="0" dirty="0">
                <a:latin typeface="Times New Roman" charset="0"/>
                <a:ea typeface="ＭＳ Ｐゴシック" charset="0"/>
                <a:cs typeface="ＭＳ Ｐゴシック" charset="0"/>
              </a:rPr>
              <a:t>"house" never wiped out)</a:t>
            </a:r>
          </a:p>
          <a:p>
            <a:pPr>
              <a:lnSpc>
                <a:spcPct val="90000"/>
              </a:lnSpc>
              <a:buFontTx/>
              <a:buChar char="•"/>
            </a:pPr>
            <a:r>
              <a:rPr lang="en-US" sz="1100" b="0" dirty="0">
                <a:latin typeface="Times New Roman" charset="0"/>
                <a:ea typeface="ＭＳ Ｐゴシック" charset="0"/>
                <a:cs typeface="ＭＳ Ｐゴシック" charset="0"/>
              </a:rPr>
              <a:t>Kingdom (political dynasty)</a:t>
            </a:r>
          </a:p>
          <a:p>
            <a:pPr>
              <a:lnSpc>
                <a:spcPct val="90000"/>
              </a:lnSpc>
              <a:buFontTx/>
              <a:buChar char="•"/>
            </a:pPr>
            <a:r>
              <a:rPr lang="en-US" sz="1100" b="0" dirty="0">
                <a:latin typeface="Times New Roman" charset="0"/>
                <a:ea typeface="ＭＳ Ｐゴシック" charset="0"/>
                <a:cs typeface="ＭＳ Ｐゴシック" charset="0"/>
              </a:rPr>
              <a:t>Throne (right to rule by descendants)</a:t>
            </a:r>
          </a:p>
          <a:p>
            <a:pPr>
              <a:lnSpc>
                <a:spcPct val="90000"/>
              </a:lnSpc>
              <a:buFontTx/>
              <a:buChar char="•"/>
            </a:pPr>
            <a:r>
              <a:rPr lang="en-US" sz="1100" b="0" dirty="0">
                <a:latin typeface="Times New Roman" charset="0"/>
                <a:ea typeface="ＭＳ Ｐゴシック" charset="0"/>
                <a:cs typeface="ＭＳ Ｐゴシック" charset="0"/>
              </a:rPr>
              <a:t>Temple (son to build it)</a:t>
            </a:r>
          </a:p>
          <a:p>
            <a:pPr>
              <a:lnSpc>
                <a:spcPct val="90000"/>
              </a:lnSpc>
            </a:pPr>
            <a:endParaRPr lang="en-US" sz="1100" b="0" dirty="0">
              <a:latin typeface="Times New Roman" charset="0"/>
              <a:ea typeface="ＭＳ Ｐゴシック" charset="0"/>
              <a:cs typeface="ＭＳ Ｐゴシック" charset="0"/>
            </a:endParaRPr>
          </a:p>
          <a:p>
            <a:pPr>
              <a:lnSpc>
                <a:spcPct val="90000"/>
              </a:lnSpc>
            </a:pPr>
            <a:r>
              <a:rPr lang="en-US" sz="1100" b="0" dirty="0">
                <a:latin typeface="Times New Roman" charset="0"/>
                <a:ea typeface="ＭＳ Ｐゴシック" charset="0"/>
                <a:cs typeface="ＭＳ Ｐゴシック" charset="0"/>
              </a:rPr>
              <a:t>Jeremiah 31:31-34 promises:</a:t>
            </a:r>
          </a:p>
          <a:p>
            <a:pPr>
              <a:lnSpc>
                <a:spcPct val="90000"/>
              </a:lnSpc>
              <a:buFontTx/>
              <a:buChar char="•"/>
            </a:pPr>
            <a:r>
              <a:rPr lang="en-US" sz="1100" b="0" dirty="0">
                <a:latin typeface="Times New Roman" charset="0"/>
                <a:ea typeface="ＭＳ Ｐゴシック" charset="0"/>
                <a:cs typeface="ＭＳ Ｐゴシック" charset="0"/>
              </a:rPr>
              <a:t>Forgiveness</a:t>
            </a:r>
          </a:p>
          <a:p>
            <a:pPr>
              <a:lnSpc>
                <a:spcPct val="90000"/>
              </a:lnSpc>
              <a:buFontTx/>
              <a:buChar char="•"/>
            </a:pPr>
            <a:r>
              <a:rPr lang="en-US" sz="1100" b="0" dirty="0">
                <a:latin typeface="Times New Roman" charset="0"/>
                <a:ea typeface="ＭＳ Ｐゴシック" charset="0"/>
                <a:cs typeface="ＭＳ Ｐゴシック" charset="0"/>
              </a:rPr>
              <a:t>Indwelling Spirit</a:t>
            </a:r>
          </a:p>
          <a:p>
            <a:pPr>
              <a:lnSpc>
                <a:spcPct val="90000"/>
              </a:lnSpc>
              <a:buFontTx/>
              <a:buChar char="•"/>
            </a:pPr>
            <a:r>
              <a:rPr lang="en-US" sz="1100" b="0" dirty="0">
                <a:latin typeface="Times New Roman" charset="0"/>
                <a:ea typeface="ＭＳ Ｐゴシック" charset="0"/>
                <a:cs typeface="ＭＳ Ｐゴシック" charset="0"/>
              </a:rPr>
              <a:t>New heart, nature, mind</a:t>
            </a:r>
          </a:p>
          <a:p>
            <a:pPr>
              <a:lnSpc>
                <a:spcPct val="90000"/>
              </a:lnSpc>
              <a:buFontTx/>
              <a:buChar char="•"/>
            </a:pPr>
            <a:r>
              <a:rPr lang="en-US" sz="1100" b="0" dirty="0">
                <a:latin typeface="Times New Roman" charset="0"/>
                <a:ea typeface="ＭＳ Ｐゴシック" charset="0"/>
                <a:cs typeface="ＭＳ Ｐゴシック" charset="0"/>
              </a:rPr>
              <a:t>Reunification of Israel and Judah</a:t>
            </a:r>
          </a:p>
          <a:p>
            <a:pPr>
              <a:lnSpc>
                <a:spcPct val="90000"/>
              </a:lnSpc>
              <a:buFontTx/>
              <a:buChar char="•"/>
            </a:pPr>
            <a:r>
              <a:rPr lang="en-US" sz="1100" b="0" dirty="0">
                <a:latin typeface="Times New Roman" charset="0"/>
                <a:ea typeface="ＭＳ Ｐゴシック" charset="0"/>
                <a:cs typeface="ＭＳ Ｐゴシック" charset="0"/>
              </a:rPr>
              <a:t>No need for evangelism</a:t>
            </a:r>
          </a:p>
          <a:p>
            <a:pPr>
              <a:lnSpc>
                <a:spcPct val="90000"/>
              </a:lnSpc>
              <a:buFontTx/>
              <a:buChar char="•"/>
            </a:pPr>
            <a:endParaRPr lang="en-US" sz="1100" b="0"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F35703-610E-2143-AC20-95978AD70DAE}" type="slidenum">
              <a:rPr lang="en-US" sz="1200">
                <a:solidFill>
                  <a:srgbClr val="000000"/>
                </a:solidFill>
              </a:rPr>
              <a:pPr/>
              <a:t>29</a:t>
            </a:fld>
            <a:endParaRPr lang="en-US" sz="1200">
              <a:solidFill>
                <a:srgbClr val="000000"/>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DCB64A-490C-764A-840D-9A8D58CB5307}" type="slidenum">
              <a:rPr lang="en-US" sz="1200">
                <a:solidFill>
                  <a:srgbClr val="000000"/>
                </a:solidFill>
              </a:rPr>
              <a:pPr/>
              <a:t>30</a:t>
            </a:fld>
            <a:endParaRPr lang="en-US" sz="1200">
              <a:solidFill>
                <a:srgbClr val="000000"/>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55705-A6A0-9542-8860-5335E71B417D}" type="slidenum">
              <a:rPr lang="en-US" sz="1200">
                <a:solidFill>
                  <a:srgbClr val="000000"/>
                </a:solidFill>
              </a:rPr>
              <a:pPr/>
              <a:t>31</a:t>
            </a:fld>
            <a:endParaRPr lang="en-US" sz="1200">
              <a:solidFill>
                <a:srgbClr val="000000"/>
              </a:solidFil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charset="0"/>
                <a:ea typeface="ＭＳ Ｐゴシック" charset="0"/>
                <a:cs typeface="ＭＳ Ｐゴシック" charset="0"/>
              </a:rPr>
              <a:t>How did we know that it was unconditional?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958B5-BA46-3A4C-9B17-E0D0C3A17C02}" type="slidenum">
              <a:rPr lang="en-US" sz="1200"/>
              <a:pPr/>
              <a:t>5</a:t>
            </a:fld>
            <a:endParaRPr lang="en-US" sz="1200"/>
          </a:p>
        </p:txBody>
      </p:sp>
      <p:sp>
        <p:nvSpPr>
          <p:cNvPr id="114690" name="Rectangle 2"/>
          <p:cNvSpPr>
            <a:spLocks noGrp="1" noRot="1" noChangeAspect="1" noChangeArrowheads="1"/>
          </p:cNvSpPr>
          <p:nvPr>
            <p:ph type="sldImg"/>
          </p:nvPr>
        </p:nvSpPr>
        <p:spPr>
          <a:xfrm>
            <a:off x="1130300" y="674688"/>
            <a:ext cx="4597400" cy="3448050"/>
          </a:xfrm>
          <a:solidFill>
            <a:srgbClr val="FFFFFF"/>
          </a:solidFill>
          <a:ln/>
        </p:spPr>
      </p:sp>
      <p:sp>
        <p:nvSpPr>
          <p:cNvPr id="1146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Passover had its "cup of redemption" that referred to the salvation of Israel from slavery in Egypt. But Jesus changed the familiar wording on the night of the Last Supper to apply this "cup of redemption" not simply to political redemption. He declared himself as the fulfillment of this cup as it ultimately celebrates redemption in HIS blood as the TRUE Passover Lamb!</a:t>
            </a:r>
          </a:p>
          <a:p>
            <a:r>
              <a:rPr lang="en-US" dirty="0"/>
              <a:t>__________</a:t>
            </a:r>
          </a:p>
          <a:p>
            <a:r>
              <a:rPr lang="en-US" dirty="0"/>
              <a:t>Common-389</a:t>
            </a:r>
          </a:p>
          <a:p>
            <a:r>
              <a:rPr lang="en-US" sz="1200" baseline="0" dirty="0">
                <a:latin typeface="Arial"/>
                <a:ea typeface="ＭＳ Ｐゴシック" charset="0"/>
                <a:cs typeface="Arial"/>
              </a:rPr>
              <a:t>BE-24-Jeremiah-62?</a:t>
            </a:r>
            <a:endParaRPr lang="en-US" baseline="0" dirty="0">
              <a:latin typeface="Arial"/>
              <a:ea typeface="ＭＳ Ｐゴシック" charset="0"/>
              <a:cs typeface="Arial"/>
            </a:endParaRPr>
          </a:p>
          <a:p>
            <a:r>
              <a:rPr lang="en-US" baseline="0" dirty="0">
                <a:latin typeface="Arial"/>
                <a:ea typeface="ＭＳ Ｐゴシック" charset="0"/>
                <a:cs typeface="Arial"/>
              </a:rPr>
              <a:t>ES-05-Biblical Covenants-31?</a:t>
            </a:r>
            <a:endParaRPr lang="en-US" sz="1200" baseline="0" dirty="0">
              <a:latin typeface="Arial"/>
              <a:ea typeface="ＭＳ Ｐゴシック"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OS-24-Jeremiah-169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NS-03-Luke13-24-slide 161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NS-08-2 Corinthians-83?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NS-19-Hebrews-34?</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E93D2-6052-9D41-95B2-9D51089F4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440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reconcile these seemingly contradictory applications.</a:t>
            </a:r>
          </a:p>
          <a:p>
            <a:r>
              <a:rPr lang="en-US" dirty="0"/>
              <a:t>__________</a:t>
            </a:r>
          </a:p>
          <a:p>
            <a:r>
              <a:rPr lang="en-US" dirty="0"/>
              <a:t>Common-390</a:t>
            </a:r>
          </a:p>
          <a:p>
            <a:r>
              <a:rPr lang="en-US" sz="1200" baseline="0" dirty="0">
                <a:latin typeface="Arial"/>
                <a:ea typeface="ＭＳ Ｐゴシック" charset="0"/>
                <a:cs typeface="Arial"/>
              </a:rPr>
              <a:t>BE-24-Jeremiah-62?</a:t>
            </a:r>
            <a:endParaRPr lang="en-US" baseline="0" dirty="0">
              <a:latin typeface="Arial"/>
              <a:ea typeface="ＭＳ Ｐゴシック" charset="0"/>
              <a:cs typeface="Arial"/>
            </a:endParaRPr>
          </a:p>
          <a:p>
            <a:r>
              <a:rPr lang="en-US" baseline="0" dirty="0">
                <a:latin typeface="Arial"/>
                <a:ea typeface="ＭＳ Ｐゴシック" charset="0"/>
                <a:cs typeface="Arial"/>
              </a:rPr>
              <a:t>ES-05-Biblical Covenants-31?</a:t>
            </a:r>
            <a:endParaRPr lang="en-US" sz="1200" baseline="0" dirty="0">
              <a:latin typeface="Arial"/>
              <a:ea typeface="ＭＳ Ｐゴシック"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OS-24-Jeremiah-170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NS-03-Luke13-24-slide 161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NS-08-2 Corinthians-83?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NS-19-Hebrews-34?</a:t>
            </a:r>
            <a:endParaRPr lang="en-US" dirty="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E93D2-6052-9D41-95B2-9D51089F4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8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FontTx/>
              <a:buAutoNum type="arabicParenR"/>
            </a:pPr>
            <a:r>
              <a:rPr lang="en-US" dirty="0">
                <a:latin typeface="Times New Roman" charset="0"/>
                <a:ea typeface="ＭＳ Ｐゴシック" charset="0"/>
                <a:cs typeface="ＭＳ Ｐゴシック" charset="0"/>
              </a:rPr>
              <a:t>Ignores NT, Christ</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words, Paul</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teachings</a:t>
            </a:r>
          </a:p>
          <a:p>
            <a:pPr marL="228600" indent="-228600">
              <a:buFontTx/>
              <a:buAutoNum type="arabicParenR"/>
            </a:pPr>
            <a:r>
              <a:rPr lang="en-US" dirty="0">
                <a:latin typeface="Times New Roman" charset="0"/>
                <a:ea typeface="ＭＳ Ｐゴシック" charset="0"/>
                <a:cs typeface="ＭＳ Ｐゴシック" charset="0"/>
              </a:rPr>
              <a:t>Ignore present work of the Holy Spirit cue cards </a:t>
            </a:r>
          </a:p>
          <a:p>
            <a:pPr marL="228600" indent="-228600">
              <a:buFontTx/>
              <a:buAutoNum type="arabicParenR"/>
            </a:pPr>
            <a:endParaRPr lang="en-US" dirty="0">
              <a:latin typeface="Times New Roman" charset="0"/>
              <a:ea typeface="ＭＳ Ｐゴシック" charset="0"/>
              <a:cs typeface="ＭＳ Ｐゴシック" charset="0"/>
            </a:endParaRPr>
          </a:p>
          <a:p>
            <a:pPr marL="228600" indent="-228600"/>
            <a:r>
              <a:rPr lang="en-US" dirty="0">
                <a:latin typeface="Times New Roman" charset="0"/>
                <a:ea typeface="ＭＳ Ｐゴシック" charset="0"/>
                <a:cs typeface="ＭＳ Ｐゴシック" charset="0"/>
              </a:rPr>
              <a:t>1)Cannot reconcile same terminology for OT and NT covenants.</a:t>
            </a:r>
          </a:p>
          <a:p>
            <a:pPr marL="228600" indent="-228600"/>
            <a:r>
              <a:rPr lang="en-US" dirty="0">
                <a:latin typeface="Times New Roman" charset="0"/>
                <a:ea typeface="ＭＳ Ｐゴシック" charset="0"/>
                <a:cs typeface="ＭＳ Ｐゴシック" charset="0"/>
              </a:rPr>
              <a:t>2) The distinctions are too sharp. </a:t>
            </a:r>
          </a:p>
          <a:p>
            <a:pPr marL="228600" indent="-228600"/>
            <a:endParaRPr lang="en-US" dirty="0">
              <a:latin typeface="Times New Roman" charset="0"/>
              <a:ea typeface="ＭＳ Ｐゴシック" charset="0"/>
              <a:cs typeface="ＭＳ Ｐゴシック" charset="0"/>
            </a:endParaRPr>
          </a:p>
          <a:p>
            <a:pPr marL="228600" indent="-228600">
              <a:buFontTx/>
              <a:buAutoNum type="arabicParenR" startAt="3"/>
            </a:pPr>
            <a:r>
              <a:rPr lang="en-US" dirty="0">
                <a:latin typeface="Times New Roman" charset="0"/>
                <a:ea typeface="ＭＳ Ｐゴシック" charset="0"/>
                <a:cs typeface="ＭＳ Ｐゴシック" charset="0"/>
              </a:rPr>
              <a:t>View most modern pre-mils take. Deals with both OT/NT data, forgiveness and the holy spirit are blessings that we experience now. </a:t>
            </a:r>
          </a:p>
          <a:p>
            <a:pPr marL="228600" indent="-228600">
              <a:buFontTx/>
              <a:buAutoNum type="arabicParenR" startAt="3"/>
            </a:pPr>
            <a:endParaRPr lang="en-US" dirty="0">
              <a:latin typeface="Times New Roman" charset="0"/>
              <a:ea typeface="ＭＳ Ｐゴシック" charset="0"/>
              <a:cs typeface="ＭＳ Ｐゴシック" charset="0"/>
            </a:endParaRPr>
          </a:p>
          <a:p>
            <a:pPr marL="228600" indent="-228600">
              <a:buFontTx/>
              <a:buAutoNum type="arabicParenR" startAt="3"/>
            </a:pPr>
            <a:r>
              <a:rPr lang="en-US" dirty="0">
                <a:latin typeface="Times New Roman" charset="0"/>
                <a:ea typeface="ＭＳ Ｐゴシック" charset="0"/>
                <a:cs typeface="ＭＳ Ｐゴシック" charset="0"/>
              </a:rPr>
              <a:t>Ignoring OT data between the distinctions between church and Israel </a:t>
            </a:r>
          </a:p>
        </p:txBody>
      </p:sp>
      <p:sp>
        <p:nvSpPr>
          <p:cNvPr id="169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7FB543-5D2E-9B44-8779-3690608D73BB}" type="slidenum">
              <a:rPr lang="en-US" sz="1200">
                <a:solidFill>
                  <a:srgbClr val="000000"/>
                </a:solidFill>
              </a:rPr>
              <a:pPr/>
              <a:t>34</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CE6EE3-587F-5443-9179-B2C7BF133F07}" type="slidenum">
              <a:rPr lang="en-US" sz="1200">
                <a:solidFill>
                  <a:srgbClr val="000000"/>
                </a:solidFill>
              </a:rPr>
              <a:pPr/>
              <a:t>35</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charset="0"/>
                <a:ea typeface="ＭＳ Ｐゴシック" charset="0"/>
                <a:cs typeface="ＭＳ Ｐゴシック" charset="0"/>
              </a:rPr>
              <a:t>There are debates that exist about the how far or when or to whom the covenant refers to. This is because Jeremiah 31 declares the covenant is for Israel and Judah but in the new testament. (Luke 22:20; 1 Cor 11:25; 2 Cor.3:6; Heb 8:8;9:15 ) it is declared for the church.</a:t>
            </a:r>
          </a:p>
          <a:p>
            <a:pPr>
              <a:spcBef>
                <a:spcPct val="0"/>
              </a:spcBef>
            </a:pPr>
            <a:r>
              <a:rPr lang="en-US">
                <a:latin typeface="Times New Roman" charset="0"/>
                <a:ea typeface="ＭＳ Ｐゴシック" charset="0"/>
                <a:cs typeface="ＭＳ Ｐゴシック" charset="0"/>
              </a:rPr>
              <a:t>.</a:t>
            </a:r>
          </a:p>
          <a:p>
            <a:pPr>
              <a:spcBef>
                <a:spcPct val="0"/>
              </a:spcBef>
            </a:pPr>
            <a:r>
              <a:rPr lang="en-US">
                <a:latin typeface="Times New Roman" charset="0"/>
                <a:ea typeface="ＭＳ Ｐゴシック" charset="0"/>
                <a:cs typeface="ＭＳ Ｐゴシック" charset="0"/>
              </a:rPr>
              <a:t>So questions arise if is there a new covenant? Is it especially for the church? Or is it only for Israel? Or was there two covenants? Or are these promises built upon each other?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latin typeface="Arial" panose="020B0604020202020204" pitchFamily="34" charset="0"/>
                <a:cs typeface="Arial" panose="020B0604020202020204" pitchFamily="34" charset="0"/>
              </a:rPr>
              <a:t>Christians</a:t>
            </a:r>
            <a:r>
              <a:rPr lang="en-US" baseline="0" dirty="0">
                <a:latin typeface="Arial" panose="020B0604020202020204" pitchFamily="34" charset="0"/>
                <a:cs typeface="Arial" panose="020B0604020202020204" pitchFamily="34" charset="0"/>
              </a:rPr>
              <a:t> are not under the covenant with Moses. We are new covenant believers. </a:t>
            </a:r>
            <a:endParaRPr lang="en-SG" dirty="0">
              <a:effectLst/>
            </a:endParaRPr>
          </a:p>
          <a:p>
            <a:r>
              <a:rPr lang="en-SG" dirty="0">
                <a:effectLst/>
              </a:rPr>
              <a:t>_____________</a:t>
            </a:r>
          </a:p>
          <a:p>
            <a:pPr>
              <a:spcBef>
                <a:spcPts val="0"/>
              </a:spcBef>
              <a:buNone/>
            </a:pPr>
            <a:r>
              <a:rPr lang="en-US" dirty="0"/>
              <a:t>Common-225</a:t>
            </a:r>
          </a:p>
          <a:p>
            <a:pPr>
              <a:spcBef>
                <a:spcPts val="0"/>
              </a:spcBef>
              <a:buNone/>
            </a:pPr>
            <a:r>
              <a:rPr lang="en-US" dirty="0"/>
              <a:t>BE-05-Deut-46</a:t>
            </a:r>
          </a:p>
          <a:p>
            <a:pPr>
              <a:spcBef>
                <a:spcPts val="0"/>
              </a:spcBef>
              <a:buNone/>
            </a:pPr>
            <a:r>
              <a:rPr lang="en-US" dirty="0"/>
              <a:t>CH-02-Nature, etc.-104</a:t>
            </a:r>
          </a:p>
          <a:p>
            <a:pPr>
              <a:spcBef>
                <a:spcPts val="0"/>
              </a:spcBef>
              <a:buNone/>
            </a:pPr>
            <a:r>
              <a:rPr lang="en-US" baseline="0" dirty="0">
                <a:latin typeface="Arial"/>
                <a:ea typeface="ＭＳ Ｐゴシック" charset="0"/>
                <a:cs typeface="Arial"/>
              </a:rPr>
              <a:t>ES-05-Biblical Covenants-34</a:t>
            </a:r>
            <a:endParaRPr lang="en-US" dirty="0"/>
          </a:p>
          <a:p>
            <a:pPr>
              <a:spcBef>
                <a:spcPts val="0"/>
              </a:spcBef>
              <a:buNone/>
            </a:pPr>
            <a:r>
              <a:rPr lang="en-US" dirty="0"/>
              <a:t>OS-02-Exodus-370, 463</a:t>
            </a:r>
          </a:p>
          <a:p>
            <a:pPr>
              <a:spcBef>
                <a:spcPts val="0"/>
              </a:spcBef>
              <a:buNone/>
            </a:pPr>
            <a:r>
              <a:rPr lang="en-US" dirty="0"/>
              <a:t>OS-05-Deut-185</a:t>
            </a:r>
          </a:p>
          <a:p>
            <a:pPr>
              <a:spcBef>
                <a:spcPts val="0"/>
              </a:spcBef>
              <a:buNone/>
            </a:pPr>
            <a:r>
              <a:rPr lang="en-US" dirty="0"/>
              <a:t>OS-24-Jeremiah-177</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951244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33F712-4075-4D42-8C2A-537EE839A989}" type="slidenum">
              <a:rPr lang="en-US" sz="1200"/>
              <a:pPr/>
              <a:t>38</a:t>
            </a:fld>
            <a:endParaRPr lang="en-US" sz="120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B85290-45CC-BC40-9591-04D6851D0994}" type="slidenum">
              <a:rPr lang="en-US" sz="1200">
                <a:solidFill>
                  <a:srgbClr val="000000"/>
                </a:solidFill>
              </a:rPr>
              <a:pPr/>
              <a:t>42</a:t>
            </a:fld>
            <a:endParaRPr lang="en-US" sz="1200">
              <a:solidFill>
                <a:srgbClr val="000000"/>
              </a:solidFill>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Christians are therefore no longer under the old covenant of Moses. But that does not mean there is no future fulfillment of this new covenant to a believing Israel.</a:t>
            </a:r>
          </a:p>
          <a:p>
            <a:r>
              <a:rPr lang="en-US" dirty="0"/>
              <a:t>__________</a:t>
            </a:r>
          </a:p>
          <a:p>
            <a:r>
              <a:rPr lang="en-US" dirty="0"/>
              <a:t>Common-396</a:t>
            </a:r>
          </a:p>
          <a:p>
            <a:pPr>
              <a:defRPr>
                <a:latin typeface="Arial"/>
                <a:ea typeface="Arial"/>
                <a:cs typeface="Arial"/>
                <a:sym typeface="Arial"/>
              </a:defRPr>
            </a:pPr>
            <a:r>
              <a:rPr lang="en-US" dirty="0"/>
              <a:t>BE-24-Jeremiah-62?</a:t>
            </a:r>
          </a:p>
          <a:p>
            <a:pPr>
              <a:defRPr>
                <a:latin typeface="Arial"/>
                <a:ea typeface="Arial"/>
                <a:cs typeface="Arial"/>
                <a:sym typeface="Arial"/>
              </a:defRPr>
            </a:pPr>
            <a:r>
              <a:rPr lang="en-US" dirty="0"/>
              <a:t>ES-05-Biblical Covenants-31</a:t>
            </a:r>
          </a:p>
          <a:p>
            <a:r>
              <a:rPr lang="en-US" dirty="0"/>
              <a:t>ES-05-Covenants-</a:t>
            </a:r>
            <a:r>
              <a:rPr lang="en-US" dirty="0">
                <a:latin typeface="Arial"/>
                <a:ea typeface="Arial"/>
                <a:cs typeface="Arial"/>
                <a:sym typeface="Arial"/>
              </a:rPr>
              <a:t>40</a:t>
            </a:r>
          </a:p>
          <a:p>
            <a:pPr defTabSz="457200">
              <a:defRPr>
                <a:latin typeface="Arial"/>
                <a:ea typeface="Arial"/>
                <a:cs typeface="Arial"/>
                <a:sym typeface="Arial"/>
              </a:defRPr>
            </a:pPr>
            <a:r>
              <a:rPr lang="en-US" dirty="0"/>
              <a:t>OS-24-Jeremiah-176</a:t>
            </a:r>
          </a:p>
          <a:p>
            <a:pPr defTabSz="457200">
              <a:defRPr>
                <a:latin typeface="Arial"/>
                <a:ea typeface="Arial"/>
                <a:cs typeface="Arial"/>
                <a:sym typeface="Arial"/>
              </a:defRPr>
            </a:pPr>
            <a:r>
              <a:rPr lang="en-US" dirty="0"/>
              <a:t>NS-03-Luke13-24-slide 161</a:t>
            </a:r>
          </a:p>
          <a:p>
            <a:pPr defTabSz="457200">
              <a:defRPr>
                <a:latin typeface="Arial"/>
                <a:ea typeface="Arial"/>
                <a:cs typeface="Arial"/>
                <a:sym typeface="Arial"/>
              </a:defRPr>
            </a:pPr>
            <a:r>
              <a:rPr lang="en-US" dirty="0"/>
              <a:t>NS-08-2 Corinthians-83?</a:t>
            </a:r>
          </a:p>
          <a:p>
            <a:pPr defTabSz="457200">
              <a:defRPr>
                <a:latin typeface="Arial"/>
                <a:ea typeface="Arial"/>
                <a:cs typeface="Arial"/>
                <a:sym typeface="Arial"/>
              </a:defRPr>
            </a:pPr>
            <a:r>
              <a:rPr lang="en-US" dirty="0"/>
              <a:t>NS-19-Hebrews-34?</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BG-13-Present &amp; Future Geog-74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ES-04-Covenant Theology-19</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altLang="zh-CN" b="0" dirty="0">
                <a:latin typeface="Arial" charset="0"/>
                <a:ea typeface="SimSun" charset="0"/>
                <a:cs typeface="SimSun" charset="0"/>
              </a:rPr>
              <a:t>OS-10-Davidic Covenant-29, 79</a:t>
            </a:r>
          </a:p>
          <a:p>
            <a:pPr eaLnBrk="1" hangingPunct="1"/>
            <a:r>
              <a:rPr lang="en-US" altLang="zh-CN" b="0" dirty="0">
                <a:latin typeface="Arial" charset="0"/>
                <a:ea typeface="SimSun" charset="0"/>
                <a:cs typeface="SimSun" charset="0"/>
              </a:rPr>
              <a:t>OS-11-1 Kings-22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eaLnBrk="1" hangingPunct="1"/>
            <a:r>
              <a:rPr lang="en-US" altLang="zh-CN" b="0" dirty="0">
                <a:latin typeface="Arial" charset="0"/>
                <a:ea typeface="SimSun" charset="0"/>
                <a:cs typeface="SimSun" charset="0"/>
              </a:rPr>
              <a:t>OS-17-Kingdom &amp; Covenants Timeline-01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NS-00-00-Kingdom &amp; Covenants Timeline-English-1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NS-06-Rom5-8—slide 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NS-06-Rom9-16—slide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NS-08-2Cor-95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p:cNvSpPr>
          <p:nvPr>
            <p:ph type="sldImg"/>
          </p:nvPr>
        </p:nvSpPr>
        <p:spPr>
          <a:solidFill>
            <a:srgbClr val="FFFFFF"/>
          </a:solidFill>
          <a:ln/>
        </p:spPr>
      </p:sp>
      <p:sp>
        <p:nvSpPr>
          <p:cNvPr id="18637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p:cNvSpPr>
          <p:nvPr>
            <p:ph type="sldImg"/>
          </p:nvPr>
        </p:nvSpPr>
        <p:spPr>
          <a:solidFill>
            <a:srgbClr val="FFFFFF"/>
          </a:solidFill>
          <a:ln/>
        </p:spPr>
      </p:sp>
      <p:sp>
        <p:nvSpPr>
          <p:cNvPr id="1884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65A478-F019-DB41-A090-AA00F150FD9E}" type="slidenum">
              <a:rPr lang="en-US" sz="1200"/>
              <a:pPr/>
              <a:t>6</a:t>
            </a:fld>
            <a:endParaRPr lang="en-US" sz="1200"/>
          </a:p>
        </p:txBody>
      </p:sp>
      <p:sp>
        <p:nvSpPr>
          <p:cNvPr id="116738" name="Rectangle 2"/>
          <p:cNvSpPr>
            <a:spLocks noGrp="1" noRot="1" noChangeAspect="1" noChangeArrowheads="1"/>
          </p:cNvSpPr>
          <p:nvPr>
            <p:ph type="sldImg"/>
          </p:nvPr>
        </p:nvSpPr>
        <p:spPr>
          <a:xfrm>
            <a:off x="1130300" y="674688"/>
            <a:ext cx="4597400" cy="3448050"/>
          </a:xfrm>
          <a:solidFill>
            <a:srgbClr val="FFFFFF"/>
          </a:solidFill>
          <a:ln/>
        </p:spPr>
      </p:sp>
      <p:sp>
        <p:nvSpPr>
          <p:cNvPr id="11673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p:cNvSpPr>
          <p:nvPr>
            <p:ph type="sldImg"/>
          </p:nvPr>
        </p:nvSpPr>
        <p:spPr>
          <a:solidFill>
            <a:srgbClr val="FFFFFF"/>
          </a:solidFill>
          <a:ln/>
        </p:spPr>
      </p:sp>
      <p:sp>
        <p:nvSpPr>
          <p:cNvPr id="19046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724062-17E8-8943-8261-3D5E683AF09B}" type="slidenum">
              <a:rPr lang="en-US" sz="1200"/>
              <a:pPr/>
              <a:t>48</a:t>
            </a:fld>
            <a:endParaRPr lang="en-US" sz="120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E0B56608-001D-B848-B57F-AAC21266B03C}" type="slidenum">
              <a:rPr lang="zh-CN" altLang="en-US" sz="1200">
                <a:solidFill>
                  <a:srgbClr val="000000"/>
                </a:solidFill>
              </a:rPr>
              <a:pPr/>
              <a:t>49</a:t>
            </a:fld>
            <a:endParaRPr lang="en-US" altLang="zh-CN" sz="1200">
              <a:solidFill>
                <a:srgbClr val="000000"/>
              </a:solidFill>
            </a:endParaRPr>
          </a:p>
        </p:txBody>
      </p:sp>
      <p:sp>
        <p:nvSpPr>
          <p:cNvPr id="324610" name="Rectangle 2"/>
          <p:cNvSpPr>
            <a:spLocks noGrp="1" noRot="1" noChangeAspect="1" noChangeArrowheads="1"/>
          </p:cNvSpPr>
          <p:nvPr>
            <p:ph type="sldImg"/>
          </p:nvPr>
        </p:nvSpPr>
        <p:spPr>
          <a:xfrm>
            <a:off x="1131888" y="703263"/>
            <a:ext cx="4586287" cy="3440112"/>
          </a:xfrm>
          <a:solidFill>
            <a:srgbClr val="FFFFFF"/>
          </a:solidFill>
          <a:ln/>
        </p:spPr>
      </p:sp>
      <p:sp>
        <p:nvSpPr>
          <p:cNvPr id="324611"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5DDD098E-1152-604D-A80F-131EB2020EB3}" type="slidenum">
              <a:rPr lang="en-US" sz="1200">
                <a:solidFill>
                  <a:srgbClr val="000000"/>
                </a:solidFill>
                <a:latin typeface="Comic Sans MS" charset="0"/>
              </a:rPr>
              <a:pPr/>
              <a:t>50</a:t>
            </a:fld>
            <a:endParaRPr lang="en-US" sz="1200">
              <a:solidFill>
                <a:srgbClr val="000000"/>
              </a:solidFill>
              <a:latin typeface="Comic Sans MS" charset="0"/>
            </a:endParaRPr>
          </a:p>
        </p:txBody>
      </p:sp>
      <p:sp>
        <p:nvSpPr>
          <p:cNvPr id="326658" name="Rectangle 2"/>
          <p:cNvSpPr>
            <a:spLocks noGrp="1" noRot="1" noChangeAspect="1" noChangeArrowheads="1"/>
          </p:cNvSpPr>
          <p:nvPr>
            <p:ph type="sldImg"/>
          </p:nvPr>
        </p:nvSpPr>
        <p:spPr>
          <a:xfrm>
            <a:off x="1131888" y="703263"/>
            <a:ext cx="4586287" cy="3440112"/>
          </a:xfrm>
          <a:solidFill>
            <a:srgbClr val="FFFFFF"/>
          </a:solidFill>
          <a:ln/>
        </p:spPr>
      </p:sp>
      <p:sp>
        <p:nvSpPr>
          <p:cNvPr id="326659"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529CEF1E-B48D-FF40-AF30-FAB191580AA4}" type="slidenum">
              <a:rPr lang="en-US" sz="1200">
                <a:solidFill>
                  <a:srgbClr val="000000"/>
                </a:solidFill>
                <a:latin typeface="Comic Sans MS" charset="0"/>
              </a:rPr>
              <a:pPr/>
              <a:t>51</a:t>
            </a:fld>
            <a:endParaRPr lang="en-US" sz="1200">
              <a:solidFill>
                <a:srgbClr val="000000"/>
              </a:solidFill>
              <a:latin typeface="Comic Sans MS" charset="0"/>
            </a:endParaRPr>
          </a:p>
        </p:txBody>
      </p:sp>
      <p:sp>
        <p:nvSpPr>
          <p:cNvPr id="328706" name="Rectangle 2"/>
          <p:cNvSpPr>
            <a:spLocks noGrp="1" noRot="1" noChangeAspect="1" noChangeArrowheads="1"/>
          </p:cNvSpPr>
          <p:nvPr>
            <p:ph type="sldImg"/>
          </p:nvPr>
        </p:nvSpPr>
        <p:spPr>
          <a:xfrm>
            <a:off x="1131888" y="703263"/>
            <a:ext cx="4586287" cy="3440112"/>
          </a:xfrm>
          <a:solidFill>
            <a:srgbClr val="FFFFFF"/>
          </a:solidFill>
          <a:ln/>
        </p:spPr>
      </p:sp>
      <p:sp>
        <p:nvSpPr>
          <p:cNvPr id="32870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25C57FB2-F0A9-DA4D-9D4E-18BA7AEBB937}" type="slidenum">
              <a:rPr lang="en-US" sz="1200">
                <a:solidFill>
                  <a:srgbClr val="000000"/>
                </a:solidFill>
                <a:latin typeface="Comic Sans MS" charset="0"/>
              </a:rPr>
              <a:pPr/>
              <a:t>52</a:t>
            </a:fld>
            <a:endParaRPr lang="en-US" sz="1200">
              <a:solidFill>
                <a:srgbClr val="000000"/>
              </a:solidFill>
              <a:latin typeface="Comic Sans MS" charset="0"/>
            </a:endParaRPr>
          </a:p>
        </p:txBody>
      </p:sp>
      <p:sp>
        <p:nvSpPr>
          <p:cNvPr id="330754" name="Rectangle 2"/>
          <p:cNvSpPr>
            <a:spLocks noGrp="1" noRot="1" noChangeAspect="1" noChangeArrowheads="1"/>
          </p:cNvSpPr>
          <p:nvPr>
            <p:ph type="sldImg"/>
          </p:nvPr>
        </p:nvSpPr>
        <p:spPr>
          <a:xfrm>
            <a:off x="1131888" y="703263"/>
            <a:ext cx="4586287" cy="3440112"/>
          </a:xfrm>
          <a:solidFill>
            <a:srgbClr val="FFFFFF"/>
          </a:solidFill>
          <a:ln/>
        </p:spPr>
      </p:sp>
      <p:sp>
        <p:nvSpPr>
          <p:cNvPr id="33075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The Kingdom theme goes from the first to the last chapters of the Bible.</a:t>
            </a:r>
          </a:p>
          <a:p>
            <a:r>
              <a:rPr lang="en-US" altLang="en-US" dirty="0">
                <a:latin typeface="Arial" pitchFamily="34" charset="0"/>
                <a:ea typeface="ＭＳ Ｐゴシック" pitchFamily="34" charset="-128"/>
              </a:rPr>
              <a:t>• God created us to rule creation </a:t>
            </a:r>
          </a:p>
          <a:p>
            <a:r>
              <a:rPr lang="en-US" altLang="en-US" dirty="0">
                <a:latin typeface="Arial" pitchFamily="34" charset="0"/>
                <a:ea typeface="ＭＳ Ｐゴシック" pitchFamily="34" charset="-128"/>
              </a:rPr>
              <a:t>• and we will do that even in the new Jerusalem!</a:t>
            </a:r>
          </a:p>
          <a:p>
            <a:r>
              <a:rPr lang="en-US" altLang="en-US" dirty="0">
                <a:latin typeface="Arial" pitchFamily="34" charset="0"/>
                <a:ea typeface="ＭＳ Ｐゴシック" pitchFamily="34" charset="-128"/>
              </a:rPr>
              <a:t>• This means that the overall theme of the Bible is that God shares his rule with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Then God's command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will finally be fulfilled.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And the covenants will be his vehicle to accomplish this rule.</a:t>
            </a:r>
          </a:p>
          <a:p>
            <a:pPr eaLnBrk="1" hangingPunct="1"/>
            <a:r>
              <a:rPr lang="en-US" sz="1200" kern="1200" dirty="0">
                <a:solidFill>
                  <a:schemeClr val="tx1"/>
                </a:solidFill>
                <a:effectLst/>
                <a:latin typeface="+mn-lt"/>
                <a:ea typeface="+mn-ea"/>
                <a:cs typeface="+mn-cs"/>
              </a:rPr>
              <a:t>God chose believers like us to rule the world!</a:t>
            </a:r>
          </a:p>
          <a:p>
            <a:pPr eaLnBrk="1" hangingPunct="1"/>
            <a:r>
              <a:rPr lang="en-US" dirty="0">
                <a:latin typeface="Times New Roman" charset="0"/>
                <a:ea typeface="ＭＳ Ｐゴシック" charset="0"/>
                <a:cs typeface="ＭＳ Ｐゴシック" charset="0"/>
              </a:rPr>
              <a:t>Throughout Scripture, we see the Kingdom of God as the primary theme from the first to the last chapter. But we also see God establishing covenants or promises, alongside his kingdom rule to enable us to see our eventual rule with him accomplished.</a:t>
            </a:r>
          </a:p>
          <a:p>
            <a:pPr eaLnBrk="1" hangingPunct="1"/>
            <a:r>
              <a:rPr lang="en-US" dirty="0">
                <a:latin typeface="Times New Roman" charset="0"/>
                <a:ea typeface="ＭＳ Ｐゴシック" charset="0"/>
                <a:cs typeface="ＭＳ Ｐゴシック" charset="0"/>
              </a:rPr>
              <a:t>__________</a:t>
            </a:r>
          </a:p>
          <a:p>
            <a:pPr eaLnBrk="1" hangingPunct="1"/>
            <a:r>
              <a:rPr lang="en-US" dirty="0">
                <a:latin typeface="Times New Roman" charset="0"/>
                <a:ea typeface="ＭＳ Ｐゴシック" charset="0"/>
                <a:cs typeface="ＭＳ Ｐゴシック" charset="0"/>
              </a:rPr>
              <a:t>Common-150</a:t>
            </a:r>
          </a:p>
          <a:p>
            <a:pPr eaLnBrk="1" hangingPunct="1"/>
            <a:r>
              <a:rPr lang="en-US" altLang="zh-CN" b="0" dirty="0">
                <a:latin typeface="Arial" charset="0"/>
                <a:ea typeface="SimSun" charset="0"/>
                <a:cs typeface="SimSun" charset="0"/>
              </a:rPr>
              <a:t>BT-01-OT Biblical Theology-24</a:t>
            </a:r>
            <a:endParaRPr lang="en-US" dirty="0">
              <a:latin typeface="Times New Roman" charset="0"/>
              <a:ea typeface="ＭＳ Ｐゴシック" charset="0"/>
              <a:cs typeface="ＭＳ Ｐゴシック" charset="0"/>
            </a:endParaRPr>
          </a:p>
          <a:p>
            <a:r>
              <a:rPr lang="en-US" altLang="zh-CN" b="0" dirty="0">
                <a:latin typeface="Arial" panose="020B0604020202020204" pitchFamily="34" charset="0"/>
                <a:ea typeface="ＭＳ Ｐゴシック" charset="0"/>
                <a:cs typeface="Arial" panose="020B0604020202020204" pitchFamily="34" charset="0"/>
              </a:rPr>
              <a:t>OS-00-Intro &amp; Biblical Theology-102</a:t>
            </a:r>
            <a:endParaRPr lang="en-US" b="0" dirty="0">
              <a:latin typeface="Arial"/>
              <a:ea typeface="ＭＳ Ｐゴシック" charset="0"/>
              <a:cs typeface="Arial"/>
            </a:endParaRPr>
          </a:p>
          <a:p>
            <a:r>
              <a:rPr lang="en-US" dirty="0">
                <a:latin typeface="Times New Roman" charset="0"/>
                <a:ea typeface="ＭＳ Ｐゴシック" charset="0"/>
                <a:cs typeface="ＭＳ Ｐゴシック" charset="0"/>
              </a:rPr>
              <a:t>OS-01-Gen1-3-slide 100</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OS-23-Isaiah_24-39/Slide 265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OS-23-Isaiah_49-59/Slide 171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OS-23-Isaiah_60-66/Slide 103 on Supplements</a:t>
            </a:r>
            <a:endParaRPr lang="en-US" altLang="zh-CN"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1403369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BG-13-Present &amp; Future Geog-74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ES-04-Covenant Theology-19</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altLang="zh-CN" b="0" dirty="0">
                <a:latin typeface="Arial" charset="0"/>
                <a:ea typeface="SimSun" charset="0"/>
                <a:cs typeface="SimSun" charset="0"/>
              </a:rPr>
              <a:t>OS-10-Davidic Covenant-29, 79</a:t>
            </a:r>
          </a:p>
          <a:p>
            <a:pPr eaLnBrk="1" hangingPunct="1"/>
            <a:r>
              <a:rPr lang="en-US" altLang="zh-CN" b="0" dirty="0">
                <a:latin typeface="Arial" charset="0"/>
                <a:ea typeface="SimSun" charset="0"/>
                <a:cs typeface="SimSun" charset="0"/>
              </a:rPr>
              <a:t>OS-11-1 Kings-22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eaLnBrk="1" hangingPunct="1"/>
            <a:r>
              <a:rPr lang="en-US" altLang="zh-CN" b="0" dirty="0">
                <a:latin typeface="Arial" charset="0"/>
                <a:ea typeface="SimSun" charset="0"/>
                <a:cs typeface="SimSun" charset="0"/>
              </a:rPr>
              <a:t>OS-17-Kingdom &amp; Covenants Timeline-01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NS-00-00-Kingdom &amp; Covenants Timeline-English-1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NS-06-Rom5-8—slide 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NS-06-Rom9-16—slide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NS-08-2Cor-95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OS-00-Intro &amp; Biblical Theolgy-104</a:t>
            </a:r>
            <a:endParaRPr lang="en-US" altLang="zh-CN" b="0" dirty="0">
              <a:latin typeface="Arial" charset="0"/>
              <a:ea typeface="SimSun" charset="0"/>
              <a:cs typeface="SimSun" charset="0"/>
            </a:endParaRPr>
          </a:p>
          <a:p>
            <a:r>
              <a:rPr lang="en-US" dirty="0">
                <a:latin typeface="Times New Roman" charset="0"/>
                <a:ea typeface="ＭＳ Ｐゴシック" charset="0"/>
                <a:cs typeface="ＭＳ Ｐゴシック" charset="0"/>
              </a:rPr>
              <a:t>OS-01-Gen1-3-slide 100?</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OS-23-Isaiah_24-39/Slide 266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OS-23-Isaiah_49-59/Slide 172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OS-23-Isaiah_60-66/Slide 103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NT-19</a:t>
            </a:r>
            <a:endParaRPr lang="en-US" altLang="zh-CN"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655189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272B91-CF35-1D44-BF23-5D10EC034B70}" type="slidenum">
              <a:rPr lang="en-US" sz="1200"/>
              <a:pPr/>
              <a:t>7</a:t>
            </a:fld>
            <a:endParaRPr 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or "His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NT-20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BB4968-C7E9-6747-BEE9-ABA413F08DA2}" type="slidenum">
              <a:rPr kumimoji="0" lang="en-GB" sz="1200" b="1"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1"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287170" name="Rectangle 2"/>
          <p:cNvSpPr>
            <a:spLocks noGrp="1" noRot="1" noChangeAspect="1" noChangeArrowheads="1"/>
          </p:cNvSpPr>
          <p:nvPr>
            <p:ph type="sldImg"/>
          </p:nvPr>
        </p:nvSpPr>
        <p:spPr>
          <a:solidFill>
            <a:srgbClr val="FFFFFF"/>
          </a:solidFill>
          <a:ln/>
        </p:spPr>
      </p:sp>
      <p:sp>
        <p:nvSpPr>
          <p:cNvPr id="128717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to know who we are—more accurately, who God says we are—our future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shown in the overall structure of the Bible in a chiasm—a literary pattern where earlier content is repeated in reverse order:</a:t>
            </a:r>
          </a:p>
          <a:p>
            <a:r>
              <a:rPr lang="en-US" dirty="0">
                <a:latin typeface="Arial"/>
                <a:ea typeface="ＭＳ Ｐゴシック" charset="0"/>
                <a:cs typeface="Arial"/>
              </a:rPr>
              <a:t>• Creation in Genesis 1–2 • is repeated In the Restored, New Creation in Rev 21–22</a:t>
            </a:r>
          </a:p>
          <a:p>
            <a:r>
              <a:rPr lang="en-US" dirty="0">
                <a:latin typeface="Arial"/>
                <a:ea typeface="ＭＳ Ｐゴシック" charset="0"/>
                <a:cs typeface="Arial"/>
              </a:rPr>
              <a:t>• Man was created to rule over the fish, birds, and land animals (Gen. 1:28) but he gave over his rule over to the god of this world, Satan (2 Cor. 4:4)</a:t>
            </a:r>
          </a:p>
          <a:p>
            <a:r>
              <a:rPr lang="en-US" dirty="0">
                <a:latin typeface="Arial"/>
                <a:ea typeface="ＭＳ Ｐゴシック" charset="0"/>
                <a:cs typeface="Arial"/>
              </a:rPr>
              <a:t>• But this rule will be restored during the 1000-year reign of the saints (Rev. 20:4-6)</a:t>
            </a:r>
          </a:p>
          <a:p>
            <a:r>
              <a:rPr lang="en-US" dirty="0">
                <a:latin typeface="Arial"/>
                <a:ea typeface="ＭＳ Ｐゴシック" charset="0"/>
                <a:cs typeface="Arial"/>
              </a:rPr>
              <a:t>• Christ is the central Person of history, • both as Lamb (Redeemer) • and as Lion (Ruler of all creation in the line of David)</a:t>
            </a:r>
          </a:p>
          <a:p>
            <a:r>
              <a:rPr lang="en-US" dirty="0">
                <a:latin typeface="Arial"/>
                <a:ea typeface="ＭＳ Ｐゴシック" charset="0"/>
                <a:cs typeface="Arial"/>
              </a:rPr>
              <a:t>________________</a:t>
            </a:r>
          </a:p>
          <a:p>
            <a:r>
              <a:rPr lang="en-US" dirty="0">
                <a:latin typeface="Arial"/>
                <a:ea typeface="ＭＳ Ｐゴシック" charset="0"/>
                <a:cs typeface="Arial"/>
              </a:rPr>
              <a:t>Common-155</a:t>
            </a:r>
          </a:p>
          <a:p>
            <a:r>
              <a:rPr lang="en-US" dirty="0">
                <a:latin typeface="Arial"/>
                <a:ea typeface="ＭＳ Ｐゴシック" charset="0"/>
                <a:cs typeface="Arial"/>
              </a:rPr>
              <a:t>OC-17-Genesis Authorship-14</a:t>
            </a:r>
          </a:p>
          <a:p>
            <a:r>
              <a:rPr lang="en-US" dirty="0">
                <a:latin typeface="Arial"/>
                <a:ea typeface="ＭＳ Ｐゴシック" charset="0"/>
                <a:cs typeface="Arial"/>
              </a:rPr>
              <a:t>OS-01-Genesis1-3-slide 243</a:t>
            </a:r>
          </a:p>
          <a:p>
            <a:r>
              <a:rPr lang="en-US" dirty="0">
                <a:latin typeface="Arial"/>
                <a:ea typeface="ＭＳ Ｐゴシック" charset="0"/>
                <a:cs typeface="Arial"/>
              </a:rPr>
              <a:t>OS-17-Esther-145</a:t>
            </a:r>
          </a:p>
          <a:p>
            <a:r>
              <a:rPr lang="en-US" dirty="0">
                <a:latin typeface="Arial"/>
                <a:ea typeface="ＭＳ Ｐゴシック" charset="0"/>
                <a:cs typeface="Arial"/>
              </a:rPr>
              <a:t>NS-27-Rev20-22-slide 206</a:t>
            </a:r>
          </a:p>
        </p:txBody>
      </p:sp>
    </p:spTree>
    <p:extLst>
      <p:ext uri="{BB962C8B-B14F-4D97-AF65-F5344CB8AC3E}">
        <p14:creationId xmlns:p14="http://schemas.microsoft.com/office/powerpoint/2010/main" val="1244536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AC0E8D-1A0D-D349-AE7C-1C417B706935}" type="slidenum">
              <a:rPr lang="en-US" sz="1200"/>
              <a:pPr/>
              <a:t>8</a:t>
            </a:fld>
            <a:endParaRPr lang="en-US" sz="12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72F600-C35C-8C45-B97C-3A06626A1898}" type="slidenum">
              <a:rPr lang="en-US" sz="1200"/>
              <a:pPr/>
              <a:t>9</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1563A2-C288-684E-8BA2-8AEF8E9F437C}" type="slidenum">
              <a:rPr lang="en-US" sz="1200"/>
              <a:pPr/>
              <a:t>10</a:t>
            </a:fld>
            <a:endParaRPr lang="en-US" sz="1200"/>
          </a:p>
        </p:txBody>
      </p:sp>
      <p:sp>
        <p:nvSpPr>
          <p:cNvPr id="124930" name="Rectangle 2"/>
          <p:cNvSpPr>
            <a:spLocks noGrp="1" noRot="1" noChangeAspect="1" noChangeArrowheads="1"/>
          </p:cNvSpPr>
          <p:nvPr>
            <p:ph type="sldImg"/>
          </p:nvPr>
        </p:nvSpPr>
        <p:spPr>
          <a:xfrm>
            <a:off x="1130300" y="674688"/>
            <a:ext cx="4597400" cy="3448050"/>
          </a:xfrm>
          <a:solidFill>
            <a:srgbClr val="FFFFFF"/>
          </a:solidFill>
          <a:ln/>
        </p:spPr>
      </p:sp>
      <p:sp>
        <p:nvSpPr>
          <p:cNvPr id="12493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F58871-8295-A04D-847D-D9F0D70B0937}" type="slidenum">
              <a:rPr lang="en-US" sz="1200"/>
              <a:pPr/>
              <a:t>11</a:t>
            </a:fld>
            <a:endParaRPr lang="en-US" sz="1200"/>
          </a:p>
        </p:txBody>
      </p:sp>
      <p:sp>
        <p:nvSpPr>
          <p:cNvPr id="126978" name="Rectangle 2"/>
          <p:cNvSpPr>
            <a:spLocks noGrp="1" noRot="1" noChangeAspect="1" noChangeArrowheads="1"/>
          </p:cNvSpPr>
          <p:nvPr>
            <p:ph type="sldImg"/>
          </p:nvPr>
        </p:nvSpPr>
        <p:spPr>
          <a:xfrm>
            <a:off x="1130300" y="674688"/>
            <a:ext cx="4597400" cy="3448050"/>
          </a:xfrm>
          <a:solidFill>
            <a:srgbClr val="FFFFFF"/>
          </a:solidFill>
          <a:ln/>
        </p:spPr>
      </p:sp>
      <p:sp>
        <p:nvSpPr>
          <p:cNvPr id="12697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CF5A0-C39A-9D4F-9B5F-DD23B05161C0}" type="slidenum">
              <a:rPr lang="en-US"/>
              <a:pPr>
                <a:defRPr/>
              </a:pPr>
              <a:t>‹#›</a:t>
            </a:fld>
            <a:endParaRPr lang="en-US"/>
          </a:p>
        </p:txBody>
      </p:sp>
    </p:spTree>
    <p:extLst>
      <p:ext uri="{BB962C8B-B14F-4D97-AF65-F5344CB8AC3E}">
        <p14:creationId xmlns:p14="http://schemas.microsoft.com/office/powerpoint/2010/main" val="1705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07201-D7EF-3340-9447-9533B5DC4073}" type="slidenum">
              <a:rPr lang="en-US"/>
              <a:pPr>
                <a:defRPr/>
              </a:pPr>
              <a:t>‹#›</a:t>
            </a:fld>
            <a:endParaRPr lang="en-US"/>
          </a:p>
        </p:txBody>
      </p:sp>
    </p:spTree>
    <p:extLst>
      <p:ext uri="{BB962C8B-B14F-4D97-AF65-F5344CB8AC3E}">
        <p14:creationId xmlns:p14="http://schemas.microsoft.com/office/powerpoint/2010/main" val="4083348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07E7BB5-03FF-F342-AFE1-9C2D179E1BD4}" type="slidenum">
              <a:rPr lang="en-US"/>
              <a:pPr>
                <a:defRPr/>
              </a:pPr>
              <a:t>‹#›</a:t>
            </a:fld>
            <a:endParaRPr lang="en-US"/>
          </a:p>
        </p:txBody>
      </p:sp>
    </p:spTree>
    <p:extLst>
      <p:ext uri="{BB962C8B-B14F-4D97-AF65-F5344CB8AC3E}">
        <p14:creationId xmlns:p14="http://schemas.microsoft.com/office/powerpoint/2010/main" val="352831989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E006383-C3E0-B24A-9093-386840617E7C}" type="slidenum">
              <a:rPr lang="en-US"/>
              <a:pPr>
                <a:defRPr/>
              </a:pPr>
              <a:t>‹#›</a:t>
            </a:fld>
            <a:endParaRPr lang="en-US"/>
          </a:p>
        </p:txBody>
      </p:sp>
    </p:spTree>
    <p:extLst>
      <p:ext uri="{BB962C8B-B14F-4D97-AF65-F5344CB8AC3E}">
        <p14:creationId xmlns:p14="http://schemas.microsoft.com/office/powerpoint/2010/main" val="185260966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63ABA49-2ED1-8D4C-9F36-3D26CED7241C}" type="slidenum">
              <a:rPr lang="en-US"/>
              <a:pPr>
                <a:defRPr/>
              </a:pPr>
              <a:t>‹#›</a:t>
            </a:fld>
            <a:endParaRPr lang="en-US"/>
          </a:p>
        </p:txBody>
      </p:sp>
    </p:spTree>
    <p:extLst>
      <p:ext uri="{BB962C8B-B14F-4D97-AF65-F5344CB8AC3E}">
        <p14:creationId xmlns:p14="http://schemas.microsoft.com/office/powerpoint/2010/main" val="352806082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EA00DE8-71DC-B345-843F-89CE45DE0F2E}" type="slidenum">
              <a:rPr lang="en-US"/>
              <a:pPr>
                <a:defRPr/>
              </a:pPr>
              <a:t>‹#›</a:t>
            </a:fld>
            <a:endParaRPr lang="en-US"/>
          </a:p>
        </p:txBody>
      </p:sp>
    </p:spTree>
    <p:extLst>
      <p:ext uri="{BB962C8B-B14F-4D97-AF65-F5344CB8AC3E}">
        <p14:creationId xmlns:p14="http://schemas.microsoft.com/office/powerpoint/2010/main" val="112109018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C5A3006-8B4E-D74A-93F8-A9C36F109A94}" type="slidenum">
              <a:rPr lang="en-US"/>
              <a:pPr>
                <a:defRPr/>
              </a:pPr>
              <a:t>‹#›</a:t>
            </a:fld>
            <a:endParaRPr lang="en-US"/>
          </a:p>
        </p:txBody>
      </p:sp>
    </p:spTree>
    <p:extLst>
      <p:ext uri="{BB962C8B-B14F-4D97-AF65-F5344CB8AC3E}">
        <p14:creationId xmlns:p14="http://schemas.microsoft.com/office/powerpoint/2010/main" val="161565673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2397603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FBD6BCE7-9BB4-634F-B9BA-CE0A16B350AD}" type="slidenum">
              <a:rPr lang="en-US"/>
              <a:pPr>
                <a:defRPr/>
              </a:pPr>
              <a:t>‹#›</a:t>
            </a:fld>
            <a:endParaRPr lang="en-US"/>
          </a:p>
        </p:txBody>
      </p:sp>
    </p:spTree>
    <p:extLst>
      <p:ext uri="{BB962C8B-B14F-4D97-AF65-F5344CB8AC3E}">
        <p14:creationId xmlns:p14="http://schemas.microsoft.com/office/powerpoint/2010/main" val="37696594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AC040CA-BFF9-9B4C-9062-25D945A2E4DB}" type="slidenum">
              <a:rPr lang="en-US"/>
              <a:pPr>
                <a:defRPr/>
              </a:pPr>
              <a:t>‹#›</a:t>
            </a:fld>
            <a:endParaRPr lang="en-US"/>
          </a:p>
        </p:txBody>
      </p:sp>
    </p:spTree>
    <p:extLst>
      <p:ext uri="{BB962C8B-B14F-4D97-AF65-F5344CB8AC3E}">
        <p14:creationId xmlns:p14="http://schemas.microsoft.com/office/powerpoint/2010/main" val="39284994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5A04AA6-7749-5643-A87B-5FAB3F099B1F}" type="slidenum">
              <a:rPr lang="en-US"/>
              <a:pPr>
                <a:defRPr/>
              </a:pPr>
              <a:t>‹#›</a:t>
            </a:fld>
            <a:endParaRPr lang="en-US"/>
          </a:p>
        </p:txBody>
      </p:sp>
    </p:spTree>
    <p:extLst>
      <p:ext uri="{BB962C8B-B14F-4D97-AF65-F5344CB8AC3E}">
        <p14:creationId xmlns:p14="http://schemas.microsoft.com/office/powerpoint/2010/main" val="8074573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59EFF5-882A-AA45-80CB-DF4A9A311375}" type="slidenum">
              <a:rPr lang="en-US"/>
              <a:pPr>
                <a:defRPr/>
              </a:pPr>
              <a:t>‹#›</a:t>
            </a:fld>
            <a:endParaRPr lang="en-US"/>
          </a:p>
        </p:txBody>
      </p:sp>
    </p:spTree>
    <p:extLst>
      <p:ext uri="{BB962C8B-B14F-4D97-AF65-F5344CB8AC3E}">
        <p14:creationId xmlns:p14="http://schemas.microsoft.com/office/powerpoint/2010/main" val="216865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1261706"/>
      </p:ext>
    </p:extLst>
  </p:cSld>
  <p:clrMapOvr>
    <a:masterClrMapping/>
  </p:clrMapOvr>
  <p:transition>
    <p:wheel spokes="0"/>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446792D-2FDC-2E4B-86DC-911A30A215C3}" type="slidenum">
              <a:rPr lang="en-US"/>
              <a:pPr>
                <a:defRPr/>
              </a:pPr>
              <a:t>‹#›</a:t>
            </a:fld>
            <a:endParaRPr lang="en-US"/>
          </a:p>
        </p:txBody>
      </p:sp>
    </p:spTree>
    <p:extLst>
      <p:ext uri="{BB962C8B-B14F-4D97-AF65-F5344CB8AC3E}">
        <p14:creationId xmlns:p14="http://schemas.microsoft.com/office/powerpoint/2010/main" val="2924711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B762927D-EEEA-D642-B8C1-4F03E3268A1F}" type="slidenum">
              <a:rPr lang="en-US"/>
              <a:pPr>
                <a:defRPr/>
              </a:pPr>
              <a:t>‹#›</a:t>
            </a:fld>
            <a:endParaRPr lang="en-US"/>
          </a:p>
        </p:txBody>
      </p:sp>
    </p:spTree>
    <p:extLst>
      <p:ext uri="{BB962C8B-B14F-4D97-AF65-F5344CB8AC3E}">
        <p14:creationId xmlns:p14="http://schemas.microsoft.com/office/powerpoint/2010/main" val="3186538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79633B1-8BB7-774F-84E3-69D1C7AD5F7A}" type="slidenum">
              <a:rPr lang="en-US"/>
              <a:pPr>
                <a:defRPr/>
              </a:pPr>
              <a:t>‹#›</a:t>
            </a:fld>
            <a:endParaRPr lang="en-US"/>
          </a:p>
        </p:txBody>
      </p:sp>
    </p:spTree>
    <p:extLst>
      <p:ext uri="{BB962C8B-B14F-4D97-AF65-F5344CB8AC3E}">
        <p14:creationId xmlns:p14="http://schemas.microsoft.com/office/powerpoint/2010/main" val="888258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2213663-4B56-5C4D-A907-72F674AC87D8}" type="slidenum">
              <a:rPr lang="en-US"/>
              <a:pPr>
                <a:defRPr/>
              </a:pPr>
              <a:t>‹#›</a:t>
            </a:fld>
            <a:endParaRPr lang="en-US"/>
          </a:p>
        </p:txBody>
      </p:sp>
    </p:spTree>
    <p:extLst>
      <p:ext uri="{BB962C8B-B14F-4D97-AF65-F5344CB8AC3E}">
        <p14:creationId xmlns:p14="http://schemas.microsoft.com/office/powerpoint/2010/main" val="39646138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8375E585-4A53-904D-BEA7-989A96E34AEB}" type="slidenum">
              <a:rPr lang="en-US"/>
              <a:pPr>
                <a:defRPr/>
              </a:pPr>
              <a:t>‹#›</a:t>
            </a:fld>
            <a:endParaRPr lang="en-US"/>
          </a:p>
        </p:txBody>
      </p:sp>
    </p:spTree>
    <p:extLst>
      <p:ext uri="{BB962C8B-B14F-4D97-AF65-F5344CB8AC3E}">
        <p14:creationId xmlns:p14="http://schemas.microsoft.com/office/powerpoint/2010/main" val="395485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C00D825-1D64-0249-AF78-966490F86350}" type="slidenum">
              <a:rPr lang="en-US"/>
              <a:pPr>
                <a:defRPr/>
              </a:pPr>
              <a:t>‹#›</a:t>
            </a:fld>
            <a:endParaRPr lang="en-US"/>
          </a:p>
        </p:txBody>
      </p:sp>
    </p:spTree>
    <p:extLst>
      <p:ext uri="{BB962C8B-B14F-4D97-AF65-F5344CB8AC3E}">
        <p14:creationId xmlns:p14="http://schemas.microsoft.com/office/powerpoint/2010/main" val="19399152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01B1868-E892-1E43-8370-49FBA47A0D78}" type="slidenum">
              <a:rPr lang="en-US"/>
              <a:pPr>
                <a:defRPr/>
              </a:pPr>
              <a:t>‹#›</a:t>
            </a:fld>
            <a:endParaRPr lang="en-US"/>
          </a:p>
        </p:txBody>
      </p:sp>
    </p:spTree>
    <p:extLst>
      <p:ext uri="{BB962C8B-B14F-4D97-AF65-F5344CB8AC3E}">
        <p14:creationId xmlns:p14="http://schemas.microsoft.com/office/powerpoint/2010/main" val="9573883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p>
        </p:txBody>
      </p:sp>
      <p:sp>
        <p:nvSpPr>
          <p:cNvPr id="3" name="Rectangle 155"/>
          <p:cNvSpPr>
            <a:spLocks noGrp="1" noChangeArrowheads="1"/>
          </p:cNvSpPr>
          <p:nvPr>
            <p:ph type="ftr" sz="quarter" idx="11"/>
          </p:nvPr>
        </p:nvSpPr>
        <p:spPr/>
        <p:txBody>
          <a:bodyPr/>
          <a:lstStyle>
            <a:lvl1pPr>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atin typeface="Comic Sans MS" charset="0"/>
              </a:defRPr>
            </a:lvl1pPr>
          </a:lstStyle>
          <a:p>
            <a:pPr>
              <a:defRPr/>
            </a:pPr>
            <a:fld id="{7BFB4B23-43A6-D14D-971E-BDCC85E702BE}" type="slidenum">
              <a:rPr lang="en-US"/>
              <a:pPr>
                <a:defRPr/>
              </a:pPr>
              <a:t>‹#›</a:t>
            </a:fld>
            <a:endParaRPr lang="en-US"/>
          </a:p>
        </p:txBody>
      </p:sp>
    </p:spTree>
    <p:extLst>
      <p:ext uri="{BB962C8B-B14F-4D97-AF65-F5344CB8AC3E}">
        <p14:creationId xmlns:p14="http://schemas.microsoft.com/office/powerpoint/2010/main" val="39921415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1CA098B-2B7B-224F-B9BE-4550BFFEB0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7304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4EA941E-49F2-E348-BC25-9AB345428A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774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214981"/>
      </p:ext>
    </p:extLst>
  </p:cSld>
  <p:clrMapOvr>
    <a:masterClrMapping/>
  </p:clrMapOvr>
  <p:transition>
    <p:wheel spokes="0"/>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E2F1859-E3C2-BC4B-8BE4-0B86508EDA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31111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C605D57-6F68-AA4F-A0A7-7D220CD34F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71525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45387A47-E252-4043-BABE-ECE5BD98E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74247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F5F21BB-6581-0A49-8132-9482115F2C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22828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CE47BD64-6EE2-914C-8B72-FF21EA4B70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8534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B507911-908F-AA45-8543-1D758B8D2F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0665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2CB4638-D8A7-3943-9379-734D3B6911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06114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28071C5-0436-F940-AC5F-1A53D31EBF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4679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8B6E458-020F-4A4D-A5CF-EAADA05690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24760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510F77FB-FCF7-FB4F-8854-9874423380FD}" type="slidenum">
              <a:rPr lang="en-US"/>
              <a:pPr>
                <a:defRPr/>
              </a:pPr>
              <a:t>‹#›</a:t>
            </a:fld>
            <a:endParaRPr lang="en-US"/>
          </a:p>
        </p:txBody>
      </p:sp>
    </p:spTree>
    <p:extLst>
      <p:ext uri="{BB962C8B-B14F-4D97-AF65-F5344CB8AC3E}">
        <p14:creationId xmlns:p14="http://schemas.microsoft.com/office/powerpoint/2010/main" val="365027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9718151"/>
      </p:ext>
    </p:extLst>
  </p:cSld>
  <p:clrMapOvr>
    <a:masterClrMapping/>
  </p:clrMapOvr>
  <p:transition>
    <p:wheel spokes="0"/>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B6E11AE9-A1A8-4541-8E0D-870215BFEC6C}" type="slidenum">
              <a:rPr lang="en-US"/>
              <a:pPr>
                <a:defRPr/>
              </a:pPr>
              <a:t>‹#›</a:t>
            </a:fld>
            <a:endParaRPr lang="en-US"/>
          </a:p>
        </p:txBody>
      </p:sp>
    </p:spTree>
    <p:extLst>
      <p:ext uri="{BB962C8B-B14F-4D97-AF65-F5344CB8AC3E}">
        <p14:creationId xmlns:p14="http://schemas.microsoft.com/office/powerpoint/2010/main" val="2432032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A8EB0820-8FD6-504D-83A4-7441565B042C}" type="slidenum">
              <a:rPr lang="en-US"/>
              <a:pPr>
                <a:defRPr/>
              </a:pPr>
              <a:t>‹#›</a:t>
            </a:fld>
            <a:endParaRPr lang="en-US"/>
          </a:p>
        </p:txBody>
      </p:sp>
    </p:spTree>
    <p:extLst>
      <p:ext uri="{BB962C8B-B14F-4D97-AF65-F5344CB8AC3E}">
        <p14:creationId xmlns:p14="http://schemas.microsoft.com/office/powerpoint/2010/main" val="41070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14D2D1B5-E88A-E342-823A-E795D11BE9BA}" type="slidenum">
              <a:rPr lang="en-US"/>
              <a:pPr>
                <a:defRPr/>
              </a:pPr>
              <a:t>‹#›</a:t>
            </a:fld>
            <a:endParaRPr lang="en-US"/>
          </a:p>
        </p:txBody>
      </p:sp>
    </p:spTree>
    <p:extLst>
      <p:ext uri="{BB962C8B-B14F-4D97-AF65-F5344CB8AC3E}">
        <p14:creationId xmlns:p14="http://schemas.microsoft.com/office/powerpoint/2010/main" val="35712309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1DA17DD2-1244-B94B-BC81-29CE71D33366}" type="slidenum">
              <a:rPr lang="en-US"/>
              <a:pPr>
                <a:defRPr/>
              </a:pPr>
              <a:t>‹#›</a:t>
            </a:fld>
            <a:endParaRPr lang="en-US"/>
          </a:p>
        </p:txBody>
      </p:sp>
    </p:spTree>
    <p:extLst>
      <p:ext uri="{BB962C8B-B14F-4D97-AF65-F5344CB8AC3E}">
        <p14:creationId xmlns:p14="http://schemas.microsoft.com/office/powerpoint/2010/main" val="27766900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6DD0CB75-837D-5E47-B9A1-D9791542FF54}" type="slidenum">
              <a:rPr lang="en-US"/>
              <a:pPr>
                <a:defRPr/>
              </a:pPr>
              <a:t>‹#›</a:t>
            </a:fld>
            <a:endParaRPr lang="en-US"/>
          </a:p>
        </p:txBody>
      </p:sp>
    </p:spTree>
    <p:extLst>
      <p:ext uri="{BB962C8B-B14F-4D97-AF65-F5344CB8AC3E}">
        <p14:creationId xmlns:p14="http://schemas.microsoft.com/office/powerpoint/2010/main" val="1121381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6770EFC5-029A-0148-B9DD-4566EAB0E848}" type="slidenum">
              <a:rPr lang="en-US"/>
              <a:pPr>
                <a:defRPr/>
              </a:pPr>
              <a:t>‹#›</a:t>
            </a:fld>
            <a:endParaRPr lang="en-US"/>
          </a:p>
        </p:txBody>
      </p:sp>
    </p:spTree>
    <p:extLst>
      <p:ext uri="{BB962C8B-B14F-4D97-AF65-F5344CB8AC3E}">
        <p14:creationId xmlns:p14="http://schemas.microsoft.com/office/powerpoint/2010/main" val="30895500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7A80C771-4F1E-6E4B-ACEC-9BEF39166E8C}" type="slidenum">
              <a:rPr lang="en-US"/>
              <a:pPr>
                <a:defRPr/>
              </a:pPr>
              <a:t>‹#›</a:t>
            </a:fld>
            <a:endParaRPr lang="en-US"/>
          </a:p>
        </p:txBody>
      </p:sp>
    </p:spTree>
    <p:extLst>
      <p:ext uri="{BB962C8B-B14F-4D97-AF65-F5344CB8AC3E}">
        <p14:creationId xmlns:p14="http://schemas.microsoft.com/office/powerpoint/2010/main" val="41766314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7682F0E3-B578-AD42-8109-430FAD97479E}" type="slidenum">
              <a:rPr lang="en-US"/>
              <a:pPr>
                <a:defRPr/>
              </a:pPr>
              <a:t>‹#›</a:t>
            </a:fld>
            <a:endParaRPr lang="en-US"/>
          </a:p>
        </p:txBody>
      </p:sp>
    </p:spTree>
    <p:extLst>
      <p:ext uri="{BB962C8B-B14F-4D97-AF65-F5344CB8AC3E}">
        <p14:creationId xmlns:p14="http://schemas.microsoft.com/office/powerpoint/2010/main" val="24413113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A5C313C9-ABC3-DE43-B16A-62455024E4E6}" type="slidenum">
              <a:rPr lang="en-US"/>
              <a:pPr>
                <a:defRPr/>
              </a:pPr>
              <a:t>‹#›</a:t>
            </a:fld>
            <a:endParaRPr lang="en-US"/>
          </a:p>
        </p:txBody>
      </p:sp>
    </p:spTree>
    <p:extLst>
      <p:ext uri="{BB962C8B-B14F-4D97-AF65-F5344CB8AC3E}">
        <p14:creationId xmlns:p14="http://schemas.microsoft.com/office/powerpoint/2010/main" val="33756017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B2B98885-6A85-8D4F-A789-E610462AA929}" type="slidenum">
              <a:rPr lang="en-US"/>
              <a:pPr>
                <a:defRPr/>
              </a:pPr>
              <a:t>‹#›</a:t>
            </a:fld>
            <a:endParaRPr lang="en-US"/>
          </a:p>
        </p:txBody>
      </p:sp>
    </p:spTree>
    <p:extLst>
      <p:ext uri="{BB962C8B-B14F-4D97-AF65-F5344CB8AC3E}">
        <p14:creationId xmlns:p14="http://schemas.microsoft.com/office/powerpoint/2010/main" val="73955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191480"/>
      </p:ext>
    </p:extLst>
  </p:cSld>
  <p:clrMapOvr>
    <a:masterClrMapping/>
  </p:clrMapOvr>
  <p:transition>
    <p:wheel spokes="0"/>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Tahoma" charset="0"/>
              </a:defRPr>
            </a:lvl1pPr>
          </a:lstStyle>
          <a:p>
            <a:pPr>
              <a:defRPr/>
            </a:pPr>
            <a:fld id="{CD01A552-17B6-4D42-B670-FF88F0BEC505}" type="slidenum">
              <a:rPr lang="en-US"/>
              <a:pPr>
                <a:defRPr/>
              </a:pPr>
              <a:t>‹#›</a:t>
            </a:fld>
            <a:endParaRPr lang="en-US"/>
          </a:p>
        </p:txBody>
      </p:sp>
    </p:spTree>
    <p:extLst>
      <p:ext uri="{BB962C8B-B14F-4D97-AF65-F5344CB8AC3E}">
        <p14:creationId xmlns:p14="http://schemas.microsoft.com/office/powerpoint/2010/main" val="23526124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5399309-1E73-9E4F-AC70-E9B9447B9298}" type="slidenum">
              <a:rPr lang="en-US">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1176085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275321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486763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7384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59441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895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8278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6033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82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987189"/>
      </p:ext>
    </p:extLst>
  </p:cSld>
  <p:clrMapOvr>
    <a:masterClrMapping/>
  </p:clrMapOvr>
  <p:transition>
    <p:wheel spokes="0"/>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01764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05794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442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696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5493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5883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894668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327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95362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85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62614017"/>
      </p:ext>
    </p:extLst>
  </p:cSld>
  <p:clrMapOvr>
    <a:masterClrMapping/>
  </p:clrMapOvr>
  <p:transition>
    <p:wheel spokes="0"/>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6611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6581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787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47759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6731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479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40146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3289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2342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708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07925"/>
      </p:ext>
    </p:extLst>
  </p:cSld>
  <p:clrMapOvr>
    <a:masterClrMapping/>
  </p:clrMapOvr>
  <p:transition>
    <p:wheel spokes="0"/>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30768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99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53443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9284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42315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2287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8109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3063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998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127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6642004"/>
      </p:ext>
    </p:extLst>
  </p:cSld>
  <p:clrMapOvr>
    <a:masterClrMapping/>
  </p:clrMapOvr>
  <p:transition>
    <p:wheel spokes="0"/>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241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04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2050268"/>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6F18A-9322-0046-8D68-7D066D9FCC7F}" type="slidenum">
              <a:rPr lang="en-US"/>
              <a:pPr>
                <a:defRPr/>
              </a:pPr>
              <a:t>‹#›</a:t>
            </a:fld>
            <a:endParaRPr lang="en-US"/>
          </a:p>
        </p:txBody>
      </p:sp>
    </p:spTree>
    <p:extLst>
      <p:ext uri="{BB962C8B-B14F-4D97-AF65-F5344CB8AC3E}">
        <p14:creationId xmlns:p14="http://schemas.microsoft.com/office/powerpoint/2010/main" val="382425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922088"/>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757986"/>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D11DCBF-6CE6-004D-8CAE-07AD2236EDB7}" type="slidenum">
              <a:rPr lang="en-US"/>
              <a:pPr>
                <a:defRPr/>
              </a:pPr>
              <a:t>‹#›</a:t>
            </a:fld>
            <a:endParaRPr lang="en-US"/>
          </a:p>
        </p:txBody>
      </p:sp>
    </p:spTree>
    <p:extLst>
      <p:ext uri="{BB962C8B-B14F-4D97-AF65-F5344CB8AC3E}">
        <p14:creationId xmlns:p14="http://schemas.microsoft.com/office/powerpoint/2010/main" val="160626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888BCA9-9374-FC46-8458-0AD1DB44FF3F}" type="slidenum">
              <a:rPr lang="en-US"/>
              <a:pPr>
                <a:defRPr/>
              </a:pPr>
              <a:t>‹#›</a:t>
            </a:fld>
            <a:endParaRPr lang="en-US"/>
          </a:p>
        </p:txBody>
      </p:sp>
    </p:spTree>
    <p:extLst>
      <p:ext uri="{BB962C8B-B14F-4D97-AF65-F5344CB8AC3E}">
        <p14:creationId xmlns:p14="http://schemas.microsoft.com/office/powerpoint/2010/main" val="306223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4386652-7BE3-AB40-B40A-702F510998A5}" type="slidenum">
              <a:rPr lang="en-US"/>
              <a:pPr>
                <a:defRPr/>
              </a:pPr>
              <a:t>‹#›</a:t>
            </a:fld>
            <a:endParaRPr lang="en-US"/>
          </a:p>
        </p:txBody>
      </p:sp>
    </p:spTree>
    <p:extLst>
      <p:ext uri="{BB962C8B-B14F-4D97-AF65-F5344CB8AC3E}">
        <p14:creationId xmlns:p14="http://schemas.microsoft.com/office/powerpoint/2010/main" val="222890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E00B7583-C21A-4E42-A7BF-36C98CF7F8A0}" type="slidenum">
              <a:rPr lang="en-US"/>
              <a:pPr>
                <a:defRPr/>
              </a:pPr>
              <a:t>‹#›</a:t>
            </a:fld>
            <a:endParaRPr lang="en-US"/>
          </a:p>
        </p:txBody>
      </p:sp>
    </p:spTree>
    <p:extLst>
      <p:ext uri="{BB962C8B-B14F-4D97-AF65-F5344CB8AC3E}">
        <p14:creationId xmlns:p14="http://schemas.microsoft.com/office/powerpoint/2010/main" val="76673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4FC0561-0466-1E44-9879-47CFBBA1C605}" type="slidenum">
              <a:rPr lang="en-US"/>
              <a:pPr>
                <a:defRPr/>
              </a:pPr>
              <a:t>‹#›</a:t>
            </a:fld>
            <a:endParaRPr lang="en-US"/>
          </a:p>
        </p:txBody>
      </p:sp>
    </p:spTree>
    <p:extLst>
      <p:ext uri="{BB962C8B-B14F-4D97-AF65-F5344CB8AC3E}">
        <p14:creationId xmlns:p14="http://schemas.microsoft.com/office/powerpoint/2010/main" val="82917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403C8E0A-B331-A447-8219-05A279C00ED5}" type="slidenum">
              <a:rPr lang="en-US"/>
              <a:pPr>
                <a:defRPr/>
              </a:pPr>
              <a:t>‹#›</a:t>
            </a:fld>
            <a:endParaRPr lang="en-US"/>
          </a:p>
        </p:txBody>
      </p:sp>
    </p:spTree>
    <p:extLst>
      <p:ext uri="{BB962C8B-B14F-4D97-AF65-F5344CB8AC3E}">
        <p14:creationId xmlns:p14="http://schemas.microsoft.com/office/powerpoint/2010/main" val="2247073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7C7F593-0BBA-4D41-9B40-12D5A98846F9}" type="slidenum">
              <a:rPr lang="en-US"/>
              <a:pPr>
                <a:defRPr/>
              </a:pPr>
              <a:t>‹#›</a:t>
            </a:fld>
            <a:endParaRPr lang="en-US"/>
          </a:p>
        </p:txBody>
      </p:sp>
    </p:spTree>
    <p:extLst>
      <p:ext uri="{BB962C8B-B14F-4D97-AF65-F5344CB8AC3E}">
        <p14:creationId xmlns:p14="http://schemas.microsoft.com/office/powerpoint/2010/main" val="225341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59465856-A81E-F749-9A87-08AEBD075447}" type="slidenum">
              <a:rPr lang="en-US"/>
              <a:pPr>
                <a:defRPr/>
              </a:pPr>
              <a:t>‹#›</a:t>
            </a:fld>
            <a:endParaRPr lang="en-US"/>
          </a:p>
        </p:txBody>
      </p:sp>
    </p:spTree>
    <p:extLst>
      <p:ext uri="{BB962C8B-B14F-4D97-AF65-F5344CB8AC3E}">
        <p14:creationId xmlns:p14="http://schemas.microsoft.com/office/powerpoint/2010/main" val="31694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EBB3B8-8B5E-F548-9216-DC168DF160D7}" type="slidenum">
              <a:rPr lang="en-US"/>
              <a:pPr>
                <a:defRPr/>
              </a:pPr>
              <a:t>‹#›</a:t>
            </a:fld>
            <a:endParaRPr lang="en-US"/>
          </a:p>
        </p:txBody>
      </p:sp>
    </p:spTree>
    <p:extLst>
      <p:ext uri="{BB962C8B-B14F-4D97-AF65-F5344CB8AC3E}">
        <p14:creationId xmlns:p14="http://schemas.microsoft.com/office/powerpoint/2010/main" val="1138638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6EA07E5A-52CC-8943-98A4-68B4E95CC225}" type="slidenum">
              <a:rPr lang="en-US"/>
              <a:pPr>
                <a:defRPr/>
              </a:pPr>
              <a:t>‹#›</a:t>
            </a:fld>
            <a:endParaRPr lang="en-US"/>
          </a:p>
        </p:txBody>
      </p:sp>
    </p:spTree>
    <p:extLst>
      <p:ext uri="{BB962C8B-B14F-4D97-AF65-F5344CB8AC3E}">
        <p14:creationId xmlns:p14="http://schemas.microsoft.com/office/powerpoint/2010/main" val="1997975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3C1AE5C-1846-7E42-9286-6B674DDC9E88}" type="slidenum">
              <a:rPr lang="en-US"/>
              <a:pPr>
                <a:defRPr/>
              </a:pPr>
              <a:t>‹#›</a:t>
            </a:fld>
            <a:endParaRPr lang="en-US"/>
          </a:p>
        </p:txBody>
      </p:sp>
    </p:spTree>
    <p:extLst>
      <p:ext uri="{BB962C8B-B14F-4D97-AF65-F5344CB8AC3E}">
        <p14:creationId xmlns:p14="http://schemas.microsoft.com/office/powerpoint/2010/main" val="1002941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30A4AF0-93B3-C24D-BC0C-98AA87CE663D}" type="slidenum">
              <a:rPr lang="en-US"/>
              <a:pPr>
                <a:defRPr/>
              </a:pPr>
              <a:t>‹#›</a:t>
            </a:fld>
            <a:endParaRPr lang="en-US"/>
          </a:p>
        </p:txBody>
      </p:sp>
    </p:spTree>
    <p:extLst>
      <p:ext uri="{BB962C8B-B14F-4D97-AF65-F5344CB8AC3E}">
        <p14:creationId xmlns:p14="http://schemas.microsoft.com/office/powerpoint/2010/main" val="3969695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2428420"/>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852601"/>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0366924"/>
      </p:ext>
    </p:extLst>
  </p:cSld>
  <p:clrMapOvr>
    <a:masterClrMapping/>
  </p:clrMapOvr>
  <p:transition>
    <p:wheel spokes="0"/>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349319"/>
      </p:ext>
    </p:extLst>
  </p:cSld>
  <p:clrMapOvr>
    <a:masterClrMapping/>
  </p:clrMapOvr>
  <p:transition>
    <p:wheel spokes="0"/>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693437"/>
      </p:ext>
    </p:extLst>
  </p:cSld>
  <p:clrMapOvr>
    <a:masterClrMapping/>
  </p:clrMapOvr>
  <p:transition>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01354029"/>
      </p:ext>
    </p:extLst>
  </p:cSld>
  <p:clrMapOvr>
    <a:masterClrMapping/>
  </p:clrMapOvr>
  <p:transition>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614217"/>
      </p:ext>
    </p:extLst>
  </p:cSld>
  <p:clrMapOvr>
    <a:masterClrMapping/>
  </p:clrMapOvr>
  <p:transition>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C9FE79-C4F0-E647-BB87-AE59D89EA526}" type="slidenum">
              <a:rPr lang="en-US"/>
              <a:pPr>
                <a:defRPr/>
              </a:pPr>
              <a:t>‹#›</a:t>
            </a:fld>
            <a:endParaRPr lang="en-US"/>
          </a:p>
        </p:txBody>
      </p:sp>
    </p:spTree>
    <p:extLst>
      <p:ext uri="{BB962C8B-B14F-4D97-AF65-F5344CB8AC3E}">
        <p14:creationId xmlns:p14="http://schemas.microsoft.com/office/powerpoint/2010/main" val="4117197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0652108"/>
      </p:ext>
    </p:extLst>
  </p:cSld>
  <p:clrMapOvr>
    <a:masterClrMapping/>
  </p:clrMapOvr>
  <p:transition>
    <p:wheel spokes="0"/>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5102917"/>
      </p:ext>
    </p:extLst>
  </p:cSld>
  <p:clrMapOvr>
    <a:masterClrMapping/>
  </p:clrMapOvr>
  <p:transition>
    <p:wheel spokes="0"/>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551829"/>
      </p:ext>
    </p:extLst>
  </p:cSld>
  <p:clrMapOvr>
    <a:masterClrMapping/>
  </p:clrMapOvr>
  <p:transition>
    <p:wheel spokes="0"/>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808881"/>
      </p:ext>
    </p:extLst>
  </p:cSld>
  <p:clrMapOvr>
    <a:masterClrMapping/>
  </p:clrMapOvr>
  <p:transition>
    <p:wheel spokes="0"/>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66C290-E605-114D-B298-AB5964946E6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7971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01A9C40-4E9C-D741-9BAA-16143373379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4089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8E54D07-5DF7-CC47-9DE5-38CDA88292A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3421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CA739E1-CB65-6C42-B7CA-35A9EB06E4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5980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A8DB5E-80DA-4442-8ED2-CDC0A7D6F01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9551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BB353C0-8F3B-0641-A2CA-5E2FD3127B6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658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51528E-B9DF-E74F-8862-5A74D9A1A9D3}" type="slidenum">
              <a:rPr lang="en-US"/>
              <a:pPr>
                <a:defRPr/>
              </a:pPr>
              <a:t>‹#›</a:t>
            </a:fld>
            <a:endParaRPr lang="en-US"/>
          </a:p>
        </p:txBody>
      </p:sp>
    </p:spTree>
    <p:extLst>
      <p:ext uri="{BB962C8B-B14F-4D97-AF65-F5344CB8AC3E}">
        <p14:creationId xmlns:p14="http://schemas.microsoft.com/office/powerpoint/2010/main" val="4017794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C20ADD9-FAF1-3B47-B5EA-4178D2CDF97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2584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B6306D1-23DE-4D48-9034-980FFCC9BEE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6628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54A1D56-6EB7-8443-83D9-7F36717A45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658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CFD7229-D295-B745-B840-E134FE7DC1D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5753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D659E-6F80-4E4C-BD65-328A4ED11ECB}" type="slidenum">
              <a:rPr lang="en-US"/>
              <a:pPr>
                <a:defRPr/>
              </a:pPr>
              <a:t>‹#›</a:t>
            </a:fld>
            <a:endParaRPr lang="en-US"/>
          </a:p>
        </p:txBody>
      </p:sp>
    </p:spTree>
    <p:extLst>
      <p:ext uri="{BB962C8B-B14F-4D97-AF65-F5344CB8AC3E}">
        <p14:creationId xmlns:p14="http://schemas.microsoft.com/office/powerpoint/2010/main" val="1665240020"/>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F7510B-528B-1C4A-89BE-1E7935185145}" type="slidenum">
              <a:rPr lang="en-US"/>
              <a:pPr>
                <a:defRPr/>
              </a:pPr>
              <a:t>‹#›</a:t>
            </a:fld>
            <a:endParaRPr lang="en-US"/>
          </a:p>
        </p:txBody>
      </p:sp>
    </p:spTree>
    <p:extLst>
      <p:ext uri="{BB962C8B-B14F-4D97-AF65-F5344CB8AC3E}">
        <p14:creationId xmlns:p14="http://schemas.microsoft.com/office/powerpoint/2010/main" val="4284718771"/>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A3AD4-DADE-BA4D-B5A0-1C9C45DA9F3C}" type="slidenum">
              <a:rPr lang="en-US"/>
              <a:pPr>
                <a:defRPr/>
              </a:pPr>
              <a:t>‹#›</a:t>
            </a:fld>
            <a:endParaRPr lang="en-US"/>
          </a:p>
        </p:txBody>
      </p:sp>
    </p:spTree>
    <p:extLst>
      <p:ext uri="{BB962C8B-B14F-4D97-AF65-F5344CB8AC3E}">
        <p14:creationId xmlns:p14="http://schemas.microsoft.com/office/powerpoint/2010/main" val="3846317023"/>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348AD9-246E-C645-B8B5-66694892CA9D}" type="slidenum">
              <a:rPr lang="en-US"/>
              <a:pPr>
                <a:defRPr/>
              </a:pPr>
              <a:t>‹#›</a:t>
            </a:fld>
            <a:endParaRPr lang="en-US"/>
          </a:p>
        </p:txBody>
      </p:sp>
    </p:spTree>
    <p:extLst>
      <p:ext uri="{BB962C8B-B14F-4D97-AF65-F5344CB8AC3E}">
        <p14:creationId xmlns:p14="http://schemas.microsoft.com/office/powerpoint/2010/main" val="1169519987"/>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F368D4-FA9D-A94C-93CA-5CB4747708B6}" type="slidenum">
              <a:rPr lang="en-US"/>
              <a:pPr>
                <a:defRPr/>
              </a:pPr>
              <a:t>‹#›</a:t>
            </a:fld>
            <a:endParaRPr lang="en-US"/>
          </a:p>
        </p:txBody>
      </p:sp>
    </p:spTree>
    <p:extLst>
      <p:ext uri="{BB962C8B-B14F-4D97-AF65-F5344CB8AC3E}">
        <p14:creationId xmlns:p14="http://schemas.microsoft.com/office/powerpoint/2010/main" val="2844305300"/>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EC3C1-89C2-5344-ADD0-E4EDE6BA5843}" type="slidenum">
              <a:rPr lang="en-US"/>
              <a:pPr>
                <a:defRPr/>
              </a:pPr>
              <a:t>‹#›</a:t>
            </a:fld>
            <a:endParaRPr lang="en-US"/>
          </a:p>
        </p:txBody>
      </p:sp>
    </p:spTree>
    <p:extLst>
      <p:ext uri="{BB962C8B-B14F-4D97-AF65-F5344CB8AC3E}">
        <p14:creationId xmlns:p14="http://schemas.microsoft.com/office/powerpoint/2010/main" val="2454556932"/>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42ABC2-2005-4442-A0E0-54F0214D2CD8}" type="slidenum">
              <a:rPr lang="en-US"/>
              <a:pPr>
                <a:defRPr/>
              </a:pPr>
              <a:t>‹#›</a:t>
            </a:fld>
            <a:endParaRPr lang="en-US"/>
          </a:p>
        </p:txBody>
      </p:sp>
    </p:spTree>
    <p:extLst>
      <p:ext uri="{BB962C8B-B14F-4D97-AF65-F5344CB8AC3E}">
        <p14:creationId xmlns:p14="http://schemas.microsoft.com/office/powerpoint/2010/main" val="3431709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65DB4A-C827-1B47-B44F-BCB5099667F1}" type="slidenum">
              <a:rPr lang="en-US"/>
              <a:pPr>
                <a:defRPr/>
              </a:pPr>
              <a:t>‹#›</a:t>
            </a:fld>
            <a:endParaRPr lang="en-US"/>
          </a:p>
        </p:txBody>
      </p:sp>
    </p:spTree>
    <p:extLst>
      <p:ext uri="{BB962C8B-B14F-4D97-AF65-F5344CB8AC3E}">
        <p14:creationId xmlns:p14="http://schemas.microsoft.com/office/powerpoint/2010/main" val="2399964789"/>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8C6CC-6230-6848-88A3-38AF55D9DDDB}" type="slidenum">
              <a:rPr lang="en-US"/>
              <a:pPr>
                <a:defRPr/>
              </a:pPr>
              <a:t>‹#›</a:t>
            </a:fld>
            <a:endParaRPr lang="en-US"/>
          </a:p>
        </p:txBody>
      </p:sp>
    </p:spTree>
    <p:extLst>
      <p:ext uri="{BB962C8B-B14F-4D97-AF65-F5344CB8AC3E}">
        <p14:creationId xmlns:p14="http://schemas.microsoft.com/office/powerpoint/2010/main" val="1961739266"/>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542B57-038E-3043-95E8-A7D78353BB64}" type="slidenum">
              <a:rPr lang="en-US"/>
              <a:pPr>
                <a:defRPr/>
              </a:pPr>
              <a:t>‹#›</a:t>
            </a:fld>
            <a:endParaRPr lang="en-US"/>
          </a:p>
        </p:txBody>
      </p:sp>
    </p:spTree>
    <p:extLst>
      <p:ext uri="{BB962C8B-B14F-4D97-AF65-F5344CB8AC3E}">
        <p14:creationId xmlns:p14="http://schemas.microsoft.com/office/powerpoint/2010/main" val="4081648130"/>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0032D-704D-0240-A5F6-B990DE5472F2}" type="slidenum">
              <a:rPr lang="en-US"/>
              <a:pPr>
                <a:defRPr/>
              </a:pPr>
              <a:t>‹#›</a:t>
            </a:fld>
            <a:endParaRPr lang="en-US"/>
          </a:p>
        </p:txBody>
      </p:sp>
    </p:spTree>
    <p:extLst>
      <p:ext uri="{BB962C8B-B14F-4D97-AF65-F5344CB8AC3E}">
        <p14:creationId xmlns:p14="http://schemas.microsoft.com/office/powerpoint/2010/main" val="3158885641"/>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1AE12-9F96-7843-A034-55D811F537CF}" type="slidenum">
              <a:rPr lang="en-US"/>
              <a:pPr>
                <a:defRPr/>
              </a:pPr>
              <a:t>‹#›</a:t>
            </a:fld>
            <a:endParaRPr lang="en-US"/>
          </a:p>
        </p:txBody>
      </p:sp>
    </p:spTree>
    <p:extLst>
      <p:ext uri="{BB962C8B-B14F-4D97-AF65-F5344CB8AC3E}">
        <p14:creationId xmlns:p14="http://schemas.microsoft.com/office/powerpoint/2010/main" val="3352518153"/>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16A0C-B9BC-894A-BFEA-4CADD591EF7E}" type="slidenum">
              <a:rPr lang="en-US"/>
              <a:pPr>
                <a:defRPr/>
              </a:pPr>
              <a:t>‹#›</a:t>
            </a:fld>
            <a:endParaRPr lang="en-US"/>
          </a:p>
        </p:txBody>
      </p:sp>
    </p:spTree>
    <p:extLst>
      <p:ext uri="{BB962C8B-B14F-4D97-AF65-F5344CB8AC3E}">
        <p14:creationId xmlns:p14="http://schemas.microsoft.com/office/powerpoint/2010/main" val="277158804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DD92B-BC52-0C4C-944E-2B029B54A472}" type="slidenum">
              <a:rPr lang="en-US"/>
              <a:pPr>
                <a:defRPr/>
              </a:pPr>
              <a:t>‹#›</a:t>
            </a:fld>
            <a:endParaRPr lang="en-US"/>
          </a:p>
        </p:txBody>
      </p:sp>
    </p:spTree>
    <p:extLst>
      <p:ext uri="{BB962C8B-B14F-4D97-AF65-F5344CB8AC3E}">
        <p14:creationId xmlns:p14="http://schemas.microsoft.com/office/powerpoint/2010/main" val="2713790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90C577-ED71-E64E-9264-576654D31ABC}" type="slidenum">
              <a:rPr lang="en-US"/>
              <a:pPr>
                <a:defRPr/>
              </a:pPr>
              <a:t>‹#›</a:t>
            </a:fld>
            <a:endParaRPr lang="en-US"/>
          </a:p>
        </p:txBody>
      </p:sp>
    </p:spTree>
    <p:extLst>
      <p:ext uri="{BB962C8B-B14F-4D97-AF65-F5344CB8AC3E}">
        <p14:creationId xmlns:p14="http://schemas.microsoft.com/office/powerpoint/2010/main" val="563158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F880A5-E062-F946-BE91-B5BEC1673E02}" type="slidenum">
              <a:rPr lang="en-US"/>
              <a:pPr>
                <a:defRPr/>
              </a:pPr>
              <a:t>‹#›</a:t>
            </a:fld>
            <a:endParaRPr lang="en-US"/>
          </a:p>
        </p:txBody>
      </p:sp>
    </p:spTree>
    <p:extLst>
      <p:ext uri="{BB962C8B-B14F-4D97-AF65-F5344CB8AC3E}">
        <p14:creationId xmlns:p14="http://schemas.microsoft.com/office/powerpoint/2010/main" val="3862993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2B8818-5AD2-124B-B9A8-17A5D3CA6186}" type="slidenum">
              <a:rPr lang="en-US"/>
              <a:pPr>
                <a:defRPr/>
              </a:pPr>
              <a:t>‹#›</a:t>
            </a:fld>
            <a:endParaRPr lang="en-US"/>
          </a:p>
        </p:txBody>
      </p:sp>
    </p:spTree>
    <p:extLst>
      <p:ext uri="{BB962C8B-B14F-4D97-AF65-F5344CB8AC3E}">
        <p14:creationId xmlns:p14="http://schemas.microsoft.com/office/powerpoint/2010/main" val="4813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9D9B3-0A82-984E-B042-EBA51AA39DE7}" type="slidenum">
              <a:rPr lang="en-US"/>
              <a:pPr>
                <a:defRPr/>
              </a:pPr>
              <a:t>‹#›</a:t>
            </a:fld>
            <a:endParaRPr lang="en-US"/>
          </a:p>
        </p:txBody>
      </p:sp>
    </p:spTree>
    <p:extLst>
      <p:ext uri="{BB962C8B-B14F-4D97-AF65-F5344CB8AC3E}">
        <p14:creationId xmlns:p14="http://schemas.microsoft.com/office/powerpoint/2010/main" val="3922979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0E72D3-9BBC-2547-8E14-A31E5705047B}" type="slidenum">
              <a:rPr lang="en-US"/>
              <a:pPr>
                <a:defRPr/>
              </a:pPr>
              <a:t>‹#›</a:t>
            </a:fld>
            <a:endParaRPr lang="en-US"/>
          </a:p>
        </p:txBody>
      </p:sp>
    </p:spTree>
    <p:extLst>
      <p:ext uri="{BB962C8B-B14F-4D97-AF65-F5344CB8AC3E}">
        <p14:creationId xmlns:p14="http://schemas.microsoft.com/office/powerpoint/2010/main" val="5628917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90F498-2E05-0B45-82ED-19A01AF68472}" type="slidenum">
              <a:rPr lang="en-US"/>
              <a:pPr>
                <a:defRPr/>
              </a:pPr>
              <a:t>‹#›</a:t>
            </a:fld>
            <a:endParaRPr lang="en-US"/>
          </a:p>
        </p:txBody>
      </p:sp>
    </p:spTree>
    <p:extLst>
      <p:ext uri="{BB962C8B-B14F-4D97-AF65-F5344CB8AC3E}">
        <p14:creationId xmlns:p14="http://schemas.microsoft.com/office/powerpoint/2010/main" val="2288381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9F3FE-348F-F642-8D1F-7774AD376054}" type="slidenum">
              <a:rPr lang="en-US"/>
              <a:pPr>
                <a:defRPr/>
              </a:pPr>
              <a:t>‹#›</a:t>
            </a:fld>
            <a:endParaRPr lang="en-US"/>
          </a:p>
        </p:txBody>
      </p:sp>
    </p:spTree>
    <p:extLst>
      <p:ext uri="{BB962C8B-B14F-4D97-AF65-F5344CB8AC3E}">
        <p14:creationId xmlns:p14="http://schemas.microsoft.com/office/powerpoint/2010/main" val="2294394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A6997-32D7-A14D-A1B3-8B718ACED226}" type="slidenum">
              <a:rPr lang="en-US"/>
              <a:pPr>
                <a:defRPr/>
              </a:pPr>
              <a:t>‹#›</a:t>
            </a:fld>
            <a:endParaRPr lang="en-US"/>
          </a:p>
        </p:txBody>
      </p:sp>
    </p:spTree>
    <p:extLst>
      <p:ext uri="{BB962C8B-B14F-4D97-AF65-F5344CB8AC3E}">
        <p14:creationId xmlns:p14="http://schemas.microsoft.com/office/powerpoint/2010/main" val="4020289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1A469-D726-F440-B75F-D5515A51D463}" type="slidenum">
              <a:rPr lang="en-US"/>
              <a:pPr>
                <a:defRPr/>
              </a:pPr>
              <a:t>‹#›</a:t>
            </a:fld>
            <a:endParaRPr lang="en-US"/>
          </a:p>
        </p:txBody>
      </p:sp>
    </p:spTree>
    <p:extLst>
      <p:ext uri="{BB962C8B-B14F-4D97-AF65-F5344CB8AC3E}">
        <p14:creationId xmlns:p14="http://schemas.microsoft.com/office/powerpoint/2010/main" val="3968125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5E6F1-D3FA-8648-9850-BF38D895B8D2}" type="slidenum">
              <a:rPr lang="en-US"/>
              <a:pPr>
                <a:defRPr/>
              </a:pPr>
              <a:t>‹#›</a:t>
            </a:fld>
            <a:endParaRPr lang="en-US"/>
          </a:p>
        </p:txBody>
      </p:sp>
    </p:spTree>
    <p:extLst>
      <p:ext uri="{BB962C8B-B14F-4D97-AF65-F5344CB8AC3E}">
        <p14:creationId xmlns:p14="http://schemas.microsoft.com/office/powerpoint/2010/main" val="5816643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36195"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9686E-AF0D-B340-9BE2-ACF1A08E6CD9}" type="slidenum">
              <a:rPr lang="en-US"/>
              <a:pPr>
                <a:defRPr/>
              </a:pPr>
              <a:t>‹#›</a:t>
            </a:fld>
            <a:endParaRPr lang="en-US"/>
          </a:p>
        </p:txBody>
      </p:sp>
    </p:spTree>
    <p:extLst>
      <p:ext uri="{BB962C8B-B14F-4D97-AF65-F5344CB8AC3E}">
        <p14:creationId xmlns:p14="http://schemas.microsoft.com/office/powerpoint/2010/main" val="2721303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DCABF-200E-E64E-BBA0-B5DF335A67BF}" type="slidenum">
              <a:rPr lang="en-US"/>
              <a:pPr>
                <a:defRPr/>
              </a:pPr>
              <a:t>‹#›</a:t>
            </a:fld>
            <a:endParaRPr lang="en-US"/>
          </a:p>
        </p:txBody>
      </p:sp>
    </p:spTree>
    <p:extLst>
      <p:ext uri="{BB962C8B-B14F-4D97-AF65-F5344CB8AC3E}">
        <p14:creationId xmlns:p14="http://schemas.microsoft.com/office/powerpoint/2010/main" val="4114041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24197-F899-E843-8832-F2FE979053BB}" type="slidenum">
              <a:rPr lang="en-US"/>
              <a:pPr>
                <a:defRPr/>
              </a:pPr>
              <a:t>‹#›</a:t>
            </a:fld>
            <a:endParaRPr lang="en-US"/>
          </a:p>
        </p:txBody>
      </p:sp>
    </p:spTree>
    <p:extLst>
      <p:ext uri="{BB962C8B-B14F-4D97-AF65-F5344CB8AC3E}">
        <p14:creationId xmlns:p14="http://schemas.microsoft.com/office/powerpoint/2010/main" val="28695406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11995-67F1-7A4F-881C-C3A55E2F5E59}" type="slidenum">
              <a:rPr lang="en-US"/>
              <a:pPr>
                <a:defRPr/>
              </a:pPr>
              <a:t>‹#›</a:t>
            </a:fld>
            <a:endParaRPr lang="en-US"/>
          </a:p>
        </p:txBody>
      </p:sp>
    </p:spTree>
    <p:extLst>
      <p:ext uri="{BB962C8B-B14F-4D97-AF65-F5344CB8AC3E}">
        <p14:creationId xmlns:p14="http://schemas.microsoft.com/office/powerpoint/2010/main" val="119445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43F09-E7E7-0549-BA90-784F81B440B3}" type="slidenum">
              <a:rPr lang="en-US"/>
              <a:pPr>
                <a:defRPr/>
              </a:pPr>
              <a:t>‹#›</a:t>
            </a:fld>
            <a:endParaRPr lang="en-US"/>
          </a:p>
        </p:txBody>
      </p:sp>
    </p:spTree>
    <p:extLst>
      <p:ext uri="{BB962C8B-B14F-4D97-AF65-F5344CB8AC3E}">
        <p14:creationId xmlns:p14="http://schemas.microsoft.com/office/powerpoint/2010/main" val="1364118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C8BC45-0F89-C046-83C9-15CF2DF750B5}" type="slidenum">
              <a:rPr lang="en-US"/>
              <a:pPr>
                <a:defRPr/>
              </a:pPr>
              <a:t>‹#›</a:t>
            </a:fld>
            <a:endParaRPr lang="en-US"/>
          </a:p>
        </p:txBody>
      </p:sp>
    </p:spTree>
    <p:extLst>
      <p:ext uri="{BB962C8B-B14F-4D97-AF65-F5344CB8AC3E}">
        <p14:creationId xmlns:p14="http://schemas.microsoft.com/office/powerpoint/2010/main" val="15863096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926081-40EA-9048-9079-ED0D015EB1B4}" type="slidenum">
              <a:rPr lang="en-US"/>
              <a:pPr>
                <a:defRPr/>
              </a:pPr>
              <a:t>‹#›</a:t>
            </a:fld>
            <a:endParaRPr lang="en-US"/>
          </a:p>
        </p:txBody>
      </p:sp>
    </p:spTree>
    <p:extLst>
      <p:ext uri="{BB962C8B-B14F-4D97-AF65-F5344CB8AC3E}">
        <p14:creationId xmlns:p14="http://schemas.microsoft.com/office/powerpoint/2010/main" val="1587197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C957FC-2580-8340-BF08-2F1417A67D28}" type="slidenum">
              <a:rPr lang="en-US"/>
              <a:pPr>
                <a:defRPr/>
              </a:pPr>
              <a:t>‹#›</a:t>
            </a:fld>
            <a:endParaRPr lang="en-US"/>
          </a:p>
        </p:txBody>
      </p:sp>
    </p:spTree>
    <p:extLst>
      <p:ext uri="{BB962C8B-B14F-4D97-AF65-F5344CB8AC3E}">
        <p14:creationId xmlns:p14="http://schemas.microsoft.com/office/powerpoint/2010/main" val="1911221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967D9-D23F-2D47-BDE2-A7BDBFE101BE}" type="slidenum">
              <a:rPr lang="en-US"/>
              <a:pPr>
                <a:defRPr/>
              </a:pPr>
              <a:t>‹#›</a:t>
            </a:fld>
            <a:endParaRPr lang="en-US"/>
          </a:p>
        </p:txBody>
      </p:sp>
    </p:spTree>
    <p:extLst>
      <p:ext uri="{BB962C8B-B14F-4D97-AF65-F5344CB8AC3E}">
        <p14:creationId xmlns:p14="http://schemas.microsoft.com/office/powerpoint/2010/main" val="2559605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BA769-91AA-2149-82A6-8B316CF5BF43}" type="slidenum">
              <a:rPr lang="en-US"/>
              <a:pPr>
                <a:defRPr/>
              </a:pPr>
              <a:t>‹#›</a:t>
            </a:fld>
            <a:endParaRPr lang="en-US"/>
          </a:p>
        </p:txBody>
      </p:sp>
    </p:spTree>
    <p:extLst>
      <p:ext uri="{BB962C8B-B14F-4D97-AF65-F5344CB8AC3E}">
        <p14:creationId xmlns:p14="http://schemas.microsoft.com/office/powerpoint/2010/main" val="1861982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1593F-1226-BD47-8B8F-82CCB43C67D2}" type="slidenum">
              <a:rPr lang="en-US"/>
              <a:pPr>
                <a:defRPr/>
              </a:pPr>
              <a:t>‹#›</a:t>
            </a:fld>
            <a:endParaRPr lang="en-US"/>
          </a:p>
        </p:txBody>
      </p:sp>
    </p:spTree>
    <p:extLst>
      <p:ext uri="{BB962C8B-B14F-4D97-AF65-F5344CB8AC3E}">
        <p14:creationId xmlns:p14="http://schemas.microsoft.com/office/powerpoint/2010/main" val="2269704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9A880-6C65-2E41-9767-70BFC54AC729}" type="slidenum">
              <a:rPr lang="en-US"/>
              <a:pPr>
                <a:defRPr/>
              </a:pPr>
              <a:t>‹#›</a:t>
            </a:fld>
            <a:endParaRPr lang="en-US"/>
          </a:p>
        </p:txBody>
      </p:sp>
    </p:spTree>
    <p:extLst>
      <p:ext uri="{BB962C8B-B14F-4D97-AF65-F5344CB8AC3E}">
        <p14:creationId xmlns:p14="http://schemas.microsoft.com/office/powerpoint/2010/main" val="3980954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F4576F7-D0C6-AE4C-A8C4-600A40ABB375}" type="slidenum">
              <a:rPr lang="en-US"/>
              <a:pPr>
                <a:defRPr/>
              </a:pPr>
              <a:t>‹#›</a:t>
            </a:fld>
            <a:endParaRPr lang="en-US"/>
          </a:p>
        </p:txBody>
      </p:sp>
    </p:spTree>
    <p:extLst>
      <p:ext uri="{BB962C8B-B14F-4D97-AF65-F5344CB8AC3E}">
        <p14:creationId xmlns:p14="http://schemas.microsoft.com/office/powerpoint/2010/main" val="27006965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224323"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22432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F83B7121-D293-204B-B034-6B0B7DC143C2}" type="slidenum">
              <a:rPr lang="en-US"/>
              <a:pPr>
                <a:defRPr/>
              </a:pPr>
              <a:t>‹#›</a:t>
            </a:fld>
            <a:endParaRPr lang="en-US"/>
          </a:p>
        </p:txBody>
      </p:sp>
    </p:spTree>
    <p:extLst>
      <p:ext uri="{BB962C8B-B14F-4D97-AF65-F5344CB8AC3E}">
        <p14:creationId xmlns:p14="http://schemas.microsoft.com/office/powerpoint/2010/main" val="2285545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solidFill>
                <a:prstClr val="black"/>
              </a:solidFill>
              <a:ea typeface="ＭＳ Ｐゴシック" charset="-128"/>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solidFill>
                <a:prstClr val="black"/>
              </a:solidFill>
              <a:ea typeface="ＭＳ Ｐゴシック" charset="-128"/>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solidFill>
                <a:prstClr val="black"/>
              </a:solidFill>
              <a:ea typeface="ＭＳ Ｐゴシック" charset="-128"/>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988832CC-406A-C241-A6F2-47E7C1D72AD0}" type="datetime1">
              <a:rPr lang="en-US"/>
              <a:pPr>
                <a:defRPr/>
              </a:pPr>
              <a:t>3/14/26</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8A724965-AC41-B447-9FE3-4695C22C11DD}" type="slidenum">
              <a:rPr lang="en-US"/>
              <a:pPr>
                <a:defRPr/>
              </a:pPr>
              <a:t>‹#›</a:t>
            </a:fld>
            <a:endParaRPr lang="en-US"/>
          </a:p>
        </p:txBody>
      </p:sp>
    </p:spTree>
    <p:extLst>
      <p:ext uri="{BB962C8B-B14F-4D97-AF65-F5344CB8AC3E}">
        <p14:creationId xmlns:p14="http://schemas.microsoft.com/office/powerpoint/2010/main" val="7982868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615CB-08BB-7A4B-93D0-30A8286690BA}" type="slidenum">
              <a:rPr lang="en-US"/>
              <a:pPr>
                <a:defRPr/>
              </a:pPr>
              <a:t>‹#›</a:t>
            </a:fld>
            <a:endParaRPr lang="en-US"/>
          </a:p>
        </p:txBody>
      </p:sp>
    </p:spTree>
    <p:extLst>
      <p:ext uri="{BB962C8B-B14F-4D97-AF65-F5344CB8AC3E}">
        <p14:creationId xmlns:p14="http://schemas.microsoft.com/office/powerpoint/2010/main" val="1825928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A3289AB-8C07-5B47-A7DE-5A053F46F84A}" type="datetime1">
              <a:rPr lang="en-US"/>
              <a:pPr>
                <a:defRPr/>
              </a:pPr>
              <a:t>3/14/26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8D379CE-D81D-4D48-8140-A58DD9373F7D}" type="slidenum">
              <a:rPr lang="en-US"/>
              <a:pPr>
                <a:defRPr/>
              </a:pPr>
              <a:t>‹#›</a:t>
            </a:fld>
            <a:endParaRPr lang="en-US"/>
          </a:p>
        </p:txBody>
      </p:sp>
    </p:spTree>
    <p:extLst>
      <p:ext uri="{BB962C8B-B14F-4D97-AF65-F5344CB8AC3E}">
        <p14:creationId xmlns:p14="http://schemas.microsoft.com/office/powerpoint/2010/main" val="26630292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0A72A1-B66A-5E49-BBA9-5C5DDB3F01DC}" type="datetime1">
              <a:rPr lang="en-US"/>
              <a:pPr>
                <a:defRPr/>
              </a:pPr>
              <a:t>3/14/26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7870EF38-ED84-0B44-BAA2-7F7054B35489}" type="slidenum">
              <a:rPr lang="en-US"/>
              <a:pPr>
                <a:defRPr/>
              </a:pPr>
              <a:t>‹#›</a:t>
            </a:fld>
            <a:endParaRPr lang="en-US"/>
          </a:p>
        </p:txBody>
      </p:sp>
    </p:spTree>
    <p:extLst>
      <p:ext uri="{BB962C8B-B14F-4D97-AF65-F5344CB8AC3E}">
        <p14:creationId xmlns:p14="http://schemas.microsoft.com/office/powerpoint/2010/main" val="79713534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cs typeface="Arial" charset="0"/>
              </a:defRPr>
            </a:lvl1pPr>
          </a:lstStyle>
          <a:p>
            <a:pPr>
              <a:defRPr/>
            </a:pPr>
            <a:fld id="{A8653518-3784-8A44-97AF-BE1CA172FFF0}" type="slidenum">
              <a:rPr lang="en-US"/>
              <a:pPr>
                <a:defRPr/>
              </a:pPr>
              <a:t>‹#›</a:t>
            </a:fld>
            <a:endParaRPr lang="en-US"/>
          </a:p>
        </p:txBody>
      </p:sp>
    </p:spTree>
    <p:extLst>
      <p:ext uri="{BB962C8B-B14F-4D97-AF65-F5344CB8AC3E}">
        <p14:creationId xmlns:p14="http://schemas.microsoft.com/office/powerpoint/2010/main" val="38717409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8CDD511C-ECD1-C146-A259-369207B30F19}" type="slidenum">
              <a:rPr lang="en-US"/>
              <a:pPr>
                <a:defRPr/>
              </a:pPr>
              <a:t>‹#›</a:t>
            </a:fld>
            <a:endParaRPr lang="en-US"/>
          </a:p>
        </p:txBody>
      </p:sp>
    </p:spTree>
    <p:extLst>
      <p:ext uri="{BB962C8B-B14F-4D97-AF65-F5344CB8AC3E}">
        <p14:creationId xmlns:p14="http://schemas.microsoft.com/office/powerpoint/2010/main" val="2426032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C556C92-383A-D34F-B234-E33EEF6A8B33}" type="slidenum">
              <a:rPr lang="en-US"/>
              <a:pPr>
                <a:defRPr/>
              </a:pPr>
              <a:t>‹#›</a:t>
            </a:fld>
            <a:endParaRPr lang="en-US"/>
          </a:p>
        </p:txBody>
      </p:sp>
    </p:spTree>
    <p:extLst>
      <p:ext uri="{BB962C8B-B14F-4D97-AF65-F5344CB8AC3E}">
        <p14:creationId xmlns:p14="http://schemas.microsoft.com/office/powerpoint/2010/main" val="4794623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CDD78C9-D2B0-344F-A6F5-E4C72D19D810}" type="slidenum">
              <a:rPr lang="en-US"/>
              <a:pPr>
                <a:defRPr/>
              </a:pPr>
              <a:t>‹#›</a:t>
            </a:fld>
            <a:endParaRPr lang="en-US"/>
          </a:p>
        </p:txBody>
      </p:sp>
    </p:spTree>
    <p:extLst>
      <p:ext uri="{BB962C8B-B14F-4D97-AF65-F5344CB8AC3E}">
        <p14:creationId xmlns:p14="http://schemas.microsoft.com/office/powerpoint/2010/main" val="72366520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E449B23-111C-FC4E-A8B9-6F11CBC82F97}" type="slidenum">
              <a:rPr lang="en-US"/>
              <a:pPr>
                <a:defRPr/>
              </a:pPr>
              <a:t>‹#›</a:t>
            </a:fld>
            <a:endParaRPr lang="en-US"/>
          </a:p>
        </p:txBody>
      </p:sp>
    </p:spTree>
    <p:extLst>
      <p:ext uri="{BB962C8B-B14F-4D97-AF65-F5344CB8AC3E}">
        <p14:creationId xmlns:p14="http://schemas.microsoft.com/office/powerpoint/2010/main" val="102822293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030DCC-202E-2B4A-B9DA-F2FA52644CBC}" type="slidenum">
              <a:rPr lang="en-US"/>
              <a:pPr>
                <a:defRPr/>
              </a:pPr>
              <a:t>‹#›</a:t>
            </a:fld>
            <a:endParaRPr lang="en-US"/>
          </a:p>
        </p:txBody>
      </p:sp>
    </p:spTree>
    <p:extLst>
      <p:ext uri="{BB962C8B-B14F-4D97-AF65-F5344CB8AC3E}">
        <p14:creationId xmlns:p14="http://schemas.microsoft.com/office/powerpoint/2010/main" val="19289742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AD86589-DDE4-854B-A19F-8A16CEA85466}" type="slidenum">
              <a:rPr lang="en-US"/>
              <a:pPr>
                <a:defRPr/>
              </a:pPr>
              <a:t>‹#›</a:t>
            </a:fld>
            <a:endParaRPr lang="en-US"/>
          </a:p>
        </p:txBody>
      </p:sp>
    </p:spTree>
    <p:extLst>
      <p:ext uri="{BB962C8B-B14F-4D97-AF65-F5344CB8AC3E}">
        <p14:creationId xmlns:p14="http://schemas.microsoft.com/office/powerpoint/2010/main" val="97182662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C6D4D6-7B3B-E545-92D9-31AA2D996128}" type="slidenum">
              <a:rPr lang="en-US"/>
              <a:pPr>
                <a:defRPr/>
              </a:pPr>
              <a:t>‹#›</a:t>
            </a:fld>
            <a:endParaRPr lang="en-US"/>
          </a:p>
        </p:txBody>
      </p:sp>
    </p:spTree>
    <p:extLst>
      <p:ext uri="{BB962C8B-B14F-4D97-AF65-F5344CB8AC3E}">
        <p14:creationId xmlns:p14="http://schemas.microsoft.com/office/powerpoint/2010/main" val="9935645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5.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6.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8.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9.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4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4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7.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137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137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7750059C-0079-A04C-BB91-EF8E37F024F4}" type="slidenum">
              <a:rPr lang="en-US"/>
              <a:pPr>
                <a:defRPr/>
              </a:pPr>
              <a:t>‹#›</a:t>
            </a:fld>
            <a:endParaRPr lang="en-US"/>
          </a:p>
        </p:txBody>
      </p:sp>
      <p:sp>
        <p:nvSpPr>
          <p:cNvPr id="137223"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 id="2147485687" r:id="rId6"/>
    <p:sldLayoutId id="2147485688" r:id="rId7"/>
    <p:sldLayoutId id="2147485689" r:id="rId8"/>
    <p:sldLayoutId id="2147485690" r:id="rId9"/>
    <p:sldLayoutId id="2147485691" r:id="rId10"/>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37223"/>
                                        </p:tgtEl>
                                        <p:attrNameLst>
                                          <p:attrName>style.visibility</p:attrName>
                                        </p:attrNameLst>
                                      </p:cBhvr>
                                      <p:to>
                                        <p:strVal val="visible"/>
                                      </p:to>
                                    </p:set>
                                    <p:animEffect transition="in" filter="wipe(right)">
                                      <p:cBhvr>
                                        <p:cTn id="7" dur="5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091"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Helvetica" pitchFamily="-108" charset="0"/>
                <a:ea typeface="ＭＳ Ｐゴシック" pitchFamily="-108" charset="-128"/>
                <a:cs typeface="ＭＳ Ｐゴシック" pitchFamily="-108" charset="-128"/>
              </a:defRPr>
            </a:lvl1pPr>
          </a:lstStyle>
          <a:p>
            <a:pPr>
              <a:defRPr/>
            </a:pPr>
            <a:endParaRPr lang="en-US"/>
          </a:p>
        </p:txBody>
      </p:sp>
      <p:sp>
        <p:nvSpPr>
          <p:cNvPr id="136"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latin typeface="Helvetica" pitchFamily="-108" charset="0"/>
                <a:ea typeface="ＭＳ Ｐゴシック" pitchFamily="-108" charset="-128"/>
                <a:cs typeface="ＭＳ Ｐゴシック" pitchFamily="-108" charset="-128"/>
              </a:defRPr>
            </a:lvl1pPr>
          </a:lstStyle>
          <a:p>
            <a:pPr>
              <a:defRPr/>
            </a:pPr>
            <a:endParaRPr lang="en-US"/>
          </a:p>
        </p:txBody>
      </p:sp>
      <p:sp>
        <p:nvSpPr>
          <p:cNvPr id="137"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4BAD48EE-DD7F-CE4A-AAC1-7C5CB06454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3" r:id="rId1"/>
  </p:sldLayoutIdLst>
  <p:txStyles>
    <p:titleStyle>
      <a:lvl1pPr algn="l" rtl="0" eaLnBrk="0" fontAlgn="base" hangingPunct="0">
        <a:spcBef>
          <a:spcPct val="0"/>
        </a:spcBef>
        <a:spcAft>
          <a:spcPct val="0"/>
        </a:spcAft>
        <a:defRPr sz="4400">
          <a:solidFill>
            <a:schemeClr val="tx2"/>
          </a:solidFill>
          <a:latin typeface="Arial" pitchFamily="8" charset="0"/>
          <a:ea typeface="+mj-ea"/>
          <a:cs typeface="+mj-cs"/>
        </a:defRPr>
      </a:lvl1pPr>
      <a:lvl2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Arial" pitchFamily="8"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Arial" pitchFamily="8" charset="0"/>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pitchFamily="8" charset="0"/>
          <a:ea typeface="ＭＳ Ｐゴシック" charset="0"/>
          <a:cs typeface="Geneva" pitchFamily="24"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Arial" pitchFamily="8" charset="0"/>
          <a:ea typeface="Geneva" pitchFamily="-108" charset="-128"/>
          <a:cs typeface="Geneva" pitchFamily="24"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Arial" pitchFamily="8" charset="0"/>
          <a:ea typeface="Geneva" pitchFamily="-108" charset="-128"/>
          <a:cs typeface="Geneva" pitchFamily="24"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21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421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421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421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6FCD9ED1-5770-AF4F-9BBA-4AB024C731C8}" type="datetime1">
              <a:rPr lang="en-US"/>
              <a:pPr>
                <a:defRPr/>
              </a:pPr>
              <a:t>3/14/26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70770E21-74A6-4440-B5B3-55919BC4A138}" type="slidenum">
              <a:rPr lang="en-US"/>
              <a:pPr>
                <a:defRPr/>
              </a:pPr>
              <a:t>‹#›</a:t>
            </a:fld>
            <a:endParaRPr lang="en-US"/>
          </a:p>
        </p:txBody>
      </p:sp>
      <p:sp>
        <p:nvSpPr>
          <p:cNvPr id="9422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422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775" r:id="rId1"/>
    <p:sldLayoutId id="2147485776" r:id="rId2"/>
    <p:sldLayoutId id="2147485777" r:id="rId3"/>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CCECFF"/>
                </a:solidFill>
                <a:latin typeface="Times New Roman" charset="0"/>
              </a:defRPr>
            </a:lvl1pPr>
          </a:lstStyle>
          <a:p>
            <a:pPr>
              <a:defRPr/>
            </a:pPr>
            <a:fld id="{E9C24C65-51EB-B34E-9449-D3925BD90992}" type="slidenum">
              <a:rPr lang="en-US"/>
              <a:pPr>
                <a:defRPr/>
              </a:pPr>
              <a:t>‹#›</a:t>
            </a:fld>
            <a:endParaRPr lang="en-US"/>
          </a:p>
        </p:txBody>
      </p:sp>
      <p:sp>
        <p:nvSpPr>
          <p:cNvPr id="106503" name="Rectangle 1031"/>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CCECFF"/>
              </a:solidFill>
              <a:latin typeface="Times New Roman" charset="0"/>
            </a:endParaRPr>
          </a:p>
        </p:txBody>
      </p:sp>
    </p:spTree>
  </p:cSld>
  <p:clrMap bg1="dk2" tx1="lt1" bg2="dk1" tx2="lt2" accent1="accent1" accent2="accent2" accent3="accent3" accent4="accent4" accent5="accent5" accent6="accent6" hlink="hlink" folHlink="folHlink"/>
  <p:sldLayoutIdLst>
    <p:sldLayoutId id="214748577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6503"/>
                                        </p:tgtEl>
                                        <p:attrNameLst>
                                          <p:attrName>style.visibility</p:attrName>
                                        </p:attrNameLst>
                                      </p:cBhvr>
                                      <p:to>
                                        <p:strVal val="visible"/>
                                      </p:to>
                                    </p:set>
                                    <p:animEffect transition="in" filter="wipe(right)">
                                      <p:cBhvr>
                                        <p:cTn id="7"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Times New Roman" charset="0"/>
            </a:endParaRPr>
          </a:p>
        </p:txBody>
      </p:sp>
      <p:sp>
        <p:nvSpPr>
          <p:cNvPr id="102403"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02404" name="Picture 4"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5"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6"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07"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92383820-E1EC-8E47-AE4E-86D9C635C0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0"/>
            <a:ext cx="7242175" cy="1981200"/>
            <a:chOff x="0" y="0"/>
            <a:chExt cx="4562" cy="1248"/>
          </a:xfrm>
        </p:grpSpPr>
        <p:sp>
          <p:nvSpPr>
            <p:cNvPr id="2129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1044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1299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299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299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Tahoma" charset="0"/>
                <a:ea typeface="ＭＳ Ｐゴシック" charset="0"/>
                <a:cs typeface="ＭＳ Ｐゴシック" charset="0"/>
              </a:defRPr>
            </a:lvl1pPr>
          </a:lstStyle>
          <a:p>
            <a:pPr>
              <a:defRPr/>
            </a:pPr>
            <a:endParaRPr lang="en-US"/>
          </a:p>
        </p:txBody>
      </p:sp>
      <p:sp>
        <p:nvSpPr>
          <p:cNvPr id="21300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Tahoma" charset="0"/>
                <a:ea typeface="ＭＳ Ｐゴシック" charset="0"/>
                <a:cs typeface="ＭＳ Ｐゴシック" charset="0"/>
              </a:defRPr>
            </a:lvl1pPr>
          </a:lstStyle>
          <a:p>
            <a:pPr>
              <a:defRPr/>
            </a:pPr>
            <a:endParaRPr lang="en-US"/>
          </a:p>
        </p:txBody>
      </p:sp>
      <p:sp>
        <p:nvSpPr>
          <p:cNvPr id="21300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Tahoma" charset="0"/>
              </a:defRPr>
            </a:lvl1pPr>
          </a:lstStyle>
          <a:p>
            <a:pPr>
              <a:defRPr/>
            </a:pPr>
            <a:fld id="{717F5CBD-ACDF-F446-AAEC-E514B2199E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7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8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089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089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089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CDC28C77-48A3-F445-A2C8-5C0A2EFE4F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8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1422400"/>
            <a:ext cx="9147175" cy="5435600"/>
            <a:chOff x="0" y="896"/>
            <a:chExt cx="5762" cy="3424"/>
          </a:xfrm>
        </p:grpSpPr>
        <p:grpSp>
          <p:nvGrpSpPr>
            <p:cNvPr id="165896" name="Group 3"/>
            <p:cNvGrpSpPr>
              <a:grpSpLocks/>
            </p:cNvGrpSpPr>
            <p:nvPr userDrawn="1"/>
          </p:nvGrpSpPr>
          <p:grpSpPr bwMode="auto">
            <a:xfrm>
              <a:off x="20" y="896"/>
              <a:ext cx="5742" cy="3424"/>
              <a:chOff x="20" y="896"/>
              <a:chExt cx="5742" cy="3424"/>
            </a:xfrm>
          </p:grpSpPr>
          <p:sp>
            <p:nvSpPr>
              <p:cNvPr id="16603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3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3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3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3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3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3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4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4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4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4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4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6604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grpSp>
        <p:grpSp>
          <p:nvGrpSpPr>
            <p:cNvPr id="165897" name="Group 17"/>
            <p:cNvGrpSpPr>
              <a:grpSpLocks/>
            </p:cNvGrpSpPr>
            <p:nvPr userDrawn="1"/>
          </p:nvGrpSpPr>
          <p:grpSpPr bwMode="auto">
            <a:xfrm>
              <a:off x="0" y="2291"/>
              <a:ext cx="1385" cy="1702"/>
              <a:chOff x="0" y="2291"/>
              <a:chExt cx="1385" cy="1702"/>
            </a:xfrm>
          </p:grpSpPr>
          <p:sp>
            <p:nvSpPr>
              <p:cNvPr id="165898"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899"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0"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1"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2"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3"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4"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5"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6"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7"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8"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9"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0"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1"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2"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3"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4"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5"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6"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7"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8"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9"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0"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1"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2"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3"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4"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5"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6"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7"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8"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9"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0"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1"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2"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3"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4"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5"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6"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7"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8"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9"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0"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1"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2"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3"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4"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5"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6"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7"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8"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9"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0"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1"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2"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3"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4"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5"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6"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7"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8"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9"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0"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5962"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3"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4"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5"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6"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7"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8"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9"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0"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1"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2"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3"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4"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5"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6"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7"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8"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9"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0"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1"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2"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3"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4"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5"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6"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7"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8"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9"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0"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1"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2"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3"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4"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5"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6"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7"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8"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9"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0"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1"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2"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3"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4"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5"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6"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7"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8"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9"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0"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1"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2"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3"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4"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5"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6"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7"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27"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28"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6603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8F8AB5E-C64E-4547-9C71-B7871351EEFA}"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18592"/>
      </p:ext>
    </p:extLst>
  </p:cSld>
  <p:clrMap bg1="dk2" tx1="lt1" bg2="dk1" tx2="lt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8178" name="Group 2"/>
          <p:cNvGrpSpPr>
            <a:grpSpLocks/>
          </p:cNvGrpSpPr>
          <p:nvPr/>
        </p:nvGrpSpPr>
        <p:grpSpPr bwMode="auto">
          <a:xfrm>
            <a:off x="0" y="1422400"/>
            <a:ext cx="9147175" cy="5435600"/>
            <a:chOff x="0" y="896"/>
            <a:chExt cx="5762" cy="3424"/>
          </a:xfrm>
        </p:grpSpPr>
        <p:grpSp>
          <p:nvGrpSpPr>
            <p:cNvPr id="178184" name="Group 3"/>
            <p:cNvGrpSpPr>
              <a:grpSpLocks/>
            </p:cNvGrpSpPr>
            <p:nvPr userDrawn="1"/>
          </p:nvGrpSpPr>
          <p:grpSpPr bwMode="auto">
            <a:xfrm>
              <a:off x="20" y="896"/>
              <a:ext cx="5742" cy="3424"/>
              <a:chOff x="20" y="896"/>
              <a:chExt cx="5742" cy="3424"/>
            </a:xfrm>
          </p:grpSpPr>
          <p:sp>
            <p:nvSpPr>
              <p:cNvPr id="17832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2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3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3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3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sp>
            <p:nvSpPr>
              <p:cNvPr id="17833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000">
                  <a:solidFill>
                    <a:srgbClr val="FFFFFF"/>
                  </a:solidFill>
                </a:endParaRPr>
              </a:p>
            </p:txBody>
          </p:sp>
        </p:grpSp>
        <p:grpSp>
          <p:nvGrpSpPr>
            <p:cNvPr id="178185" name="Group 17"/>
            <p:cNvGrpSpPr>
              <a:grpSpLocks/>
            </p:cNvGrpSpPr>
            <p:nvPr userDrawn="1"/>
          </p:nvGrpSpPr>
          <p:grpSpPr bwMode="auto">
            <a:xfrm>
              <a:off x="0" y="2291"/>
              <a:ext cx="1385" cy="1702"/>
              <a:chOff x="0" y="2291"/>
              <a:chExt cx="1385" cy="1702"/>
            </a:xfrm>
          </p:grpSpPr>
          <p:sp>
            <p:nvSpPr>
              <p:cNvPr id="17818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8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8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8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19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0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1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2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3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25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5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6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7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8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29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1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8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7831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defRPr>
            </a:lvl1pPr>
          </a:lstStyle>
          <a:p>
            <a:pPr>
              <a:defRPr/>
            </a:pPr>
            <a:fld id="{987E2A5D-029F-CC43-BBB7-2B5341BE5801}"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02394"/>
      </p:ext>
    </p:extLst>
  </p:cSld>
  <p:clrMap bg1="dk2" tx1="lt1" bg2="dk1" tx2="lt2" accent1="accent1" accent2="accent2" accent3="accent3" accent4="accent4" accent5="accent5" accent6="accent6" hlink="hlink" folHlink="folHlink"/>
  <p:sldLayoutIdLst>
    <p:sldLayoutId id="214748580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358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58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8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08" charset="0"/>
                <a:ea typeface="ＭＳ Ｐゴシック" pitchFamily="-108" charset="-128"/>
                <a:cs typeface="ＭＳ Ｐゴシック" pitchFamily="-108" charset="-128"/>
              </a:defRPr>
            </a:lvl1pPr>
          </a:lstStyle>
          <a:p>
            <a:pPr>
              <a:defRPr/>
            </a:pPr>
            <a:endParaRPr lang="en-US">
              <a:solidFill>
                <a:srgbClr val="FFFFFF"/>
              </a:solidFill>
            </a:endParaRPr>
          </a:p>
        </p:txBody>
      </p:sp>
      <p:sp>
        <p:nvSpPr>
          <p:cNvPr id="358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08" charset="0"/>
                <a:ea typeface="ＭＳ Ｐゴシック" pitchFamily="-108" charset="-128"/>
                <a:cs typeface="ＭＳ Ｐゴシック" pitchFamily="-108" charset="-128"/>
              </a:defRPr>
            </a:lvl1pPr>
          </a:lstStyle>
          <a:p>
            <a:pPr>
              <a:defRPr/>
            </a:pPr>
            <a:endParaRPr lang="en-US">
              <a:solidFill>
                <a:srgbClr val="FFFFFF"/>
              </a:solidFill>
            </a:endParaRPr>
          </a:p>
        </p:txBody>
      </p:sp>
      <p:sp>
        <p:nvSpPr>
          <p:cNvPr id="358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CC11FCC0-25C4-9D42-8928-70EFD2340F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2656798"/>
      </p:ext>
    </p:extLst>
  </p:cSld>
  <p:clrMap bg1="dk2" tx1="lt1" bg2="dk1" tx2="lt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ヒラギノ角ゴ Pro W3" pitchFamily="80" charset="-128"/>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ヒラギノ角ゴ Pro W3" pitchFamily="80" charset="-128"/>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ヒラギノ角ゴ Pro W3" charset="0"/>
                <a:cs typeface="ヒラギノ角ゴ Pro W3" charset="0"/>
              </a:defRPr>
            </a:lvl1pPr>
          </a:lstStyle>
          <a:p>
            <a:pPr defTabSz="914400" eaLnBrk="0" fontAlgn="base" hangingPunct="0">
              <a:spcBef>
                <a:spcPct val="0"/>
              </a:spcBef>
              <a:spcAft>
                <a:spcPct val="0"/>
              </a:spcAft>
              <a:defRPr/>
            </a:pPr>
            <a:fld id="{291B8250-444D-E34B-A932-046229464BBF}" type="slidenum">
              <a:rPr lang="en-US"/>
              <a:pPr defTabSz="914400"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4265167768"/>
      </p:ext>
    </p:extLst>
  </p:cSld>
  <p:clrMap bg1="lt1" tx1="dk1" bg2="lt2" tx2="dk2" accent1="accent1" accent2="accent2" accent3="accent3" accent4="accent4" accent5="accent5" accent6="accent6" hlink="hlink" folHlink="folHlink"/>
  <p:sldLayoutIdLst>
    <p:sldLayoutId id="2147485851" r:id="rId1"/>
    <p:sldLayoutId id="2147485852" r:id="rId2"/>
    <p:sldLayoutId id="2147485853" r:id="rId3"/>
    <p:sldLayoutId id="2147485854" r:id="rId4"/>
    <p:sldLayoutId id="2147485855" r:id="rId5"/>
    <p:sldLayoutId id="2147485856" r:id="rId6"/>
    <p:sldLayoutId id="2147485857" r:id="rId7"/>
    <p:sldLayoutId id="2147485858" r:id="rId8"/>
    <p:sldLayoutId id="2147485859" r:id="rId9"/>
    <p:sldLayoutId id="2147485860" r:id="rId10"/>
    <p:sldLayoutId id="2147485861"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9132888" cy="6845300"/>
            <a:chOff x="0" y="0"/>
            <a:chExt cx="5753" cy="4312"/>
          </a:xfrm>
        </p:grpSpPr>
        <p:sp>
          <p:nvSpPr>
            <p:cNvPr id="2458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4582" name="Group 4"/>
            <p:cNvGrpSpPr>
              <a:grpSpLocks/>
            </p:cNvGrpSpPr>
            <p:nvPr/>
          </p:nvGrpSpPr>
          <p:grpSpPr bwMode="auto">
            <a:xfrm>
              <a:off x="246" y="204"/>
              <a:ext cx="5271" cy="3889"/>
              <a:chOff x="246" y="204"/>
              <a:chExt cx="5271" cy="3889"/>
            </a:xfrm>
          </p:grpSpPr>
          <p:sp>
            <p:nvSpPr>
              <p:cNvPr id="286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2458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8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59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60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4583" name="Group 28"/>
            <p:cNvGrpSpPr>
              <a:grpSpLocks/>
            </p:cNvGrpSpPr>
            <p:nvPr/>
          </p:nvGrpSpPr>
          <p:grpSpPr bwMode="auto">
            <a:xfrm>
              <a:off x="0" y="0"/>
              <a:ext cx="1246" cy="1232"/>
              <a:chOff x="0" y="0"/>
              <a:chExt cx="1246" cy="1232"/>
            </a:xfrm>
          </p:grpSpPr>
          <p:sp>
            <p:nvSpPr>
              <p:cNvPr id="2458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458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458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24579"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28705"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7.5.03c.</a:t>
            </a:r>
          </a:p>
        </p:txBody>
      </p:sp>
    </p:spTree>
  </p:cSld>
  <p:clrMap bg1="dk2" tx1="lt1" bg2="dk1" tx2="lt2" accent1="accent1" accent2="accent2" accent3="accent3" accent4="accent4" accent5="accent5" accent6="accent6" hlink="hlink" folHlink="folHlink"/>
  <p:sldLayoutIdLst>
    <p:sldLayoutId id="2147485692" r:id="rId1"/>
    <p:sldLayoutId id="2147485693" r:id="rId2"/>
    <p:sldLayoutId id="2147485694" r:id="rId3"/>
    <p:sldLayoutId id="2147485695" r:id="rId4"/>
    <p:sldLayoutId id="2147485696" r:id="rId5"/>
    <p:sldLayoutId id="2147485697" r:id="rId6"/>
    <p:sldLayoutId id="2147485698" r:id="rId7"/>
    <p:sldLayoutId id="2147485699" r:id="rId8"/>
    <p:sldLayoutId id="2147485700" r:id="rId9"/>
    <p:sldLayoutId id="2147485701" r:id="rId10"/>
    <p:sldLayoutId id="2147485702"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ヒラギノ角ゴ Pro W3" pitchFamily="80" charset="-128"/>
                <a:cs typeface="+mn-cs"/>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ヒラギノ角ゴ Pro W3" pitchFamily="80" charset="-128"/>
                <a:cs typeface="+mn-cs"/>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ヒラギノ角ゴ Pro W3" charset="0"/>
                <a:cs typeface="ヒラギノ角ゴ Pro W3" charset="0"/>
              </a:defRPr>
            </a:lvl1pPr>
          </a:lstStyle>
          <a:p>
            <a:pPr defTabSz="914400" fontAlgn="base">
              <a:spcBef>
                <a:spcPct val="0"/>
              </a:spcBef>
              <a:spcAft>
                <a:spcPct val="0"/>
              </a:spcAft>
              <a:defRPr/>
            </a:pPr>
            <a:fld id="{52AB8EA5-0F0E-944B-BAFD-6B759AF909F6}"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217524652"/>
      </p:ext>
    </p:extLst>
  </p:cSld>
  <p:clrMap bg1="lt1" tx1="dk1" bg2="lt2" tx2="dk2" accent1="accent1" accent2="accent2" accent3="accent3" accent4="accent4" accent5="accent5" accent6="accent6" hlink="hlink" folHlink="folHlink"/>
  <p:sldLayoutIdLst>
    <p:sldLayoutId id="2147485863" r:id="rId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a:solidFill>
                  <a:srgbClr val="000000"/>
                </a:solidFill>
              </a:defRPr>
            </a:lvl1pPr>
          </a:lstStyle>
          <a:p>
            <a:pPr defTabSz="914400" eaLnBrk="0" fontAlgn="base" hangingPunct="0">
              <a:spcBef>
                <a:spcPct val="0"/>
              </a:spcBef>
              <a:spcAft>
                <a:spcPct val="0"/>
              </a:spcAft>
            </a:pPr>
            <a:fld id="{93062AAE-9281-6140-81AC-E49190D72174}" type="slidenum">
              <a:rPr lang="en-US">
                <a:latin typeface="Arial" charset="0"/>
                <a:ea typeface="ＭＳ Ｐゴシック" charset="0"/>
                <a:cs typeface="ＭＳ Ｐゴシック" charset="0"/>
              </a:rPr>
              <a:pPr defTabSz="914400" eaLnBrk="0" fontAlgn="base" hangingPunct="0">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5058767"/>
      </p:ext>
    </p:extLst>
  </p:cSld>
  <p:clrMap bg1="lt1" tx1="dk1" bg2="lt2" tx2="dk2" accent1="accent1" accent2="accent2" accent3="accent3" accent4="accent4" accent5="accent5" accent6="accent6" hlink="hlink" folHlink="folHlink"/>
  <p:sldLayoutIdLst>
    <p:sldLayoutId id="21474858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ea typeface="+mn-ea"/>
        </a:defRPr>
      </a:lvl2pPr>
      <a:lvl3pPr marL="1142942" indent="-228588" algn="l" rtl="0" eaLnBrk="0" fontAlgn="base" hangingPunct="0">
        <a:spcBef>
          <a:spcPct val="20000"/>
        </a:spcBef>
        <a:spcAft>
          <a:spcPct val="0"/>
        </a:spcAft>
        <a:buChar char="•"/>
        <a:defRPr sz="2400">
          <a:solidFill>
            <a:schemeClr val="tx1"/>
          </a:solidFill>
          <a:latin typeface="+mn-lt"/>
          <a:ea typeface="+mn-ea"/>
        </a:defRPr>
      </a:lvl3pPr>
      <a:lvl4pPr marL="1600118" indent="-228588" algn="l" rtl="0" eaLnBrk="0" fontAlgn="base" hangingPunct="0">
        <a:spcBef>
          <a:spcPct val="20000"/>
        </a:spcBef>
        <a:spcAft>
          <a:spcPct val="0"/>
        </a:spcAft>
        <a:buChar char="–"/>
        <a:defRPr sz="2000">
          <a:solidFill>
            <a:schemeClr val="tx1"/>
          </a:solidFill>
          <a:latin typeface="+mn-lt"/>
          <a:ea typeface="+mn-ea"/>
        </a:defRPr>
      </a:lvl4pPr>
      <a:lvl5pPr marL="2057295" indent="-228588" algn="l" rtl="0" eaLnBrk="0" fontAlgn="base" hangingPunct="0">
        <a:spcBef>
          <a:spcPct val="20000"/>
        </a:spcBef>
        <a:spcAft>
          <a:spcPct val="0"/>
        </a:spcAft>
        <a:buChar char="»"/>
        <a:defRPr sz="2000">
          <a:solidFill>
            <a:schemeClr val="tx1"/>
          </a:solidFill>
          <a:latin typeface="+mn-lt"/>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869162"/>
      </p:ext>
    </p:extLst>
  </p:cSld>
  <p:clrMap bg1="dk2" tx1="lt1" bg2="dk1" tx2="lt2" accent1="accent1" accent2="accent2" accent3="accent3" accent4="accent4" accent5="accent5" accent6="accent6" hlink="hlink" folHlink="folHlink"/>
  <p:sldLayoutIdLst>
    <p:sldLayoutId id="214748586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9969031"/>
      </p:ext>
    </p:extLst>
  </p:cSld>
  <p:clrMap bg1="dk2" tx1="lt1" bg2="dk1" tx2="lt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 id="2147485880" r:id="rId12"/>
    <p:sldLayoutId id="214748588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0764461"/>
      </p:ext>
    </p:extLst>
  </p:cSld>
  <p:clrMap bg1="dk2" tx1="lt1" bg2="dk1" tx2="lt2" accent1="accent1" accent2="accent2" accent3="accent3" accent4="accent4" accent5="accent5" accent6="accent6" hlink="hlink" folHlink="folHlink"/>
  <p:sldLayoutIdLst>
    <p:sldLayoutId id="2147485883" r:id="rId1"/>
    <p:sldLayoutId id="2147485884" r:id="rId2"/>
    <p:sldLayoutId id="2147485885" r:id="rId3"/>
    <p:sldLayoutId id="2147485886" r:id="rId4"/>
    <p:sldLayoutId id="2147485887" r:id="rId5"/>
    <p:sldLayoutId id="2147485888" r:id="rId6"/>
    <p:sldLayoutId id="2147485889" r:id="rId7"/>
    <p:sldLayoutId id="2147485890" r:id="rId8"/>
    <p:sldLayoutId id="2147485891" r:id="rId9"/>
    <p:sldLayoutId id="2147485892" r:id="rId10"/>
    <p:sldLayoutId id="2147485893" r:id="rId11"/>
    <p:sldLayoutId id="2147485894" r:id="rId12"/>
    <p:sldLayoutId id="2147485895"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eaLnBrk="0" hangingPunct="0">
              <a:defRPr/>
            </a:pPr>
            <a:endParaRPr lang="en-US" b="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eaLnBrk="0" hangingPunct="0">
              <a:defRPr/>
            </a:pPr>
            <a:endParaRPr lang="en-US" b="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eaLnBrk="0" hangingPunct="0">
              <a:defRPr/>
            </a:pPr>
            <a:fld id="{1086487F-A443-774C-B771-167E7F98E6D9}" type="slidenum">
              <a:rPr lang="en-US" b="0"/>
              <a:pPr eaLnBrk="0" hangingPunct="0">
                <a:defRPr/>
              </a:pPr>
              <a:t>‹#›</a:t>
            </a:fld>
            <a:endParaRPr lang="en-US" b="0"/>
          </a:p>
        </p:txBody>
      </p:sp>
    </p:spTree>
    <p:extLst>
      <p:ext uri="{BB962C8B-B14F-4D97-AF65-F5344CB8AC3E}">
        <p14:creationId xmlns:p14="http://schemas.microsoft.com/office/powerpoint/2010/main" val="4256379899"/>
      </p:ext>
    </p:extLst>
  </p:cSld>
  <p:clrMap bg1="lt1" tx1="dk1" bg2="lt2" tx2="dk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 id="2147485906" r:id="rId10"/>
    <p:sldLayoutId id="2147485907" r:id="rId11"/>
    <p:sldLayoutId id="2147485908" r:id="rId12"/>
    <p:sldLayoutId id="2147485909"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3800475" y="1789113"/>
            <a:ext cx="5340350" cy="5056187"/>
            <a:chOff x="2394" y="1127"/>
            <a:chExt cx="3364" cy="3185"/>
          </a:xfrm>
        </p:grpSpPr>
        <p:sp>
          <p:nvSpPr>
            <p:cNvPr id="1843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grpSp>
      <p:sp>
        <p:nvSpPr>
          <p:cNvPr id="1846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7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7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8" charset="-52"/>
                <a:ea typeface="ＭＳ Ｐゴシック" pitchFamily="-108" charset="-128"/>
                <a:cs typeface="ＭＳ Ｐゴシック" pitchFamily="-108" charset="-128"/>
              </a:defRPr>
            </a:lvl1pPr>
          </a:lstStyle>
          <a:p>
            <a:pPr>
              <a:defRPr/>
            </a:pPr>
            <a:endParaRPr lang="en-US"/>
          </a:p>
        </p:txBody>
      </p:sp>
      <p:sp>
        <p:nvSpPr>
          <p:cNvPr id="1847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8" charset="-52"/>
                <a:ea typeface="ＭＳ Ｐゴシック" pitchFamily="-108" charset="-128"/>
                <a:cs typeface="ＭＳ Ｐゴシック" pitchFamily="-108" charset="-128"/>
              </a:defRPr>
            </a:lvl1pPr>
          </a:lstStyle>
          <a:p>
            <a:pPr>
              <a:defRPr/>
            </a:pPr>
            <a:endParaRPr lang="en-US"/>
          </a:p>
        </p:txBody>
      </p:sp>
      <p:sp>
        <p:nvSpPr>
          <p:cNvPr id="1847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pPr>
              <a:defRPr/>
            </a:pPr>
            <a:fld id="{2C5CC240-FE11-EF41-9C28-A93EE63344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3" r:id="rId1"/>
    <p:sldLayoutId id="2147485704" r:id="rId2"/>
    <p:sldLayoutId id="2147485705" r:id="rId3"/>
    <p:sldLayoutId id="2147485706" r:id="rId4"/>
    <p:sldLayoutId id="2147485707" r:id="rId5"/>
    <p:sldLayoutId id="2147485708" r:id="rId6"/>
    <p:sldLayoutId id="2147485709" r:id="rId7"/>
    <p:sldLayoutId id="2147485710" r:id="rId8"/>
    <p:sldLayoutId id="2147485711" r:id="rId9"/>
    <p:sldLayoutId id="2147485712" r:id="rId10"/>
    <p:sldLayoutId id="21474857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32888" cy="6845300"/>
            <a:chOff x="0" y="0"/>
            <a:chExt cx="5753" cy="4312"/>
          </a:xfrm>
        </p:grpSpPr>
        <p:sp>
          <p:nvSpPr>
            <p:cNvPr id="37894"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7895" name="Group 4"/>
            <p:cNvGrpSpPr>
              <a:grpSpLocks/>
            </p:cNvGrpSpPr>
            <p:nvPr/>
          </p:nvGrpSpPr>
          <p:grpSpPr bwMode="auto">
            <a:xfrm>
              <a:off x="246" y="204"/>
              <a:ext cx="5271" cy="3889"/>
              <a:chOff x="246" y="204"/>
              <a:chExt cx="5271" cy="3889"/>
            </a:xfrm>
          </p:grpSpPr>
          <p:sp>
            <p:nvSpPr>
              <p:cNvPr id="15365"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37901"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2"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3"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4"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5"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6"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7"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8"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9"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0"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1"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2"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3"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4"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5"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6"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7"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8"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19"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20"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21"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22"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7896" name="Group 28"/>
            <p:cNvGrpSpPr>
              <a:grpSpLocks/>
            </p:cNvGrpSpPr>
            <p:nvPr/>
          </p:nvGrpSpPr>
          <p:grpSpPr bwMode="auto">
            <a:xfrm>
              <a:off x="0" y="0"/>
              <a:ext cx="1246" cy="1232"/>
              <a:chOff x="0" y="0"/>
              <a:chExt cx="1246" cy="1232"/>
            </a:xfrm>
          </p:grpSpPr>
          <p:sp>
            <p:nvSpPr>
              <p:cNvPr id="37897"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37898"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37899"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37891"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1400" b="1">
              <a:solidFill>
                <a:srgbClr val="FFFFFF"/>
              </a:solidFill>
            </a:endParaRPr>
          </a:p>
        </p:txBody>
      </p:sp>
      <p:sp>
        <p:nvSpPr>
          <p:cNvPr id="37892" name="Text Box 33"/>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15394"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7.5.03b.</a:t>
            </a:r>
          </a:p>
        </p:txBody>
      </p:sp>
    </p:spTree>
  </p:cSld>
  <p:clrMap bg1="dk2" tx1="lt1" bg2="dk1" tx2="lt2" accent1="accent1" accent2="accent2" accent3="accent3" accent4="accent4" accent5="accent5" accent6="accent6" hlink="hlink" folHlink="folHlink"/>
  <p:sldLayoutIdLst>
    <p:sldLayoutId id="2147485714" r:id="rId1"/>
    <p:sldLayoutId id="2147485715" r:id="rId2"/>
    <p:sldLayoutId id="2147485716" r:id="rId3"/>
    <p:sldLayoutId id="2147485717" r:id="rId4"/>
    <p:sldLayoutId id="2147485718" r:id="rId5"/>
    <p:sldLayoutId id="2147485719" r:id="rId6"/>
    <p:sldLayoutId id="2147485720" r:id="rId7"/>
    <p:sldLayoutId id="2147485721" r:id="rId8"/>
    <p:sldLayoutId id="2147485722" r:id="rId9"/>
    <p:sldLayoutId id="2147485723" r:id="rId10"/>
    <p:sldLayoutId id="2147485724"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9BA172-70E3-CD4F-9254-F27A5C7DAE48}" type="slidenum">
              <a:rPr lang="en-US"/>
              <a:pPr>
                <a:defRPr/>
              </a:pPr>
              <a:t>‹#›</a:t>
            </a:fld>
            <a:endParaRPr lang="en-US"/>
          </a:p>
        </p:txBody>
      </p:sp>
      <p:grpSp>
        <p:nvGrpSpPr>
          <p:cNvPr id="38916" name="Group 4"/>
          <p:cNvGrpSpPr>
            <a:grpSpLocks/>
          </p:cNvGrpSpPr>
          <p:nvPr/>
        </p:nvGrpSpPr>
        <p:grpSpPr bwMode="auto">
          <a:xfrm>
            <a:off x="0" y="0"/>
            <a:ext cx="9140825" cy="6850063"/>
            <a:chOff x="0" y="0"/>
            <a:chExt cx="5758" cy="4315"/>
          </a:xfrm>
        </p:grpSpPr>
        <p:grpSp>
          <p:nvGrpSpPr>
            <p:cNvPr id="38920"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389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38922"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725" r:id="rId1"/>
    <p:sldLayoutId id="2147485726" r:id="rId2"/>
    <p:sldLayoutId id="2147485727" r:id="rId3"/>
    <p:sldLayoutId id="2147485728" r:id="rId4"/>
    <p:sldLayoutId id="2147485729" r:id="rId5"/>
    <p:sldLayoutId id="2147485730" r:id="rId6"/>
    <p:sldLayoutId id="2147485731" r:id="rId7"/>
    <p:sldLayoutId id="2147485732" r:id="rId8"/>
    <p:sldLayoutId id="2147485733" r:id="rId9"/>
    <p:sldLayoutId id="2147485734" r:id="rId10"/>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FA8D50A-E6E1-BB44-9B87-E2F3C0663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 id="2147485746"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447800" y="609600"/>
            <a:ext cx="7239000" cy="11430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2286000" y="1981200"/>
            <a:ext cx="6400800" cy="41148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08" charset="0"/>
                <a:ea typeface="Osaka" pitchFamily="-108" charset="-128"/>
                <a:cs typeface="Osaka" pitchFamily="-108" charset="-128"/>
              </a:defRPr>
            </a:lvl1pPr>
          </a:lstStyle>
          <a:p>
            <a:pPr>
              <a:defRPr/>
            </a:pPr>
            <a:endParaRPr lang="en-US"/>
          </a:p>
        </p:txBody>
      </p:sp>
      <p:sp>
        <p:nvSpPr>
          <p:cNvPr id="61445"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08" charset="0"/>
                <a:ea typeface="Osaka" pitchFamily="-108" charset="-128"/>
                <a:cs typeface="Osaka" pitchFamily="-108" charset="-128"/>
              </a:defRPr>
            </a:lvl1pPr>
          </a:lstStyle>
          <a:p>
            <a:pPr>
              <a:defRPr/>
            </a:pPr>
            <a:endParaRPr lang="en-US"/>
          </a:p>
        </p:txBody>
      </p:sp>
      <p:sp>
        <p:nvSpPr>
          <p:cNvPr id="61446"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D1F4387-CF87-DF41-9259-43401BFFEE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47" r:id="rId1"/>
    <p:sldLayoutId id="2147485748" r:id="rId2"/>
    <p:sldLayoutId id="2147485749" r:id="rId3"/>
    <p:sldLayoutId id="2147485750" r:id="rId4"/>
    <p:sldLayoutId id="2147485751" r:id="rId5"/>
    <p:sldLayoutId id="2147485752" r:id="rId6"/>
    <p:sldLayoutId id="2147485753" r:id="rId7"/>
    <p:sldLayoutId id="2147485754" r:id="rId8"/>
    <p:sldLayoutId id="2147485755" r:id="rId9"/>
    <p:sldLayoutId id="2147485756" r:id="rId10"/>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2pPr>
      <a:lvl3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3pPr>
      <a:lvl4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4pPr>
      <a:lvl5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5pPr>
      <a:lvl6pPr marL="4572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6pPr>
      <a:lvl7pPr marL="9144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7pPr>
      <a:lvl8pPr marL="13716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8pPr>
      <a:lvl9pPr marL="18288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517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172"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08" charset="0"/>
                <a:ea typeface="Osaka" pitchFamily="-108" charset="-128"/>
                <a:cs typeface="Osaka" pitchFamily="-108" charset="-128"/>
              </a:defRPr>
            </a:lvl1pPr>
          </a:lstStyle>
          <a:p>
            <a:pPr>
              <a:defRPr/>
            </a:pPr>
            <a:endParaRPr lang="en-US"/>
          </a:p>
        </p:txBody>
      </p:sp>
      <p:sp>
        <p:nvSpPr>
          <p:cNvPr id="135173"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rebuchet MS" pitchFamily="-108" charset="0"/>
                <a:ea typeface="Osaka" pitchFamily="-108" charset="-128"/>
                <a:cs typeface="Osaka" pitchFamily="-108" charset="-128"/>
              </a:defRPr>
            </a:lvl1pPr>
          </a:lstStyle>
          <a:p>
            <a:pPr>
              <a:defRPr/>
            </a:pPr>
            <a:endParaRPr lang="en-US"/>
          </a:p>
        </p:txBody>
      </p:sp>
      <p:sp>
        <p:nvSpPr>
          <p:cNvPr id="135174"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EFD77B6A-6EC6-BC4D-8C46-032175A800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bwMode="auto">
          <a:xfrm>
            <a:off x="1066800" y="609600"/>
            <a:ext cx="7010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6037" name="Rectangle 5"/>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defRPr sz="1400">
                <a:solidFill>
                  <a:schemeClr val="tx2"/>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556038"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556039" name="Rectangle 7"/>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a:defRPr/>
            </a:pPr>
            <a:fld id="{77A6F507-1B59-B94F-8485-5F7D1062A3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68" r:id="rId1"/>
  </p:sldLayoutIdLst>
  <p:hf sldNum="0" hdr="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9.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41.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142.x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17.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17.xml"/></Relationships>
</file>

<file path=ppt/slides/_rels/slide5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6.xml"/><Relationship Id="rId1" Type="http://schemas.openxmlformats.org/officeDocument/2006/relationships/slideLayout" Target="../slideLayouts/slideLayout14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7.xml"/><Relationship Id="rId1" Type="http://schemas.openxmlformats.org/officeDocument/2006/relationships/slideLayout" Target="../slideLayouts/slideLayout142.xml"/><Relationship Id="rId4" Type="http://schemas.openxmlformats.org/officeDocument/2006/relationships/image" Target="../media/image34.emf"/></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68.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168.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168.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17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105.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77788"/>
            <a:ext cx="9144000" cy="5143500"/>
          </a:xfrm>
          <a:prstGeom prst="rect">
            <a:avLst/>
          </a:prstGeom>
        </p:spPr>
      </p:pic>
      <p:sp>
        <p:nvSpPr>
          <p:cNvPr id="2" name="Title 1"/>
          <p:cNvSpPr>
            <a:spLocks noGrp="1"/>
          </p:cNvSpPr>
          <p:nvPr>
            <p:ph type="title"/>
          </p:nvPr>
        </p:nvSpPr>
        <p:spPr>
          <a:xfrm>
            <a:off x="0" y="14719"/>
            <a:ext cx="9144000" cy="821993"/>
          </a:xfrm>
        </p:spPr>
        <p:txBody>
          <a:bodyPr/>
          <a:lstStyle/>
          <a:p>
            <a:pPr algn="r">
              <a:defRPr/>
            </a:pPr>
            <a:r>
              <a:rPr lang="en-US" sz="6600" b="1" dirty="0">
                <a:effectLst>
                  <a:glow rad="177800">
                    <a:schemeClr val="bg2"/>
                  </a:glow>
                </a:effectLst>
              </a:rPr>
              <a:t>Biblical Covenants</a:t>
            </a:r>
          </a:p>
        </p:txBody>
      </p:sp>
      <p:sp>
        <p:nvSpPr>
          <p:cNvPr id="4" name="Rectangle 3">
            <a:extLst>
              <a:ext uri="{FF2B5EF4-FFF2-40B4-BE49-F238E27FC236}">
                <a16:creationId xmlns:a16="http://schemas.microsoft.com/office/drawing/2014/main" id="{670411D0-D22B-58B1-2975-0B394A6D458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0" y="1828800"/>
            <a:ext cx="9144000" cy="5029200"/>
          </a:xfrm>
        </p:spPr>
      </p:pic>
      <p:sp>
        <p:nvSpPr>
          <p:cNvPr id="13315" name="Rectangle 3"/>
          <p:cNvSpPr>
            <a:spLocks noGrp="1" noRot="1" noChangeArrowheads="1"/>
          </p:cNvSpPr>
          <p:nvPr>
            <p:ph type="title"/>
          </p:nvPr>
        </p:nvSpPr>
        <p:spPr>
          <a:xfrm>
            <a:off x="1371600" y="381000"/>
            <a:ext cx="6400800" cy="838200"/>
          </a:xfrm>
          <a:solidFill>
            <a:srgbClr val="00FFFF"/>
          </a:solidFill>
        </p:spPr>
        <p:txBody>
          <a:bodyPr/>
          <a:lstStyle/>
          <a:p>
            <a:pPr eaLnBrk="1" hangingPunct="1">
              <a:defRPr/>
            </a:pPr>
            <a:r>
              <a:rPr lang="en-US" sz="4000">
                <a:solidFill>
                  <a:schemeClr val="bg1"/>
                </a:solidFill>
                <a:latin typeface="Arial"/>
                <a:ea typeface="ＭＳ Ｐゴシック" charset="0"/>
                <a:cs typeface="Arial"/>
              </a:rPr>
              <a:t>The Land of Abraham</a:t>
            </a:r>
          </a:p>
        </p:txBody>
      </p:sp>
      <p:sp>
        <p:nvSpPr>
          <p:cNvPr id="13317" name="AutoShape 5"/>
          <p:cNvSpPr>
            <a:spLocks noChangeArrowheads="1"/>
          </p:cNvSpPr>
          <p:nvPr/>
        </p:nvSpPr>
        <p:spPr bwMode="auto">
          <a:xfrm flipH="1">
            <a:off x="2590800" y="2544763"/>
            <a:ext cx="4572000" cy="2667000"/>
          </a:xfrm>
          <a:prstGeom prst="curvedDownArrow">
            <a:avLst>
              <a:gd name="adj1" fmla="val 34286"/>
              <a:gd name="adj2" fmla="val 68571"/>
              <a:gd name="adj3" fmla="val 33333"/>
            </a:avLst>
          </a:prstGeom>
          <a:noFill/>
          <a:ln w="76200">
            <a:solidFill>
              <a:schemeClr val="accent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2000" b="1">
              <a:latin typeface="Arial"/>
              <a:ea typeface="ＭＳ Ｐゴシック" pitchFamily="-108" charset="-128"/>
              <a:cs typeface="Arial"/>
            </a:endParaRPr>
          </a:p>
        </p:txBody>
      </p:sp>
      <p:sp>
        <p:nvSpPr>
          <p:cNvPr id="13318" name="Text Box 6"/>
          <p:cNvSpPr txBox="1">
            <a:spLocks noChangeArrowheads="1"/>
          </p:cNvSpPr>
          <p:nvPr/>
        </p:nvSpPr>
        <p:spPr bwMode="auto">
          <a:xfrm>
            <a:off x="990600" y="5486400"/>
            <a:ext cx="2209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Egypt</a:t>
            </a:r>
          </a:p>
        </p:txBody>
      </p:sp>
      <p:sp>
        <p:nvSpPr>
          <p:cNvPr id="13319" name="Text Box 7"/>
          <p:cNvSpPr txBox="1">
            <a:spLocks noChangeArrowheads="1"/>
          </p:cNvSpPr>
          <p:nvPr/>
        </p:nvSpPr>
        <p:spPr bwMode="auto">
          <a:xfrm>
            <a:off x="5943600" y="2971800"/>
            <a:ext cx="2209800" cy="584776"/>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200" b="1">
                <a:solidFill>
                  <a:srgbClr val="FFFFFF"/>
                </a:solidFill>
                <a:latin typeface="Arial"/>
                <a:ea typeface="ＭＳ Ｐゴシック" pitchFamily="-108" charset="-128"/>
                <a:cs typeface="Arial"/>
              </a:rPr>
              <a:t>Tigris</a:t>
            </a:r>
          </a:p>
        </p:txBody>
      </p:sp>
      <p:sp>
        <p:nvSpPr>
          <p:cNvPr id="13320" name="Text Box 8"/>
          <p:cNvSpPr txBox="1">
            <a:spLocks noChangeArrowheads="1"/>
          </p:cNvSpPr>
          <p:nvPr/>
        </p:nvSpPr>
        <p:spPr bwMode="auto">
          <a:xfrm>
            <a:off x="4038600" y="3810000"/>
            <a:ext cx="2667000" cy="584776"/>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200" b="1">
                <a:solidFill>
                  <a:srgbClr val="FFFFFF"/>
                </a:solidFill>
                <a:latin typeface="Arial"/>
                <a:ea typeface="ＭＳ Ｐゴシック" pitchFamily="-108" charset="-128"/>
                <a:cs typeface="Arial"/>
              </a:rPr>
              <a:t>Euphrates</a:t>
            </a:r>
          </a:p>
        </p:txBody>
      </p:sp>
      <p:sp>
        <p:nvSpPr>
          <p:cNvPr id="13321" name="Text Box 9"/>
          <p:cNvSpPr txBox="1">
            <a:spLocks noChangeArrowheads="1"/>
          </p:cNvSpPr>
          <p:nvPr/>
        </p:nvSpPr>
        <p:spPr bwMode="auto">
          <a:xfrm>
            <a:off x="1981200" y="4343400"/>
            <a:ext cx="2209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Canaan</a:t>
            </a:r>
          </a:p>
        </p:txBody>
      </p:sp>
      <p:sp>
        <p:nvSpPr>
          <p:cNvPr id="13322" name="Text Box 10"/>
          <p:cNvSpPr txBox="1">
            <a:spLocks noChangeArrowheads="1"/>
          </p:cNvSpPr>
          <p:nvPr/>
        </p:nvSpPr>
        <p:spPr bwMode="auto">
          <a:xfrm>
            <a:off x="3201144" y="1196752"/>
            <a:ext cx="2667000" cy="523220"/>
          </a:xfrm>
          <a:prstGeom prst="rect">
            <a:avLst/>
          </a:prstGeom>
          <a:noFill/>
          <a:ln w="9525">
            <a:noFill/>
            <a:miter lim="800000"/>
            <a:headEnd/>
            <a:tailEnd/>
          </a:ln>
          <a:effectLst>
            <a:outerShdw blurRad="63500" dist="29783" dir="1514402" algn="ctr" rotWithShape="0">
              <a:schemeClr val="bg2">
                <a:alpha val="74998"/>
              </a:schemeClr>
            </a:outerShdw>
          </a:effectLst>
        </p:spPr>
        <p:txBody>
          <a:bodyPr>
            <a:spAutoFit/>
          </a:bodyPr>
          <a:lstStyle/>
          <a:p>
            <a:pPr algn="r" eaLnBrk="1" hangingPunct="1">
              <a:spcBef>
                <a:spcPct val="50000"/>
              </a:spcBef>
              <a:defRPr/>
            </a:pPr>
            <a:r>
              <a:rPr lang="en-US" sz="2800" b="1" dirty="0">
                <a:solidFill>
                  <a:srgbClr val="FFFFFF"/>
                </a:solidFill>
                <a:latin typeface="Arial"/>
                <a:ea typeface="ＭＳ Ｐゴシック" pitchFamily="-108" charset="-128"/>
                <a:cs typeface="Arial"/>
              </a:rPr>
              <a:t>Genesis 12–24</a:t>
            </a:r>
          </a:p>
        </p:txBody>
      </p:sp>
      <p:sp>
        <p:nvSpPr>
          <p:cNvPr id="13323" name="Text Box 11"/>
          <p:cNvSpPr txBox="1">
            <a:spLocks noChangeArrowheads="1"/>
          </p:cNvSpPr>
          <p:nvPr/>
        </p:nvSpPr>
        <p:spPr bwMode="auto">
          <a:xfrm>
            <a:off x="4267200" y="2727325"/>
            <a:ext cx="2590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Haran</a:t>
            </a:r>
          </a:p>
        </p:txBody>
      </p:sp>
      <p:sp>
        <p:nvSpPr>
          <p:cNvPr id="13324" name="Text Box 12"/>
          <p:cNvSpPr txBox="1">
            <a:spLocks noChangeArrowheads="1"/>
          </p:cNvSpPr>
          <p:nvPr/>
        </p:nvSpPr>
        <p:spPr bwMode="auto">
          <a:xfrm>
            <a:off x="6858000" y="4953000"/>
            <a:ext cx="2209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Ur</a:t>
            </a:r>
          </a:p>
        </p:txBody>
      </p:sp>
      <p:sp>
        <p:nvSpPr>
          <p:cNvPr id="123916" name="Text Box 13"/>
          <p:cNvSpPr txBox="1">
            <a:spLocks noChangeArrowheads="1"/>
          </p:cNvSpPr>
          <p:nvPr/>
        </p:nvSpPr>
        <p:spPr bwMode="auto">
          <a:xfrm>
            <a:off x="3048000" y="5715000"/>
            <a:ext cx="6096000" cy="1015663"/>
          </a:xfrm>
          <a:prstGeom prst="rect">
            <a:avLst/>
          </a:prstGeom>
          <a:solidFill>
            <a:schemeClr val="bg2"/>
          </a:solidFill>
          <a:ln>
            <a:noFill/>
          </a:ln>
          <a:extLs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Arial"/>
                <a:cs typeface="Arial"/>
              </a:rPr>
              <a:t>Abraham used to worship the god Sin.  After his call he migrated westward to obey God but he </a:t>
            </a:r>
            <a:r>
              <a:rPr lang="en-US" sz="2000" b="1" dirty="0" err="1">
                <a:latin typeface="Arial"/>
                <a:cs typeface="Arial"/>
              </a:rPr>
              <a:t>didn</a:t>
            </a:r>
            <a:r>
              <a:rPr lang="fr-FR" altLang="ja-JP" sz="2000" b="1" dirty="0">
                <a:latin typeface="Arial"/>
                <a:cs typeface="Arial"/>
              </a:rPr>
              <a:t>'</a:t>
            </a:r>
            <a:r>
              <a:rPr lang="en-US" altLang="ja-JP" sz="2000" b="1" dirty="0">
                <a:latin typeface="Arial"/>
                <a:cs typeface="Arial"/>
              </a:rPr>
              <a:t>t know where he was going!</a:t>
            </a:r>
            <a:endParaRPr lang="en-US" sz="2000" b="1" dirty="0">
              <a:latin typeface="Arial"/>
              <a:cs typeface="Arial"/>
            </a:endParaRPr>
          </a:p>
        </p:txBody>
      </p:sp>
      <p:sp>
        <p:nvSpPr>
          <p:cNvPr id="14" name="Text Box 11"/>
          <p:cNvSpPr txBox="1">
            <a:spLocks noChangeArrowheads="1"/>
          </p:cNvSpPr>
          <p:nvPr/>
        </p:nvSpPr>
        <p:spPr bwMode="auto">
          <a:xfrm>
            <a:off x="8433320" y="44624"/>
            <a:ext cx="6031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2400" b="1" dirty="0">
                <a:solidFill>
                  <a:srgbClr val="FFFFFF"/>
                </a:solidFill>
              </a:rPr>
              <a:t>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324"/>
                                        </p:tgtEl>
                                        <p:attrNameLst>
                                          <p:attrName>style.visibility</p:attrName>
                                        </p:attrNameLst>
                                      </p:cBhvr>
                                      <p:to>
                                        <p:strVal val="visible"/>
                                      </p:to>
                                    </p:set>
                                    <p:animEffect transition="in" filter="dissolve">
                                      <p:cBhvr>
                                        <p:cTn id="7" dur="500"/>
                                        <p:tgtEl>
                                          <p:spTgt spid="13324"/>
                                        </p:tgtEl>
                                      </p:cBhvr>
                                    </p:animEffect>
                                  </p:childTnLst>
                                </p:cTn>
                              </p:par>
                            </p:childTnLst>
                          </p:cTn>
                        </p:par>
                        <p:par>
                          <p:cTn id="8" fill="hold" nodeType="afterGroup">
                            <p:stCondLst>
                              <p:cond delay="1500"/>
                            </p:stCondLst>
                            <p:childTnLst>
                              <p:par>
                                <p:cTn id="9" presetID="9" presetClass="entr" presetSubtype="0" fill="hold" grpId="0" nodeType="afterEffect">
                                  <p:stCondLst>
                                    <p:cond delay="6000"/>
                                  </p:stCondLst>
                                  <p:childTnLst>
                                    <p:set>
                                      <p:cBhvr>
                                        <p:cTn id="10" dur="1" fill="hold">
                                          <p:stCondLst>
                                            <p:cond delay="0"/>
                                          </p:stCondLst>
                                        </p:cTn>
                                        <p:tgtEl>
                                          <p:spTgt spid="13321"/>
                                        </p:tgtEl>
                                        <p:attrNameLst>
                                          <p:attrName>style.visibility</p:attrName>
                                        </p:attrNameLst>
                                      </p:cBhvr>
                                      <p:to>
                                        <p:strVal val="visible"/>
                                      </p:to>
                                    </p:set>
                                    <p:animEffect transition="in" filter="dissolve">
                                      <p:cBhvr>
                                        <p:cTn id="11" dur="500"/>
                                        <p:tgtEl>
                                          <p:spTgt spid="13321"/>
                                        </p:tgtEl>
                                      </p:cBhvr>
                                    </p:animEffect>
                                  </p:childTnLst>
                                </p:cTn>
                              </p:par>
                            </p:childTnLst>
                          </p:cTn>
                        </p:par>
                        <p:par>
                          <p:cTn id="12" fill="hold" nodeType="afterGroup">
                            <p:stCondLst>
                              <p:cond delay="8000"/>
                            </p:stCondLst>
                            <p:childTnLst>
                              <p:par>
                                <p:cTn id="13" presetID="22" presetClass="entr" presetSubtype="2" fill="hold" grpId="0" nodeType="afterEffect">
                                  <p:stCondLst>
                                    <p:cond delay="4000"/>
                                  </p:stCondLst>
                                  <p:childTnLst>
                                    <p:set>
                                      <p:cBhvr>
                                        <p:cTn id="14" dur="1" fill="hold">
                                          <p:stCondLst>
                                            <p:cond delay="0"/>
                                          </p:stCondLst>
                                        </p:cTn>
                                        <p:tgtEl>
                                          <p:spTgt spid="13317"/>
                                        </p:tgtEl>
                                        <p:attrNameLst>
                                          <p:attrName>style.visibility</p:attrName>
                                        </p:attrNameLst>
                                      </p:cBhvr>
                                      <p:to>
                                        <p:strVal val="visible"/>
                                      </p:to>
                                    </p:set>
                                    <p:animEffect transition="in" filter="wipe(right)">
                                      <p:cBhvr>
                                        <p:cTn id="15" dur="500"/>
                                        <p:tgtEl>
                                          <p:spTgt spid="13317"/>
                                        </p:tgtEl>
                                      </p:cBhvr>
                                    </p:animEffect>
                                  </p:childTnLst>
                                </p:cTn>
                              </p:par>
                            </p:childTnLst>
                          </p:cTn>
                        </p:par>
                        <p:par>
                          <p:cTn id="16" fill="hold" nodeType="afterGroup">
                            <p:stCondLst>
                              <p:cond delay="12500"/>
                            </p:stCondLst>
                            <p:childTnLst>
                              <p:par>
                                <p:cTn id="17" presetID="9" presetClass="entr" presetSubtype="0" fill="hold" grpId="0" nodeType="afterEffect">
                                  <p:stCondLst>
                                    <p:cond delay="5000"/>
                                  </p:stCondLst>
                                  <p:childTnLst>
                                    <p:set>
                                      <p:cBhvr>
                                        <p:cTn id="18" dur="1" fill="hold">
                                          <p:stCondLst>
                                            <p:cond delay="0"/>
                                          </p:stCondLst>
                                        </p:cTn>
                                        <p:tgtEl>
                                          <p:spTgt spid="13323"/>
                                        </p:tgtEl>
                                        <p:attrNameLst>
                                          <p:attrName>style.visibility</p:attrName>
                                        </p:attrNameLst>
                                      </p:cBhvr>
                                      <p:to>
                                        <p:strVal val="visible"/>
                                      </p:to>
                                    </p:set>
                                    <p:animEffect transition="in" filter="dissolve">
                                      <p:cBhvr>
                                        <p:cTn id="19" dur="500"/>
                                        <p:tgtEl>
                                          <p:spTgt spid="13323"/>
                                        </p:tgtEl>
                                      </p:cBhvr>
                                    </p:animEffect>
                                  </p:childTnLst>
                                </p:cTn>
                              </p:par>
                            </p:childTnLst>
                          </p:cTn>
                        </p:par>
                        <p:par>
                          <p:cTn id="20" fill="hold" nodeType="afterGroup">
                            <p:stCondLst>
                              <p:cond delay="18000"/>
                            </p:stCondLst>
                            <p:childTnLst>
                              <p:par>
                                <p:cTn id="21" presetID="9" presetClass="entr" presetSubtype="0" fill="hold" grpId="0" nodeType="afterEffect">
                                  <p:stCondLst>
                                    <p:cond delay="8000"/>
                                  </p:stCondLst>
                                  <p:childTnLst>
                                    <p:set>
                                      <p:cBhvr>
                                        <p:cTn id="22" dur="1" fill="hold">
                                          <p:stCondLst>
                                            <p:cond delay="0"/>
                                          </p:stCondLst>
                                        </p:cTn>
                                        <p:tgtEl>
                                          <p:spTgt spid="13318"/>
                                        </p:tgtEl>
                                        <p:attrNameLst>
                                          <p:attrName>style.visibility</p:attrName>
                                        </p:attrNameLst>
                                      </p:cBhvr>
                                      <p:to>
                                        <p:strVal val="visible"/>
                                      </p:to>
                                    </p:set>
                                    <p:animEffect transition="in" filter="dissolve">
                                      <p:cBhvr>
                                        <p:cTn id="23"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utoUpdateAnimBg="0"/>
      <p:bldP spid="13321" grpId="0" autoUpdateAnimBg="0"/>
      <p:bldP spid="13323" grpId="0" autoUpdateAnimBg="0"/>
      <p:bldP spid="133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bwMode="auto">
          <a:xfrm>
            <a:off x="0" y="-76200"/>
            <a:ext cx="3886200" cy="304800"/>
          </a:xfrm>
          <a:prstGeom prst="rect">
            <a:avLst/>
          </a:prstGeom>
          <a:ln>
            <a:miter lim="800000"/>
            <a:headEnd/>
            <a:tailEnd/>
          </a:ln>
        </p:spPr>
        <p:txBody>
          <a:bodyPr/>
          <a:lstStyle/>
          <a:p>
            <a:pPr eaLnBrk="1" hangingPunct="1">
              <a:defRPr/>
            </a:pPr>
            <a:r>
              <a:rPr lang="en-US" sz="2400">
                <a:latin typeface="Times" charset="0"/>
                <a:ea typeface="ＭＳ Ｐゴシック" charset="0"/>
                <a:cs typeface="ＭＳ Ｐゴシック" charset="0"/>
              </a:rPr>
              <a:t>Land-Seed-Blessing</a:t>
            </a:r>
          </a:p>
        </p:txBody>
      </p:sp>
      <p:sp>
        <p:nvSpPr>
          <p:cNvPr id="125954" name="Rectangle 3"/>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125955" name="Rectangle 4"/>
          <p:cNvSpPr>
            <a:spLocks noChangeArrowheads="1"/>
          </p:cNvSpPr>
          <p:nvPr/>
        </p:nvSpPr>
        <p:spPr bwMode="auto">
          <a:xfrm>
            <a:off x="3338513" y="968375"/>
            <a:ext cx="138747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chemeClr val="accent2"/>
                </a:solidFill>
                <a:latin typeface="Times" charset="0"/>
              </a:rPr>
              <a:t>ABRAHAM</a:t>
            </a:r>
          </a:p>
        </p:txBody>
      </p:sp>
      <p:sp>
        <p:nvSpPr>
          <p:cNvPr id="89093" name="Rectangle 5"/>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25957" name="AutoShape 6"/>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125958" name="Rectangle 7"/>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125959" name="Rectangle 8"/>
          <p:cNvSpPr>
            <a:spLocks noChangeArrowheads="1"/>
          </p:cNvSpPr>
          <p:nvPr/>
        </p:nvSpPr>
        <p:spPr bwMode="auto">
          <a:xfrm>
            <a:off x="3084513" y="938213"/>
            <a:ext cx="1789112"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chemeClr val="bg2"/>
                </a:solidFill>
                <a:latin typeface="Times" charset="0"/>
              </a:rPr>
              <a:t>ABRAHAM</a:t>
            </a:r>
          </a:p>
        </p:txBody>
      </p:sp>
      <p:sp>
        <p:nvSpPr>
          <p:cNvPr id="125960" name="Line 9"/>
          <p:cNvSpPr>
            <a:spLocks noChangeShapeType="1"/>
          </p:cNvSpPr>
          <p:nvPr/>
        </p:nvSpPr>
        <p:spPr bwMode="auto">
          <a:xfrm>
            <a:off x="3340100" y="2065338"/>
            <a:ext cx="2463800" cy="0"/>
          </a:xfrm>
          <a:prstGeom prst="line">
            <a:avLst/>
          </a:prstGeom>
          <a:noFill/>
          <a:ln w="508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61" name="Line 10"/>
          <p:cNvSpPr>
            <a:spLocks noChangeShapeType="1"/>
          </p:cNvSpPr>
          <p:nvPr/>
        </p:nvSpPr>
        <p:spPr bwMode="auto">
          <a:xfrm>
            <a:off x="3340100" y="3886200"/>
            <a:ext cx="2463800" cy="0"/>
          </a:xfrm>
          <a:prstGeom prst="line">
            <a:avLst/>
          </a:prstGeom>
          <a:noFill/>
          <a:ln w="508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62" name="Rectangle 11"/>
          <p:cNvSpPr>
            <a:spLocks noChangeArrowheads="1"/>
          </p:cNvSpPr>
          <p:nvPr/>
        </p:nvSpPr>
        <p:spPr bwMode="auto">
          <a:xfrm>
            <a:off x="3709988" y="1603375"/>
            <a:ext cx="1851025"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2800" b="1">
                <a:solidFill>
                  <a:schemeClr val="bg2"/>
                </a:solidFill>
                <a:latin typeface="Times" charset="0"/>
              </a:rPr>
              <a:t>The CALL</a:t>
            </a:r>
          </a:p>
        </p:txBody>
      </p:sp>
      <p:sp>
        <p:nvSpPr>
          <p:cNvPr id="125963" name="Rectangle 12"/>
          <p:cNvSpPr>
            <a:spLocks noChangeArrowheads="1"/>
          </p:cNvSpPr>
          <p:nvPr/>
        </p:nvSpPr>
        <p:spPr bwMode="auto">
          <a:xfrm>
            <a:off x="3897313" y="2060575"/>
            <a:ext cx="1446212"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2800" b="1">
                <a:solidFill>
                  <a:schemeClr val="bg2"/>
                </a:solidFill>
                <a:latin typeface="Times" charset="0"/>
              </a:rPr>
              <a:t>L - S - B</a:t>
            </a:r>
          </a:p>
        </p:txBody>
      </p:sp>
      <p:sp>
        <p:nvSpPr>
          <p:cNvPr id="89101" name="Rectangle 13"/>
          <p:cNvSpPr>
            <a:spLocks noChangeArrowheads="1"/>
          </p:cNvSpPr>
          <p:nvPr/>
        </p:nvSpPr>
        <p:spPr bwMode="auto">
          <a:xfrm>
            <a:off x="6324600" y="1524000"/>
            <a:ext cx="1219200"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02" name="Rectangle 14"/>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grpSp>
        <p:nvGrpSpPr>
          <p:cNvPr id="125966" name="Group 15"/>
          <p:cNvGrpSpPr>
            <a:grpSpLocks/>
          </p:cNvGrpSpPr>
          <p:nvPr/>
        </p:nvGrpSpPr>
        <p:grpSpPr bwMode="auto">
          <a:xfrm>
            <a:off x="598488" y="2378075"/>
            <a:ext cx="2259012" cy="1446213"/>
            <a:chOff x="377" y="1498"/>
            <a:chExt cx="1423" cy="911"/>
          </a:xfrm>
        </p:grpSpPr>
        <p:sp>
          <p:nvSpPr>
            <p:cNvPr id="89104" name="Rectangle 16"/>
            <p:cNvSpPr>
              <a:spLocks noChangeArrowheads="1"/>
            </p:cNvSpPr>
            <p:nvPr/>
          </p:nvSpPr>
          <p:spPr bwMode="auto">
            <a:xfrm>
              <a:off x="519" y="1546"/>
              <a:ext cx="562" cy="8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endParaRPr lang="en-US" sz="2800">
                <a:solidFill>
                  <a:schemeClr val="tx2"/>
                </a:solidFill>
                <a:latin typeface="Times" pitchFamily="-108" charset="0"/>
                <a:ea typeface="ＭＳ Ｐゴシック" pitchFamily="-108" charset="-128"/>
                <a:cs typeface="ＭＳ Ｐゴシック" pitchFamily="-108" charset="-128"/>
              </a:endParaRPr>
            </a:p>
            <a:p>
              <a:pPr>
                <a:defRPr/>
              </a:pPr>
              <a:endParaRPr lang="en-US" sz="2800">
                <a:solidFill>
                  <a:schemeClr val="tx2"/>
                </a:solidFill>
                <a:latin typeface="Times" pitchFamily="-108" charset="0"/>
                <a:ea typeface="ＭＳ Ｐゴシック" pitchFamily="-108" charset="-128"/>
                <a:cs typeface="ＭＳ Ｐゴシック" pitchFamily="-108" charset="-128"/>
              </a:endParaRPr>
            </a:p>
            <a:p>
              <a:pPr>
                <a:defRPr/>
              </a:pPr>
              <a:r>
                <a:rPr lang="en-US" sz="2800">
                  <a:solidFill>
                    <a:schemeClr val="tx2"/>
                  </a:solidFill>
                  <a:latin typeface="Times" pitchFamily="-108" charset="0"/>
                  <a:ea typeface="ＭＳ Ｐゴシック" pitchFamily="-108" charset="-128"/>
                  <a:cs typeface="ＭＳ Ｐゴシック" pitchFamily="-108" charset="-128"/>
                </a:rPr>
                <a:t>        </a:t>
              </a:r>
            </a:p>
          </p:txBody>
        </p:sp>
        <p:sp>
          <p:nvSpPr>
            <p:cNvPr id="89105" name="Rectangle 17"/>
            <p:cNvSpPr>
              <a:spLocks noChangeArrowheads="1"/>
            </p:cNvSpPr>
            <p:nvPr/>
          </p:nvSpPr>
          <p:spPr bwMode="auto">
            <a:xfrm>
              <a:off x="377" y="1498"/>
              <a:ext cx="1423"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8800">
                  <a:solidFill>
                    <a:srgbClr val="51DC00"/>
                  </a:solidFill>
                  <a:latin typeface="Times" pitchFamily="-108" charset="0"/>
                  <a:ea typeface="ＭＳ Ｐゴシック" pitchFamily="-108" charset="-128"/>
                  <a:cs typeface="ＭＳ Ｐゴシック" pitchFamily="-108" charset="-128"/>
                </a:rPr>
                <a:t>A</a:t>
              </a:r>
              <a:r>
                <a:rPr lang="en-US" sz="6000">
                  <a:solidFill>
                    <a:schemeClr val="tx2"/>
                  </a:solidFill>
                  <a:latin typeface="Times" pitchFamily="-108" charset="0"/>
                  <a:ea typeface="ＭＳ Ｐゴシック" pitchFamily="-108" charset="-128"/>
                  <a:cs typeface="ＭＳ Ｐゴシック" pitchFamily="-108" charset="-128"/>
                </a:rPr>
                <a:t>JMJ</a:t>
              </a:r>
            </a:p>
          </p:txBody>
        </p:sp>
      </p:grpSp>
      <p:sp>
        <p:nvSpPr>
          <p:cNvPr id="125967" name="Line 18"/>
          <p:cNvSpPr>
            <a:spLocks noChangeShapeType="1"/>
          </p:cNvSpPr>
          <p:nvPr/>
        </p:nvSpPr>
        <p:spPr bwMode="auto">
          <a:xfrm>
            <a:off x="3348038" y="2505075"/>
            <a:ext cx="2463800" cy="0"/>
          </a:xfrm>
          <a:prstGeom prst="line">
            <a:avLst/>
          </a:prstGeom>
          <a:noFill/>
          <a:ln w="508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68" name="Line 19"/>
          <p:cNvSpPr>
            <a:spLocks noChangeShapeType="1"/>
          </p:cNvSpPr>
          <p:nvPr/>
        </p:nvSpPr>
        <p:spPr bwMode="auto">
          <a:xfrm>
            <a:off x="3340100" y="2997200"/>
            <a:ext cx="2463800" cy="0"/>
          </a:xfrm>
          <a:prstGeom prst="line">
            <a:avLst/>
          </a:prstGeom>
          <a:noFill/>
          <a:ln w="508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69" name="Line 20"/>
          <p:cNvSpPr>
            <a:spLocks noChangeShapeType="1"/>
          </p:cNvSpPr>
          <p:nvPr/>
        </p:nvSpPr>
        <p:spPr bwMode="auto">
          <a:xfrm>
            <a:off x="3333750" y="3454400"/>
            <a:ext cx="2463800" cy="0"/>
          </a:xfrm>
          <a:prstGeom prst="line">
            <a:avLst/>
          </a:prstGeom>
          <a:noFill/>
          <a:ln w="508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9109" name="Rectangle 21"/>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08" charset="0"/>
                <a:ea typeface="ＭＳ Ｐゴシック" pitchFamily="-108" charset="-128"/>
                <a:cs typeface="ＭＳ Ｐゴシック" pitchFamily="-108" charset="-128"/>
              </a:rPr>
              <a:t>7</a:t>
            </a:r>
          </a:p>
        </p:txBody>
      </p:sp>
      <p:sp>
        <p:nvSpPr>
          <p:cNvPr id="89110"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89111" name="Rectangle 23"/>
          <p:cNvSpPr>
            <a:spLocks noChangeArrowheads="1"/>
          </p:cNvSpPr>
          <p:nvPr/>
        </p:nvSpPr>
        <p:spPr bwMode="auto">
          <a:xfrm>
            <a:off x="4802188" y="979488"/>
            <a:ext cx="20796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tx2"/>
                </a:solidFill>
                <a:latin typeface="Times" charset="0"/>
              </a:rPr>
              <a:t>ca. 2000 B.C.</a:t>
            </a:r>
            <a:endParaRPr lang="en-US" sz="1800" b="1">
              <a:solidFill>
                <a:schemeClr val="tx2"/>
              </a:solidFill>
              <a:latin typeface="Times" charset="0"/>
            </a:endParaRPr>
          </a:p>
        </p:txBody>
      </p:sp>
      <p:grpSp>
        <p:nvGrpSpPr>
          <p:cNvPr id="3" name="Group 24"/>
          <p:cNvGrpSpPr>
            <a:grpSpLocks/>
          </p:cNvGrpSpPr>
          <p:nvPr/>
        </p:nvGrpSpPr>
        <p:grpSpPr bwMode="auto">
          <a:xfrm>
            <a:off x="4784725" y="4073525"/>
            <a:ext cx="2870200" cy="625475"/>
            <a:chOff x="2488" y="3104"/>
            <a:chExt cx="1808" cy="394"/>
          </a:xfrm>
        </p:grpSpPr>
        <p:sp>
          <p:nvSpPr>
            <p:cNvPr id="89113" name="Oval 25"/>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14" name="Rectangle 26"/>
            <p:cNvSpPr>
              <a:spLocks noChangeArrowheads="1"/>
            </p:cNvSpPr>
            <p:nvPr/>
          </p:nvSpPr>
          <p:spPr bwMode="auto">
            <a:xfrm>
              <a:off x="2689" y="3147"/>
              <a:ext cx="1402"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Times" pitchFamily="-108" charset="0"/>
                  <a:ea typeface="ＭＳ Ｐゴシック" pitchFamily="-108" charset="-128"/>
                  <a:cs typeface="ＭＳ Ｐゴシック" pitchFamily="-108" charset="-128"/>
                </a:rPr>
                <a:t>A BLESSING</a:t>
              </a:r>
            </a:p>
          </p:txBody>
        </p:sp>
      </p:grpSp>
      <p:grpSp>
        <p:nvGrpSpPr>
          <p:cNvPr id="4" name="Group 27"/>
          <p:cNvGrpSpPr>
            <a:grpSpLocks/>
          </p:cNvGrpSpPr>
          <p:nvPr/>
        </p:nvGrpSpPr>
        <p:grpSpPr bwMode="auto">
          <a:xfrm>
            <a:off x="3435350" y="3411538"/>
            <a:ext cx="2166938" cy="576262"/>
            <a:chOff x="3083" y="1268"/>
            <a:chExt cx="1365" cy="363"/>
          </a:xfrm>
        </p:grpSpPr>
        <p:sp>
          <p:nvSpPr>
            <p:cNvPr id="89116" name="Oval 28"/>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17" name="Rectangle 29"/>
            <p:cNvSpPr>
              <a:spLocks noChangeArrowheads="1"/>
            </p:cNvSpPr>
            <p:nvPr/>
          </p:nvSpPr>
          <p:spPr bwMode="auto">
            <a:xfrm>
              <a:off x="3264" y="1268"/>
              <a:ext cx="1003" cy="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chemeClr val="hlink"/>
                  </a:solidFill>
                  <a:latin typeface="Times" pitchFamily="-108" charset="0"/>
                  <a:ea typeface="ＭＳ Ｐゴシック" pitchFamily="-108" charset="-128"/>
                  <a:cs typeface="ＭＳ Ｐゴシック" pitchFamily="-108" charset="-128"/>
                </a:rPr>
                <a:t>A SEED</a:t>
              </a:r>
            </a:p>
          </p:txBody>
        </p:sp>
      </p:grpSp>
      <p:grpSp>
        <p:nvGrpSpPr>
          <p:cNvPr id="5" name="Group 30"/>
          <p:cNvGrpSpPr>
            <a:grpSpLocks/>
          </p:cNvGrpSpPr>
          <p:nvPr/>
        </p:nvGrpSpPr>
        <p:grpSpPr bwMode="auto">
          <a:xfrm>
            <a:off x="2082800" y="2765425"/>
            <a:ext cx="2252663" cy="530225"/>
            <a:chOff x="4165" y="741"/>
            <a:chExt cx="1419" cy="334"/>
          </a:xfrm>
        </p:grpSpPr>
        <p:sp>
          <p:nvSpPr>
            <p:cNvPr id="89119" name="Oval 31"/>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20" name="Rectangle 32"/>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Times" pitchFamily="-108" charset="0"/>
                  <a:ea typeface="ＭＳ Ｐゴシック" pitchFamily="-108" charset="-128"/>
                  <a:cs typeface="ＭＳ Ｐゴシック" pitchFamily="-108" charset="-128"/>
                </a:rPr>
                <a:t>A  LAND</a:t>
              </a:r>
            </a:p>
          </p:txBody>
        </p:sp>
      </p:grpSp>
      <p:sp>
        <p:nvSpPr>
          <p:cNvPr id="125976" name="Freeform 3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25977" name="AutoShape 3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25978" name="Rectangle 3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25979" name="AutoShape 3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25980" name="Line 3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81" name="Line 3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82" name="Rectangle 3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25983" name="Rectangle 40"/>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25984" name="Rectangle 41"/>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25985" name="Rectangle 42"/>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25986" name="Line 4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87" name="Line 4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88" name="Line 4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989"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89135" name="Rectangle 47"/>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12</a:t>
            </a:r>
          </a:p>
        </p:txBody>
      </p:sp>
      <p:sp>
        <p:nvSpPr>
          <p:cNvPr id="125991" name="Text Box 48"/>
          <p:cNvSpPr txBox="1">
            <a:spLocks noChangeArrowheads="1"/>
          </p:cNvSpPr>
          <p:nvPr/>
        </p:nvSpPr>
        <p:spPr bwMode="auto">
          <a:xfrm>
            <a:off x="6994525"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t>Handbook pg. 19-24</a:t>
            </a:r>
          </a:p>
        </p:txBody>
      </p:sp>
      <p:grpSp>
        <p:nvGrpSpPr>
          <p:cNvPr id="125992" name="Group 49"/>
          <p:cNvGrpSpPr>
            <a:grpSpLocks/>
          </p:cNvGrpSpPr>
          <p:nvPr/>
        </p:nvGrpSpPr>
        <p:grpSpPr bwMode="auto">
          <a:xfrm>
            <a:off x="6178550" y="1535113"/>
            <a:ext cx="900113" cy="949325"/>
            <a:chOff x="3892" y="967"/>
            <a:chExt cx="567" cy="598"/>
          </a:xfrm>
        </p:grpSpPr>
        <p:grpSp>
          <p:nvGrpSpPr>
            <p:cNvPr id="125995" name="Group 50"/>
            <p:cNvGrpSpPr>
              <a:grpSpLocks/>
            </p:cNvGrpSpPr>
            <p:nvPr/>
          </p:nvGrpSpPr>
          <p:grpSpPr bwMode="auto">
            <a:xfrm>
              <a:off x="3892" y="967"/>
              <a:ext cx="567" cy="598"/>
              <a:chOff x="1557" y="1007"/>
              <a:chExt cx="2105" cy="1949"/>
            </a:xfrm>
          </p:grpSpPr>
          <p:grpSp>
            <p:nvGrpSpPr>
              <p:cNvPr id="125997" name="Group 52"/>
              <p:cNvGrpSpPr>
                <a:grpSpLocks/>
              </p:cNvGrpSpPr>
              <p:nvPr/>
            </p:nvGrpSpPr>
            <p:grpSpPr bwMode="auto">
              <a:xfrm>
                <a:off x="1557" y="1209"/>
                <a:ext cx="2105" cy="1421"/>
                <a:chOff x="578" y="2316"/>
                <a:chExt cx="2105" cy="1421"/>
              </a:xfrm>
            </p:grpSpPr>
            <p:sp>
              <p:nvSpPr>
                <p:cNvPr id="126003" name="Freeform 53"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26004" name="Freeform 54"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grpSp>
          <p:sp>
            <p:nvSpPr>
              <p:cNvPr id="125998" name="Freeform 56"/>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5999" name="Freeform 57"/>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6000" name="Freeform 58"/>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6001" name="Freeform 59"/>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6002" name="Freeform 60"/>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89149" name="Rectangle 61"/>
            <p:cNvSpPr>
              <a:spLocks noChangeArrowheads="1"/>
            </p:cNvSpPr>
            <p:nvPr/>
          </p:nvSpPr>
          <p:spPr bwMode="auto">
            <a:xfrm>
              <a:off x="3922" y="991"/>
              <a:ext cx="389" cy="440"/>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r>
                <a:rPr lang="en-US" sz="4000" b="1" i="1">
                  <a:solidFill>
                    <a:srgbClr val="FFFFFF"/>
                  </a:solidFill>
                  <a:latin typeface="Kosher-Normal" charset="0"/>
                </a:rPr>
                <a:t>AC</a:t>
              </a:r>
              <a:endParaRPr lang="en-US" i="1">
                <a:solidFill>
                  <a:srgbClr val="FFFFFF"/>
                </a:solidFill>
                <a:latin typeface="Helvetica" charset="0"/>
              </a:endParaRPr>
            </a:p>
          </p:txBody>
        </p:sp>
      </p:grpSp>
      <p:sp>
        <p:nvSpPr>
          <p:cNvPr id="89150" name="Rectangle 62"/>
          <p:cNvSpPr>
            <a:spLocks noChangeArrowheads="1"/>
          </p:cNvSpPr>
          <p:nvPr/>
        </p:nvSpPr>
        <p:spPr bwMode="auto">
          <a:xfrm>
            <a:off x="5983288" y="2384425"/>
            <a:ext cx="2776537" cy="641350"/>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a:spAutoFit/>
          </a:bodyPr>
          <a:lstStyle/>
          <a:p>
            <a:pPr>
              <a:defRPr/>
            </a:pPr>
            <a:r>
              <a:rPr lang="en-US" sz="3600" b="1" i="1">
                <a:latin typeface="Helvetica" charset="0"/>
              </a:rPr>
              <a:t>Gen. 12:1-3</a:t>
            </a:r>
            <a:endParaRPr lang="en-US" sz="2800" b="1" i="1">
              <a:latin typeface="Helvetica" charset="0"/>
            </a:endParaRPr>
          </a:p>
        </p:txBody>
      </p:sp>
      <p:sp>
        <p:nvSpPr>
          <p:cNvPr id="89151" name="Text Box 63"/>
          <p:cNvSpPr txBox="1">
            <a:spLocks noChangeArrowheads="1"/>
          </p:cNvSpPr>
          <p:nvPr/>
        </p:nvSpPr>
        <p:spPr bwMode="auto">
          <a:xfrm>
            <a:off x="787400" y="4632325"/>
            <a:ext cx="7543800" cy="1739900"/>
          </a:xfrm>
          <a:prstGeom prst="rect">
            <a:avLst/>
          </a:prstGeom>
          <a:noFill/>
          <a:ln w="12700">
            <a:noFill/>
            <a:miter lim="800000"/>
            <a:headEnd/>
            <a:tailEnd/>
          </a:ln>
          <a:effectLst>
            <a:outerShdw blurRad="63500" dist="99190" dir="2388334" algn="ctr" rotWithShape="0">
              <a:schemeClr val="bg2">
                <a:alpha val="74998"/>
              </a:schemeClr>
            </a:outerShdw>
          </a:effectLst>
        </p:spPr>
        <p:txBody>
          <a:bodyPr>
            <a:spAutoFit/>
          </a:bodyPr>
          <a:lstStyle/>
          <a:p>
            <a:pPr algn="ctr">
              <a:spcBef>
                <a:spcPct val="50000"/>
              </a:spcBef>
              <a:defRPr/>
            </a:pPr>
            <a:r>
              <a:rPr lang="en-US" sz="3600" b="1">
                <a:solidFill>
                  <a:srgbClr val="66FFFF"/>
                </a:solidFill>
                <a:latin typeface="Comic Sans MS" pitchFamily="-108" charset="0"/>
                <a:ea typeface="ＭＳ Ｐゴシック" pitchFamily="-108" charset="-128"/>
                <a:cs typeface="ＭＳ Ｐゴシック" pitchFamily="-108" charset="-128"/>
              </a:rPr>
              <a:t>AN UNCONDITIONAL PROMISE LATER TO BECOME A LEGAL COVENANT!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6*min(max(#ppt_w*#ppt_h,.3),1)-7.4)/-.7*#ppt_w"/>
                                          </p:val>
                                        </p:tav>
                                        <p:tav tm="100000">
                                          <p:val>
                                            <p:strVal val="#ppt_w"/>
                                          </p:val>
                                        </p:tav>
                                      </p:tavLst>
                                    </p:anim>
                                    <p:anim calcmode="lin" valueType="num">
                                      <p:cBhvr>
                                        <p:cTn id="15" dur="500" fill="hold"/>
                                        <p:tgtEl>
                                          <p:spTgt spid="4"/>
                                        </p:tgtEl>
                                        <p:attrNameLst>
                                          <p:attrName>ppt_h</p:attrName>
                                        </p:attrNameLst>
                                      </p:cBhvr>
                                      <p:tavLst>
                                        <p:tav tm="0">
                                          <p:val>
                                            <p:strVal val="(6*min(max(#ppt_w*#ppt_h,.3),1)-7.4)/-.7*#ppt_h"/>
                                          </p:val>
                                        </p:tav>
                                        <p:tav tm="100000">
                                          <p:val>
                                            <p:strVal val="#ppt_h"/>
                                          </p:val>
                                        </p:tav>
                                      </p:tavLst>
                                    </p:anim>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100"/>
                            </p:stCondLst>
                            <p:childTnLst>
                              <p:par>
                                <p:cTn id="19" presetID="23" presetClass="entr" presetSubtype="36" fill="hold" nodeType="after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700"/>
                            </p:stCondLst>
                            <p:childTnLst>
                              <p:par>
                                <p:cTn id="26" presetID="9" presetClass="entr" presetSubtype="0" fill="hold" grpId="0" nodeType="afterEffect">
                                  <p:stCondLst>
                                    <p:cond delay="0"/>
                                  </p:stCondLst>
                                  <p:childTnLst>
                                    <p:set>
                                      <p:cBhvr>
                                        <p:cTn id="27" dur="1" fill="hold">
                                          <p:stCondLst>
                                            <p:cond delay="0"/>
                                          </p:stCondLst>
                                        </p:cTn>
                                        <p:tgtEl>
                                          <p:spTgt spid="89151"/>
                                        </p:tgtEl>
                                        <p:attrNameLst>
                                          <p:attrName>style.visibility</p:attrName>
                                        </p:attrNameLst>
                                      </p:cBhvr>
                                      <p:to>
                                        <p:strVal val="visible"/>
                                      </p:to>
                                    </p:set>
                                    <p:animEffect transition="in" filter="dissolve">
                                      <p:cBhvr>
                                        <p:cTn id="28" dur="500"/>
                                        <p:tgtEl>
                                          <p:spTgt spid="89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3" descr="star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138238" cy="113823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28002" name="Text Box 4"/>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
        <p:nvSpPr>
          <p:cNvPr id="20485" name="Rectangle 5"/>
          <p:cNvSpPr>
            <a:spLocks noGrp="1" noChangeArrowheads="1"/>
          </p:cNvSpPr>
          <p:nvPr>
            <p:ph type="title"/>
          </p:nvPr>
        </p:nvSpPr>
        <p:spPr>
          <a:xfrm>
            <a:off x="685800" y="277813"/>
            <a:ext cx="8229600" cy="1143000"/>
          </a:xfrm>
        </p:spPr>
        <p:txBody>
          <a:bodyPr/>
          <a:lstStyle/>
          <a:p>
            <a:pPr eaLnBrk="1" hangingPunct="1">
              <a:defRPr/>
            </a:pPr>
            <a:r>
              <a:rPr lang="en-US" sz="6000" b="1">
                <a:latin typeface="Arial" charset="0"/>
                <a:ea typeface="ＭＳ Ｐゴシック" charset="0"/>
                <a:cs typeface="ＭＳ Ｐゴシック" charset="0"/>
              </a:rPr>
              <a:t>Abrahamic Covenant</a:t>
            </a:r>
          </a:p>
        </p:txBody>
      </p:sp>
      <p:sp>
        <p:nvSpPr>
          <p:cNvPr id="20486" name="Rectangle 6"/>
          <p:cNvSpPr>
            <a:spLocks noChangeArrowheads="1"/>
          </p:cNvSpPr>
          <p:nvPr/>
        </p:nvSpPr>
        <p:spPr bwMode="auto">
          <a:xfrm>
            <a:off x="395536" y="1676400"/>
            <a:ext cx="8824664" cy="4724400"/>
          </a:xfrm>
          <a:prstGeom prst="rect">
            <a:avLst/>
          </a:prstGeom>
          <a:noFill/>
          <a:ln w="9525">
            <a:noFill/>
            <a:miter lim="800000"/>
            <a:headEnd/>
            <a:tailEnd/>
          </a:ln>
          <a:effectLst/>
        </p:spPr>
        <p:txBody>
          <a:bodyPr/>
          <a:lstStyle/>
          <a:p>
            <a:pPr eaLnBrk="1" hangingPunct="1">
              <a:spcBef>
                <a:spcPct val="20000"/>
              </a:spcBef>
              <a:buClr>
                <a:schemeClr val="hlink"/>
              </a:buClr>
              <a:buSzPct val="65000"/>
              <a:defRPr/>
            </a:pPr>
            <a:r>
              <a:rPr lang="en-US" sz="3200" b="1" dirty="0">
                <a:effectLst>
                  <a:outerShdw blurRad="38100" dist="38100" dir="2700000" algn="tl">
                    <a:srgbClr val="000000"/>
                  </a:outerShdw>
                </a:effectLst>
                <a:latin typeface="Tahoma" charset="0"/>
              </a:rPr>
              <a:t>"</a:t>
            </a: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make you a great nation</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a:t>
            </a: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bless you;</a:t>
            </a:r>
            <a:br>
              <a:rPr lang="en-US" sz="3200" b="1" dirty="0">
                <a:effectLst>
                  <a:outerShdw blurRad="38100" dist="38100" dir="2700000" algn="tl">
                    <a:srgbClr val="000000"/>
                  </a:outerShdw>
                </a:effectLst>
                <a:latin typeface="Tahoma" charset="0"/>
              </a:rPr>
            </a:b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make your name great,</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you </a:t>
            </a:r>
            <a:r>
              <a:rPr lang="en-US" sz="3200" b="1" dirty="0">
                <a:solidFill>
                  <a:srgbClr val="FFFF00"/>
                </a:solidFill>
                <a:effectLst>
                  <a:outerShdw blurRad="38100" dist="38100" dir="2700000" algn="tl">
                    <a:srgbClr val="000000"/>
                  </a:outerShdw>
                </a:effectLst>
                <a:latin typeface="Tahoma" charset="0"/>
              </a:rPr>
              <a:t>will</a:t>
            </a:r>
            <a:r>
              <a:rPr lang="en-US" sz="3200" b="1" dirty="0">
                <a:effectLst>
                  <a:outerShdw blurRad="38100" dist="38100" dir="2700000" algn="tl">
                    <a:srgbClr val="000000"/>
                  </a:outerShdw>
                </a:effectLst>
                <a:latin typeface="Tahoma" charset="0"/>
              </a:rPr>
              <a:t> be a blessing.</a:t>
            </a:r>
            <a:br>
              <a:rPr lang="en-US" sz="3200" b="1" dirty="0">
                <a:effectLst>
                  <a:outerShdw blurRad="38100" dist="38100" dir="2700000" algn="tl">
                    <a:srgbClr val="000000"/>
                  </a:outerShdw>
                </a:effectLst>
                <a:latin typeface="Tahoma" charset="0"/>
              </a:rPr>
            </a:b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bless those who bless you,</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whoever curses you </a:t>
            </a: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curse;</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all peoples on earth</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t>
            </a:r>
            <a:r>
              <a:rPr lang="en-US" sz="3200" b="1" dirty="0">
                <a:solidFill>
                  <a:srgbClr val="FFFF00"/>
                </a:solidFill>
                <a:effectLst>
                  <a:outerShdw blurRad="38100" dist="38100" dir="2700000" algn="tl">
                    <a:srgbClr val="000000"/>
                  </a:outerShdw>
                </a:effectLst>
                <a:latin typeface="Tahoma" charset="0"/>
              </a:rPr>
              <a:t>will</a:t>
            </a:r>
            <a:r>
              <a:rPr lang="en-US" sz="3200" b="1" dirty="0">
                <a:effectLst>
                  <a:outerShdw blurRad="38100" dist="38100" dir="2700000" algn="tl">
                    <a:srgbClr val="000000"/>
                  </a:outerShdw>
                </a:effectLst>
                <a:latin typeface="Tahoma" charset="0"/>
              </a:rPr>
              <a:t> be blessed in you" (Gen. 12:2-3)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ChangeArrowheads="1"/>
          </p:cNvSpPr>
          <p:nvPr/>
        </p:nvSpPr>
        <p:spPr bwMode="auto">
          <a:xfrm>
            <a:off x="5715000" y="0"/>
            <a:ext cx="3429000" cy="6858000"/>
          </a:xfrm>
          <a:prstGeom prst="rect">
            <a:avLst/>
          </a:prstGeom>
          <a:gradFill rotWithShape="1">
            <a:gsLst>
              <a:gs pos="0">
                <a:srgbClr val="663300"/>
              </a:gs>
              <a:gs pos="100000">
                <a:srgbClr val="2F1800"/>
              </a:gs>
            </a:gsLst>
            <a:path path="rect">
              <a:fillToRect l="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1" name="Rectangle 3"/>
          <p:cNvSpPr>
            <a:spLocks noGrp="1" noChangeArrowheads="1"/>
          </p:cNvSpPr>
          <p:nvPr>
            <p:ph type="body" idx="1"/>
          </p:nvPr>
        </p:nvSpPr>
        <p:spPr>
          <a:xfrm>
            <a:off x="5638800" y="3241675"/>
            <a:ext cx="3352800" cy="3235325"/>
          </a:xfrm>
        </p:spPr>
        <p:txBody>
          <a:bodyPr/>
          <a:lstStyle/>
          <a:p>
            <a:pPr algn="ctr" eaLnBrk="1" hangingPunct="1">
              <a:buFont typeface="Wingdings" charset="0"/>
              <a:buNone/>
              <a:defRPr/>
            </a:pPr>
            <a:r>
              <a:rPr lang="en-US" i="1">
                <a:latin typeface="Tahoma" charset="0"/>
                <a:ea typeface="ＭＳ Ｐゴシック" charset="0"/>
                <a:cs typeface="ＭＳ Ｐゴシック" charset="0"/>
              </a:rPr>
              <a:t>This painting inaccurately depicts Abram walking through the pieces</a:t>
            </a:r>
          </a:p>
        </p:txBody>
      </p:sp>
      <p:pic>
        <p:nvPicPr>
          <p:cNvPr id="130051" name="Picture 4" descr="Blood Covenant,Blood, Covenant, Marriage, Jesus, Christ, Messiah, Salvation, Savior, Lord">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5708650" cy="688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5867400" y="592138"/>
            <a:ext cx="3048000"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000" b="1">
                <a:latin typeface="Georgia" charset="0"/>
              </a:rPr>
              <a:t>ROYAL LAND GRANT FORM OF THE ABRAHAMIC COVENANT</a:t>
            </a:r>
            <a:endParaRPr lang="en-US" sz="2000"/>
          </a:p>
        </p:txBody>
      </p:sp>
      <p:pic>
        <p:nvPicPr>
          <p:cNvPr id="130053" name="Picture 6" descr="star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7163" y="2949575"/>
            <a:ext cx="59055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6" name="Rectangle 8"/>
          <p:cNvSpPr>
            <a:spLocks noGrp="1" noChangeArrowheads="1"/>
          </p:cNvSpPr>
          <p:nvPr>
            <p:ph type="title"/>
          </p:nvPr>
        </p:nvSpPr>
        <p:spPr>
          <a:xfrm>
            <a:off x="0" y="0"/>
            <a:ext cx="5486400" cy="712788"/>
          </a:xfrm>
        </p:spPr>
        <p:txBody>
          <a:bodyPr/>
          <a:lstStyle/>
          <a:p>
            <a:pPr eaLnBrk="1" hangingPunct="1">
              <a:defRPr/>
            </a:pPr>
            <a:r>
              <a:rPr lang="en-US" sz="3600">
                <a:latin typeface="Arial" charset="0"/>
                <a:ea typeface="ＭＳ Ｐゴシック" charset="0"/>
                <a:cs typeface="ＭＳ Ｐゴシック" charset="0"/>
              </a:rPr>
              <a:t>Genesis 15 Ratification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12"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253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Is the Abrahamic Covenant Unconditional?</a:t>
            </a:r>
            <a:endParaRPr lang="en-US">
              <a:latin typeface="Arial" panose="020B0604020202020204" pitchFamily="34" charset="0"/>
              <a:ea typeface="ＭＳ Ｐゴシック" charset="0"/>
              <a:cs typeface="Arial" panose="020B0604020202020204" pitchFamily="34" charset="0"/>
            </a:endParaRPr>
          </a:p>
        </p:txBody>
      </p:sp>
      <p:sp>
        <p:nvSpPr>
          <p:cNvPr id="108549" name="WordArt 5"/>
          <p:cNvSpPr>
            <a:spLocks noChangeArrowheads="1" noChangeShapeType="1" noTextEdit="1"/>
          </p:cNvSpPr>
          <p:nvPr/>
        </p:nvSpPr>
        <p:spPr bwMode="auto">
          <a:xfrm rot="-952000">
            <a:off x="304800" y="914400"/>
            <a:ext cx="990600" cy="685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Yes</a:t>
            </a:r>
          </a:p>
        </p:txBody>
      </p:sp>
      <p:sp>
        <p:nvSpPr>
          <p:cNvPr id="108550" name="WordArt 6"/>
          <p:cNvSpPr>
            <a:spLocks noChangeArrowheads="1" noChangeShapeType="1" noTextEdit="1"/>
          </p:cNvSpPr>
          <p:nvPr/>
        </p:nvSpPr>
        <p:spPr bwMode="auto">
          <a:xfrm>
            <a:off x="7924800" y="685800"/>
            <a:ext cx="762000" cy="93186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No</a:t>
            </a:r>
          </a:p>
        </p:txBody>
      </p:sp>
      <p:sp>
        <p:nvSpPr>
          <p:cNvPr id="132100" name="Text Box 7"/>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
        <p:nvSpPr>
          <p:cNvPr id="108552" name="Rectangle 8"/>
          <p:cNvSpPr>
            <a:spLocks noChangeArrowheads="1"/>
          </p:cNvSpPr>
          <p:nvPr/>
        </p:nvSpPr>
        <p:spPr bwMode="auto">
          <a:xfrm>
            <a:off x="179512" y="1828800"/>
            <a:ext cx="4038600" cy="502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Eternal (Gen. 17:7-8)</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No conditions</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Covenant ritual (Gen. 15:7-21)</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Promised despite disobedience</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Israel is eternal (Jer. 31:36)</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Immutable (Heb. 6:13-18)</a:t>
            </a:r>
          </a:p>
        </p:txBody>
      </p:sp>
      <p:sp>
        <p:nvSpPr>
          <p:cNvPr id="108553" name="Rectangle 9"/>
          <p:cNvSpPr>
            <a:spLocks noChangeArrowheads="1"/>
          </p:cNvSpPr>
          <p:nvPr/>
        </p:nvSpPr>
        <p:spPr bwMode="auto">
          <a:xfrm>
            <a:off x="4218112" y="1828800"/>
            <a:ext cx="4925888" cy="502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Only obedient (believing) Israelites benefit (Gen. 17:9-14; 18:19)</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Individual disbelief does not cancel future national belief (Rom. 9:6)</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Blessings in an unconditional covenant are still conditioned by obedience (</a:t>
            </a:r>
            <a:r>
              <a:rPr lang="en-US" b="1" dirty="0">
                <a:effectLst>
                  <a:outerShdw blurRad="38100" dist="38100" dir="2700000" algn="tl">
                    <a:srgbClr val="000000"/>
                  </a:outerShdw>
                </a:effectLst>
                <a:latin typeface="Arial" panose="020B0604020202020204" pitchFamily="34" charset="0"/>
                <a:cs typeface="Arial" panose="020B0604020202020204" pitchFamily="34" charset="0"/>
              </a:rPr>
              <a:t>Pentecost, </a:t>
            </a:r>
            <a:r>
              <a:rPr lang="en-US" b="1" i="1" dirty="0">
                <a:effectLst>
                  <a:outerShdw blurRad="38100" dist="38100" dir="2700000" algn="tl">
                    <a:srgbClr val="000000"/>
                  </a:outerShdw>
                </a:effectLst>
                <a:latin typeface="Arial" panose="020B0604020202020204" pitchFamily="34" charset="0"/>
                <a:cs typeface="Arial" panose="020B0604020202020204" pitchFamily="34" charset="0"/>
              </a:rPr>
              <a:t>Thy Kingdom Come</a:t>
            </a:r>
            <a:r>
              <a:rPr lang="en-US" b="1" dirty="0">
                <a:effectLst>
                  <a:outerShdw blurRad="38100" dist="38100" dir="2700000" algn="tl">
                    <a:srgbClr val="000000"/>
                  </a:outerShdw>
                </a:effectLst>
                <a:latin typeface="Arial" panose="020B0604020202020204" pitchFamily="34" charset="0"/>
                <a:cs typeface="Arial" panose="020B0604020202020204" pitchFamily="34" charset="0"/>
              </a:rPr>
              <a:t>, 52-54</a:t>
            </a: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fade">
                                      <p:cBhvr>
                                        <p:cTn id="7" dur="1000"/>
                                        <p:tgtEl>
                                          <p:spTgt spid="108549"/>
                                        </p:tgtEl>
                                      </p:cBhvr>
                                    </p:animEffect>
                                    <p:anim calcmode="lin" valueType="num">
                                      <p:cBhvr>
                                        <p:cTn id="8" dur="1000" fill="hold"/>
                                        <p:tgtEl>
                                          <p:spTgt spid="108549"/>
                                        </p:tgtEl>
                                        <p:attrNameLst>
                                          <p:attrName>ppt_x</p:attrName>
                                        </p:attrNameLst>
                                      </p:cBhvr>
                                      <p:tavLst>
                                        <p:tav tm="0">
                                          <p:val>
                                            <p:strVal val="#ppt_x"/>
                                          </p:val>
                                        </p:tav>
                                        <p:tav tm="100000">
                                          <p:val>
                                            <p:strVal val="#ppt_x"/>
                                          </p:val>
                                        </p:tav>
                                      </p:tavLst>
                                    </p:anim>
                                    <p:anim calcmode="lin" valueType="num">
                                      <p:cBhvr>
                                        <p:cTn id="9" dur="900" decel="100000" fill="hold"/>
                                        <p:tgtEl>
                                          <p:spTgt spid="1085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8550"/>
                                        </p:tgtEl>
                                        <p:attrNameLst>
                                          <p:attrName>style.visibility</p:attrName>
                                        </p:attrNameLst>
                                      </p:cBhvr>
                                      <p:to>
                                        <p:strVal val="visible"/>
                                      </p:to>
                                    </p:set>
                                    <p:animEffect transition="in" filter="fade">
                                      <p:cBhvr>
                                        <p:cTn id="15" dur="1000"/>
                                        <p:tgtEl>
                                          <p:spTgt spid="108550"/>
                                        </p:tgtEl>
                                      </p:cBhvr>
                                    </p:animEffect>
                                    <p:anim calcmode="lin" valueType="num">
                                      <p:cBhvr>
                                        <p:cTn id="16" dur="1000" fill="hold"/>
                                        <p:tgtEl>
                                          <p:spTgt spid="108550"/>
                                        </p:tgtEl>
                                        <p:attrNameLst>
                                          <p:attrName>ppt_x</p:attrName>
                                        </p:attrNameLst>
                                      </p:cBhvr>
                                      <p:tavLst>
                                        <p:tav tm="0">
                                          <p:val>
                                            <p:strVal val="#ppt_x"/>
                                          </p:val>
                                        </p:tav>
                                        <p:tav tm="100000">
                                          <p:val>
                                            <p:strVal val="#ppt_x"/>
                                          </p:val>
                                        </p:tav>
                                      </p:tavLst>
                                    </p:anim>
                                    <p:anim calcmode="lin" valueType="num">
                                      <p:cBhvr>
                                        <p:cTn id="17" dur="900" decel="100000" fill="hold"/>
                                        <p:tgtEl>
                                          <p:spTgt spid="1085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855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8552">
                                            <p:txEl>
                                              <p:pRg st="0" end="0"/>
                                            </p:txEl>
                                          </p:spTgt>
                                        </p:tgtEl>
                                        <p:attrNameLst>
                                          <p:attrName>style.visibility</p:attrName>
                                        </p:attrNameLst>
                                      </p:cBhvr>
                                      <p:to>
                                        <p:strVal val="visible"/>
                                      </p:to>
                                    </p:set>
                                    <p:animEffect transition="in" filter="fade">
                                      <p:cBhvr>
                                        <p:cTn id="23" dur="1000"/>
                                        <p:tgtEl>
                                          <p:spTgt spid="108552">
                                            <p:txEl>
                                              <p:pRg st="0" end="0"/>
                                            </p:txEl>
                                          </p:spTgt>
                                        </p:tgtEl>
                                      </p:cBhvr>
                                    </p:animEffect>
                                    <p:anim calcmode="lin" valueType="num">
                                      <p:cBhvr>
                                        <p:cTn id="24" dur="1000" fill="hold"/>
                                        <p:tgtEl>
                                          <p:spTgt spid="108552">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8552">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855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8552">
                                            <p:txEl>
                                              <p:pRg st="1" end="1"/>
                                            </p:txEl>
                                          </p:spTgt>
                                        </p:tgtEl>
                                        <p:attrNameLst>
                                          <p:attrName>style.visibility</p:attrName>
                                        </p:attrNameLst>
                                      </p:cBhvr>
                                      <p:to>
                                        <p:strVal val="visible"/>
                                      </p:to>
                                    </p:set>
                                    <p:animEffect transition="in" filter="fade">
                                      <p:cBhvr>
                                        <p:cTn id="31" dur="1000"/>
                                        <p:tgtEl>
                                          <p:spTgt spid="108552">
                                            <p:txEl>
                                              <p:pRg st="1" end="1"/>
                                            </p:txEl>
                                          </p:spTgt>
                                        </p:tgtEl>
                                      </p:cBhvr>
                                    </p:animEffect>
                                    <p:anim calcmode="lin" valueType="num">
                                      <p:cBhvr>
                                        <p:cTn id="32" dur="1000" fill="hold"/>
                                        <p:tgtEl>
                                          <p:spTgt spid="108552">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52">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5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8552">
                                            <p:txEl>
                                              <p:pRg st="2" end="2"/>
                                            </p:txEl>
                                          </p:spTgt>
                                        </p:tgtEl>
                                        <p:attrNameLst>
                                          <p:attrName>style.visibility</p:attrName>
                                        </p:attrNameLst>
                                      </p:cBhvr>
                                      <p:to>
                                        <p:strVal val="visible"/>
                                      </p:to>
                                    </p:set>
                                    <p:animEffect transition="in" filter="fade">
                                      <p:cBhvr>
                                        <p:cTn id="39" dur="1000"/>
                                        <p:tgtEl>
                                          <p:spTgt spid="108552">
                                            <p:txEl>
                                              <p:pRg st="2" end="2"/>
                                            </p:txEl>
                                          </p:spTgt>
                                        </p:tgtEl>
                                      </p:cBhvr>
                                    </p:animEffect>
                                    <p:anim calcmode="lin" valueType="num">
                                      <p:cBhvr>
                                        <p:cTn id="40" dur="1000" fill="hold"/>
                                        <p:tgtEl>
                                          <p:spTgt spid="108552">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8552">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855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8552">
                                            <p:txEl>
                                              <p:pRg st="3" end="3"/>
                                            </p:txEl>
                                          </p:spTgt>
                                        </p:tgtEl>
                                        <p:attrNameLst>
                                          <p:attrName>style.visibility</p:attrName>
                                        </p:attrNameLst>
                                      </p:cBhvr>
                                      <p:to>
                                        <p:strVal val="visible"/>
                                      </p:to>
                                    </p:set>
                                    <p:animEffect transition="in" filter="fade">
                                      <p:cBhvr>
                                        <p:cTn id="47" dur="1000"/>
                                        <p:tgtEl>
                                          <p:spTgt spid="108552">
                                            <p:txEl>
                                              <p:pRg st="3" end="3"/>
                                            </p:txEl>
                                          </p:spTgt>
                                        </p:tgtEl>
                                      </p:cBhvr>
                                    </p:animEffect>
                                    <p:anim calcmode="lin" valueType="num">
                                      <p:cBhvr>
                                        <p:cTn id="48" dur="1000" fill="hold"/>
                                        <p:tgtEl>
                                          <p:spTgt spid="108552">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8552">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855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08552">
                                            <p:txEl>
                                              <p:pRg st="4" end="4"/>
                                            </p:txEl>
                                          </p:spTgt>
                                        </p:tgtEl>
                                        <p:attrNameLst>
                                          <p:attrName>style.visibility</p:attrName>
                                        </p:attrNameLst>
                                      </p:cBhvr>
                                      <p:to>
                                        <p:strVal val="visible"/>
                                      </p:to>
                                    </p:set>
                                    <p:animEffect transition="in" filter="fade">
                                      <p:cBhvr>
                                        <p:cTn id="55" dur="1000"/>
                                        <p:tgtEl>
                                          <p:spTgt spid="108552">
                                            <p:txEl>
                                              <p:pRg st="4" end="4"/>
                                            </p:txEl>
                                          </p:spTgt>
                                        </p:tgtEl>
                                      </p:cBhvr>
                                    </p:animEffect>
                                    <p:anim calcmode="lin" valueType="num">
                                      <p:cBhvr>
                                        <p:cTn id="56" dur="1000" fill="hold"/>
                                        <p:tgtEl>
                                          <p:spTgt spid="108552">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8552">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855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8552">
                                            <p:txEl>
                                              <p:pRg st="5" end="5"/>
                                            </p:txEl>
                                          </p:spTgt>
                                        </p:tgtEl>
                                        <p:attrNameLst>
                                          <p:attrName>style.visibility</p:attrName>
                                        </p:attrNameLst>
                                      </p:cBhvr>
                                      <p:to>
                                        <p:strVal val="visible"/>
                                      </p:to>
                                    </p:set>
                                    <p:animEffect transition="in" filter="fade">
                                      <p:cBhvr>
                                        <p:cTn id="63" dur="1000"/>
                                        <p:tgtEl>
                                          <p:spTgt spid="108552">
                                            <p:txEl>
                                              <p:pRg st="5" end="5"/>
                                            </p:txEl>
                                          </p:spTgt>
                                        </p:tgtEl>
                                      </p:cBhvr>
                                    </p:animEffect>
                                    <p:anim calcmode="lin" valueType="num">
                                      <p:cBhvr>
                                        <p:cTn id="64" dur="1000" fill="hold"/>
                                        <p:tgtEl>
                                          <p:spTgt spid="108552">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08552">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855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08553">
                                            <p:txEl>
                                              <p:pRg st="0" end="0"/>
                                            </p:txEl>
                                          </p:spTgt>
                                        </p:tgtEl>
                                        <p:attrNameLst>
                                          <p:attrName>style.visibility</p:attrName>
                                        </p:attrNameLst>
                                      </p:cBhvr>
                                      <p:to>
                                        <p:strVal val="visible"/>
                                      </p:to>
                                    </p:set>
                                    <p:animEffect transition="in" filter="fade">
                                      <p:cBhvr>
                                        <p:cTn id="71" dur="1000"/>
                                        <p:tgtEl>
                                          <p:spTgt spid="108553">
                                            <p:txEl>
                                              <p:pRg st="0" end="0"/>
                                            </p:txEl>
                                          </p:spTgt>
                                        </p:tgtEl>
                                      </p:cBhvr>
                                    </p:animEffect>
                                    <p:anim calcmode="lin" valueType="num">
                                      <p:cBhvr>
                                        <p:cTn id="72" dur="1000" fill="hold"/>
                                        <p:tgtEl>
                                          <p:spTgt spid="108553">
                                            <p:txEl>
                                              <p:pRg st="0" end="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08553">
                                            <p:txEl>
                                              <p:pRg st="0" end="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855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08553">
                                            <p:txEl>
                                              <p:pRg st="1" end="1"/>
                                            </p:txEl>
                                          </p:spTgt>
                                        </p:tgtEl>
                                        <p:attrNameLst>
                                          <p:attrName>style.visibility</p:attrName>
                                        </p:attrNameLst>
                                      </p:cBhvr>
                                      <p:to>
                                        <p:strVal val="visible"/>
                                      </p:to>
                                    </p:set>
                                    <p:animEffect transition="in" filter="fade">
                                      <p:cBhvr>
                                        <p:cTn id="79" dur="1000"/>
                                        <p:tgtEl>
                                          <p:spTgt spid="108553">
                                            <p:txEl>
                                              <p:pRg st="1" end="1"/>
                                            </p:txEl>
                                          </p:spTgt>
                                        </p:tgtEl>
                                      </p:cBhvr>
                                    </p:animEffect>
                                    <p:anim calcmode="lin" valueType="num">
                                      <p:cBhvr>
                                        <p:cTn id="80" dur="1000" fill="hold"/>
                                        <p:tgtEl>
                                          <p:spTgt spid="108553">
                                            <p:txEl>
                                              <p:pRg st="1" end="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08553">
                                            <p:txEl>
                                              <p:pRg st="1" end="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855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08553">
                                            <p:txEl>
                                              <p:pRg st="2" end="2"/>
                                            </p:txEl>
                                          </p:spTgt>
                                        </p:tgtEl>
                                        <p:attrNameLst>
                                          <p:attrName>style.visibility</p:attrName>
                                        </p:attrNameLst>
                                      </p:cBhvr>
                                      <p:to>
                                        <p:strVal val="visible"/>
                                      </p:to>
                                    </p:set>
                                    <p:animEffect transition="in" filter="fade">
                                      <p:cBhvr>
                                        <p:cTn id="87" dur="1000"/>
                                        <p:tgtEl>
                                          <p:spTgt spid="108553">
                                            <p:txEl>
                                              <p:pRg st="2" end="2"/>
                                            </p:txEl>
                                          </p:spTgt>
                                        </p:tgtEl>
                                      </p:cBhvr>
                                    </p:animEffect>
                                    <p:anim calcmode="lin" valueType="num">
                                      <p:cBhvr>
                                        <p:cTn id="88" dur="1000" fill="hold"/>
                                        <p:tgtEl>
                                          <p:spTgt spid="108553">
                                            <p:txEl>
                                              <p:pRg st="2" end="2"/>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108553">
                                            <p:txEl>
                                              <p:pRg st="2" end="2"/>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855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P spid="108550" grpId="0" animBg="1"/>
      <p:bldP spid="108552" grpId="0" uiExpand="1" build="p"/>
      <p:bldP spid="10855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2225" y="357188"/>
            <a:ext cx="7110413" cy="2224087"/>
            <a:chOff x="814" y="225"/>
            <a:chExt cx="4479" cy="1401"/>
          </a:xfrm>
        </p:grpSpPr>
        <p:sp>
          <p:nvSpPr>
            <p:cNvPr id="91139"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Times" charset="0"/>
                </a:rPr>
                <a:t>                            Genesis 12</a:t>
              </a:r>
            </a:p>
            <a:p>
              <a:pPr>
                <a:defRPr/>
              </a:pPr>
              <a:r>
                <a:rPr lang="en-US" sz="2800" b="1" dirty="0">
                  <a:solidFill>
                    <a:srgbClr val="FAFD00"/>
                  </a:solidFill>
                  <a:latin typeface="Times" charset="0"/>
                </a:rPr>
                <a:t>	The Lord had said to Abram, </a:t>
              </a:r>
            </a:p>
            <a:p>
              <a:pPr>
                <a:defRPr/>
              </a:pPr>
              <a:r>
                <a:rPr lang="en-US" sz="2800" b="1" dirty="0">
                  <a:solidFill>
                    <a:srgbClr val="FAFD00"/>
                  </a:solidFill>
                  <a:latin typeface="Times" charset="0"/>
                </a:rPr>
                <a:t>        </a:t>
              </a:r>
              <a:r>
                <a:rPr lang="en-US" altLang="ja-JP" sz="2800" b="1" dirty="0">
                  <a:solidFill>
                    <a:srgbClr val="FAFD00"/>
                  </a:solidFill>
                  <a:latin typeface="Times" charset="0"/>
                </a:rPr>
                <a:t>"Leave your country, your people and your father</a:t>
              </a:r>
              <a:r>
                <a:rPr lang="fr-FR" altLang="ja-JP" sz="2800" b="1" dirty="0">
                  <a:solidFill>
                    <a:srgbClr val="FAFD00"/>
                  </a:solidFill>
                  <a:latin typeface="Times" charset="0"/>
                </a:rPr>
                <a:t>'</a:t>
              </a:r>
              <a:r>
                <a:rPr lang="en-US" altLang="ja-JP" sz="2800" b="1" dirty="0">
                  <a:solidFill>
                    <a:srgbClr val="FAFD00"/>
                  </a:solidFill>
                  <a:latin typeface="Times" charset="0"/>
                </a:rPr>
                <a:t>s household, and go to </a:t>
              </a:r>
              <a:r>
                <a:rPr lang="en-US" altLang="ja-JP" sz="2800" b="1" dirty="0">
                  <a:solidFill>
                    <a:srgbClr val="00DFCA"/>
                  </a:solidFill>
                  <a:latin typeface="Times" charset="0"/>
                </a:rPr>
                <a:t>the land </a:t>
              </a:r>
              <a:r>
                <a:rPr lang="en-US" altLang="ja-JP" sz="2800" b="1" dirty="0">
                  <a:solidFill>
                    <a:srgbClr val="FAFD00"/>
                  </a:solidFill>
                  <a:latin typeface="Times" charset="0"/>
                </a:rPr>
                <a:t>I will show you.</a:t>
              </a:r>
              <a:endParaRPr lang="en-US" sz="2800" b="1" dirty="0">
                <a:solidFill>
                  <a:srgbClr val="00DFCA"/>
                </a:solidFill>
                <a:latin typeface="Times" charset="0"/>
              </a:endParaRPr>
            </a:p>
          </p:txBody>
        </p:sp>
        <p:sp>
          <p:nvSpPr>
            <p:cNvPr id="91140" name="Rectangle 4"/>
            <p:cNvSpPr>
              <a:spLocks noChangeArrowheads="1"/>
            </p:cNvSpPr>
            <p:nvPr/>
          </p:nvSpPr>
          <p:spPr bwMode="auto">
            <a:xfrm>
              <a:off x="1207" y="440"/>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1</a:t>
              </a:r>
            </a:p>
          </p:txBody>
        </p:sp>
      </p:grpSp>
      <p:grpSp>
        <p:nvGrpSpPr>
          <p:cNvPr id="3" name="Group 5"/>
          <p:cNvGrpSpPr>
            <a:grpSpLocks/>
          </p:cNvGrpSpPr>
          <p:nvPr/>
        </p:nvGrpSpPr>
        <p:grpSpPr bwMode="auto">
          <a:xfrm>
            <a:off x="1154113" y="2125663"/>
            <a:ext cx="7110412" cy="2224087"/>
            <a:chOff x="727" y="1339"/>
            <a:chExt cx="4479" cy="1401"/>
          </a:xfrm>
        </p:grpSpPr>
        <p:sp>
          <p:nvSpPr>
            <p:cNvPr id="91142"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000" b="1" dirty="0">
                  <a:solidFill>
                    <a:srgbClr val="FAFD00"/>
                  </a:solidFill>
                  <a:latin typeface="Times" charset="0"/>
                </a:rPr>
                <a:t>	 </a:t>
              </a:r>
              <a:r>
                <a:rPr lang="en-US" altLang="ja-JP" sz="2800" b="1" dirty="0">
                  <a:solidFill>
                    <a:srgbClr val="FAFD00"/>
                  </a:solidFill>
                  <a:latin typeface="Times" charset="0"/>
                </a:rPr>
                <a:t>"I will make you into </a:t>
              </a:r>
              <a:r>
                <a:rPr lang="en-US" altLang="ja-JP" sz="2800" b="1" dirty="0">
                  <a:solidFill>
                    <a:srgbClr val="00DFCA"/>
                  </a:solidFill>
                  <a:latin typeface="Times" charset="0"/>
                </a:rPr>
                <a:t>a great nation </a:t>
              </a:r>
              <a:endParaRPr lang="en-US" altLang="ja-JP" sz="2800" b="1" dirty="0">
                <a:solidFill>
                  <a:srgbClr val="FAFD00"/>
                </a:solidFill>
                <a:latin typeface="Times" charset="0"/>
              </a:endParaRPr>
            </a:p>
            <a:p>
              <a:pPr>
                <a:defRPr/>
              </a:pPr>
              <a:r>
                <a:rPr lang="en-US" sz="2800" b="1" dirty="0">
                  <a:solidFill>
                    <a:srgbClr val="FAFD00"/>
                  </a:solidFill>
                  <a:latin typeface="Times" charset="0"/>
                </a:rPr>
                <a:t>	      and I will bless you;</a:t>
              </a:r>
            </a:p>
            <a:p>
              <a:pPr>
                <a:defRPr/>
              </a:pPr>
              <a:r>
                <a:rPr lang="en-US" sz="2800" b="1" dirty="0">
                  <a:solidFill>
                    <a:srgbClr val="FAFD00"/>
                  </a:solidFill>
                  <a:latin typeface="Times" charset="0"/>
                </a:rPr>
                <a:t>	   I will make your name great,</a:t>
              </a:r>
            </a:p>
            <a:p>
              <a:pPr>
                <a:defRPr/>
              </a:pPr>
              <a:r>
                <a:rPr lang="en-US" sz="2800" b="1" dirty="0">
                  <a:solidFill>
                    <a:srgbClr val="FAFD00"/>
                  </a:solidFill>
                  <a:latin typeface="Times" charset="0"/>
                </a:rPr>
                <a:t>	      and you will be a blessing.</a:t>
              </a:r>
              <a:endParaRPr lang="en-US" sz="2800" b="1" dirty="0">
                <a:solidFill>
                  <a:srgbClr val="00DFCA"/>
                </a:solidFill>
                <a:latin typeface="Times" charset="0"/>
              </a:endParaRPr>
            </a:p>
          </p:txBody>
        </p:sp>
        <p:sp>
          <p:nvSpPr>
            <p:cNvPr id="91143" name="Rectangle 7"/>
            <p:cNvSpPr>
              <a:spLocks noChangeArrowheads="1"/>
            </p:cNvSpPr>
            <p:nvPr/>
          </p:nvSpPr>
          <p:spPr bwMode="auto">
            <a:xfrm>
              <a:off x="1227" y="1513"/>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2</a:t>
              </a:r>
            </a:p>
          </p:txBody>
        </p:sp>
      </p:grpSp>
      <p:grpSp>
        <p:nvGrpSpPr>
          <p:cNvPr id="4" name="Group 8"/>
          <p:cNvGrpSpPr>
            <a:grpSpLocks/>
          </p:cNvGrpSpPr>
          <p:nvPr/>
        </p:nvGrpSpPr>
        <p:grpSpPr bwMode="auto">
          <a:xfrm>
            <a:off x="1131888" y="3856038"/>
            <a:ext cx="7110412" cy="2651125"/>
            <a:chOff x="713" y="2429"/>
            <a:chExt cx="4479" cy="1670"/>
          </a:xfrm>
        </p:grpSpPr>
        <p:sp>
          <p:nvSpPr>
            <p:cNvPr id="91145"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800" b="1" dirty="0">
                  <a:solidFill>
                    <a:srgbClr val="FAFD00"/>
                  </a:solidFill>
                  <a:latin typeface="Times" charset="0"/>
                </a:rPr>
                <a:t>	</a:t>
              </a:r>
              <a:r>
                <a:rPr lang="en-US" sz="2000" b="1" dirty="0">
                  <a:solidFill>
                    <a:srgbClr val="FAFD00"/>
                  </a:solidFill>
                  <a:latin typeface="Times" charset="0"/>
                </a:rPr>
                <a:t> </a:t>
              </a:r>
              <a:r>
                <a:rPr lang="en-US" sz="2800" b="1" dirty="0">
                  <a:solidFill>
                    <a:srgbClr val="FAFD00"/>
                  </a:solidFill>
                  <a:latin typeface="Times" charset="0"/>
                </a:rPr>
                <a:t>I will bless those who bless you,</a:t>
              </a:r>
            </a:p>
            <a:p>
              <a:pPr>
                <a:defRPr/>
              </a:pPr>
              <a:r>
                <a:rPr lang="en-US" sz="2800" b="1" dirty="0">
                  <a:solidFill>
                    <a:srgbClr val="FAFD00"/>
                  </a:solidFill>
                  <a:latin typeface="Times" charset="0"/>
                </a:rPr>
                <a:t>	      and whoever curses you I will 		      curse;</a:t>
              </a:r>
            </a:p>
            <a:p>
              <a:pPr>
                <a:defRPr/>
              </a:pPr>
              <a:r>
                <a:rPr lang="en-US" sz="2800" b="1" dirty="0">
                  <a:solidFill>
                    <a:srgbClr val="FAFD00"/>
                  </a:solidFill>
                  <a:latin typeface="Times" charset="0"/>
                </a:rPr>
                <a:t>	 and </a:t>
              </a:r>
              <a:r>
                <a:rPr lang="en-US" sz="2800" b="1" dirty="0">
                  <a:solidFill>
                    <a:srgbClr val="00DFCA"/>
                  </a:solidFill>
                  <a:latin typeface="Times" charset="0"/>
                </a:rPr>
                <a:t>all peoples on earth</a:t>
              </a:r>
            </a:p>
            <a:p>
              <a:pPr>
                <a:defRPr/>
              </a:pPr>
              <a:r>
                <a:rPr lang="en-US" sz="2800" b="1" dirty="0">
                  <a:solidFill>
                    <a:srgbClr val="00DFCA"/>
                  </a:solidFill>
                  <a:latin typeface="Times" charset="0"/>
                </a:rPr>
                <a:t>                will be blessed through you.</a:t>
              </a:r>
              <a:r>
                <a:rPr lang="en-US" altLang="ja-JP" sz="2800" b="1" dirty="0">
                  <a:solidFill>
                    <a:srgbClr val="FAFD00"/>
                  </a:solidFill>
                  <a:latin typeface="Times" charset="0"/>
                </a:rPr>
                <a:t>"</a:t>
              </a:r>
              <a:endParaRPr lang="en-US" sz="2800" b="1" dirty="0">
                <a:solidFill>
                  <a:srgbClr val="00DFCA"/>
                </a:solidFill>
                <a:latin typeface="Times" charset="0"/>
              </a:endParaRPr>
            </a:p>
          </p:txBody>
        </p:sp>
        <p:sp>
          <p:nvSpPr>
            <p:cNvPr id="91146" name="Rectangle 10"/>
            <p:cNvSpPr>
              <a:spLocks noChangeArrowheads="1"/>
            </p:cNvSpPr>
            <p:nvPr/>
          </p:nvSpPr>
          <p:spPr bwMode="auto">
            <a:xfrm>
              <a:off x="1207" y="2589"/>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3</a:t>
              </a:r>
            </a:p>
          </p:txBody>
        </p:sp>
      </p:grpSp>
      <p:sp>
        <p:nvSpPr>
          <p:cNvPr id="91147" name="Rectangle 11"/>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08" charset="0"/>
                <a:ea typeface="ＭＳ Ｐゴシック" pitchFamily="-108" charset="-128"/>
                <a:cs typeface="ＭＳ Ｐゴシック" pitchFamily="-108" charset="-128"/>
              </a:rPr>
              <a:t>7</a:t>
            </a:r>
          </a:p>
        </p:txBody>
      </p:sp>
      <p:sp>
        <p:nvSpPr>
          <p:cNvPr id="91148"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34150" name="Freeform 1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34151"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34152"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34153"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34154" name="Line 1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155" name="Line 1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156" name="Rectangle 1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34157" name="Rectangle 20"/>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34158" name="Rectangle 21"/>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34159" name="Rectangle 22"/>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34160" name="Line 2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161" name="Line 2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162"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163" name="Text Box 2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34164" name="Text Box 27"/>
          <p:cNvSpPr txBox="1">
            <a:spLocks noChangeArrowheads="1"/>
          </p:cNvSpPr>
          <p:nvPr/>
        </p:nvSpPr>
        <p:spPr bwMode="auto">
          <a:xfrm>
            <a:off x="8577263" y="6416675"/>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2</a:t>
            </a:r>
          </a:p>
        </p:txBody>
      </p:sp>
      <p:sp>
        <p:nvSpPr>
          <p:cNvPr id="91164" name="Rectangle 2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13</a:t>
            </a:r>
          </a:p>
        </p:txBody>
      </p:sp>
      <p:sp>
        <p:nvSpPr>
          <p:cNvPr id="134166" name="Text Box 29"/>
          <p:cNvSpPr txBox="1">
            <a:spLocks noChangeArrowheads="1"/>
          </p:cNvSpPr>
          <p:nvPr/>
        </p:nvSpPr>
        <p:spPr bwMode="auto">
          <a:xfrm>
            <a:off x="6994525"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t>Handbook pg. 19-24</a:t>
            </a:r>
          </a:p>
        </p:txBody>
      </p:sp>
      <p:sp>
        <p:nvSpPr>
          <p:cNvPr id="91166" name="Rectangle 30"/>
          <p:cNvSpPr>
            <a:spLocks noGrp="1" noChangeArrowheads="1"/>
          </p:cNvSpPr>
          <p:nvPr>
            <p:ph type="title" idx="4294967295"/>
          </p:nvPr>
        </p:nvSpPr>
        <p:spPr bwMode="auto">
          <a:xfrm>
            <a:off x="0" y="-76200"/>
            <a:ext cx="41148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The Three Basic Elements</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3" name="Group 2"/>
          <p:cNvGrpSpPr>
            <a:grpSpLocks/>
          </p:cNvGrpSpPr>
          <p:nvPr/>
        </p:nvGrpSpPr>
        <p:grpSpPr bwMode="auto">
          <a:xfrm>
            <a:off x="1292225" y="357188"/>
            <a:ext cx="7110413" cy="2224087"/>
            <a:chOff x="814" y="225"/>
            <a:chExt cx="4479" cy="1401"/>
          </a:xfrm>
        </p:grpSpPr>
        <p:sp>
          <p:nvSpPr>
            <p:cNvPr id="93187"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Times" charset="0"/>
                </a:rPr>
                <a:t>                            Genesis 12</a:t>
              </a:r>
            </a:p>
            <a:p>
              <a:pPr>
                <a:defRPr/>
              </a:pPr>
              <a:r>
                <a:rPr lang="en-US" sz="2800" b="1" dirty="0">
                  <a:solidFill>
                    <a:srgbClr val="FAFD00"/>
                  </a:solidFill>
                  <a:latin typeface="Times" charset="0"/>
                </a:rPr>
                <a:t>	The Lord had said to Abram, </a:t>
              </a:r>
            </a:p>
            <a:p>
              <a:pPr>
                <a:defRPr/>
              </a:pPr>
              <a:r>
                <a:rPr lang="en-US" sz="2800" b="1" dirty="0">
                  <a:solidFill>
                    <a:srgbClr val="FAFD00"/>
                  </a:solidFill>
                  <a:latin typeface="Times" charset="0"/>
                </a:rPr>
                <a:t>        </a:t>
              </a:r>
              <a:r>
                <a:rPr lang="en-US" altLang="ja-JP" sz="2800" b="1" dirty="0">
                  <a:solidFill>
                    <a:srgbClr val="FAFD00"/>
                  </a:solidFill>
                  <a:latin typeface="Times" charset="0"/>
                </a:rPr>
                <a:t>"Leave your country, your people and your father</a:t>
              </a:r>
              <a:r>
                <a:rPr lang="fr-FR" altLang="ja-JP" sz="2800" b="1" dirty="0">
                  <a:solidFill>
                    <a:srgbClr val="FAFD00"/>
                  </a:solidFill>
                  <a:latin typeface="Times" charset="0"/>
                </a:rPr>
                <a:t>'</a:t>
              </a:r>
              <a:r>
                <a:rPr lang="en-US" altLang="ja-JP" sz="2800" b="1" dirty="0">
                  <a:solidFill>
                    <a:srgbClr val="FAFD00"/>
                  </a:solidFill>
                  <a:latin typeface="Times" charset="0"/>
                </a:rPr>
                <a:t>s household, and go to </a:t>
              </a:r>
              <a:r>
                <a:rPr lang="en-US" altLang="ja-JP" sz="2800" b="1" dirty="0">
                  <a:solidFill>
                    <a:srgbClr val="00DFCA"/>
                  </a:solidFill>
                  <a:latin typeface="Times" charset="0"/>
                </a:rPr>
                <a:t>the land </a:t>
              </a:r>
              <a:r>
                <a:rPr lang="en-US" altLang="ja-JP" sz="2800" b="1" dirty="0">
                  <a:solidFill>
                    <a:srgbClr val="FAFD00"/>
                  </a:solidFill>
                  <a:latin typeface="Times" charset="0"/>
                </a:rPr>
                <a:t>I will show you.</a:t>
              </a:r>
              <a:endParaRPr lang="en-US" sz="2800" b="1" dirty="0">
                <a:solidFill>
                  <a:srgbClr val="00DFCA"/>
                </a:solidFill>
                <a:latin typeface="Times" charset="0"/>
              </a:endParaRPr>
            </a:p>
          </p:txBody>
        </p:sp>
        <p:sp>
          <p:nvSpPr>
            <p:cNvPr id="93188" name="Rectangle 4"/>
            <p:cNvSpPr>
              <a:spLocks noChangeArrowheads="1"/>
            </p:cNvSpPr>
            <p:nvPr/>
          </p:nvSpPr>
          <p:spPr bwMode="auto">
            <a:xfrm>
              <a:off x="1207" y="440"/>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1</a:t>
              </a:r>
            </a:p>
          </p:txBody>
        </p:sp>
      </p:grpSp>
      <p:grpSp>
        <p:nvGrpSpPr>
          <p:cNvPr id="136194" name="Group 5"/>
          <p:cNvGrpSpPr>
            <a:grpSpLocks/>
          </p:cNvGrpSpPr>
          <p:nvPr/>
        </p:nvGrpSpPr>
        <p:grpSpPr bwMode="auto">
          <a:xfrm>
            <a:off x="1154113" y="2125663"/>
            <a:ext cx="7110412" cy="2224087"/>
            <a:chOff x="727" y="1339"/>
            <a:chExt cx="4479" cy="1401"/>
          </a:xfrm>
        </p:grpSpPr>
        <p:sp>
          <p:nvSpPr>
            <p:cNvPr id="93190"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000" b="1" dirty="0">
                  <a:solidFill>
                    <a:srgbClr val="FAFD00"/>
                  </a:solidFill>
                  <a:latin typeface="Times" charset="0"/>
                </a:rPr>
                <a:t>	 </a:t>
              </a:r>
              <a:r>
                <a:rPr lang="en-US" altLang="ja-JP" sz="2800" b="1" dirty="0">
                  <a:solidFill>
                    <a:srgbClr val="FAFD00"/>
                  </a:solidFill>
                  <a:latin typeface="Times" charset="0"/>
                </a:rPr>
                <a:t>"I will make you into </a:t>
              </a:r>
              <a:r>
                <a:rPr lang="en-US" altLang="ja-JP" sz="2800" b="1" dirty="0">
                  <a:solidFill>
                    <a:srgbClr val="00DFCA"/>
                  </a:solidFill>
                  <a:latin typeface="Times" charset="0"/>
                </a:rPr>
                <a:t>a great nation </a:t>
              </a:r>
              <a:endParaRPr lang="en-US" altLang="ja-JP" sz="2800" b="1" dirty="0">
                <a:solidFill>
                  <a:srgbClr val="FAFD00"/>
                </a:solidFill>
                <a:latin typeface="Times" charset="0"/>
              </a:endParaRPr>
            </a:p>
            <a:p>
              <a:pPr>
                <a:defRPr/>
              </a:pPr>
              <a:r>
                <a:rPr lang="en-US" sz="2800" b="1" dirty="0">
                  <a:solidFill>
                    <a:srgbClr val="FAFD00"/>
                  </a:solidFill>
                  <a:latin typeface="Times" charset="0"/>
                </a:rPr>
                <a:t>	      and I will bless you;</a:t>
              </a:r>
            </a:p>
            <a:p>
              <a:pPr>
                <a:defRPr/>
              </a:pPr>
              <a:r>
                <a:rPr lang="en-US" sz="2800" b="1" dirty="0">
                  <a:solidFill>
                    <a:srgbClr val="FAFD00"/>
                  </a:solidFill>
                  <a:latin typeface="Times" charset="0"/>
                </a:rPr>
                <a:t>	   I will make your name great,</a:t>
              </a:r>
            </a:p>
            <a:p>
              <a:pPr>
                <a:defRPr/>
              </a:pPr>
              <a:r>
                <a:rPr lang="en-US" sz="2800" b="1" dirty="0">
                  <a:solidFill>
                    <a:srgbClr val="FAFD00"/>
                  </a:solidFill>
                  <a:latin typeface="Times" charset="0"/>
                </a:rPr>
                <a:t>	      and you will be a blessing.</a:t>
              </a:r>
              <a:endParaRPr lang="en-US" sz="2800" b="1" dirty="0">
                <a:solidFill>
                  <a:srgbClr val="00DFCA"/>
                </a:solidFill>
                <a:latin typeface="Times" charset="0"/>
              </a:endParaRPr>
            </a:p>
          </p:txBody>
        </p:sp>
        <p:sp>
          <p:nvSpPr>
            <p:cNvPr id="93191" name="Rectangle 7"/>
            <p:cNvSpPr>
              <a:spLocks noChangeArrowheads="1"/>
            </p:cNvSpPr>
            <p:nvPr/>
          </p:nvSpPr>
          <p:spPr bwMode="auto">
            <a:xfrm>
              <a:off x="1227" y="1513"/>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2</a:t>
              </a:r>
            </a:p>
          </p:txBody>
        </p:sp>
      </p:grpSp>
      <p:grpSp>
        <p:nvGrpSpPr>
          <p:cNvPr id="136195" name="Group 8"/>
          <p:cNvGrpSpPr>
            <a:grpSpLocks/>
          </p:cNvGrpSpPr>
          <p:nvPr/>
        </p:nvGrpSpPr>
        <p:grpSpPr bwMode="auto">
          <a:xfrm>
            <a:off x="1131888" y="3856038"/>
            <a:ext cx="7110412" cy="2651125"/>
            <a:chOff x="713" y="2429"/>
            <a:chExt cx="4479" cy="1670"/>
          </a:xfrm>
        </p:grpSpPr>
        <p:sp>
          <p:nvSpPr>
            <p:cNvPr id="93193"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800" b="1" dirty="0">
                  <a:solidFill>
                    <a:srgbClr val="FAFD00"/>
                  </a:solidFill>
                  <a:latin typeface="Times" charset="0"/>
                </a:rPr>
                <a:t>	</a:t>
              </a:r>
              <a:r>
                <a:rPr lang="en-US" sz="2000" b="1" dirty="0">
                  <a:solidFill>
                    <a:srgbClr val="FAFD00"/>
                  </a:solidFill>
                  <a:latin typeface="Times" charset="0"/>
                </a:rPr>
                <a:t> </a:t>
              </a:r>
              <a:r>
                <a:rPr lang="en-US" sz="2800" b="1" dirty="0">
                  <a:solidFill>
                    <a:srgbClr val="FAFD00"/>
                  </a:solidFill>
                  <a:latin typeface="Times" charset="0"/>
                </a:rPr>
                <a:t>I will bless those who bless you,</a:t>
              </a:r>
            </a:p>
            <a:p>
              <a:pPr>
                <a:defRPr/>
              </a:pPr>
              <a:r>
                <a:rPr lang="en-US" sz="2800" b="1" dirty="0">
                  <a:solidFill>
                    <a:srgbClr val="FAFD00"/>
                  </a:solidFill>
                  <a:latin typeface="Times" charset="0"/>
                </a:rPr>
                <a:t>	      and whoever curses you I will 		      curse;</a:t>
              </a:r>
            </a:p>
            <a:p>
              <a:pPr>
                <a:defRPr/>
              </a:pPr>
              <a:r>
                <a:rPr lang="en-US" sz="2800" b="1" dirty="0">
                  <a:solidFill>
                    <a:srgbClr val="FAFD00"/>
                  </a:solidFill>
                  <a:latin typeface="Times" charset="0"/>
                </a:rPr>
                <a:t>	 and </a:t>
              </a:r>
              <a:r>
                <a:rPr lang="en-US" sz="2800" b="1" dirty="0">
                  <a:solidFill>
                    <a:srgbClr val="00DFCA"/>
                  </a:solidFill>
                  <a:latin typeface="Times" charset="0"/>
                </a:rPr>
                <a:t>all peoples on earth</a:t>
              </a:r>
            </a:p>
            <a:p>
              <a:pPr>
                <a:defRPr/>
              </a:pPr>
              <a:r>
                <a:rPr lang="en-US" sz="2800" b="1" dirty="0">
                  <a:solidFill>
                    <a:srgbClr val="00DFCA"/>
                  </a:solidFill>
                  <a:latin typeface="Times" charset="0"/>
                </a:rPr>
                <a:t>                will be blessed through you.</a:t>
              </a:r>
              <a:r>
                <a:rPr lang="en-US" altLang="ja-JP" sz="2800" b="1" dirty="0">
                  <a:solidFill>
                    <a:srgbClr val="FAFD00"/>
                  </a:solidFill>
                  <a:latin typeface="Times" charset="0"/>
                </a:rPr>
                <a:t>"</a:t>
              </a:r>
              <a:endParaRPr lang="en-US" sz="2800" b="1" dirty="0">
                <a:solidFill>
                  <a:srgbClr val="00DFCA"/>
                </a:solidFill>
                <a:latin typeface="Times" charset="0"/>
              </a:endParaRPr>
            </a:p>
          </p:txBody>
        </p:sp>
        <p:sp>
          <p:nvSpPr>
            <p:cNvPr id="93194" name="Rectangle 10"/>
            <p:cNvSpPr>
              <a:spLocks noChangeArrowheads="1"/>
            </p:cNvSpPr>
            <p:nvPr/>
          </p:nvSpPr>
          <p:spPr bwMode="auto">
            <a:xfrm>
              <a:off x="1207" y="2589"/>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3</a:t>
              </a:r>
            </a:p>
          </p:txBody>
        </p:sp>
      </p:grpSp>
      <p:sp>
        <p:nvSpPr>
          <p:cNvPr id="93195" name="Rectangle 11"/>
          <p:cNvSpPr>
            <a:spLocks noChangeArrowheads="1"/>
          </p:cNvSpPr>
          <p:nvPr/>
        </p:nvSpPr>
        <p:spPr bwMode="auto">
          <a:xfrm>
            <a:off x="1168400" y="357188"/>
            <a:ext cx="7110413"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solidFill>
                  <a:srgbClr val="FAFD00"/>
                </a:solidFill>
                <a:latin typeface="Times" pitchFamily="-108" charset="0"/>
                <a:ea typeface="ＭＳ Ｐゴシック" pitchFamily="-108" charset="-128"/>
                <a:cs typeface="ＭＳ Ｐゴシック" pitchFamily="-108" charset="-128"/>
              </a:rPr>
              <a:t>                            </a:t>
            </a:r>
          </a:p>
        </p:txBody>
      </p:sp>
      <p:grpSp>
        <p:nvGrpSpPr>
          <p:cNvPr id="5" name="Group 12"/>
          <p:cNvGrpSpPr>
            <a:grpSpLocks/>
          </p:cNvGrpSpPr>
          <p:nvPr/>
        </p:nvGrpSpPr>
        <p:grpSpPr bwMode="auto">
          <a:xfrm>
            <a:off x="3949700" y="4927600"/>
            <a:ext cx="2870200" cy="625475"/>
            <a:chOff x="2488" y="3104"/>
            <a:chExt cx="1808" cy="394"/>
          </a:xfrm>
        </p:grpSpPr>
        <p:sp>
          <p:nvSpPr>
            <p:cNvPr id="93197"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93198" name="Rectangle 14"/>
            <p:cNvSpPr>
              <a:spLocks noChangeArrowheads="1"/>
            </p:cNvSpPr>
            <p:nvPr/>
          </p:nvSpPr>
          <p:spPr bwMode="auto">
            <a:xfrm>
              <a:off x="2689" y="3147"/>
              <a:ext cx="1402"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8" charset="0"/>
                  <a:ea typeface="ＭＳ Ｐゴシック" pitchFamily="-108" charset="-128"/>
                  <a:cs typeface="ＭＳ Ｐゴシック" pitchFamily="-108" charset="-128"/>
                </a:rPr>
                <a:t>A BLESSING</a:t>
              </a:r>
            </a:p>
          </p:txBody>
        </p:sp>
      </p:grpSp>
      <p:grpSp>
        <p:nvGrpSpPr>
          <p:cNvPr id="6" name="Group 15"/>
          <p:cNvGrpSpPr>
            <a:grpSpLocks/>
          </p:cNvGrpSpPr>
          <p:nvPr/>
        </p:nvGrpSpPr>
        <p:grpSpPr bwMode="auto">
          <a:xfrm>
            <a:off x="4894263" y="2012950"/>
            <a:ext cx="2166937" cy="576263"/>
            <a:chOff x="3083" y="1268"/>
            <a:chExt cx="1365" cy="363"/>
          </a:xfrm>
        </p:grpSpPr>
        <p:sp>
          <p:nvSpPr>
            <p:cNvPr id="93200"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93201" name="Rectangle 17"/>
            <p:cNvSpPr>
              <a:spLocks noChangeArrowheads="1"/>
            </p:cNvSpPr>
            <p:nvPr/>
          </p:nvSpPr>
          <p:spPr bwMode="auto">
            <a:xfrm>
              <a:off x="3264" y="1268"/>
              <a:ext cx="1003" cy="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rgbClr val="FFFFFF"/>
                  </a:solidFill>
                  <a:latin typeface="Times" pitchFamily="-108" charset="0"/>
                  <a:ea typeface="ＭＳ Ｐゴシック" pitchFamily="-108" charset="-128"/>
                  <a:cs typeface="ＭＳ Ｐゴシック" pitchFamily="-108" charset="-128"/>
                </a:rPr>
                <a:t>A SEED</a:t>
              </a:r>
            </a:p>
          </p:txBody>
        </p:sp>
      </p:grpSp>
      <p:grpSp>
        <p:nvGrpSpPr>
          <p:cNvPr id="7" name="Group 18"/>
          <p:cNvGrpSpPr>
            <a:grpSpLocks/>
          </p:cNvGrpSpPr>
          <p:nvPr/>
        </p:nvGrpSpPr>
        <p:grpSpPr bwMode="auto">
          <a:xfrm>
            <a:off x="6611938" y="1176338"/>
            <a:ext cx="2252662" cy="530225"/>
            <a:chOff x="4165" y="741"/>
            <a:chExt cx="1419" cy="334"/>
          </a:xfrm>
        </p:grpSpPr>
        <p:sp>
          <p:nvSpPr>
            <p:cNvPr id="93203"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93204" name="Rectangle 20"/>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8" charset="0"/>
                  <a:ea typeface="ＭＳ Ｐゴシック" pitchFamily="-108" charset="-128"/>
                  <a:cs typeface="ＭＳ Ｐゴシック" pitchFamily="-108" charset="-128"/>
                </a:rPr>
                <a:t>A  LAND</a:t>
              </a:r>
            </a:p>
          </p:txBody>
        </p:sp>
      </p:grpSp>
      <p:sp>
        <p:nvSpPr>
          <p:cNvPr id="93205" name="Rectangle 21"/>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8" charset="0"/>
                <a:ea typeface="ＭＳ Ｐゴシック" pitchFamily="-108" charset="-128"/>
                <a:cs typeface="ＭＳ Ｐゴシック" pitchFamily="-108" charset="-128"/>
              </a:rPr>
              <a:t>7</a:t>
            </a:r>
          </a:p>
        </p:txBody>
      </p:sp>
      <p:sp>
        <p:nvSpPr>
          <p:cNvPr id="93206"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136202" name="Freeform 2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solidFill>
                <a:srgbClr val="FFFFFF"/>
              </a:solidFill>
            </a:endParaRPr>
          </a:p>
        </p:txBody>
      </p:sp>
      <p:sp>
        <p:nvSpPr>
          <p:cNvPr id="136203"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solidFill>
                <a:srgbClr val="FFFFFF"/>
              </a:solidFill>
            </a:endParaRPr>
          </a:p>
        </p:txBody>
      </p:sp>
      <p:sp>
        <p:nvSpPr>
          <p:cNvPr id="136204"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endParaRPr>
          </a:p>
        </p:txBody>
      </p:sp>
      <p:sp>
        <p:nvSpPr>
          <p:cNvPr id="136205"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solidFill>
                <a:srgbClr val="FFFFFF"/>
              </a:solidFill>
            </a:endParaRPr>
          </a:p>
        </p:txBody>
      </p:sp>
      <p:sp>
        <p:nvSpPr>
          <p:cNvPr id="136206" name="Line 2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6207" name="Line 2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6208" name="Rectangle 2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36209" name="Rectangle 30"/>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36210" name="Rectangle 31"/>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36211" name="Rectangle 32"/>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36212" name="Line 3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6213" name="Line 3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6214"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6215" name="Text Box 3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36216" name="Text Box 37"/>
          <p:cNvSpPr txBox="1">
            <a:spLocks noChangeArrowheads="1"/>
          </p:cNvSpPr>
          <p:nvPr/>
        </p:nvSpPr>
        <p:spPr bwMode="auto">
          <a:xfrm>
            <a:off x="8591550" y="64135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2</a:t>
            </a:r>
          </a:p>
        </p:txBody>
      </p:sp>
      <p:sp>
        <p:nvSpPr>
          <p:cNvPr id="93222" name="Rectangle 3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14</a:t>
            </a:r>
          </a:p>
        </p:txBody>
      </p:sp>
      <p:sp>
        <p:nvSpPr>
          <p:cNvPr id="136218" name="Text Box 39"/>
          <p:cNvSpPr txBox="1">
            <a:spLocks noChangeArrowheads="1"/>
          </p:cNvSpPr>
          <p:nvPr/>
        </p:nvSpPr>
        <p:spPr bwMode="auto">
          <a:xfrm>
            <a:off x="6994525"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solidFill>
                  <a:srgbClr val="FFFFFF"/>
                </a:solidFill>
              </a:rPr>
              <a:t>Handbook pg. 19-24</a:t>
            </a:r>
          </a:p>
        </p:txBody>
      </p:sp>
      <p:sp>
        <p:nvSpPr>
          <p:cNvPr id="93224" name="Rectangle 40"/>
          <p:cNvSpPr>
            <a:spLocks noGrp="1" noChangeArrowheads="1"/>
          </p:cNvSpPr>
          <p:nvPr>
            <p:ph type="title" idx="4294967295"/>
          </p:nvPr>
        </p:nvSpPr>
        <p:spPr bwMode="auto">
          <a:xfrm>
            <a:off x="0" y="-76200"/>
            <a:ext cx="40386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The Three Basic Elements</a:t>
            </a:r>
          </a:p>
        </p:txBody>
      </p:sp>
    </p:spTree>
    <p:extLst>
      <p:ext uri="{BB962C8B-B14F-4D97-AF65-F5344CB8AC3E}">
        <p14:creationId xmlns:p14="http://schemas.microsoft.com/office/powerpoint/2010/main" val="879291519"/>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47" name="Line 3"/>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48" name="Line 4"/>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49" name="Line 5"/>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50" name="Line 6"/>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grpSp>
        <p:nvGrpSpPr>
          <p:cNvPr id="2" name="Group 7"/>
          <p:cNvGrpSpPr>
            <a:grpSpLocks/>
          </p:cNvGrpSpPr>
          <p:nvPr/>
        </p:nvGrpSpPr>
        <p:grpSpPr bwMode="auto">
          <a:xfrm>
            <a:off x="1044575" y="4151313"/>
            <a:ext cx="6945313" cy="1993900"/>
            <a:chOff x="658" y="2615"/>
            <a:chExt cx="4375" cy="1256"/>
          </a:xfrm>
        </p:grpSpPr>
        <p:sp>
          <p:nvSpPr>
            <p:cNvPr id="31752" name="Rectangle 8"/>
            <p:cNvSpPr>
              <a:spLocks noChangeArrowheads="1"/>
            </p:cNvSpPr>
            <p:nvPr/>
          </p:nvSpPr>
          <p:spPr bwMode="auto">
            <a:xfrm>
              <a:off x="658" y="2617"/>
              <a:ext cx="862"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b="1" i="1" dirty="0">
                  <a:solidFill>
                    <a:srgbClr val="66FF66"/>
                  </a:solidFill>
                  <a:latin typeface="Times" charset="0"/>
                </a:rPr>
                <a:t>12:1</a:t>
              </a:r>
            </a:p>
            <a:p>
              <a:pPr>
                <a:defRPr/>
              </a:pPr>
              <a:endParaRPr lang="en-US" sz="4400" b="1" i="1" dirty="0">
                <a:solidFill>
                  <a:srgbClr val="66FF66"/>
                </a:solidFill>
                <a:latin typeface="Times" charset="0"/>
              </a:endParaRPr>
            </a:p>
          </p:txBody>
        </p:sp>
        <p:sp>
          <p:nvSpPr>
            <p:cNvPr id="31753" name="Rectangle 9"/>
            <p:cNvSpPr>
              <a:spLocks noChangeArrowheads="1"/>
            </p:cNvSpPr>
            <p:nvPr/>
          </p:nvSpPr>
          <p:spPr bwMode="auto">
            <a:xfrm>
              <a:off x="2455" y="2616"/>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12:2</a:t>
              </a:r>
            </a:p>
            <a:p>
              <a:pPr algn="ctr">
                <a:defRPr/>
              </a:pPr>
              <a:endParaRPr lang="en-US" sz="4400" b="1" i="1" dirty="0">
                <a:solidFill>
                  <a:srgbClr val="66FF66"/>
                </a:solidFill>
                <a:latin typeface="Times" charset="0"/>
              </a:endParaRPr>
            </a:p>
          </p:txBody>
        </p:sp>
        <p:sp>
          <p:nvSpPr>
            <p:cNvPr id="31754" name="Rectangle 10"/>
            <p:cNvSpPr>
              <a:spLocks noChangeArrowheads="1"/>
            </p:cNvSpPr>
            <p:nvPr/>
          </p:nvSpPr>
          <p:spPr bwMode="auto">
            <a:xfrm>
              <a:off x="4172" y="2615"/>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12:3</a:t>
              </a:r>
            </a:p>
            <a:p>
              <a:pPr algn="ctr">
                <a:defRPr/>
              </a:pPr>
              <a:endParaRPr lang="en-US" sz="4400" b="1" i="1" dirty="0">
                <a:solidFill>
                  <a:srgbClr val="66FF66"/>
                </a:solidFill>
                <a:latin typeface="Times" charset="0"/>
              </a:endParaRPr>
            </a:p>
          </p:txBody>
        </p:sp>
        <p:sp>
          <p:nvSpPr>
            <p:cNvPr id="31755" name="Rectangle 11"/>
            <p:cNvSpPr>
              <a:spLocks noChangeArrowheads="1"/>
            </p:cNvSpPr>
            <p:nvPr/>
          </p:nvSpPr>
          <p:spPr bwMode="auto">
            <a:xfrm>
              <a:off x="1682" y="3039"/>
              <a:ext cx="2410" cy="8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ja-JP" sz="8000" i="1" dirty="0">
                  <a:solidFill>
                    <a:srgbClr val="66FF66"/>
                  </a:solidFill>
                  <a:latin typeface="Times" charset="0"/>
                </a:rPr>
                <a:t>"L-S-B"</a:t>
              </a:r>
              <a:endParaRPr lang="en-US" sz="8000" i="1" dirty="0">
                <a:solidFill>
                  <a:srgbClr val="66FF66"/>
                </a:solidFill>
                <a:latin typeface="Times" charset="0"/>
              </a:endParaRPr>
            </a:p>
          </p:txBody>
        </p:sp>
      </p:grpSp>
      <p:sp>
        <p:nvSpPr>
          <p:cNvPr id="31756"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8" charset="0"/>
                <a:ea typeface="ＭＳ Ｐゴシック" pitchFamily="-108" charset="-128"/>
                <a:cs typeface="ＭＳ Ｐゴシック" pitchFamily="-108" charset="-128"/>
              </a:rPr>
              <a:t>7</a:t>
            </a:r>
          </a:p>
        </p:txBody>
      </p:sp>
      <p:sp>
        <p:nvSpPr>
          <p:cNvPr id="31757" name="Line 1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58" name="Rectangle 14"/>
          <p:cNvSpPr>
            <a:spLocks noChangeArrowheads="1"/>
          </p:cNvSpPr>
          <p:nvPr/>
        </p:nvSpPr>
        <p:spPr bwMode="auto">
          <a:xfrm>
            <a:off x="103188" y="604838"/>
            <a:ext cx="8942387" cy="369075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08" charset="0"/>
                <a:ea typeface="ＭＳ Ｐゴシック" pitchFamily="-108" charset="-128"/>
                <a:cs typeface="ＭＳ Ｐゴシック" pitchFamily="-108" charset="-128"/>
              </a:rPr>
              <a:t>        Abrahamic Covenant</a:t>
            </a:r>
          </a:p>
          <a:p>
            <a:pPr algn="ctr">
              <a:defRPr/>
            </a:pPr>
            <a:r>
              <a:rPr lang="en-US" sz="4400" b="1" i="1" dirty="0">
                <a:solidFill>
                  <a:srgbClr val="00FF00"/>
                </a:solidFill>
                <a:latin typeface="Times" pitchFamily="-108" charset="0"/>
                <a:ea typeface="ＭＳ Ｐゴシック" pitchFamily="-108" charset="-128"/>
                <a:cs typeface="ＭＳ Ｐゴシック" pitchFamily="-108" charset="-128"/>
              </a:rPr>
              <a:t>Gen. 12:1-3</a:t>
            </a: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600" dirty="0">
              <a:solidFill>
                <a:srgbClr val="00DFCA"/>
              </a:solidFill>
              <a:latin typeface="Times" pitchFamily="-108" charset="0"/>
              <a:ea typeface="ＭＳ Ｐゴシック" pitchFamily="-108" charset="-128"/>
              <a:cs typeface="ＭＳ Ｐゴシック" pitchFamily="-108" charset="-128"/>
            </a:endParaRPr>
          </a:p>
          <a:p>
            <a:pPr>
              <a:defRPr/>
            </a:pPr>
            <a:r>
              <a:rPr lang="en-US" sz="3600" dirty="0">
                <a:solidFill>
                  <a:srgbClr val="FAFD00"/>
                </a:solidFill>
                <a:latin typeface="Times" pitchFamily="-108" charset="0"/>
                <a:ea typeface="ＭＳ Ｐゴシック" pitchFamily="-108" charset="-128"/>
                <a:cs typeface="ＭＳ Ｐゴシック" pitchFamily="-108" charset="-128"/>
              </a:rPr>
              <a:t>        </a:t>
            </a:r>
            <a:r>
              <a:rPr lang="en-US" sz="3600" b="1" dirty="0">
                <a:solidFill>
                  <a:srgbClr val="FAFD00"/>
                </a:solidFill>
                <a:latin typeface="Times" pitchFamily="-108" charset="0"/>
                <a:ea typeface="ＭＳ Ｐゴシック" pitchFamily="-108" charset="-128"/>
                <a:cs typeface="ＭＳ Ｐゴシック" pitchFamily="-108" charset="-128"/>
              </a:rPr>
              <a:t>LAND              SEED     BLESSING</a:t>
            </a:r>
          </a:p>
        </p:txBody>
      </p:sp>
      <p:sp>
        <p:nvSpPr>
          <p:cNvPr id="31759" name="Oval 15"/>
          <p:cNvSpPr>
            <a:spLocks noChangeArrowheads="1"/>
          </p:cNvSpPr>
          <p:nvPr/>
        </p:nvSpPr>
        <p:spPr bwMode="auto">
          <a:xfrm>
            <a:off x="5518150" y="3386138"/>
            <a:ext cx="29638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138251" name="Freeform 16"/>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solidFill>
                <a:srgbClr val="FFFFFF"/>
              </a:solidFill>
            </a:endParaRPr>
          </a:p>
        </p:txBody>
      </p:sp>
      <p:sp>
        <p:nvSpPr>
          <p:cNvPr id="138252" name="AutoShape 17"/>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solidFill>
                <a:srgbClr val="FFFFFF"/>
              </a:solidFill>
            </a:endParaRPr>
          </a:p>
        </p:txBody>
      </p:sp>
      <p:sp>
        <p:nvSpPr>
          <p:cNvPr id="138253" name="Rectangle 18"/>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endParaRPr>
          </a:p>
        </p:txBody>
      </p:sp>
      <p:sp>
        <p:nvSpPr>
          <p:cNvPr id="138254" name="AutoShape 19"/>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solidFill>
                <a:srgbClr val="FFFFFF"/>
              </a:solidFill>
            </a:endParaRPr>
          </a:p>
        </p:txBody>
      </p:sp>
      <p:sp>
        <p:nvSpPr>
          <p:cNvPr id="138255" name="Line 20"/>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8256" name="Line 21"/>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8257" name="Rectangle 22"/>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38258" name="Rectangle 23"/>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38259" name="Rectangle 24"/>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38260" name="Rectangle 25"/>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38261" name="Line 26"/>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8262" name="Line 27"/>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8263" name="Line 28"/>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38264" name="Text Box 29"/>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31774" name="Oval 30"/>
          <p:cNvSpPr>
            <a:spLocks noChangeArrowheads="1"/>
          </p:cNvSpPr>
          <p:nvPr/>
        </p:nvSpPr>
        <p:spPr bwMode="auto">
          <a:xfrm>
            <a:off x="3633788" y="3386138"/>
            <a:ext cx="1871662"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1775" name="Oval 31"/>
          <p:cNvSpPr>
            <a:spLocks noChangeArrowheads="1"/>
          </p:cNvSpPr>
          <p:nvPr/>
        </p:nvSpPr>
        <p:spPr bwMode="auto">
          <a:xfrm>
            <a:off x="603250" y="3411538"/>
            <a:ext cx="21256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1776"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15</a:t>
            </a:r>
          </a:p>
        </p:txBody>
      </p:sp>
      <p:sp>
        <p:nvSpPr>
          <p:cNvPr id="138268" name="Text Box 33"/>
          <p:cNvSpPr txBox="1">
            <a:spLocks noChangeArrowheads="1"/>
          </p:cNvSpPr>
          <p:nvPr/>
        </p:nvSpPr>
        <p:spPr bwMode="auto">
          <a:xfrm>
            <a:off x="6994525"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solidFill>
                  <a:srgbClr val="FFFFFF"/>
                </a:solidFill>
              </a:rPr>
              <a:t>Handbook pg. 19-24</a:t>
            </a:r>
          </a:p>
        </p:txBody>
      </p:sp>
      <p:sp>
        <p:nvSpPr>
          <p:cNvPr id="31778"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
        <p:nvSpPr>
          <p:cNvPr id="31779" name="Rectangle 35"/>
          <p:cNvSpPr>
            <a:spLocks noGrp="1" noChangeArrowheads="1"/>
          </p:cNvSpPr>
          <p:nvPr>
            <p:ph type="title" idx="4294967295"/>
          </p:nvPr>
        </p:nvSpPr>
        <p:spPr bwMode="auto">
          <a:xfrm>
            <a:off x="0" y="-76200"/>
            <a:ext cx="42672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The Elements Expanded</a:t>
            </a:r>
          </a:p>
        </p:txBody>
      </p:sp>
    </p:spTree>
    <p:extLst>
      <p:ext uri="{BB962C8B-B14F-4D97-AF65-F5344CB8AC3E}">
        <p14:creationId xmlns:p14="http://schemas.microsoft.com/office/powerpoint/2010/main" val="2046444471"/>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1775"/>
                                        </p:tgtEl>
                                        <p:attrNameLst>
                                          <p:attrName>style.visibility</p:attrName>
                                        </p:attrNameLst>
                                      </p:cBhvr>
                                      <p:to>
                                        <p:strVal val="visible"/>
                                      </p:to>
                                    </p:set>
                                    <p:animEffect transition="in" filter="dissolve">
                                      <p:cBhvr>
                                        <p:cTn id="14" dur="500"/>
                                        <p:tgtEl>
                                          <p:spTgt spid="31775"/>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1774"/>
                                        </p:tgtEl>
                                        <p:attrNameLst>
                                          <p:attrName>style.visibility</p:attrName>
                                        </p:attrNameLst>
                                      </p:cBhvr>
                                      <p:to>
                                        <p:strVal val="visible"/>
                                      </p:to>
                                    </p:set>
                                    <p:animEffect transition="in" filter="dissolve">
                                      <p:cBhvr>
                                        <p:cTn id="18" dur="500"/>
                                        <p:tgtEl>
                                          <p:spTgt spid="31774"/>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dissolve">
                                      <p:cBhvr>
                                        <p:cTn id="22" dur="5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nimBg="1"/>
      <p:bldP spid="31774" grpId="0" animBg="1"/>
      <p:bldP spid="317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3188" y="604838"/>
            <a:ext cx="8942387" cy="369075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08" charset="0"/>
                <a:ea typeface="ＭＳ Ｐゴシック" pitchFamily="-108" charset="-128"/>
                <a:cs typeface="ＭＳ Ｐゴシック" pitchFamily="-108" charset="-128"/>
              </a:rPr>
              <a:t>        Abrahamic Covenant</a:t>
            </a:r>
          </a:p>
          <a:p>
            <a:pPr algn="ctr">
              <a:defRPr/>
            </a:pPr>
            <a:r>
              <a:rPr lang="en-US" sz="4400" b="1" i="1" dirty="0">
                <a:solidFill>
                  <a:srgbClr val="00FF00"/>
                </a:solidFill>
                <a:latin typeface="Times" pitchFamily="-108" charset="0"/>
                <a:ea typeface="ＭＳ Ｐゴシック" pitchFamily="-108" charset="-128"/>
                <a:cs typeface="ＭＳ Ｐゴシック" pitchFamily="-108" charset="-128"/>
              </a:rPr>
              <a:t>Gen. 12:1-3</a:t>
            </a: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600" dirty="0">
              <a:solidFill>
                <a:srgbClr val="00DFCA"/>
              </a:solidFill>
              <a:latin typeface="Times" pitchFamily="-108" charset="0"/>
              <a:ea typeface="ＭＳ Ｐゴシック" pitchFamily="-108" charset="-128"/>
              <a:cs typeface="ＭＳ Ｐゴシック" pitchFamily="-108" charset="-128"/>
            </a:endParaRPr>
          </a:p>
          <a:p>
            <a:pPr>
              <a:defRPr/>
            </a:pPr>
            <a:r>
              <a:rPr lang="en-US" sz="3600" dirty="0">
                <a:solidFill>
                  <a:srgbClr val="FAFD00"/>
                </a:solidFill>
                <a:latin typeface="Times" pitchFamily="-108" charset="0"/>
                <a:ea typeface="ＭＳ Ｐゴシック" pitchFamily="-108" charset="-128"/>
                <a:cs typeface="ＭＳ Ｐゴシック" pitchFamily="-108" charset="-128"/>
              </a:rPr>
              <a:t>        </a:t>
            </a:r>
            <a:r>
              <a:rPr lang="en-US" sz="3600" b="1" dirty="0">
                <a:solidFill>
                  <a:srgbClr val="FAFD00"/>
                </a:solidFill>
                <a:latin typeface="Times" pitchFamily="-108" charset="0"/>
                <a:ea typeface="ＭＳ Ｐゴシック" pitchFamily="-108" charset="-128"/>
                <a:cs typeface="ＭＳ Ｐゴシック" pitchFamily="-108" charset="-128"/>
              </a:rPr>
              <a:t>LAND              SEED     BLESSING</a:t>
            </a:r>
          </a:p>
        </p:txBody>
      </p:sp>
      <p:sp>
        <p:nvSpPr>
          <p:cNvPr id="33795"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6"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7"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8"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9"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grpSp>
        <p:nvGrpSpPr>
          <p:cNvPr id="140295" name="Group 8"/>
          <p:cNvGrpSpPr>
            <a:grpSpLocks/>
          </p:cNvGrpSpPr>
          <p:nvPr/>
        </p:nvGrpSpPr>
        <p:grpSpPr bwMode="auto">
          <a:xfrm>
            <a:off x="620713" y="160338"/>
            <a:ext cx="739775" cy="1430337"/>
            <a:chOff x="391" y="101"/>
            <a:chExt cx="466" cy="901"/>
          </a:xfrm>
        </p:grpSpPr>
        <p:sp>
          <p:nvSpPr>
            <p:cNvPr id="33801" name="Rectangle 9"/>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8" charset="0"/>
                  <a:ea typeface="ＭＳ Ｐゴシック" pitchFamily="-108" charset="-128"/>
                  <a:cs typeface="ＭＳ Ｐゴシック" pitchFamily="-108" charset="-128"/>
                </a:rPr>
                <a:t>7</a:t>
              </a:r>
            </a:p>
          </p:txBody>
        </p:sp>
        <p:sp>
          <p:nvSpPr>
            <p:cNvPr id="33802" name="Line 10"/>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grpSp>
      <p:sp>
        <p:nvSpPr>
          <p:cNvPr id="33803" name="Text Box 11"/>
          <p:cNvSpPr txBox="1">
            <a:spLocks noChangeArrowheads="1"/>
          </p:cNvSpPr>
          <p:nvPr/>
        </p:nvSpPr>
        <p:spPr bwMode="auto">
          <a:xfrm>
            <a:off x="4114800" y="5759450"/>
            <a:ext cx="45720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en-US" sz="3600" b="1">
                <a:solidFill>
                  <a:srgbClr val="00FF00"/>
                </a:solidFill>
                <a:latin typeface="Times" pitchFamily="-108" charset="0"/>
                <a:ea typeface="ＭＳ Ｐゴシック" pitchFamily="-108" charset="-128"/>
                <a:cs typeface="ＭＳ Ｐゴシック" pitchFamily="-108" charset="-128"/>
              </a:rPr>
              <a:t>• UNCONDITIONAL</a:t>
            </a:r>
          </a:p>
        </p:txBody>
      </p:sp>
      <p:sp>
        <p:nvSpPr>
          <p:cNvPr id="33804" name="Text Box 12"/>
          <p:cNvSpPr txBox="1">
            <a:spLocks noChangeArrowheads="1"/>
          </p:cNvSpPr>
          <p:nvPr/>
        </p:nvSpPr>
        <p:spPr bwMode="auto">
          <a:xfrm>
            <a:off x="2792413" y="4997450"/>
            <a:ext cx="28194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en-US" sz="3600" b="1">
                <a:solidFill>
                  <a:srgbClr val="00FF00"/>
                </a:solidFill>
                <a:latin typeface="Times" pitchFamily="-108" charset="0"/>
                <a:ea typeface="ＭＳ Ｐゴシック" pitchFamily="-108" charset="-128"/>
                <a:cs typeface="ＭＳ Ｐゴシック" pitchFamily="-108" charset="-128"/>
              </a:rPr>
              <a:t>• ETERNAL</a:t>
            </a:r>
          </a:p>
        </p:txBody>
      </p:sp>
      <p:sp>
        <p:nvSpPr>
          <p:cNvPr id="33805" name="Rectangle 13"/>
          <p:cNvSpPr>
            <a:spLocks noChangeArrowheads="1"/>
          </p:cNvSpPr>
          <p:nvPr/>
        </p:nvSpPr>
        <p:spPr bwMode="auto">
          <a:xfrm>
            <a:off x="836613" y="4267200"/>
            <a:ext cx="25161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none">
            <a:spAutoFit/>
          </a:bodyPr>
          <a:lstStyle/>
          <a:p>
            <a:pPr>
              <a:defRPr/>
            </a:pPr>
            <a:r>
              <a:rPr lang="en-US" sz="3600" b="1">
                <a:solidFill>
                  <a:srgbClr val="00FF00"/>
                </a:solidFill>
                <a:latin typeface="Times" pitchFamily="-108" charset="0"/>
                <a:ea typeface="ＭＳ Ｐゴシック" pitchFamily="-108" charset="-128"/>
                <a:cs typeface="ＭＳ Ｐゴシック" pitchFamily="-108" charset="-128"/>
              </a:rPr>
              <a:t>• LITERAL</a:t>
            </a:r>
          </a:p>
        </p:txBody>
      </p:sp>
      <p:sp>
        <p:nvSpPr>
          <p:cNvPr id="140299"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600">
              <a:solidFill>
                <a:srgbClr val="FFFFFF"/>
              </a:solidFill>
              <a:latin typeface="Comic Sans MS" charset="0"/>
            </a:endParaRPr>
          </a:p>
        </p:txBody>
      </p:sp>
      <p:sp>
        <p:nvSpPr>
          <p:cNvPr id="33807" name="Text Box 15"/>
          <p:cNvSpPr txBox="1">
            <a:spLocks noChangeArrowheads="1"/>
          </p:cNvSpPr>
          <p:nvPr/>
        </p:nvSpPr>
        <p:spPr bwMode="auto">
          <a:xfrm>
            <a:off x="5791200" y="0"/>
            <a:ext cx="2603500" cy="27463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1200" b="1">
                <a:solidFill>
                  <a:srgbClr val="FFFFFF"/>
                </a:solidFill>
                <a:latin typeface="Comic Sans MS" pitchFamily="-108" charset="0"/>
                <a:ea typeface="ＭＳ Ｐゴシック" pitchFamily="-108" charset="-128"/>
                <a:cs typeface="ＭＳ Ｐゴシック" pitchFamily="-108" charset="-128"/>
              </a:rPr>
              <a:t>Gen. 13:15; Gen. 15</a:t>
            </a:r>
          </a:p>
        </p:txBody>
      </p:sp>
      <p:pic>
        <p:nvPicPr>
          <p:cNvPr id="140301" name="Picture 1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7138" y="2235200"/>
            <a:ext cx="4276725" cy="1346200"/>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40302" name="Freeform 17"/>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solidFill>
                <a:srgbClr val="FFFFFF"/>
              </a:solidFill>
            </a:endParaRPr>
          </a:p>
        </p:txBody>
      </p:sp>
      <p:sp>
        <p:nvSpPr>
          <p:cNvPr id="140303" name="AutoShape 18"/>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solidFill>
                <a:srgbClr val="FFFFFF"/>
              </a:solidFill>
            </a:endParaRPr>
          </a:p>
        </p:txBody>
      </p:sp>
      <p:sp>
        <p:nvSpPr>
          <p:cNvPr id="140304" name="Rectangle 19"/>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endParaRPr>
          </a:p>
        </p:txBody>
      </p:sp>
      <p:sp>
        <p:nvSpPr>
          <p:cNvPr id="140305" name="AutoShape 20"/>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solidFill>
                <a:srgbClr val="FFFFFF"/>
              </a:solidFill>
            </a:endParaRPr>
          </a:p>
        </p:txBody>
      </p:sp>
      <p:sp>
        <p:nvSpPr>
          <p:cNvPr id="140306" name="Line 21"/>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40307" name="Line 22"/>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40308" name="Rectangle 23"/>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40309" name="Rectangle 24"/>
          <p:cNvSpPr>
            <a:spLocks noChangeArrowheads="1"/>
          </p:cNvSpPr>
          <p:nvPr/>
        </p:nvSpPr>
        <p:spPr bwMode="auto">
          <a:xfrm>
            <a:off x="8186738" y="3832225"/>
            <a:ext cx="6604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40310" name="Rectangle 25"/>
          <p:cNvSpPr>
            <a:spLocks noChangeArrowheads="1"/>
          </p:cNvSpPr>
          <p:nvPr/>
        </p:nvSpPr>
        <p:spPr bwMode="auto">
          <a:xfrm>
            <a:off x="8175625" y="3654425"/>
            <a:ext cx="7207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40311" name="Rectangle 26"/>
          <p:cNvSpPr>
            <a:spLocks noChangeArrowheads="1"/>
          </p:cNvSpPr>
          <p:nvPr/>
        </p:nvSpPr>
        <p:spPr bwMode="auto">
          <a:xfrm>
            <a:off x="8004175" y="3432175"/>
            <a:ext cx="77152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40312" name="Line 27"/>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40313" name="Line 28"/>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40314" name="Line 29"/>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FFFFFF"/>
              </a:solidFill>
            </a:endParaRPr>
          </a:p>
        </p:txBody>
      </p:sp>
      <p:sp>
        <p:nvSpPr>
          <p:cNvPr id="140315" name="Text Box 30"/>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40316" name="Text Box 31"/>
          <p:cNvSpPr txBox="1">
            <a:spLocks noChangeArrowheads="1"/>
          </p:cNvSpPr>
          <p:nvPr/>
        </p:nvSpPr>
        <p:spPr bwMode="auto">
          <a:xfrm>
            <a:off x="8591550" y="641667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3</a:t>
            </a:r>
          </a:p>
        </p:txBody>
      </p:sp>
      <p:sp>
        <p:nvSpPr>
          <p:cNvPr id="33824"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16</a:t>
            </a:r>
          </a:p>
        </p:txBody>
      </p:sp>
      <p:sp>
        <p:nvSpPr>
          <p:cNvPr id="140318" name="Text Box 33"/>
          <p:cNvSpPr txBox="1">
            <a:spLocks noChangeArrowheads="1"/>
          </p:cNvSpPr>
          <p:nvPr/>
        </p:nvSpPr>
        <p:spPr bwMode="auto">
          <a:xfrm>
            <a:off x="6994525" y="6242050"/>
            <a:ext cx="16319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solidFill>
                  <a:srgbClr val="FFFFFF"/>
                </a:solidFill>
              </a:rPr>
              <a:t>Handbook pg. 19-24</a:t>
            </a:r>
          </a:p>
        </p:txBody>
      </p:sp>
      <p:sp>
        <p:nvSpPr>
          <p:cNvPr id="33828" name="Rectangle 36"/>
          <p:cNvSpPr>
            <a:spLocks noGrp="1" noChangeArrowheads="1"/>
          </p:cNvSpPr>
          <p:nvPr>
            <p:ph type="title" idx="4294967295"/>
          </p:nvPr>
        </p:nvSpPr>
        <p:spPr bwMode="auto">
          <a:xfrm>
            <a:off x="0" y="-76200"/>
            <a:ext cx="48768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Literal - Eternal - Unconditional</a:t>
            </a:r>
          </a:p>
        </p:txBody>
      </p:sp>
      <p:sp>
        <p:nvSpPr>
          <p:cNvPr id="37"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Tree>
    <p:extLst>
      <p:ext uri="{BB962C8B-B14F-4D97-AF65-F5344CB8AC3E}">
        <p14:creationId xmlns:p14="http://schemas.microsoft.com/office/powerpoint/2010/main" val="2440925914"/>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805">
                                            <p:txEl>
                                              <p:pRg st="0" end="0"/>
                                            </p:txEl>
                                          </p:spTgt>
                                        </p:tgtEl>
                                        <p:attrNameLst>
                                          <p:attrName>style.visibility</p:attrName>
                                        </p:attrNameLst>
                                      </p:cBhvr>
                                      <p:to>
                                        <p:strVal val="visible"/>
                                      </p:to>
                                    </p:set>
                                    <p:animEffect transition="in" filter="box(out)">
                                      <p:cBhvr>
                                        <p:cTn id="7" dur="500"/>
                                        <p:tgtEl>
                                          <p:spTgt spid="338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804">
                                            <p:txEl>
                                              <p:pRg st="0" end="0"/>
                                            </p:txEl>
                                          </p:spTgt>
                                        </p:tgtEl>
                                        <p:attrNameLst>
                                          <p:attrName>style.visibility</p:attrName>
                                        </p:attrNameLst>
                                      </p:cBhvr>
                                      <p:to>
                                        <p:strVal val="visible"/>
                                      </p:to>
                                    </p:set>
                                    <p:animEffect transition="in" filter="box(out)">
                                      <p:cBhvr>
                                        <p:cTn id="12" dur="500"/>
                                        <p:tgtEl>
                                          <p:spTgt spid="338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803">
                                            <p:txEl>
                                              <p:pRg st="0" end="0"/>
                                            </p:txEl>
                                          </p:spTgt>
                                        </p:tgtEl>
                                        <p:attrNameLst>
                                          <p:attrName>style.visibility</p:attrName>
                                        </p:attrNameLst>
                                      </p:cBhvr>
                                      <p:to>
                                        <p:strVal val="visible"/>
                                      </p:to>
                                    </p:set>
                                    <p:animEffect transition="in" filter="box(out)">
                                      <p:cBhvr>
                                        <p:cTn id="17" dur="500"/>
                                        <p:tgtEl>
                                          <p:spTgt spid="33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build="p" autoUpdateAnimBg="0"/>
      <p:bldP spid="33804" grpId="0" build="p" autoUpdateAnimBg="0"/>
      <p:bldP spid="3380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35" descr="12th century Church of Gamla Uppsala. Uppland, Sweden"/>
          <p:cNvPicPr>
            <a:picLocks noChangeAspect="1" noChangeArrowheads="1"/>
          </p:cNvPicPr>
          <p:nvPr/>
        </p:nvPicPr>
        <p:blipFill rotWithShape="1">
          <a:blip r:embed="rId3" cstate="screen">
            <a:lum bright="-18000"/>
            <a:extLst>
              <a:ext uri="{28A0092B-C50C-407E-A947-70E740481C1C}">
                <a14:useLocalDpi xmlns:a14="http://schemas.microsoft.com/office/drawing/2010/main"/>
              </a:ext>
            </a:extLst>
          </a:blip>
          <a:srcRect/>
          <a:stretch/>
        </p:blipFill>
        <p:spPr bwMode="auto">
          <a:xfrm>
            <a:off x="0" y="0"/>
            <a:ext cx="9144000" cy="715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p:txBody>
          <a:bodyPr/>
          <a:lstStyle/>
          <a:p>
            <a:pPr eaLnBrk="1" hangingPunct="1">
              <a:defRPr/>
            </a:pPr>
            <a:r>
              <a:rPr lang="en-US" sz="4000">
                <a:latin typeface="Arial" charset="0"/>
                <a:ea typeface="ＭＳ Ｐゴシック" charset="0"/>
                <a:cs typeface="ＭＳ Ｐゴシック" charset="0"/>
              </a:rPr>
              <a:t>Types of Unconditional Covenants</a:t>
            </a:r>
          </a:p>
        </p:txBody>
      </p:sp>
      <p:grpSp>
        <p:nvGrpSpPr>
          <p:cNvPr id="2" name="Group 4"/>
          <p:cNvGrpSpPr>
            <a:grpSpLocks noGrp="1" noChangeAspect="1"/>
          </p:cNvGrpSpPr>
          <p:nvPr/>
        </p:nvGrpSpPr>
        <p:grpSpPr bwMode="auto">
          <a:xfrm>
            <a:off x="-9525" y="1143000"/>
            <a:ext cx="9266238" cy="1676400"/>
            <a:chOff x="-5" y="449"/>
            <a:chExt cx="2883" cy="1161"/>
          </a:xfrm>
        </p:grpSpPr>
        <p:sp>
          <p:nvSpPr>
            <p:cNvPr id="142351" name="AutoShape 5"/>
            <p:cNvSpPr>
              <a:spLocks noChangeAspect="1" noChangeArrowheads="1" noTextEdit="1"/>
            </p:cNvSpPr>
            <p:nvPr/>
          </p:nvSpPr>
          <p:spPr bwMode="auto">
            <a:xfrm>
              <a:off x="-5" y="449"/>
              <a:ext cx="2883" cy="1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cxnSp>
          <p:nvCxnSpPr>
            <p:cNvPr id="142352" name="_s214021"/>
            <p:cNvCxnSpPr>
              <a:cxnSpLocks noChangeShapeType="1"/>
              <a:stCxn id="142358" idx="0"/>
              <a:endCxn id="142355" idx="2"/>
            </p:cNvCxnSpPr>
            <p:nvPr/>
          </p:nvCxnSpPr>
          <p:spPr bwMode="auto">
            <a:xfrm rot="16200000" flipV="1">
              <a:off x="1855" y="628"/>
              <a:ext cx="94" cy="932"/>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2353" name="_s214022"/>
            <p:cNvCxnSpPr>
              <a:cxnSpLocks noChangeShapeType="1"/>
              <a:stCxn id="142357" idx="0"/>
              <a:endCxn id="142355" idx="2"/>
            </p:cNvCxnSpPr>
            <p:nvPr/>
          </p:nvCxnSpPr>
          <p:spPr bwMode="auto">
            <a:xfrm rot="5400000" flipH="1">
              <a:off x="1390" y="1093"/>
              <a:ext cx="94" cy="1"/>
            </a:xfrm>
            <a:prstGeom prst="bentConnector3">
              <a:avLst>
                <a:gd name="adj1" fmla="val 4941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2354" name="_s214023"/>
            <p:cNvCxnSpPr>
              <a:cxnSpLocks noChangeShapeType="1"/>
              <a:stCxn id="142356" idx="0"/>
              <a:endCxn id="142355" idx="2"/>
            </p:cNvCxnSpPr>
            <p:nvPr/>
          </p:nvCxnSpPr>
          <p:spPr bwMode="auto">
            <a:xfrm rot="5400000" flipH="1" flipV="1">
              <a:off x="919" y="624"/>
              <a:ext cx="94" cy="940"/>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42355" name="_s214024"/>
            <p:cNvSpPr>
              <a:spLocks noChangeArrowheads="1"/>
            </p:cNvSpPr>
            <p:nvPr/>
          </p:nvSpPr>
          <p:spPr bwMode="auto">
            <a:xfrm>
              <a:off x="1004" y="642"/>
              <a:ext cx="864" cy="405"/>
            </a:xfrm>
            <a:prstGeom prst="roundRect">
              <a:avLst>
                <a:gd name="adj" fmla="val 16667"/>
              </a:avLst>
            </a:prstGeom>
            <a:solidFill>
              <a:srgbClr val="0000FF"/>
            </a:solidFill>
            <a:ln w="9525">
              <a:solidFill>
                <a:schemeClr val="tx1"/>
              </a:solidFill>
              <a:round/>
              <a:headEnd/>
              <a:tailEnd/>
            </a:ln>
          </p:spPr>
          <p:txBody>
            <a:bodyPr wrap="none" lIns="35876" tIns="17938" rIns="35876" bIns="17938" anchor="ctr"/>
            <a:lstStyle/>
            <a:p>
              <a:pPr algn="ctr" eaLnBrk="1" hangingPunct="1"/>
              <a:r>
                <a:rPr lang="en-US" sz="3200" b="1">
                  <a:solidFill>
                    <a:srgbClr val="FFFFFF"/>
                  </a:solidFill>
                </a:rPr>
                <a:t>Abrahamic</a:t>
              </a:r>
            </a:p>
          </p:txBody>
        </p:sp>
        <p:sp>
          <p:nvSpPr>
            <p:cNvPr id="142356" name="_s214025"/>
            <p:cNvSpPr>
              <a:spLocks noChangeArrowheads="1"/>
            </p:cNvSpPr>
            <p:nvPr/>
          </p:nvSpPr>
          <p:spPr bwMode="auto">
            <a:xfrm>
              <a:off x="6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solidFill>
                    <a:srgbClr val="FFFFFF"/>
                  </a:solidFill>
                </a:rPr>
                <a:t>Land</a:t>
              </a:r>
            </a:p>
          </p:txBody>
        </p:sp>
        <p:sp>
          <p:nvSpPr>
            <p:cNvPr id="142357" name="_s214026"/>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solidFill>
                    <a:srgbClr val="FFFFFF"/>
                  </a:solidFill>
                </a:rPr>
                <a:t>Davidic</a:t>
              </a:r>
            </a:p>
          </p:txBody>
        </p:sp>
        <p:sp>
          <p:nvSpPr>
            <p:cNvPr id="142358" name="_s214027"/>
            <p:cNvSpPr>
              <a:spLocks noChangeArrowheads="1"/>
            </p:cNvSpPr>
            <p:nvPr/>
          </p:nvSpPr>
          <p:spPr bwMode="auto">
            <a:xfrm>
              <a:off x="1936"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solidFill>
                    <a:srgbClr val="FFFFFF"/>
                  </a:solidFill>
                </a:rPr>
                <a:t>New</a:t>
              </a:r>
            </a:p>
          </p:txBody>
        </p:sp>
      </p:grpSp>
      <p:graphicFrame>
        <p:nvGraphicFramePr>
          <p:cNvPr id="37901" name="Group 13"/>
          <p:cNvGraphicFramePr>
            <a:graphicFrameLocks noGrp="1"/>
          </p:cNvGraphicFramePr>
          <p:nvPr/>
        </p:nvGraphicFramePr>
        <p:xfrm>
          <a:off x="76200" y="2895600"/>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Land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Seed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Blessing</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Physical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Political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Spiritual</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Deut. 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2 Sam. 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Jer. 31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Tree>
    <p:extLst>
      <p:ext uri="{BB962C8B-B14F-4D97-AF65-F5344CB8AC3E}">
        <p14:creationId xmlns:p14="http://schemas.microsoft.com/office/powerpoint/2010/main" val="393270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7901"/>
                                        </p:tgtEl>
                                        <p:attrNameLst>
                                          <p:attrName>style.visibility</p:attrName>
                                        </p:attrNameLst>
                                      </p:cBhvr>
                                      <p:to>
                                        <p:strVal val="visible"/>
                                      </p:to>
                                    </p:set>
                                    <p:animEffect transition="in" filter="dissolve">
                                      <p:cBhvr>
                                        <p:cTn id="15"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52800" y="76200"/>
            <a:ext cx="5486400" cy="2362200"/>
          </a:xfrm>
          <a:effectLst>
            <a:outerShdw blurRad="25400" dist="38099" dir="2700000" algn="ctr" rotWithShape="0">
              <a:srgbClr val="000000">
                <a:alpha val="99962"/>
              </a:srgbClr>
            </a:outerShdw>
          </a:effectLst>
        </p:spPr>
        <p:txBody>
          <a:bodyPr/>
          <a:lstStyle/>
          <a:p>
            <a:pPr eaLnBrk="1" hangingPunct="1">
              <a:defRPr/>
            </a:pPr>
            <a:r>
              <a:rPr lang="en-US" dirty="0"/>
              <a:t>Kinds of Covenants</a:t>
            </a:r>
          </a:p>
        </p:txBody>
      </p:sp>
      <p:sp>
        <p:nvSpPr>
          <p:cNvPr id="60419" name="Rectangle 3"/>
          <p:cNvSpPr>
            <a:spLocks noGrp="1" noChangeArrowheads="1"/>
          </p:cNvSpPr>
          <p:nvPr>
            <p:ph type="body" idx="1"/>
          </p:nvPr>
        </p:nvSpPr>
        <p:spPr>
          <a:xfrm>
            <a:off x="3059832" y="2438400"/>
            <a:ext cx="5855568" cy="4419600"/>
          </a:xfrm>
          <a:effectLst>
            <a:outerShdw blurRad="25400" dist="38099" dir="2700000" algn="ctr" rotWithShape="0">
              <a:srgbClr val="000000">
                <a:alpha val="99962"/>
              </a:srgbClr>
            </a:outerShdw>
          </a:effectLst>
        </p:spPr>
        <p:txBody>
          <a:bodyPr/>
          <a:lstStyle/>
          <a:p>
            <a:pPr marL="0" indent="0" algn="r" eaLnBrk="1" hangingPunct="1">
              <a:lnSpc>
                <a:spcPct val="90000"/>
              </a:lnSpc>
              <a:buNone/>
              <a:defRPr/>
            </a:pPr>
            <a:r>
              <a:rPr lang="en-US" sz="3600" dirty="0"/>
              <a:t>Covenant Theology (Theological)</a:t>
            </a:r>
          </a:p>
          <a:p>
            <a:pPr marL="0" indent="0" algn="r" eaLnBrk="1" hangingPunct="1">
              <a:lnSpc>
                <a:spcPct val="90000"/>
              </a:lnSpc>
              <a:buNone/>
              <a:defRPr/>
            </a:pPr>
            <a:endParaRPr lang="en-US" sz="3600" dirty="0"/>
          </a:p>
          <a:p>
            <a:pPr marL="0" indent="0" algn="r" eaLnBrk="1" hangingPunct="1">
              <a:lnSpc>
                <a:spcPct val="90000"/>
              </a:lnSpc>
              <a:buNone/>
              <a:defRPr/>
            </a:pPr>
            <a:r>
              <a:rPr lang="en-US" sz="3600" dirty="0"/>
              <a:t>Scriptural (Biblical)</a:t>
            </a:r>
          </a:p>
        </p:txBody>
      </p:sp>
      <p:sp>
        <p:nvSpPr>
          <p:cNvPr id="60420" name="Text Box 4"/>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18</a:t>
            </a:r>
          </a:p>
        </p:txBody>
      </p:sp>
    </p:spTree>
    <p:extLst>
      <p:ext uri="{BB962C8B-B14F-4D97-AF65-F5344CB8AC3E}">
        <p14:creationId xmlns:p14="http://schemas.microsoft.com/office/powerpoint/2010/main" val="33190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58850"/>
            <a:ext cx="9296400" cy="778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idx="4294967295"/>
          </p:nvPr>
        </p:nvSpPr>
        <p:spPr bwMode="auto">
          <a:xfrm>
            <a:off x="3200400" y="0"/>
            <a:ext cx="5943600" cy="1524000"/>
          </a:xfrm>
          <a:prstGeom prst="rect">
            <a:avLst/>
          </a:prstGeom>
          <a:solidFill>
            <a:schemeClr val="accent2"/>
          </a:solidFill>
          <a:ln w="57150">
            <a:solidFill>
              <a:schemeClr val="bg2"/>
            </a:solidFill>
            <a:miter lim="800000"/>
            <a:headEnd/>
            <a:tailEnd/>
          </a:ln>
        </p:spPr>
        <p:txBody>
          <a:bodyPr/>
          <a:lstStyle/>
          <a:p>
            <a:pPr algn="ctr" eaLnBrk="1" hangingPunct="1">
              <a:defRPr/>
            </a:pPr>
            <a:r>
              <a:rPr lang="en-US">
                <a:latin typeface="Times" charset="0"/>
                <a:ea typeface="ＭＳ Ｐゴシック" charset="0"/>
                <a:cs typeface="ＭＳ Ｐゴシック" charset="0"/>
              </a:rPr>
              <a:t>Borders of the Land Promised to Abraham</a:t>
            </a:r>
          </a:p>
        </p:txBody>
      </p:sp>
      <p:pic>
        <p:nvPicPr>
          <p:cNvPr id="144387" name="Picture 4" descr="AncientEgyptianFamily">
            <a:hlinkClick r:id="" action="ppaction://noac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924300"/>
            <a:ext cx="1549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3" name="AutoShape 7"/>
          <p:cNvSpPr>
            <a:spLocks noChangeArrowheads="1"/>
          </p:cNvSpPr>
          <p:nvPr/>
        </p:nvSpPr>
        <p:spPr bwMode="auto">
          <a:xfrm rot="-9378132">
            <a:off x="1490663" y="1573213"/>
            <a:ext cx="965200" cy="2109787"/>
          </a:xfrm>
          <a:prstGeom prst="parallelogram">
            <a:avLst>
              <a:gd name="adj" fmla="val 25000"/>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4391" name="Text Box 8"/>
          <p:cNvSpPr txBox="1">
            <a:spLocks noChangeArrowheads="1"/>
          </p:cNvSpPr>
          <p:nvPr/>
        </p:nvSpPr>
        <p:spPr bwMode="auto">
          <a:xfrm>
            <a:off x="3124200" y="3048000"/>
            <a:ext cx="6019800" cy="2654300"/>
          </a:xfrm>
          <a:prstGeom prst="rect">
            <a:avLst/>
          </a:prstGeom>
          <a:gradFill rotWithShape="1">
            <a:gsLst>
              <a:gs pos="0">
                <a:srgbClr val="663300"/>
              </a:gs>
              <a:gs pos="100000">
                <a:srgbClr val="2F18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latin typeface="Tahoma" charset="0"/>
              </a:rPr>
              <a:t>Genesis 15:18 </a:t>
            </a:r>
          </a:p>
          <a:p>
            <a:r>
              <a:rPr lang="en-US" sz="2800" dirty="0">
                <a:latin typeface="Tahoma" charset="0"/>
              </a:rPr>
              <a:t>On that day the LORD made a covenant with Abram, saying, </a:t>
            </a:r>
            <a:r>
              <a:rPr lang="en-US" altLang="ja-JP" sz="2800" dirty="0">
                <a:latin typeface="Tahoma" charset="0"/>
              </a:rPr>
              <a:t>"To your offspring I give this land, from the river of Egypt to the great river, the river Euphrates" (ESV)</a:t>
            </a:r>
            <a:endParaRPr lang="en-US" sz="2800" dirty="0">
              <a:latin typeface="Tahoma" charset="0"/>
            </a:endParaRPr>
          </a:p>
        </p:txBody>
      </p:sp>
      <p:sp>
        <p:nvSpPr>
          <p:cNvPr id="29705" name="Text Box 9"/>
          <p:cNvSpPr txBox="1">
            <a:spLocks noChangeArrowheads="1"/>
          </p:cNvSpPr>
          <p:nvPr/>
        </p:nvSpPr>
        <p:spPr bwMode="auto">
          <a:xfrm>
            <a:off x="8496300" y="33338"/>
            <a:ext cx="5730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Tahoma" pitchFamily="-108" charset="-52"/>
                <a:ea typeface="ＭＳ Ｐゴシック" pitchFamily="-108" charset="-128"/>
                <a:cs typeface="ＭＳ Ｐゴシック" pitchFamily="-108" charset="-128"/>
              </a:rPr>
              <a:t>21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1000" fill="hold"/>
                                        <p:tgtEl>
                                          <p:spTgt spid="29701"/>
                                        </p:tgtEl>
                                        <p:attrNameLst>
                                          <p:attrName>ppt_w</p:attrName>
                                        </p:attrNameLst>
                                      </p:cBhvr>
                                      <p:tavLst>
                                        <p:tav tm="0">
                                          <p:val>
                                            <p:fltVal val="0"/>
                                          </p:val>
                                        </p:tav>
                                        <p:tav tm="100000">
                                          <p:val>
                                            <p:strVal val="#ppt_w"/>
                                          </p:val>
                                        </p:tav>
                                      </p:tavLst>
                                    </p:anim>
                                    <p:anim calcmode="lin" valueType="num">
                                      <p:cBhvr>
                                        <p:cTn id="8" dur="1000" fill="hold"/>
                                        <p:tgtEl>
                                          <p:spTgt spid="29701"/>
                                        </p:tgtEl>
                                        <p:attrNameLst>
                                          <p:attrName>ppt_h</p:attrName>
                                        </p:attrNameLst>
                                      </p:cBhvr>
                                      <p:tavLst>
                                        <p:tav tm="0">
                                          <p:val>
                                            <p:fltVal val="0"/>
                                          </p:val>
                                        </p:tav>
                                        <p:tav tm="100000">
                                          <p:val>
                                            <p:strVal val="#ppt_h"/>
                                          </p:val>
                                        </p:tav>
                                      </p:tavLst>
                                    </p:anim>
                                    <p:anim calcmode="lin" valueType="num">
                                      <p:cBhvr>
                                        <p:cTn id="9" dur="1000" fill="hold"/>
                                        <p:tgtEl>
                                          <p:spTgt spid="297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7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9702"/>
                                        </p:tgtEl>
                                        <p:attrNameLst>
                                          <p:attrName>style.visibility</p:attrName>
                                        </p:attrNameLst>
                                      </p:cBhvr>
                                      <p:to>
                                        <p:strVal val="visible"/>
                                      </p:to>
                                    </p:set>
                                    <p:anim calcmode="lin" valueType="num">
                                      <p:cBhvr>
                                        <p:cTn id="15" dur="1000" fill="hold"/>
                                        <p:tgtEl>
                                          <p:spTgt spid="29702"/>
                                        </p:tgtEl>
                                        <p:attrNameLst>
                                          <p:attrName>ppt_w</p:attrName>
                                        </p:attrNameLst>
                                      </p:cBhvr>
                                      <p:tavLst>
                                        <p:tav tm="0">
                                          <p:val>
                                            <p:fltVal val="0"/>
                                          </p:val>
                                        </p:tav>
                                        <p:tav tm="100000">
                                          <p:val>
                                            <p:strVal val="#ppt_w"/>
                                          </p:val>
                                        </p:tav>
                                      </p:tavLst>
                                    </p:anim>
                                    <p:anim calcmode="lin" valueType="num">
                                      <p:cBhvr>
                                        <p:cTn id="16" dur="1000" fill="hold"/>
                                        <p:tgtEl>
                                          <p:spTgt spid="29702"/>
                                        </p:tgtEl>
                                        <p:attrNameLst>
                                          <p:attrName>ppt_h</p:attrName>
                                        </p:attrNameLst>
                                      </p:cBhvr>
                                      <p:tavLst>
                                        <p:tav tm="0">
                                          <p:val>
                                            <p:fltVal val="0"/>
                                          </p:val>
                                        </p:tav>
                                        <p:tav tm="100000">
                                          <p:val>
                                            <p:strVal val="#ppt_h"/>
                                          </p:val>
                                        </p:tav>
                                      </p:tavLst>
                                    </p:anim>
                                    <p:anim calcmode="lin" valueType="num">
                                      <p:cBhvr>
                                        <p:cTn id="17" dur="1000" fill="hold"/>
                                        <p:tgtEl>
                                          <p:spTgt spid="2970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7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9703"/>
                                        </p:tgtEl>
                                        <p:attrNameLst>
                                          <p:attrName>style.visibility</p:attrName>
                                        </p:attrNameLst>
                                      </p:cBhvr>
                                      <p:to>
                                        <p:strVal val="visible"/>
                                      </p:to>
                                    </p:set>
                                    <p:anim calcmode="lin" valueType="num">
                                      <p:cBhvr>
                                        <p:cTn id="23" dur="1000" fill="hold"/>
                                        <p:tgtEl>
                                          <p:spTgt spid="29703"/>
                                        </p:tgtEl>
                                        <p:attrNameLst>
                                          <p:attrName>ppt_w</p:attrName>
                                        </p:attrNameLst>
                                      </p:cBhvr>
                                      <p:tavLst>
                                        <p:tav tm="0">
                                          <p:val>
                                            <p:fltVal val="0"/>
                                          </p:val>
                                        </p:tav>
                                        <p:tav tm="100000">
                                          <p:val>
                                            <p:strVal val="#ppt_w"/>
                                          </p:val>
                                        </p:tav>
                                      </p:tavLst>
                                    </p:anim>
                                    <p:anim calcmode="lin" valueType="num">
                                      <p:cBhvr>
                                        <p:cTn id="24" dur="1000" fill="hold"/>
                                        <p:tgtEl>
                                          <p:spTgt spid="29703"/>
                                        </p:tgtEl>
                                        <p:attrNameLst>
                                          <p:attrName>ppt_h</p:attrName>
                                        </p:attrNameLst>
                                      </p:cBhvr>
                                      <p:tavLst>
                                        <p:tav tm="0">
                                          <p:val>
                                            <p:fltVal val="0"/>
                                          </p:val>
                                        </p:tav>
                                        <p:tav tm="100000">
                                          <p:val>
                                            <p:strVal val="#ppt_h"/>
                                          </p:val>
                                        </p:tav>
                                      </p:tavLst>
                                    </p:anim>
                                    <p:anim calcmode="lin" valueType="num">
                                      <p:cBhvr>
                                        <p:cTn id="25" dur="1000" fill="hold"/>
                                        <p:tgtEl>
                                          <p:spTgt spid="2970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97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457200" y="1143000"/>
            <a:ext cx="8229600" cy="3886200"/>
          </a:xfrm>
        </p:spPr>
        <p:txBody>
          <a:bodyPr/>
          <a:lstStyle/>
          <a:p>
            <a:pPr eaLnBrk="1" hangingPunct="1"/>
            <a:r>
              <a:rPr lang="en-US" sz="5400">
                <a:solidFill>
                  <a:srgbClr val="FFFF00"/>
                </a:solidFill>
                <a:latin typeface="Bookman Old Style" charset="0"/>
                <a:ea typeface="ＭＳ Ｐゴシック" charset="0"/>
                <a:cs typeface="ＭＳ Ｐゴシック" charset="0"/>
              </a:rPr>
              <a:t>COVENANT KINDNESS TOWARDS </a:t>
            </a:r>
            <a:br>
              <a:rPr lang="en-US" sz="5400">
                <a:solidFill>
                  <a:srgbClr val="FFFF00"/>
                </a:solidFill>
                <a:latin typeface="Bookman Old Style" charset="0"/>
                <a:ea typeface="ＭＳ Ｐゴシック" charset="0"/>
                <a:cs typeface="ＭＳ Ｐゴシック" charset="0"/>
              </a:rPr>
            </a:br>
            <a:r>
              <a:rPr lang="en-US" sz="5400">
                <a:solidFill>
                  <a:srgbClr val="FFFF00"/>
                </a:solidFill>
                <a:latin typeface="Bookman Old Style" charset="0"/>
                <a:ea typeface="ＭＳ Ｐゴシック" charset="0"/>
                <a:cs typeface="ＭＳ Ｐゴシック" charset="0"/>
              </a:rPr>
              <a:t>the </a:t>
            </a:r>
            <a:br>
              <a:rPr lang="en-US" sz="5400">
                <a:solidFill>
                  <a:srgbClr val="FFFF00"/>
                </a:solidFill>
                <a:latin typeface="Bookman Old Style" charset="0"/>
                <a:ea typeface="ＭＳ Ｐゴシック" charset="0"/>
                <a:cs typeface="ＭＳ Ｐゴシック" charset="0"/>
              </a:rPr>
            </a:br>
            <a:r>
              <a:rPr lang="en-US" sz="5400">
                <a:solidFill>
                  <a:srgbClr val="FFFF00"/>
                </a:solidFill>
                <a:latin typeface="Bookman Old Style" charset="0"/>
                <a:ea typeface="ＭＳ Ｐゴシック" charset="0"/>
                <a:cs typeface="ＭＳ Ｐゴシック" charset="0"/>
              </a:rPr>
              <a:t>DAVIDIC DYNASTY</a:t>
            </a:r>
          </a:p>
        </p:txBody>
      </p:sp>
      <p:sp>
        <p:nvSpPr>
          <p:cNvPr id="146434" name="Text Box 3"/>
          <p:cNvSpPr txBox="1">
            <a:spLocks noChangeArrowheads="1"/>
          </p:cNvSpPr>
          <p:nvPr/>
        </p:nvSpPr>
        <p:spPr bwMode="auto">
          <a:xfrm>
            <a:off x="84677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king-davi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067800" cy="1097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482" name="Rectangle 4"/>
          <p:cNvSpPr>
            <a:spLocks noGrp="1" noChangeArrowheads="1"/>
          </p:cNvSpPr>
          <p:nvPr>
            <p:ph type="title" idx="4294967295"/>
          </p:nvPr>
        </p:nvSpPr>
        <p:spPr>
          <a:xfrm>
            <a:off x="2133600" y="609600"/>
            <a:ext cx="6324600" cy="1066800"/>
          </a:xfrm>
        </p:spPr>
        <p:txBody>
          <a:bodyPr/>
          <a:lstStyle/>
          <a:p>
            <a:pPr eaLnBrk="1" hangingPunct="1"/>
            <a:r>
              <a:rPr lang="en-US" sz="2800" b="1" dirty="0">
                <a:solidFill>
                  <a:srgbClr val="FFFF00"/>
                </a:solidFill>
                <a:latin typeface="Century Gothic" charset="0"/>
                <a:ea typeface="ＭＳ Ｐゴシック" charset="0"/>
                <a:cs typeface="ＭＳ Ｐゴシック" charset="0"/>
              </a:rPr>
              <a:t>Nathan related God</a:t>
            </a:r>
            <a:r>
              <a:rPr lang="fr-FR" altLang="ja-JP" sz="2800" b="1" dirty="0">
                <a:solidFill>
                  <a:srgbClr val="FFFF00"/>
                </a:solidFill>
                <a:latin typeface="Century Gothic" charset="0"/>
                <a:ea typeface="ＭＳ Ｐゴシック" charset="0"/>
                <a:cs typeface="ＭＳ Ｐゴシック" charset="0"/>
              </a:rPr>
              <a:t>'</a:t>
            </a:r>
            <a:r>
              <a:rPr lang="en-US" altLang="ja-JP" sz="2800" b="1" dirty="0">
                <a:solidFill>
                  <a:srgbClr val="FFFF00"/>
                </a:solidFill>
                <a:latin typeface="Century Gothic" charset="0"/>
                <a:ea typeface="ＭＳ Ｐゴシック" charset="0"/>
                <a:cs typeface="ＭＳ Ｐゴシック" charset="0"/>
              </a:rPr>
              <a:t>s promise to David (2 Sam. 7)</a:t>
            </a:r>
            <a:endParaRPr lang="en-US" dirty="0">
              <a:latin typeface="Times New Roman"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189038" y="304800"/>
            <a:ext cx="6837362" cy="1036638"/>
          </a:xfrm>
          <a:noFill/>
        </p:spPr>
        <p:txBody>
          <a:bodyPr/>
          <a:lstStyle/>
          <a:p>
            <a:pPr eaLnBrk="1" hangingPunct="1"/>
            <a:r>
              <a:rPr lang="en-US">
                <a:solidFill>
                  <a:srgbClr val="FFFF00"/>
                </a:solidFill>
                <a:latin typeface="Bookman Old Style" charset="0"/>
                <a:ea typeface="ＭＳ Ｐゴシック" charset="0"/>
                <a:cs typeface="ＭＳ Ｐゴシック" charset="0"/>
              </a:rPr>
              <a:t>KEY VERSE</a:t>
            </a:r>
          </a:p>
        </p:txBody>
      </p:sp>
      <p:pic>
        <p:nvPicPr>
          <p:cNvPr id="150530" name="Picture 4" descr="Bibl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334000" y="4419600"/>
            <a:ext cx="3657600" cy="2286000"/>
          </a:xfrm>
        </p:spPr>
      </p:pic>
      <p:sp>
        <p:nvSpPr>
          <p:cNvPr id="150531" name="Text Box 7"/>
          <p:cNvSpPr txBox="1">
            <a:spLocks noChangeArrowheads="1"/>
          </p:cNvSpPr>
          <p:nvPr/>
        </p:nvSpPr>
        <p:spPr bwMode="auto">
          <a:xfrm>
            <a:off x="84677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22</a:t>
            </a:r>
          </a:p>
        </p:txBody>
      </p:sp>
      <p:sp>
        <p:nvSpPr>
          <p:cNvPr id="115720" name="Rectangle 8"/>
          <p:cNvSpPr>
            <a:spLocks noChangeArrowheads="1"/>
          </p:cNvSpPr>
          <p:nvPr/>
        </p:nvSpPr>
        <p:spPr bwMode="auto">
          <a:xfrm>
            <a:off x="457200" y="1295400"/>
            <a:ext cx="76962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b="1" dirty="0">
                <a:latin typeface="Times New Roman" charset="0"/>
              </a:rPr>
              <a:t>   </a:t>
            </a:r>
            <a:r>
              <a:rPr lang="en-US" altLang="ja-JP" sz="3200" b="1" dirty="0">
                <a:solidFill>
                  <a:srgbClr val="FFFF00"/>
                </a:solidFill>
                <a:latin typeface="Times New Roman" charset="0"/>
              </a:rPr>
              <a:t>"For when you</a:t>
            </a:r>
            <a:r>
              <a:rPr lang="en-US" altLang="ja-JP" sz="3200" b="1" dirty="0">
                <a:solidFill>
                  <a:srgbClr val="000099"/>
                </a:solidFill>
                <a:latin typeface="Times New Roman" charset="0"/>
              </a:rPr>
              <a:t> </a:t>
            </a:r>
            <a:r>
              <a:rPr lang="en-US" altLang="ja-JP" sz="4000" b="1" dirty="0">
                <a:solidFill>
                  <a:schemeClr val="bg1"/>
                </a:solidFill>
                <a:latin typeface="Times New Roman" charset="0"/>
              </a:rPr>
              <a:t>(David)</a:t>
            </a:r>
            <a:r>
              <a:rPr lang="en-US" altLang="ja-JP" sz="3200" b="1" dirty="0">
                <a:solidFill>
                  <a:srgbClr val="000099"/>
                </a:solidFill>
                <a:latin typeface="Times New Roman" charset="0"/>
              </a:rPr>
              <a:t> </a:t>
            </a:r>
            <a:r>
              <a:rPr lang="en-US" altLang="ja-JP" sz="3200" b="1" dirty="0">
                <a:solidFill>
                  <a:srgbClr val="FFFF00"/>
                </a:solidFill>
                <a:latin typeface="Times New Roman" charset="0"/>
              </a:rPr>
              <a:t>die, I will</a:t>
            </a:r>
            <a:r>
              <a:rPr lang="en-US" altLang="ja-JP" sz="3200" b="1" dirty="0">
                <a:solidFill>
                  <a:srgbClr val="000099"/>
                </a:solidFill>
                <a:latin typeface="Times New Roman" charset="0"/>
              </a:rPr>
              <a:t> </a:t>
            </a:r>
            <a:r>
              <a:rPr lang="en-US" altLang="ja-JP" sz="3200" b="1" dirty="0">
                <a:solidFill>
                  <a:srgbClr val="FFFF00"/>
                </a:solidFill>
                <a:latin typeface="Times New Roman" charset="0"/>
              </a:rPr>
              <a:t>raise up  one of your descendants, and I will make his kingdom strong. He is the one who will build a house—a temple—for my name.  And I will establish the throne of his kingdom forever."</a:t>
            </a:r>
          </a:p>
          <a:p>
            <a:pPr marL="342900" indent="-342900" eaLnBrk="1" hangingPunct="1">
              <a:spcBef>
                <a:spcPct val="20000"/>
              </a:spcBef>
            </a:pPr>
            <a:r>
              <a:rPr lang="en-US" sz="3200" b="1" dirty="0">
                <a:solidFill>
                  <a:srgbClr val="FFFF00"/>
                </a:solidFill>
                <a:latin typeface="Times New Roman" charset="0"/>
              </a:rPr>
              <a:t>    2 Samuel 7:12-13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5720">
                                            <p:txEl>
                                              <p:pRg st="0" end="0"/>
                                            </p:txEl>
                                          </p:spTgt>
                                        </p:tgtEl>
                                        <p:attrNameLst>
                                          <p:attrName>style.visibility</p:attrName>
                                        </p:attrNameLst>
                                      </p:cBhvr>
                                      <p:to>
                                        <p:strVal val="visible"/>
                                      </p:to>
                                    </p:set>
                                    <p:animEffect transition="in" filter="fade">
                                      <p:cBhvr>
                                        <p:cTn id="7" dur="500"/>
                                        <p:tgtEl>
                                          <p:spTgt spid="115720">
                                            <p:txEl>
                                              <p:pRg st="0" end="0"/>
                                            </p:txEl>
                                          </p:spTgt>
                                        </p:tgtEl>
                                      </p:cBhvr>
                                    </p:animEffect>
                                    <p:anim calcmode="lin" valueType="num">
                                      <p:cBhvr>
                                        <p:cTn id="8" dur="500" fill="hold"/>
                                        <p:tgtEl>
                                          <p:spTgt spid="11572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157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5720">
                                            <p:txEl>
                                              <p:pRg st="1" end="1"/>
                                            </p:txEl>
                                          </p:spTgt>
                                        </p:tgtEl>
                                        <p:attrNameLst>
                                          <p:attrName>style.visibility</p:attrName>
                                        </p:attrNameLst>
                                      </p:cBhvr>
                                      <p:to>
                                        <p:strVal val="visible"/>
                                      </p:to>
                                    </p:set>
                                    <p:animEffect transition="in" filter="fade">
                                      <p:cBhvr>
                                        <p:cTn id="14" dur="500"/>
                                        <p:tgtEl>
                                          <p:spTgt spid="115720">
                                            <p:txEl>
                                              <p:pRg st="1" end="1"/>
                                            </p:txEl>
                                          </p:spTgt>
                                        </p:tgtEl>
                                      </p:cBhvr>
                                    </p:animEffect>
                                    <p:anim calcmode="lin" valueType="num">
                                      <p:cBhvr>
                                        <p:cTn id="15" dur="500" fill="hold"/>
                                        <p:tgtEl>
                                          <p:spTgt spid="115720">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1157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descr="Walnu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18787" name="Text Box 3"/>
          <p:cNvSpPr txBox="1">
            <a:spLocks noChangeArrowheads="1"/>
          </p:cNvSpPr>
          <p:nvPr/>
        </p:nvSpPr>
        <p:spPr bwMode="auto">
          <a:xfrm>
            <a:off x="2095500" y="1381125"/>
            <a:ext cx="4800600" cy="641350"/>
          </a:xfrm>
          <a:prstGeom prst="rect">
            <a:avLst/>
          </a:prstGeom>
          <a:gradFill rotWithShape="0">
            <a:gsLst>
              <a:gs pos="0">
                <a:srgbClr val="993300"/>
              </a:gs>
              <a:gs pos="100000">
                <a:schemeClr val="tx2"/>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Covenants of Promise</a:t>
            </a:r>
          </a:p>
        </p:txBody>
      </p:sp>
      <p:sp>
        <p:nvSpPr>
          <p:cNvPr id="118788" name="Text Box 4"/>
          <p:cNvSpPr txBox="1">
            <a:spLocks noChangeArrowheads="1"/>
          </p:cNvSpPr>
          <p:nvPr/>
        </p:nvSpPr>
        <p:spPr bwMode="auto">
          <a:xfrm>
            <a:off x="1447800" y="3498850"/>
            <a:ext cx="6096000" cy="1128713"/>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Administrative Covenants </a:t>
            </a:r>
            <a:r>
              <a:rPr lang="en-US" sz="3200" b="1" i="1">
                <a:solidFill>
                  <a:schemeClr val="bg1"/>
                </a:solidFill>
                <a:effectLst>
                  <a:outerShdw blurRad="38100" dist="38100" dir="2700000" algn="tl">
                    <a:srgbClr val="000000"/>
                  </a:outerShdw>
                </a:effectLst>
                <a:latin typeface="Times New Roman" charset="0"/>
              </a:rPr>
              <a:t>How to experience the blessing</a:t>
            </a:r>
          </a:p>
        </p:txBody>
      </p:sp>
      <p:sp>
        <p:nvSpPr>
          <p:cNvPr id="118789" name="AutoShape 5"/>
          <p:cNvSpPr>
            <a:spLocks noChangeArrowheads="1"/>
          </p:cNvSpPr>
          <p:nvPr/>
        </p:nvSpPr>
        <p:spPr bwMode="auto">
          <a:xfrm>
            <a:off x="533400" y="990600"/>
            <a:ext cx="762000" cy="4114800"/>
          </a:xfrm>
          <a:prstGeom prst="upArrow">
            <a:avLst>
              <a:gd name="adj1" fmla="val 50000"/>
              <a:gd name="adj2" fmla="val 135000"/>
            </a:avLst>
          </a:prstGeom>
          <a:gradFill rotWithShape="0">
            <a:gsLst>
              <a:gs pos="0">
                <a:srgbClr val="0066CC"/>
              </a:gs>
              <a:gs pos="100000">
                <a:srgbClr val="0066CC">
                  <a:gamma/>
                  <a:shade val="46275"/>
                  <a:invGamma/>
                </a:srgbClr>
              </a:gs>
            </a:gsLst>
            <a:lin ang="5400000" scaled="1"/>
          </a:gradFill>
          <a:ln w="9525">
            <a:solidFill>
              <a:schemeClr val="tx1"/>
            </a:solidFill>
            <a:miter lim="800000"/>
            <a:headEnd/>
            <a:tailEnd/>
          </a:ln>
          <a:effectLst>
            <a:outerShdw blurRad="63500" dist="68978" dir="1379351"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0" name="AutoShape 6"/>
          <p:cNvSpPr>
            <a:spLocks noChangeArrowheads="1"/>
          </p:cNvSpPr>
          <p:nvPr/>
        </p:nvSpPr>
        <p:spPr bwMode="auto">
          <a:xfrm>
            <a:off x="7696200" y="838200"/>
            <a:ext cx="838200" cy="4343400"/>
          </a:xfrm>
          <a:prstGeom prst="upArrow">
            <a:avLst>
              <a:gd name="adj1" fmla="val 50000"/>
              <a:gd name="adj2" fmla="val 129545"/>
            </a:avLst>
          </a:prstGeom>
          <a:gradFill rotWithShape="0">
            <a:gsLst>
              <a:gs pos="0">
                <a:srgbClr val="0066CC"/>
              </a:gs>
              <a:gs pos="100000">
                <a:srgbClr val="0066CC">
                  <a:gamma/>
                  <a:shade val="46275"/>
                  <a:invGamma/>
                </a:srgbClr>
              </a:gs>
            </a:gsLst>
            <a:lin ang="5400000" scaled="1"/>
          </a:gradFill>
          <a:ln w="9525">
            <a:solidFill>
              <a:schemeClr val="tx1"/>
            </a:solidFill>
            <a:miter lim="800000"/>
            <a:headEnd/>
            <a:tailEnd/>
          </a:ln>
          <a:effectLst>
            <a:outerShdw blurRad="63500" dist="68978" dir="1379351"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1" name="Text Box 7"/>
          <p:cNvSpPr txBox="1">
            <a:spLocks noChangeArrowheads="1"/>
          </p:cNvSpPr>
          <p:nvPr/>
        </p:nvSpPr>
        <p:spPr bwMode="auto">
          <a:xfrm>
            <a:off x="152400" y="2536825"/>
            <a:ext cx="3124200" cy="641350"/>
          </a:xfrm>
          <a:prstGeom prst="rect">
            <a:avLst/>
          </a:prstGeom>
          <a:gradFill rotWithShape="0">
            <a:gsLst>
              <a:gs pos="0">
                <a:srgbClr val="993300"/>
              </a:gs>
              <a:gs pos="100000">
                <a:schemeClr val="tx2"/>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Abrahamic</a:t>
            </a:r>
          </a:p>
        </p:txBody>
      </p:sp>
      <p:sp>
        <p:nvSpPr>
          <p:cNvPr id="118792" name="Text Box 8"/>
          <p:cNvSpPr txBox="1">
            <a:spLocks noChangeArrowheads="1"/>
          </p:cNvSpPr>
          <p:nvPr/>
        </p:nvSpPr>
        <p:spPr bwMode="auto">
          <a:xfrm>
            <a:off x="5657850" y="2559050"/>
            <a:ext cx="3105150" cy="641350"/>
          </a:xfrm>
          <a:prstGeom prst="rect">
            <a:avLst/>
          </a:prstGeom>
          <a:gradFill rotWithShape="0">
            <a:gsLst>
              <a:gs pos="0">
                <a:srgbClr val="800080">
                  <a:gamma/>
                  <a:shade val="46275"/>
                  <a:invGamma/>
                </a:srgbClr>
              </a:gs>
              <a:gs pos="100000">
                <a:srgbClr val="800080"/>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Davidic</a:t>
            </a:r>
          </a:p>
        </p:txBody>
      </p:sp>
      <p:sp>
        <p:nvSpPr>
          <p:cNvPr id="118793" name="Text Box 9"/>
          <p:cNvSpPr txBox="1">
            <a:spLocks noChangeArrowheads="1"/>
          </p:cNvSpPr>
          <p:nvPr/>
        </p:nvSpPr>
        <p:spPr bwMode="auto">
          <a:xfrm>
            <a:off x="238125" y="5041900"/>
            <a:ext cx="4029075" cy="1739900"/>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chemeClr val="bg1"/>
                </a:solidFill>
                <a:effectLst>
                  <a:outerShdw blurRad="38100" dist="38100" dir="2700000" algn="tl">
                    <a:srgbClr val="000000"/>
                  </a:outerShdw>
                </a:effectLst>
                <a:latin typeface="Times New Roman" charset="0"/>
              </a:rPr>
              <a:t>Mosaic          </a:t>
            </a:r>
            <a:r>
              <a:rPr lang="en-US" sz="3600" b="1" i="1" dirty="0">
                <a:solidFill>
                  <a:schemeClr val="bg1"/>
                </a:solidFill>
                <a:effectLst>
                  <a:outerShdw blurRad="38100" dist="38100" dir="2700000" algn="tl">
                    <a:srgbClr val="000000"/>
                  </a:outerShdw>
                </a:effectLst>
                <a:latin typeface="Times New Roman" charset="0"/>
              </a:rPr>
              <a:t>Israel</a:t>
            </a:r>
            <a:r>
              <a:rPr lang="fr-FR" altLang="ja-JP" sz="3600" b="1" i="1" dirty="0">
                <a:solidFill>
                  <a:schemeClr val="bg1"/>
                </a:solidFill>
                <a:effectLst>
                  <a:outerShdw blurRad="38100" dist="38100" dir="2700000" algn="tl">
                    <a:srgbClr val="000000"/>
                  </a:outerShdw>
                </a:effectLst>
                <a:latin typeface="Times New Roman" charset="0"/>
              </a:rPr>
              <a:t>'</a:t>
            </a:r>
            <a:r>
              <a:rPr lang="en-US" altLang="ja-JP" sz="3600" b="1" i="1" dirty="0">
                <a:solidFill>
                  <a:schemeClr val="bg1"/>
                </a:solidFill>
                <a:effectLst>
                  <a:outerShdw blurRad="38100" dist="38100" dir="2700000" algn="tl">
                    <a:srgbClr val="000000"/>
                  </a:outerShdw>
                </a:effectLst>
                <a:latin typeface="Times New Roman" charset="0"/>
              </a:rPr>
              <a:t>s terms of obedience</a:t>
            </a:r>
            <a:endParaRPr lang="en-US" sz="3600" b="1" i="1" dirty="0">
              <a:solidFill>
                <a:schemeClr val="bg1"/>
              </a:solidFill>
              <a:effectLst>
                <a:outerShdw blurRad="38100" dist="38100" dir="2700000" algn="tl">
                  <a:srgbClr val="000000"/>
                </a:outerShdw>
              </a:effectLst>
              <a:latin typeface="Times New Roman" charset="0"/>
            </a:endParaRPr>
          </a:p>
        </p:txBody>
      </p:sp>
      <p:sp>
        <p:nvSpPr>
          <p:cNvPr id="118794" name="Text Box 10"/>
          <p:cNvSpPr txBox="1">
            <a:spLocks noChangeArrowheads="1"/>
          </p:cNvSpPr>
          <p:nvPr/>
        </p:nvSpPr>
        <p:spPr bwMode="auto">
          <a:xfrm>
            <a:off x="4800600" y="5041900"/>
            <a:ext cx="4200525" cy="1739900"/>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New                      </a:t>
            </a:r>
            <a:r>
              <a:rPr lang="en-US" sz="3600" b="1" i="1">
                <a:solidFill>
                  <a:schemeClr val="bg1"/>
                </a:solidFill>
                <a:effectLst>
                  <a:outerShdw blurRad="38100" dist="38100" dir="2700000" algn="tl">
                    <a:srgbClr val="000000"/>
                  </a:outerShdw>
                </a:effectLst>
                <a:latin typeface="Times New Roman" charset="0"/>
              </a:rPr>
              <a:t>Terms of obedience under Messiah</a:t>
            </a:r>
          </a:p>
        </p:txBody>
      </p:sp>
      <p:sp>
        <p:nvSpPr>
          <p:cNvPr id="118796" name="AutoShape 12"/>
          <p:cNvSpPr>
            <a:spLocks noChangeArrowheads="1"/>
          </p:cNvSpPr>
          <p:nvPr/>
        </p:nvSpPr>
        <p:spPr bwMode="auto">
          <a:xfrm>
            <a:off x="228600" y="-152400"/>
            <a:ext cx="8686800" cy="1371600"/>
          </a:xfrm>
          <a:prstGeom prst="rightArrow">
            <a:avLst>
              <a:gd name="adj1" fmla="val 50000"/>
              <a:gd name="adj2" fmla="val 158333"/>
            </a:avLst>
          </a:prstGeom>
          <a:gradFill rotWithShape="0">
            <a:gsLst>
              <a:gs pos="0">
                <a:schemeClr val="tx1"/>
              </a:gs>
              <a:gs pos="50000">
                <a:srgbClr val="993300"/>
              </a:gs>
              <a:gs pos="100000">
                <a:schemeClr val="tx1"/>
              </a:gs>
            </a:gsLst>
            <a:lin ang="5400000" scaled="1"/>
          </a:gradFill>
          <a:ln w="9525">
            <a:solidFill>
              <a:schemeClr val="tx1"/>
            </a:solidFill>
            <a:miter lim="800000"/>
            <a:headEnd/>
            <a:tailEnd/>
          </a:ln>
          <a:effectLst>
            <a:outerShdw blurRad="63500" dist="91581" dir="3378596"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7" name="Text Box 13"/>
          <p:cNvSpPr txBox="1">
            <a:spLocks noChangeArrowheads="1"/>
          </p:cNvSpPr>
          <p:nvPr/>
        </p:nvSpPr>
        <p:spPr bwMode="auto">
          <a:xfrm>
            <a:off x="838200" y="152400"/>
            <a:ext cx="7207250" cy="823913"/>
          </a:xfrm>
          <a:prstGeom prst="rect">
            <a:avLst/>
          </a:prstGeom>
          <a:noFill/>
          <a:ln w="9525">
            <a:noFill/>
            <a:miter lim="800000"/>
            <a:headEnd/>
            <a:tailEnd/>
          </a:ln>
          <a:effectLst>
            <a:outerShdw blurRad="63500" dist="91581" dir="3378596" algn="ctr" rotWithShape="0">
              <a:schemeClr val="tx1">
                <a:alpha val="74998"/>
              </a:schemeClr>
            </a:outerShdw>
          </a:effectLst>
        </p:spPr>
        <p:txBody>
          <a:bodyPr>
            <a:spAutoFit/>
          </a:bodyPr>
          <a:lstStyle/>
          <a:p>
            <a:pPr algn="ctr" eaLnBrk="1" hangingPunct="1">
              <a:spcBef>
                <a:spcPct val="50000"/>
              </a:spcBef>
              <a:defRPr/>
            </a:pPr>
            <a:r>
              <a:rPr lang="en-US" sz="4800" b="1">
                <a:solidFill>
                  <a:schemeClr val="bg1"/>
                </a:solidFill>
                <a:latin typeface="Times New Roman" pitchFamily="-108" charset="0"/>
                <a:ea typeface="ＭＳ Ｐゴシック" pitchFamily="-108" charset="-128"/>
                <a:cs typeface="ＭＳ Ｐゴシック" pitchFamily="-108" charset="-128"/>
              </a:rPr>
              <a:t>BLESSING</a:t>
            </a:r>
          </a:p>
        </p:txBody>
      </p:sp>
      <p:sp>
        <p:nvSpPr>
          <p:cNvPr id="118798" name="AutoShape 14"/>
          <p:cNvSpPr>
            <a:spLocks noChangeArrowheads="1"/>
          </p:cNvSpPr>
          <p:nvPr/>
        </p:nvSpPr>
        <p:spPr bwMode="auto">
          <a:xfrm>
            <a:off x="3048000" y="4876800"/>
            <a:ext cx="2895600" cy="838200"/>
          </a:xfrm>
          <a:prstGeom prst="rightArrow">
            <a:avLst>
              <a:gd name="adj1" fmla="val 50000"/>
              <a:gd name="adj2" fmla="val 86364"/>
            </a:avLst>
          </a:prstGeom>
          <a:gradFill rotWithShape="0">
            <a:gsLst>
              <a:gs pos="0">
                <a:srgbClr val="0066CC"/>
              </a:gs>
              <a:gs pos="100000">
                <a:schemeClr val="tx2"/>
              </a:gs>
            </a:gsLst>
            <a:lin ang="5400000" scaled="1"/>
          </a:gradFill>
          <a:ln w="9525">
            <a:solidFill>
              <a:schemeClr val="tx1"/>
            </a:solidFill>
            <a:miter lim="800000"/>
            <a:headEnd/>
            <a:tailEnd/>
          </a:ln>
          <a:effectLst>
            <a:outerShdw blurRad="63500" dist="38099" dir="2700000" algn="ctr" rotWithShape="0">
              <a:schemeClr val="bg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9" name="Text Box 15"/>
          <p:cNvSpPr txBox="1">
            <a:spLocks noChangeArrowheads="1"/>
          </p:cNvSpPr>
          <p:nvPr/>
        </p:nvSpPr>
        <p:spPr bwMode="auto">
          <a:xfrm>
            <a:off x="2895600" y="5029200"/>
            <a:ext cx="3200400"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2800" b="1">
                <a:solidFill>
                  <a:schemeClr val="bg1"/>
                </a:solidFill>
                <a:latin typeface="Times New Roman" pitchFamily="-108" charset="0"/>
                <a:ea typeface="ＭＳ Ｐゴシック" pitchFamily="-108" charset="-128"/>
                <a:cs typeface="ＭＳ Ｐゴシック" pitchFamily="-108" charset="-128"/>
              </a:rPr>
              <a:t>Superceded by</a:t>
            </a:r>
          </a:p>
        </p:txBody>
      </p:sp>
      <p:sp>
        <p:nvSpPr>
          <p:cNvPr id="118800" name="AutoShape 16"/>
          <p:cNvSpPr>
            <a:spLocks noChangeArrowheads="1"/>
          </p:cNvSpPr>
          <p:nvPr/>
        </p:nvSpPr>
        <p:spPr bwMode="auto">
          <a:xfrm>
            <a:off x="3200400" y="1997075"/>
            <a:ext cx="2514600" cy="838200"/>
          </a:xfrm>
          <a:prstGeom prst="rightArrow">
            <a:avLst>
              <a:gd name="adj1" fmla="val 50000"/>
              <a:gd name="adj2" fmla="val 75000"/>
            </a:avLst>
          </a:prstGeom>
          <a:gradFill rotWithShape="0">
            <a:gsLst>
              <a:gs pos="0">
                <a:srgbClr val="BE5F00">
                  <a:gamma/>
                  <a:shade val="46275"/>
                  <a:invGamma/>
                </a:srgbClr>
              </a:gs>
              <a:gs pos="100000">
                <a:srgbClr val="BE5F00"/>
              </a:gs>
            </a:gsLst>
            <a:lin ang="5400000" scaled="1"/>
          </a:gradFill>
          <a:ln w="9525">
            <a:solidFill>
              <a:schemeClr val="tx1"/>
            </a:solidFill>
            <a:miter lim="800000"/>
            <a:headEnd/>
            <a:tailEnd/>
          </a:ln>
          <a:effectLst>
            <a:outerShdw blurRad="63500" dist="38099" dir="2700000"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801" name="Text Box 17"/>
          <p:cNvSpPr txBox="1">
            <a:spLocks noChangeArrowheads="1"/>
          </p:cNvSpPr>
          <p:nvPr/>
        </p:nvSpPr>
        <p:spPr bwMode="auto">
          <a:xfrm>
            <a:off x="3352800" y="2149475"/>
            <a:ext cx="2209800"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Times New Roman" pitchFamily="-108" charset="0"/>
                <a:ea typeface="ＭＳ Ｐゴシック" pitchFamily="-108" charset="-128"/>
                <a:cs typeface="ＭＳ Ｐゴシック" pitchFamily="-108" charset="-128"/>
              </a:rPr>
              <a:t>Amplified by</a:t>
            </a:r>
          </a:p>
        </p:txBody>
      </p:sp>
      <p:sp>
        <p:nvSpPr>
          <p:cNvPr id="118802" name="Text Box 18"/>
          <p:cNvSpPr txBox="1">
            <a:spLocks noChangeArrowheads="1"/>
          </p:cNvSpPr>
          <p:nvPr/>
        </p:nvSpPr>
        <p:spPr bwMode="auto">
          <a:xfrm>
            <a:off x="5438775" y="3190875"/>
            <a:ext cx="3505200" cy="579438"/>
          </a:xfrm>
          <a:prstGeom prst="rect">
            <a:avLst/>
          </a:prstGeom>
          <a:gradFill rotWithShape="0">
            <a:gsLst>
              <a:gs pos="0">
                <a:srgbClr val="800080">
                  <a:gamma/>
                  <a:shade val="46275"/>
                  <a:invGamma/>
                </a:srgbClr>
              </a:gs>
              <a:gs pos="100000">
                <a:srgbClr val="800080"/>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latin typeface="Times New Roman" charset="0"/>
              </a:rPr>
              <a:t>2 Samuel 7:12-16</a:t>
            </a:r>
          </a:p>
        </p:txBody>
      </p:sp>
      <p:sp>
        <p:nvSpPr>
          <p:cNvPr id="118795" name="Text Box 11"/>
          <p:cNvSpPr txBox="1">
            <a:spLocks noChangeArrowheads="1"/>
          </p:cNvSpPr>
          <p:nvPr/>
        </p:nvSpPr>
        <p:spPr bwMode="auto">
          <a:xfrm>
            <a:off x="2057400" y="838200"/>
            <a:ext cx="49530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b="1">
                <a:solidFill>
                  <a:schemeClr val="bg1"/>
                </a:solidFill>
                <a:latin typeface="Times New Roman" pitchFamily="-108" charset="0"/>
                <a:ea typeface="ＭＳ Ｐゴシック" pitchFamily="-108" charset="-128"/>
                <a:cs typeface="ＭＳ Ｐゴシック" pitchFamily="-108" charset="-128"/>
              </a:rPr>
              <a:t>Walt Russell, </a:t>
            </a:r>
            <a:r>
              <a:rPr lang="en-US" b="1" u="sng">
                <a:solidFill>
                  <a:schemeClr val="bg1"/>
                </a:solidFill>
                <a:latin typeface="Times New Roman" pitchFamily="-108" charset="0"/>
                <a:ea typeface="ＭＳ Ｐゴシック" pitchFamily="-108" charset="-128"/>
                <a:cs typeface="ＭＳ Ｐゴシック" pitchFamily="-108" charset="-128"/>
              </a:rPr>
              <a:t>Playing with Fire</a:t>
            </a:r>
            <a:r>
              <a:rPr lang="en-US" b="1">
                <a:solidFill>
                  <a:schemeClr val="bg1"/>
                </a:solidFill>
                <a:latin typeface="Times New Roman" pitchFamily="-108" charset="0"/>
                <a:ea typeface="ＭＳ Ｐゴシック" pitchFamily="-108" charset="-128"/>
                <a:cs typeface="ＭＳ Ｐゴシック" pitchFamily="-108" charset="-128"/>
              </a:rPr>
              <a:t>, 121</a:t>
            </a:r>
          </a:p>
        </p:txBody>
      </p:sp>
      <p:sp>
        <p:nvSpPr>
          <p:cNvPr id="118803" name="Rectangle 19"/>
          <p:cNvSpPr>
            <a:spLocks noGrp="1" noChangeArrowheads="1"/>
          </p:cNvSpPr>
          <p:nvPr>
            <p:ph type="title" idx="4294967295"/>
          </p:nvPr>
        </p:nvSpPr>
        <p:spPr>
          <a:xfrm>
            <a:off x="-76200" y="0"/>
            <a:ext cx="3352800" cy="457200"/>
          </a:xfrm>
          <a:effectLst>
            <a:outerShdw blurRad="63500" dist="35921" dir="2700000" algn="ctr" rotWithShape="0">
              <a:srgbClr val="000000">
                <a:alpha val="74998"/>
              </a:srgbClr>
            </a:outerShdw>
          </a:effectLst>
        </p:spPr>
        <p:txBody>
          <a:bodyPr/>
          <a:lstStyle/>
          <a:p>
            <a:pPr algn="l" eaLnBrk="1" hangingPunct="1">
              <a:defRPr/>
            </a:pPr>
            <a:r>
              <a:rPr lang="en-US" sz="2800" b="1">
                <a:solidFill>
                  <a:schemeClr val="bg1"/>
                </a:solidFill>
                <a:ea typeface="ＭＳ Ｐゴシック" pitchFamily="-108" charset="-128"/>
                <a:cs typeface="ＭＳ Ｐゴシック" pitchFamily="-108" charset="-128"/>
              </a:rPr>
              <a:t>Types of Covenants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8795"/>
                                        </p:tgtEl>
                                        <p:attrNameLst>
                                          <p:attrName>style.visibility</p:attrName>
                                        </p:attrNameLst>
                                      </p:cBhvr>
                                      <p:to>
                                        <p:strVal val="visible"/>
                                      </p:to>
                                    </p:set>
                                    <p:anim calcmode="lin" valueType="num">
                                      <p:cBhvr>
                                        <p:cTn id="7" dur="1000" fill="hold"/>
                                        <p:tgtEl>
                                          <p:spTgt spid="118795"/>
                                        </p:tgtEl>
                                        <p:attrNameLst>
                                          <p:attrName>ppt_w</p:attrName>
                                        </p:attrNameLst>
                                      </p:cBhvr>
                                      <p:tavLst>
                                        <p:tav tm="0">
                                          <p:val>
                                            <p:fltVal val="0"/>
                                          </p:val>
                                        </p:tav>
                                        <p:tav tm="100000">
                                          <p:val>
                                            <p:strVal val="#ppt_w"/>
                                          </p:val>
                                        </p:tav>
                                      </p:tavLst>
                                    </p:anim>
                                    <p:anim calcmode="lin" valueType="num">
                                      <p:cBhvr>
                                        <p:cTn id="8" dur="1000" fill="hold"/>
                                        <p:tgtEl>
                                          <p:spTgt spid="118795"/>
                                        </p:tgtEl>
                                        <p:attrNameLst>
                                          <p:attrName>ppt_h</p:attrName>
                                        </p:attrNameLst>
                                      </p:cBhvr>
                                      <p:tavLst>
                                        <p:tav tm="0">
                                          <p:val>
                                            <p:fltVal val="0"/>
                                          </p:val>
                                        </p:tav>
                                        <p:tav tm="100000">
                                          <p:val>
                                            <p:strVal val="#ppt_h"/>
                                          </p:val>
                                        </p:tav>
                                      </p:tavLst>
                                    </p:anim>
                                    <p:anim calcmode="lin" valueType="num">
                                      <p:cBhvr>
                                        <p:cTn id="9" dur="1000" fill="hold"/>
                                        <p:tgtEl>
                                          <p:spTgt spid="118795"/>
                                        </p:tgtEl>
                                        <p:attrNameLst>
                                          <p:attrName>style.rotation</p:attrName>
                                        </p:attrNameLst>
                                      </p:cBhvr>
                                      <p:tavLst>
                                        <p:tav tm="0">
                                          <p:val>
                                            <p:fltVal val="90"/>
                                          </p:val>
                                        </p:tav>
                                        <p:tav tm="100000">
                                          <p:val>
                                            <p:fltVal val="0"/>
                                          </p:val>
                                        </p:tav>
                                      </p:tavLst>
                                    </p:anim>
                                    <p:animEffect transition="in" filter="fade">
                                      <p:cBhvr>
                                        <p:cTn id="10" dur="1000"/>
                                        <p:tgtEl>
                                          <p:spTgt spid="1187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8800"/>
                                        </p:tgtEl>
                                        <p:attrNameLst>
                                          <p:attrName>style.visibility</p:attrName>
                                        </p:attrNameLst>
                                      </p:cBhvr>
                                      <p:to>
                                        <p:strVal val="visible"/>
                                      </p:to>
                                    </p:set>
                                    <p:animEffect transition="in" filter="wipe(left)">
                                      <p:cBhvr>
                                        <p:cTn id="15" dur="500"/>
                                        <p:tgtEl>
                                          <p:spTgt spid="11880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8801"/>
                                        </p:tgtEl>
                                        <p:attrNameLst>
                                          <p:attrName>style.visibility</p:attrName>
                                        </p:attrNameLst>
                                      </p:cBhvr>
                                      <p:to>
                                        <p:strVal val="visible"/>
                                      </p:to>
                                    </p:set>
                                    <p:animEffect transition="in" filter="wipe(left)">
                                      <p:cBhvr>
                                        <p:cTn id="18" dur="500"/>
                                        <p:tgtEl>
                                          <p:spTgt spid="1188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18792"/>
                                        </p:tgtEl>
                                        <p:attrNameLst>
                                          <p:attrName>style.visibility</p:attrName>
                                        </p:attrNameLst>
                                      </p:cBhvr>
                                      <p:to>
                                        <p:strVal val="visible"/>
                                      </p:to>
                                    </p:set>
                                    <p:animEffect transition="in" filter="barn(inHorizontal)">
                                      <p:cBhvr>
                                        <p:cTn id="23" dur="500"/>
                                        <p:tgtEl>
                                          <p:spTgt spid="1187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18802"/>
                                        </p:tgtEl>
                                        <p:attrNameLst>
                                          <p:attrName>style.visibility</p:attrName>
                                        </p:attrNameLst>
                                      </p:cBhvr>
                                      <p:to>
                                        <p:strVal val="visible"/>
                                      </p:to>
                                    </p:set>
                                    <p:animEffect transition="in" filter="barn(inHorizontal)">
                                      <p:cBhvr>
                                        <p:cTn id="28" dur="500"/>
                                        <p:tgtEl>
                                          <p:spTgt spid="1188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18788"/>
                                        </p:tgtEl>
                                        <p:attrNameLst>
                                          <p:attrName>style.visibility</p:attrName>
                                        </p:attrNameLst>
                                      </p:cBhvr>
                                      <p:to>
                                        <p:strVal val="visible"/>
                                      </p:to>
                                    </p:set>
                                    <p:anim calcmode="lin" valueType="num">
                                      <p:cBhvr>
                                        <p:cTn id="33" dur="500" fill="hold"/>
                                        <p:tgtEl>
                                          <p:spTgt spid="118788"/>
                                        </p:tgtEl>
                                        <p:attrNameLst>
                                          <p:attrName>ppt_w</p:attrName>
                                        </p:attrNameLst>
                                      </p:cBhvr>
                                      <p:tavLst>
                                        <p:tav tm="0">
                                          <p:val>
                                            <p:fltVal val="0"/>
                                          </p:val>
                                        </p:tav>
                                        <p:tav tm="100000">
                                          <p:val>
                                            <p:strVal val="#ppt_w"/>
                                          </p:val>
                                        </p:tav>
                                      </p:tavLst>
                                    </p:anim>
                                    <p:anim calcmode="lin" valueType="num">
                                      <p:cBhvr>
                                        <p:cTn id="34" dur="500" fill="hold"/>
                                        <p:tgtEl>
                                          <p:spTgt spid="118788"/>
                                        </p:tgtEl>
                                        <p:attrNameLst>
                                          <p:attrName>ppt_h</p:attrName>
                                        </p:attrNameLst>
                                      </p:cBhvr>
                                      <p:tavLst>
                                        <p:tav tm="0">
                                          <p:val>
                                            <p:fltVal val="0"/>
                                          </p:val>
                                        </p:tav>
                                        <p:tav tm="100000">
                                          <p:val>
                                            <p:strVal val="#ppt_h"/>
                                          </p:val>
                                        </p:tav>
                                      </p:tavLst>
                                    </p:anim>
                                    <p:animEffect transition="in" filter="fade">
                                      <p:cBhvr>
                                        <p:cTn id="35" dur="500"/>
                                        <p:tgtEl>
                                          <p:spTgt spid="1187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8793"/>
                                        </p:tgtEl>
                                        <p:attrNameLst>
                                          <p:attrName>style.visibility</p:attrName>
                                        </p:attrNameLst>
                                      </p:cBhvr>
                                      <p:to>
                                        <p:strVal val="visible"/>
                                      </p:to>
                                    </p:set>
                                    <p:anim calcmode="lin" valueType="num">
                                      <p:cBhvr>
                                        <p:cTn id="40" dur="1000" fill="hold"/>
                                        <p:tgtEl>
                                          <p:spTgt spid="118793"/>
                                        </p:tgtEl>
                                        <p:attrNameLst>
                                          <p:attrName>ppt_w</p:attrName>
                                        </p:attrNameLst>
                                      </p:cBhvr>
                                      <p:tavLst>
                                        <p:tav tm="0">
                                          <p:val>
                                            <p:strVal val="#ppt_w*0.70"/>
                                          </p:val>
                                        </p:tav>
                                        <p:tav tm="100000">
                                          <p:val>
                                            <p:strVal val="#ppt_w"/>
                                          </p:val>
                                        </p:tav>
                                      </p:tavLst>
                                    </p:anim>
                                    <p:anim calcmode="lin" valueType="num">
                                      <p:cBhvr>
                                        <p:cTn id="41" dur="1000" fill="hold"/>
                                        <p:tgtEl>
                                          <p:spTgt spid="118793"/>
                                        </p:tgtEl>
                                        <p:attrNameLst>
                                          <p:attrName>ppt_h</p:attrName>
                                        </p:attrNameLst>
                                      </p:cBhvr>
                                      <p:tavLst>
                                        <p:tav tm="0">
                                          <p:val>
                                            <p:strVal val="#ppt_h"/>
                                          </p:val>
                                        </p:tav>
                                        <p:tav tm="100000">
                                          <p:val>
                                            <p:strVal val="#ppt_h"/>
                                          </p:val>
                                        </p:tav>
                                      </p:tavLst>
                                    </p:anim>
                                    <p:animEffect transition="in" filter="fade">
                                      <p:cBhvr>
                                        <p:cTn id="42" dur="1000"/>
                                        <p:tgtEl>
                                          <p:spTgt spid="1187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8798"/>
                                        </p:tgtEl>
                                        <p:attrNameLst>
                                          <p:attrName>style.visibility</p:attrName>
                                        </p:attrNameLst>
                                      </p:cBhvr>
                                      <p:to>
                                        <p:strVal val="visible"/>
                                      </p:to>
                                    </p:set>
                                    <p:animEffect transition="in" filter="wipe(left)">
                                      <p:cBhvr>
                                        <p:cTn id="47" dur="500"/>
                                        <p:tgtEl>
                                          <p:spTgt spid="11879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18799"/>
                                        </p:tgtEl>
                                        <p:attrNameLst>
                                          <p:attrName>style.visibility</p:attrName>
                                        </p:attrNameLst>
                                      </p:cBhvr>
                                      <p:to>
                                        <p:strVal val="visible"/>
                                      </p:to>
                                    </p:set>
                                    <p:animEffect transition="in" filter="wipe(right)">
                                      <p:cBhvr>
                                        <p:cTn id="50" dur="500"/>
                                        <p:tgtEl>
                                          <p:spTgt spid="1187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18794"/>
                                        </p:tgtEl>
                                        <p:attrNameLst>
                                          <p:attrName>style.visibility</p:attrName>
                                        </p:attrNameLst>
                                      </p:cBhvr>
                                      <p:to>
                                        <p:strVal val="visible"/>
                                      </p:to>
                                    </p:set>
                                    <p:anim calcmode="lin" valueType="num">
                                      <p:cBhvr>
                                        <p:cTn id="55" dur="1000" fill="hold"/>
                                        <p:tgtEl>
                                          <p:spTgt spid="118794"/>
                                        </p:tgtEl>
                                        <p:attrNameLst>
                                          <p:attrName>ppt_w</p:attrName>
                                        </p:attrNameLst>
                                      </p:cBhvr>
                                      <p:tavLst>
                                        <p:tav tm="0">
                                          <p:val>
                                            <p:strVal val="#ppt_w*0.70"/>
                                          </p:val>
                                        </p:tav>
                                        <p:tav tm="100000">
                                          <p:val>
                                            <p:strVal val="#ppt_w"/>
                                          </p:val>
                                        </p:tav>
                                      </p:tavLst>
                                    </p:anim>
                                    <p:anim calcmode="lin" valueType="num">
                                      <p:cBhvr>
                                        <p:cTn id="56" dur="1000" fill="hold"/>
                                        <p:tgtEl>
                                          <p:spTgt spid="118794"/>
                                        </p:tgtEl>
                                        <p:attrNameLst>
                                          <p:attrName>ppt_h</p:attrName>
                                        </p:attrNameLst>
                                      </p:cBhvr>
                                      <p:tavLst>
                                        <p:tav tm="0">
                                          <p:val>
                                            <p:strVal val="#ppt_h"/>
                                          </p:val>
                                        </p:tav>
                                        <p:tav tm="100000">
                                          <p:val>
                                            <p:strVal val="#ppt_h"/>
                                          </p:val>
                                        </p:tav>
                                      </p:tavLst>
                                    </p:anim>
                                    <p:animEffect transition="in" filter="fade">
                                      <p:cBhvr>
                                        <p:cTn id="57" dur="1000"/>
                                        <p:tgtEl>
                                          <p:spTgt spid="1187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8790"/>
                                        </p:tgtEl>
                                        <p:attrNameLst>
                                          <p:attrName>style.visibility</p:attrName>
                                        </p:attrNameLst>
                                      </p:cBhvr>
                                      <p:to>
                                        <p:strVal val="visible"/>
                                      </p:to>
                                    </p:set>
                                    <p:animEffect transition="in" filter="wipe(down)">
                                      <p:cBhvr>
                                        <p:cTn id="62"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90" grpId="0" animBg="1"/>
      <p:bldP spid="118792" grpId="0" animBg="1"/>
      <p:bldP spid="118793" grpId="0" animBg="1"/>
      <p:bldP spid="118794" grpId="0" animBg="1"/>
      <p:bldP spid="118798" grpId="0" animBg="1"/>
      <p:bldP spid="118799" grpId="0"/>
      <p:bldP spid="118800" grpId="0" animBg="1"/>
      <p:bldP spid="118801" grpId="0"/>
      <p:bldP spid="118802" grpId="0" animBg="1"/>
      <p:bldP spid="1187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king-of-king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26" name="Rectangle 3"/>
          <p:cNvSpPr>
            <a:spLocks noGrp="1" noChangeArrowheads="1"/>
          </p:cNvSpPr>
          <p:nvPr>
            <p:ph type="title"/>
          </p:nvPr>
        </p:nvSpPr>
        <p:spPr>
          <a:xfrm>
            <a:off x="0" y="533400"/>
            <a:ext cx="8763000" cy="838200"/>
          </a:xfrm>
        </p:spPr>
        <p:txBody>
          <a:bodyPr/>
          <a:lstStyle/>
          <a:p>
            <a:pPr eaLnBrk="1" hangingPunct="1"/>
            <a:r>
              <a:rPr lang="en-US" sz="4000" b="1">
                <a:effectLst>
                  <a:glow rad="228600">
                    <a:schemeClr val="bg1"/>
                  </a:glow>
                </a:effectLst>
                <a:latin typeface="Arial"/>
                <a:ea typeface="ＭＳ Ｐゴシック" charset="0"/>
                <a:cs typeface="Arial"/>
              </a:rPr>
              <a:t>Promises of the Davidic Covenant</a:t>
            </a:r>
          </a:p>
        </p:txBody>
      </p:sp>
      <p:sp>
        <p:nvSpPr>
          <p:cNvPr id="154627" name="Text Box 5"/>
          <p:cNvSpPr txBox="1">
            <a:spLocks noChangeArrowheads="1"/>
          </p:cNvSpPr>
          <p:nvPr/>
        </p:nvSpPr>
        <p:spPr bwMode="auto">
          <a:xfrm>
            <a:off x="8534400"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effectLst>
                  <a:glow rad="228600">
                    <a:schemeClr val="bg1"/>
                  </a:glow>
                </a:effectLst>
                <a:latin typeface="Arial"/>
                <a:cs typeface="Arial"/>
              </a:rPr>
              <a:t>22</a:t>
            </a:r>
            <a:endParaRPr lang="en-US" sz="1800">
              <a:effectLst>
                <a:glow rad="228600">
                  <a:schemeClr val="bg1"/>
                </a:glow>
              </a:effectLst>
              <a:latin typeface="Arial"/>
              <a:cs typeface="Arial"/>
            </a:endParaRPr>
          </a:p>
        </p:txBody>
      </p:sp>
      <p:sp>
        <p:nvSpPr>
          <p:cNvPr id="124934" name="Rectangle 6"/>
          <p:cNvSpPr>
            <a:spLocks noChangeArrowheads="1"/>
          </p:cNvSpPr>
          <p:nvPr/>
        </p:nvSpPr>
        <p:spPr bwMode="auto">
          <a:xfrm>
            <a:off x="0" y="1524000"/>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1963" indent="-461963" eaLnBrk="1" hangingPunct="1">
              <a:spcBef>
                <a:spcPct val="20000"/>
              </a:spcBef>
            </a:pPr>
            <a:r>
              <a:rPr lang="en-US" b="1" dirty="0">
                <a:effectLst>
                  <a:glow rad="228600">
                    <a:schemeClr val="bg1"/>
                  </a:glow>
                </a:effectLst>
                <a:latin typeface="Arial"/>
                <a:cs typeface="Arial"/>
              </a:rPr>
              <a:t>What did God promise David in 2 Samuel 7:12-16?</a:t>
            </a:r>
          </a:p>
          <a:p>
            <a:pPr marL="461963" indent="-461963" eaLnBrk="1" hangingPunct="1">
              <a:spcBef>
                <a:spcPct val="20000"/>
              </a:spcBef>
              <a:buFontTx/>
              <a:buChar char="•"/>
            </a:pPr>
            <a:r>
              <a:rPr lang="en-US" b="1" dirty="0">
                <a:effectLst>
                  <a:glow rad="228600">
                    <a:schemeClr val="bg1"/>
                  </a:glow>
                </a:effectLst>
                <a:latin typeface="Arial"/>
                <a:cs typeface="Arial"/>
              </a:rPr>
              <a:t>Sons: </a:t>
            </a:r>
            <a:r>
              <a:rPr lang="en-US" altLang="ja-JP" b="1" dirty="0">
                <a:effectLst>
                  <a:glow rad="228600">
                    <a:schemeClr val="bg1"/>
                  </a:glow>
                </a:effectLst>
                <a:latin typeface="Arial"/>
                <a:cs typeface="Arial"/>
              </a:rPr>
              <a:t>"house" never wiped out</a:t>
            </a:r>
          </a:p>
          <a:p>
            <a:pPr marL="461963" indent="-461963" eaLnBrk="1" hangingPunct="1">
              <a:spcBef>
                <a:spcPct val="20000"/>
              </a:spcBef>
              <a:buFontTx/>
              <a:buChar char="•"/>
            </a:pPr>
            <a:r>
              <a:rPr lang="en-US" b="1" dirty="0">
                <a:effectLst>
                  <a:glow rad="228600">
                    <a:schemeClr val="bg1"/>
                  </a:glow>
                </a:effectLst>
                <a:latin typeface="Arial"/>
                <a:cs typeface="Arial"/>
              </a:rPr>
              <a:t>Kingdom: political dynasty (each Jerusalem king will be one of his direct descendants)</a:t>
            </a:r>
          </a:p>
          <a:p>
            <a:pPr marL="461963" indent="-461963" eaLnBrk="1" hangingPunct="1">
              <a:spcBef>
                <a:spcPct val="20000"/>
              </a:spcBef>
              <a:buFontTx/>
              <a:buChar char="•"/>
            </a:pPr>
            <a:r>
              <a:rPr lang="en-US" b="1" dirty="0">
                <a:effectLst>
                  <a:glow rad="228600">
                    <a:schemeClr val="bg1"/>
                  </a:glow>
                </a:effectLst>
                <a:latin typeface="Arial"/>
                <a:cs typeface="Arial"/>
              </a:rPr>
              <a:t>Throne: As an eternal covenant (v. 16), the right to rule will remain with his family forever</a:t>
            </a:r>
          </a:p>
          <a:p>
            <a:pPr marL="461963" indent="-461963" eaLnBrk="1" hangingPunct="1">
              <a:spcBef>
                <a:spcPct val="20000"/>
              </a:spcBef>
              <a:buFontTx/>
              <a:buChar char="•"/>
            </a:pPr>
            <a:r>
              <a:rPr lang="en-US" b="1" dirty="0">
                <a:effectLst>
                  <a:glow rad="228600">
                    <a:schemeClr val="bg1"/>
                  </a:glow>
                </a:effectLst>
                <a:latin typeface="Arial"/>
                <a:cs typeface="Arial"/>
              </a:rPr>
              <a:t>Temple: Solomon will build it</a:t>
            </a:r>
          </a:p>
          <a:p>
            <a:pPr marL="461963" indent="-461963" eaLnBrk="1" hangingPunct="1">
              <a:spcBef>
                <a:spcPct val="20000"/>
              </a:spcBef>
              <a:buFontTx/>
              <a:buChar char="•"/>
            </a:pPr>
            <a:r>
              <a:rPr lang="en-US" b="1" dirty="0">
                <a:effectLst>
                  <a:glow rad="228600">
                    <a:schemeClr val="bg1"/>
                  </a:glow>
                </a:effectLst>
                <a:latin typeface="Arial"/>
                <a:cs typeface="Arial"/>
              </a:rPr>
              <a:t>Discipline: God will punish disobedient kings but still unconditionally keep these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4934">
                                            <p:txEl>
                                              <p:pRg st="1" end="1"/>
                                            </p:txEl>
                                          </p:spTgt>
                                        </p:tgtEl>
                                        <p:attrNameLst>
                                          <p:attrName>style.visibility</p:attrName>
                                        </p:attrNameLst>
                                      </p:cBhvr>
                                      <p:to>
                                        <p:strVal val="visible"/>
                                      </p:to>
                                    </p:set>
                                    <p:animEffect transition="in" filter="circle(in)">
                                      <p:cBhvr>
                                        <p:cTn id="7" dur="2000"/>
                                        <p:tgtEl>
                                          <p:spTgt spid="12493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4934">
                                            <p:txEl>
                                              <p:pRg st="2" end="2"/>
                                            </p:txEl>
                                          </p:spTgt>
                                        </p:tgtEl>
                                        <p:attrNameLst>
                                          <p:attrName>style.visibility</p:attrName>
                                        </p:attrNameLst>
                                      </p:cBhvr>
                                      <p:to>
                                        <p:strVal val="visible"/>
                                      </p:to>
                                    </p:set>
                                    <p:animEffect transition="in" filter="circle(in)">
                                      <p:cBhvr>
                                        <p:cTn id="12" dur="2000"/>
                                        <p:tgtEl>
                                          <p:spTgt spid="1249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4934">
                                            <p:txEl>
                                              <p:pRg st="3" end="3"/>
                                            </p:txEl>
                                          </p:spTgt>
                                        </p:tgtEl>
                                        <p:attrNameLst>
                                          <p:attrName>style.visibility</p:attrName>
                                        </p:attrNameLst>
                                      </p:cBhvr>
                                      <p:to>
                                        <p:strVal val="visible"/>
                                      </p:to>
                                    </p:set>
                                    <p:animEffect transition="in" filter="circle(in)">
                                      <p:cBhvr>
                                        <p:cTn id="17" dur="2000"/>
                                        <p:tgtEl>
                                          <p:spTgt spid="12493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4934">
                                            <p:txEl>
                                              <p:pRg st="4" end="4"/>
                                            </p:txEl>
                                          </p:spTgt>
                                        </p:tgtEl>
                                        <p:attrNameLst>
                                          <p:attrName>style.visibility</p:attrName>
                                        </p:attrNameLst>
                                      </p:cBhvr>
                                      <p:to>
                                        <p:strVal val="visible"/>
                                      </p:to>
                                    </p:set>
                                    <p:animEffect transition="in" filter="circle(in)">
                                      <p:cBhvr>
                                        <p:cTn id="22" dur="2000"/>
                                        <p:tgtEl>
                                          <p:spTgt spid="12493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4934">
                                            <p:txEl>
                                              <p:pRg st="5" end="5"/>
                                            </p:txEl>
                                          </p:spTgt>
                                        </p:tgtEl>
                                        <p:attrNameLst>
                                          <p:attrName>style.visibility</p:attrName>
                                        </p:attrNameLst>
                                      </p:cBhvr>
                                      <p:to>
                                        <p:strVal val="visible"/>
                                      </p:to>
                                    </p:set>
                                    <p:animEffect transition="in" filter="circle(in)">
                                      <p:cBhvr>
                                        <p:cTn id="27" dur="2000"/>
                                        <p:tgtEl>
                                          <p:spTgt spid="1249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ctrTitle"/>
          </p:nvPr>
        </p:nvSpPr>
        <p:spPr>
          <a:xfrm>
            <a:off x="63500" y="533400"/>
            <a:ext cx="9045575" cy="609600"/>
          </a:xfrm>
        </p:spPr>
        <p:txBody>
          <a:bodyPr/>
          <a:lstStyle/>
          <a:p>
            <a:pPr algn="ctr" eaLnBrk="1" hangingPunct="1"/>
            <a:r>
              <a:rPr lang="en-US" sz="3600" b="1" dirty="0">
                <a:latin typeface="Helvetica" charset="0"/>
                <a:ea typeface="ＭＳ Ｐゴシック" charset="0"/>
                <a:cs typeface="ＭＳ Ｐゴシック" charset="0"/>
              </a:rPr>
              <a:t>A Literal Kingdom for David</a:t>
            </a:r>
            <a:r>
              <a:rPr lang="fr-FR" altLang="ja-JP" sz="3600" b="1" dirty="0">
                <a:latin typeface="Helvetica" charset="0"/>
                <a:ea typeface="ＭＳ Ｐゴシック" charset="0"/>
                <a:cs typeface="ＭＳ Ｐゴシック" charset="0"/>
              </a:rPr>
              <a:t>'</a:t>
            </a:r>
            <a:r>
              <a:rPr lang="en-US" altLang="ja-JP" sz="3600" b="1" dirty="0">
                <a:latin typeface="Helvetica" charset="0"/>
                <a:ea typeface="ＭＳ Ｐゴシック" charset="0"/>
                <a:cs typeface="ＭＳ Ｐゴシック" charset="0"/>
              </a:rPr>
              <a:t>s Line</a:t>
            </a:r>
            <a:endParaRPr lang="en-US" dirty="0">
              <a:latin typeface="Helvetica" charset="0"/>
              <a:ea typeface="ＭＳ Ｐゴシック" charset="0"/>
              <a:cs typeface="ＭＳ Ｐゴシック" charset="0"/>
            </a:endParaRPr>
          </a:p>
        </p:txBody>
      </p:sp>
      <p:sp>
        <p:nvSpPr>
          <p:cNvPr id="156674" name="Rectangle 4"/>
          <p:cNvSpPr>
            <a:spLocks noChangeArrowheads="1"/>
          </p:cNvSpPr>
          <p:nvPr/>
        </p:nvSpPr>
        <p:spPr bwMode="auto">
          <a:xfrm>
            <a:off x="381000" y="1371600"/>
            <a:ext cx="8763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Ordinary language for </a:t>
            </a:r>
            <a:r>
              <a:rPr lang="en-US" altLang="ja-JP" sz="2800" dirty="0">
                <a:latin typeface="Helvetica" charset="0"/>
              </a:rPr>
              <a:t>"kingdom" is used</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Prophets interpreted the kingdom literally</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Israel interpreted the kingdom literally</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586 BC kingdom overthrown is the same kind</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The Davidic Covenant relates only to Israel</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David saw the covenant applying only to Israel</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Portions have been fulfilled literally</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David</a:t>
            </a:r>
            <a:r>
              <a:rPr lang="fr-FR" altLang="ja-JP" sz="2800" dirty="0">
                <a:latin typeface="Helvetica" charset="0"/>
              </a:rPr>
              <a:t>'</a:t>
            </a:r>
            <a:r>
              <a:rPr lang="en-US" altLang="ja-JP" sz="2800" dirty="0">
                <a:latin typeface="Helvetica" charset="0"/>
              </a:rPr>
              <a:t>s throne is not related to Christ</a:t>
            </a:r>
            <a:r>
              <a:rPr lang="fr-FR" altLang="ja-JP" sz="2800" dirty="0">
                <a:latin typeface="Helvetica" charset="0"/>
              </a:rPr>
              <a:t>'</a:t>
            </a:r>
            <a:r>
              <a:rPr lang="en-US" altLang="ja-JP" sz="2800" dirty="0">
                <a:latin typeface="Helvetica" charset="0"/>
              </a:rPr>
              <a:t>s present session in heaven</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John, Jesus, the 12, and the 70 all offered Israel a literal kingdom (Matt. 3:11; 4;17; 10:7; Luke 10:1, 9)</a:t>
            </a:r>
          </a:p>
        </p:txBody>
      </p:sp>
      <p:sp>
        <p:nvSpPr>
          <p:cNvPr id="156675" name="Text Box 6"/>
          <p:cNvSpPr txBox="1">
            <a:spLocks noChangeArrowheads="1"/>
          </p:cNvSpPr>
          <p:nvPr/>
        </p:nvSpPr>
        <p:spPr bwMode="auto">
          <a:xfrm>
            <a:off x="8137525" y="47625"/>
            <a:ext cx="963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22-23</a:t>
            </a:r>
          </a:p>
        </p:txBody>
      </p:sp>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bwMode="auto">
          <a:xfrm>
            <a:off x="1295400" y="1828800"/>
            <a:ext cx="6400800" cy="4572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rgbClr val="D16349"/>
              </a:buClr>
              <a:buSzPct val="85000"/>
              <a:buFont typeface="Wingdings 2" charset="0"/>
              <a:buNone/>
              <a:defRPr/>
            </a:pPr>
            <a:r>
              <a:rPr lang="en-US" sz="1600" b="1">
                <a:solidFill>
                  <a:srgbClr val="000000"/>
                </a:solidFill>
                <a:effectLst>
                  <a:outerShdw blurRad="38100" dist="38100" dir="2700000" algn="tl">
                    <a:srgbClr val="FFFFFF"/>
                  </a:outerShdw>
                </a:effectLst>
                <a:cs typeface="Arial" charset="0"/>
              </a:rPr>
              <a:t>IN BRIEF</a:t>
            </a:r>
          </a:p>
        </p:txBody>
      </p:sp>
      <p:pic>
        <p:nvPicPr>
          <p:cNvPr id="158722" name="Picture 2"/>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1905000" y="0"/>
            <a:ext cx="51816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571500" y="71438"/>
            <a:ext cx="7772400" cy="995362"/>
          </a:xfrm>
        </p:spPr>
        <p:txBody>
          <a:bodyPr/>
          <a:lstStyle/>
          <a:p>
            <a:pPr>
              <a:defRPr/>
            </a:pPr>
            <a:r>
              <a:rPr lang="en-US" b="1">
                <a:solidFill>
                  <a:schemeClr val="bg1"/>
                </a:solidFill>
                <a:effectLst>
                  <a:outerShdw blurRad="38100" dist="38100" dir="2700000" algn="tl">
                    <a:srgbClr val="000000"/>
                  </a:outerShdw>
                </a:effectLst>
                <a:latin typeface="Arial" charset="0"/>
                <a:ea typeface="ＭＳ Ｐゴシック" charset="0"/>
                <a:cs typeface="Arial" charset="0"/>
              </a:rPr>
              <a:t>The New Covenant </a:t>
            </a:r>
          </a:p>
        </p:txBody>
      </p:sp>
      <p:sp>
        <p:nvSpPr>
          <p:cNvPr id="158724"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itle 14"/>
          <p:cNvSpPr>
            <a:spLocks noGrp="1"/>
          </p:cNvSpPr>
          <p:nvPr>
            <p:ph type="title"/>
          </p:nvPr>
        </p:nvSpPr>
        <p:spPr>
          <a:xfrm>
            <a:off x="609600" y="76200"/>
            <a:ext cx="8534400" cy="758825"/>
          </a:xfrm>
        </p:spPr>
        <p:txBody>
          <a:bodyPr>
            <a:normAutofit fontScale="90000"/>
          </a:bodyPr>
          <a:lstStyle/>
          <a:p>
            <a:pPr>
              <a:defRPr/>
            </a:pPr>
            <a:r>
              <a:rPr lang="en-US" sz="3600" b="1" dirty="0">
                <a:solidFill>
                  <a:schemeClr val="tx1"/>
                </a:solidFill>
                <a:latin typeface="Arial"/>
                <a:ea typeface="+mj-ea"/>
                <a:cs typeface="Arial"/>
              </a:rPr>
              <a:t>Four Unconditional Biblical Covenants</a:t>
            </a:r>
          </a:p>
        </p:txBody>
      </p:sp>
      <p:sp>
        <p:nvSpPr>
          <p:cNvPr id="2054" name="Text Box 6"/>
          <p:cNvSpPr txBox="1">
            <a:spLocks noChangeArrowheads="1"/>
          </p:cNvSpPr>
          <p:nvPr/>
        </p:nvSpPr>
        <p:spPr bwMode="auto">
          <a:xfrm>
            <a:off x="1600200" y="847725"/>
            <a:ext cx="6248400" cy="708025"/>
          </a:xfrm>
          <a:prstGeom prst="rect">
            <a:avLst/>
          </a:prstGeom>
          <a:solidFill>
            <a:srgbClr val="000000"/>
          </a:solidFill>
          <a:ln w="19050">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000" b="1">
                <a:solidFill>
                  <a:srgbClr val="FFFFFF"/>
                </a:solidFill>
                <a:effectLst>
                  <a:outerShdw blurRad="38100" dist="38100" dir="2700000" algn="tl">
                    <a:srgbClr val="C5D1D7"/>
                  </a:outerShdw>
                </a:effectLst>
              </a:rPr>
              <a:t>ABRAHAMIC</a:t>
            </a:r>
            <a:br>
              <a:rPr lang="en-US" sz="2000" b="1">
                <a:solidFill>
                  <a:srgbClr val="FFFFFF"/>
                </a:solidFill>
                <a:effectLst>
                  <a:outerShdw blurRad="38100" dist="38100" dir="2700000" algn="tl">
                    <a:srgbClr val="C5D1D7"/>
                  </a:outerShdw>
                </a:effectLst>
              </a:rPr>
            </a:br>
            <a:r>
              <a:rPr lang="en-US" sz="2000" b="1">
                <a:solidFill>
                  <a:srgbClr val="FFFFFF"/>
                </a:solidFill>
                <a:effectLst>
                  <a:outerShdw blurRad="38100" dist="38100" dir="2700000" algn="tl">
                    <a:srgbClr val="C5D1D7"/>
                  </a:outerShdw>
                </a:effectLst>
              </a:rPr>
              <a:t>Genesis 12:1-3</a:t>
            </a:r>
          </a:p>
        </p:txBody>
      </p:sp>
      <p:grpSp>
        <p:nvGrpSpPr>
          <p:cNvPr id="160771" name="Group 20"/>
          <p:cNvGrpSpPr>
            <a:grpSpLocks/>
          </p:cNvGrpSpPr>
          <p:nvPr/>
        </p:nvGrpSpPr>
        <p:grpSpPr bwMode="auto">
          <a:xfrm>
            <a:off x="1524000" y="1371600"/>
            <a:ext cx="6262688" cy="3186113"/>
            <a:chOff x="672" y="1621"/>
            <a:chExt cx="4080" cy="2075"/>
          </a:xfrm>
        </p:grpSpPr>
        <p:sp>
          <p:nvSpPr>
            <p:cNvPr id="160777" name="AutoShape 16"/>
            <p:cNvSpPr>
              <a:spLocks noChangeArrowheads="1"/>
            </p:cNvSpPr>
            <p:nvPr/>
          </p:nvSpPr>
          <p:spPr bwMode="auto">
            <a:xfrm>
              <a:off x="3792" y="1824"/>
              <a:ext cx="960" cy="1872"/>
            </a:xfrm>
            <a:prstGeom prst="downArrow">
              <a:avLst>
                <a:gd name="adj1" fmla="val 50000"/>
                <a:gd name="adj2" fmla="val 48750"/>
              </a:avLst>
            </a:prstGeom>
            <a:gradFill rotWithShape="0">
              <a:gsLst>
                <a:gs pos="0">
                  <a:schemeClr val="accent1"/>
                </a:gs>
                <a:gs pos="100000">
                  <a:schemeClr val="hlink">
                    <a:alpha val="20000"/>
                  </a:schemeClr>
                </a:gs>
              </a:gsLst>
              <a:lin ang="5400000" scaled="1"/>
            </a:gradFill>
            <a:ln w="28575">
              <a:solidFill>
                <a:schemeClr val="tx1"/>
              </a:solidFill>
              <a:miter lim="800000"/>
              <a:headEnd/>
              <a:tailEnd/>
            </a:ln>
          </p:spPr>
          <p:txBody>
            <a:bodyPr wrap="none" anchor="ctr"/>
            <a:lstStyle/>
            <a:p>
              <a:pPr eaLnBrk="1" hangingPunct="1"/>
              <a:endParaRPr lang="en-US" sz="1800" b="1">
                <a:solidFill>
                  <a:srgbClr val="000000"/>
                </a:solidFill>
              </a:endParaRPr>
            </a:p>
          </p:txBody>
        </p:sp>
        <p:sp>
          <p:nvSpPr>
            <p:cNvPr id="160778" name="AutoShape 15"/>
            <p:cNvSpPr>
              <a:spLocks noChangeArrowheads="1"/>
            </p:cNvSpPr>
            <p:nvPr/>
          </p:nvSpPr>
          <p:spPr bwMode="auto">
            <a:xfrm>
              <a:off x="2208" y="1824"/>
              <a:ext cx="960" cy="1872"/>
            </a:xfrm>
            <a:prstGeom prst="downArrow">
              <a:avLst>
                <a:gd name="adj1" fmla="val 50000"/>
                <a:gd name="adj2" fmla="val 48750"/>
              </a:avLst>
            </a:prstGeom>
            <a:gradFill rotWithShape="0">
              <a:gsLst>
                <a:gs pos="0">
                  <a:schemeClr val="accent1"/>
                </a:gs>
                <a:gs pos="100000">
                  <a:schemeClr val="hlink">
                    <a:alpha val="20000"/>
                  </a:schemeClr>
                </a:gs>
              </a:gsLst>
              <a:lin ang="5400000" scaled="1"/>
            </a:gradFill>
            <a:ln w="28575">
              <a:solidFill>
                <a:schemeClr val="tx1"/>
              </a:solidFill>
              <a:miter lim="800000"/>
              <a:headEnd/>
              <a:tailEnd/>
            </a:ln>
          </p:spPr>
          <p:txBody>
            <a:bodyPr wrap="none" anchor="ctr"/>
            <a:lstStyle/>
            <a:p>
              <a:pPr eaLnBrk="1" hangingPunct="1"/>
              <a:endParaRPr lang="en-US" sz="1800" b="1">
                <a:solidFill>
                  <a:srgbClr val="000000"/>
                </a:solidFill>
              </a:endParaRPr>
            </a:p>
          </p:txBody>
        </p:sp>
        <p:sp>
          <p:nvSpPr>
            <p:cNvPr id="160779" name="AutoShape 7"/>
            <p:cNvSpPr>
              <a:spLocks noChangeArrowheads="1"/>
            </p:cNvSpPr>
            <p:nvPr/>
          </p:nvSpPr>
          <p:spPr bwMode="auto">
            <a:xfrm>
              <a:off x="672" y="1776"/>
              <a:ext cx="960" cy="1872"/>
            </a:xfrm>
            <a:prstGeom prst="downArrow">
              <a:avLst>
                <a:gd name="adj1" fmla="val 50000"/>
                <a:gd name="adj2" fmla="val 48750"/>
              </a:avLst>
            </a:prstGeom>
            <a:gradFill rotWithShape="0">
              <a:gsLst>
                <a:gs pos="0">
                  <a:schemeClr val="accent1"/>
                </a:gs>
                <a:gs pos="100000">
                  <a:schemeClr val="hlink">
                    <a:alpha val="20000"/>
                  </a:schemeClr>
                </a:gs>
              </a:gsLst>
              <a:lin ang="5400000" scaled="1"/>
            </a:gradFill>
            <a:ln w="28575">
              <a:solidFill>
                <a:schemeClr val="tx1"/>
              </a:solidFill>
              <a:miter lim="800000"/>
              <a:headEnd/>
              <a:tailEnd/>
            </a:ln>
          </p:spPr>
          <p:txBody>
            <a:bodyPr wrap="none" anchor="ctr"/>
            <a:lstStyle/>
            <a:p>
              <a:pPr eaLnBrk="1" hangingPunct="1"/>
              <a:endParaRPr lang="en-US" sz="1800" b="1">
                <a:solidFill>
                  <a:srgbClr val="000000"/>
                </a:solidFill>
              </a:endParaRPr>
            </a:p>
          </p:txBody>
        </p:sp>
        <p:sp>
          <p:nvSpPr>
            <p:cNvPr id="160780" name="Text Box 11"/>
            <p:cNvSpPr txBox="1">
              <a:spLocks noChangeArrowheads="1"/>
            </p:cNvSpPr>
            <p:nvPr/>
          </p:nvSpPr>
          <p:spPr bwMode="auto">
            <a:xfrm flipV="1">
              <a:off x="971" y="1921"/>
              <a:ext cx="401" cy="1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rgbClr val="000000"/>
                  </a:solidFill>
                </a:rPr>
                <a:t>LAND</a:t>
              </a:r>
            </a:p>
          </p:txBody>
        </p:sp>
        <p:sp>
          <p:nvSpPr>
            <p:cNvPr id="160781" name="Rectangle 13"/>
            <p:cNvSpPr>
              <a:spLocks noChangeArrowheads="1"/>
            </p:cNvSpPr>
            <p:nvPr/>
          </p:nvSpPr>
          <p:spPr bwMode="auto">
            <a:xfrm flipH="1" flipV="1">
              <a:off x="2469" y="1969"/>
              <a:ext cx="401" cy="1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p>
              <a:pPr eaLnBrk="1" hangingPunct="1"/>
              <a:r>
                <a:rPr lang="en-US" sz="2800" b="1">
                  <a:solidFill>
                    <a:srgbClr val="000000"/>
                  </a:solidFill>
                </a:rPr>
                <a:t>SEED</a:t>
              </a:r>
            </a:p>
          </p:txBody>
        </p:sp>
        <p:sp>
          <p:nvSpPr>
            <p:cNvPr id="160782" name="Rectangle 14"/>
            <p:cNvSpPr>
              <a:spLocks noChangeArrowheads="1"/>
            </p:cNvSpPr>
            <p:nvPr/>
          </p:nvSpPr>
          <p:spPr bwMode="auto">
            <a:xfrm flipH="1" flipV="1">
              <a:off x="4072" y="1621"/>
              <a:ext cx="401"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p>
              <a:pPr eaLnBrk="1" hangingPunct="1"/>
              <a:r>
                <a:rPr lang="en-US" sz="2800" b="1">
                  <a:solidFill>
                    <a:srgbClr val="FF0508"/>
                  </a:solidFill>
                </a:rPr>
                <a:t>   </a:t>
              </a:r>
              <a:r>
                <a:rPr lang="en-US" sz="2800" b="1">
                  <a:solidFill>
                    <a:srgbClr val="000000"/>
                  </a:solidFill>
                </a:rPr>
                <a:t>BLESSING</a:t>
              </a:r>
            </a:p>
          </p:txBody>
        </p:sp>
      </p:grpSp>
      <p:sp>
        <p:nvSpPr>
          <p:cNvPr id="160772" name="Rectangle 17"/>
          <p:cNvSpPr>
            <a:spLocks noChangeArrowheads="1"/>
          </p:cNvSpPr>
          <p:nvPr/>
        </p:nvSpPr>
        <p:spPr bwMode="auto">
          <a:xfrm>
            <a:off x="214313" y="4627563"/>
            <a:ext cx="2895600" cy="7620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800" b="1">
                <a:solidFill>
                  <a:srgbClr val="000000"/>
                </a:solidFill>
              </a:rPr>
              <a:t>LAND</a:t>
            </a:r>
          </a:p>
          <a:p>
            <a:pPr algn="ctr" eaLnBrk="1" hangingPunct="1"/>
            <a:r>
              <a:rPr lang="en-US" sz="1800" b="1">
                <a:solidFill>
                  <a:srgbClr val="000000"/>
                </a:solidFill>
              </a:rPr>
              <a:t>Deut 30:1-10</a:t>
            </a:r>
          </a:p>
        </p:txBody>
      </p:sp>
      <p:sp>
        <p:nvSpPr>
          <p:cNvPr id="160773" name="Rectangle 18"/>
          <p:cNvSpPr>
            <a:spLocks noChangeArrowheads="1"/>
          </p:cNvSpPr>
          <p:nvPr/>
        </p:nvSpPr>
        <p:spPr bwMode="auto">
          <a:xfrm>
            <a:off x="3167063" y="4627563"/>
            <a:ext cx="2895600" cy="7620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800" b="1">
                <a:solidFill>
                  <a:srgbClr val="000000"/>
                </a:solidFill>
              </a:rPr>
              <a:t>DAVIDIC</a:t>
            </a:r>
          </a:p>
          <a:p>
            <a:pPr algn="ctr" eaLnBrk="1" hangingPunct="1"/>
            <a:r>
              <a:rPr lang="en-US" sz="1800" b="1">
                <a:solidFill>
                  <a:srgbClr val="000000"/>
                </a:solidFill>
              </a:rPr>
              <a:t>2 Sam 7:12-16</a:t>
            </a:r>
          </a:p>
        </p:txBody>
      </p:sp>
      <p:sp>
        <p:nvSpPr>
          <p:cNvPr id="160774" name="Rectangle 19"/>
          <p:cNvSpPr>
            <a:spLocks noChangeArrowheads="1"/>
          </p:cNvSpPr>
          <p:nvPr/>
        </p:nvSpPr>
        <p:spPr bwMode="auto">
          <a:xfrm>
            <a:off x="6119813" y="4627563"/>
            <a:ext cx="2895600" cy="7620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800" b="1">
                <a:solidFill>
                  <a:srgbClr val="000000"/>
                </a:solidFill>
              </a:rPr>
              <a:t>NEW</a:t>
            </a:r>
          </a:p>
          <a:p>
            <a:pPr algn="ctr" eaLnBrk="1" hangingPunct="1"/>
            <a:r>
              <a:rPr lang="en-US" sz="1800" b="1">
                <a:solidFill>
                  <a:srgbClr val="000000"/>
                </a:solidFill>
              </a:rPr>
              <a:t>Jer. 31:31-34</a:t>
            </a:r>
          </a:p>
        </p:txBody>
      </p:sp>
      <p:sp>
        <p:nvSpPr>
          <p:cNvPr id="160775"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21</a:t>
            </a:r>
          </a:p>
        </p:txBody>
      </p:sp>
      <p:sp>
        <p:nvSpPr>
          <p:cNvPr id="160776" name="Rectangle 16"/>
          <p:cNvSpPr>
            <a:spLocks noChangeArrowheads="1"/>
          </p:cNvSpPr>
          <p:nvPr/>
        </p:nvSpPr>
        <p:spPr bwMode="auto">
          <a:xfrm>
            <a:off x="457200" y="5391150"/>
            <a:ext cx="8458200" cy="101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2000" b="1" dirty="0">
                <a:solidFill>
                  <a:srgbClr val="000000"/>
                </a:solidFill>
              </a:rPr>
              <a:t>God</a:t>
            </a:r>
            <a:r>
              <a:rPr lang="fr-FR" altLang="ja-JP" sz="2000" b="1" dirty="0">
                <a:solidFill>
                  <a:srgbClr val="000000"/>
                </a:solidFill>
              </a:rPr>
              <a:t>'</a:t>
            </a:r>
            <a:r>
              <a:rPr lang="en-US" altLang="ja-JP" sz="2000" b="1" dirty="0">
                <a:solidFill>
                  <a:srgbClr val="000000"/>
                </a:solidFill>
              </a:rPr>
              <a:t>s unconditional amplification of the blessing promise in the Abrahamic Covenant where Judah and Israel will experience national and spiritual redemption. </a:t>
            </a:r>
            <a:endParaRPr lang="en-US" sz="2000" b="1"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62818" name="Picture 2" descr="New_covena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62819"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0066"/>
                </a:solidFill>
              </a:rPr>
              <a:t>Jeremiah 31:31-34</a:t>
            </a:r>
          </a:p>
        </p:txBody>
      </p:sp>
      <p:sp>
        <p:nvSpPr>
          <p:cNvPr id="162820" name="Rectangle 3"/>
          <p:cNvSpPr txBox="1">
            <a:spLocks noChangeArrowheads="1"/>
          </p:cNvSpPr>
          <p:nvPr/>
        </p:nvSpPr>
        <p:spPr bwMode="auto">
          <a:xfrm>
            <a:off x="119063" y="1295400"/>
            <a:ext cx="5291137" cy="526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baseline="30000" dirty="0">
                <a:solidFill>
                  <a:srgbClr val="000000"/>
                </a:solidFill>
                <a:cs typeface="Arial" charset="0"/>
              </a:rPr>
              <a:t>31</a:t>
            </a:r>
            <a:r>
              <a:rPr lang="en-US" altLang="ja-JP" b="1" dirty="0">
                <a:solidFill>
                  <a:srgbClr val="000000"/>
                </a:solidFill>
                <a:cs typeface="Arial" charset="0"/>
              </a:rPr>
              <a:t>"The time is coming," declares the L</a:t>
            </a:r>
            <a:r>
              <a:rPr lang="en-US" altLang="ja-JP" sz="2000" b="1" dirty="0">
                <a:solidFill>
                  <a:srgbClr val="000000"/>
                </a:solidFill>
                <a:cs typeface="Arial" charset="0"/>
              </a:rPr>
              <a:t>ORD</a:t>
            </a:r>
            <a:r>
              <a:rPr lang="en-US" altLang="ja-JP" b="1" dirty="0">
                <a:solidFill>
                  <a:srgbClr val="000000"/>
                </a:solidFill>
                <a:cs typeface="Arial" charset="0"/>
              </a:rPr>
              <a:t>, "when I will make a new covenant </a:t>
            </a:r>
            <a:r>
              <a:rPr lang="en-US" altLang="ja-JP" b="1" dirty="0">
                <a:solidFill>
                  <a:srgbClr val="0000FF"/>
                </a:solidFill>
                <a:cs typeface="Arial" charset="0"/>
              </a:rPr>
              <a:t>with the house of Israel and with the house of Judah</a:t>
            </a:r>
            <a:r>
              <a:rPr lang="en-US" altLang="ja-JP" b="1" dirty="0">
                <a:solidFill>
                  <a:srgbClr val="000000"/>
                </a:solidFill>
                <a:cs typeface="Arial" charset="0"/>
              </a:rPr>
              <a:t>. </a:t>
            </a:r>
          </a:p>
          <a:p>
            <a:pPr eaLnBrk="1" hangingPunct="1"/>
            <a:r>
              <a:rPr lang="en-US" b="1" baseline="30000" dirty="0">
                <a:solidFill>
                  <a:srgbClr val="000000"/>
                </a:solidFill>
                <a:cs typeface="Arial" charset="0"/>
              </a:rPr>
              <a:t>32</a:t>
            </a:r>
            <a:r>
              <a:rPr lang="en-US" b="1" dirty="0">
                <a:solidFill>
                  <a:srgbClr val="000000"/>
                </a:solidFill>
                <a:cs typeface="Arial" charset="0"/>
              </a:rPr>
              <a:t>It will not be like the covenant I made with their forefathers when I took them by the hand to lead them out of Egypt, because they broke my covenant, though I was a husband to them,</a:t>
            </a:r>
            <a:r>
              <a:rPr lang="en-US" altLang="ja-JP" b="1" dirty="0">
                <a:solidFill>
                  <a:srgbClr val="000000"/>
                </a:solidFill>
                <a:cs typeface="Arial" charset="0"/>
              </a:rPr>
              <a:t>" declares the L</a:t>
            </a:r>
            <a:r>
              <a:rPr lang="en-US" altLang="ja-JP" sz="2000" b="1" dirty="0">
                <a:solidFill>
                  <a:srgbClr val="000000"/>
                </a:solidFill>
                <a:cs typeface="Arial" charset="0"/>
              </a:rPr>
              <a:t>ORD</a:t>
            </a:r>
            <a:r>
              <a:rPr lang="en-US" altLang="ja-JP" b="1" dirty="0">
                <a:solidFill>
                  <a:srgbClr val="000000"/>
                </a:solidFill>
                <a:cs typeface="Arial" charset="0"/>
              </a:rPr>
              <a:t>.</a:t>
            </a:r>
          </a:p>
          <a:p>
            <a:pPr eaLnBrk="1" hangingPunct="1"/>
            <a:r>
              <a:rPr lang="en-US" b="1" baseline="30000" dirty="0">
                <a:solidFill>
                  <a:srgbClr val="000000"/>
                </a:solidFill>
                <a:cs typeface="Arial" charset="0"/>
              </a:rPr>
              <a:t>33</a:t>
            </a:r>
            <a:r>
              <a:rPr lang="en-US" altLang="ja-JP" b="1" dirty="0">
                <a:solidFill>
                  <a:srgbClr val="000000"/>
                </a:solidFill>
                <a:cs typeface="Arial" charset="0"/>
              </a:rPr>
              <a:t>"This is the covenant I will make with the house of Israel after that time," declares the L</a:t>
            </a:r>
            <a:r>
              <a:rPr lang="en-US" altLang="ja-JP" sz="2000" b="1" dirty="0">
                <a:solidFill>
                  <a:srgbClr val="000000"/>
                </a:solidFill>
                <a:cs typeface="Arial" charset="0"/>
              </a:rPr>
              <a:t>ORD</a:t>
            </a:r>
            <a:r>
              <a:rPr lang="en-US" altLang="ja-JP" b="1" dirty="0">
                <a:solidFill>
                  <a:srgbClr val="000000"/>
                </a:solidFill>
                <a:cs typeface="Arial" charset="0"/>
              </a:rPr>
              <a:t>.</a:t>
            </a:r>
            <a:endParaRPr lang="en-US" b="1" dirty="0">
              <a:solidFill>
                <a:srgbClr val="000000"/>
              </a:solidFill>
              <a:cs typeface="Arial" charset="0"/>
            </a:endParaRPr>
          </a:p>
        </p:txBody>
      </p:sp>
      <p:sp>
        <p:nvSpPr>
          <p:cNvPr id="162821"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ChangeArrowheads="1"/>
          </p:cNvSpPr>
          <p:nvPr/>
        </p:nvSpPr>
        <p:spPr bwMode="auto">
          <a:xfrm>
            <a:off x="-36512" y="0"/>
            <a:ext cx="9180512" cy="6858000"/>
          </a:xfrm>
          <a:prstGeom prst="rect">
            <a:avLst/>
          </a:prstGeom>
          <a:solidFill>
            <a:schemeClr val="accent1"/>
          </a:solidFill>
          <a:ln w="9525">
            <a:solidFill>
              <a:schemeClr val="tx1"/>
            </a:solidFill>
            <a:round/>
            <a:headEnd/>
            <a:tailEnd/>
          </a:ln>
        </p:spPr>
        <p:txBody>
          <a:bodyPr/>
          <a:lstStyle/>
          <a:p>
            <a:endParaRPr lang="en-US"/>
          </a:p>
        </p:txBody>
      </p:sp>
      <p:sp>
        <p:nvSpPr>
          <p:cNvPr id="2" name="Title 1"/>
          <p:cNvSpPr>
            <a:spLocks noGrp="1"/>
          </p:cNvSpPr>
          <p:nvPr>
            <p:ph type="title"/>
          </p:nvPr>
        </p:nvSpPr>
        <p:spPr>
          <a:xfrm>
            <a:off x="0" y="0"/>
            <a:ext cx="9144000" cy="838200"/>
          </a:xfrm>
          <a:solidFill>
            <a:srgbClr val="1F0769"/>
          </a:solidFill>
        </p:spPr>
        <p:txBody>
          <a:bodyPr/>
          <a:lstStyle/>
          <a:p>
            <a:pPr algn="ctr">
              <a:defRPr/>
            </a:pPr>
            <a:r>
              <a:rPr lang="en-US" sz="3600"/>
              <a:t>Guidelines to Interpret Prophecy</a:t>
            </a:r>
          </a:p>
        </p:txBody>
      </p:sp>
      <p:sp>
        <p:nvSpPr>
          <p:cNvPr id="3" name="Content Placeholder 2"/>
          <p:cNvSpPr>
            <a:spLocks noGrp="1"/>
          </p:cNvSpPr>
          <p:nvPr>
            <p:ph idx="1"/>
          </p:nvPr>
        </p:nvSpPr>
        <p:spPr>
          <a:xfrm>
            <a:off x="304800" y="990600"/>
            <a:ext cx="8839200" cy="5334000"/>
          </a:xfrm>
          <a:effectLst/>
        </p:spPr>
        <p:txBody>
          <a:bodyPr/>
          <a:lstStyle/>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a.	Interpret the prophetic passage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literally</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(land boundaries in Gen. 17:8, p. 21)</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b.	Interpret by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comparing </a:t>
            </a:r>
            <a:r>
              <a:rPr lang="en-US" sz="2800" b="1" i="1" dirty="0">
                <a:effectLst>
                  <a:outerShdw blurRad="44450" dist="88900" dir="2700000" algn="tl" rotWithShape="0">
                    <a:srgbClr val="000000"/>
                  </a:outerShdw>
                </a:effectLst>
                <a:latin typeface="Arial" charset="0"/>
                <a:ea typeface="Osaka" charset="0"/>
                <a:cs typeface="Arial" charset="0"/>
              </a:rPr>
              <a:t>prophecy</a:t>
            </a:r>
            <a:r>
              <a:rPr lang="en-US" sz="2800" b="1" dirty="0">
                <a:effectLst>
                  <a:outerShdw blurRad="44450" dist="88900" dir="2700000" algn="tl" rotWithShape="0">
                    <a:srgbClr val="000000"/>
                  </a:outerShdw>
                </a:effectLst>
                <a:latin typeface="Arial" charset="0"/>
                <a:ea typeface="Osaka" charset="0"/>
                <a:cs typeface="Arial" charset="0"/>
              </a:rPr>
              <a:t> with prophecy (Isa., Dan. &amp; Zech. affect Rev)</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c.	Interpret in light of possible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time intervals</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(donkey &amp; reign in Zech. 9:9-10)</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d.	Interpret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figurative language</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scripturally </a:t>
            </a:r>
            <a:br>
              <a:rPr lang="en-US" sz="2800" b="1" dirty="0">
                <a:effectLst>
                  <a:outerShdw blurRad="44450" dist="88900" dir="2700000" algn="tl" rotWithShape="0">
                    <a:srgbClr val="000000"/>
                  </a:outerShdw>
                </a:effectLst>
                <a:latin typeface="Arial" charset="0"/>
                <a:ea typeface="Osaka" charset="0"/>
                <a:cs typeface="Arial" charset="0"/>
              </a:rPr>
            </a:br>
            <a:r>
              <a:rPr lang="en-US" sz="2800" b="1" dirty="0">
                <a:effectLst>
                  <a:outerShdw blurRad="44450" dist="88900" dir="2700000" algn="tl" rotWithShape="0">
                    <a:srgbClr val="000000"/>
                  </a:outerShdw>
                </a:effectLst>
                <a:latin typeface="Arial" charset="0"/>
                <a:ea typeface="Osaka" charset="0"/>
                <a:cs typeface="Arial" charset="0"/>
              </a:rPr>
              <a:t>(dry bones = Israel in Ezek. 37:11)</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**First edition: Interpret in light of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double reference</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(e.g., the abomination that causes desolation)</a:t>
            </a:r>
          </a:p>
        </p:txBody>
      </p:sp>
      <p:sp>
        <p:nvSpPr>
          <p:cNvPr id="110596" name="TextBox 6"/>
          <p:cNvSpPr txBox="1">
            <a:spLocks noChangeArrowheads="1"/>
          </p:cNvSpPr>
          <p:nvPr/>
        </p:nvSpPr>
        <p:spPr bwMode="auto">
          <a:xfrm>
            <a:off x="0" y="6396038"/>
            <a:ext cx="9144000" cy="457200"/>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effectLst>
                  <a:outerShdw blurRad="44450" dist="88900" dir="2700000" algn="tl" rotWithShape="0">
                    <a:srgbClr val="000000"/>
                  </a:outerShdw>
                </a:effectLst>
              </a:rPr>
              <a:t>Paul Benware, </a:t>
            </a:r>
            <a:r>
              <a:rPr lang="en-US" b="1" i="1">
                <a:effectLst>
                  <a:outerShdw blurRad="44450" dist="88900" dir="2700000" algn="tl" rotWithShape="0">
                    <a:srgbClr val="000000"/>
                  </a:outerShdw>
                </a:effectLst>
              </a:rPr>
              <a:t>Understanding End Times Prophecy</a:t>
            </a:r>
            <a:r>
              <a:rPr lang="en-US" b="1">
                <a:effectLst>
                  <a:outerShdw blurRad="44450" dist="88900" dir="2700000" algn="tl" rotWithShape="0">
                    <a:srgbClr val="000000"/>
                  </a:outerShdw>
                </a:effectLst>
              </a:rPr>
              <a:t>, 23-33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64866" name="Picture 2" descr="New_covena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64867"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0066"/>
                </a:solidFill>
              </a:rPr>
              <a:t>Jeremiah 31:31-34</a:t>
            </a:r>
          </a:p>
        </p:txBody>
      </p:sp>
      <p:sp>
        <p:nvSpPr>
          <p:cNvPr id="164868" name="Rectangle 3"/>
          <p:cNvSpPr txBox="1">
            <a:spLocks noChangeArrowheads="1"/>
          </p:cNvSpPr>
          <p:nvPr/>
        </p:nvSpPr>
        <p:spPr bwMode="auto">
          <a:xfrm>
            <a:off x="0" y="1447800"/>
            <a:ext cx="5214938" cy="526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D16349"/>
              </a:buClr>
              <a:buSzPct val="85000"/>
            </a:pPr>
            <a:r>
              <a:rPr lang="en-US" b="1" dirty="0">
                <a:solidFill>
                  <a:srgbClr val="000000"/>
                </a:solidFill>
              </a:rPr>
              <a:t>	</a:t>
            </a:r>
            <a:r>
              <a:rPr lang="en-US" b="1" baseline="30000" dirty="0">
                <a:solidFill>
                  <a:srgbClr val="000000"/>
                </a:solidFill>
                <a:cs typeface="Arial" charset="0"/>
              </a:rPr>
              <a:t>33b </a:t>
            </a:r>
            <a:r>
              <a:rPr lang="en-US" altLang="ja-JP" b="1" dirty="0">
                <a:solidFill>
                  <a:srgbClr val="000000"/>
                </a:solidFill>
              </a:rPr>
              <a:t>"I will put my </a:t>
            </a:r>
            <a:r>
              <a:rPr lang="en-US" altLang="ja-JP" b="1" dirty="0">
                <a:solidFill>
                  <a:srgbClr val="0000FF"/>
                </a:solidFill>
              </a:rPr>
              <a:t>law within them</a:t>
            </a:r>
            <a:r>
              <a:rPr lang="en-US" altLang="ja-JP" b="1" dirty="0">
                <a:solidFill>
                  <a:srgbClr val="000000"/>
                </a:solidFill>
              </a:rPr>
              <a:t>, and I will write it on their hearts. And </a:t>
            </a:r>
            <a:r>
              <a:rPr lang="en-US" altLang="ja-JP" b="1" dirty="0">
                <a:solidFill>
                  <a:srgbClr val="0000FF"/>
                </a:solidFill>
              </a:rPr>
              <a:t>I will be their God</a:t>
            </a:r>
            <a:r>
              <a:rPr lang="en-US" altLang="ja-JP" b="1" dirty="0">
                <a:solidFill>
                  <a:srgbClr val="000000"/>
                </a:solidFill>
              </a:rPr>
              <a:t>, and they shall be my people. And no longer shall each one teach his neighbor and each his brother, saying, </a:t>
            </a:r>
            <a:r>
              <a:rPr lang="fr-FR" altLang="ja-JP" b="1" dirty="0">
                <a:solidFill>
                  <a:srgbClr val="000000"/>
                </a:solidFill>
              </a:rPr>
              <a:t>'</a:t>
            </a:r>
            <a:r>
              <a:rPr lang="en-US" altLang="ja-JP" b="1" dirty="0">
                <a:solidFill>
                  <a:srgbClr val="000000"/>
                </a:solidFill>
              </a:rPr>
              <a:t>Know the L</a:t>
            </a:r>
            <a:r>
              <a:rPr lang="en-US" altLang="ja-JP" sz="2000" b="1" dirty="0">
                <a:solidFill>
                  <a:srgbClr val="000000"/>
                </a:solidFill>
              </a:rPr>
              <a:t>ORD</a:t>
            </a:r>
            <a:r>
              <a:rPr lang="en-US" altLang="ja-JP" b="1" dirty="0">
                <a:solidFill>
                  <a:srgbClr val="000000"/>
                </a:solidFill>
              </a:rPr>
              <a:t>,</a:t>
            </a:r>
            <a:r>
              <a:rPr lang="fr-FR" altLang="ja-JP" b="1" dirty="0">
                <a:solidFill>
                  <a:srgbClr val="000000"/>
                </a:solidFill>
              </a:rPr>
              <a:t>'</a:t>
            </a:r>
            <a:r>
              <a:rPr lang="en-US" altLang="ja-JP" b="1" dirty="0">
                <a:solidFill>
                  <a:srgbClr val="000000"/>
                </a:solidFill>
              </a:rPr>
              <a:t> for </a:t>
            </a:r>
            <a:r>
              <a:rPr lang="en-US" altLang="ja-JP" b="1" dirty="0">
                <a:solidFill>
                  <a:srgbClr val="0000FF"/>
                </a:solidFill>
              </a:rPr>
              <a:t>they shall all know me</a:t>
            </a:r>
            <a:r>
              <a:rPr lang="en-US" altLang="ja-JP" b="1" dirty="0">
                <a:solidFill>
                  <a:srgbClr val="000000"/>
                </a:solidFill>
              </a:rPr>
              <a:t>, from the least of them to the greatest, declares the L</a:t>
            </a:r>
            <a:r>
              <a:rPr lang="en-US" altLang="ja-JP" sz="2000" b="1" dirty="0">
                <a:solidFill>
                  <a:srgbClr val="000000"/>
                </a:solidFill>
              </a:rPr>
              <a:t>ORD</a:t>
            </a:r>
            <a:r>
              <a:rPr lang="en-US" altLang="ja-JP" b="1" dirty="0">
                <a:solidFill>
                  <a:srgbClr val="000000"/>
                </a:solidFill>
              </a:rPr>
              <a:t>. For I will </a:t>
            </a:r>
            <a:r>
              <a:rPr lang="en-US" altLang="ja-JP" b="1" dirty="0">
                <a:solidFill>
                  <a:srgbClr val="0000FF"/>
                </a:solidFill>
              </a:rPr>
              <a:t>forgive </a:t>
            </a:r>
            <a:r>
              <a:rPr lang="en-US" altLang="ja-JP" b="1" dirty="0">
                <a:solidFill>
                  <a:srgbClr val="000000"/>
                </a:solidFill>
              </a:rPr>
              <a:t>their iniquity, and I will remember their sin no more."</a:t>
            </a:r>
            <a:endParaRPr lang="en-US" b="1" dirty="0">
              <a:solidFill>
                <a:srgbClr val="000000"/>
              </a:solidFill>
            </a:endParaRPr>
          </a:p>
        </p:txBody>
      </p:sp>
      <p:sp>
        <p:nvSpPr>
          <p:cNvPr id="164869"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n-US" sz="4400" b="1" dirty="0">
                <a:solidFill>
                  <a:schemeClr val="tx1"/>
                </a:solidFill>
                <a:latin typeface="Arial"/>
                <a:ea typeface="+mj-ea"/>
                <a:cs typeface="Arial"/>
              </a:rPr>
              <a:t>Unconditional Nature</a:t>
            </a:r>
          </a:p>
        </p:txBody>
      </p:sp>
      <p:pic>
        <p:nvPicPr>
          <p:cNvPr id="7172" name="Picture 4" descr="mban384l"/>
          <p:cNvPicPr>
            <a:picLocks noChangeAspect="1" noChangeArrowheads="1"/>
          </p:cNvPicPr>
          <p:nvPr/>
        </p:nvPicPr>
        <p:blipFill>
          <a:blip r:embed="rId3"/>
          <a:srcRect/>
          <a:stretch>
            <a:fillRect/>
          </a:stretch>
        </p:blipFill>
        <p:spPr bwMode="auto">
          <a:xfrm>
            <a:off x="266700" y="1676400"/>
            <a:ext cx="4762500" cy="4533900"/>
          </a:xfrm>
          <a:prstGeom prst="rect">
            <a:avLst/>
          </a:prstGeom>
          <a:noFill/>
          <a:ln w="101600">
            <a:solidFill>
              <a:schemeClr val="bg2">
                <a:lumMod val="90000"/>
              </a:schemeClr>
            </a:solidFill>
          </a:ln>
        </p:spPr>
      </p:pic>
      <p:sp>
        <p:nvSpPr>
          <p:cNvPr id="7173" name="Text Box 5"/>
          <p:cNvSpPr txBox="1">
            <a:spLocks noChangeArrowheads="1"/>
          </p:cNvSpPr>
          <p:nvPr/>
        </p:nvSpPr>
        <p:spPr bwMode="auto">
          <a:xfrm>
            <a:off x="5338763" y="1905000"/>
            <a:ext cx="3500437"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pPr>
            <a:r>
              <a:rPr lang="en-US" b="1" dirty="0">
                <a:solidFill>
                  <a:srgbClr val="000000"/>
                </a:solidFill>
              </a:rPr>
              <a:t>Eternal (Jer. 31:36, 40; 32:40; 50:5; Isa 61:2. 8-9; 24:5; Ezek. 37:26)</a:t>
            </a:r>
          </a:p>
          <a:p>
            <a:pPr eaLnBrk="1" hangingPunct="1">
              <a:spcBef>
                <a:spcPct val="50000"/>
              </a:spcBef>
              <a:buFont typeface="Arial" charset="0"/>
              <a:buAutoNum type="alphaUcPeriod"/>
            </a:pPr>
            <a:r>
              <a:rPr lang="en-US" b="1" dirty="0">
                <a:solidFill>
                  <a:srgbClr val="000000"/>
                </a:solidFill>
              </a:rPr>
              <a:t>Amplification of the Abrahamic Covenant, which is unconditional</a:t>
            </a:r>
          </a:p>
          <a:p>
            <a:pPr eaLnBrk="1" hangingPunct="1">
              <a:spcBef>
                <a:spcPct val="50000"/>
              </a:spcBef>
              <a:buFont typeface="Arial" charset="0"/>
              <a:buAutoNum type="alphaUcPeriod"/>
            </a:pPr>
            <a:r>
              <a:rPr lang="en-US" b="1" dirty="0">
                <a:solidFill>
                  <a:srgbClr val="000000"/>
                </a:solidFill>
              </a:rPr>
              <a:t>Unqualified </a:t>
            </a:r>
            <a:r>
              <a:rPr lang="en-US" altLang="ja-JP" b="1" dirty="0">
                <a:solidFill>
                  <a:srgbClr val="000000"/>
                </a:solidFill>
              </a:rPr>
              <a:t>"I will" statements of God</a:t>
            </a:r>
            <a:endParaRPr lang="en-US" b="1" dirty="0">
              <a:solidFill>
                <a:srgbClr val="000000"/>
              </a:solidFill>
            </a:endParaRPr>
          </a:p>
        </p:txBody>
      </p:sp>
      <p:sp>
        <p:nvSpPr>
          <p:cNvPr id="166916"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27010" name="Picture 2" descr="Pesach Background.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220200" y="0"/>
            <a:ext cx="9128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7011" name="Title 1"/>
          <p:cNvSpPr>
            <a:spLocks noGrp="1"/>
          </p:cNvSpPr>
          <p:nvPr>
            <p:ph type="ctrTitle"/>
          </p:nvPr>
        </p:nvSpPr>
        <p:spPr>
          <a:xfrm>
            <a:off x="0" y="2493963"/>
            <a:ext cx="9144000" cy="3743325"/>
          </a:xfrm>
        </p:spPr>
        <p:txBody>
          <a:bodyPr/>
          <a:lstStyle/>
          <a:p>
            <a:pPr>
              <a:lnSpc>
                <a:spcPct val="80000"/>
              </a:lnSpc>
            </a:pPr>
            <a:r>
              <a:rPr lang="en-US" sz="5400" b="1" dirty="0">
                <a:solidFill>
                  <a:srgbClr val="3F2B15"/>
                </a:solidFill>
                <a:latin typeface="Times New Roman" charset="0"/>
                <a:ea typeface="ヒラギノ角ゴ Pro W3" charset="0"/>
                <a:cs typeface="Times New Roman" charset="0"/>
              </a:rPr>
              <a:t>… </a:t>
            </a:r>
            <a:r>
              <a:rPr lang="en-US" sz="5400" b="1" i="1" dirty="0">
                <a:solidFill>
                  <a:srgbClr val="3F2B15"/>
                </a:solidFill>
                <a:latin typeface="Times New Roman" charset="0"/>
                <a:ea typeface="ヒラギノ角ゴ Pro W3" charset="0"/>
                <a:cs typeface="Times New Roman" charset="0"/>
              </a:rPr>
              <a:t>This cup is the </a:t>
            </a:r>
            <a:br>
              <a:rPr lang="en-US" sz="5400" b="1" i="1" dirty="0">
                <a:solidFill>
                  <a:srgbClr val="3F2B15"/>
                </a:solidFill>
                <a:latin typeface="Times New Roman" charset="0"/>
                <a:ea typeface="ヒラギノ角ゴ Pro W3" charset="0"/>
                <a:cs typeface="Times New Roman" charset="0"/>
              </a:rPr>
            </a:br>
            <a:r>
              <a:rPr lang="en-US" sz="5400" b="1" dirty="0">
                <a:solidFill>
                  <a:srgbClr val="3F2B15"/>
                </a:solidFill>
                <a:latin typeface="Times New Roman" charset="0"/>
                <a:ea typeface="ヒラギノ角ゴ Pro W3" charset="0"/>
                <a:cs typeface="Times New Roman" charset="0"/>
              </a:rPr>
              <a:t>NEW COVENANT </a:t>
            </a:r>
            <a:br>
              <a:rPr lang="en-US" sz="5400" b="1" dirty="0">
                <a:solidFill>
                  <a:srgbClr val="3F2B15"/>
                </a:solidFill>
                <a:latin typeface="Times New Roman" charset="0"/>
                <a:ea typeface="ヒラギノ角ゴ Pro W3" charset="0"/>
                <a:cs typeface="Times New Roman" charset="0"/>
              </a:rPr>
            </a:br>
            <a:r>
              <a:rPr lang="en-US" sz="5400" b="1" i="1" dirty="0">
                <a:solidFill>
                  <a:srgbClr val="3F2B15"/>
                </a:solidFill>
                <a:latin typeface="Times New Roman" charset="0"/>
                <a:ea typeface="ヒラギノ角ゴ Pro W3" charset="0"/>
                <a:cs typeface="Times New Roman" charset="0"/>
              </a:rPr>
              <a:t>in my blood, which is </a:t>
            </a:r>
            <a:r>
              <a:rPr lang="en-US" sz="5400" b="1" dirty="0">
                <a:solidFill>
                  <a:srgbClr val="3F2B15"/>
                </a:solidFill>
                <a:latin typeface="Times New Roman" charset="0"/>
                <a:ea typeface="ヒラギノ角ゴ Pro W3" charset="0"/>
                <a:cs typeface="Times New Roman" charset="0"/>
              </a:rPr>
              <a:t>POURED OUT </a:t>
            </a:r>
            <a:br>
              <a:rPr lang="en-US" sz="5400" b="1" dirty="0">
                <a:solidFill>
                  <a:srgbClr val="3F2B15"/>
                </a:solidFill>
                <a:latin typeface="Times New Roman" charset="0"/>
                <a:ea typeface="ヒラギノ角ゴ Pro W3" charset="0"/>
                <a:cs typeface="Times New Roman" charset="0"/>
              </a:rPr>
            </a:br>
            <a:r>
              <a:rPr lang="en-US" sz="5400" b="1" i="1" dirty="0">
                <a:solidFill>
                  <a:srgbClr val="3F2B15"/>
                </a:solidFill>
                <a:latin typeface="Times New Roman" charset="0"/>
                <a:ea typeface="ヒラギノ角ゴ Pro W3" charset="0"/>
                <a:cs typeface="Times New Roman" charset="0"/>
              </a:rPr>
              <a:t>for you.</a:t>
            </a:r>
          </a:p>
        </p:txBody>
      </p:sp>
      <p:sp>
        <p:nvSpPr>
          <p:cNvPr id="427012" name="Title 1"/>
          <p:cNvSpPr txBox="1">
            <a:spLocks/>
          </p:cNvSpPr>
          <p:nvPr/>
        </p:nvSpPr>
        <p:spPr bwMode="auto">
          <a:xfrm>
            <a:off x="0" y="5949950"/>
            <a:ext cx="9144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1F00"/>
                </a:solidFill>
                <a:effectLst/>
                <a:uLnTx/>
                <a:uFillTx/>
                <a:latin typeface="Times New Roman" charset="0"/>
                <a:ea typeface="ヒラギノ角ゴ Pro W3" charset="0"/>
                <a:cs typeface="ヒラギノ角ゴ Pro W3" charset="0"/>
              </a:rPr>
              <a:t>LUKE 22:20</a:t>
            </a:r>
            <a:endParaRPr kumimoji="0" lang="en-US" sz="3600" b="1" i="1" u="none" strike="noStrike" kern="1200" cap="none" spc="0" normalizeH="0" baseline="0" noProof="0">
              <a:ln>
                <a:noFill/>
              </a:ln>
              <a:solidFill>
                <a:srgbClr val="001F00"/>
              </a:solidFill>
              <a:effectLst/>
              <a:uLnTx/>
              <a:uFillTx/>
              <a:latin typeface="Times New Roman" charset="0"/>
              <a:ea typeface="ヒラギノ角ゴ Pro W3" charset="0"/>
              <a:cs typeface="ヒラギノ角ゴ Pro W3" charset="0"/>
            </a:endParaRPr>
          </a:p>
        </p:txBody>
      </p:sp>
      <p:sp>
        <p:nvSpPr>
          <p:cNvPr id="6" name="Title 1"/>
          <p:cNvSpPr txBox="1">
            <a:spLocks/>
          </p:cNvSpPr>
          <p:nvPr/>
        </p:nvSpPr>
        <p:spPr bwMode="auto">
          <a:xfrm>
            <a:off x="76200" y="1700213"/>
            <a:ext cx="449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ヒラギノ角ゴ Pro W3" charset="0"/>
              </a:rPr>
              <a:t>The cup (not baptism) is the new covenant sign</a:t>
            </a:r>
          </a:p>
        </p:txBody>
      </p:sp>
    </p:spTree>
    <p:extLst>
      <p:ext uri="{BB962C8B-B14F-4D97-AF65-F5344CB8AC3E}">
        <p14:creationId xmlns:p14="http://schemas.microsoft.com/office/powerpoint/2010/main" val="18335276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28800"/>
            <a:ext cx="9144000" cy="4972000"/>
          </a:xfrm>
        </p:spPr>
        <p:txBody>
          <a:bodyPr/>
          <a:lstStyle/>
          <a:p>
            <a:pPr>
              <a:defRPr/>
            </a:pPr>
            <a: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t>How could Jesus apply the new covenant promises to his disciples when the other provisions were not fulfilled then?  </a:t>
            </a:r>
            <a:b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br>
            <a:b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br>
            <a: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t>(What about Israel and Judah reunified?  What about all people knowing God?)</a:t>
            </a:r>
          </a:p>
        </p:txBody>
      </p:sp>
    </p:spTree>
    <p:extLst>
      <p:ext uri="{BB962C8B-B14F-4D97-AF65-F5344CB8AC3E}">
        <p14:creationId xmlns:p14="http://schemas.microsoft.com/office/powerpoint/2010/main" val="183108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r>
              <a:rPr lang="en-US" sz="4000" b="1">
                <a:solidFill>
                  <a:schemeClr val="tx1"/>
                </a:solidFill>
                <a:latin typeface="Arial" charset="0"/>
                <a:ea typeface="ＭＳ Ｐゴシック" charset="0"/>
                <a:cs typeface="Arial" charset="0"/>
              </a:rPr>
              <a:t>Views on the Time of Fulfillment</a:t>
            </a:r>
            <a:endParaRPr lang="en-US" sz="3600" b="1">
              <a:solidFill>
                <a:schemeClr val="tx1"/>
              </a:solidFill>
              <a:latin typeface="Arial" charset="0"/>
              <a:ea typeface="ＭＳ Ｐゴシック" charset="0"/>
              <a:cs typeface="Arial" charset="0"/>
            </a:endParaRPr>
          </a:p>
        </p:txBody>
      </p:sp>
      <p:sp>
        <p:nvSpPr>
          <p:cNvPr id="168962" name="Text Box 17"/>
          <p:cNvSpPr txBox="1">
            <a:spLocks noChangeArrowheads="1"/>
          </p:cNvSpPr>
          <p:nvPr/>
        </p:nvSpPr>
        <p:spPr bwMode="auto">
          <a:xfrm>
            <a:off x="228600" y="2819400"/>
            <a:ext cx="7827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u="sng">
                <a:solidFill>
                  <a:srgbClr val="660066"/>
                </a:solidFill>
              </a:rPr>
              <a:t>1. Partial Fulfillment in the present church age </a:t>
            </a:r>
          </a:p>
        </p:txBody>
      </p:sp>
      <p:sp>
        <p:nvSpPr>
          <p:cNvPr id="168963" name="Text Box 17"/>
          <p:cNvSpPr txBox="1">
            <a:spLocks noChangeArrowheads="1"/>
          </p:cNvSpPr>
          <p:nvPr/>
        </p:nvSpPr>
        <p:spPr bwMode="auto">
          <a:xfrm>
            <a:off x="228600" y="5786438"/>
            <a:ext cx="8001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u="sng">
                <a:solidFill>
                  <a:srgbClr val="660066"/>
                </a:solidFill>
              </a:rPr>
              <a:t>2. Complete fulfillment after the return of Christ </a:t>
            </a:r>
          </a:p>
        </p:txBody>
      </p:sp>
      <p:sp>
        <p:nvSpPr>
          <p:cNvPr id="168964" name="Text Box 17"/>
          <p:cNvSpPr txBox="1">
            <a:spLocks noChangeArrowheads="1"/>
          </p:cNvSpPr>
          <p:nvPr/>
        </p:nvSpPr>
        <p:spPr bwMode="auto">
          <a:xfrm>
            <a:off x="657225" y="3354388"/>
            <a:ext cx="7953375"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Georgia" charset="0"/>
              <a:buAutoNum type="alphaLcPeriod"/>
            </a:pPr>
            <a:r>
              <a:rPr lang="en-US" b="1">
                <a:solidFill>
                  <a:srgbClr val="000000"/>
                </a:solidFill>
              </a:rPr>
              <a:t>Only one New Covenant for Israel (Darby)</a:t>
            </a:r>
          </a:p>
          <a:p>
            <a:pPr eaLnBrk="1" hangingPunct="1">
              <a:spcBef>
                <a:spcPct val="50000"/>
              </a:spcBef>
              <a:buFont typeface="Georgia" charset="0"/>
              <a:buAutoNum type="alphaLcPeriod"/>
            </a:pPr>
            <a:r>
              <a:rPr lang="en-US" b="1">
                <a:solidFill>
                  <a:srgbClr val="000000"/>
                </a:solidFill>
              </a:rPr>
              <a:t>Two New Covenants: one for Israel and one for the church (Chafer)</a:t>
            </a:r>
          </a:p>
          <a:p>
            <a:pPr eaLnBrk="1" hangingPunct="1">
              <a:spcBef>
                <a:spcPct val="50000"/>
              </a:spcBef>
              <a:buFont typeface="Georgia" charset="0"/>
              <a:buAutoNum type="alphaLcPeriod"/>
            </a:pPr>
            <a:r>
              <a:rPr lang="en-US" b="1">
                <a:solidFill>
                  <a:srgbClr val="000000"/>
                </a:solidFill>
              </a:rPr>
              <a:t>One New Covenant with a two fold- application: primarily to Israel, secondarily to the Church</a:t>
            </a:r>
          </a:p>
        </p:txBody>
      </p:sp>
      <p:sp>
        <p:nvSpPr>
          <p:cNvPr id="168965" name="Text Box 17"/>
          <p:cNvSpPr txBox="1">
            <a:spLocks noChangeArrowheads="1"/>
          </p:cNvSpPr>
          <p:nvPr/>
        </p:nvSpPr>
        <p:spPr bwMode="auto">
          <a:xfrm>
            <a:off x="0" y="1447800"/>
            <a:ext cx="8839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000000"/>
                </a:solidFill>
              </a:rPr>
              <a:t>	Amillennialists often say all of the provisions of the New Covenant are being realized now in the church which they consider the </a:t>
            </a:r>
            <a:r>
              <a:rPr lang="en-US" altLang="ja-JP" b="1" dirty="0">
                <a:solidFill>
                  <a:srgbClr val="000000"/>
                </a:solidFill>
              </a:rPr>
              <a:t>"new Israel."  But are they?</a:t>
            </a:r>
            <a:endParaRPr lang="en-US" b="1" dirty="0">
              <a:solidFill>
                <a:srgbClr val="000000"/>
              </a:solidFill>
            </a:endParaRPr>
          </a:p>
        </p:txBody>
      </p:sp>
      <p:pic>
        <p:nvPicPr>
          <p:cNvPr id="1689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0" y="5783263"/>
            <a:ext cx="1624013" cy="107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7" name="Text Box 4"/>
          <p:cNvSpPr txBox="1">
            <a:spLocks noChangeArrowheads="1"/>
          </p:cNvSpPr>
          <p:nvPr/>
        </p:nvSpPr>
        <p:spPr bwMode="auto">
          <a:xfrm>
            <a:off x="85407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6"/>
          <p:cNvSpPr>
            <a:spLocks noGrp="1"/>
          </p:cNvSpPr>
          <p:nvPr>
            <p:ph type="title"/>
          </p:nvPr>
        </p:nvSpPr>
        <p:spPr/>
        <p:txBody>
          <a:bodyPr/>
          <a:lstStyle/>
          <a:p>
            <a:r>
              <a:rPr lang="en-US" sz="4000" b="1">
                <a:solidFill>
                  <a:schemeClr val="tx1"/>
                </a:solidFill>
                <a:latin typeface="Arial" charset="0"/>
                <a:ea typeface="ＭＳ Ｐゴシック" charset="0"/>
                <a:cs typeface="Arial" charset="0"/>
              </a:rPr>
              <a:t>Provisions</a:t>
            </a:r>
          </a:p>
        </p:txBody>
      </p:sp>
      <p:sp>
        <p:nvSpPr>
          <p:cNvPr id="171010" name="Text Box 14"/>
          <p:cNvSpPr txBox="1">
            <a:spLocks noChangeArrowheads="1"/>
          </p:cNvSpPr>
          <p:nvPr/>
        </p:nvSpPr>
        <p:spPr bwMode="auto">
          <a:xfrm>
            <a:off x="8297863" y="223838"/>
            <a:ext cx="8524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rPr>
              <a:t>24</a:t>
            </a:r>
          </a:p>
        </p:txBody>
      </p:sp>
      <p:sp>
        <p:nvSpPr>
          <p:cNvPr id="171011" name="Text Box 17"/>
          <p:cNvSpPr txBox="1">
            <a:spLocks noChangeArrowheads="1"/>
          </p:cNvSpPr>
          <p:nvPr/>
        </p:nvSpPr>
        <p:spPr bwMode="auto">
          <a:xfrm>
            <a:off x="228600" y="1428750"/>
            <a:ext cx="4800600" cy="275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38"/>
              </a:spcBef>
            </a:pPr>
            <a:r>
              <a:rPr lang="en-US" b="1">
                <a:solidFill>
                  <a:srgbClr val="660066"/>
                </a:solidFill>
              </a:rPr>
              <a:t>FULFILLED</a:t>
            </a:r>
          </a:p>
          <a:p>
            <a:pPr eaLnBrk="1" hangingPunct="1">
              <a:spcBef>
                <a:spcPts val="238"/>
              </a:spcBef>
              <a:buFontTx/>
              <a:buChar char="•"/>
            </a:pPr>
            <a:r>
              <a:rPr lang="en-US" b="1">
                <a:solidFill>
                  <a:srgbClr val="000000"/>
                </a:solidFill>
              </a:rPr>
              <a:t>Indwelling of the Holy Spirit</a:t>
            </a:r>
            <a:br>
              <a:rPr lang="en-US" b="1">
                <a:solidFill>
                  <a:srgbClr val="000000"/>
                </a:solidFill>
              </a:rPr>
            </a:br>
            <a:r>
              <a:rPr lang="en-US" b="1">
                <a:solidFill>
                  <a:srgbClr val="000000"/>
                </a:solidFill>
              </a:rPr>
              <a:t>(Jer.   31:33 with Ezek. 36:27)</a:t>
            </a:r>
          </a:p>
          <a:p>
            <a:pPr eaLnBrk="1" hangingPunct="1">
              <a:spcBef>
                <a:spcPts val="238"/>
              </a:spcBef>
              <a:buFontTx/>
              <a:buChar char="•"/>
            </a:pPr>
            <a:r>
              <a:rPr lang="en-US" b="1">
                <a:solidFill>
                  <a:srgbClr val="000000"/>
                </a:solidFill>
              </a:rPr>
              <a:t>New nature, heart &amp; mind</a:t>
            </a:r>
            <a:br>
              <a:rPr lang="en-US" b="1">
                <a:solidFill>
                  <a:srgbClr val="000000"/>
                </a:solidFill>
              </a:rPr>
            </a:br>
            <a:r>
              <a:rPr lang="en-US" b="1">
                <a:solidFill>
                  <a:srgbClr val="000000"/>
                </a:solidFill>
              </a:rPr>
              <a:t>(Jer. 31:33; Isa. 59:21)</a:t>
            </a:r>
          </a:p>
          <a:p>
            <a:pPr eaLnBrk="1" hangingPunct="1">
              <a:spcBef>
                <a:spcPts val="238"/>
              </a:spcBef>
              <a:buFontTx/>
              <a:buChar char="•"/>
            </a:pPr>
            <a:r>
              <a:rPr lang="en-US" b="1">
                <a:solidFill>
                  <a:srgbClr val="000000"/>
                </a:solidFill>
              </a:rPr>
              <a:t>Forgiveness of sins</a:t>
            </a:r>
            <a:br>
              <a:rPr lang="en-US" b="1">
                <a:solidFill>
                  <a:srgbClr val="000000"/>
                </a:solidFill>
              </a:rPr>
            </a:br>
            <a:r>
              <a:rPr lang="en-US" b="1">
                <a:solidFill>
                  <a:srgbClr val="000000"/>
                </a:solidFill>
              </a:rPr>
              <a:t>(Jer. 31:34b)</a:t>
            </a:r>
          </a:p>
        </p:txBody>
      </p:sp>
      <p:sp>
        <p:nvSpPr>
          <p:cNvPr id="171012" name="Text Box 18"/>
          <p:cNvSpPr txBox="1">
            <a:spLocks noChangeArrowheads="1"/>
          </p:cNvSpPr>
          <p:nvPr/>
        </p:nvSpPr>
        <p:spPr bwMode="auto">
          <a:xfrm>
            <a:off x="228600" y="4429125"/>
            <a:ext cx="4652963"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38"/>
              </a:spcBef>
            </a:pPr>
            <a:r>
              <a:rPr lang="en-US" b="1">
                <a:solidFill>
                  <a:srgbClr val="660066"/>
                </a:solidFill>
              </a:rPr>
              <a:t>NOT YET FULFILLED</a:t>
            </a:r>
          </a:p>
          <a:p>
            <a:pPr eaLnBrk="1" hangingPunct="1">
              <a:spcBef>
                <a:spcPts val="238"/>
              </a:spcBef>
              <a:buFontTx/>
              <a:buChar char="•"/>
            </a:pPr>
            <a:r>
              <a:rPr lang="en-US" b="1">
                <a:solidFill>
                  <a:srgbClr val="000000"/>
                </a:solidFill>
              </a:rPr>
              <a:t>Everyone will know the Lord</a:t>
            </a:r>
            <a:br>
              <a:rPr lang="en-US" b="1">
                <a:solidFill>
                  <a:srgbClr val="000000"/>
                </a:solidFill>
              </a:rPr>
            </a:br>
            <a:r>
              <a:rPr lang="en-US" b="1">
                <a:solidFill>
                  <a:srgbClr val="000000"/>
                </a:solidFill>
              </a:rPr>
              <a:t>(Jer. 31:34a)</a:t>
            </a:r>
          </a:p>
          <a:p>
            <a:pPr eaLnBrk="1" hangingPunct="1">
              <a:spcBef>
                <a:spcPts val="238"/>
              </a:spcBef>
              <a:buFontTx/>
              <a:buChar char="•"/>
            </a:pPr>
            <a:r>
              <a:rPr lang="en-US" b="1">
                <a:solidFill>
                  <a:srgbClr val="000000"/>
                </a:solidFill>
              </a:rPr>
              <a:t>Israel and Judah will be reunited (Jer. 31:31)</a:t>
            </a:r>
          </a:p>
        </p:txBody>
      </p:sp>
      <p:pic>
        <p:nvPicPr>
          <p:cNvPr id="10241" name="Picture 1"/>
          <p:cNvPicPr>
            <a:picLocks noChangeAspect="1" noChangeArrowheads="1"/>
          </p:cNvPicPr>
          <p:nvPr/>
        </p:nvPicPr>
        <p:blipFill>
          <a:blip r:embed="rId3"/>
          <a:srcRect/>
          <a:stretch>
            <a:fillRect/>
          </a:stretch>
        </p:blipFill>
        <p:spPr bwMode="auto">
          <a:xfrm>
            <a:off x="5094288" y="1524000"/>
            <a:ext cx="3821112" cy="4572000"/>
          </a:xfrm>
          <a:prstGeom prst="rect">
            <a:avLst/>
          </a:prstGeom>
          <a:noFill/>
          <a:ln w="101600">
            <a:solidFill>
              <a:schemeClr val="bg2">
                <a:lumMod val="90000"/>
              </a:schemeClr>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1299" name="Title 1"/>
          <p:cNvSpPr>
            <a:spLocks noGrp="1"/>
          </p:cNvSpPr>
          <p:nvPr>
            <p:ph type="ctrTitle"/>
          </p:nvPr>
        </p:nvSpPr>
        <p:spPr>
          <a:xfrm>
            <a:off x="0" y="201474"/>
            <a:ext cx="9144000" cy="1143000"/>
          </a:xfrm>
        </p:spPr>
        <p:txBody>
          <a:bodyPr/>
          <a:lstStyle/>
          <a:p>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Old</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 Replaced by </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New</a:t>
            </a:r>
            <a:r>
              <a:rPr lang="mr-IN" altLang="ja-JP" b="1" dirty="0">
                <a:solidFill>
                  <a:schemeClr val="bg1"/>
                </a:solidFill>
                <a:latin typeface="Arial" charset="0"/>
                <a:ea typeface="ＭＳ Ｐゴシック" charset="0"/>
                <a:cs typeface="ＭＳ Ｐゴシック" charset="0"/>
              </a:rPr>
              <a:t>"</a:t>
            </a:r>
            <a:endParaRPr lang="en-US" b="1" dirty="0">
              <a:solidFill>
                <a:schemeClr val="bg1"/>
              </a:solidFill>
              <a:latin typeface="Arial" charset="0"/>
              <a:ea typeface="ＭＳ Ｐゴシック" charset="0"/>
              <a:cs typeface="ＭＳ Ｐゴシック"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What then is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contrast with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It is not the whole of the Old Testament, because the covenants with Abraham and David are never called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the New Testament.  Rather, only the covenant under Moses, the covenant made at Mount Sinai (Ex. 19-24) is called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(2 Cor. 3:14; cf. Heb. 8:6, 13), to be replaced by the </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(Luke 22:20; 1 Cor. 11:25; 2 Cor. 3:6; Heb. 8:8, 13; 9:15; 12:24).</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endPar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endParaRPr>
          </a:p>
        </p:txBody>
      </p:sp>
      <p:sp>
        <p:nvSpPr>
          <p:cNvPr id="9" name="Title 1"/>
          <p:cNvSpPr txBox="1">
            <a:spLocks/>
          </p:cNvSpPr>
          <p:nvPr/>
        </p:nvSpPr>
        <p:spPr bwMode="auto">
          <a:xfrm>
            <a:off x="0" y="1039675"/>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Wayne Grudem, </a:t>
            </a:r>
            <a:r>
              <a:rPr kumimoji="0" lang="en-US" sz="2800" b="1" i="1" u="none" strike="noStrike" kern="0" cap="none" spc="0" normalizeH="0" baseline="0" noProof="0" dirty="0">
                <a:ln>
                  <a:noFill/>
                </a:ln>
                <a:solidFill>
                  <a:srgbClr val="FFFFFF"/>
                </a:solidFill>
                <a:effectLst/>
                <a:uLnTx/>
                <a:uFillTx/>
                <a:latin typeface="Arial"/>
                <a:ea typeface="ＭＳ Ｐゴシック"/>
                <a:cs typeface="ＭＳ Ｐゴシック"/>
              </a:rPr>
              <a:t>Systematic Theology</a:t>
            </a: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 521</a:t>
            </a: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NTS 266hh</a:t>
            </a:r>
          </a:p>
        </p:txBody>
      </p:sp>
    </p:spTree>
    <p:extLst>
      <p:ext uri="{BB962C8B-B14F-4D97-AF65-F5344CB8AC3E}">
        <p14:creationId xmlns:p14="http://schemas.microsoft.com/office/powerpoint/2010/main" val="263042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1981200"/>
            <a:ext cx="9144000" cy="862013"/>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5000" b="1">
                <a:solidFill>
                  <a:srgbClr val="FFFFFF"/>
                </a:solidFill>
                <a:effectLst>
                  <a:outerShdw blurRad="38100" dist="38100" dir="2700000" algn="tl">
                    <a:srgbClr val="000000"/>
                  </a:outerShdw>
                </a:effectLst>
                <a:latin typeface="Invitation" charset="0"/>
              </a:rPr>
              <a:t>Jeremiah 31:31-34 (for Israel)</a:t>
            </a:r>
          </a:p>
        </p:txBody>
      </p:sp>
      <p:sp>
        <p:nvSpPr>
          <p:cNvPr id="108548" name="Text Box 4"/>
          <p:cNvSpPr txBox="1">
            <a:spLocks noChangeArrowheads="1"/>
          </p:cNvSpPr>
          <p:nvPr/>
        </p:nvSpPr>
        <p:spPr bwMode="auto">
          <a:xfrm>
            <a:off x="1066800" y="3048000"/>
            <a:ext cx="73152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everlasting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49" name="Text Box 5"/>
          <p:cNvSpPr txBox="1">
            <a:spLocks noChangeArrowheads="1"/>
          </p:cNvSpPr>
          <p:nvPr/>
        </p:nvSpPr>
        <p:spPr bwMode="auto">
          <a:xfrm>
            <a:off x="5562600" y="3429000"/>
            <a:ext cx="30480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heart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0" name="Text Box 6"/>
          <p:cNvSpPr txBox="1">
            <a:spLocks noChangeArrowheads="1"/>
          </p:cNvSpPr>
          <p:nvPr/>
        </p:nvSpPr>
        <p:spPr bwMode="auto">
          <a:xfrm>
            <a:off x="838200" y="3962400"/>
            <a:ext cx="39624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spirit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1" name="Text Box 7"/>
          <p:cNvSpPr txBox="1">
            <a:spLocks noChangeArrowheads="1"/>
          </p:cNvSpPr>
          <p:nvPr/>
        </p:nvSpPr>
        <p:spPr bwMode="auto">
          <a:xfrm>
            <a:off x="609600" y="4876800"/>
            <a:ext cx="39624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2" name="Text Box 8"/>
          <p:cNvSpPr txBox="1">
            <a:spLocks noChangeArrowheads="1"/>
          </p:cNvSpPr>
          <p:nvPr/>
        </p:nvSpPr>
        <p:spPr bwMode="auto">
          <a:xfrm>
            <a:off x="3962400" y="4648200"/>
            <a:ext cx="39624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 of peace</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3" name="Text Box 9"/>
          <p:cNvSpPr txBox="1">
            <a:spLocks noChangeArrowheads="1"/>
          </p:cNvSpPr>
          <p:nvPr/>
        </p:nvSpPr>
        <p:spPr bwMode="auto">
          <a:xfrm>
            <a:off x="0" y="5638800"/>
            <a:ext cx="9144000" cy="854075"/>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5000" b="1" dirty="0">
                <a:solidFill>
                  <a:srgbClr val="FFFFFF"/>
                </a:solidFill>
                <a:effectLst>
                  <a:outerShdw blurRad="38100" dist="38100" dir="2700000" algn="tl">
                    <a:srgbClr val="000000"/>
                  </a:outerShdw>
                </a:effectLst>
                <a:latin typeface="Invitation" charset="0"/>
              </a:rPr>
              <a:t>Luke 22:20 (for Church)</a:t>
            </a:r>
          </a:p>
        </p:txBody>
      </p:sp>
      <p:sp>
        <p:nvSpPr>
          <p:cNvPr id="10" name="Title 9"/>
          <p:cNvSpPr>
            <a:spLocks noGrp="1"/>
          </p:cNvSpPr>
          <p:nvPr>
            <p:ph type="title" idx="4294967295"/>
          </p:nvPr>
        </p:nvSpPr>
        <p:spPr>
          <a:xfrm>
            <a:off x="0" y="304800"/>
            <a:ext cx="9144000" cy="862013"/>
          </a:xfrm>
        </p:spPr>
        <p:txBody>
          <a:bodyPr>
            <a:spAutoFit/>
          </a:bodyPr>
          <a:lstStyle/>
          <a:p>
            <a:pPr>
              <a:spcBef>
                <a:spcPct val="50000"/>
              </a:spcBef>
              <a:defRPr/>
            </a:pPr>
            <a:r>
              <a:rPr lang="en-US" sz="5000">
                <a:solidFill>
                  <a:srgbClr val="FFFF00"/>
                </a:solidFill>
                <a:latin typeface="Copperplate Gothic Bold" charset="0"/>
                <a:ea typeface="ＭＳ Ｐゴシック" charset="0"/>
                <a:cs typeface="ＭＳ Ｐゴシック" charset="0"/>
              </a:rPr>
              <a:t>How to Reconcile?</a:t>
            </a:r>
          </a:p>
        </p:txBody>
      </p:sp>
      <p:sp>
        <p:nvSpPr>
          <p:cNvPr id="174089" name="Text Box 4"/>
          <p:cNvSpPr txBox="1">
            <a:spLocks noChangeArrowheads="1"/>
          </p:cNvSpPr>
          <p:nvPr/>
        </p:nvSpPr>
        <p:spPr bwMode="auto">
          <a:xfrm>
            <a:off x="85407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dissolve">
                                      <p:cBhvr>
                                        <p:cTn id="12" dur="500"/>
                                        <p:tgtEl>
                                          <p:spTgt spid="1085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fltVal val="0"/>
                                          </p:val>
                                        </p:tav>
                                        <p:tav tm="100000">
                                          <p:val>
                                            <p:strVal val="#ppt_w"/>
                                          </p:val>
                                        </p:tav>
                                      </p:tavLst>
                                    </p:anim>
                                    <p:anim calcmode="lin" valueType="num">
                                      <p:cBhvr>
                                        <p:cTn id="18" dur="1000" fill="hold"/>
                                        <p:tgtEl>
                                          <p:spTgt spid="108548"/>
                                        </p:tgtEl>
                                        <p:attrNameLst>
                                          <p:attrName>ppt_h</p:attrName>
                                        </p:attrNameLst>
                                      </p:cBhvr>
                                      <p:tavLst>
                                        <p:tav tm="0">
                                          <p:val>
                                            <p:fltVal val="0"/>
                                          </p:val>
                                        </p:tav>
                                        <p:tav tm="100000">
                                          <p:val>
                                            <p:strVal val="#ppt_h"/>
                                          </p:val>
                                        </p:tav>
                                      </p:tavLst>
                                    </p:anim>
                                    <p:anim calcmode="lin" valueType="num">
                                      <p:cBhvr>
                                        <p:cTn id="1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anim calcmode="lin" valueType="num">
                                      <p:cBhvr>
                                        <p:cTn id="25" dur="1000" fill="hold"/>
                                        <p:tgtEl>
                                          <p:spTgt spid="108549"/>
                                        </p:tgtEl>
                                        <p:attrNameLst>
                                          <p:attrName>ppt_w</p:attrName>
                                        </p:attrNameLst>
                                      </p:cBhvr>
                                      <p:tavLst>
                                        <p:tav tm="0">
                                          <p:val>
                                            <p:fltVal val="0"/>
                                          </p:val>
                                        </p:tav>
                                        <p:tav tm="100000">
                                          <p:val>
                                            <p:strVal val="#ppt_w"/>
                                          </p:val>
                                        </p:tav>
                                      </p:tavLst>
                                    </p:anim>
                                    <p:anim calcmode="lin" valueType="num">
                                      <p:cBhvr>
                                        <p:cTn id="26" dur="1000" fill="hold"/>
                                        <p:tgtEl>
                                          <p:spTgt spid="108549"/>
                                        </p:tgtEl>
                                        <p:attrNameLst>
                                          <p:attrName>ppt_h</p:attrName>
                                        </p:attrNameLst>
                                      </p:cBhvr>
                                      <p:tavLst>
                                        <p:tav tm="0">
                                          <p:val>
                                            <p:fltVal val="0"/>
                                          </p:val>
                                        </p:tav>
                                        <p:tav tm="100000">
                                          <p:val>
                                            <p:strVal val="#ppt_h"/>
                                          </p:val>
                                        </p:tav>
                                      </p:tavLst>
                                    </p:anim>
                                    <p:anim calcmode="lin" valueType="num">
                                      <p:cBhvr>
                                        <p:cTn id="27" dur="1000" fill="hold"/>
                                        <p:tgtEl>
                                          <p:spTgt spid="10854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8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8550"/>
                                        </p:tgtEl>
                                        <p:attrNameLst>
                                          <p:attrName>style.visibility</p:attrName>
                                        </p:attrNameLst>
                                      </p:cBhvr>
                                      <p:to>
                                        <p:strVal val="visible"/>
                                      </p:to>
                                    </p:set>
                                    <p:anim calcmode="lin" valueType="num">
                                      <p:cBhvr>
                                        <p:cTn id="33" dur="1000" fill="hold"/>
                                        <p:tgtEl>
                                          <p:spTgt spid="108550"/>
                                        </p:tgtEl>
                                        <p:attrNameLst>
                                          <p:attrName>ppt_w</p:attrName>
                                        </p:attrNameLst>
                                      </p:cBhvr>
                                      <p:tavLst>
                                        <p:tav tm="0">
                                          <p:val>
                                            <p:fltVal val="0"/>
                                          </p:val>
                                        </p:tav>
                                        <p:tav tm="100000">
                                          <p:val>
                                            <p:strVal val="#ppt_w"/>
                                          </p:val>
                                        </p:tav>
                                      </p:tavLst>
                                    </p:anim>
                                    <p:anim calcmode="lin" valueType="num">
                                      <p:cBhvr>
                                        <p:cTn id="34" dur="1000" fill="hold"/>
                                        <p:tgtEl>
                                          <p:spTgt spid="108550"/>
                                        </p:tgtEl>
                                        <p:attrNameLst>
                                          <p:attrName>ppt_h</p:attrName>
                                        </p:attrNameLst>
                                      </p:cBhvr>
                                      <p:tavLst>
                                        <p:tav tm="0">
                                          <p:val>
                                            <p:fltVal val="0"/>
                                          </p:val>
                                        </p:tav>
                                        <p:tav tm="100000">
                                          <p:val>
                                            <p:strVal val="#ppt_h"/>
                                          </p:val>
                                        </p:tav>
                                      </p:tavLst>
                                    </p:anim>
                                    <p:anim calcmode="lin" valueType="num">
                                      <p:cBhvr>
                                        <p:cTn id="35" dur="1000" fill="hold"/>
                                        <p:tgtEl>
                                          <p:spTgt spid="10855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8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8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8551"/>
                                        </p:tgtEl>
                                        <p:attrNameLst>
                                          <p:attrName>style.visibility</p:attrName>
                                        </p:attrNameLst>
                                      </p:cBhvr>
                                      <p:to>
                                        <p:strVal val="visible"/>
                                      </p:to>
                                    </p:set>
                                    <p:anim calcmode="lin" valueType="num">
                                      <p:cBhvr>
                                        <p:cTn id="49" dur="1000" fill="hold"/>
                                        <p:tgtEl>
                                          <p:spTgt spid="108551"/>
                                        </p:tgtEl>
                                        <p:attrNameLst>
                                          <p:attrName>ppt_w</p:attrName>
                                        </p:attrNameLst>
                                      </p:cBhvr>
                                      <p:tavLst>
                                        <p:tav tm="0">
                                          <p:val>
                                            <p:fltVal val="0"/>
                                          </p:val>
                                        </p:tav>
                                        <p:tav tm="100000">
                                          <p:val>
                                            <p:strVal val="#ppt_w"/>
                                          </p:val>
                                        </p:tav>
                                      </p:tavLst>
                                    </p:anim>
                                    <p:anim calcmode="lin" valueType="num">
                                      <p:cBhvr>
                                        <p:cTn id="50" dur="1000" fill="hold"/>
                                        <p:tgtEl>
                                          <p:spTgt spid="108551"/>
                                        </p:tgtEl>
                                        <p:attrNameLst>
                                          <p:attrName>ppt_h</p:attrName>
                                        </p:attrNameLst>
                                      </p:cBhvr>
                                      <p:tavLst>
                                        <p:tav tm="0">
                                          <p:val>
                                            <p:fltVal val="0"/>
                                          </p:val>
                                        </p:tav>
                                        <p:tav tm="100000">
                                          <p:val>
                                            <p:strVal val="#ppt_h"/>
                                          </p:val>
                                        </p:tav>
                                      </p:tavLst>
                                    </p:anim>
                                    <p:anim calcmode="lin" valueType="num">
                                      <p:cBhvr>
                                        <p:cTn id="51" dur="1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48" grpId="0" autoUpdateAnimBg="0"/>
      <p:bldP spid="108549" grpId="0" autoUpdateAnimBg="0"/>
      <p:bldP spid="108550" grpId="0" autoUpdateAnimBg="0"/>
      <p:bldP spid="108551" grpId="0" autoUpdateAnimBg="0"/>
      <p:bldP spid="108552" grpId="0" autoUpdateAnimBg="0"/>
      <p:bldP spid="10855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228600" y="457200"/>
            <a:ext cx="7772400" cy="769938"/>
          </a:xfrm>
          <a:solidFill>
            <a:srgbClr val="000033"/>
          </a:solidFill>
          <a:effectLst>
            <a:outerShdw blurRad="63500" dist="107763" dir="18900000" algn="ctr" rotWithShape="0">
              <a:schemeClr val="bg2">
                <a:alpha val="50000"/>
              </a:schemeClr>
            </a:outerShdw>
          </a:effectLst>
        </p:spPr>
        <p:txBody>
          <a:bodyPr anchor="t">
            <a:spAutoFit/>
          </a:bodyPr>
          <a:lstStyle/>
          <a:p>
            <a:pPr>
              <a:spcBef>
                <a:spcPct val="50000"/>
              </a:spcBef>
              <a:defRPr/>
            </a:pPr>
            <a:r>
              <a:rPr kumimoji="0" lang="en-US" b="1">
                <a:solidFill>
                  <a:schemeClr val="tx1"/>
                </a:solidFill>
                <a:latin typeface="Jott 43 Extended" charset="0"/>
                <a:ea typeface="ＭＳ Ｐゴシック" charset="0"/>
                <a:cs typeface="ＭＳ Ｐゴシック" charset="0"/>
              </a:rPr>
              <a:t>Views on the New Covenant</a:t>
            </a:r>
          </a:p>
        </p:txBody>
      </p:sp>
      <p:sp>
        <p:nvSpPr>
          <p:cNvPr id="3" name="Rectangle 4"/>
          <p:cNvSpPr txBox="1">
            <a:spLocks noChangeArrowheads="1"/>
          </p:cNvSpPr>
          <p:nvPr/>
        </p:nvSpPr>
        <p:spPr bwMode="auto">
          <a:xfrm>
            <a:off x="457200" y="1981200"/>
            <a:ext cx="7772400" cy="3970338"/>
          </a:xfrm>
          <a:prstGeom prst="rect">
            <a:avLst/>
          </a:prstGeom>
          <a:noFill/>
          <a:ln w="9525">
            <a:noFill/>
            <a:miter lim="800000"/>
            <a:headEnd/>
            <a:tailEnd/>
          </a:ln>
          <a:effectLst>
            <a:outerShdw blurRad="63500" dist="107763" dir="18900000" algn="ctr" rotWithShape="0">
              <a:schemeClr val="bg2">
                <a:alpha val="50000"/>
              </a:schemeClr>
            </a:outerShdw>
          </a:effectLst>
        </p:spPr>
        <p:txBody>
          <a:bodyPr>
            <a:spAutoFit/>
          </a:bodyPr>
          <a:lstStyle>
            <a:lvl1pPr marL="444500" indent="-4445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Arial" charset="0"/>
              <a:buChar char="•"/>
              <a:defRPr/>
            </a:pPr>
            <a:r>
              <a:rPr lang="en-US" sz="3600" b="1">
                <a:effectLst>
                  <a:outerShdw blurRad="38100" dist="38100" dir="2700000" algn="tl">
                    <a:srgbClr val="000000"/>
                  </a:outerShdw>
                </a:effectLst>
                <a:latin typeface="Jott 43 Extended" charset="0"/>
              </a:rPr>
              <a:t>Restated Mosaic Covenant?</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Church Alone</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Israel Alone</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Two New Covenants</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Church Participation</a:t>
            </a:r>
          </a:p>
        </p:txBody>
      </p:sp>
      <p:sp>
        <p:nvSpPr>
          <p:cNvPr id="4" name="Text Box 5"/>
          <p:cNvSpPr txBox="1">
            <a:spLocks noChangeArrowheads="1"/>
          </p:cNvSpPr>
          <p:nvPr/>
        </p:nvSpPr>
        <p:spPr bwMode="auto">
          <a:xfrm>
            <a:off x="853440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latin typeface="Arial" pitchFamily="-108" charset="0"/>
                <a:ea typeface="ＭＳ Ｐゴシック" pitchFamily="-108" charset="-128"/>
                <a:cs typeface="ＭＳ Ｐゴシック" pitchFamily="-108" charset="-128"/>
              </a:rPr>
              <a:t>25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74846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Restated Mosaic</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New Covenant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Critical: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–Couturier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–Duhm</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–Schmidt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–Potter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OC/NC distinctions in text ignored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2. OC=conditional, NC=unconditional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OC=temporal, NC=eternal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OC=external, NC=internal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OC=no enablement, NC=enablement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6. NC=peace, prosperity, sanctuary, Spirit</a:t>
                      </a:r>
                      <a:br>
                        <a:rPr kumimoji="0" lang="en-US" sz="1800" b="1" i="0" u="none" strike="noStrike" cap="none" normalizeH="0" baseline="0">
                          <a:ln>
                            <a:noFill/>
                          </a:ln>
                          <a:solidFill>
                            <a:schemeClr val="tx1"/>
                          </a:solidFill>
                          <a:effectLst/>
                          <a:latin typeface="Arial" charset="0"/>
                          <a:ea typeface="SimSun" charset="0"/>
                          <a:cs typeface="SimSun" charset="0"/>
                        </a:rPr>
                      </a:br>
                      <a:r>
                        <a:rPr kumimoji="0" lang="en-US" sz="1800" b="1" i="0" u="none" strike="noStrike" cap="none" normalizeH="0" baseline="0">
                          <a:ln>
                            <a:noFill/>
                          </a:ln>
                          <a:solidFill>
                            <a:schemeClr val="tx1"/>
                          </a:solidFill>
                          <a:effectLst/>
                          <a:latin typeface="Arial" charset="0"/>
                          <a:ea typeface="SimSun" charset="0"/>
                          <a:cs typeface="SimSun" charset="0"/>
                        </a:rPr>
                        <a:t>     (parallel passages)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Israel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Amillennial/</a:t>
                      </a:r>
                      <a:br>
                        <a:rPr kumimoji="0" lang="en-US" sz="1800" b="1" i="0" u="sng" strike="noStrike" cap="none" normalizeH="0" baseline="0">
                          <a:ln>
                            <a:noFill/>
                          </a:ln>
                          <a:solidFill>
                            <a:schemeClr val="tx1"/>
                          </a:solidFill>
                          <a:effectLst/>
                          <a:latin typeface="Arial" charset="0"/>
                          <a:ea typeface="SimSun" charset="0"/>
                          <a:cs typeface="SimSun" charset="0"/>
                        </a:rPr>
                      </a:br>
                      <a:r>
                        <a:rPr kumimoji="0" lang="en-US" sz="1800" b="1" i="0" u="sng" strike="noStrike" cap="none" normalizeH="0" baseline="0">
                          <a:ln>
                            <a:noFill/>
                          </a:ln>
                          <a:solidFill>
                            <a:schemeClr val="tx1"/>
                          </a:solidFill>
                          <a:effectLst/>
                          <a:latin typeface="Arial" charset="0"/>
                          <a:ea typeface="SimSun" charset="0"/>
                          <a:cs typeface="SimSun" charset="0"/>
                        </a:rPr>
                        <a:t>Postmillennial: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–Allis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–Cox</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–Smick</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–Boettner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Ignores OT data by equating Israel &amp;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NC introduced ≠ fulfilled to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Present need to know YHWH (we still need to obey the Great Commission)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AD 70 Jerusalem vs. Jer. 31:40</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7176" name="Text Box 2"/>
          <p:cNvSpPr txBox="1">
            <a:spLocks noChangeArrowheads="1"/>
          </p:cNvSpPr>
          <p:nvPr/>
        </p:nvSpPr>
        <p:spPr bwMode="auto">
          <a:xfrm>
            <a:off x="8496300" y="0"/>
            <a:ext cx="5254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EFEEF"/>
                </a:solidFill>
                <a:cs typeface="Arial" charset="0"/>
              </a:rPr>
              <a:t>25</a:t>
            </a:r>
          </a:p>
        </p:txBody>
      </p:sp>
      <p:sp>
        <p:nvSpPr>
          <p:cNvPr id="177177" name="Title 6"/>
          <p:cNvSpPr>
            <a:spLocks noGrp="1"/>
          </p:cNvSpPr>
          <p:nvPr>
            <p:ph type="title" idx="4294967295"/>
          </p:nvPr>
        </p:nvSpPr>
        <p:spPr>
          <a:xfrm>
            <a:off x="533400" y="2590800"/>
            <a:ext cx="4419600" cy="914400"/>
          </a:xfrm>
          <a:solidFill>
            <a:srgbClr val="000000"/>
          </a:solidFill>
        </p:spPr>
        <p:txBody>
          <a:bodyPr/>
          <a:lstStyle/>
          <a:p>
            <a:pPr eaLnBrk="1" hangingPunct="1"/>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4381500" y="1806575"/>
            <a:ext cx="2133600" cy="12954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111618" name="Rectangle 3"/>
          <p:cNvSpPr>
            <a:spLocks noGrp="1" noChangeArrowheads="1"/>
          </p:cNvSpPr>
          <p:nvPr>
            <p:ph type="title"/>
          </p:nvPr>
        </p:nvSpPr>
        <p:spPr>
          <a:xfrm>
            <a:off x="685800" y="152400"/>
            <a:ext cx="3124200" cy="2667000"/>
          </a:xfrm>
        </p:spPr>
        <p:txBody>
          <a:bodyPr/>
          <a:lstStyle/>
          <a:p>
            <a:pPr eaLnBrk="1" hangingPunct="1"/>
            <a:r>
              <a:rPr lang="en-US" sz="6000" b="1">
                <a:solidFill>
                  <a:schemeClr val="bg1"/>
                </a:solidFill>
                <a:latin typeface="Times New Roman" charset="0"/>
                <a:ea typeface="ＭＳ Ｐゴシック" charset="0"/>
                <a:cs typeface="ＭＳ Ｐゴシック" charset="0"/>
              </a:rPr>
              <a:t>The Line of Blessing</a:t>
            </a:r>
            <a:endParaRPr lang="en-US">
              <a:latin typeface="Times New Roman" charset="0"/>
              <a:ea typeface="ＭＳ Ｐゴシック" charset="0"/>
              <a:cs typeface="ＭＳ Ｐゴシック" charset="0"/>
            </a:endParaRPr>
          </a:p>
        </p:txBody>
      </p:sp>
      <p:sp>
        <p:nvSpPr>
          <p:cNvPr id="4100" name="AutoShape 4"/>
          <p:cNvSpPr>
            <a:spLocks noChangeArrowheads="1"/>
          </p:cNvSpPr>
          <p:nvPr/>
        </p:nvSpPr>
        <p:spPr bwMode="auto">
          <a:xfrm>
            <a:off x="4381500" y="152400"/>
            <a:ext cx="2133600" cy="12954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4101" name="AutoShape 5"/>
          <p:cNvSpPr>
            <a:spLocks noChangeArrowheads="1"/>
          </p:cNvSpPr>
          <p:nvPr/>
        </p:nvSpPr>
        <p:spPr bwMode="auto">
          <a:xfrm>
            <a:off x="2743200" y="3406775"/>
            <a:ext cx="5410200" cy="32766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4102" name="Text Box 6"/>
          <p:cNvSpPr txBox="1">
            <a:spLocks noChangeArrowheads="1"/>
          </p:cNvSpPr>
          <p:nvPr/>
        </p:nvSpPr>
        <p:spPr bwMode="auto">
          <a:xfrm>
            <a:off x="4930775" y="0"/>
            <a:ext cx="117157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Adam</a:t>
            </a:r>
            <a:endParaRPr lang="en-US"/>
          </a:p>
        </p:txBody>
      </p:sp>
      <p:sp>
        <p:nvSpPr>
          <p:cNvPr id="4103" name="Text Box 7"/>
          <p:cNvSpPr txBox="1">
            <a:spLocks noChangeArrowheads="1"/>
          </p:cNvSpPr>
          <p:nvPr/>
        </p:nvSpPr>
        <p:spPr bwMode="auto">
          <a:xfrm>
            <a:off x="4652963" y="3297238"/>
            <a:ext cx="1725612"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Abraham</a:t>
            </a:r>
            <a:endParaRPr lang="en-US"/>
          </a:p>
        </p:txBody>
      </p:sp>
      <p:sp>
        <p:nvSpPr>
          <p:cNvPr id="4104" name="Text Box 8"/>
          <p:cNvSpPr txBox="1">
            <a:spLocks noChangeArrowheads="1"/>
          </p:cNvSpPr>
          <p:nvPr/>
        </p:nvSpPr>
        <p:spPr bwMode="auto">
          <a:xfrm>
            <a:off x="4495800" y="6054725"/>
            <a:ext cx="204152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All Nations</a:t>
            </a:r>
            <a:endParaRPr lang="en-US"/>
          </a:p>
        </p:txBody>
      </p:sp>
      <p:sp>
        <p:nvSpPr>
          <p:cNvPr id="4105" name="Text Box 9">
            <a:hlinkClick r:id="" action="ppaction://noaction"/>
          </p:cNvPr>
          <p:cNvSpPr txBox="1">
            <a:spLocks noChangeArrowheads="1"/>
          </p:cNvSpPr>
          <p:nvPr/>
        </p:nvSpPr>
        <p:spPr bwMode="auto">
          <a:xfrm>
            <a:off x="5038725" y="1004888"/>
            <a:ext cx="954088"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Seth</a:t>
            </a:r>
            <a:endParaRPr lang="en-US"/>
          </a:p>
        </p:txBody>
      </p:sp>
      <p:sp>
        <p:nvSpPr>
          <p:cNvPr id="4106" name="Text Box 10">
            <a:hlinkClick r:id="" action="ppaction://noaction"/>
          </p:cNvPr>
          <p:cNvSpPr txBox="1">
            <a:spLocks noChangeArrowheads="1"/>
          </p:cNvSpPr>
          <p:nvPr/>
        </p:nvSpPr>
        <p:spPr bwMode="auto">
          <a:xfrm>
            <a:off x="4940300" y="2590800"/>
            <a:ext cx="115252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Terah</a:t>
            </a:r>
            <a:endParaRPr lang="en-US"/>
          </a:p>
        </p:txBody>
      </p:sp>
      <p:sp>
        <p:nvSpPr>
          <p:cNvPr id="4107" name="Text Box 11">
            <a:hlinkClick r:id="" action="ppaction://noaction"/>
          </p:cNvPr>
          <p:cNvSpPr txBox="1">
            <a:spLocks noChangeArrowheads="1"/>
          </p:cNvSpPr>
          <p:nvPr/>
        </p:nvSpPr>
        <p:spPr bwMode="auto">
          <a:xfrm>
            <a:off x="4978400" y="4059238"/>
            <a:ext cx="1074738"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Isaac</a:t>
            </a:r>
            <a:endParaRPr lang="en-US"/>
          </a:p>
        </p:txBody>
      </p:sp>
      <p:sp>
        <p:nvSpPr>
          <p:cNvPr id="4108" name="Text Box 12">
            <a:hlinkClick r:id="" action="ppaction://hlinkpres?slideindex=1&amp;slidetitle="/>
          </p:cNvPr>
          <p:cNvSpPr txBox="1">
            <a:spLocks noChangeArrowheads="1"/>
          </p:cNvSpPr>
          <p:nvPr/>
        </p:nvSpPr>
        <p:spPr bwMode="auto">
          <a:xfrm>
            <a:off x="4910138" y="4724400"/>
            <a:ext cx="1211262"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Jacob</a:t>
            </a:r>
            <a:endParaRPr lang="en-US"/>
          </a:p>
        </p:txBody>
      </p:sp>
      <p:sp>
        <p:nvSpPr>
          <p:cNvPr id="4109" name="Text Box 13">
            <a:hlinkClick r:id="" action="ppaction://hlinkpres?slideindex=1&amp;slidetitle="/>
          </p:cNvPr>
          <p:cNvSpPr txBox="1">
            <a:spLocks noChangeArrowheads="1"/>
          </p:cNvSpPr>
          <p:nvPr/>
        </p:nvSpPr>
        <p:spPr bwMode="auto">
          <a:xfrm>
            <a:off x="4806950" y="5389563"/>
            <a:ext cx="142875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Joseph</a:t>
            </a:r>
            <a:endParaRPr lang="en-US"/>
          </a:p>
        </p:txBody>
      </p:sp>
      <p:sp>
        <p:nvSpPr>
          <p:cNvPr id="4110" name="Text Box 14">
            <a:hlinkClick r:id="" action="ppaction://hlinkpres?slideindex=1&amp;slidetitle="/>
          </p:cNvPr>
          <p:cNvSpPr txBox="1">
            <a:spLocks noChangeArrowheads="1"/>
          </p:cNvSpPr>
          <p:nvPr/>
        </p:nvSpPr>
        <p:spPr bwMode="auto">
          <a:xfrm>
            <a:off x="4979988" y="1600200"/>
            <a:ext cx="1073150"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Noah</a:t>
            </a:r>
            <a:endParaRPr lang="en-US"/>
          </a:p>
        </p:txBody>
      </p:sp>
      <p:sp>
        <p:nvSpPr>
          <p:cNvPr id="111630" name="AutoShape 15"/>
          <p:cNvSpPr>
            <a:spLocks noChangeArrowheads="1"/>
          </p:cNvSpPr>
          <p:nvPr/>
        </p:nvSpPr>
        <p:spPr bwMode="auto">
          <a:xfrm>
            <a:off x="152400" y="3429000"/>
            <a:ext cx="1143000" cy="6858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4112" name="Text Box 16"/>
          <p:cNvSpPr txBox="1">
            <a:spLocks noChangeArrowheads="1"/>
          </p:cNvSpPr>
          <p:nvPr/>
        </p:nvSpPr>
        <p:spPr bwMode="auto">
          <a:xfrm>
            <a:off x="993775" y="3429000"/>
            <a:ext cx="2327275" cy="9461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 Population</a:t>
            </a:r>
          </a:p>
          <a:p>
            <a:pPr algn="ctr">
              <a:defRPr/>
            </a:pPr>
            <a:r>
              <a:rPr lang="en-US" sz="2800" b="1">
                <a:solidFill>
                  <a:schemeClr val="bg1"/>
                </a:solidFill>
              </a:rPr>
              <a:t>Increase</a:t>
            </a:r>
            <a:endParaRPr lang="en-US"/>
          </a:p>
        </p:txBody>
      </p:sp>
      <p:sp>
        <p:nvSpPr>
          <p:cNvPr id="4113" name="Text Box 17">
            <a:hlinkClick r:id="" action="ppaction://noaction"/>
          </p:cNvPr>
          <p:cNvSpPr txBox="1">
            <a:spLocks noChangeArrowheads="1"/>
          </p:cNvSpPr>
          <p:nvPr/>
        </p:nvSpPr>
        <p:spPr bwMode="auto">
          <a:xfrm>
            <a:off x="6515100" y="533400"/>
            <a:ext cx="895350"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3:15</a:t>
            </a:r>
            <a:endParaRPr lang="en-US"/>
          </a:p>
        </p:txBody>
      </p:sp>
      <p:sp>
        <p:nvSpPr>
          <p:cNvPr id="4114" name="Text Box 18">
            <a:hlinkClick r:id="" action="ppaction://noaction"/>
          </p:cNvPr>
          <p:cNvSpPr txBox="1">
            <a:spLocks noChangeArrowheads="1"/>
          </p:cNvSpPr>
          <p:nvPr/>
        </p:nvSpPr>
        <p:spPr bwMode="auto">
          <a:xfrm>
            <a:off x="6515100" y="1004888"/>
            <a:ext cx="140970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4:25-26</a:t>
            </a:r>
            <a:endParaRPr lang="en-US"/>
          </a:p>
        </p:txBody>
      </p:sp>
      <p:sp>
        <p:nvSpPr>
          <p:cNvPr id="4115" name="Text Box 19">
            <a:hlinkClick r:id="" action="ppaction://noaction"/>
          </p:cNvPr>
          <p:cNvSpPr txBox="1">
            <a:spLocks noChangeArrowheads="1"/>
          </p:cNvSpPr>
          <p:nvPr/>
        </p:nvSpPr>
        <p:spPr bwMode="auto">
          <a:xfrm>
            <a:off x="6519863" y="3297238"/>
            <a:ext cx="121285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12:1-3</a:t>
            </a:r>
            <a:endParaRPr lang="en-US"/>
          </a:p>
        </p:txBody>
      </p:sp>
      <p:sp>
        <p:nvSpPr>
          <p:cNvPr id="4116" name="Text Box 20">
            <a:hlinkClick r:id="" action="ppaction://noaction"/>
          </p:cNvPr>
          <p:cNvSpPr txBox="1">
            <a:spLocks noChangeArrowheads="1"/>
          </p:cNvSpPr>
          <p:nvPr/>
        </p:nvSpPr>
        <p:spPr bwMode="auto">
          <a:xfrm>
            <a:off x="6515100" y="2133600"/>
            <a:ext cx="895350"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9:18</a:t>
            </a:r>
            <a:endParaRPr lang="en-US"/>
          </a:p>
        </p:txBody>
      </p:sp>
      <p:sp>
        <p:nvSpPr>
          <p:cNvPr id="4117" name="Text Box 21">
            <a:hlinkClick r:id="" action="ppaction://noaction"/>
          </p:cNvPr>
          <p:cNvSpPr txBox="1">
            <a:spLocks noChangeArrowheads="1"/>
          </p:cNvSpPr>
          <p:nvPr/>
        </p:nvSpPr>
        <p:spPr bwMode="auto">
          <a:xfrm>
            <a:off x="4900613" y="2133600"/>
            <a:ext cx="115252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Shem</a:t>
            </a:r>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113"/>
                                        </p:tgtEl>
                                        <p:attrNameLst>
                                          <p:attrName>style.visibility</p:attrName>
                                        </p:attrNameLst>
                                      </p:cBhvr>
                                      <p:to>
                                        <p:strVal val="visible"/>
                                      </p:to>
                                    </p:set>
                                    <p:anim calcmode="lin" valueType="num">
                                      <p:cBhvr>
                                        <p:cTn id="13" dur="500" fill="hold"/>
                                        <p:tgtEl>
                                          <p:spTgt spid="4113"/>
                                        </p:tgtEl>
                                        <p:attrNameLst>
                                          <p:attrName>ppt_w</p:attrName>
                                        </p:attrNameLst>
                                      </p:cBhvr>
                                      <p:tavLst>
                                        <p:tav tm="0">
                                          <p:val>
                                            <p:fltVal val="0"/>
                                          </p:val>
                                        </p:tav>
                                        <p:tav tm="100000">
                                          <p:val>
                                            <p:strVal val="#ppt_w"/>
                                          </p:val>
                                        </p:tav>
                                      </p:tavLst>
                                    </p:anim>
                                    <p:anim calcmode="lin" valueType="num">
                                      <p:cBhvr>
                                        <p:cTn id="14" dur="500" fill="hold"/>
                                        <p:tgtEl>
                                          <p:spTgt spid="411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500" fill="hold"/>
                                        <p:tgtEl>
                                          <p:spTgt spid="4100"/>
                                        </p:tgtEl>
                                        <p:attrNameLst>
                                          <p:attrName>ppt_w</p:attrName>
                                        </p:attrNameLst>
                                      </p:cBhvr>
                                      <p:tavLst>
                                        <p:tav tm="0">
                                          <p:val>
                                            <p:fltVal val="0"/>
                                          </p:val>
                                        </p:tav>
                                        <p:tav tm="100000">
                                          <p:val>
                                            <p:strVal val="#ppt_w"/>
                                          </p:val>
                                        </p:tav>
                                      </p:tavLst>
                                    </p:anim>
                                    <p:anim calcmode="lin" valueType="num">
                                      <p:cBhvr>
                                        <p:cTn id="20" dur="5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114"/>
                                        </p:tgtEl>
                                        <p:attrNameLst>
                                          <p:attrName>style.visibility</p:attrName>
                                        </p:attrNameLst>
                                      </p:cBhvr>
                                      <p:to>
                                        <p:strVal val="visible"/>
                                      </p:to>
                                    </p:set>
                                    <p:anim calcmode="lin" valueType="num">
                                      <p:cBhvr>
                                        <p:cTn id="25" dur="500" fill="hold"/>
                                        <p:tgtEl>
                                          <p:spTgt spid="4114"/>
                                        </p:tgtEl>
                                        <p:attrNameLst>
                                          <p:attrName>ppt_w</p:attrName>
                                        </p:attrNameLst>
                                      </p:cBhvr>
                                      <p:tavLst>
                                        <p:tav tm="0">
                                          <p:val>
                                            <p:fltVal val="0"/>
                                          </p:val>
                                        </p:tav>
                                        <p:tav tm="100000">
                                          <p:val>
                                            <p:strVal val="#ppt_w"/>
                                          </p:val>
                                        </p:tav>
                                      </p:tavLst>
                                    </p:anim>
                                    <p:anim calcmode="lin" valueType="num">
                                      <p:cBhvr>
                                        <p:cTn id="26" dur="500" fill="hold"/>
                                        <p:tgtEl>
                                          <p:spTgt spid="411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p:cTn id="31" dur="500" fill="hold"/>
                                        <p:tgtEl>
                                          <p:spTgt spid="4105"/>
                                        </p:tgtEl>
                                        <p:attrNameLst>
                                          <p:attrName>ppt_w</p:attrName>
                                        </p:attrNameLst>
                                      </p:cBhvr>
                                      <p:tavLst>
                                        <p:tav tm="0">
                                          <p:val>
                                            <p:fltVal val="0"/>
                                          </p:val>
                                        </p:tav>
                                        <p:tav tm="100000">
                                          <p:val>
                                            <p:strVal val="#ppt_w"/>
                                          </p:val>
                                        </p:tav>
                                      </p:tavLst>
                                    </p:anim>
                                    <p:anim calcmode="lin" valueType="num">
                                      <p:cBhvr>
                                        <p:cTn id="32" dur="500" fill="hold"/>
                                        <p:tgtEl>
                                          <p:spTgt spid="410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110"/>
                                        </p:tgtEl>
                                        <p:attrNameLst>
                                          <p:attrName>style.visibility</p:attrName>
                                        </p:attrNameLst>
                                      </p:cBhvr>
                                      <p:to>
                                        <p:strVal val="visible"/>
                                      </p:to>
                                    </p:set>
                                    <p:anim calcmode="lin" valueType="num">
                                      <p:cBhvr>
                                        <p:cTn id="37" dur="500" fill="hold"/>
                                        <p:tgtEl>
                                          <p:spTgt spid="4110"/>
                                        </p:tgtEl>
                                        <p:attrNameLst>
                                          <p:attrName>ppt_w</p:attrName>
                                        </p:attrNameLst>
                                      </p:cBhvr>
                                      <p:tavLst>
                                        <p:tav tm="0">
                                          <p:val>
                                            <p:fltVal val="0"/>
                                          </p:val>
                                        </p:tav>
                                        <p:tav tm="100000">
                                          <p:val>
                                            <p:strVal val="#ppt_w"/>
                                          </p:val>
                                        </p:tav>
                                      </p:tavLst>
                                    </p:anim>
                                    <p:anim calcmode="lin" valueType="num">
                                      <p:cBhvr>
                                        <p:cTn id="38" dur="500" fill="hold"/>
                                        <p:tgtEl>
                                          <p:spTgt spid="4110"/>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500" fill="hold"/>
                                        <p:tgtEl>
                                          <p:spTgt spid="4098"/>
                                        </p:tgtEl>
                                        <p:attrNameLst>
                                          <p:attrName>ppt_w</p:attrName>
                                        </p:attrNameLst>
                                      </p:cBhvr>
                                      <p:tavLst>
                                        <p:tav tm="0">
                                          <p:val>
                                            <p:fltVal val="0"/>
                                          </p:val>
                                        </p:tav>
                                        <p:tav tm="100000">
                                          <p:val>
                                            <p:strVal val="#ppt_w"/>
                                          </p:val>
                                        </p:tav>
                                      </p:tavLst>
                                    </p:anim>
                                    <p:anim calcmode="lin" valueType="num">
                                      <p:cBhvr>
                                        <p:cTn id="44"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4116"/>
                                        </p:tgtEl>
                                        <p:attrNameLst>
                                          <p:attrName>style.visibility</p:attrName>
                                        </p:attrNameLst>
                                      </p:cBhvr>
                                      <p:to>
                                        <p:strVal val="visible"/>
                                      </p:to>
                                    </p:set>
                                    <p:anim calcmode="lin" valueType="num">
                                      <p:cBhvr>
                                        <p:cTn id="49" dur="500" fill="hold"/>
                                        <p:tgtEl>
                                          <p:spTgt spid="4116"/>
                                        </p:tgtEl>
                                        <p:attrNameLst>
                                          <p:attrName>ppt_w</p:attrName>
                                        </p:attrNameLst>
                                      </p:cBhvr>
                                      <p:tavLst>
                                        <p:tav tm="0">
                                          <p:val>
                                            <p:fltVal val="0"/>
                                          </p:val>
                                        </p:tav>
                                        <p:tav tm="100000">
                                          <p:val>
                                            <p:strVal val="#ppt_w"/>
                                          </p:val>
                                        </p:tav>
                                      </p:tavLst>
                                    </p:anim>
                                    <p:anim calcmode="lin" valueType="num">
                                      <p:cBhvr>
                                        <p:cTn id="50" dur="500" fill="hold"/>
                                        <p:tgtEl>
                                          <p:spTgt spid="4116"/>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117"/>
                                        </p:tgtEl>
                                        <p:attrNameLst>
                                          <p:attrName>style.visibility</p:attrName>
                                        </p:attrNameLst>
                                      </p:cBhvr>
                                      <p:to>
                                        <p:strVal val="visible"/>
                                      </p:to>
                                    </p:set>
                                    <p:anim calcmode="lin" valueType="num">
                                      <p:cBhvr>
                                        <p:cTn id="55" dur="500" fill="hold"/>
                                        <p:tgtEl>
                                          <p:spTgt spid="4117"/>
                                        </p:tgtEl>
                                        <p:attrNameLst>
                                          <p:attrName>ppt_w</p:attrName>
                                        </p:attrNameLst>
                                      </p:cBhvr>
                                      <p:tavLst>
                                        <p:tav tm="0">
                                          <p:val>
                                            <p:fltVal val="0"/>
                                          </p:val>
                                        </p:tav>
                                        <p:tav tm="100000">
                                          <p:val>
                                            <p:strVal val="#ppt_w"/>
                                          </p:val>
                                        </p:tav>
                                      </p:tavLst>
                                    </p:anim>
                                    <p:anim calcmode="lin" valueType="num">
                                      <p:cBhvr>
                                        <p:cTn id="56" dur="500" fill="hold"/>
                                        <p:tgtEl>
                                          <p:spTgt spid="4117"/>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4106"/>
                                        </p:tgtEl>
                                        <p:attrNameLst>
                                          <p:attrName>style.visibility</p:attrName>
                                        </p:attrNameLst>
                                      </p:cBhvr>
                                      <p:to>
                                        <p:strVal val="visible"/>
                                      </p:to>
                                    </p:set>
                                    <p:anim calcmode="lin" valueType="num">
                                      <p:cBhvr>
                                        <p:cTn id="61" dur="500" fill="hold"/>
                                        <p:tgtEl>
                                          <p:spTgt spid="4106"/>
                                        </p:tgtEl>
                                        <p:attrNameLst>
                                          <p:attrName>ppt_w</p:attrName>
                                        </p:attrNameLst>
                                      </p:cBhvr>
                                      <p:tavLst>
                                        <p:tav tm="0">
                                          <p:val>
                                            <p:fltVal val="0"/>
                                          </p:val>
                                        </p:tav>
                                        <p:tav tm="100000">
                                          <p:val>
                                            <p:strVal val="#ppt_w"/>
                                          </p:val>
                                        </p:tav>
                                      </p:tavLst>
                                    </p:anim>
                                    <p:anim calcmode="lin" valueType="num">
                                      <p:cBhvr>
                                        <p:cTn id="62" dur="500" fill="hold"/>
                                        <p:tgtEl>
                                          <p:spTgt spid="4106"/>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4115"/>
                                        </p:tgtEl>
                                        <p:attrNameLst>
                                          <p:attrName>style.visibility</p:attrName>
                                        </p:attrNameLst>
                                      </p:cBhvr>
                                      <p:to>
                                        <p:strVal val="visible"/>
                                      </p:to>
                                    </p:set>
                                    <p:anim calcmode="lin" valueType="num">
                                      <p:cBhvr>
                                        <p:cTn id="67" dur="500" fill="hold"/>
                                        <p:tgtEl>
                                          <p:spTgt spid="4115"/>
                                        </p:tgtEl>
                                        <p:attrNameLst>
                                          <p:attrName>ppt_w</p:attrName>
                                        </p:attrNameLst>
                                      </p:cBhvr>
                                      <p:tavLst>
                                        <p:tav tm="0">
                                          <p:val>
                                            <p:fltVal val="0"/>
                                          </p:val>
                                        </p:tav>
                                        <p:tav tm="100000">
                                          <p:val>
                                            <p:strVal val="#ppt_w"/>
                                          </p:val>
                                        </p:tav>
                                      </p:tavLst>
                                    </p:anim>
                                    <p:anim calcmode="lin" valueType="num">
                                      <p:cBhvr>
                                        <p:cTn id="68" dur="500" fill="hold"/>
                                        <p:tgtEl>
                                          <p:spTgt spid="4115"/>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4103"/>
                                        </p:tgtEl>
                                        <p:attrNameLst>
                                          <p:attrName>style.visibility</p:attrName>
                                        </p:attrNameLst>
                                      </p:cBhvr>
                                      <p:to>
                                        <p:strVal val="visible"/>
                                      </p:to>
                                    </p:set>
                                    <p:anim calcmode="lin" valueType="num">
                                      <p:cBhvr>
                                        <p:cTn id="73" dur="500" fill="hold"/>
                                        <p:tgtEl>
                                          <p:spTgt spid="4103"/>
                                        </p:tgtEl>
                                        <p:attrNameLst>
                                          <p:attrName>ppt_w</p:attrName>
                                        </p:attrNameLst>
                                      </p:cBhvr>
                                      <p:tavLst>
                                        <p:tav tm="0">
                                          <p:val>
                                            <p:fltVal val="0"/>
                                          </p:val>
                                        </p:tav>
                                        <p:tav tm="100000">
                                          <p:val>
                                            <p:strVal val="#ppt_w"/>
                                          </p:val>
                                        </p:tav>
                                      </p:tavLst>
                                    </p:anim>
                                    <p:anim calcmode="lin" valueType="num">
                                      <p:cBhvr>
                                        <p:cTn id="74" dur="500" fill="hold"/>
                                        <p:tgtEl>
                                          <p:spTgt spid="4103"/>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4107"/>
                                        </p:tgtEl>
                                        <p:attrNameLst>
                                          <p:attrName>style.visibility</p:attrName>
                                        </p:attrNameLst>
                                      </p:cBhvr>
                                      <p:to>
                                        <p:strVal val="visible"/>
                                      </p:to>
                                    </p:set>
                                    <p:anim calcmode="lin" valueType="num">
                                      <p:cBhvr>
                                        <p:cTn id="79" dur="500" fill="hold"/>
                                        <p:tgtEl>
                                          <p:spTgt spid="4107"/>
                                        </p:tgtEl>
                                        <p:attrNameLst>
                                          <p:attrName>ppt_w</p:attrName>
                                        </p:attrNameLst>
                                      </p:cBhvr>
                                      <p:tavLst>
                                        <p:tav tm="0">
                                          <p:val>
                                            <p:fltVal val="0"/>
                                          </p:val>
                                        </p:tav>
                                        <p:tav tm="100000">
                                          <p:val>
                                            <p:strVal val="#ppt_w"/>
                                          </p:val>
                                        </p:tav>
                                      </p:tavLst>
                                    </p:anim>
                                    <p:anim calcmode="lin" valueType="num">
                                      <p:cBhvr>
                                        <p:cTn id="80" dur="500" fill="hold"/>
                                        <p:tgtEl>
                                          <p:spTgt spid="4107"/>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4108"/>
                                        </p:tgtEl>
                                        <p:attrNameLst>
                                          <p:attrName>style.visibility</p:attrName>
                                        </p:attrNameLst>
                                      </p:cBhvr>
                                      <p:to>
                                        <p:strVal val="visible"/>
                                      </p:to>
                                    </p:set>
                                    <p:anim calcmode="lin" valueType="num">
                                      <p:cBhvr>
                                        <p:cTn id="85" dur="500" fill="hold"/>
                                        <p:tgtEl>
                                          <p:spTgt spid="4108"/>
                                        </p:tgtEl>
                                        <p:attrNameLst>
                                          <p:attrName>ppt_w</p:attrName>
                                        </p:attrNameLst>
                                      </p:cBhvr>
                                      <p:tavLst>
                                        <p:tav tm="0">
                                          <p:val>
                                            <p:fltVal val="0"/>
                                          </p:val>
                                        </p:tav>
                                        <p:tav tm="100000">
                                          <p:val>
                                            <p:strVal val="#ppt_w"/>
                                          </p:val>
                                        </p:tav>
                                      </p:tavLst>
                                    </p:anim>
                                    <p:anim calcmode="lin" valueType="num">
                                      <p:cBhvr>
                                        <p:cTn id="86" dur="500" fill="hold"/>
                                        <p:tgtEl>
                                          <p:spTgt spid="4108"/>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4109"/>
                                        </p:tgtEl>
                                        <p:attrNameLst>
                                          <p:attrName>style.visibility</p:attrName>
                                        </p:attrNameLst>
                                      </p:cBhvr>
                                      <p:to>
                                        <p:strVal val="visible"/>
                                      </p:to>
                                    </p:set>
                                    <p:anim calcmode="lin" valueType="num">
                                      <p:cBhvr>
                                        <p:cTn id="91" dur="500" fill="hold"/>
                                        <p:tgtEl>
                                          <p:spTgt spid="4109"/>
                                        </p:tgtEl>
                                        <p:attrNameLst>
                                          <p:attrName>ppt_w</p:attrName>
                                        </p:attrNameLst>
                                      </p:cBhvr>
                                      <p:tavLst>
                                        <p:tav tm="0">
                                          <p:val>
                                            <p:fltVal val="0"/>
                                          </p:val>
                                        </p:tav>
                                        <p:tav tm="100000">
                                          <p:val>
                                            <p:strVal val="#ppt_w"/>
                                          </p:val>
                                        </p:tav>
                                      </p:tavLst>
                                    </p:anim>
                                    <p:anim calcmode="lin" valueType="num">
                                      <p:cBhvr>
                                        <p:cTn id="92" dur="500" fill="hold"/>
                                        <p:tgtEl>
                                          <p:spTgt spid="4109"/>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4104"/>
                                        </p:tgtEl>
                                        <p:attrNameLst>
                                          <p:attrName>style.visibility</p:attrName>
                                        </p:attrNameLst>
                                      </p:cBhvr>
                                      <p:to>
                                        <p:strVal val="visible"/>
                                      </p:to>
                                    </p:set>
                                    <p:anim calcmode="lin" valueType="num">
                                      <p:cBhvr>
                                        <p:cTn id="97" dur="500" fill="hold"/>
                                        <p:tgtEl>
                                          <p:spTgt spid="4104"/>
                                        </p:tgtEl>
                                        <p:attrNameLst>
                                          <p:attrName>ppt_w</p:attrName>
                                        </p:attrNameLst>
                                      </p:cBhvr>
                                      <p:tavLst>
                                        <p:tav tm="0">
                                          <p:val>
                                            <p:fltVal val="0"/>
                                          </p:val>
                                        </p:tav>
                                        <p:tav tm="100000">
                                          <p:val>
                                            <p:strVal val="#ppt_w"/>
                                          </p:val>
                                        </p:tav>
                                      </p:tavLst>
                                    </p:anim>
                                    <p:anim calcmode="lin" valueType="num">
                                      <p:cBhvr>
                                        <p:cTn id="98" dur="500" fill="hold"/>
                                        <p:tgtEl>
                                          <p:spTgt spid="4104"/>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4101"/>
                                        </p:tgtEl>
                                        <p:attrNameLst>
                                          <p:attrName>style.visibility</p:attrName>
                                        </p:attrNameLst>
                                      </p:cBhvr>
                                      <p:to>
                                        <p:strVal val="visible"/>
                                      </p:to>
                                    </p:set>
                                    <p:anim calcmode="lin" valueType="num">
                                      <p:cBhvr>
                                        <p:cTn id="103" dur="500" fill="hold"/>
                                        <p:tgtEl>
                                          <p:spTgt spid="4101"/>
                                        </p:tgtEl>
                                        <p:attrNameLst>
                                          <p:attrName>ppt_w</p:attrName>
                                        </p:attrNameLst>
                                      </p:cBhvr>
                                      <p:tavLst>
                                        <p:tav tm="0">
                                          <p:val>
                                            <p:fltVal val="0"/>
                                          </p:val>
                                        </p:tav>
                                        <p:tav tm="100000">
                                          <p:val>
                                            <p:strVal val="#ppt_w"/>
                                          </p:val>
                                        </p:tav>
                                      </p:tavLst>
                                    </p:anim>
                                    <p:anim calcmode="lin" valueType="num">
                                      <p:cBhvr>
                                        <p:cTn id="104"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animBg="1"/>
      <p:bldP spid="4101" grpId="0" animBg="1"/>
      <p:bldP spid="4102" grpId="0"/>
      <p:bldP spid="4103" grpId="0"/>
      <p:bldP spid="4104" grpId="0"/>
      <p:bldP spid="4105" grpId="0"/>
      <p:bldP spid="4106" grpId="0"/>
      <p:bldP spid="4107" grpId="0"/>
      <p:bldP spid="4108" grpId="0"/>
      <p:bldP spid="4109" grpId="0"/>
      <p:bldP spid="4110" grpId="0"/>
      <p:bldP spid="4113" grpId="0"/>
      <p:bldP spid="4114" grpId="0"/>
      <p:bldP spid="4115" grpId="0"/>
      <p:bldP spid="4116" grpId="0"/>
      <p:bldP spid="41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19761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2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View</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7736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Israel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Church Participation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Misc/Classical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–Darby</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Thompson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–von Rad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Ignores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–Christ</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Last Supper words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–Paul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statements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–Hebrews application to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Ignores present work of Spirit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01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Two New Covenants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NC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NC for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Early 1900s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–Chafer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Same terminology for OT &amp; NT NCs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Israel/Church distinction too sharp</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Basis of forgiveness the same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If 2 NCs then no OC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Church </a:t>
                      </a:r>
                      <a:r>
                        <a:rPr kumimoji="0" lang="en-US" sz="1800" b="1" i="0" u="none" strike="noStrike" cap="none" normalizeH="0" baseline="0" dirty="0" err="1">
                          <a:ln>
                            <a:noFill/>
                          </a:ln>
                          <a:solidFill>
                            <a:schemeClr val="tx1"/>
                          </a:solidFill>
                          <a:effectLst/>
                          <a:latin typeface="Arial" charset="0"/>
                          <a:ea typeface="SimSun" charset="0"/>
                          <a:cs typeface="SimSun" charset="0"/>
                        </a:rPr>
                        <a:t>doesn</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altLang="ja-JP" sz="1800" b="1" i="0" u="none" strike="noStrike" cap="none" normalizeH="0" baseline="0" dirty="0">
                          <a:ln>
                            <a:noFill/>
                          </a:ln>
                          <a:solidFill>
                            <a:schemeClr val="tx1"/>
                          </a:solidFill>
                          <a:effectLst/>
                          <a:latin typeface="Arial" charset="0"/>
                          <a:ea typeface="SimSun" charset="0"/>
                          <a:cs typeface="SimSun" charset="0"/>
                        </a:rPr>
                        <a:t>t possess Israel</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altLang="ja-JP" sz="1800" b="1" i="0" u="none" strike="noStrike" cap="none" normalizeH="0" baseline="0" dirty="0">
                          <a:ln>
                            <a:noFill/>
                          </a:ln>
                          <a:solidFill>
                            <a:schemeClr val="tx1"/>
                          </a:solidFill>
                          <a:effectLst/>
                          <a:latin typeface="Arial" charset="0"/>
                          <a:ea typeface="SimSun" charset="0"/>
                          <a:cs typeface="SimSun" charset="0"/>
                        </a:rPr>
                        <a:t>s promises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8200" name="Text Box 2"/>
          <p:cNvSpPr txBox="1">
            <a:spLocks noChangeArrowheads="1"/>
          </p:cNvSpPr>
          <p:nvPr/>
        </p:nvSpPr>
        <p:spPr bwMode="auto">
          <a:xfrm>
            <a:off x="8496300" y="0"/>
            <a:ext cx="5254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EFEEF"/>
                </a:solidFill>
                <a:cs typeface="Arial" charset="0"/>
              </a:rPr>
              <a:t>25</a:t>
            </a:r>
          </a:p>
        </p:txBody>
      </p:sp>
      <p:sp>
        <p:nvSpPr>
          <p:cNvPr id="178201" name="Title 6"/>
          <p:cNvSpPr>
            <a:spLocks noGrp="1"/>
          </p:cNvSpPr>
          <p:nvPr>
            <p:ph type="title" idx="4294967295"/>
          </p:nvPr>
        </p:nvSpPr>
        <p:spPr>
          <a:xfrm>
            <a:off x="533400" y="2204864"/>
            <a:ext cx="4495800" cy="990600"/>
          </a:xfrm>
          <a:solidFill>
            <a:srgbClr val="000000"/>
          </a:solidFill>
        </p:spPr>
        <p:txBody>
          <a:bodyPr/>
          <a:lstStyle/>
          <a:p>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3424238"/>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Primarily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Secondarily for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Misc/Present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–Keil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–Lemke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–Bright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–Scofield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(DTS)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(DTS)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–Archer (TEDS)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–Kaiser (TEDS)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Support: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Primary fulfillment is future–Rom 11</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Deals with both OT &amp; NT data</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Forgiveness &amp; the Spirit are blessings experienced now</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NC has new law</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Rebuttals to above views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p:cNvSpPr>
            <a:spLocks noGrp="1"/>
          </p:cNvSpPr>
          <p:nvPr>
            <p:ph type="title" idx="4294967295"/>
          </p:nvPr>
        </p:nvSpPr>
        <p:spPr>
          <a:xfrm rot="16200000">
            <a:off x="4010819" y="2410619"/>
            <a:ext cx="1046162" cy="4648200"/>
          </a:xfrm>
          <a:solidFill>
            <a:schemeClr val="tx1"/>
          </a:solidFill>
          <a:ln w="12700" cap="sq">
            <a:headEnd type="none" w="sm" len="sm"/>
            <a:tailEnd type="none" w="sm" len="sm"/>
          </a:ln>
        </p:spPr>
        <p:txBody>
          <a:bodyPr vert="eaVert">
            <a:spAutoFit/>
          </a:bodyPr>
          <a:lstStyle/>
          <a:p>
            <a:pPr>
              <a:defRPr/>
            </a:pPr>
            <a:r>
              <a:rPr lang="en-US" altLang="zh-CN" sz="2800" b="1" kern="1200" dirty="0">
                <a:solidFill>
                  <a:srgbClr val="FFFF00"/>
                </a:solidFill>
                <a:latin typeface="Arial" pitchFamily="-107" charset="0"/>
                <a:ea typeface="SimSun" pitchFamily="2" charset="-122"/>
                <a:cs typeface="SimSun" pitchFamily="2" charset="-122"/>
              </a:rPr>
              <a:t>My View </a:t>
            </a:r>
            <a:r>
              <a:rPr lang="en-US" altLang="zh-CN" sz="2800" b="1" kern="1200" dirty="0">
                <a:solidFill>
                  <a:srgbClr val="FFFFFF"/>
                </a:solidFill>
                <a:latin typeface="Arial" pitchFamily="-107" charset="0"/>
                <a:ea typeface="SimSun" pitchFamily="2" charset="-122"/>
                <a:cs typeface="SimSun" pitchFamily="2" charset="-122"/>
              </a:rPr>
              <a:t>on New Covenant Fulfillment</a:t>
            </a:r>
          </a:p>
        </p:txBody>
      </p:sp>
      <p:sp>
        <p:nvSpPr>
          <p:cNvPr id="179220" name="Text Box 2"/>
          <p:cNvSpPr txBox="1">
            <a:spLocks noChangeArrowheads="1"/>
          </p:cNvSpPr>
          <p:nvPr/>
        </p:nvSpPr>
        <p:spPr bwMode="auto">
          <a:xfrm>
            <a:off x="8496300" y="0"/>
            <a:ext cx="5254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EFEEF"/>
                </a:solidFill>
                <a:cs typeface="Arial" charset="0"/>
              </a:rPr>
              <a:t>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descr="Bread of Life"/>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43" name="Rectangle 3"/>
          <p:cNvSpPr>
            <a:spLocks noGrp="1" noChangeArrowheads="1"/>
          </p:cNvSpPr>
          <p:nvPr>
            <p:ph type="title"/>
          </p:nvPr>
        </p:nvSpPr>
        <p:spPr>
          <a:xfrm>
            <a:off x="152400" y="552450"/>
            <a:ext cx="8534400" cy="1123950"/>
          </a:xfrm>
          <a:effectLst>
            <a:outerShdw blurRad="63500" dist="107763" dir="2700000" algn="ctr" rotWithShape="0">
              <a:srgbClr val="000000">
                <a:alpha val="74998"/>
              </a:srgbClr>
            </a:outerShdw>
          </a:effectLst>
        </p:spPr>
        <p:txBody>
          <a:bodyPr/>
          <a:lstStyle/>
          <a:p>
            <a:pPr eaLnBrk="1" hangingPunct="1">
              <a:defRPr/>
            </a:pPr>
            <a:r>
              <a:rPr lang="en-US" altLang="ja-JP" sz="3600" b="1" dirty="0">
                <a:latin typeface="Tahoma" charset="0"/>
              </a:rPr>
              <a:t>"This cup is the new covenant in my blood" (Luke 22:20)</a:t>
            </a:r>
            <a:endParaRPr lang="en-US" sz="4000" b="1" dirty="0">
              <a:latin typeface="Tahoma" charset="0"/>
            </a:endParaRPr>
          </a:p>
        </p:txBody>
      </p:sp>
      <p:sp>
        <p:nvSpPr>
          <p:cNvPr id="7" name="Text Box 5"/>
          <p:cNvSpPr txBox="1">
            <a:spLocks noChangeArrowheads="1"/>
          </p:cNvSpPr>
          <p:nvPr/>
        </p:nvSpPr>
        <p:spPr bwMode="auto">
          <a:xfrm>
            <a:off x="84518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rgbClr val="FFFFFF"/>
                </a:solidFill>
              </a:rPr>
              <a:t>25</a:t>
            </a:r>
          </a:p>
        </p:txBody>
      </p:sp>
      <p:sp>
        <p:nvSpPr>
          <p:cNvPr id="419844" name="Rectangle 4"/>
          <p:cNvSpPr>
            <a:spLocks noChangeArrowheads="1"/>
          </p:cNvSpPr>
          <p:nvPr/>
        </p:nvSpPr>
        <p:spPr bwMode="auto">
          <a:xfrm>
            <a:off x="228600" y="1981200"/>
            <a:ext cx="8610600" cy="4876800"/>
          </a:xfrm>
          <a:prstGeom prst="rect">
            <a:avLst/>
          </a:prstGeom>
          <a:noFill/>
          <a:ln>
            <a:noFill/>
          </a:ln>
          <a:effectLst>
            <a:outerShdw blurRad="63500" dist="107763" dir="2700000" algn="ctr" rotWithShape="0">
              <a:srgbClr val="000000">
                <a:alpha val="74997"/>
              </a:srgbClr>
            </a:outerShdw>
          </a:effectLst>
        </p:spPr>
        <p:txBody>
          <a:bodyPr/>
          <a:lstStyle/>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Refers back to Jeremiah 31:31-34</a:t>
            </a:r>
          </a:p>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The new covenant replaces the old</a:t>
            </a:r>
          </a:p>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The church participates in the covenant promised to Israel</a:t>
            </a:r>
          </a:p>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Never does Scripture say that the church replaces Israel since God has not rejected the nation (Rom. 11:1; cf. Jer. 31:35-37)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44">
                                            <p:txEl>
                                              <p:pRg st="0" end="0"/>
                                            </p:txEl>
                                          </p:spTgt>
                                        </p:tgtEl>
                                        <p:attrNameLst>
                                          <p:attrName>style.visibility</p:attrName>
                                        </p:attrNameLst>
                                      </p:cBhvr>
                                      <p:to>
                                        <p:strVal val="visible"/>
                                      </p:to>
                                    </p:set>
                                    <p:animEffect transition="in" filter="wipe(down)">
                                      <p:cBhvr>
                                        <p:cTn id="7" dur="500"/>
                                        <p:tgtEl>
                                          <p:spTgt spid="4198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44">
                                            <p:txEl>
                                              <p:pRg st="1" end="1"/>
                                            </p:txEl>
                                          </p:spTgt>
                                        </p:tgtEl>
                                        <p:attrNameLst>
                                          <p:attrName>style.visibility</p:attrName>
                                        </p:attrNameLst>
                                      </p:cBhvr>
                                      <p:to>
                                        <p:strVal val="visible"/>
                                      </p:to>
                                    </p:set>
                                    <p:animEffect transition="in" filter="wipe(down)">
                                      <p:cBhvr>
                                        <p:cTn id="12" dur="500"/>
                                        <p:tgtEl>
                                          <p:spTgt spid="4198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44">
                                            <p:txEl>
                                              <p:pRg st="2" end="2"/>
                                            </p:txEl>
                                          </p:spTgt>
                                        </p:tgtEl>
                                        <p:attrNameLst>
                                          <p:attrName>style.visibility</p:attrName>
                                        </p:attrNameLst>
                                      </p:cBhvr>
                                      <p:to>
                                        <p:strVal val="visible"/>
                                      </p:to>
                                    </p:set>
                                    <p:animEffect transition="in" filter="wipe(down)">
                                      <p:cBhvr>
                                        <p:cTn id="17" dur="500"/>
                                        <p:tgtEl>
                                          <p:spTgt spid="4198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9844">
                                            <p:txEl>
                                              <p:pRg st="3" end="3"/>
                                            </p:txEl>
                                          </p:spTgt>
                                        </p:tgtEl>
                                        <p:attrNameLst>
                                          <p:attrName>style.visibility</p:attrName>
                                        </p:attrNameLst>
                                      </p:cBhvr>
                                      <p:to>
                                        <p:strVal val="visible"/>
                                      </p:to>
                                    </p:set>
                                    <p:animEffect transition="in" filter="wipe(down)">
                                      <p:cBhvr>
                                        <p:cTn id="22" dur="500"/>
                                        <p:tgtEl>
                                          <p:spTgt spid="419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sp>
        <p:nvSpPr>
          <p:cNvPr id="182274" name="Text Box 2"/>
          <p:cNvSpPr txBox="1">
            <a:spLocks noChangeArrowheads="1"/>
          </p:cNvSpPr>
          <p:nvPr/>
        </p:nvSpPr>
        <p:spPr bwMode="auto">
          <a:xfrm>
            <a:off x="8416925" y="7620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25c</a:t>
            </a:r>
          </a:p>
        </p:txBody>
      </p:sp>
      <p:graphicFrame>
        <p:nvGraphicFramePr>
          <p:cNvPr id="7172" name="Group 4"/>
          <p:cNvGraphicFramePr>
            <a:graphicFrameLocks noGrp="1"/>
          </p:cNvGraphicFramePr>
          <p:nvPr/>
        </p:nvGraphicFramePr>
        <p:xfrm>
          <a:off x="152400" y="641350"/>
          <a:ext cx="8839200" cy="6130925"/>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Arial" charset="0"/>
                          <a:ea typeface="ＭＳ Ｐゴシック" charset="0"/>
                          <a:cs typeface="Arial" charset="0"/>
                        </a:rPr>
                        <a:t>Covenant</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Definition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Promise</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Fulfillment</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Sign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Noahic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Unconditional promise not to flood earth again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9:12-17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No more sea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(Rev. 21:1)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Rainbow</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9:12-17)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Abrahamic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to provide Israel a land, rule, and spiritual blessing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12:1-3; </a:t>
                      </a:r>
                      <a:endParaRPr kumimoji="0" lang="en-US" altLang="zh-CN" sz="1600" b="1" i="0" u="none" strike="noStrike" cap="none" normalizeH="0" baseline="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15:13-18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Continues at present (Gal. 3:17) but Israel still has a future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11:25-27)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Circumcision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17:11)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Mosaic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Conditional stipulations for blessing on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Exod. 19</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t>
                      </a:r>
                      <a:r>
                        <a:rPr kumimoji="0" lang="en-US" sz="1600" b="1" i="0" u="none" strike="noStrike" cap="none" normalizeH="0" baseline="0">
                          <a:ln>
                            <a:noFill/>
                          </a:ln>
                          <a:solidFill>
                            <a:schemeClr val="tx1"/>
                          </a:solidFill>
                          <a:effectLst/>
                          <a:latin typeface="Arial" charset="0"/>
                          <a:ea typeface="ＭＳ Ｐゴシック" charset="0"/>
                          <a:cs typeface="Arial" charset="0"/>
                        </a:rPr>
                        <a:t>31;</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Death of Christ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7:4-6)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Sabbath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(Exod. 31:13)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5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physical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land from the Wadi of Egypt to the River Euphrates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30:1-10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 blessed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9:13-15)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 sign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(that I know of)</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Davidic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eternal,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political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rule of a descendant of David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Sam. </a:t>
                      </a:r>
                      <a:r>
                        <a:rPr kumimoji="0" lang="en-US" sz="1600" b="1" i="0" u="none" strike="noStrike" cap="none" normalizeH="0" baseline="0">
                          <a:ln>
                            <a:noFill/>
                          </a:ln>
                          <a:solidFill>
                            <a:schemeClr val="tx1"/>
                          </a:solidFill>
                          <a:effectLst/>
                          <a:latin typeface="Arial" charset="0"/>
                          <a:ea typeface="ＭＳ Ｐゴシック" charset="0"/>
                          <a:cs typeface="Arial" charset="0"/>
                        </a:rPr>
                        <a:t>7:12-17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Rule renewed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9:11-12)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Christ seated at the Father</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right hand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(Acts 2:34-36)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New</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dirty="0">
                          <a:ln>
                            <a:noFill/>
                          </a:ln>
                          <a:solidFill>
                            <a:schemeClr val="tx1"/>
                          </a:solidFill>
                          <a:effectLst/>
                          <a:latin typeface="Arial" charset="0"/>
                          <a:ea typeface="ＭＳ Ｐゴシック" charset="0"/>
                          <a:cs typeface="Arial" charset="0"/>
                        </a:rPr>
                        <a:t>spiritual</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 indwelling of the Spirit ("law written on hearts"), forgiveness, and total evangelization of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Jer.</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31:31-34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Paul &amp; the Apostles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Cor. 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All Israel saved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11:26-27)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Cup of the Lord</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Supper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(Luke 22:20;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 Cor. 11:25)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2325" name="Title 5"/>
          <p:cNvSpPr>
            <a:spLocks noGrp="1"/>
          </p:cNvSpPr>
          <p:nvPr>
            <p:ph type="title" idx="4294967295"/>
          </p:nvPr>
        </p:nvSpPr>
        <p:spPr>
          <a:xfrm>
            <a:off x="685800" y="0"/>
            <a:ext cx="7696200" cy="609600"/>
          </a:xfrm>
        </p:spPr>
        <p:txBody>
          <a:bodyPr/>
          <a:lstStyle/>
          <a:p>
            <a:r>
              <a:rPr lang="en-US" sz="2800" b="1">
                <a:latin typeface="Arial" charset="0"/>
                <a:ea typeface="ＭＳ Ｐゴシック" charset="0"/>
                <a:cs typeface="Arial" charset="0"/>
              </a:rPr>
              <a:t>Signs of the Covenants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6796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67578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3866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0375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18658" y="947738"/>
            <a:ext cx="12684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770870" y="159467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38497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149745" y="5731258"/>
            <a:ext cx="94996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14</a:t>
            </a:r>
            <a:r>
              <a:rPr kumimoji="0" lang="en-US" sz="700" b="1" i="1" u="none" strike="noStrike" kern="1200" cap="none" spc="0" normalizeH="0" baseline="30000" noProof="0" dirty="0">
                <a:ln>
                  <a:noFill/>
                </a:ln>
                <a:solidFill>
                  <a:srgbClr val="FFFFFF"/>
                </a:solidFill>
                <a:effectLst/>
                <a:uLnTx/>
                <a:uFillTx/>
                <a:latin typeface="Arial" pitchFamily="24" charset="0"/>
                <a:ea typeface="ＭＳ Ｐゴシック" charset="-128"/>
                <a:cs typeface="ＭＳ Ｐゴシック" charset="-128"/>
              </a:rPr>
              <a:t>th</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Edition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Feb 2024</a:t>
            </a:r>
          </a:p>
        </p:txBody>
      </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4026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776913" y="5765800"/>
            <a:ext cx="20732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Law was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9295670" y="2166938"/>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9381431" y="256064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9381431" y="3708723"/>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9373415" y="3315014"/>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9306062" y="2955500"/>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52880" y="5562601"/>
            <a:ext cx="2087563" cy="797574"/>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4539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b_bulb_g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346" name="Picture 3" descr="international[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47" name="Title 5"/>
          <p:cNvSpPr>
            <a:spLocks noGrp="1"/>
          </p:cNvSpPr>
          <p:nvPr>
            <p:ph type="title" idx="4294967295"/>
          </p:nvPr>
        </p:nvSpPr>
        <p:spPr>
          <a:xfrm>
            <a:off x="0" y="0"/>
            <a:ext cx="9144000" cy="914400"/>
          </a:xfrm>
        </p:spPr>
        <p:txBody>
          <a:bodyPr/>
          <a:lstStyle/>
          <a:p>
            <a:pPr eaLnBrk="1" hangingPunct="1"/>
            <a:r>
              <a:rPr lang="en-US" sz="3200" i="1">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451850" y="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25a</a:t>
            </a:r>
          </a:p>
        </p:txBody>
      </p:sp>
      <p:graphicFrame>
        <p:nvGraphicFramePr>
          <p:cNvPr id="313350" name="Group 6"/>
          <p:cNvGraphicFramePr>
            <a:graphicFrameLocks noGrp="1"/>
          </p:cNvGraphicFramePr>
          <p:nvPr/>
        </p:nvGraphicFramePr>
        <p:xfrm>
          <a:off x="76200" y="990600"/>
          <a:ext cx="8991600" cy="5715156"/>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42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06" marB="45706"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2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Recipient </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(Date &amp; Place)</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Abraham as mediator for all nations in 2060 BC at Ur of the Chaldees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Moses as mediator for Israel in 1445 BC at Mount Sinai</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2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Scripture</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Genesis 12:1-3 (but formalized into a covenant in Genesis 15)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Exodus 20–31 is the heart of the covenant</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3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Between God &amp;</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A person (for a future nation)</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A nation </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Scope</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Universal (</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"all peoples will be blessed through you")</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Only Israel received the Law (Deut. 4:8; Ps. 147:20)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b_bulb_g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7394" name="Picture 3" descr="international[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7395" name="Title 5"/>
          <p:cNvSpPr>
            <a:spLocks noGrp="1"/>
          </p:cNvSpPr>
          <p:nvPr>
            <p:ph type="title" idx="4294967295"/>
          </p:nvPr>
        </p:nvSpPr>
        <p:spPr>
          <a:xfrm>
            <a:off x="0" y="0"/>
            <a:ext cx="9144000" cy="914400"/>
          </a:xfrm>
        </p:spPr>
        <p:txBody>
          <a:bodyPr/>
          <a:lstStyle/>
          <a:p>
            <a:pPr eaLnBrk="1" hangingPunct="1"/>
            <a:r>
              <a:rPr lang="en-US" sz="3200" i="1">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451850" y="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25a</a:t>
            </a:r>
          </a:p>
        </p:txBody>
      </p:sp>
      <p:graphicFrame>
        <p:nvGraphicFramePr>
          <p:cNvPr id="315398" name="Group 1030"/>
          <p:cNvGraphicFramePr>
            <a:graphicFrameLocks noGrp="1"/>
          </p:cNvGraphicFramePr>
          <p:nvPr/>
        </p:nvGraphicFramePr>
        <p:xfrm>
          <a:off x="76200" y="990600"/>
          <a:ext cx="8991600" cy="570073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53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5" marB="45715"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7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Promises</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Land, seed, and blessing (without indication of time of fulfillment)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Blessing for obedience and cursing for disobedience </a:t>
                      </a:r>
                      <a:br>
                        <a:rPr kumimoji="0" lang="en-US" sz="2400" b="1" i="0" u="none" strike="noStrike" cap="none" normalizeH="0" baseline="0">
                          <a:ln>
                            <a:noFill/>
                          </a:ln>
                          <a:solidFill>
                            <a:schemeClr val="tx2"/>
                          </a:solidFill>
                          <a:effectLst/>
                          <a:latin typeface="Arial" charset="0"/>
                          <a:ea typeface="ＭＳ Ｐゴシック" charset="0"/>
                          <a:cs typeface="Times New Roman" charset="0"/>
                        </a:rPr>
                      </a:br>
                      <a:r>
                        <a:rPr kumimoji="0" lang="en-US" sz="2400" b="1" i="0" u="none" strike="noStrike" cap="none" normalizeH="0" baseline="0">
                          <a:ln>
                            <a:noFill/>
                          </a:ln>
                          <a:solidFill>
                            <a:schemeClr val="tx2"/>
                          </a:solidFill>
                          <a:effectLst/>
                          <a:latin typeface="Arial" charset="0"/>
                          <a:ea typeface="ＭＳ Ｐゴシック" charset="0"/>
                          <a:cs typeface="Times New Roman" charset="0"/>
                        </a:rPr>
                        <a:t>(Lev. 26; Deut. 28)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5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Conditions</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0"/>
                          <a:cs typeface="Times New Roman" charset="0"/>
                        </a:rPr>
                        <a:t>Unconditional: </a:t>
                      </a:r>
                      <a: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t>"I will…" </a:t>
                      </a:r>
                      <a:b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br>
                      <a: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t>(Gen. 12:1-3)</a:t>
                      </a:r>
                      <a:endParaRPr kumimoji="0" lang="en-US" sz="2400" b="1" i="0" u="none" strike="noStrike" cap="none" normalizeH="0" baseline="0" dirty="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0"/>
                          <a:cs typeface="Times New Roman" charset="0"/>
                        </a:rPr>
                        <a:t>Conditional: </a:t>
                      </a:r>
                      <a: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t>"If you will…then I will…"</a:t>
                      </a:r>
                      <a:endParaRPr kumimoji="0" lang="en-US" sz="2400" b="1" i="0" u="none" strike="noStrike" cap="none" normalizeH="0" baseline="0" dirty="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5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Partici-pation</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Abraham asleep </a:t>
                      </a:r>
                      <a:br>
                        <a:rPr kumimoji="0" lang="en-US" sz="2400" b="1" i="0" u="none" strike="noStrike" cap="none" normalizeH="0" baseline="0">
                          <a:ln>
                            <a:noFill/>
                          </a:ln>
                          <a:solidFill>
                            <a:schemeClr val="tx2"/>
                          </a:solidFill>
                          <a:effectLst/>
                          <a:latin typeface="Arial" charset="0"/>
                          <a:ea typeface="ＭＳ Ｐゴシック" charset="0"/>
                          <a:cs typeface="Times New Roman" charset="0"/>
                        </a:rPr>
                      </a:br>
                      <a:r>
                        <a:rPr kumimoji="0" lang="en-US" sz="2400" b="1" i="0" u="none" strike="noStrike" cap="none" normalizeH="0" baseline="0">
                          <a:ln>
                            <a:noFill/>
                          </a:ln>
                          <a:solidFill>
                            <a:schemeClr val="tx2"/>
                          </a:solidFill>
                          <a:effectLst/>
                          <a:latin typeface="Arial" charset="0"/>
                          <a:ea typeface="ＭＳ Ｐゴシック" charset="0"/>
                          <a:cs typeface="Times New Roman" charset="0"/>
                        </a:rPr>
                        <a:t>(Gen. 15:17)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Israel agreed to obey (Exod. 19:8)</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Analogy</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Father to son </a:t>
                      </a:r>
                      <a:br>
                        <a:rPr kumimoji="0" lang="en-US" sz="2400" b="1" i="0" u="none" strike="noStrike" cap="none" normalizeH="0" baseline="0">
                          <a:ln>
                            <a:noFill/>
                          </a:ln>
                          <a:solidFill>
                            <a:schemeClr val="tx2"/>
                          </a:solidFill>
                          <a:effectLst/>
                          <a:latin typeface="Arial" charset="0"/>
                          <a:ea typeface="ＭＳ Ｐゴシック" charset="0"/>
                          <a:cs typeface="Times New Roman" charset="0"/>
                        </a:rPr>
                      </a:br>
                      <a:r>
                        <a:rPr kumimoji="0" lang="en-US" sz="2400" b="1" i="0" u="none" strike="noStrike" cap="none" normalizeH="0" baseline="0">
                          <a:ln>
                            <a:noFill/>
                          </a:ln>
                          <a:solidFill>
                            <a:schemeClr val="tx2"/>
                          </a:solidFill>
                          <a:effectLst/>
                          <a:latin typeface="Arial" charset="0"/>
                          <a:ea typeface="ＭＳ Ｐゴシック" charset="0"/>
                          <a:cs typeface="Times New Roman" charset="0"/>
                        </a:rPr>
                        <a:t>(royal land grant)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Suzerain (superior king) to vassal (servant nation)</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b_bulb_g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9442" name="Picture 3" descr="international[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9443" name="Title 5"/>
          <p:cNvSpPr>
            <a:spLocks noGrp="1"/>
          </p:cNvSpPr>
          <p:nvPr>
            <p:ph type="title" idx="4294967295"/>
          </p:nvPr>
        </p:nvSpPr>
        <p:spPr>
          <a:xfrm>
            <a:off x="0" y="0"/>
            <a:ext cx="9144000" cy="914400"/>
          </a:xfrm>
        </p:spPr>
        <p:txBody>
          <a:bodyPr/>
          <a:lstStyle/>
          <a:p>
            <a:pPr eaLnBrk="1" hangingPunct="1"/>
            <a:r>
              <a:rPr lang="en-US" sz="3200" i="1">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451850" y="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25a</a:t>
            </a:r>
          </a:p>
        </p:txBody>
      </p:sp>
      <p:graphicFrame>
        <p:nvGraphicFramePr>
          <p:cNvPr id="317446" name="Group 6"/>
          <p:cNvGraphicFramePr>
            <a:graphicFrameLocks noGrp="1"/>
          </p:cNvGraphicFramePr>
          <p:nvPr/>
        </p:nvGraphicFramePr>
        <p:xfrm>
          <a:off x="76200" y="990600"/>
          <a:ext cx="8991600" cy="6081714"/>
        </p:xfrm>
        <a:graphic>
          <a:graphicData uri="http://schemas.openxmlformats.org/drawingml/2006/table">
            <a:tbl>
              <a:tblPr/>
              <a:tblGrid>
                <a:gridCol w="1905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3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2" marB="45722"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9144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Form</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Oral (no written stipulations)</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Written on tablets of stone &amp; Pentateuch</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Emphasis</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Blessing over discipline/judgment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(five </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"blessings" in Gen. 12:1-3)</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Judgment/discipline over blessing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(contrast Deut. 28:1-14 &amp; 28:15-68)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9144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Christology</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Ultimate seed </a:t>
                      </a:r>
                      <a:br>
                        <a:rPr kumimoji="0" lang="en-US" sz="2400" b="1" i="0" u="none" strike="noStrike" cap="none" normalizeH="0" baseline="0">
                          <a:ln>
                            <a:noFill/>
                          </a:ln>
                          <a:solidFill>
                            <a:srgbClr val="FFFFFF"/>
                          </a:solidFill>
                          <a:effectLst/>
                          <a:latin typeface="Arial" charset="0"/>
                          <a:ea typeface="ＭＳ Ｐゴシック" charset="0"/>
                          <a:cs typeface="Times New Roman" charset="0"/>
                        </a:rPr>
                      </a:br>
                      <a:r>
                        <a:rPr kumimoji="0" lang="en-US" sz="2400" b="1" i="0" u="none" strike="noStrike" cap="none" normalizeH="0" baseline="0">
                          <a:ln>
                            <a:noFill/>
                          </a:ln>
                          <a:solidFill>
                            <a:srgbClr val="FFFFFF"/>
                          </a:solidFill>
                          <a:effectLst/>
                          <a:latin typeface="Arial" charset="0"/>
                          <a:ea typeface="ＭＳ Ｐゴシック" charset="0"/>
                          <a:cs typeface="Times New Roman" charset="0"/>
                        </a:rPr>
                        <a:t>(Gen. 12:3; Gal. 3:16)</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Typified in tabernacle (Heb. 8–10)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315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Sign</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Circumcision (Gen. 17:11)</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Sabbath (Exod. 31:13, 17)</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0827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End</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Never ending (</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"eternal" in Gen. 17:8)</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Ended at Christ</a:t>
                      </a:r>
                      <a:r>
                        <a:rPr kumimoji="0" lang="fr-FR"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s death (Rom. 7:6; 10:4)</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a:t>Covenant Implications</a:t>
            </a:r>
          </a:p>
        </p:txBody>
      </p:sp>
      <p:sp>
        <p:nvSpPr>
          <p:cNvPr id="134148" name="Text Box 4"/>
          <p:cNvSpPr txBox="1">
            <a:spLocks noChangeArrowheads="1"/>
          </p:cNvSpPr>
          <p:nvPr/>
        </p:nvSpPr>
        <p:spPr bwMode="auto">
          <a:xfrm>
            <a:off x="8382000" y="0"/>
            <a:ext cx="5730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latin typeface="Tahoma" pitchFamily="-108" charset="-52"/>
                <a:ea typeface="ＭＳ Ｐゴシック" pitchFamily="-108" charset="-128"/>
                <a:cs typeface="ＭＳ Ｐゴシック" pitchFamily="-108" charset="-128"/>
              </a:rPr>
              <a:t>24</a:t>
            </a:r>
          </a:p>
        </p:txBody>
      </p:sp>
      <p:sp>
        <p:nvSpPr>
          <p:cNvPr id="134149" name="Rectangle 5"/>
          <p:cNvSpPr>
            <a:spLocks noChangeArrowheads="1"/>
          </p:cNvSpPr>
          <p:nvPr/>
        </p:nvSpPr>
        <p:spPr bwMode="auto">
          <a:xfrm>
            <a:off x="1447800" y="25146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a:lstStyle/>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a:t>
            </a:r>
            <a:r>
              <a:rPr lang="fr-FR" sz="3200" b="1" dirty="0">
                <a:latin typeface="Trebuchet MS" pitchFamily="-108" charset="0"/>
                <a:ea typeface="Osaka" pitchFamily="-108" charset="-128"/>
                <a:cs typeface="Osaka" pitchFamily="-108" charset="-128"/>
              </a:rPr>
              <a:t>'</a:t>
            </a:r>
            <a:r>
              <a:rPr lang="en-US" sz="3200" b="1" dirty="0">
                <a:latin typeface="Trebuchet MS" pitchFamily="-108" charset="0"/>
                <a:ea typeface="Osaka" pitchFamily="-108" charset="-128"/>
                <a:cs typeface="Osaka" pitchFamily="-108" charset="-128"/>
              </a:rPr>
              <a:t>re not under the Mosaic Law</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never have to sin</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need not live in fear</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should support Israel</a:t>
            </a:r>
            <a:r>
              <a:rPr lang="fr-FR" sz="3200" b="1" dirty="0">
                <a:latin typeface="Trebuchet MS" pitchFamily="-108" charset="0"/>
                <a:ea typeface="Osaka" pitchFamily="-108" charset="-128"/>
                <a:cs typeface="Osaka" pitchFamily="-108" charset="-128"/>
              </a:rPr>
              <a:t>'</a:t>
            </a:r>
            <a:r>
              <a:rPr lang="en-US" sz="3200" b="1" dirty="0">
                <a:latin typeface="Trebuchet MS" pitchFamily="-108" charset="0"/>
                <a:ea typeface="Osaka" pitchFamily="-108" charset="-128"/>
                <a:cs typeface="Osaka" pitchFamily="-108" charset="-128"/>
              </a:rPr>
              <a:t>s right to exist as a nation</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must reach the nations with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defRPr/>
            </a:pPr>
            <a:r>
              <a:rPr lang="en-US" sz="3600" b="1">
                <a:latin typeface="Arial" charset="0"/>
                <a:ea typeface="ＭＳ Ｐゴシック" charset="0"/>
                <a:cs typeface="Arial" charset="0"/>
              </a:rPr>
              <a:t>Animals</a:t>
            </a:r>
          </a:p>
        </p:txBody>
      </p:sp>
      <p:pic>
        <p:nvPicPr>
          <p:cNvPr id="32358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7620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rgbClr val="FFFFFF"/>
                </a:solidFill>
                <a:effectLst>
                  <a:outerShdw blurRad="38100" dist="38100" dir="2700000" algn="tl">
                    <a:srgbClr val="000000"/>
                  </a:outerShdw>
                </a:effectLst>
                <a:cs typeface="Arial" charset="0"/>
              </a:rPr>
              <a:t>God</a:t>
            </a:r>
            <a:r>
              <a:rPr lang="fr-FR" altLang="ja-JP"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s Creation…Day 6</a:t>
            </a:r>
            <a:endParaRPr lang="en-US" sz="3600" b="1" dirty="0">
              <a:solidFill>
                <a:srgbClr val="FFFFFF"/>
              </a:solidFill>
              <a:effectLst>
                <a:outerShdw blurRad="38100" dist="38100" dir="2700000" algn="tl">
                  <a:srgbClr val="000000"/>
                </a:outerShdw>
              </a:effectLst>
              <a:cs typeface="Arial" charset="0"/>
            </a:endParaRPr>
          </a:p>
        </p:txBody>
      </p:sp>
      <p:sp>
        <p:nvSpPr>
          <p:cNvPr id="2375684" name="Text Box 4"/>
          <p:cNvSpPr txBox="1">
            <a:spLocks noChangeArrowheads="1"/>
          </p:cNvSpPr>
          <p:nvPr/>
        </p:nvSpPr>
        <p:spPr bwMode="auto">
          <a:xfrm>
            <a:off x="152400" y="1600200"/>
            <a:ext cx="8763000" cy="50784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rgbClr val="FFFFFF"/>
                </a:solidFill>
                <a:effectLst>
                  <a:outerShdw blurRad="38100" dist="38100" dir="2700000" algn="tl">
                    <a:srgbClr val="000000"/>
                  </a:outerShdw>
                </a:effectLst>
                <a:cs typeface="Arial" charset="0"/>
              </a:rPr>
              <a:t>"Then God said, </a:t>
            </a:r>
            <a:r>
              <a:rPr lang="fr-FR"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Let the earth bring forth living creatures after their kind: cattle and creeping things and beasts of the earth after their kind"; and it was so.  God made the beasts of the earth after their kind, and the cattle after their kind, and everything that creeps on the ground after its kind; and God saw that it was good</a:t>
            </a:r>
            <a:r>
              <a:rPr lang="fr-FR" altLang="ja-JP"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 (Gen. 1:24-25).</a:t>
            </a:r>
            <a:endParaRPr lang="en-US" sz="3600" b="1" dirty="0">
              <a:solidFill>
                <a:srgbClr val="FFFFFF"/>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61895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87043" name="AutoShape 3"/>
          <p:cNvSpPr>
            <a:spLocks noChangeArrowheads="1"/>
          </p:cNvSpPr>
          <p:nvPr/>
        </p:nvSpPr>
        <p:spPr bwMode="auto">
          <a:xfrm>
            <a:off x="523875" y="1498600"/>
            <a:ext cx="7993063" cy="3463925"/>
          </a:xfrm>
          <a:prstGeom prst="parallelogram">
            <a:avLst>
              <a:gd name="adj" fmla="val 57688"/>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44" name="Text Box 4"/>
          <p:cNvSpPr txBox="1">
            <a:spLocks noChangeArrowheads="1"/>
          </p:cNvSpPr>
          <p:nvPr/>
        </p:nvSpPr>
        <p:spPr bwMode="auto">
          <a:xfrm>
            <a:off x="533400" y="5029200"/>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EVENTS 1-11</a:t>
            </a:r>
          </a:p>
        </p:txBody>
      </p:sp>
      <p:sp>
        <p:nvSpPr>
          <p:cNvPr id="87045" name="Text Box 5"/>
          <p:cNvSpPr txBox="1">
            <a:spLocks noChangeArrowheads="1"/>
          </p:cNvSpPr>
          <p:nvPr/>
        </p:nvSpPr>
        <p:spPr bwMode="auto">
          <a:xfrm>
            <a:off x="3200400" y="5029200"/>
            <a:ext cx="3352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PEOPLE 12-50</a:t>
            </a:r>
          </a:p>
        </p:txBody>
      </p:sp>
      <p:sp>
        <p:nvSpPr>
          <p:cNvPr id="87046" name="Text Box 6"/>
          <p:cNvSpPr txBox="1">
            <a:spLocks noChangeArrowheads="1"/>
          </p:cNvSpPr>
          <p:nvPr/>
        </p:nvSpPr>
        <p:spPr bwMode="auto">
          <a:xfrm rot="-3589555">
            <a:off x="-75405" y="3107531"/>
            <a:ext cx="356711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 Creation  </a:t>
            </a:r>
            <a:r>
              <a:rPr lang="en-US" sz="3200" b="1">
                <a:solidFill>
                  <a:schemeClr val="bg1"/>
                </a:solidFill>
                <a:latin typeface="Times New Roman" pitchFamily="-108" charset="0"/>
                <a:ea typeface="ＭＳ Ｐゴシック" pitchFamily="-108" charset="-128"/>
                <a:cs typeface="ＭＳ Ｐゴシック" pitchFamily="-108" charset="-128"/>
              </a:rPr>
              <a:t>1-2</a:t>
            </a:r>
          </a:p>
        </p:txBody>
      </p:sp>
      <p:sp>
        <p:nvSpPr>
          <p:cNvPr id="87047" name="Text Box 7"/>
          <p:cNvSpPr txBox="1">
            <a:spLocks noChangeArrowheads="1"/>
          </p:cNvSpPr>
          <p:nvPr/>
        </p:nvSpPr>
        <p:spPr bwMode="auto">
          <a:xfrm rot="-3639023">
            <a:off x="1066007" y="3733006"/>
            <a:ext cx="189071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Fall </a:t>
            </a:r>
            <a:r>
              <a:rPr lang="en-US" sz="3200" b="1">
                <a:solidFill>
                  <a:schemeClr val="bg1"/>
                </a:solidFill>
                <a:latin typeface="Times New Roman" pitchFamily="-108" charset="0"/>
                <a:ea typeface="ＭＳ Ｐゴシック" pitchFamily="-108" charset="-128"/>
                <a:cs typeface="ＭＳ Ｐゴシック" pitchFamily="-108" charset="-128"/>
              </a:rPr>
              <a:t>3-5</a:t>
            </a:r>
          </a:p>
        </p:txBody>
      </p:sp>
      <p:sp>
        <p:nvSpPr>
          <p:cNvPr id="87048" name="Text Box 8"/>
          <p:cNvSpPr txBox="1">
            <a:spLocks noChangeArrowheads="1"/>
          </p:cNvSpPr>
          <p:nvPr/>
        </p:nvSpPr>
        <p:spPr bwMode="auto">
          <a:xfrm rot="-3594488">
            <a:off x="1483519" y="3377406"/>
            <a:ext cx="273208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Flood </a:t>
            </a:r>
            <a:r>
              <a:rPr lang="en-US" sz="3200" b="1">
                <a:solidFill>
                  <a:schemeClr val="bg1"/>
                </a:solidFill>
                <a:latin typeface="Times New Roman" pitchFamily="-108" charset="0"/>
                <a:ea typeface="ＭＳ Ｐゴシック" pitchFamily="-108" charset="-128"/>
                <a:cs typeface="ＭＳ Ｐゴシック" pitchFamily="-108" charset="-128"/>
              </a:rPr>
              <a:t>6-9</a:t>
            </a:r>
          </a:p>
        </p:txBody>
      </p:sp>
      <p:sp>
        <p:nvSpPr>
          <p:cNvPr id="87049" name="Text Box 9"/>
          <p:cNvSpPr txBox="1">
            <a:spLocks noChangeArrowheads="1"/>
          </p:cNvSpPr>
          <p:nvPr/>
        </p:nvSpPr>
        <p:spPr bwMode="auto">
          <a:xfrm rot="-3665365">
            <a:off x="1962944" y="2974181"/>
            <a:ext cx="360203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Nations </a:t>
            </a:r>
            <a:r>
              <a:rPr lang="en-US" sz="3200" b="1">
                <a:solidFill>
                  <a:schemeClr val="bg1"/>
                </a:solidFill>
                <a:latin typeface="Times New Roman" pitchFamily="-108" charset="0"/>
                <a:ea typeface="ＭＳ Ｐゴシック" pitchFamily="-108" charset="-128"/>
                <a:cs typeface="ＭＳ Ｐゴシック" pitchFamily="-108" charset="-128"/>
              </a:rPr>
              <a:t>10-11</a:t>
            </a:r>
          </a:p>
        </p:txBody>
      </p:sp>
      <p:sp>
        <p:nvSpPr>
          <p:cNvPr id="87050" name="Text Box 10"/>
          <p:cNvSpPr txBox="1">
            <a:spLocks noChangeArrowheads="1"/>
          </p:cNvSpPr>
          <p:nvPr/>
        </p:nvSpPr>
        <p:spPr bwMode="auto">
          <a:xfrm rot="-3578126">
            <a:off x="2073275" y="1844675"/>
            <a:ext cx="62769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latin typeface="Times New Roman" charset="0"/>
              </a:rPr>
              <a:t> Abraham </a:t>
            </a:r>
            <a:r>
              <a:rPr lang="en-US" sz="3200" b="1">
                <a:solidFill>
                  <a:schemeClr val="bg1"/>
                </a:solidFill>
                <a:latin typeface="Times New Roman" charset="0"/>
              </a:rPr>
              <a:t>12-25:18</a:t>
            </a:r>
            <a:endParaRPr lang="en-US" b="1">
              <a:solidFill>
                <a:schemeClr val="bg1"/>
              </a:solidFill>
              <a:latin typeface="Times New Roman" charset="0"/>
            </a:endParaRPr>
          </a:p>
        </p:txBody>
      </p:sp>
      <p:sp>
        <p:nvSpPr>
          <p:cNvPr id="87051" name="Line 11"/>
          <p:cNvSpPr>
            <a:spLocks noChangeShapeType="1"/>
          </p:cNvSpPr>
          <p:nvPr/>
        </p:nvSpPr>
        <p:spPr bwMode="auto">
          <a:xfrm flipH="1">
            <a:off x="1219200" y="1504950"/>
            <a:ext cx="2038350" cy="344487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2" name="Line 12"/>
          <p:cNvSpPr>
            <a:spLocks noChangeShapeType="1"/>
          </p:cNvSpPr>
          <p:nvPr/>
        </p:nvSpPr>
        <p:spPr bwMode="auto">
          <a:xfrm flipH="1">
            <a:off x="1828800" y="1504950"/>
            <a:ext cx="2057400" cy="344487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3" name="Line 13"/>
          <p:cNvSpPr>
            <a:spLocks noChangeShapeType="1"/>
          </p:cNvSpPr>
          <p:nvPr/>
        </p:nvSpPr>
        <p:spPr bwMode="auto">
          <a:xfrm flipH="1">
            <a:off x="2514600" y="1495425"/>
            <a:ext cx="2057400" cy="34544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4" name="Line 14"/>
          <p:cNvSpPr>
            <a:spLocks noChangeShapeType="1"/>
          </p:cNvSpPr>
          <p:nvPr/>
        </p:nvSpPr>
        <p:spPr bwMode="auto">
          <a:xfrm flipH="1">
            <a:off x="3200400" y="1504950"/>
            <a:ext cx="2028825" cy="344487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5" name="Line 15"/>
          <p:cNvSpPr>
            <a:spLocks noChangeShapeType="1"/>
          </p:cNvSpPr>
          <p:nvPr/>
        </p:nvSpPr>
        <p:spPr bwMode="auto">
          <a:xfrm flipH="1">
            <a:off x="4114800" y="1485900"/>
            <a:ext cx="2057400" cy="346392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6" name="Line 16"/>
          <p:cNvSpPr>
            <a:spLocks noChangeShapeType="1"/>
          </p:cNvSpPr>
          <p:nvPr/>
        </p:nvSpPr>
        <p:spPr bwMode="auto">
          <a:xfrm flipH="1">
            <a:off x="4657725" y="1493838"/>
            <a:ext cx="2058988" cy="3455987"/>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7" name="Line 17"/>
          <p:cNvSpPr>
            <a:spLocks noChangeShapeType="1"/>
          </p:cNvSpPr>
          <p:nvPr/>
        </p:nvSpPr>
        <p:spPr bwMode="auto">
          <a:xfrm flipH="1">
            <a:off x="5591175" y="1476375"/>
            <a:ext cx="2028825" cy="347345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8" name="Text Box 18"/>
          <p:cNvSpPr txBox="1">
            <a:spLocks noChangeArrowheads="1"/>
          </p:cNvSpPr>
          <p:nvPr/>
        </p:nvSpPr>
        <p:spPr bwMode="auto">
          <a:xfrm>
            <a:off x="5572125" y="438150"/>
            <a:ext cx="2895600"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Patriarchal History</a:t>
            </a:r>
          </a:p>
        </p:txBody>
      </p:sp>
      <p:grpSp>
        <p:nvGrpSpPr>
          <p:cNvPr id="113682" name="Group 19"/>
          <p:cNvGrpSpPr>
            <a:grpSpLocks/>
          </p:cNvGrpSpPr>
          <p:nvPr/>
        </p:nvGrpSpPr>
        <p:grpSpPr bwMode="auto">
          <a:xfrm>
            <a:off x="2514600" y="533400"/>
            <a:ext cx="6019800" cy="938213"/>
            <a:chOff x="1584" y="336"/>
            <a:chExt cx="3792" cy="591"/>
          </a:xfrm>
        </p:grpSpPr>
        <p:sp>
          <p:nvSpPr>
            <p:cNvPr id="87060" name="Rectangle 20"/>
            <p:cNvSpPr>
              <a:spLocks noChangeArrowheads="1"/>
            </p:cNvSpPr>
            <p:nvPr/>
          </p:nvSpPr>
          <p:spPr bwMode="auto">
            <a:xfrm>
              <a:off x="1584" y="336"/>
              <a:ext cx="3792" cy="591"/>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61" name="Line 21"/>
            <p:cNvSpPr>
              <a:spLocks noChangeShapeType="1"/>
            </p:cNvSpPr>
            <p:nvPr/>
          </p:nvSpPr>
          <p:spPr bwMode="auto">
            <a:xfrm flipV="1">
              <a:off x="3300" y="345"/>
              <a:ext cx="0" cy="576"/>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grpSp>
      <p:grpSp>
        <p:nvGrpSpPr>
          <p:cNvPr id="113683" name="Group 22"/>
          <p:cNvGrpSpPr>
            <a:grpSpLocks/>
          </p:cNvGrpSpPr>
          <p:nvPr/>
        </p:nvGrpSpPr>
        <p:grpSpPr bwMode="auto">
          <a:xfrm>
            <a:off x="533400" y="4953000"/>
            <a:ext cx="6019800" cy="685800"/>
            <a:chOff x="336" y="3120"/>
            <a:chExt cx="3792" cy="432"/>
          </a:xfrm>
        </p:grpSpPr>
        <p:sp>
          <p:nvSpPr>
            <p:cNvPr id="87063" name="Rectangle 23"/>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64" name="Line 24"/>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grpSp>
      <p:grpSp>
        <p:nvGrpSpPr>
          <p:cNvPr id="113684" name="Group 25"/>
          <p:cNvGrpSpPr>
            <a:grpSpLocks/>
          </p:cNvGrpSpPr>
          <p:nvPr/>
        </p:nvGrpSpPr>
        <p:grpSpPr bwMode="auto">
          <a:xfrm>
            <a:off x="533400" y="5638800"/>
            <a:ext cx="6019800" cy="685800"/>
            <a:chOff x="336" y="3120"/>
            <a:chExt cx="3792" cy="432"/>
          </a:xfrm>
        </p:grpSpPr>
        <p:sp>
          <p:nvSpPr>
            <p:cNvPr id="87066" name="Rectangle 26"/>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67" name="Line 27"/>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grpSp>
      <p:sp>
        <p:nvSpPr>
          <p:cNvPr id="87068" name="Text Box 28"/>
          <p:cNvSpPr txBox="1">
            <a:spLocks noChangeArrowheads="1"/>
          </p:cNvSpPr>
          <p:nvPr/>
        </p:nvSpPr>
        <p:spPr bwMode="auto">
          <a:xfrm>
            <a:off x="457200" y="5668963"/>
            <a:ext cx="2819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Human Race</a:t>
            </a:r>
          </a:p>
        </p:txBody>
      </p:sp>
      <p:sp>
        <p:nvSpPr>
          <p:cNvPr id="87069" name="Text Box 29"/>
          <p:cNvSpPr txBox="1">
            <a:spLocks noChangeArrowheads="1"/>
          </p:cNvSpPr>
          <p:nvPr/>
        </p:nvSpPr>
        <p:spPr bwMode="auto">
          <a:xfrm>
            <a:off x="3505200" y="5668963"/>
            <a:ext cx="2819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Hebrew Race</a:t>
            </a:r>
          </a:p>
        </p:txBody>
      </p:sp>
      <p:sp>
        <p:nvSpPr>
          <p:cNvPr id="87070" name="Line 30"/>
          <p:cNvSpPr>
            <a:spLocks noChangeShapeType="1"/>
          </p:cNvSpPr>
          <p:nvPr/>
        </p:nvSpPr>
        <p:spPr bwMode="auto">
          <a:xfrm flipH="1">
            <a:off x="3200400" y="1504950"/>
            <a:ext cx="2028825" cy="3444875"/>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1" name="Line 31"/>
          <p:cNvSpPr>
            <a:spLocks noChangeShapeType="1"/>
          </p:cNvSpPr>
          <p:nvPr/>
        </p:nvSpPr>
        <p:spPr bwMode="auto">
          <a:xfrm flipV="1">
            <a:off x="5238750" y="547688"/>
            <a:ext cx="0" cy="914400"/>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2" name="Line 32"/>
          <p:cNvSpPr>
            <a:spLocks noChangeShapeType="1"/>
          </p:cNvSpPr>
          <p:nvPr/>
        </p:nvSpPr>
        <p:spPr bwMode="auto">
          <a:xfrm>
            <a:off x="3200400" y="4953000"/>
            <a:ext cx="0" cy="685800"/>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3" name="Line 33"/>
          <p:cNvSpPr>
            <a:spLocks noChangeShapeType="1"/>
          </p:cNvSpPr>
          <p:nvPr/>
        </p:nvSpPr>
        <p:spPr bwMode="auto">
          <a:xfrm>
            <a:off x="3200400" y="5638800"/>
            <a:ext cx="0" cy="685800"/>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4" name="Text Box 34"/>
          <p:cNvSpPr txBox="1">
            <a:spLocks noChangeArrowheads="1"/>
          </p:cNvSpPr>
          <p:nvPr/>
        </p:nvSpPr>
        <p:spPr bwMode="auto">
          <a:xfrm>
            <a:off x="2676525" y="438150"/>
            <a:ext cx="2505075"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Primeval History</a:t>
            </a:r>
          </a:p>
        </p:txBody>
      </p:sp>
      <p:sp>
        <p:nvSpPr>
          <p:cNvPr id="87076" name="Rectangle 36"/>
          <p:cNvSpPr>
            <a:spLocks noGrp="1" noChangeArrowheads="1"/>
          </p:cNvSpPr>
          <p:nvPr>
            <p:ph type="title" idx="4294967295"/>
          </p:nvPr>
        </p:nvSpPr>
        <p:spPr>
          <a:xfrm>
            <a:off x="0" y="0"/>
            <a:ext cx="2209800" cy="2286000"/>
          </a:xfrm>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Times New Roman" charset="0"/>
                <a:ea typeface="ＭＳ Ｐゴシック" charset="0"/>
                <a:cs typeface="ＭＳ Ｐゴシック" charset="0"/>
              </a:rPr>
              <a:t>Genesis Chart</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7050"/>
                                        </p:tgtEl>
                                        <p:attrNameLst>
                                          <p:attrName>style.visibility</p:attrName>
                                        </p:attrNameLst>
                                      </p:cBhvr>
                                      <p:to>
                                        <p:strVal val="visible"/>
                                      </p:to>
                                    </p:set>
                                    <p:animEffect transition="in" filter="dissolve">
                                      <p:cBhvr>
                                        <p:cTn id="7" dur="5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8"/>
          <p:cNvSpPr>
            <a:spLocks noGrp="1" noRot="1" noChangeArrowheads="1"/>
          </p:cNvSpPr>
          <p:nvPr>
            <p:ph type="title" idx="4294967295"/>
          </p:nvPr>
        </p:nvSpPr>
        <p:spPr>
          <a:xfrm>
            <a:off x="6629400" y="76200"/>
            <a:ext cx="23622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eaLnBrk="1" hangingPunct="1"/>
            <a:r>
              <a:rPr lang="en-US" sz="3600" b="1">
                <a:effectLst/>
                <a:latin typeface="Arial" charset="0"/>
                <a:ea typeface="ＭＳ Ｐゴシック" charset="0"/>
                <a:cs typeface="Arial" charset="0"/>
              </a:rPr>
              <a:t>Man</a:t>
            </a:r>
          </a:p>
        </p:txBody>
      </p:sp>
      <p:pic>
        <p:nvPicPr>
          <p:cNvPr id="325634" name="Picture 7" descr="npo0000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en-US" sz="3600" b="1" dirty="0">
                <a:solidFill>
                  <a:srgbClr val="FFFFFF"/>
                </a:solidFill>
                <a:effectLst>
                  <a:glow rad="215900">
                    <a:srgbClr val="000000"/>
                  </a:glow>
                </a:effectLst>
                <a:latin typeface="Arial" charset="0"/>
                <a:cs typeface="Arial" charset="0"/>
              </a:rPr>
              <a:t>God</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s Creation…Day 6</a:t>
            </a:r>
            <a:endParaRPr lang="en-US" sz="3600" b="1" dirty="0">
              <a:solidFill>
                <a:srgbClr val="FFFFFF"/>
              </a:solidFill>
              <a:effectLst>
                <a:glow rad="215900">
                  <a:srgbClr val="000000"/>
                </a:glow>
              </a:effectLst>
              <a:latin typeface="Arial" charset="0"/>
              <a:cs typeface="Arial" charset="0"/>
            </a:endParaRPr>
          </a:p>
        </p:txBody>
      </p:sp>
      <p:sp>
        <p:nvSpPr>
          <p:cNvPr id="1249284" name="Text Box 4"/>
          <p:cNvSpPr txBox="1">
            <a:spLocks noChangeArrowheads="1"/>
          </p:cNvSpPr>
          <p:nvPr/>
        </p:nvSpPr>
        <p:spPr bwMode="auto">
          <a:xfrm>
            <a:off x="1981200" y="914400"/>
            <a:ext cx="60198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215900">
                    <a:srgbClr val="000000"/>
                  </a:glow>
                </a:effectLst>
                <a:latin typeface="Arial" charset="0"/>
                <a:cs typeface="Arial" charset="0"/>
              </a:rPr>
              <a:t>"Then God said, </a:t>
            </a:r>
            <a:r>
              <a:rPr lang="fr-FR"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Let Us make man </a:t>
            </a:r>
            <a:r>
              <a:rPr lang="en-US" altLang="ja-JP" sz="3600" b="1" dirty="0">
                <a:solidFill>
                  <a:srgbClr val="FFFF00"/>
                </a:solidFill>
                <a:effectLst>
                  <a:glow rad="215900">
                    <a:srgbClr val="000000"/>
                  </a:glow>
                </a:effectLst>
                <a:latin typeface="Arial" charset="0"/>
                <a:cs typeface="Arial" charset="0"/>
              </a:rPr>
              <a:t>in Our image</a:t>
            </a:r>
            <a:r>
              <a:rPr lang="en-US" altLang="ja-JP" sz="3600" b="1" dirty="0">
                <a:solidFill>
                  <a:srgbClr val="FFFFFF"/>
                </a:solidFill>
                <a:effectLst>
                  <a:glow rad="215900">
                    <a:srgbClr val="000000"/>
                  </a:glow>
                </a:effectLst>
                <a:latin typeface="Arial" charset="0"/>
                <a:cs typeface="Arial" charset="0"/>
              </a:rPr>
              <a:t>, according to Our likeness; and </a:t>
            </a:r>
            <a:r>
              <a:rPr lang="en-US" altLang="ja-JP" sz="3600" b="1" dirty="0">
                <a:solidFill>
                  <a:srgbClr val="FFFF00"/>
                </a:solidFill>
                <a:effectLst>
                  <a:glow rad="215900">
                    <a:srgbClr val="000000"/>
                  </a:glow>
                </a:effectLst>
                <a:latin typeface="Arial" charset="0"/>
                <a:cs typeface="Arial" charset="0"/>
              </a:rPr>
              <a:t>let them rule</a:t>
            </a:r>
            <a:r>
              <a:rPr lang="en-US" altLang="ja-JP" sz="3600" b="1" dirty="0">
                <a:solidFill>
                  <a:srgbClr val="FFFFFF"/>
                </a:solidFill>
                <a:effectLst>
                  <a:glow rad="215900">
                    <a:srgbClr val="000000"/>
                  </a:glow>
                </a:effectLst>
                <a:latin typeface="Arial" charset="0"/>
                <a:cs typeface="Arial" charset="0"/>
              </a:rPr>
              <a:t> over the fish of the sea and over the birds of the sky and over the cattle and over all the earth, and over every creeping thing that creeps on the earth</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 (Gen. 1:26).</a:t>
            </a:r>
            <a:endParaRPr lang="en-US" sz="3600" b="1" dirty="0">
              <a:solidFill>
                <a:srgbClr val="FFFFFF"/>
              </a:solidFill>
              <a:effectLst>
                <a:glow rad="215900">
                  <a:srgbClr val="000000"/>
                </a:glow>
              </a:effectLst>
              <a:latin typeface="Arial" charset="0"/>
              <a:cs typeface="Arial" charset="0"/>
            </a:endParaRPr>
          </a:p>
        </p:txBody>
      </p:sp>
    </p:spTree>
    <p:extLst>
      <p:ext uri="{BB962C8B-B14F-4D97-AF65-F5344CB8AC3E}">
        <p14:creationId xmlns:p14="http://schemas.microsoft.com/office/powerpoint/2010/main" val="3561824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en-US" sz="3600" b="1" dirty="0">
                <a:solidFill>
                  <a:srgbClr val="FFFFFF"/>
                </a:solidFill>
                <a:effectLst>
                  <a:glow rad="152400">
                    <a:srgbClr val="000000"/>
                  </a:glow>
                </a:effectLst>
                <a:latin typeface="Arial" charset="0"/>
                <a:cs typeface="Arial" charset="0"/>
              </a:rPr>
              <a:t>God</a:t>
            </a:r>
            <a:r>
              <a:rPr lang="fr-FR" altLang="ja-JP" sz="3600" b="1" dirty="0">
                <a:solidFill>
                  <a:srgbClr val="FFFFFF"/>
                </a:solidFill>
                <a:effectLst>
                  <a:glow rad="152400">
                    <a:srgbClr val="000000"/>
                  </a:glow>
                </a:effectLst>
                <a:latin typeface="Arial" charset="0"/>
                <a:cs typeface="Arial" charset="0"/>
              </a:rPr>
              <a:t>'</a:t>
            </a:r>
            <a:r>
              <a:rPr lang="en-US" altLang="ja-JP" sz="3600" b="1" dirty="0">
                <a:solidFill>
                  <a:srgbClr val="FFFFFF"/>
                </a:solidFill>
                <a:effectLst>
                  <a:glow rad="152400">
                    <a:srgbClr val="000000"/>
                  </a:glow>
                </a:effectLst>
                <a:latin typeface="Arial" charset="0"/>
                <a:cs typeface="Arial" charset="0"/>
              </a:rPr>
              <a:t>s Creation…Day 6</a:t>
            </a:r>
            <a:endParaRPr lang="en-US" sz="3600" b="1" dirty="0">
              <a:solidFill>
                <a:srgbClr val="FFFFFF"/>
              </a:solidFill>
              <a:effectLst>
                <a:glow rad="152400">
                  <a:srgbClr val="000000"/>
                </a:glow>
              </a:effectLst>
              <a:latin typeface="Arial" charset="0"/>
              <a:cs typeface="Arial"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en-US" sz="3600" dirty="0">
                <a:effectLst>
                  <a:glow rad="152400">
                    <a:srgbClr val="000000"/>
                  </a:glow>
                </a:effectLst>
                <a:latin typeface="Arial" charset="0"/>
                <a:ea typeface="ＭＳ Ｐゴシック" charset="0"/>
                <a:cs typeface="Arial" charset="0"/>
              </a:rPr>
              <a:t>Woman</a:t>
            </a:r>
          </a:p>
        </p:txBody>
      </p:sp>
      <p:sp>
        <p:nvSpPr>
          <p:cNvPr id="2379785" name="Text Box 9"/>
          <p:cNvSpPr txBox="1">
            <a:spLocks noChangeArrowheads="1"/>
          </p:cNvSpPr>
          <p:nvPr/>
        </p:nvSpPr>
        <p:spPr bwMode="auto">
          <a:xfrm>
            <a:off x="1160720" y="3028054"/>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a:solidFill>
                  <a:srgbClr val="FFFFFF"/>
                </a:solidFill>
                <a:effectLst>
                  <a:glow rad="152400">
                    <a:srgbClr val="000000"/>
                  </a:glow>
                </a:effectLst>
                <a:latin typeface="Arial" charset="0"/>
                <a:cs typeface="Arial" charset="0"/>
              </a:rPr>
              <a:t>in the image of God he created him</a:t>
            </a:r>
          </a:p>
        </p:txBody>
      </p:sp>
      <p:sp>
        <p:nvSpPr>
          <p:cNvPr id="2379786" name="Text Box 10"/>
          <p:cNvSpPr txBox="1">
            <a:spLocks noChangeArrowheads="1"/>
          </p:cNvSpPr>
          <p:nvPr/>
        </p:nvSpPr>
        <p:spPr bwMode="auto">
          <a:xfrm>
            <a:off x="170120" y="719900"/>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"So God created man in his own image</a:t>
            </a:r>
          </a:p>
        </p:txBody>
      </p:sp>
      <p:sp>
        <p:nvSpPr>
          <p:cNvPr id="2379787" name="Text Box 11"/>
          <p:cNvSpPr txBox="1">
            <a:spLocks noChangeArrowheads="1"/>
          </p:cNvSpPr>
          <p:nvPr/>
        </p:nvSpPr>
        <p:spPr bwMode="auto">
          <a:xfrm>
            <a:off x="2789858" y="5105400"/>
            <a:ext cx="6354142"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male and female he created them" (Gen. 1:27).</a:t>
            </a:r>
          </a:p>
        </p:txBody>
      </p:sp>
    </p:spTree>
    <p:extLst>
      <p:ext uri="{BB962C8B-B14F-4D97-AF65-F5344CB8AC3E}">
        <p14:creationId xmlns:p14="http://schemas.microsoft.com/office/powerpoint/2010/main" val="85356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defRPr/>
            </a:pPr>
            <a:r>
              <a:rPr lang="en-US" sz="3600">
                <a:effectLst>
                  <a:glow rad="165100">
                    <a:srgbClr val="000000"/>
                  </a:glow>
                  <a:outerShdw blurRad="38100" dist="38100" dir="2700000" algn="tl">
                    <a:srgbClr val="000000"/>
                  </a:outerShdw>
                </a:effectLst>
                <a:latin typeface="Arial" charset="0"/>
                <a:ea typeface="ＭＳ Ｐゴシック" charset="0"/>
                <a:cs typeface="Arial"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dirty="0">
                <a:solidFill>
                  <a:srgbClr val="FFFFFF"/>
                </a:solidFill>
                <a:effectLst>
                  <a:glow rad="165100">
                    <a:srgbClr val="000000"/>
                  </a:glow>
                </a:effectLst>
                <a:latin typeface="Arial"/>
                <a:cs typeface="Arial"/>
              </a:rPr>
              <a:t>448</a:t>
            </a:r>
            <a:endParaRPr lang="en-US" b="1" dirty="0">
              <a:solidFill>
                <a:srgbClr val="000000"/>
              </a:solidFill>
              <a:effectLst>
                <a:glow rad="165100">
                  <a:srgbClr val="000000"/>
                </a:glow>
              </a:effectLst>
              <a:latin typeface="Arial"/>
              <a:cs typeface="Arial"/>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p>
            <a:pPr>
              <a:defRPr/>
            </a:pPr>
            <a:endParaRPr lang="en-US" kern="0">
              <a:solidFill>
                <a:srgbClr val="000000"/>
              </a:solidFill>
              <a:latin typeface="Comic Sans MS" charset="0"/>
            </a:endParaRPr>
          </a:p>
        </p:txBody>
      </p:sp>
      <p:pic>
        <p:nvPicPr>
          <p:cNvPr id="3297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1200150"/>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over every living thing that</a:t>
            </a: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 </a:t>
            </a:r>
            <a:b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b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moves upon the earth</a:t>
            </a:r>
            <a:r>
              <a:rPr lang="fr-FR" sz="3600" b="1" dirty="0">
                <a:solidFill>
                  <a:srgbClr val="FFFF00"/>
                </a:solidFill>
                <a:effectLst>
                  <a:glow rad="165100">
                    <a:srgbClr val="000000"/>
                  </a:glow>
                  <a:outerShdw blurRad="38100" dist="38100" dir="2700000" algn="tl">
                    <a:srgbClr val="000000"/>
                  </a:outerShdw>
                </a:effectLst>
                <a:latin typeface="Arial" charset="0"/>
                <a:cs typeface="Arial" charset="0"/>
              </a:rPr>
              <a:t>'</a:t>
            </a:r>
            <a:r>
              <a:rPr lang="fr-FR"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 (Gen. 1:28 NLT).</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
        <p:nvSpPr>
          <p:cNvPr id="2487304" name="Text Box 8"/>
          <p:cNvSpPr txBox="1">
            <a:spLocks noChangeArrowheads="1"/>
          </p:cNvSpPr>
          <p:nvPr/>
        </p:nvSpPr>
        <p:spPr bwMode="auto">
          <a:xfrm>
            <a:off x="228600" y="381000"/>
            <a:ext cx="4191000" cy="1200150"/>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over the </a:t>
            </a: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birds</a:t>
            </a: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 of the air</a:t>
            </a:r>
          </a:p>
        </p:txBody>
      </p:sp>
      <p:sp>
        <p:nvSpPr>
          <p:cNvPr id="2487305" name="Text Box 9"/>
          <p:cNvSpPr txBox="1">
            <a:spLocks noChangeArrowheads="1"/>
          </p:cNvSpPr>
          <p:nvPr/>
        </p:nvSpPr>
        <p:spPr bwMode="auto">
          <a:xfrm>
            <a:off x="228600" y="3124200"/>
            <a:ext cx="6096000" cy="1200150"/>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have dominion over the </a:t>
            </a: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fish</a:t>
            </a: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 of the sea</a:t>
            </a:r>
          </a:p>
        </p:txBody>
      </p:sp>
      <p:sp>
        <p:nvSpPr>
          <p:cNvPr id="2487306" name="Text Box 10"/>
          <p:cNvSpPr txBox="1">
            <a:spLocks noChangeArrowheads="1"/>
          </p:cNvSpPr>
          <p:nvPr/>
        </p:nvSpPr>
        <p:spPr bwMode="auto">
          <a:xfrm>
            <a:off x="5715000" y="381000"/>
            <a:ext cx="3352800" cy="4524375"/>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God blessed them, and God said to them, </a:t>
            </a:r>
            <a:r>
              <a:rPr lang="fr-FR"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Be fruitful and multiply, and fill the  earth and subdue it; </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427744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533400"/>
            <a:ext cx="7620000" cy="1143000"/>
          </a:xfrm>
        </p:spPr>
        <p:txBody>
          <a:bodyPr/>
          <a:lstStyle/>
          <a:p>
            <a:r>
              <a:rPr lang="en-US" sz="4000">
                <a:latin typeface="Arial" charset="0"/>
                <a:ea typeface="ＭＳ Ｐゴシック" charset="0"/>
                <a:cs typeface="ＭＳ Ｐゴシック" charset="0"/>
              </a:rPr>
              <a:t>An All-Encompassing Theme</a:t>
            </a:r>
          </a:p>
        </p:txBody>
      </p:sp>
      <p:sp>
        <p:nvSpPr>
          <p:cNvPr id="21507" name="Rectangle 3"/>
          <p:cNvSpPr>
            <a:spLocks noGrp="1" noChangeArrowheads="1"/>
          </p:cNvSpPr>
          <p:nvPr>
            <p:ph type="body" sz="half" idx="1"/>
          </p:nvPr>
        </p:nvSpPr>
        <p:spPr>
          <a:xfrm>
            <a:off x="0" y="1600200"/>
            <a:ext cx="4495800" cy="3886200"/>
          </a:xfrm>
        </p:spPr>
        <p:txBody>
          <a:bodyPr/>
          <a:lstStyle/>
          <a:p>
            <a:pPr marL="66675" indent="-66675">
              <a:lnSpc>
                <a:spcPct val="80000"/>
              </a:lnSpc>
              <a:buFont typeface="Monotype Sorts" charset="0"/>
              <a:buNone/>
            </a:pPr>
            <a:r>
              <a:rPr lang="en-US" altLang="zh-CN" sz="2000" b="1" dirty="0">
                <a:latin typeface="Arial" charset="0"/>
                <a:ea typeface="SimSun" charset="0"/>
                <a:cs typeface="SimSun" charset="0"/>
              </a:rPr>
              <a:t>Genesis 1:26-28</a:t>
            </a:r>
          </a:p>
          <a:p>
            <a:pPr marL="66675" indent="-66675">
              <a:lnSpc>
                <a:spcPct val="80000"/>
              </a:lnSpc>
              <a:buFont typeface="Monotype Sorts" charset="0"/>
              <a:buNone/>
            </a:pPr>
            <a:endParaRPr lang="en-US" altLang="zh-CN" sz="2000" b="1" dirty="0">
              <a:latin typeface="Arial" charset="0"/>
              <a:ea typeface="SimSun" charset="0"/>
              <a:cs typeface="SimSun" charset="0"/>
            </a:endParaRPr>
          </a:p>
          <a:p>
            <a:pPr marL="66675" indent="-66675">
              <a:lnSpc>
                <a:spcPct val="80000"/>
              </a:lnSpc>
              <a:buFont typeface="Monotype Sorts" charset="0"/>
              <a:buNone/>
            </a:pPr>
            <a:r>
              <a:rPr lang="en-US" altLang="zh-CN" sz="2000" b="1" dirty="0">
                <a:latin typeface="Arial" charset="0"/>
                <a:ea typeface="SimSun" charset="0"/>
                <a:cs typeface="SimSun" charset="0"/>
              </a:rPr>
              <a:t>"Then God said, </a:t>
            </a:r>
            <a:r>
              <a:rPr lang="uk-UA" altLang="zh-CN" sz="2000" b="1" dirty="0">
                <a:latin typeface="Arial" charset="0"/>
                <a:ea typeface="SimSun" charset="0"/>
                <a:cs typeface="SimSun" charset="0"/>
              </a:rPr>
              <a:t>'</a:t>
            </a:r>
            <a:r>
              <a:rPr lang="en-US" altLang="zh-CN" sz="2000" b="1" dirty="0">
                <a:latin typeface="Arial" charset="0"/>
                <a:ea typeface="SimSun" charset="0"/>
                <a:cs typeface="SimSun" charset="0"/>
              </a:rPr>
              <a:t>Let us make man in our image, in our likeness, and let them </a:t>
            </a:r>
            <a:r>
              <a:rPr lang="en-US" altLang="zh-CN" sz="2000" b="1" u="sng" dirty="0">
                <a:solidFill>
                  <a:schemeClr val="tx2"/>
                </a:solidFill>
                <a:latin typeface="Arial" charset="0"/>
                <a:ea typeface="SimSun" charset="0"/>
                <a:cs typeface="SimSun" charset="0"/>
              </a:rPr>
              <a:t>rule</a:t>
            </a:r>
            <a:r>
              <a:rPr lang="en-US" altLang="zh-CN" sz="2000" b="1" dirty="0">
                <a:latin typeface="Arial" charset="0"/>
                <a:ea typeface="SimSun" charset="0"/>
                <a:cs typeface="SimSun" charset="0"/>
              </a:rPr>
              <a:t> over the fish … birds … livestock … all the earth, and over all the creatures that move along the ground…</a:t>
            </a:r>
            <a:r>
              <a:rPr lang="uk-UA" altLang="zh-CN" sz="2000" b="1" dirty="0">
                <a:latin typeface="Arial" charset="0"/>
                <a:ea typeface="SimSun" charset="0"/>
                <a:cs typeface="SimSun" charset="0"/>
              </a:rPr>
              <a:t>'</a:t>
            </a:r>
            <a:r>
              <a:rPr lang="en-US" altLang="zh-CN" sz="2000" b="1" dirty="0">
                <a:latin typeface="Arial" charset="0"/>
                <a:ea typeface="SimSun" charset="0"/>
                <a:cs typeface="SimSun" charset="0"/>
              </a:rPr>
              <a:t>  God blessed them and said to them, </a:t>
            </a:r>
            <a:r>
              <a:rPr lang="uk-UA" altLang="zh-CN" sz="2000" b="1" dirty="0">
                <a:latin typeface="Arial" charset="0"/>
                <a:ea typeface="SimSun" charset="0"/>
                <a:cs typeface="SimSun" charset="0"/>
              </a:rPr>
              <a:t>'</a:t>
            </a:r>
            <a:r>
              <a:rPr lang="en-US" altLang="zh-CN" sz="2000" b="1" dirty="0">
                <a:latin typeface="Arial" charset="0"/>
                <a:ea typeface="SimSun" charset="0"/>
                <a:cs typeface="SimSun" charset="0"/>
              </a:rPr>
              <a:t>Be fruitful and increase in number; fill the earth and </a:t>
            </a:r>
            <a:r>
              <a:rPr lang="en-US" altLang="zh-CN" sz="2000" b="1" u="sng" dirty="0">
                <a:solidFill>
                  <a:schemeClr val="tx2"/>
                </a:solidFill>
                <a:latin typeface="Arial" charset="0"/>
                <a:ea typeface="SimSun" charset="0"/>
                <a:cs typeface="SimSun" charset="0"/>
              </a:rPr>
              <a:t>subdue</a:t>
            </a:r>
            <a:r>
              <a:rPr lang="en-US" altLang="zh-CN" sz="2000" b="1" dirty="0">
                <a:latin typeface="Arial" charset="0"/>
                <a:ea typeface="SimSun" charset="0"/>
                <a:cs typeface="SimSun" charset="0"/>
              </a:rPr>
              <a:t> it.  </a:t>
            </a:r>
            <a:r>
              <a:rPr lang="en-US" altLang="zh-CN" sz="2000" b="1" u="sng" dirty="0">
                <a:solidFill>
                  <a:schemeClr val="tx2"/>
                </a:solidFill>
                <a:latin typeface="Arial" charset="0"/>
                <a:ea typeface="SimSun" charset="0"/>
                <a:cs typeface="SimSun" charset="0"/>
              </a:rPr>
              <a:t>Rule</a:t>
            </a:r>
            <a:r>
              <a:rPr lang="en-US" altLang="zh-CN" sz="2000" b="1" dirty="0">
                <a:latin typeface="Arial" charset="0"/>
                <a:ea typeface="SimSun" charset="0"/>
                <a:cs typeface="SimSun" charset="0"/>
              </a:rPr>
              <a:t> over the fish of the sea and the birds of the air and over every living creature that moves on the ground.</a:t>
            </a:r>
            <a:r>
              <a:rPr lang="uk-UA" altLang="zh-CN" sz="2000" b="1" dirty="0">
                <a:latin typeface="Arial" charset="0"/>
                <a:ea typeface="SimSun" charset="0"/>
                <a:cs typeface="SimSun" charset="0"/>
              </a:rPr>
              <a:t>'</a:t>
            </a:r>
            <a:r>
              <a:rPr lang="fr-FR" altLang="zh-CN" sz="2000" b="1" dirty="0">
                <a:latin typeface="Arial" charset="0"/>
                <a:ea typeface="SimSun" charset="0"/>
                <a:cs typeface="SimSun" charset="0"/>
              </a:rPr>
              <a:t>"</a:t>
            </a:r>
            <a:r>
              <a:rPr lang="en-US" altLang="zh-CN" sz="2000" b="1" dirty="0">
                <a:latin typeface="Arial" charset="0"/>
                <a:ea typeface="SimSun" charset="0"/>
                <a:cs typeface="SimSun" charset="0"/>
              </a:rPr>
              <a:t> </a:t>
            </a:r>
            <a:endParaRPr lang="en-US" sz="2000" b="1" dirty="0">
              <a:latin typeface="Arial" charset="0"/>
              <a:ea typeface="ＭＳ Ｐゴシック" charset="0"/>
              <a:cs typeface="ＭＳ Ｐゴシック" charset="0"/>
            </a:endParaRPr>
          </a:p>
        </p:txBody>
      </p:sp>
      <p:sp>
        <p:nvSpPr>
          <p:cNvPr id="21508" name="Rectangle 4"/>
          <p:cNvSpPr>
            <a:spLocks noGrp="1" noChangeArrowheads="1"/>
          </p:cNvSpPr>
          <p:nvPr>
            <p:ph type="body" sz="half" idx="2"/>
          </p:nvPr>
        </p:nvSpPr>
        <p:spPr>
          <a:xfrm>
            <a:off x="5105400" y="1600200"/>
            <a:ext cx="3810000" cy="2667000"/>
          </a:xfrm>
        </p:spPr>
        <p:txBody>
          <a:bodyPr/>
          <a:lstStyle/>
          <a:p>
            <a:pPr marL="0" indent="0">
              <a:lnSpc>
                <a:spcPct val="80000"/>
              </a:lnSpc>
              <a:buFont typeface="Monotype Sorts" charset="0"/>
              <a:buNone/>
            </a:pPr>
            <a:r>
              <a:rPr lang="en-US" sz="2000" b="1">
                <a:latin typeface="Arial" charset="0"/>
                <a:ea typeface="ＭＳ Ｐゴシック" charset="0"/>
                <a:cs typeface="ＭＳ Ｐゴシック" charset="0"/>
              </a:rPr>
              <a:t>Revelation 22:5</a:t>
            </a:r>
          </a:p>
          <a:p>
            <a:pPr marL="0" indent="0">
              <a:lnSpc>
                <a:spcPct val="80000"/>
              </a:lnSpc>
              <a:buFont typeface="Monotype Sorts" charset="0"/>
              <a:buNone/>
            </a:pPr>
            <a:endParaRPr lang="en-US" sz="2000" b="1">
              <a:latin typeface="Arial" charset="0"/>
              <a:ea typeface="ＭＳ Ｐゴシック" charset="0"/>
              <a:cs typeface="ＭＳ Ｐゴシック" charset="0"/>
            </a:endParaRPr>
          </a:p>
          <a:p>
            <a:pPr marL="0" indent="0">
              <a:lnSpc>
                <a:spcPct val="80000"/>
              </a:lnSpc>
              <a:buFont typeface="Monotype Sorts" charset="0"/>
              <a:buNone/>
            </a:pPr>
            <a:r>
              <a:rPr lang="en-US" altLang="ja-JP" sz="2000" b="1">
                <a:latin typeface="Arial" charset="0"/>
                <a:ea typeface="ＭＳ Ｐゴシック" charset="0"/>
                <a:cs typeface="ＭＳ Ｐゴシック" charset="0"/>
              </a:rPr>
              <a:t>"There will be no more night. They will not need the light of a lamp or the light of the sun, for the Lord God will give them light. And they will </a:t>
            </a:r>
            <a:r>
              <a:rPr lang="en-US" altLang="ja-JP" sz="2000" b="1" u="sng">
                <a:solidFill>
                  <a:schemeClr val="tx2"/>
                </a:solidFill>
                <a:latin typeface="Arial" charset="0"/>
                <a:ea typeface="ＭＳ Ｐゴシック" charset="0"/>
                <a:cs typeface="ＭＳ Ｐゴシック" charset="0"/>
              </a:rPr>
              <a:t>reign</a:t>
            </a:r>
            <a:r>
              <a:rPr lang="en-US" altLang="ja-JP" sz="2000" b="1">
                <a:latin typeface="Arial" charset="0"/>
                <a:ea typeface="ＭＳ Ｐゴシック" charset="0"/>
                <a:cs typeface="ＭＳ Ｐゴシック" charset="0"/>
              </a:rPr>
              <a:t> for ever and ever."</a:t>
            </a:r>
            <a:endParaRPr lang="en-US" sz="2000" b="1">
              <a:latin typeface="Arial" charset="0"/>
              <a:ea typeface="ＭＳ Ｐゴシック" charset="0"/>
              <a:cs typeface="ＭＳ Ｐゴシック"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rPr>
              <a:t>Command</a:t>
            </a:r>
          </a:p>
        </p:txBody>
      </p:sp>
      <p:sp>
        <p:nvSpPr>
          <p:cNvPr id="21511" name="Text Box 7"/>
          <p:cNvSpPr txBox="1">
            <a:spLocks noChangeArrowheads="1"/>
          </p:cNvSpPr>
          <p:nvPr/>
        </p:nvSpPr>
        <p:spPr bwMode="auto">
          <a:xfrm>
            <a:off x="6248400" y="6096000"/>
            <a:ext cx="2209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rPr>
              <a:t>Fulfillment</a:t>
            </a: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21513" name="Text Box 9"/>
          <p:cNvSpPr txBox="1">
            <a:spLocks noChangeArrowheads="1"/>
          </p:cNvSpPr>
          <p:nvPr/>
        </p:nvSpPr>
        <p:spPr bwMode="auto">
          <a:xfrm>
            <a:off x="152400" y="5486400"/>
            <a:ext cx="8839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charset="0"/>
                <a:ea typeface="ＭＳ Ｐゴシック" charset="0"/>
              </a:rPr>
              <a:t>The Bible</a:t>
            </a:r>
            <a:r>
              <a:rPr kumimoji="0" lang="uk-UA" altLang="ja-JP" sz="2800" b="0" i="0" u="none" strike="noStrike" kern="1200" cap="none" spc="0" normalizeH="0" baseline="0" noProof="0" dirty="0">
                <a:ln>
                  <a:noFill/>
                </a:ln>
                <a:solidFill>
                  <a:srgbClr val="FFFF00"/>
                </a:solidFill>
                <a:effectLst/>
                <a:uLnTx/>
                <a:uFillTx/>
                <a:latin typeface="Arial" charset="0"/>
                <a:ea typeface="ＭＳ Ｐゴシック" charset="0"/>
              </a:rPr>
              <a:t>'</a:t>
            </a:r>
            <a:r>
              <a:rPr kumimoji="0" lang="en-US" sz="2800" b="0" i="0" u="none" strike="noStrike" kern="1200" cap="none" spc="0" normalizeH="0" baseline="0" noProof="0" dirty="0">
                <a:ln>
                  <a:noFill/>
                </a:ln>
                <a:solidFill>
                  <a:srgbClr val="FFFF00"/>
                </a:solidFill>
                <a:effectLst/>
                <a:uLnTx/>
                <a:uFillTx/>
                <a:latin typeface="Arial" charset="0"/>
                <a:ea typeface="ＭＳ Ｐゴシック" charset="0"/>
              </a:rPr>
              <a:t>s Theme: God extends His rule to man</a:t>
            </a:r>
          </a:p>
        </p:txBody>
      </p:sp>
      <p:sp>
        <p:nvSpPr>
          <p:cNvPr id="21514" name="Text Box 10"/>
          <p:cNvSpPr txBox="1">
            <a:spLocks noChangeArrowheads="1"/>
          </p:cNvSpPr>
          <p:nvPr/>
        </p:nvSpPr>
        <p:spPr bwMode="auto">
          <a:xfrm>
            <a:off x="3048000" y="6021388"/>
            <a:ext cx="27479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rPr>
              <a:t>Covenants</a:t>
            </a:r>
          </a:p>
        </p:txBody>
      </p:sp>
      <p:sp>
        <p:nvSpPr>
          <p:cNvPr id="331786" name="Text Box 11"/>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33</a:t>
            </a:r>
          </a:p>
        </p:txBody>
      </p:sp>
    </p:spTree>
    <p:extLst>
      <p:ext uri="{BB962C8B-B14F-4D97-AF65-F5344CB8AC3E}">
        <p14:creationId xmlns:p14="http://schemas.microsoft.com/office/powerpoint/2010/main" val="357735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dissolve">
                                      <p:cBhvr>
                                        <p:cTn id="10" dur="500"/>
                                        <p:tgtEl>
                                          <p:spTgt spid="2150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5" dur="500"/>
                                        <p:tgtEl>
                                          <p:spTgt spid="21508">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1508">
                                            <p:txEl>
                                              <p:pRg st="2" end="2"/>
                                            </p:txEl>
                                          </p:spTgt>
                                        </p:tgtEl>
                                        <p:attrNameLst>
                                          <p:attrName>style.visibility</p:attrName>
                                        </p:attrNameLst>
                                      </p:cBhvr>
                                      <p:to>
                                        <p:strVal val="visible"/>
                                      </p:to>
                                    </p:set>
                                    <p:animEffect transition="in" filter="barn(inHorizontal)">
                                      <p:cBhvr>
                                        <p:cTn id="18" dur="500"/>
                                        <p:tgtEl>
                                          <p:spTgt spid="2150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fade">
                                      <p:cBhvr>
                                        <p:cTn id="32" dur="100"/>
                                        <p:tgtEl>
                                          <p:spTgt spid="21510"/>
                                        </p:tgtEl>
                                      </p:cBhvr>
                                    </p:animEffect>
                                    <p:anim calcmode="lin" valueType="num">
                                      <p:cBhvr>
                                        <p:cTn id="33" dur="400" fill="hold"/>
                                        <p:tgtEl>
                                          <p:spTgt spid="21510"/>
                                        </p:tgtEl>
                                        <p:attrNameLst>
                                          <p:attrName>ppt_x</p:attrName>
                                        </p:attrNameLst>
                                      </p:cBhvr>
                                      <p:tavLst>
                                        <p:tav tm="0">
                                          <p:val>
                                            <p:strVal val="#ppt_x"/>
                                          </p:val>
                                        </p:tav>
                                        <p:tav tm="100000">
                                          <p:val>
                                            <p:strVal val="#ppt_x"/>
                                          </p:val>
                                        </p:tav>
                                      </p:tavLst>
                                    </p:anim>
                                    <p:anim calcmode="lin" valueType="num">
                                      <p:cBhvr>
                                        <p:cTn id="34" dur="400" fill="hold"/>
                                        <p:tgtEl>
                                          <p:spTgt spid="21510"/>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fade">
                                      <p:cBhvr>
                                        <p:cTn id="41" dur="100"/>
                                        <p:tgtEl>
                                          <p:spTgt spid="21511"/>
                                        </p:tgtEl>
                                      </p:cBhvr>
                                    </p:animEffect>
                                    <p:anim calcmode="lin" valueType="num">
                                      <p:cBhvr>
                                        <p:cTn id="42" dur="400" fill="hold"/>
                                        <p:tgtEl>
                                          <p:spTgt spid="21511"/>
                                        </p:tgtEl>
                                        <p:attrNameLst>
                                          <p:attrName>ppt_x</p:attrName>
                                        </p:attrNameLst>
                                      </p:cBhvr>
                                      <p:tavLst>
                                        <p:tav tm="0">
                                          <p:val>
                                            <p:strVal val="#ppt_x"/>
                                          </p:val>
                                        </p:tav>
                                        <p:tav tm="100000">
                                          <p:val>
                                            <p:strVal val="#ppt_x"/>
                                          </p:val>
                                        </p:tav>
                                      </p:tavLst>
                                    </p:anim>
                                    <p:anim calcmode="lin" valueType="num">
                                      <p:cBhvr>
                                        <p:cTn id="43" dur="400" fill="hold"/>
                                        <p:tgtEl>
                                          <p:spTgt spid="21511"/>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lef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3" grpId="0"/>
      <p:bldP spid="215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6796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67578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3866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0375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18658" y="947738"/>
            <a:ext cx="12684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770870" y="159467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38497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149745" y="5731258"/>
            <a:ext cx="94996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14</a:t>
            </a:r>
            <a:r>
              <a:rPr kumimoji="0" lang="en-US" sz="700" b="1" i="1" u="none" strike="noStrike" kern="1200" cap="none" spc="0" normalizeH="0" baseline="30000" noProof="0" dirty="0">
                <a:ln>
                  <a:noFill/>
                </a:ln>
                <a:solidFill>
                  <a:srgbClr val="FFFFFF"/>
                </a:solidFill>
                <a:effectLst/>
                <a:uLnTx/>
                <a:uFillTx/>
                <a:latin typeface="Arial" pitchFamily="24" charset="0"/>
                <a:ea typeface="ＭＳ Ｐゴシック" charset="-128"/>
                <a:cs typeface="ＭＳ Ｐゴシック" charset="-128"/>
              </a:rPr>
              <a:t>th</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Edition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Feb 2024</a:t>
            </a:r>
          </a:p>
        </p:txBody>
      </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4026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776913" y="5765800"/>
            <a:ext cx="20732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Law was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9295670" y="2166938"/>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9381431" y="256064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9381431" y="3708723"/>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9373415" y="3315014"/>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9306062" y="2955500"/>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52880" y="5562601"/>
            <a:ext cx="2087563" cy="797574"/>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298471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en-US" altLang="zh-CN" dirty="0">
                <a:latin typeface="Arial" charset="0"/>
                <a:ea typeface="SimSun" charset="0"/>
                <a:cs typeface="SimSun" charset="0"/>
              </a:rPr>
              <a:t>My View of the OT</a:t>
            </a:r>
            <a:r>
              <a:rPr lang="uk-UA" altLang="zh-CN" dirty="0">
                <a:latin typeface="Arial" charset="0"/>
                <a:ea typeface="SimSun" charset="0"/>
                <a:cs typeface="SimSun" charset="0"/>
              </a:rPr>
              <a:t>'</a:t>
            </a:r>
            <a:r>
              <a:rPr lang="en-US" altLang="zh-CN" dirty="0">
                <a:latin typeface="Arial" charset="0"/>
                <a:ea typeface="SimSun" charset="0"/>
                <a:cs typeface="SimSun" charset="0"/>
              </a:rPr>
              <a:t>s Theme</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The Old Testament narrates </a:t>
            </a:r>
            <a:endParaRPr lang="en-US" altLang="zh-CN" b="1" i="1" dirty="0">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i="1" dirty="0">
                <a:effectLst>
                  <a:outerShdw blurRad="50800" dist="127000" dir="2700000" algn="tl" rotWithShape="0">
                    <a:srgbClr val="000000"/>
                  </a:outerShdw>
                </a:effectLst>
                <a:latin typeface="Arial" charset="0"/>
                <a:ea typeface="SimSun" charset="0"/>
                <a:cs typeface="SimSun" charset="0"/>
              </a:rPr>
              <a:t>	</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God</a:t>
            </a:r>
            <a:r>
              <a:rPr lang="uk-UA" altLang="zh-CN" b="1" i="1" dirty="0">
                <a:solidFill>
                  <a:schemeClr val="tx2"/>
                </a:solidFill>
                <a:effectLst>
                  <a:outerShdw blurRad="50800" dist="127000" dir="2700000" algn="tl" rotWithShape="0">
                    <a:srgbClr val="000000"/>
                  </a:outerShdw>
                </a:effectLst>
                <a:latin typeface="Arial" charset="0"/>
                <a:ea typeface="SimSun" charset="0"/>
                <a:cs typeface="SimSun" charset="0"/>
              </a:rPr>
              <a:t>'</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s restoring man to participate in His kingdom rule for His own glory</a:t>
            </a:r>
            <a:endParaRPr lang="en-US" altLang="zh-CN" b="1" dirty="0">
              <a:solidFill>
                <a:schemeClr val="tx2"/>
              </a:solidFill>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mandated in Eden but lost in the Fall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accomplished by redeeming man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through Israel as a kingdom of priests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ultimately through the Messiah,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who will reign as Savior and King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to fulfill the Abrahamic Covenant</a:t>
            </a:r>
            <a:endParaRPr lang="en-US" b="1" dirty="0">
              <a:effectLst>
                <a:outerShdw blurRad="50800" dist="127000" dir="2700000" algn="tl" rotWithShape="0">
                  <a:srgbClr val="000000"/>
                </a:outerShdw>
              </a:effectLst>
              <a:latin typeface="Arial" charset="0"/>
              <a:ea typeface="ＭＳ Ｐゴシック" charset="0"/>
              <a:cs typeface="ＭＳ Ｐゴシック" charset="0"/>
            </a:endParaRPr>
          </a:p>
        </p:txBody>
      </p:sp>
      <p:sp>
        <p:nvSpPr>
          <p:cNvPr id="33587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rPr>
              <a:t>33</a:t>
            </a:r>
          </a:p>
        </p:txBody>
      </p:sp>
    </p:spTree>
    <p:extLst>
      <p:ext uri="{BB962C8B-B14F-4D97-AF65-F5344CB8AC3E}">
        <p14:creationId xmlns:p14="http://schemas.microsoft.com/office/powerpoint/2010/main" val="354288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NT</a:t>
            </a:r>
            <a:r>
              <a:rPr lang="fr-FR" altLang="zh-CN">
                <a:ea typeface="SimSun" pitchFamily="2" charset="-122"/>
              </a:rPr>
              <a:t>'</a:t>
            </a:r>
            <a:r>
              <a:rPr lang="en-US" altLang="zh-CN">
                <a:ea typeface="SimSun" pitchFamily="2" charset="-122"/>
              </a:rPr>
              <a:t>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030560"/>
            <a:ext cx="9144000" cy="56388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New Testament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proclaimed by the Church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by grace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though faith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3165824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Bible's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Bible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though Israel bringing forth the Messiah</a:t>
            </a: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so that the Church may proclaim</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252898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86146" name="Picture 2" descr="Bright Sun Rising in Dark Sk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4763"/>
            <a:ext cx="9091613" cy="681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6147" name="Rectangle 3"/>
          <p:cNvSpPr>
            <a:spLocks noChangeArrowheads="1"/>
          </p:cNvSpPr>
          <p:nvPr/>
        </p:nvSpPr>
        <p:spPr bwMode="auto">
          <a:xfrm>
            <a:off x="0" y="0"/>
            <a:ext cx="9144000" cy="46355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1112067" name="Picture 3" descr="img8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0288" y="5013325"/>
            <a:ext cx="1763712"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6149" name="Rectangle 2"/>
          <p:cNvSpPr>
            <a:spLocks noGrp="1" noChangeArrowheads="1"/>
          </p:cNvSpPr>
          <p:nvPr>
            <p:ph type="title"/>
          </p:nvPr>
        </p:nvSpPr>
        <p:spPr>
          <a:xfrm>
            <a:off x="-3175" y="0"/>
            <a:ext cx="9144000" cy="908050"/>
          </a:xfrm>
        </p:spPr>
        <p:txBody>
          <a:bodyPr/>
          <a:lstStyle/>
          <a:p>
            <a:r>
              <a:rPr lang="en-US" sz="4800" dirty="0">
                <a:latin typeface="Arial" charset="0"/>
                <a:ea typeface="ＭＳ Ｐゴシック" charset="0"/>
              </a:rPr>
              <a:t>The Bible</a:t>
            </a:r>
            <a:r>
              <a:rPr lang="uk-UA" sz="4800" dirty="0">
                <a:latin typeface="Arial" charset="0"/>
                <a:ea typeface="ＭＳ Ｐゴシック" charset="0"/>
              </a:rPr>
              <a:t>'</a:t>
            </a:r>
            <a:r>
              <a:rPr lang="en-US" sz="4800" dirty="0">
                <a:latin typeface="Arial" charset="0"/>
                <a:ea typeface="ＭＳ Ｐゴシック" charset="0"/>
              </a:rPr>
              <a:t>s Chiasm</a:t>
            </a:r>
            <a:endParaRPr lang="en-US" sz="3600" dirty="0">
              <a:latin typeface="Arial" charset="0"/>
              <a:ea typeface="ＭＳ Ｐゴシック" charset="0"/>
            </a:endParaRPr>
          </a:p>
        </p:txBody>
      </p:sp>
      <p:sp>
        <p:nvSpPr>
          <p:cNvPr id="1286150" name="Rectangle 2"/>
          <p:cNvSpPr txBox="1">
            <a:spLocks noChangeArrowheads="1"/>
          </p:cNvSpPr>
          <p:nvPr/>
        </p:nvSpPr>
        <p:spPr bwMode="auto">
          <a:xfrm>
            <a:off x="-3175" y="692150"/>
            <a:ext cx="9144000"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Repeated Patterns in Reverse Order</a:t>
            </a:r>
            <a:endParaRPr kumimoji="0" lang="en-US" sz="1600" b="0" i="1"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10" name="Picture 3" descr="EARTH"/>
          <p:cNvPicPr>
            <a:picLocks noChangeAspect="1" noChangeArrowheads="1"/>
          </p:cNvPicPr>
          <p:nvPr/>
        </p:nvPicPr>
        <p:blipFill>
          <a:blip r:embed="rId5" cstate="screen">
            <a:lum bright="-24000"/>
            <a:extLst>
              <a:ext uri="{28A0092B-C50C-407E-A947-70E740481C1C}">
                <a14:useLocalDpi xmlns:a14="http://schemas.microsoft.com/office/drawing/2010/main"/>
              </a:ext>
            </a:extLst>
          </a:blip>
          <a:srcRect/>
          <a:stretch>
            <a:fillRect/>
          </a:stretch>
        </p:blipFill>
        <p:spPr bwMode="auto">
          <a:xfrm>
            <a:off x="34925" y="5368925"/>
            <a:ext cx="2089150" cy="151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rev 21 Jesus.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698750" y="1268413"/>
            <a:ext cx="37401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4925" y="5229225"/>
            <a:ext cx="20304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Creation</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6" name="Rectangle 2"/>
          <p:cNvSpPr txBox="1">
            <a:spLocks noChangeArrowheads="1"/>
          </p:cNvSpPr>
          <p:nvPr/>
        </p:nvSpPr>
        <p:spPr bwMode="auto">
          <a:xfrm>
            <a:off x="7254875" y="5157788"/>
            <a:ext cx="20701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New Creation</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1" name="Rectangle 2"/>
          <p:cNvSpPr txBox="1">
            <a:spLocks noChangeArrowheads="1"/>
          </p:cNvSpPr>
          <p:nvPr/>
        </p:nvSpPr>
        <p:spPr bwMode="auto">
          <a:xfrm>
            <a:off x="755650" y="2784475"/>
            <a:ext cx="1533525" cy="240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Man</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Rule Lost at </a:t>
            </a:r>
            <a:b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b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Fall</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Rectangle 2"/>
          <p:cNvSpPr txBox="1">
            <a:spLocks noChangeArrowheads="1"/>
          </p:cNvSpPr>
          <p:nvPr/>
        </p:nvSpPr>
        <p:spPr bwMode="auto">
          <a:xfrm>
            <a:off x="5795963" y="2781300"/>
            <a:ext cx="2520950" cy="245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Man</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a:t>
            </a:r>
            <a:b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b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Rule Restored at Millennium</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3" name="Rectangle 2"/>
          <p:cNvSpPr txBox="1">
            <a:spLocks noChangeArrowheads="1"/>
          </p:cNvSpPr>
          <p:nvPr/>
        </p:nvSpPr>
        <p:spPr bwMode="auto">
          <a:xfrm>
            <a:off x="1514475" y="1773238"/>
            <a:ext cx="2913063"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Christ</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Redemption</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Rectangle 2"/>
          <p:cNvSpPr txBox="1">
            <a:spLocks noChangeArrowheads="1"/>
          </p:cNvSpPr>
          <p:nvPr/>
        </p:nvSpPr>
        <p:spPr bwMode="auto">
          <a:xfrm>
            <a:off x="4846638" y="1773238"/>
            <a:ext cx="2605087"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Christ</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Rule</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5" name="Text Box 1041"/>
          <p:cNvSpPr txBox="1">
            <a:spLocks noChangeArrowheads="1"/>
          </p:cNvSpPr>
          <p:nvPr/>
        </p:nvSpPr>
        <p:spPr bwMode="auto">
          <a:xfrm>
            <a:off x="8398715" y="28751"/>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446</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3" name="TextBox 2"/>
          <p:cNvSpPr txBox="1"/>
          <p:nvPr/>
        </p:nvSpPr>
        <p:spPr>
          <a:xfrm>
            <a:off x="-254000" y="1071217"/>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ＭＳ Ｐゴシック" charset="0"/>
              <a:cs typeface="+mn-cs"/>
            </a:endParaRPr>
          </a:p>
        </p:txBody>
      </p:sp>
    </p:spTree>
    <p:extLst>
      <p:ext uri="{BB962C8B-B14F-4D97-AF65-F5344CB8AC3E}">
        <p14:creationId xmlns:p14="http://schemas.microsoft.com/office/powerpoint/2010/main" val="3498328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2067"/>
                                        </p:tgtEl>
                                        <p:attrNameLst>
                                          <p:attrName>style.visibility</p:attrName>
                                        </p:attrNameLst>
                                      </p:cBhvr>
                                      <p:to>
                                        <p:strVal val="visible"/>
                                      </p:to>
                                    </p:set>
                                    <p:animEffect transition="in" filter="fade">
                                      <p:cBhvr>
                                        <p:cTn id="15" dur="500"/>
                                        <p:tgtEl>
                                          <p:spTgt spid="11120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the ppl of gene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0"/>
            <a:ext cx="9144000" cy="575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14" name="Rectangle 3"/>
          <p:cNvSpPr>
            <a:spLocks noGrp="1" noChangeArrowheads="1"/>
          </p:cNvSpPr>
          <p:nvPr>
            <p:ph type="title"/>
          </p:nvPr>
        </p:nvSpPr>
        <p:spPr>
          <a:xfrm>
            <a:off x="0" y="0"/>
            <a:ext cx="7772400" cy="762000"/>
          </a:xfrm>
        </p:spPr>
        <p:txBody>
          <a:bodyPr/>
          <a:lstStyle/>
          <a:p>
            <a:pPr algn="l" eaLnBrk="1" hangingPunct="1"/>
            <a:r>
              <a:rPr lang="en-US">
                <a:solidFill>
                  <a:schemeClr val="bg1"/>
                </a:solidFill>
                <a:latin typeface="Times New Roman" charset="0"/>
                <a:ea typeface="ＭＳ Ｐゴシック" charset="0"/>
                <a:cs typeface="ＭＳ Ｐゴシック" charset="0"/>
              </a:rPr>
              <a:t>Patriarchal Family Tree</a:t>
            </a:r>
          </a:p>
        </p:txBody>
      </p:sp>
      <p:sp>
        <p:nvSpPr>
          <p:cNvPr id="9221" name="Oval 5"/>
          <p:cNvSpPr>
            <a:spLocks noChangeArrowheads="1"/>
          </p:cNvSpPr>
          <p:nvPr/>
        </p:nvSpPr>
        <p:spPr bwMode="auto">
          <a:xfrm>
            <a:off x="-381000" y="2057400"/>
            <a:ext cx="2133600" cy="5334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
        <p:nvSpPr>
          <p:cNvPr id="9222" name="Oval 6"/>
          <p:cNvSpPr>
            <a:spLocks noChangeArrowheads="1"/>
          </p:cNvSpPr>
          <p:nvPr/>
        </p:nvSpPr>
        <p:spPr bwMode="auto">
          <a:xfrm>
            <a:off x="1371600" y="2743200"/>
            <a:ext cx="2133600" cy="5334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
        <p:nvSpPr>
          <p:cNvPr id="9223" name="Oval 7"/>
          <p:cNvSpPr>
            <a:spLocks noChangeArrowheads="1"/>
          </p:cNvSpPr>
          <p:nvPr/>
        </p:nvSpPr>
        <p:spPr bwMode="auto">
          <a:xfrm>
            <a:off x="2667000" y="3581400"/>
            <a:ext cx="2133600" cy="5334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
        <p:nvSpPr>
          <p:cNvPr id="9224" name="Oval 8"/>
          <p:cNvSpPr>
            <a:spLocks noChangeArrowheads="1"/>
          </p:cNvSpPr>
          <p:nvPr/>
        </p:nvSpPr>
        <p:spPr bwMode="auto">
          <a:xfrm>
            <a:off x="5410200" y="5257800"/>
            <a:ext cx="2133600" cy="5334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770" decel="100000"/>
                                        <p:tgtEl>
                                          <p:spTgt spid="9221"/>
                                        </p:tgtEl>
                                      </p:cBhvr>
                                    </p:animEffect>
                                    <p:animScale>
                                      <p:cBhvr>
                                        <p:cTn id="8" dur="770" decel="100000"/>
                                        <p:tgtEl>
                                          <p:spTgt spid="9221"/>
                                        </p:tgtEl>
                                      </p:cBhvr>
                                      <p:from x="10000" y="10000"/>
                                      <p:to x="200000" y="450000"/>
                                    </p:animScale>
                                    <p:animScale>
                                      <p:cBhvr>
                                        <p:cTn id="9" dur="1230" accel="100000" fill="hold">
                                          <p:stCondLst>
                                            <p:cond delay="770"/>
                                          </p:stCondLst>
                                        </p:cTn>
                                        <p:tgtEl>
                                          <p:spTgt spid="9221"/>
                                        </p:tgtEl>
                                      </p:cBhvr>
                                      <p:from x="200000" y="450000"/>
                                      <p:to x="100000" y="100000"/>
                                    </p:animScale>
                                    <p:set>
                                      <p:cBhvr>
                                        <p:cTn id="10" dur="770" fill="hold"/>
                                        <p:tgtEl>
                                          <p:spTgt spid="9221"/>
                                        </p:tgtEl>
                                        <p:attrNameLst>
                                          <p:attrName>ppt_x</p:attrName>
                                        </p:attrNameLst>
                                      </p:cBhvr>
                                      <p:to>
                                        <p:strVal val="(0.5)"/>
                                      </p:to>
                                    </p:set>
                                    <p:anim from="(0.5)" to="(#ppt_x)" calcmode="lin" valueType="num">
                                      <p:cBhvr>
                                        <p:cTn id="11" dur="1230" accel="100000" fill="hold">
                                          <p:stCondLst>
                                            <p:cond delay="770"/>
                                          </p:stCondLst>
                                        </p:cTn>
                                        <p:tgtEl>
                                          <p:spTgt spid="9221"/>
                                        </p:tgtEl>
                                        <p:attrNameLst>
                                          <p:attrName>ppt_x</p:attrName>
                                        </p:attrNameLst>
                                      </p:cBhvr>
                                    </p:anim>
                                    <p:set>
                                      <p:cBhvr>
                                        <p:cTn id="12" dur="770" fill="hold"/>
                                        <p:tgtEl>
                                          <p:spTgt spid="9221"/>
                                        </p:tgtEl>
                                        <p:attrNameLst>
                                          <p:attrName>ppt_y</p:attrName>
                                        </p:attrNameLst>
                                      </p:cBhvr>
                                      <p:to>
                                        <p:strVal val="(#ppt_y+0.4)"/>
                                      </p:to>
                                    </p:set>
                                    <p:anim from="(#ppt_y+0.4)" to="(#ppt_y)" calcmode="lin" valueType="num">
                                      <p:cBhvr>
                                        <p:cTn id="13" dur="1230" accel="100000" fill="hold">
                                          <p:stCondLst>
                                            <p:cond delay="770"/>
                                          </p:stCondLst>
                                        </p:cTn>
                                        <p:tgtEl>
                                          <p:spTgt spid="922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Effect transition="in" filter="fade">
                                      <p:cBhvr>
                                        <p:cTn id="18" dur="770" decel="100000"/>
                                        <p:tgtEl>
                                          <p:spTgt spid="9222"/>
                                        </p:tgtEl>
                                      </p:cBhvr>
                                    </p:animEffect>
                                    <p:animScale>
                                      <p:cBhvr>
                                        <p:cTn id="19" dur="770" decel="100000"/>
                                        <p:tgtEl>
                                          <p:spTgt spid="9222"/>
                                        </p:tgtEl>
                                      </p:cBhvr>
                                      <p:from x="10000" y="10000"/>
                                      <p:to x="200000" y="450000"/>
                                    </p:animScale>
                                    <p:animScale>
                                      <p:cBhvr>
                                        <p:cTn id="20" dur="1230" accel="100000" fill="hold">
                                          <p:stCondLst>
                                            <p:cond delay="770"/>
                                          </p:stCondLst>
                                        </p:cTn>
                                        <p:tgtEl>
                                          <p:spTgt spid="9222"/>
                                        </p:tgtEl>
                                      </p:cBhvr>
                                      <p:from x="200000" y="450000"/>
                                      <p:to x="100000" y="100000"/>
                                    </p:animScale>
                                    <p:set>
                                      <p:cBhvr>
                                        <p:cTn id="21" dur="770" fill="hold"/>
                                        <p:tgtEl>
                                          <p:spTgt spid="9222"/>
                                        </p:tgtEl>
                                        <p:attrNameLst>
                                          <p:attrName>ppt_x</p:attrName>
                                        </p:attrNameLst>
                                      </p:cBhvr>
                                      <p:to>
                                        <p:strVal val="(0.5)"/>
                                      </p:to>
                                    </p:set>
                                    <p:anim from="(0.5)" to="(#ppt_x)" calcmode="lin" valueType="num">
                                      <p:cBhvr>
                                        <p:cTn id="22" dur="1230" accel="100000" fill="hold">
                                          <p:stCondLst>
                                            <p:cond delay="770"/>
                                          </p:stCondLst>
                                        </p:cTn>
                                        <p:tgtEl>
                                          <p:spTgt spid="9222"/>
                                        </p:tgtEl>
                                        <p:attrNameLst>
                                          <p:attrName>ppt_x</p:attrName>
                                        </p:attrNameLst>
                                      </p:cBhvr>
                                    </p:anim>
                                    <p:set>
                                      <p:cBhvr>
                                        <p:cTn id="23" dur="770" fill="hold"/>
                                        <p:tgtEl>
                                          <p:spTgt spid="9222"/>
                                        </p:tgtEl>
                                        <p:attrNameLst>
                                          <p:attrName>ppt_y</p:attrName>
                                        </p:attrNameLst>
                                      </p:cBhvr>
                                      <p:to>
                                        <p:strVal val="(#ppt_y+0.4)"/>
                                      </p:to>
                                    </p:set>
                                    <p:anim from="(#ppt_y+0.4)" to="(#ppt_y)" calcmode="lin" valueType="num">
                                      <p:cBhvr>
                                        <p:cTn id="24" dur="1230" accel="100000" fill="hold">
                                          <p:stCondLst>
                                            <p:cond delay="770"/>
                                          </p:stCondLst>
                                        </p:cTn>
                                        <p:tgtEl>
                                          <p:spTgt spid="9222"/>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fade">
                                      <p:cBhvr>
                                        <p:cTn id="29" dur="770" decel="100000"/>
                                        <p:tgtEl>
                                          <p:spTgt spid="9223"/>
                                        </p:tgtEl>
                                      </p:cBhvr>
                                    </p:animEffect>
                                    <p:animScale>
                                      <p:cBhvr>
                                        <p:cTn id="30" dur="770" decel="100000"/>
                                        <p:tgtEl>
                                          <p:spTgt spid="9223"/>
                                        </p:tgtEl>
                                      </p:cBhvr>
                                      <p:from x="10000" y="10000"/>
                                      <p:to x="200000" y="450000"/>
                                    </p:animScale>
                                    <p:animScale>
                                      <p:cBhvr>
                                        <p:cTn id="31" dur="1230" accel="100000" fill="hold">
                                          <p:stCondLst>
                                            <p:cond delay="770"/>
                                          </p:stCondLst>
                                        </p:cTn>
                                        <p:tgtEl>
                                          <p:spTgt spid="9223"/>
                                        </p:tgtEl>
                                      </p:cBhvr>
                                      <p:from x="200000" y="450000"/>
                                      <p:to x="100000" y="100000"/>
                                    </p:animScale>
                                    <p:set>
                                      <p:cBhvr>
                                        <p:cTn id="32" dur="770" fill="hold"/>
                                        <p:tgtEl>
                                          <p:spTgt spid="9223"/>
                                        </p:tgtEl>
                                        <p:attrNameLst>
                                          <p:attrName>ppt_x</p:attrName>
                                        </p:attrNameLst>
                                      </p:cBhvr>
                                      <p:to>
                                        <p:strVal val="(0.5)"/>
                                      </p:to>
                                    </p:set>
                                    <p:anim from="(0.5)" to="(#ppt_x)" calcmode="lin" valueType="num">
                                      <p:cBhvr>
                                        <p:cTn id="33" dur="1230" accel="100000" fill="hold">
                                          <p:stCondLst>
                                            <p:cond delay="770"/>
                                          </p:stCondLst>
                                        </p:cTn>
                                        <p:tgtEl>
                                          <p:spTgt spid="9223"/>
                                        </p:tgtEl>
                                        <p:attrNameLst>
                                          <p:attrName>ppt_x</p:attrName>
                                        </p:attrNameLst>
                                      </p:cBhvr>
                                    </p:anim>
                                    <p:set>
                                      <p:cBhvr>
                                        <p:cTn id="34" dur="770" fill="hold"/>
                                        <p:tgtEl>
                                          <p:spTgt spid="9223"/>
                                        </p:tgtEl>
                                        <p:attrNameLst>
                                          <p:attrName>ppt_y</p:attrName>
                                        </p:attrNameLst>
                                      </p:cBhvr>
                                      <p:to>
                                        <p:strVal val="(#ppt_y+0.4)"/>
                                      </p:to>
                                    </p:set>
                                    <p:anim from="(#ppt_y+0.4)" to="(#ppt_y)" calcmode="lin" valueType="num">
                                      <p:cBhvr>
                                        <p:cTn id="35" dur="1230" accel="100000" fill="hold">
                                          <p:stCondLst>
                                            <p:cond delay="770"/>
                                          </p:stCondLst>
                                        </p:cTn>
                                        <p:tgtEl>
                                          <p:spTgt spid="9223"/>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9224"/>
                                        </p:tgtEl>
                                        <p:attrNameLst>
                                          <p:attrName>style.visibility</p:attrName>
                                        </p:attrNameLst>
                                      </p:cBhvr>
                                      <p:to>
                                        <p:strVal val="visible"/>
                                      </p:to>
                                    </p:set>
                                    <p:animEffect transition="in" filter="fade">
                                      <p:cBhvr>
                                        <p:cTn id="40" dur="770" decel="100000"/>
                                        <p:tgtEl>
                                          <p:spTgt spid="9224"/>
                                        </p:tgtEl>
                                      </p:cBhvr>
                                    </p:animEffect>
                                    <p:animScale>
                                      <p:cBhvr>
                                        <p:cTn id="41" dur="770" decel="100000"/>
                                        <p:tgtEl>
                                          <p:spTgt spid="9224"/>
                                        </p:tgtEl>
                                      </p:cBhvr>
                                      <p:from x="10000" y="10000"/>
                                      <p:to x="200000" y="450000"/>
                                    </p:animScale>
                                    <p:animScale>
                                      <p:cBhvr>
                                        <p:cTn id="42" dur="1230" accel="100000" fill="hold">
                                          <p:stCondLst>
                                            <p:cond delay="770"/>
                                          </p:stCondLst>
                                        </p:cTn>
                                        <p:tgtEl>
                                          <p:spTgt spid="9224"/>
                                        </p:tgtEl>
                                      </p:cBhvr>
                                      <p:from x="200000" y="450000"/>
                                      <p:to x="100000" y="100000"/>
                                    </p:animScale>
                                    <p:set>
                                      <p:cBhvr>
                                        <p:cTn id="43" dur="770" fill="hold"/>
                                        <p:tgtEl>
                                          <p:spTgt spid="9224"/>
                                        </p:tgtEl>
                                        <p:attrNameLst>
                                          <p:attrName>ppt_x</p:attrName>
                                        </p:attrNameLst>
                                      </p:cBhvr>
                                      <p:to>
                                        <p:strVal val="(0.5)"/>
                                      </p:to>
                                    </p:set>
                                    <p:anim from="(0.5)" to="(#ppt_x)" calcmode="lin" valueType="num">
                                      <p:cBhvr>
                                        <p:cTn id="44" dur="1230" accel="100000" fill="hold">
                                          <p:stCondLst>
                                            <p:cond delay="770"/>
                                          </p:stCondLst>
                                        </p:cTn>
                                        <p:tgtEl>
                                          <p:spTgt spid="9224"/>
                                        </p:tgtEl>
                                        <p:attrNameLst>
                                          <p:attrName>ppt_x</p:attrName>
                                        </p:attrNameLst>
                                      </p:cBhvr>
                                    </p:anim>
                                    <p:set>
                                      <p:cBhvr>
                                        <p:cTn id="45" dur="770" fill="hold"/>
                                        <p:tgtEl>
                                          <p:spTgt spid="9224"/>
                                        </p:tgtEl>
                                        <p:attrNameLst>
                                          <p:attrName>ppt_y</p:attrName>
                                        </p:attrNameLst>
                                      </p:cBhvr>
                                      <p:to>
                                        <p:strVal val="(#ppt_y+0.4)"/>
                                      </p:to>
                                    </p:set>
                                    <p:anim from="(#ppt_y+0.4)" to="(#ppt_y)" calcmode="lin" valueType="num">
                                      <p:cBhvr>
                                        <p:cTn id="46" dur="1230" accel="100000" fill="hold">
                                          <p:stCondLst>
                                            <p:cond delay="770"/>
                                          </p:stCondLst>
                                        </p:cTn>
                                        <p:tgtEl>
                                          <p:spTgt spid="92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Future (Eschatology)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895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grpSp>
        <p:nvGrpSpPr>
          <p:cNvPr id="117762" name="Group 3"/>
          <p:cNvGrpSpPr>
            <a:grpSpLocks noGrp="1" noChangeAspect="1"/>
          </p:cNvGrpSpPr>
          <p:nvPr/>
        </p:nvGrpSpPr>
        <p:grpSpPr bwMode="auto">
          <a:xfrm>
            <a:off x="381000" y="1066800"/>
            <a:ext cx="8763000" cy="2908300"/>
            <a:chOff x="164" y="1021"/>
            <a:chExt cx="1874" cy="2328"/>
          </a:xfrm>
        </p:grpSpPr>
        <p:sp>
          <p:nvSpPr>
            <p:cNvPr id="117766"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17767" name="_s15365"/>
            <p:cNvCxnSpPr>
              <a:cxnSpLocks noChangeShapeType="1"/>
              <a:stCxn id="117771" idx="0"/>
              <a:endCxn id="117769"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17768" name="_s15366"/>
            <p:cNvCxnSpPr>
              <a:cxnSpLocks noChangeShapeType="1"/>
              <a:stCxn id="117770" idx="0"/>
              <a:endCxn id="117769"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17769"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t>Covenants</a:t>
              </a:r>
            </a:p>
          </p:txBody>
        </p:sp>
        <p:sp>
          <p:nvSpPr>
            <p:cNvPr id="117770"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t>Conditional</a:t>
              </a:r>
            </a:p>
          </p:txBody>
        </p:sp>
        <p:sp>
          <p:nvSpPr>
            <p:cNvPr id="117771"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t>Unconditional</a:t>
              </a:r>
            </a:p>
          </p:txBody>
        </p:sp>
      </p:grpSp>
      <p:sp>
        <p:nvSpPr>
          <p:cNvPr id="117763" name="Text Box 10"/>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pic>
        <p:nvPicPr>
          <p:cNvPr id="41995" name="Picture 11" descr="j0195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3165475"/>
            <a:ext cx="25146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6" name="Text Box 12"/>
          <p:cNvSpPr txBox="1">
            <a:spLocks noChangeArrowheads="1"/>
          </p:cNvSpPr>
          <p:nvPr/>
        </p:nvSpPr>
        <p:spPr bwMode="auto">
          <a:xfrm>
            <a:off x="1371600" y="5327650"/>
            <a:ext cx="7162800" cy="13731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effectLst>
                  <a:outerShdw blurRad="38100" dist="38100" dir="2700000" algn="tl">
                    <a:srgbClr val="000000"/>
                  </a:outerShdw>
                </a:effectLst>
                <a:latin typeface="Tahoma" charset="0"/>
              </a:rPr>
              <a:t>Thought Question for Small Groups:</a:t>
            </a:r>
          </a:p>
          <a:p>
            <a:pPr algn="ctr">
              <a:defRPr/>
            </a:pPr>
            <a:r>
              <a:rPr lang="en-US" sz="2800" b="1">
                <a:effectLst>
                  <a:outerShdw blurRad="38100" dist="38100" dir="2700000" algn="tl">
                    <a:srgbClr val="000000"/>
                  </a:outerShdw>
                </a:effectLst>
                <a:latin typeface="Tahoma" charset="0"/>
              </a:rPr>
              <a:t>Is marriage a conditional or unconditional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animEffect transition="in" filter="dissolve">
                                      <p:cBhvr>
                                        <p:cTn id="7" dur="500"/>
                                        <p:tgtEl>
                                          <p:spTgt spid="41996"/>
                                        </p:tgtEl>
                                      </p:cBhvr>
                                    </p:animEffect>
                                  </p:childTnLst>
                                </p:cTn>
                              </p:par>
                              <p:par>
                                <p:cTn id="8" presetID="9" presetClass="entr" presetSubtype="0" fill="hold"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Types of Conditional Covenants</a:t>
            </a:r>
          </a:p>
        </p:txBody>
      </p:sp>
      <p:grpSp>
        <p:nvGrpSpPr>
          <p:cNvPr id="119810" name="Group 3"/>
          <p:cNvGrpSpPr>
            <a:grpSpLocks noGrp="1" noChangeAspect="1"/>
          </p:cNvGrpSpPr>
          <p:nvPr/>
        </p:nvGrpSpPr>
        <p:grpSpPr bwMode="auto">
          <a:xfrm>
            <a:off x="103188" y="1143000"/>
            <a:ext cx="8812212" cy="4492625"/>
            <a:chOff x="-5" y="449"/>
            <a:chExt cx="3027" cy="3275"/>
          </a:xfrm>
        </p:grpSpPr>
        <p:sp>
          <p:nvSpPr>
            <p:cNvPr id="119812"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19813" name="_s3138"/>
            <p:cNvCxnSpPr>
              <a:cxnSpLocks noChangeShapeType="1"/>
              <a:stCxn id="119823" idx="1"/>
              <a:endCxn id="119819"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19814" name="_s3137"/>
            <p:cNvCxnSpPr>
              <a:cxnSpLocks noChangeShapeType="1"/>
              <a:stCxn id="119822" idx="3"/>
              <a:endCxn id="119819"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19815" name="_s3136"/>
            <p:cNvCxnSpPr>
              <a:cxnSpLocks noChangeShapeType="1"/>
              <a:stCxn id="119821" idx="1"/>
              <a:endCxn id="119819"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19816" name="_s3135"/>
            <p:cNvCxnSpPr>
              <a:cxnSpLocks noChangeShapeType="1"/>
              <a:stCxn id="119820" idx="3"/>
              <a:endCxn id="119819"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19817" name="_s3116"/>
            <p:cNvCxnSpPr>
              <a:cxnSpLocks noChangeShapeType="1"/>
              <a:stCxn id="119825" idx="0"/>
              <a:endCxn id="119823" idx="2"/>
            </p:cNvCxnSpPr>
            <p:nvPr/>
          </p:nvCxnSpPr>
          <p:spPr bwMode="auto">
            <a:xfrm rot="5400000" flipH="1">
              <a:off x="2282" y="1987"/>
              <a:ext cx="109" cy="504"/>
            </a:xfrm>
            <a:prstGeom prst="bentConnector3">
              <a:avLst>
                <a:gd name="adj1" fmla="val 4949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19818" name="_s3114"/>
            <p:cNvCxnSpPr>
              <a:cxnSpLocks noChangeShapeType="1"/>
              <a:stCxn id="119824" idx="0"/>
              <a:endCxn id="119823"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19819"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Conditional</a:t>
              </a:r>
            </a:p>
          </p:txBody>
        </p:sp>
        <p:sp>
          <p:nvSpPr>
            <p:cNvPr id="119820"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Verbal</a:t>
              </a:r>
            </a:p>
          </p:txBody>
        </p:sp>
        <p:sp>
          <p:nvSpPr>
            <p:cNvPr id="119821"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Handshake</a:t>
              </a:r>
            </a:p>
          </p:txBody>
        </p:sp>
        <p:sp>
          <p:nvSpPr>
            <p:cNvPr id="119822"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Sandal</a:t>
              </a:r>
            </a:p>
          </p:txBody>
        </p:sp>
        <p:sp>
          <p:nvSpPr>
            <p:cNvPr id="119823"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p>
              <a:pPr algn="ctr" eaLnBrk="1" hangingPunct="1"/>
              <a:r>
                <a:rPr lang="en-US" sz="2300" b="1"/>
                <a:t>Written</a:t>
              </a:r>
            </a:p>
          </p:txBody>
        </p:sp>
        <p:sp>
          <p:nvSpPr>
            <p:cNvPr id="119824"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t>Parity (equals)</a:t>
              </a:r>
            </a:p>
          </p:txBody>
        </p:sp>
        <p:sp>
          <p:nvSpPr>
            <p:cNvPr id="119825" name="_s3115"/>
            <p:cNvSpPr>
              <a:spLocks noChangeArrowheads="1"/>
            </p:cNvSpPr>
            <p:nvPr/>
          </p:nvSpPr>
          <p:spPr bwMode="auto">
            <a:xfrm>
              <a:off x="2157"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t>Suzerain-Vassal</a:t>
              </a:r>
            </a:p>
          </p:txBody>
        </p:sp>
      </p:grpSp>
      <p:sp>
        <p:nvSpPr>
          <p:cNvPr id="119811" name="Text Box 18"/>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0439"/>
          <a:stretch/>
        </p:blipFill>
        <p:spPr bwMode="auto">
          <a:xfrm>
            <a:off x="-76200" y="-84138"/>
            <a:ext cx="9220200" cy="709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Rectangle 3"/>
          <p:cNvSpPr>
            <a:spLocks noGrp="1" noRot="1" noChangeArrowheads="1"/>
          </p:cNvSpPr>
          <p:nvPr>
            <p:ph type="title" idx="4294967295"/>
          </p:nvPr>
        </p:nvSpPr>
        <p:spPr>
          <a:xfrm>
            <a:off x="381000" y="228600"/>
            <a:ext cx="8153400" cy="762000"/>
          </a:xfrm>
          <a:solidFill>
            <a:srgbClr val="FF0000"/>
          </a:solidFill>
          <a:ln>
            <a:solidFill>
              <a:schemeClr val="bg2"/>
            </a:solidFill>
          </a:ln>
        </p:spPr>
        <p:txBody>
          <a:bodyPr/>
          <a:lstStyle/>
          <a:p>
            <a:pPr eaLnBrk="1" hangingPunct="1">
              <a:defRPr/>
            </a:pPr>
            <a:r>
              <a:rPr lang="en-US" sz="4000" dirty="0">
                <a:solidFill>
                  <a:schemeClr val="tx1"/>
                </a:solidFill>
                <a:latin typeface="Arial"/>
                <a:ea typeface="ＭＳ Ｐゴシック" charset="0"/>
                <a:cs typeface="Arial"/>
              </a:rPr>
              <a:t>Ancient Conditional Covenants</a:t>
            </a:r>
          </a:p>
        </p:txBody>
      </p:sp>
      <p:sp>
        <p:nvSpPr>
          <p:cNvPr id="44036"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00">
              <a:solidFill>
                <a:srgbClr val="FF0000"/>
              </a:solidFill>
              <a:latin typeface="Garamond" charset="0"/>
            </a:endParaRPr>
          </a:p>
        </p:txBody>
      </p:sp>
      <p:sp>
        <p:nvSpPr>
          <p:cNvPr id="44037" name="Rectangle 5"/>
          <p:cNvSpPr>
            <a:spLocks noChangeArrowheads="1"/>
          </p:cNvSpPr>
          <p:nvPr/>
        </p:nvSpPr>
        <p:spPr bwMode="auto">
          <a:xfrm>
            <a:off x="0" y="1828800"/>
            <a:ext cx="3505200" cy="4268688"/>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Hiram of Lebanon covenanted with Israel to build the temple </a:t>
            </a:r>
            <a:br>
              <a:rPr lang="en-US" sz="2800" b="1" dirty="0">
                <a:effectLst>
                  <a:outerShdw blurRad="38100" dist="38100" dir="2700000" algn="tl">
                    <a:srgbClr val="000000"/>
                  </a:outerShdw>
                </a:effectLst>
                <a:latin typeface="Arial"/>
                <a:cs typeface="Arial"/>
              </a:rPr>
            </a:br>
            <a:r>
              <a:rPr lang="en-US" sz="2800" b="1" dirty="0">
                <a:effectLst>
                  <a:outerShdw blurRad="38100" dist="38100" dir="2700000" algn="tl">
                    <a:srgbClr val="000000"/>
                  </a:outerShdw>
                </a:effectLst>
                <a:latin typeface="Arial"/>
                <a:cs typeface="Arial"/>
              </a:rPr>
              <a:t>(1 Kings 5:1)</a:t>
            </a:r>
          </a:p>
        </p:txBody>
      </p:sp>
      <p:sp>
        <p:nvSpPr>
          <p:cNvPr id="44038" name="WordArt 6"/>
          <p:cNvSpPr>
            <a:spLocks noChangeArrowheads="1" noChangeShapeType="1" noTextEdit="1"/>
          </p:cNvSpPr>
          <p:nvPr/>
        </p:nvSpPr>
        <p:spPr bwMode="auto">
          <a:xfrm>
            <a:off x="-228600" y="1371600"/>
            <a:ext cx="3375025" cy="16764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Parity</a:t>
            </a:r>
          </a:p>
        </p:txBody>
      </p:sp>
      <p:sp>
        <p:nvSpPr>
          <p:cNvPr id="44039" name="Rectangle 7"/>
          <p:cNvSpPr>
            <a:spLocks noChangeArrowheads="1"/>
          </p:cNvSpPr>
          <p:nvPr/>
        </p:nvSpPr>
        <p:spPr bwMode="auto">
          <a:xfrm>
            <a:off x="5603304" y="1752600"/>
            <a:ext cx="3505200" cy="4268688"/>
          </a:xfrm>
          <a:prstGeom prst="rect">
            <a:avLst/>
          </a:prstGeom>
          <a:solidFill>
            <a:srgbClr val="660033"/>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Hittites were </a:t>
            </a:r>
            <a:r>
              <a:rPr lang="en-US" sz="2800" b="1" dirty="0" err="1">
                <a:effectLst>
                  <a:outerShdw blurRad="38100" dist="38100" dir="2700000" algn="tl">
                    <a:srgbClr val="000000"/>
                  </a:outerShdw>
                </a:effectLst>
                <a:latin typeface="Arial"/>
                <a:cs typeface="Arial"/>
              </a:rPr>
              <a:t>fierce</a:t>
            </a:r>
            <a:r>
              <a:rPr lang="en-US" altLang="ja-JP" sz="2800" b="1" dirty="0" err="1">
                <a:effectLst>
                  <a:outerShdw blurRad="38100" dist="38100" dir="2700000" algn="tl">
                    <a:srgbClr val="000000"/>
                  </a:outerShdw>
                </a:effectLst>
                <a:latin typeface="Arial"/>
                <a:cs typeface="Arial"/>
              </a:rPr>
              <a:t>"lords</a:t>
            </a:r>
            <a:r>
              <a:rPr lang="en-US" altLang="ja-JP" sz="2800" b="1" dirty="0">
                <a:effectLst>
                  <a:outerShdw blurRad="38100" dist="38100" dir="2700000" algn="tl">
                    <a:srgbClr val="000000"/>
                  </a:outerShdw>
                </a:effectLst>
                <a:latin typeface="Arial"/>
                <a:cs typeface="Arial"/>
              </a:rPr>
              <a:t>" </a:t>
            </a:r>
            <a:br>
              <a:rPr lang="en-US" altLang="ja-JP" sz="2800" b="1" dirty="0">
                <a:effectLst>
                  <a:outerShdw blurRad="38100" dist="38100" dir="2700000" algn="tl">
                    <a:srgbClr val="000000"/>
                  </a:outerShdw>
                </a:effectLst>
                <a:latin typeface="Arial"/>
                <a:cs typeface="Arial"/>
              </a:rPr>
            </a:br>
            <a:r>
              <a:rPr lang="en-US" altLang="ja-JP" sz="2800" b="1" dirty="0">
                <a:effectLst>
                  <a:outerShdw blurRad="38100" dist="38100" dir="2700000" algn="tl">
                    <a:srgbClr val="000000"/>
                  </a:outerShdw>
                </a:effectLst>
                <a:latin typeface="Arial"/>
                <a:cs typeface="Arial"/>
              </a:rPr>
              <a:t>(suzerains) who forced servant (vassal) nations </a:t>
            </a:r>
            <a:br>
              <a:rPr lang="en-US" altLang="ja-JP" sz="2800" b="1" dirty="0">
                <a:effectLst>
                  <a:outerShdw blurRad="38100" dist="38100" dir="2700000" algn="tl">
                    <a:srgbClr val="000000"/>
                  </a:outerShdw>
                </a:effectLst>
                <a:latin typeface="Arial"/>
                <a:cs typeface="Arial"/>
              </a:rPr>
            </a:br>
            <a:r>
              <a:rPr lang="en-US" altLang="ja-JP" sz="2800" b="1" dirty="0">
                <a:effectLst>
                  <a:outerShdw blurRad="38100" dist="38100" dir="2700000" algn="tl">
                    <a:srgbClr val="000000"/>
                  </a:outerShdw>
                </a:effectLst>
                <a:latin typeface="Arial"/>
                <a:cs typeface="Arial"/>
              </a:rPr>
              <a:t>to submit to their rule</a:t>
            </a:r>
            <a:endParaRPr lang="en-US" sz="2800" b="1" dirty="0">
              <a:effectLst>
                <a:outerShdw blurRad="38100" dist="38100" dir="2700000" algn="tl">
                  <a:srgbClr val="000000"/>
                </a:outerShdw>
              </a:effectLst>
              <a:latin typeface="Arial"/>
              <a:cs typeface="Arial"/>
            </a:endParaRPr>
          </a:p>
        </p:txBody>
      </p:sp>
      <p:sp>
        <p:nvSpPr>
          <p:cNvPr id="44040" name="WordArt 8"/>
          <p:cNvSpPr>
            <a:spLocks noChangeArrowheads="1" noChangeShapeType="1" noTextEdit="1"/>
          </p:cNvSpPr>
          <p:nvPr/>
        </p:nvSpPr>
        <p:spPr bwMode="auto">
          <a:xfrm>
            <a:off x="5638800" y="1143000"/>
            <a:ext cx="3375025" cy="16764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Suzerain-Vassal</a:t>
            </a:r>
          </a:p>
        </p:txBody>
      </p:sp>
      <p:sp>
        <p:nvSpPr>
          <p:cNvPr id="44041" name="Oval 9"/>
          <p:cNvSpPr>
            <a:spLocks noChangeArrowheads="1"/>
          </p:cNvSpPr>
          <p:nvPr/>
        </p:nvSpPr>
        <p:spPr bwMode="auto">
          <a:xfrm rot="4956826">
            <a:off x="4724400" y="723900"/>
            <a:ext cx="1066800" cy="1905000"/>
          </a:xfrm>
          <a:prstGeom prst="ellipse">
            <a:avLst/>
          </a:prstGeom>
          <a:noFill/>
          <a:ln w="57150">
            <a:solidFill>
              <a:srgbClr val="660033"/>
            </a:solidFill>
            <a:round/>
            <a:headEnd/>
            <a:tailEnd/>
          </a:ln>
          <a:extLst>
            <a:ext uri="{909E8E84-426E-40dd-AFC4-6F175D3DCCD1}">
              <a14:hiddenFill xmlns="" xmlns:a14="http://schemas.microsoft.com/office/drawing/2010/main">
                <a:solidFill>
                  <a:srgbClr val="FFFFFF"/>
                </a:solidFill>
              </a14:hiddenFill>
            </a:ext>
          </a:extLst>
        </p:spPr>
        <p:txBody>
          <a:bodyPr rot="10800000" vert="eaVert" wrap="none" anchor="ctr"/>
          <a:lstStyle/>
          <a:p>
            <a:pPr algn="ctr"/>
            <a:endParaRPr lang="en-US" sz="1800">
              <a:solidFill>
                <a:srgbClr val="FF0000"/>
              </a:solidFill>
              <a:latin typeface="Garamond"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770" decel="100000"/>
                                        <p:tgtEl>
                                          <p:spTgt spid="44038"/>
                                        </p:tgtEl>
                                      </p:cBhvr>
                                    </p:animEffect>
                                    <p:animScale>
                                      <p:cBhvr>
                                        <p:cTn id="8" dur="770" decel="100000"/>
                                        <p:tgtEl>
                                          <p:spTgt spid="44038"/>
                                        </p:tgtEl>
                                      </p:cBhvr>
                                      <p:from x="10000" y="10000"/>
                                      <p:to x="200000" y="450000"/>
                                    </p:animScale>
                                    <p:animScale>
                                      <p:cBhvr>
                                        <p:cTn id="9" dur="1230" accel="100000" fill="hold">
                                          <p:stCondLst>
                                            <p:cond delay="770"/>
                                          </p:stCondLst>
                                        </p:cTn>
                                        <p:tgtEl>
                                          <p:spTgt spid="44038"/>
                                        </p:tgtEl>
                                      </p:cBhvr>
                                      <p:from x="200000" y="450000"/>
                                      <p:to x="100000" y="100000"/>
                                    </p:animScale>
                                    <p:set>
                                      <p:cBhvr>
                                        <p:cTn id="10" dur="770" fill="hold"/>
                                        <p:tgtEl>
                                          <p:spTgt spid="44038"/>
                                        </p:tgtEl>
                                        <p:attrNameLst>
                                          <p:attrName>ppt_x</p:attrName>
                                        </p:attrNameLst>
                                      </p:cBhvr>
                                      <p:to>
                                        <p:strVal val="(0.5)"/>
                                      </p:to>
                                    </p:set>
                                    <p:anim from="(0.5)" to="(#ppt_x)" calcmode="lin" valueType="num">
                                      <p:cBhvr>
                                        <p:cTn id="11" dur="1230" accel="100000" fill="hold">
                                          <p:stCondLst>
                                            <p:cond delay="770"/>
                                          </p:stCondLst>
                                        </p:cTn>
                                        <p:tgtEl>
                                          <p:spTgt spid="44038"/>
                                        </p:tgtEl>
                                        <p:attrNameLst>
                                          <p:attrName>ppt_x</p:attrName>
                                        </p:attrNameLst>
                                      </p:cBhvr>
                                    </p:anim>
                                    <p:set>
                                      <p:cBhvr>
                                        <p:cTn id="12" dur="770" fill="hold"/>
                                        <p:tgtEl>
                                          <p:spTgt spid="44038"/>
                                        </p:tgtEl>
                                        <p:attrNameLst>
                                          <p:attrName>ppt_y</p:attrName>
                                        </p:attrNameLst>
                                      </p:cBhvr>
                                      <p:to>
                                        <p:strVal val="(#ppt_y+0.4)"/>
                                      </p:to>
                                    </p:set>
                                    <p:anim from="(#ppt_y+0.4)" to="(#ppt_y)" calcmode="lin" valueType="num">
                                      <p:cBhvr>
                                        <p:cTn id="13" dur="1230" accel="100000" fill="hold">
                                          <p:stCondLst>
                                            <p:cond delay="770"/>
                                          </p:stCondLst>
                                        </p:cTn>
                                        <p:tgtEl>
                                          <p:spTgt spid="44038"/>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4037"/>
                                        </p:tgtEl>
                                        <p:attrNameLst>
                                          <p:attrName>style.visibility</p:attrName>
                                        </p:attrNameLst>
                                      </p:cBhvr>
                                      <p:to>
                                        <p:strVal val="visible"/>
                                      </p:to>
                                    </p:set>
                                    <p:animEffect transition="in" filter="fade">
                                      <p:cBhvr>
                                        <p:cTn id="16" dur="770" decel="100000"/>
                                        <p:tgtEl>
                                          <p:spTgt spid="44037"/>
                                        </p:tgtEl>
                                      </p:cBhvr>
                                    </p:animEffect>
                                    <p:animScale>
                                      <p:cBhvr>
                                        <p:cTn id="17" dur="770" decel="100000"/>
                                        <p:tgtEl>
                                          <p:spTgt spid="44037"/>
                                        </p:tgtEl>
                                      </p:cBhvr>
                                      <p:from x="10000" y="10000"/>
                                      <p:to x="200000" y="450000"/>
                                    </p:animScale>
                                    <p:animScale>
                                      <p:cBhvr>
                                        <p:cTn id="18" dur="1230" accel="100000" fill="hold">
                                          <p:stCondLst>
                                            <p:cond delay="770"/>
                                          </p:stCondLst>
                                        </p:cTn>
                                        <p:tgtEl>
                                          <p:spTgt spid="44037"/>
                                        </p:tgtEl>
                                      </p:cBhvr>
                                      <p:from x="200000" y="450000"/>
                                      <p:to x="100000" y="100000"/>
                                    </p:animScale>
                                    <p:set>
                                      <p:cBhvr>
                                        <p:cTn id="19" dur="770" fill="hold"/>
                                        <p:tgtEl>
                                          <p:spTgt spid="44037"/>
                                        </p:tgtEl>
                                        <p:attrNameLst>
                                          <p:attrName>ppt_x</p:attrName>
                                        </p:attrNameLst>
                                      </p:cBhvr>
                                      <p:to>
                                        <p:strVal val="(0.5)"/>
                                      </p:to>
                                    </p:set>
                                    <p:anim from="(0.5)" to="(#ppt_x)" calcmode="lin" valueType="num">
                                      <p:cBhvr>
                                        <p:cTn id="20" dur="1230" accel="100000" fill="hold">
                                          <p:stCondLst>
                                            <p:cond delay="770"/>
                                          </p:stCondLst>
                                        </p:cTn>
                                        <p:tgtEl>
                                          <p:spTgt spid="44037"/>
                                        </p:tgtEl>
                                        <p:attrNameLst>
                                          <p:attrName>ppt_x</p:attrName>
                                        </p:attrNameLst>
                                      </p:cBhvr>
                                    </p:anim>
                                    <p:set>
                                      <p:cBhvr>
                                        <p:cTn id="21" dur="770" fill="hold"/>
                                        <p:tgtEl>
                                          <p:spTgt spid="44037"/>
                                        </p:tgtEl>
                                        <p:attrNameLst>
                                          <p:attrName>ppt_y</p:attrName>
                                        </p:attrNameLst>
                                      </p:cBhvr>
                                      <p:to>
                                        <p:strVal val="(#ppt_y+0.4)"/>
                                      </p:to>
                                    </p:set>
                                    <p:anim from="(#ppt_y+0.4)" to="(#ppt_y)" calcmode="lin" valueType="num">
                                      <p:cBhvr>
                                        <p:cTn id="22" dur="1230" accel="100000" fill="hold">
                                          <p:stCondLst>
                                            <p:cond delay="770"/>
                                          </p:stCondLst>
                                        </p:cTn>
                                        <p:tgtEl>
                                          <p:spTgt spid="44037"/>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44036"/>
                                        </p:tgtEl>
                                        <p:attrNameLst>
                                          <p:attrName>style.visibility</p:attrName>
                                        </p:attrNameLst>
                                      </p:cBhvr>
                                      <p:to>
                                        <p:strVal val="visible"/>
                                      </p:to>
                                    </p:set>
                                    <p:animEffect transition="in" filter="fade">
                                      <p:cBhvr>
                                        <p:cTn id="25" dur="770" decel="100000"/>
                                        <p:tgtEl>
                                          <p:spTgt spid="44036"/>
                                        </p:tgtEl>
                                      </p:cBhvr>
                                    </p:animEffect>
                                    <p:animScale>
                                      <p:cBhvr>
                                        <p:cTn id="26" dur="770" decel="100000"/>
                                        <p:tgtEl>
                                          <p:spTgt spid="44036"/>
                                        </p:tgtEl>
                                      </p:cBhvr>
                                      <p:from x="10000" y="10000"/>
                                      <p:to x="200000" y="450000"/>
                                    </p:animScale>
                                    <p:animScale>
                                      <p:cBhvr>
                                        <p:cTn id="27" dur="1230" accel="100000" fill="hold">
                                          <p:stCondLst>
                                            <p:cond delay="770"/>
                                          </p:stCondLst>
                                        </p:cTn>
                                        <p:tgtEl>
                                          <p:spTgt spid="44036"/>
                                        </p:tgtEl>
                                      </p:cBhvr>
                                      <p:from x="200000" y="450000"/>
                                      <p:to x="100000" y="100000"/>
                                    </p:animScale>
                                    <p:set>
                                      <p:cBhvr>
                                        <p:cTn id="28" dur="770" fill="hold"/>
                                        <p:tgtEl>
                                          <p:spTgt spid="44036"/>
                                        </p:tgtEl>
                                        <p:attrNameLst>
                                          <p:attrName>ppt_x</p:attrName>
                                        </p:attrNameLst>
                                      </p:cBhvr>
                                      <p:to>
                                        <p:strVal val="(0.5)"/>
                                      </p:to>
                                    </p:set>
                                    <p:anim from="(0.5)" to="(#ppt_x)" calcmode="lin" valueType="num">
                                      <p:cBhvr>
                                        <p:cTn id="29" dur="1230" accel="100000" fill="hold">
                                          <p:stCondLst>
                                            <p:cond delay="770"/>
                                          </p:stCondLst>
                                        </p:cTn>
                                        <p:tgtEl>
                                          <p:spTgt spid="44036"/>
                                        </p:tgtEl>
                                        <p:attrNameLst>
                                          <p:attrName>ppt_x</p:attrName>
                                        </p:attrNameLst>
                                      </p:cBhvr>
                                    </p:anim>
                                    <p:set>
                                      <p:cBhvr>
                                        <p:cTn id="30" dur="770" fill="hold"/>
                                        <p:tgtEl>
                                          <p:spTgt spid="44036"/>
                                        </p:tgtEl>
                                        <p:attrNameLst>
                                          <p:attrName>ppt_y</p:attrName>
                                        </p:attrNameLst>
                                      </p:cBhvr>
                                      <p:to>
                                        <p:strVal val="(#ppt_y+0.4)"/>
                                      </p:to>
                                    </p:set>
                                    <p:anim from="(#ppt_y+0.4)" to="(#ppt_y)" calcmode="lin" valueType="num">
                                      <p:cBhvr>
                                        <p:cTn id="31" dur="1230" accel="100000" fill="hold">
                                          <p:stCondLst>
                                            <p:cond delay="770"/>
                                          </p:stCondLst>
                                        </p:cTn>
                                        <p:tgtEl>
                                          <p:spTgt spid="44036"/>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040"/>
                                        </p:tgtEl>
                                        <p:attrNameLst>
                                          <p:attrName>style.visibility</p:attrName>
                                        </p:attrNameLst>
                                      </p:cBhvr>
                                      <p:to>
                                        <p:strVal val="visible"/>
                                      </p:to>
                                    </p:set>
                                    <p:animEffect transition="in" filter="fade">
                                      <p:cBhvr>
                                        <p:cTn id="36" dur="770" decel="100000"/>
                                        <p:tgtEl>
                                          <p:spTgt spid="44040"/>
                                        </p:tgtEl>
                                      </p:cBhvr>
                                    </p:animEffect>
                                    <p:animScale>
                                      <p:cBhvr>
                                        <p:cTn id="37" dur="770" decel="100000"/>
                                        <p:tgtEl>
                                          <p:spTgt spid="44040"/>
                                        </p:tgtEl>
                                      </p:cBhvr>
                                      <p:from x="10000" y="10000"/>
                                      <p:to x="200000" y="450000"/>
                                    </p:animScale>
                                    <p:animScale>
                                      <p:cBhvr>
                                        <p:cTn id="38" dur="1230" accel="100000" fill="hold">
                                          <p:stCondLst>
                                            <p:cond delay="770"/>
                                          </p:stCondLst>
                                        </p:cTn>
                                        <p:tgtEl>
                                          <p:spTgt spid="44040"/>
                                        </p:tgtEl>
                                      </p:cBhvr>
                                      <p:from x="200000" y="450000"/>
                                      <p:to x="100000" y="100000"/>
                                    </p:animScale>
                                    <p:set>
                                      <p:cBhvr>
                                        <p:cTn id="39" dur="770" fill="hold"/>
                                        <p:tgtEl>
                                          <p:spTgt spid="44040"/>
                                        </p:tgtEl>
                                        <p:attrNameLst>
                                          <p:attrName>ppt_x</p:attrName>
                                        </p:attrNameLst>
                                      </p:cBhvr>
                                      <p:to>
                                        <p:strVal val="(0.5)"/>
                                      </p:to>
                                    </p:set>
                                    <p:anim from="(0.5)" to="(#ppt_x)" calcmode="lin" valueType="num">
                                      <p:cBhvr>
                                        <p:cTn id="40" dur="1230" accel="100000" fill="hold">
                                          <p:stCondLst>
                                            <p:cond delay="770"/>
                                          </p:stCondLst>
                                        </p:cTn>
                                        <p:tgtEl>
                                          <p:spTgt spid="44040"/>
                                        </p:tgtEl>
                                        <p:attrNameLst>
                                          <p:attrName>ppt_x</p:attrName>
                                        </p:attrNameLst>
                                      </p:cBhvr>
                                    </p:anim>
                                    <p:set>
                                      <p:cBhvr>
                                        <p:cTn id="41" dur="770" fill="hold"/>
                                        <p:tgtEl>
                                          <p:spTgt spid="44040"/>
                                        </p:tgtEl>
                                        <p:attrNameLst>
                                          <p:attrName>ppt_y</p:attrName>
                                        </p:attrNameLst>
                                      </p:cBhvr>
                                      <p:to>
                                        <p:strVal val="(#ppt_y+0.4)"/>
                                      </p:to>
                                    </p:set>
                                    <p:anim from="(#ppt_y+0.4)" to="(#ppt_y)" calcmode="lin" valueType="num">
                                      <p:cBhvr>
                                        <p:cTn id="42" dur="1230" accel="100000" fill="hold">
                                          <p:stCondLst>
                                            <p:cond delay="770"/>
                                          </p:stCondLst>
                                        </p:cTn>
                                        <p:tgtEl>
                                          <p:spTgt spid="44040"/>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44039"/>
                                        </p:tgtEl>
                                        <p:attrNameLst>
                                          <p:attrName>style.visibility</p:attrName>
                                        </p:attrNameLst>
                                      </p:cBhvr>
                                      <p:to>
                                        <p:strVal val="visible"/>
                                      </p:to>
                                    </p:set>
                                    <p:animEffect transition="in" filter="fade">
                                      <p:cBhvr>
                                        <p:cTn id="45" dur="770" decel="100000"/>
                                        <p:tgtEl>
                                          <p:spTgt spid="44039"/>
                                        </p:tgtEl>
                                      </p:cBhvr>
                                    </p:animEffect>
                                    <p:animScale>
                                      <p:cBhvr>
                                        <p:cTn id="46" dur="770" decel="100000"/>
                                        <p:tgtEl>
                                          <p:spTgt spid="44039"/>
                                        </p:tgtEl>
                                      </p:cBhvr>
                                      <p:from x="10000" y="10000"/>
                                      <p:to x="200000" y="450000"/>
                                    </p:animScale>
                                    <p:animScale>
                                      <p:cBhvr>
                                        <p:cTn id="47" dur="1230" accel="100000" fill="hold">
                                          <p:stCondLst>
                                            <p:cond delay="770"/>
                                          </p:stCondLst>
                                        </p:cTn>
                                        <p:tgtEl>
                                          <p:spTgt spid="44039"/>
                                        </p:tgtEl>
                                      </p:cBhvr>
                                      <p:from x="200000" y="450000"/>
                                      <p:to x="100000" y="100000"/>
                                    </p:animScale>
                                    <p:set>
                                      <p:cBhvr>
                                        <p:cTn id="48" dur="770" fill="hold"/>
                                        <p:tgtEl>
                                          <p:spTgt spid="44039"/>
                                        </p:tgtEl>
                                        <p:attrNameLst>
                                          <p:attrName>ppt_x</p:attrName>
                                        </p:attrNameLst>
                                      </p:cBhvr>
                                      <p:to>
                                        <p:strVal val="(0.5)"/>
                                      </p:to>
                                    </p:set>
                                    <p:anim from="(0.5)" to="(#ppt_x)" calcmode="lin" valueType="num">
                                      <p:cBhvr>
                                        <p:cTn id="49" dur="1230" accel="100000" fill="hold">
                                          <p:stCondLst>
                                            <p:cond delay="770"/>
                                          </p:stCondLst>
                                        </p:cTn>
                                        <p:tgtEl>
                                          <p:spTgt spid="44039"/>
                                        </p:tgtEl>
                                        <p:attrNameLst>
                                          <p:attrName>ppt_x</p:attrName>
                                        </p:attrNameLst>
                                      </p:cBhvr>
                                    </p:anim>
                                    <p:set>
                                      <p:cBhvr>
                                        <p:cTn id="50" dur="770" fill="hold"/>
                                        <p:tgtEl>
                                          <p:spTgt spid="44039"/>
                                        </p:tgtEl>
                                        <p:attrNameLst>
                                          <p:attrName>ppt_y</p:attrName>
                                        </p:attrNameLst>
                                      </p:cBhvr>
                                      <p:to>
                                        <p:strVal val="(#ppt_y+0.4)"/>
                                      </p:to>
                                    </p:set>
                                    <p:anim from="(#ppt_y+0.4)" to="(#ppt_y)" calcmode="lin" valueType="num">
                                      <p:cBhvr>
                                        <p:cTn id="51" dur="1230" accel="100000" fill="hold">
                                          <p:stCondLst>
                                            <p:cond delay="770"/>
                                          </p:stCondLst>
                                        </p:cTn>
                                        <p:tgtEl>
                                          <p:spTgt spid="44039"/>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44041"/>
                                        </p:tgtEl>
                                        <p:attrNameLst>
                                          <p:attrName>style.visibility</p:attrName>
                                        </p:attrNameLst>
                                      </p:cBhvr>
                                      <p:to>
                                        <p:strVal val="visible"/>
                                      </p:to>
                                    </p:set>
                                    <p:animEffect transition="in" filter="fade">
                                      <p:cBhvr>
                                        <p:cTn id="54" dur="770" decel="100000"/>
                                        <p:tgtEl>
                                          <p:spTgt spid="44041"/>
                                        </p:tgtEl>
                                      </p:cBhvr>
                                    </p:animEffect>
                                    <p:animScale>
                                      <p:cBhvr>
                                        <p:cTn id="55" dur="770" decel="100000"/>
                                        <p:tgtEl>
                                          <p:spTgt spid="44041"/>
                                        </p:tgtEl>
                                      </p:cBhvr>
                                      <p:from x="10000" y="10000"/>
                                      <p:to x="200000" y="450000"/>
                                    </p:animScale>
                                    <p:animScale>
                                      <p:cBhvr>
                                        <p:cTn id="56" dur="1230" accel="100000" fill="hold">
                                          <p:stCondLst>
                                            <p:cond delay="770"/>
                                          </p:stCondLst>
                                        </p:cTn>
                                        <p:tgtEl>
                                          <p:spTgt spid="44041"/>
                                        </p:tgtEl>
                                      </p:cBhvr>
                                      <p:from x="200000" y="450000"/>
                                      <p:to x="100000" y="100000"/>
                                    </p:animScale>
                                    <p:set>
                                      <p:cBhvr>
                                        <p:cTn id="57" dur="770" fill="hold"/>
                                        <p:tgtEl>
                                          <p:spTgt spid="44041"/>
                                        </p:tgtEl>
                                        <p:attrNameLst>
                                          <p:attrName>ppt_x</p:attrName>
                                        </p:attrNameLst>
                                      </p:cBhvr>
                                      <p:to>
                                        <p:strVal val="(0.5)"/>
                                      </p:to>
                                    </p:set>
                                    <p:anim from="(0.5)" to="(#ppt_x)" calcmode="lin" valueType="num">
                                      <p:cBhvr>
                                        <p:cTn id="58" dur="1230" accel="100000" fill="hold">
                                          <p:stCondLst>
                                            <p:cond delay="770"/>
                                          </p:stCondLst>
                                        </p:cTn>
                                        <p:tgtEl>
                                          <p:spTgt spid="44041"/>
                                        </p:tgtEl>
                                        <p:attrNameLst>
                                          <p:attrName>ppt_x</p:attrName>
                                        </p:attrNameLst>
                                      </p:cBhvr>
                                    </p:anim>
                                    <p:set>
                                      <p:cBhvr>
                                        <p:cTn id="59" dur="770" fill="hold"/>
                                        <p:tgtEl>
                                          <p:spTgt spid="44041"/>
                                        </p:tgtEl>
                                        <p:attrNameLst>
                                          <p:attrName>ppt_y</p:attrName>
                                        </p:attrNameLst>
                                      </p:cBhvr>
                                      <p:to>
                                        <p:strVal val="(#ppt_y+0.4)"/>
                                      </p:to>
                                    </p:set>
                                    <p:anim from="(#ppt_y+0.4)" to="(#ppt_y)" calcmode="lin" valueType="num">
                                      <p:cBhvr>
                                        <p:cTn id="60" dur="1230" accel="100000" fill="hold">
                                          <p:stCondLst>
                                            <p:cond delay="770"/>
                                          </p:stCondLst>
                                        </p:cTn>
                                        <p:tgtEl>
                                          <p:spTgt spid="440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39" grpId="0" animBg="1"/>
      <p:bldP spid="44040" grpId="0" animBg="1"/>
      <p:bldP spid="44041" grpId="0" animBg="1"/>
    </p:bldLst>
  </p:timing>
</p:sld>
</file>

<file path=ppt/theme/_rels/them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2_Bold Stripe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2004:Templates:Presentations:Designs:Bold Stripes</Template>
  <TotalTime>1892</TotalTime>
  <Words>6819</Words>
  <Application>Microsoft Macintosh PowerPoint</Application>
  <PresentationFormat>On-screen Show (4:3)</PresentationFormat>
  <Paragraphs>1034</Paragraphs>
  <Slides>60</Slides>
  <Notes>52</Notes>
  <HiddenSlides>0</HiddenSlides>
  <MMClips>0</MMClips>
  <ScaleCrop>false</ScaleCrop>
  <HeadingPairs>
    <vt:vector size="8" baseType="variant">
      <vt:variant>
        <vt:lpstr>Fonts Used</vt:lpstr>
      </vt:variant>
      <vt:variant>
        <vt:i4>27</vt:i4>
      </vt:variant>
      <vt:variant>
        <vt:lpstr>Theme</vt:lpstr>
      </vt:variant>
      <vt:variant>
        <vt:i4>25</vt:i4>
      </vt:variant>
      <vt:variant>
        <vt:lpstr>Embedded OLE Servers</vt:lpstr>
      </vt:variant>
      <vt:variant>
        <vt:i4>1</vt:i4>
      </vt:variant>
      <vt:variant>
        <vt:lpstr>Slide Titles</vt:lpstr>
      </vt:variant>
      <vt:variant>
        <vt:i4>60</vt:i4>
      </vt:variant>
    </vt:vector>
  </HeadingPairs>
  <TitlesOfParts>
    <vt:vector size="113" baseType="lpstr">
      <vt:lpstr>B VAG Rounded Bold</vt:lpstr>
      <vt:lpstr>Chicago</vt:lpstr>
      <vt:lpstr>Invitation</vt:lpstr>
      <vt:lpstr>Jott 43 Extended</vt:lpstr>
      <vt:lpstr>Kosher-Normal</vt:lpstr>
      <vt:lpstr>ＭＳ Ｐゴシック</vt:lpstr>
      <vt:lpstr>Nadianne</vt:lpstr>
      <vt:lpstr>SimSun</vt:lpstr>
      <vt:lpstr>Times</vt:lpstr>
      <vt:lpstr>Arial</vt:lpstr>
      <vt:lpstr>Bookman Old Style</vt:lpstr>
      <vt:lpstr>Braggadocio</vt:lpstr>
      <vt:lpstr>Calibri</vt:lpstr>
      <vt:lpstr>Century Gothic</vt:lpstr>
      <vt:lpstr>Comic Sans MS</vt:lpstr>
      <vt:lpstr>Copperplate Gothic Bold</vt:lpstr>
      <vt:lpstr>Garamond</vt:lpstr>
      <vt:lpstr>Georgia</vt:lpstr>
      <vt:lpstr>Helvetica</vt:lpstr>
      <vt:lpstr>Impact</vt:lpstr>
      <vt:lpstr>Monotype Sorts</vt:lpstr>
      <vt:lpstr>Tahoma</vt:lpstr>
      <vt:lpstr>Times New Roman</vt:lpstr>
      <vt:lpstr>Trebuchet MS</vt:lpstr>
      <vt:lpstr>Verdana</vt:lpstr>
      <vt:lpstr>Wingdings</vt:lpstr>
      <vt:lpstr>Wingdings 2</vt:lpstr>
      <vt:lpstr>Whirlpool</vt:lpstr>
      <vt:lpstr>untitled 3</vt:lpstr>
      <vt:lpstr>Balance</vt:lpstr>
      <vt:lpstr>1_untitled 3</vt:lpstr>
      <vt:lpstr>Stream</vt:lpstr>
      <vt:lpstr>Default Design</vt:lpstr>
      <vt:lpstr>Alchemy</vt:lpstr>
      <vt:lpstr>Desk Lamp</vt:lpstr>
      <vt:lpstr>Executive</vt:lpstr>
      <vt:lpstr>2_Bold Stripes</vt:lpstr>
      <vt:lpstr>Civic</vt:lpstr>
      <vt:lpstr>1_Whirlpool</vt:lpstr>
      <vt:lpstr>Notebook</vt:lpstr>
      <vt:lpstr>1_Slit</vt:lpstr>
      <vt:lpstr>1_Orbit</vt:lpstr>
      <vt:lpstr>Compass</vt:lpstr>
      <vt:lpstr>5_Compass</vt:lpstr>
      <vt:lpstr>2_Orbit</vt:lpstr>
      <vt:lpstr>16_Blank Presentation</vt:lpstr>
      <vt:lpstr>17_Blank Presentation</vt:lpstr>
      <vt:lpstr>3_Blank Presentation</vt:lpstr>
      <vt:lpstr>4_blstripc.ppt - Blue Stripes</vt:lpstr>
      <vt:lpstr>5_blstripc.ppt - Blue Stripes</vt:lpstr>
      <vt:lpstr>1_blstripc.ppt - Blue Stripes</vt:lpstr>
      <vt:lpstr>46_Blank Presentation</vt:lpstr>
      <vt:lpstr>Microsoft ClipArt Gallery</vt:lpstr>
      <vt:lpstr>Biblical Covenants</vt:lpstr>
      <vt:lpstr>Kinds of Covenants</vt:lpstr>
      <vt:lpstr>Guidelines to Interpret Prophecy</vt:lpstr>
      <vt:lpstr>The Line of Blessing</vt:lpstr>
      <vt:lpstr>Genesis Chart</vt:lpstr>
      <vt:lpstr>Patriarchal Family Tree</vt:lpstr>
      <vt:lpstr>Types of Covenants</vt:lpstr>
      <vt:lpstr>Types of Conditional Covenants</vt:lpstr>
      <vt:lpstr>Ancient Conditional Covenants</vt:lpstr>
      <vt:lpstr>The Land of Abraham</vt:lpstr>
      <vt:lpstr>Land-Seed-Blessing</vt:lpstr>
      <vt:lpstr>Abrahamic Covenant</vt:lpstr>
      <vt:lpstr>Genesis 15 Ratification</vt:lpstr>
      <vt:lpstr>Is the Abrahamic Covenant Unconditional?</vt:lpstr>
      <vt:lpstr>The Three Basic Elements</vt:lpstr>
      <vt:lpstr>The Three Basic Elements</vt:lpstr>
      <vt:lpstr>The Elements Expanded</vt:lpstr>
      <vt:lpstr>Literal - Eternal - Unconditional</vt:lpstr>
      <vt:lpstr>Types of Unconditional Covenants</vt:lpstr>
      <vt:lpstr>Borders of the Land Promised to Abraham</vt:lpstr>
      <vt:lpstr>COVENANT KINDNESS TOWARDS  the  DAVIDIC DYNASTY</vt:lpstr>
      <vt:lpstr>Nathan related God's promise to David (2 Sam. 7)</vt:lpstr>
      <vt:lpstr>KEY VERSE</vt:lpstr>
      <vt:lpstr>Types of Covenants</vt:lpstr>
      <vt:lpstr>Promises of the Davidic Covenant</vt:lpstr>
      <vt:lpstr>A Literal Kingdom for David's Line</vt:lpstr>
      <vt:lpstr>The New Covenant </vt:lpstr>
      <vt:lpstr>Four Unconditional Biblical Covenants</vt:lpstr>
      <vt:lpstr>The New Covenant</vt:lpstr>
      <vt:lpstr>The New Covenant</vt:lpstr>
      <vt:lpstr>Unconditional Nature</vt:lpstr>
      <vt:lpstr>… This cup is the  NEW COVENANT  in my blood, which is POURED OUT  for you.</vt:lpstr>
      <vt:lpstr>How could Jesus apply the new covenant promises to his disciples when the other provisions were not fulfilled then?    (What about Israel and Judah reunified?  What about all people knowing God?)</vt:lpstr>
      <vt:lpstr>Views on the Time of Fulfillment</vt:lpstr>
      <vt:lpstr>Provisions</vt:lpstr>
      <vt:lpstr>"Old" Replaced by "New"</vt:lpstr>
      <vt:lpstr>How to Reconcile?</vt:lpstr>
      <vt:lpstr>Views on the New Covenant</vt:lpstr>
      <vt:lpstr>Views on New Covenant Fulfillment</vt:lpstr>
      <vt:lpstr>Views on New Covenant Fulfillment</vt:lpstr>
      <vt:lpstr>My View on New Covenant Fulfillment</vt:lpstr>
      <vt:lpstr>"This cup is the new covenant in my blood" (Luke 22:20)</vt:lpstr>
      <vt:lpstr>Signs of the Covenants</vt:lpstr>
      <vt:lpstr>Kingdom &amp; Covenants Timeline</vt:lpstr>
      <vt:lpstr>Contrasting Two Key Covenants</vt:lpstr>
      <vt:lpstr>Contrasting Two Key Covenants</vt:lpstr>
      <vt:lpstr>Contrasting Two Key Covenants</vt:lpstr>
      <vt:lpstr>Covenant Implications</vt:lpstr>
      <vt:lpstr>Animals</vt:lpstr>
      <vt:lpstr>Man</vt:lpstr>
      <vt:lpstr>Woman</vt:lpstr>
      <vt:lpstr>Mandate</vt:lpstr>
      <vt:lpstr>An All-Encompassing Theme</vt:lpstr>
      <vt:lpstr>Kingdom &amp; Covenants Timeline</vt:lpstr>
      <vt:lpstr>My View of the OT's Theme</vt:lpstr>
      <vt:lpstr>My View of the NT's Theme</vt:lpstr>
      <vt:lpstr>My View of the Bible's Theme</vt:lpstr>
      <vt:lpstr>The Bible's Chiasm</vt:lpstr>
      <vt:lpstr>Black</vt:lpstr>
      <vt:lpstr>Future (Eschatology)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 of Blessing</dc:title>
  <dc:creator>Rick Griffith</dc:creator>
  <cp:lastModifiedBy>Rick Griffith</cp:lastModifiedBy>
  <cp:revision>93</cp:revision>
  <dcterms:created xsi:type="dcterms:W3CDTF">2009-09-15T01:01:19Z</dcterms:created>
  <dcterms:modified xsi:type="dcterms:W3CDTF">2026-03-14T13:49:33Z</dcterms:modified>
</cp:coreProperties>
</file>