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3" r:id="rId3"/>
    <p:sldMasterId id="2147483686" r:id="rId4"/>
    <p:sldMasterId id="2147483699" r:id="rId5"/>
    <p:sldMasterId id="2147483713" r:id="rId6"/>
    <p:sldMasterId id="2147483725" r:id="rId7"/>
    <p:sldMasterId id="2147483737" r:id="rId8"/>
    <p:sldMasterId id="2147483749" r:id="rId9"/>
  </p:sldMasterIdLst>
  <p:notesMasterIdLst>
    <p:notesMasterId r:id="rId57"/>
  </p:notesMasterIdLst>
  <p:sldIdLst>
    <p:sldId id="256" r:id="rId10"/>
    <p:sldId id="296" r:id="rId11"/>
    <p:sldId id="274" r:id="rId12"/>
    <p:sldId id="262" r:id="rId13"/>
    <p:sldId id="259" r:id="rId14"/>
    <p:sldId id="260" r:id="rId15"/>
    <p:sldId id="258" r:id="rId16"/>
    <p:sldId id="261" r:id="rId17"/>
    <p:sldId id="263" r:id="rId18"/>
    <p:sldId id="294" r:id="rId19"/>
    <p:sldId id="270" r:id="rId20"/>
    <p:sldId id="266" r:id="rId21"/>
    <p:sldId id="275" r:id="rId22"/>
    <p:sldId id="276" r:id="rId23"/>
    <p:sldId id="280" r:id="rId24"/>
    <p:sldId id="297" r:id="rId25"/>
    <p:sldId id="283" r:id="rId26"/>
    <p:sldId id="271" r:id="rId27"/>
    <p:sldId id="285" r:id="rId28"/>
    <p:sldId id="298" r:id="rId29"/>
    <p:sldId id="272" r:id="rId30"/>
    <p:sldId id="269" r:id="rId31"/>
    <p:sldId id="268" r:id="rId32"/>
    <p:sldId id="265" r:id="rId33"/>
    <p:sldId id="286" r:id="rId34"/>
    <p:sldId id="288" r:id="rId35"/>
    <p:sldId id="289" r:id="rId36"/>
    <p:sldId id="290" r:id="rId37"/>
    <p:sldId id="291" r:id="rId38"/>
    <p:sldId id="292" r:id="rId39"/>
    <p:sldId id="277" r:id="rId40"/>
    <p:sldId id="264" r:id="rId41"/>
    <p:sldId id="267" r:id="rId42"/>
    <p:sldId id="27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257"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F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90950"/>
  </p:normalViewPr>
  <p:slideViewPr>
    <p:cSldViewPr>
      <p:cViewPr>
        <p:scale>
          <a:sx n="106" d="100"/>
          <a:sy n="106" d="100"/>
        </p:scale>
        <p:origin x="752"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4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USA</c:v>
                </c:pt>
              </c:strCache>
            </c:strRef>
          </c:tx>
          <c:explosion val="25"/>
          <c:cat>
            <c:strRef>
              <c:f>Sheet1!$A$2:$A$3</c:f>
              <c:strCache>
                <c:ptCount val="2"/>
                <c:pt idx="0">
                  <c:v>Believe in Reincarnation</c:v>
                </c:pt>
                <c:pt idx="1">
                  <c:v>Other Views</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6AFE-FF4C-9705-98FFDE150494}"/>
            </c:ext>
          </c:extLst>
        </c:ser>
        <c:dLbls>
          <c:showLegendKey val="0"/>
          <c:showVal val="0"/>
          <c:showCatName val="0"/>
          <c:showSerName val="0"/>
          <c:showPercent val="0"/>
          <c:showBubbleSize val="0"/>
          <c:showLeaderLines val="1"/>
        </c:dLbls>
      </c:pie3DChart>
    </c:plotArea>
    <c:legend>
      <c:legendPos val="r"/>
      <c:layout>
        <c:manualLayout>
          <c:xMode val="edge"/>
          <c:yMode val="edge"/>
          <c:x val="0.58267775432662605"/>
          <c:y val="0.24889593893947301"/>
          <c:w val="0.40311733480080097"/>
          <c:h val="0.59907832387664295"/>
        </c:manualLayout>
      </c:layout>
      <c:overlay val="0"/>
      <c:txPr>
        <a:bodyPr/>
        <a:lstStyle/>
        <a:p>
          <a:pPr>
            <a:defRPr sz="2800" b="1">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232952-B5A8-A343-B5B9-1CD32EABAFB5}" type="datetimeFigureOut">
              <a:rPr lang="en-US" smtClean="0"/>
              <a:t>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9ADB14-012B-B84D-BD57-F0ED7A691E81}" type="slidenum">
              <a:rPr lang="en-US" smtClean="0"/>
              <a:t>‹#›</a:t>
            </a:fld>
            <a:endParaRPr lang="en-US"/>
          </a:p>
        </p:txBody>
      </p:sp>
    </p:spTree>
    <p:extLst>
      <p:ext uri="{BB962C8B-B14F-4D97-AF65-F5344CB8AC3E}">
        <p14:creationId xmlns:p14="http://schemas.microsoft.com/office/powerpoint/2010/main" val="614757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toptenz.net/top-10-reasons-for-reincarnation.php%23ixzz2TdMbTywK"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98A554-E03D-0A44-B2DA-F2F3970C1DA3}" type="slidenum">
              <a:rPr lang="en-US" sz="1200">
                <a:solidFill>
                  <a:prstClr val="black"/>
                </a:solidFill>
              </a:rPr>
              <a:pPr/>
              <a:t>2</a:t>
            </a:fld>
            <a:endParaRPr lang="en-US" sz="1200">
              <a:solidFill>
                <a:prstClr val="black"/>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home.sandiego.edu</a:t>
            </a:r>
            <a:r>
              <a:rPr lang="en-US" dirty="0"/>
              <a:t>/~</a:t>
            </a:r>
            <a:r>
              <a:rPr lang="en-US" dirty="0" err="1"/>
              <a:t>baber</a:t>
            </a:r>
            <a:r>
              <a:rPr lang="en-US" dirty="0"/>
              <a:t>/logic/</a:t>
            </a:r>
            <a:r>
              <a:rPr lang="en-US" dirty="0" err="1"/>
              <a:t>gallup.html</a:t>
            </a:r>
            <a:endParaRPr lang="en-US" dirty="0"/>
          </a:p>
          <a:p>
            <a:endParaRPr lang="en-US" dirty="0"/>
          </a:p>
          <a:p>
            <a:r>
              <a:rPr lang="en-US" dirty="0"/>
              <a:t>In 1994 it was 27% and 2001 at 25%, so the belief is going down but still strong.</a:t>
            </a:r>
          </a:p>
        </p:txBody>
      </p:sp>
      <p:sp>
        <p:nvSpPr>
          <p:cNvPr id="4" name="Slide Number Placeholder 3"/>
          <p:cNvSpPr>
            <a:spLocks noGrp="1"/>
          </p:cNvSpPr>
          <p:nvPr>
            <p:ph type="sldNum" sz="quarter" idx="10"/>
          </p:nvPr>
        </p:nvSpPr>
        <p:spPr/>
        <p:txBody>
          <a:bodyPr/>
          <a:lstStyle/>
          <a:p>
            <a:fld id="{6D9ADB14-012B-B84D-BD57-F0ED7A691E81}" type="slidenum">
              <a:rPr lang="en-US" smtClean="0"/>
              <a:t>9</a:t>
            </a:fld>
            <a:endParaRPr lang="en-US"/>
          </a:p>
        </p:txBody>
      </p:sp>
    </p:spTree>
    <p:extLst>
      <p:ext uri="{BB962C8B-B14F-4D97-AF65-F5344CB8AC3E}">
        <p14:creationId xmlns:p14="http://schemas.microsoft.com/office/powerpoint/2010/main" val="190620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www.psychics.co.uk</a:t>
            </a:r>
            <a:r>
              <a:rPr lang="en-US" dirty="0"/>
              <a:t>/blog/have-you-spoken-foreign-languages-in-dreams/</a:t>
            </a:r>
          </a:p>
        </p:txBody>
      </p:sp>
      <p:sp>
        <p:nvSpPr>
          <p:cNvPr id="4" name="Slide Number Placeholder 3"/>
          <p:cNvSpPr>
            <a:spLocks noGrp="1"/>
          </p:cNvSpPr>
          <p:nvPr>
            <p:ph type="sldNum" sz="quarter" idx="10"/>
          </p:nvPr>
        </p:nvSpPr>
        <p:spPr/>
        <p:txBody>
          <a:bodyPr/>
          <a:lstStyle/>
          <a:p>
            <a:fld id="{6D9ADB14-012B-B84D-BD57-F0ED7A691E81}" type="slidenum">
              <a:rPr lang="en-US" smtClean="0"/>
              <a:t>15</a:t>
            </a:fld>
            <a:endParaRPr lang="en-US"/>
          </a:p>
        </p:txBody>
      </p:sp>
    </p:spTree>
    <p:extLst>
      <p:ext uri="{BB962C8B-B14F-4D97-AF65-F5344CB8AC3E}">
        <p14:creationId xmlns:p14="http://schemas.microsoft.com/office/powerpoint/2010/main" val="2239620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dirty="0"/>
              <a:t>/top-10-reasons-for-reincarnation.php</a:t>
            </a:r>
          </a:p>
        </p:txBody>
      </p:sp>
      <p:sp>
        <p:nvSpPr>
          <p:cNvPr id="4" name="Slide Number Placeholder 3"/>
          <p:cNvSpPr>
            <a:spLocks noGrp="1"/>
          </p:cNvSpPr>
          <p:nvPr>
            <p:ph type="sldNum" sz="quarter" idx="10"/>
          </p:nvPr>
        </p:nvSpPr>
        <p:spPr/>
        <p:txBody>
          <a:bodyPr/>
          <a:lstStyle/>
          <a:p>
            <a:fld id="{6D9ADB14-012B-B84D-BD57-F0ED7A691E81}" type="slidenum">
              <a:rPr lang="en-US" smtClean="0"/>
              <a:t>18</a:t>
            </a:fld>
            <a:endParaRPr lang="en-US"/>
          </a:p>
        </p:txBody>
      </p:sp>
    </p:spTree>
    <p:extLst>
      <p:ext uri="{BB962C8B-B14F-4D97-AF65-F5344CB8AC3E}">
        <p14:creationId xmlns:p14="http://schemas.microsoft.com/office/powerpoint/2010/main" val="246481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a:t>/top-10-reasons-for-reincarnation.php</a:t>
            </a:r>
          </a:p>
        </p:txBody>
      </p:sp>
      <p:sp>
        <p:nvSpPr>
          <p:cNvPr id="4" name="Slide Number Placeholder 3"/>
          <p:cNvSpPr>
            <a:spLocks noGrp="1"/>
          </p:cNvSpPr>
          <p:nvPr>
            <p:ph type="sldNum" sz="quarter" idx="10"/>
          </p:nvPr>
        </p:nvSpPr>
        <p:spPr/>
        <p:txBody>
          <a:bodyPr/>
          <a:lstStyle/>
          <a:p>
            <a:fld id="{6D9ADB14-012B-B84D-BD57-F0ED7A691E81}" type="slidenum">
              <a:rPr lang="en-US" smtClean="0"/>
              <a:t>19</a:t>
            </a:fld>
            <a:endParaRPr lang="en-US"/>
          </a:p>
        </p:txBody>
      </p:sp>
    </p:spTree>
    <p:extLst>
      <p:ext uri="{BB962C8B-B14F-4D97-AF65-F5344CB8AC3E}">
        <p14:creationId xmlns:p14="http://schemas.microsoft.com/office/powerpoint/2010/main" val="246481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p:cNvSpPr>
            <a:spLocks noGrp="1" noRot="1" noChangeAspect="1"/>
          </p:cNvSpPr>
          <p:nvPr>
            <p:ph type="sldImg"/>
          </p:nvPr>
        </p:nvSpPr>
        <p:spPr>
          <a:ln/>
        </p:spPr>
      </p:sp>
      <p:sp>
        <p:nvSpPr>
          <p:cNvPr id="489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atin typeface="Times New Roman" charset="0"/>
                <a:ea typeface="ＭＳ Ｐゴシック" charset="0"/>
                <a:cs typeface="ＭＳ Ｐゴシック" charset="0"/>
                <a:hlinkClick r:id="rId3"/>
              </a:rPr>
              <a:t>Civil War</a:t>
            </a:r>
            <a:r>
              <a:rPr lang="en-US">
                <a:latin typeface="Times New Roman" charset="0"/>
                <a:ea typeface="ＭＳ Ｐゴシック" charset="0"/>
                <a:cs typeface="ＭＳ Ｐゴシック" charset="0"/>
              </a:rPr>
              <a:t> 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Read more: </a:t>
            </a:r>
            <a:r>
              <a:rPr lang="en-US">
                <a:latin typeface="Calibri" charset="0"/>
                <a:ea typeface="ＭＳ Ｐゴシック" charset="0"/>
                <a:cs typeface="ＭＳ Ｐゴシック" charset="0"/>
                <a:hlinkClick r:id="rId4"/>
              </a:rPr>
              <a:t>http://www.toptenz.net/top-10-reasons-for-reincarnation.php#ixzz2TdMbTywK</a:t>
            </a:r>
            <a:endParaRPr lang="en-US">
              <a:latin typeface="Calibri" charset="0"/>
              <a:ea typeface="ＭＳ Ｐゴシック" charset="0"/>
              <a:cs typeface="ＭＳ Ｐゴシック" charset="0"/>
            </a:endParaRPr>
          </a:p>
        </p:txBody>
      </p:sp>
      <p:sp>
        <p:nvSpPr>
          <p:cNvPr id="489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A66D8D-D0E9-8D48-A478-F0D2998847D3}" type="slidenum">
              <a:rPr lang="en-US" sz="1200">
                <a:solidFill>
                  <a:srgbClr val="000000"/>
                </a:solidFill>
              </a:rPr>
              <a:pPr eaLnBrk="1" hangingPunct="1"/>
              <a:t>20</a:t>
            </a:fld>
            <a:endParaRPr 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OB-38-Salvation-38</a:t>
            </a:r>
          </a:p>
          <a:p>
            <a:r>
              <a:rPr lang="en-US" dirty="0"/>
              <a:t>NS-08-2Cor-255</a:t>
            </a:r>
          </a:p>
          <a:p>
            <a:r>
              <a:rPr lang="en-US" dirty="0"/>
              <a:t>FU-03-Reincarnation&amp;SpiritsInPrison-45</a:t>
            </a:r>
          </a:p>
        </p:txBody>
      </p:sp>
      <p:sp>
        <p:nvSpPr>
          <p:cNvPr id="4" name="Slide Number Placeholder 3"/>
          <p:cNvSpPr>
            <a:spLocks noGrp="1"/>
          </p:cNvSpPr>
          <p:nvPr>
            <p:ph type="sldNum" sz="quarter" idx="5"/>
          </p:nvPr>
        </p:nvSpPr>
        <p:spPr/>
        <p:txBody>
          <a:bodyPr/>
          <a:lstStyle/>
          <a:p>
            <a:fld id="{6D9ADB14-012B-B84D-BD57-F0ED7A691E81}" type="slidenum">
              <a:rPr lang="en-US" smtClean="0"/>
              <a:t>45</a:t>
            </a:fld>
            <a:endParaRPr lang="en-US"/>
          </a:p>
        </p:txBody>
      </p:sp>
    </p:spTree>
    <p:extLst>
      <p:ext uri="{BB962C8B-B14F-4D97-AF65-F5344CB8AC3E}">
        <p14:creationId xmlns:p14="http://schemas.microsoft.com/office/powerpoint/2010/main" val="1963834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387517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3163023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706782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3683365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29416915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271862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2329598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sz="4400">
                <a:solidFill>
                  <a:srgbClr val="FFFFFF"/>
                </a:solidFill>
                <a:ea typeface="Arial" charset="0"/>
                <a:cs typeface="Arial"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sz="4400">
                <a:solidFill>
                  <a:srgbClr val="FFFFFF"/>
                </a:solidFill>
                <a:ea typeface="Arial" charset="0"/>
                <a:cs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CFCDF096-DD8C-BD4F-937C-1C9CC7FABC7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6048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85661659-448A-C141-A09D-8676F5FE22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01709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E549E1D-DB70-F843-A2E5-6A9B857CDB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33558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EEB866EB-3DDE-4340-BD01-40C2B13F11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067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540405E-D77D-564F-A0B7-80C83E17BF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28909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8F401E71-0E34-1542-B487-E1F1D8D320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3673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D9E7A001-D53C-6147-BF15-F22C626AAD9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21891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0913FDAE-D6DF-304D-B24C-15C9B0EF92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5056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2204338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A6FB94A2-715F-EF4F-A875-BCE9B33B3D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8248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9146BDE-E883-2640-808E-56859BAB6D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52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55B0137C-2F4A-8349-8608-7F72DF62B4B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44331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fld id="{156AC2E4-A5F8-904F-B4DE-89F736ACCFB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8965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sz="4400">
                <a:solidFill>
                  <a:srgbClr val="FFFFFF"/>
                </a:solidFill>
                <a:ea typeface="Arial" charset="0"/>
                <a:cs typeface="Arial"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sz="4400">
                <a:solidFill>
                  <a:srgbClr val="FFFFFF"/>
                </a:solidFill>
                <a:ea typeface="Arial" charset="0"/>
                <a:cs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CFCDF096-DD8C-BD4F-937C-1C9CC7FABC7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0864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85661659-448A-C141-A09D-8676F5FE22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0218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E549E1D-DB70-F843-A2E5-6A9B857CDB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5928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EEB866EB-3DDE-4340-BD01-40C2B13F11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377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540405E-D77D-564F-A0B7-80C83E17BF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0497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8F401E71-0E34-1542-B487-E1F1D8D320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5462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1576824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D9E7A001-D53C-6147-BF15-F22C626AAD9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87817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0913FDAE-D6DF-304D-B24C-15C9B0EF92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11566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A6FB94A2-715F-EF4F-A875-BCE9B33B3D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9515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9146BDE-E883-2640-808E-56859BAB6D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96919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55B0137C-2F4A-8349-8608-7F72DF62B4B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09182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fld id="{156AC2E4-A5F8-904F-B4DE-89F736ACCFB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6469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E495A3D8-3F49-5043-87E7-8FE10C28D547}" type="slidenum">
              <a:rPr lang="en-US"/>
              <a:pPr>
                <a:defRPr/>
              </a:pPr>
              <a:t>‹#›</a:t>
            </a:fld>
            <a:endParaRPr lang="en-US"/>
          </a:p>
        </p:txBody>
      </p:sp>
    </p:spTree>
    <p:extLst>
      <p:ext uri="{BB962C8B-B14F-4D97-AF65-F5344CB8AC3E}">
        <p14:creationId xmlns:p14="http://schemas.microsoft.com/office/powerpoint/2010/main" val="4225919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4A53101E-E744-0A40-BF48-428E22188E15}" type="slidenum">
              <a:rPr lang="en-US"/>
              <a:pPr>
                <a:defRPr/>
              </a:pPr>
              <a:t>‹#›</a:t>
            </a:fld>
            <a:endParaRPr lang="en-US"/>
          </a:p>
        </p:txBody>
      </p:sp>
    </p:spTree>
    <p:extLst>
      <p:ext uri="{BB962C8B-B14F-4D97-AF65-F5344CB8AC3E}">
        <p14:creationId xmlns:p14="http://schemas.microsoft.com/office/powerpoint/2010/main" val="1285182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E3FED6-A81C-2A43-9ECB-EA41F8151B78}" type="slidenum">
              <a:rPr lang="en-US"/>
              <a:pPr>
                <a:defRPr/>
              </a:pPr>
              <a:t>‹#›</a:t>
            </a:fld>
            <a:endParaRPr lang="en-US"/>
          </a:p>
        </p:txBody>
      </p:sp>
    </p:spTree>
    <p:extLst>
      <p:ext uri="{BB962C8B-B14F-4D97-AF65-F5344CB8AC3E}">
        <p14:creationId xmlns:p14="http://schemas.microsoft.com/office/powerpoint/2010/main" val="452403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F4D702E-1655-1F48-BFBA-743A451B46AC}" type="slidenum">
              <a:rPr lang="en-US"/>
              <a:pPr>
                <a:defRPr/>
              </a:pPr>
              <a:t>‹#›</a:t>
            </a:fld>
            <a:endParaRPr lang="en-US"/>
          </a:p>
        </p:txBody>
      </p:sp>
    </p:spTree>
    <p:extLst>
      <p:ext uri="{BB962C8B-B14F-4D97-AF65-F5344CB8AC3E}">
        <p14:creationId xmlns:p14="http://schemas.microsoft.com/office/powerpoint/2010/main" val="344896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3772542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529946B3-163B-9045-8D22-5C990F3E02F2}" type="slidenum">
              <a:rPr lang="en-US"/>
              <a:pPr>
                <a:defRPr/>
              </a:pPr>
              <a:t>‹#›</a:t>
            </a:fld>
            <a:endParaRPr lang="en-US"/>
          </a:p>
        </p:txBody>
      </p:sp>
    </p:spTree>
    <p:extLst>
      <p:ext uri="{BB962C8B-B14F-4D97-AF65-F5344CB8AC3E}">
        <p14:creationId xmlns:p14="http://schemas.microsoft.com/office/powerpoint/2010/main" val="2146525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FD9A46CB-C667-6A4E-92FB-9CDC99CD4308}" type="slidenum">
              <a:rPr lang="en-US"/>
              <a:pPr>
                <a:defRPr/>
              </a:pPr>
              <a:t>‹#›</a:t>
            </a:fld>
            <a:endParaRPr lang="en-US"/>
          </a:p>
        </p:txBody>
      </p:sp>
    </p:spTree>
    <p:extLst>
      <p:ext uri="{BB962C8B-B14F-4D97-AF65-F5344CB8AC3E}">
        <p14:creationId xmlns:p14="http://schemas.microsoft.com/office/powerpoint/2010/main" val="1103251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590331CB-281E-DC46-BD28-AB3943A6BCC0}" type="slidenum">
              <a:rPr lang="en-US"/>
              <a:pPr>
                <a:defRPr/>
              </a:pPr>
              <a:t>‹#›</a:t>
            </a:fld>
            <a:endParaRPr lang="en-US"/>
          </a:p>
        </p:txBody>
      </p:sp>
    </p:spTree>
    <p:extLst>
      <p:ext uri="{BB962C8B-B14F-4D97-AF65-F5344CB8AC3E}">
        <p14:creationId xmlns:p14="http://schemas.microsoft.com/office/powerpoint/2010/main" val="1676129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AD545B4F-A21A-3049-84D7-AB9FD1C84029}" type="slidenum">
              <a:rPr lang="en-US"/>
              <a:pPr>
                <a:defRPr/>
              </a:pPr>
              <a:t>‹#›</a:t>
            </a:fld>
            <a:endParaRPr lang="en-US"/>
          </a:p>
        </p:txBody>
      </p:sp>
    </p:spTree>
    <p:extLst>
      <p:ext uri="{BB962C8B-B14F-4D97-AF65-F5344CB8AC3E}">
        <p14:creationId xmlns:p14="http://schemas.microsoft.com/office/powerpoint/2010/main" val="2603847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BEFA8FBC-186B-8F42-8874-50C173562BBE}" type="slidenum">
              <a:rPr lang="en-US"/>
              <a:pPr>
                <a:defRPr/>
              </a:pPr>
              <a:t>‹#›</a:t>
            </a:fld>
            <a:endParaRPr lang="en-US"/>
          </a:p>
        </p:txBody>
      </p:sp>
    </p:spTree>
    <p:extLst>
      <p:ext uri="{BB962C8B-B14F-4D97-AF65-F5344CB8AC3E}">
        <p14:creationId xmlns:p14="http://schemas.microsoft.com/office/powerpoint/2010/main" val="3860168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81C0C746-7080-2B40-8218-2F6F47EA8139}" type="slidenum">
              <a:rPr lang="en-US"/>
              <a:pPr>
                <a:defRPr/>
              </a:pPr>
              <a:t>‹#›</a:t>
            </a:fld>
            <a:endParaRPr lang="en-US"/>
          </a:p>
        </p:txBody>
      </p:sp>
    </p:spTree>
    <p:extLst>
      <p:ext uri="{BB962C8B-B14F-4D97-AF65-F5344CB8AC3E}">
        <p14:creationId xmlns:p14="http://schemas.microsoft.com/office/powerpoint/2010/main" val="4003191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B9092E3-AB3D-C148-8CE9-52862DEA227C}" type="slidenum">
              <a:rPr lang="en-US"/>
              <a:pPr>
                <a:defRPr/>
              </a:pPr>
              <a:t>‹#›</a:t>
            </a:fld>
            <a:endParaRPr lang="en-US"/>
          </a:p>
        </p:txBody>
      </p:sp>
    </p:spTree>
    <p:extLst>
      <p:ext uri="{BB962C8B-B14F-4D97-AF65-F5344CB8AC3E}">
        <p14:creationId xmlns:p14="http://schemas.microsoft.com/office/powerpoint/2010/main" val="549650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C6D7ABC-F057-6B4B-87E4-022653B4719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8165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236B3B-6543-BB4A-A0EB-AB1A5C601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124072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35E09FE-6EDD-1446-861D-2DC6C9972A1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5425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3212875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A7BCE2F-BB2C-8F4E-9254-BC722416A31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26262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EC4C24E9-B653-0F46-9A74-BBD11DC53A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81406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1FA42D7B-29BA-E24A-B443-995F028D94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47175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40A1D751-1A0E-AD47-9BD5-F1A376D22D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0318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CB9EA3F-3825-7346-BF9F-AA4EC7B4890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269745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BE96E5A-82C8-2F4E-B177-DF06A796368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9531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C3A8AA6-FCCD-9541-B937-704C72A7EE8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9595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6FC4039-DFEA-2742-8F55-55D004F088C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68302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5A01768-9F54-A44A-85C5-4BEB7BFA105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21256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A389382-67F4-FF45-A31A-C31AAC768F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7933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3447183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8101415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A2C7E2AC-8A1E-D441-9D5B-22FB8300D262}" type="slidenum">
              <a:rPr lang="en-US"/>
              <a:pPr>
                <a:defRPr/>
              </a:pPr>
              <a:t>‹#›</a:t>
            </a:fld>
            <a:endParaRPr lang="en-US"/>
          </a:p>
        </p:txBody>
      </p:sp>
    </p:spTree>
    <p:extLst>
      <p:ext uri="{BB962C8B-B14F-4D97-AF65-F5344CB8AC3E}">
        <p14:creationId xmlns:p14="http://schemas.microsoft.com/office/powerpoint/2010/main" val="42616593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2A368236-7505-EC4F-A077-BEE2E20F0963}" type="slidenum">
              <a:rPr lang="en-US"/>
              <a:pPr>
                <a:defRPr/>
              </a:pPr>
              <a:t>‹#›</a:t>
            </a:fld>
            <a:endParaRPr lang="en-US"/>
          </a:p>
        </p:txBody>
      </p:sp>
    </p:spTree>
    <p:extLst>
      <p:ext uri="{BB962C8B-B14F-4D97-AF65-F5344CB8AC3E}">
        <p14:creationId xmlns:p14="http://schemas.microsoft.com/office/powerpoint/2010/main" val="798899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AF15C9F9-B3A0-B142-B98F-C5E2AE4D91BC}" type="slidenum">
              <a:rPr lang="en-US"/>
              <a:pPr>
                <a:defRPr/>
              </a:pPr>
              <a:t>‹#›</a:t>
            </a:fld>
            <a:endParaRPr lang="en-US"/>
          </a:p>
        </p:txBody>
      </p:sp>
    </p:spTree>
    <p:extLst>
      <p:ext uri="{BB962C8B-B14F-4D97-AF65-F5344CB8AC3E}">
        <p14:creationId xmlns:p14="http://schemas.microsoft.com/office/powerpoint/2010/main" val="777442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0A50D35B-5FE8-224C-969C-909CF2844E35}" type="slidenum">
              <a:rPr lang="en-US"/>
              <a:pPr>
                <a:defRPr/>
              </a:pPr>
              <a:t>‹#›</a:t>
            </a:fld>
            <a:endParaRPr lang="en-US"/>
          </a:p>
        </p:txBody>
      </p:sp>
    </p:spTree>
    <p:extLst>
      <p:ext uri="{BB962C8B-B14F-4D97-AF65-F5344CB8AC3E}">
        <p14:creationId xmlns:p14="http://schemas.microsoft.com/office/powerpoint/2010/main" val="2824324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36BB6BC8-7DA2-234B-BE07-E38443AB6618}" type="slidenum">
              <a:rPr lang="en-US"/>
              <a:pPr>
                <a:defRPr/>
              </a:pPr>
              <a:t>‹#›</a:t>
            </a:fld>
            <a:endParaRPr lang="en-US"/>
          </a:p>
        </p:txBody>
      </p:sp>
    </p:spTree>
    <p:extLst>
      <p:ext uri="{BB962C8B-B14F-4D97-AF65-F5344CB8AC3E}">
        <p14:creationId xmlns:p14="http://schemas.microsoft.com/office/powerpoint/2010/main" val="1648591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9B08DE6C-6A01-894A-8FE1-D7156A8925EC}" type="slidenum">
              <a:rPr lang="en-US"/>
              <a:pPr>
                <a:defRPr/>
              </a:pPr>
              <a:t>‹#›</a:t>
            </a:fld>
            <a:endParaRPr lang="en-US"/>
          </a:p>
        </p:txBody>
      </p:sp>
    </p:spTree>
    <p:extLst>
      <p:ext uri="{BB962C8B-B14F-4D97-AF65-F5344CB8AC3E}">
        <p14:creationId xmlns:p14="http://schemas.microsoft.com/office/powerpoint/2010/main" val="2786023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D55C65C9-DBCA-494D-A1F0-DEA5BD5118EF}" type="slidenum">
              <a:rPr lang="en-US"/>
              <a:pPr>
                <a:defRPr/>
              </a:pPr>
              <a:t>‹#›</a:t>
            </a:fld>
            <a:endParaRPr lang="en-US"/>
          </a:p>
        </p:txBody>
      </p:sp>
    </p:spTree>
    <p:extLst>
      <p:ext uri="{BB962C8B-B14F-4D97-AF65-F5344CB8AC3E}">
        <p14:creationId xmlns:p14="http://schemas.microsoft.com/office/powerpoint/2010/main" val="3813357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9C063F8-9519-324F-914F-38CCA66DB982}" type="slidenum">
              <a:rPr lang="en-US"/>
              <a:pPr>
                <a:defRPr/>
              </a:pPr>
              <a:t>‹#›</a:t>
            </a:fld>
            <a:endParaRPr lang="en-US"/>
          </a:p>
        </p:txBody>
      </p:sp>
    </p:spTree>
    <p:extLst>
      <p:ext uri="{BB962C8B-B14F-4D97-AF65-F5344CB8AC3E}">
        <p14:creationId xmlns:p14="http://schemas.microsoft.com/office/powerpoint/2010/main" val="18969750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C61251C1-B0E5-B844-B75F-B53E022ACAEE}" type="slidenum">
              <a:rPr lang="en-US"/>
              <a:pPr>
                <a:defRPr/>
              </a:pPr>
              <a:t>‹#›</a:t>
            </a:fld>
            <a:endParaRPr lang="en-US"/>
          </a:p>
        </p:txBody>
      </p:sp>
    </p:spTree>
    <p:extLst>
      <p:ext uri="{BB962C8B-B14F-4D97-AF65-F5344CB8AC3E}">
        <p14:creationId xmlns:p14="http://schemas.microsoft.com/office/powerpoint/2010/main" val="290810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24866837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7FD5DC84-6839-A847-AD58-8E5C5EAFD71C}" type="slidenum">
              <a:rPr lang="en-US"/>
              <a:pPr>
                <a:defRPr/>
              </a:pPr>
              <a:t>‹#›</a:t>
            </a:fld>
            <a:endParaRPr lang="en-US"/>
          </a:p>
        </p:txBody>
      </p:sp>
    </p:spTree>
    <p:extLst>
      <p:ext uri="{BB962C8B-B14F-4D97-AF65-F5344CB8AC3E}">
        <p14:creationId xmlns:p14="http://schemas.microsoft.com/office/powerpoint/2010/main" val="23121861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200">
              <a:solidFill>
                <a:srgbClr val="FFFF00"/>
              </a:solidFill>
              <a:latin typeface="Georgia" charset="0"/>
            </a:endParaRPr>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10A4EF6-08A4-2242-9421-28BFF8F53C4B}"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99610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B7B423-A820-6140-9604-2EE5D2F137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2147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F17435-0EAD-9E46-831B-6D0711E7F3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87929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392F73-872D-F04E-A391-CAA519E34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49040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099431-1D72-7648-A4BA-A2A1AD9753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77071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71DBC8-9F5E-F248-8676-D91B1B6F9A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96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3558ABA-4E8B-9044-BAE7-C182462994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0991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ACCEDB-2371-5D46-9E58-94174FEF1F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2992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9F3535-E4D9-864B-AC39-DE22E8162D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494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7230979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BF922-264A-014F-BF7A-67B04404F9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8724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3D1B00-888A-9B41-80FE-582E030918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24941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8918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5534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3199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3056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252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08292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4081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16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29377232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0401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3529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3214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1658529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34805459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1828149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32282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1681251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3853662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121355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4.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ea typeface="Arial" charset="0"/>
              </a:defRPr>
            </a:lvl1pPr>
          </a:lstStyle>
          <a:p>
            <a:pPr eaLnBrk="1" hangingPunct="1">
              <a:defRPr/>
            </a:pPr>
            <a:endParaRPr lang="en-US">
              <a:solidFill>
                <a:srgbClr val="FFFFFF"/>
              </a:solidFill>
              <a:cs typeface="Arial" charset="0"/>
            </a:endParaRPr>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ea typeface="Arial" charset="0"/>
              </a:defRPr>
            </a:lvl1pPr>
          </a:lstStyle>
          <a:p>
            <a:pPr eaLnBrk="1" hangingPunct="1">
              <a:defRPr/>
            </a:pPr>
            <a:endParaRPr lang="en-US">
              <a:solidFill>
                <a:srgbClr val="FFFFFF"/>
              </a:solidFill>
              <a:cs typeface="Arial" charset="0"/>
            </a:endParaRPr>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pPr eaLnBrk="1" hangingPunct="1"/>
            <a:fld id="{E722928E-C5CE-2D47-A07E-FB5B0ED6B1BF}" type="slidenum">
              <a:rPr lang="en-US" smtClean="0">
                <a:solidFill>
                  <a:srgbClr val="FFFFFF"/>
                </a:solidFill>
                <a:cs typeface="Arial" charset="0"/>
              </a:rPr>
              <a:pPr eaLnBrk="1" hangingPunct="1"/>
              <a:t>‹#›</a:t>
            </a:fld>
            <a:endParaRPr lang="en-US">
              <a:solidFill>
                <a:srgbClr val="FFFFFF"/>
              </a:solidFill>
              <a:cs typeface="Arial" charset="0"/>
            </a:endParaRPr>
          </a:p>
        </p:txBody>
      </p:sp>
    </p:spTree>
    <p:extLst>
      <p:ext uri="{BB962C8B-B14F-4D97-AF65-F5344CB8AC3E}">
        <p14:creationId xmlns:p14="http://schemas.microsoft.com/office/powerpoint/2010/main" val="370137682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ea typeface="Arial" charset="0"/>
              </a:defRPr>
            </a:lvl1pPr>
          </a:lstStyle>
          <a:p>
            <a:pPr eaLnBrk="1" hangingPunct="1">
              <a:defRPr/>
            </a:pPr>
            <a:endParaRPr lang="en-US">
              <a:solidFill>
                <a:srgbClr val="FFFFFF"/>
              </a:solidFill>
              <a:cs typeface="Arial" charset="0"/>
            </a:endParaRPr>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ea typeface="Arial" charset="0"/>
              </a:defRPr>
            </a:lvl1pPr>
          </a:lstStyle>
          <a:p>
            <a:pPr eaLnBrk="1" hangingPunct="1">
              <a:defRPr/>
            </a:pPr>
            <a:endParaRPr lang="en-US">
              <a:solidFill>
                <a:srgbClr val="FFFFFF"/>
              </a:solidFill>
              <a:cs typeface="Arial" charset="0"/>
            </a:endParaRPr>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pPr eaLnBrk="1" hangingPunct="1"/>
            <a:fld id="{E722928E-C5CE-2D47-A07E-FB5B0ED6B1BF}" type="slidenum">
              <a:rPr lang="en-US" smtClean="0">
                <a:solidFill>
                  <a:srgbClr val="FFFFFF"/>
                </a:solidFill>
                <a:cs typeface="Arial" charset="0"/>
              </a:rPr>
              <a:pPr eaLnBrk="1" hangingPunct="1"/>
              <a:t>‹#›</a:t>
            </a:fld>
            <a:endParaRPr lang="en-US">
              <a:solidFill>
                <a:srgbClr val="FFFFFF"/>
              </a:solidFill>
              <a:cs typeface="Arial" charset="0"/>
            </a:endParaRPr>
          </a:p>
        </p:txBody>
      </p:sp>
    </p:spTree>
    <p:extLst>
      <p:ext uri="{BB962C8B-B14F-4D97-AF65-F5344CB8AC3E}">
        <p14:creationId xmlns:p14="http://schemas.microsoft.com/office/powerpoint/2010/main" val="2943414111"/>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05" charset="0"/>
                <a:ea typeface="+mn-ea"/>
                <a:cs typeface="+mn-cs"/>
              </a:defRPr>
            </a:lvl1pPr>
          </a:lstStyle>
          <a:p>
            <a:pPr eaLnBrk="1" hangingPunct="1">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05" charset="0"/>
                <a:ea typeface="+mn-ea"/>
                <a:cs typeface="+mn-cs"/>
              </a:defRPr>
            </a:lvl1pPr>
          </a:lstStyle>
          <a:p>
            <a:pPr eaLnBrk="1" hangingPunct="1">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eaLnBrk="1" hangingPunct="1">
              <a:defRPr/>
            </a:pPr>
            <a:fld id="{868E2674-6A1C-EB4E-A438-926E70C13413}"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11397032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EB99CE04-581C-6A40-B125-5ECDC5468F22}"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588067"/>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5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8677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fontAlgn="base">
        <a:spcBef>
          <a:spcPct val="0"/>
        </a:spcBef>
        <a:spcAft>
          <a:spcPct val="0"/>
        </a:spcAft>
        <a:defRPr sz="4400" b="1">
          <a:solidFill>
            <a:schemeClr val="bg1"/>
          </a:solidFill>
          <a:latin typeface="+mj-lt"/>
          <a:ea typeface="+mj-ea"/>
          <a:cs typeface="+mj-cs"/>
        </a:defRPr>
      </a:lvl1pPr>
      <a:lvl2pPr algn="ctr" rtl="0" fontAlgn="base">
        <a:spcBef>
          <a:spcPct val="0"/>
        </a:spcBef>
        <a:spcAft>
          <a:spcPct val="0"/>
        </a:spcAft>
        <a:defRPr sz="4400" b="1">
          <a:solidFill>
            <a:schemeClr val="bg1"/>
          </a:solidFill>
          <a:latin typeface="Arial" charset="0"/>
          <a:ea typeface="ＭＳ Ｐゴシック" charset="0"/>
          <a:cs typeface="ＭＳ Ｐゴシック" charset="0"/>
        </a:defRPr>
      </a:lvl2pPr>
      <a:lvl3pPr algn="ctr" rtl="0" fontAlgn="base">
        <a:spcBef>
          <a:spcPct val="0"/>
        </a:spcBef>
        <a:spcAft>
          <a:spcPct val="0"/>
        </a:spcAft>
        <a:defRPr sz="4400" b="1">
          <a:solidFill>
            <a:schemeClr val="bg1"/>
          </a:solidFill>
          <a:latin typeface="Arial" charset="0"/>
          <a:ea typeface="ＭＳ Ｐゴシック" charset="0"/>
          <a:cs typeface="ＭＳ Ｐゴシック" charset="0"/>
        </a:defRPr>
      </a:lvl3pPr>
      <a:lvl4pPr algn="ctr" rtl="0" fontAlgn="base">
        <a:spcBef>
          <a:spcPct val="0"/>
        </a:spcBef>
        <a:spcAft>
          <a:spcPct val="0"/>
        </a:spcAft>
        <a:defRPr sz="4400" b="1">
          <a:solidFill>
            <a:schemeClr val="bg1"/>
          </a:solidFill>
          <a:latin typeface="Arial" charset="0"/>
          <a:ea typeface="ＭＳ Ｐゴシック" charset="0"/>
          <a:cs typeface="ＭＳ Ｐゴシック" charset="0"/>
        </a:defRPr>
      </a:lvl4pPr>
      <a:lvl5pPr algn="ctr" rtl="0" fontAlgn="base">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a:solidFill>
            <a:schemeClr val="bg1"/>
          </a:solidFill>
          <a:latin typeface="+mn-lt"/>
          <a:ea typeface="+mn-ea"/>
          <a:cs typeface="+mn-cs"/>
        </a:defRPr>
      </a:lvl1pPr>
      <a:lvl2pPr marL="742950" indent="-285750" algn="l" rtl="0" fontAlgn="base">
        <a:spcBef>
          <a:spcPct val="20000"/>
        </a:spcBef>
        <a:spcAft>
          <a:spcPct val="0"/>
        </a:spcAft>
        <a:buChar char="–"/>
        <a:defRPr sz="2800" b="1">
          <a:solidFill>
            <a:schemeClr val="bg1"/>
          </a:solidFill>
          <a:latin typeface="+mn-lt"/>
          <a:ea typeface="+mn-ea"/>
        </a:defRPr>
      </a:lvl2pPr>
      <a:lvl3pPr marL="1143000" indent="-228600" algn="l" rtl="0" fontAlgn="base">
        <a:spcBef>
          <a:spcPct val="20000"/>
        </a:spcBef>
        <a:spcAft>
          <a:spcPct val="0"/>
        </a:spcAft>
        <a:buChar char="•"/>
        <a:defRPr sz="2400" b="1">
          <a:solidFill>
            <a:schemeClr val="bg1"/>
          </a:solidFill>
          <a:latin typeface="+mn-lt"/>
          <a:ea typeface="+mn-ea"/>
        </a:defRPr>
      </a:lvl3pPr>
      <a:lvl4pPr marL="1600200" indent="-228600" algn="l" rtl="0" fontAlgn="base">
        <a:spcBef>
          <a:spcPct val="20000"/>
        </a:spcBef>
        <a:spcAft>
          <a:spcPct val="0"/>
        </a:spcAft>
        <a:buChar char="–"/>
        <a:defRPr sz="2000" b="1">
          <a:solidFill>
            <a:schemeClr val="bg1"/>
          </a:solidFill>
          <a:latin typeface="+mn-lt"/>
          <a:ea typeface="+mn-ea"/>
        </a:defRPr>
      </a:lvl4pPr>
      <a:lvl5pPr marL="2057400" indent="-228600" algn="l" rtl="0" fontAlgn="base">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solidFill>
                <a:srgbClr val="FFFFFF"/>
              </a:solidFill>
            </a:endParaRPr>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solidFill>
                <a:srgbClr val="FFFFFF"/>
              </a:solidFill>
            </a:endParaRPr>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796EBFC2-7B17-914C-B7FC-878B5F088E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410657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32344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2287981108"/>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hyperlink" Target="http://www.beacy.wa.edu.au/iorr/religions/buddasym.jpg" TargetMode="External"/><Relationship Id="rId3" Type="http://schemas.openxmlformats.org/officeDocument/2006/relationships/image" Target="../media/image6.png"/><Relationship Id="rId7" Type="http://schemas.openxmlformats.org/officeDocument/2006/relationships/image" Target="../media/image10.gif"/><Relationship Id="rId12"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9.emf"/><Relationship Id="rId11" Type="http://schemas.openxmlformats.org/officeDocument/2006/relationships/image" Target="../media/image13.jpeg"/><Relationship Id="rId5" Type="http://schemas.openxmlformats.org/officeDocument/2006/relationships/image" Target="../media/image8.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7.png"/><Relationship Id="rId9" Type="http://schemas.openxmlformats.org/officeDocument/2006/relationships/image" Target="../media/image12.emf"/><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94.xml"/><Relationship Id="rId5" Type="http://schemas.openxmlformats.org/officeDocument/2006/relationships/image" Target="../media/image55.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cover-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832166" cy="6838167"/>
          </a:xfrm>
          <a:prstGeom prst="rect">
            <a:avLst/>
          </a:prstGeom>
        </p:spPr>
      </p:pic>
      <p:sp>
        <p:nvSpPr>
          <p:cNvPr id="2050" name="Rectangle 2"/>
          <p:cNvSpPr>
            <a:spLocks noGrp="1" noChangeArrowheads="1"/>
          </p:cNvSpPr>
          <p:nvPr>
            <p:ph type="ctrTitle"/>
          </p:nvPr>
        </p:nvSpPr>
        <p:spPr>
          <a:xfrm>
            <a:off x="0" y="-677"/>
            <a:ext cx="9144000" cy="1773493"/>
          </a:xfrm>
        </p:spPr>
        <p:txBody>
          <a:bodyPr/>
          <a:lstStyle/>
          <a:p>
            <a:r>
              <a:rPr lang="en-US" sz="8800" dirty="0">
                <a:effectLst>
                  <a:glow rad="203200">
                    <a:schemeClr val="tx1"/>
                  </a:glow>
                </a:effectLst>
              </a:rPr>
              <a:t>Reincarnation</a:t>
            </a:r>
          </a:p>
        </p:txBody>
      </p:sp>
      <p:sp>
        <p:nvSpPr>
          <p:cNvPr id="2051" name="Rectangle 3"/>
          <p:cNvSpPr>
            <a:spLocks noGrp="1" noChangeArrowheads="1"/>
          </p:cNvSpPr>
          <p:nvPr>
            <p:ph type="subTitle" idx="1"/>
          </p:nvPr>
        </p:nvSpPr>
        <p:spPr>
          <a:xfrm>
            <a:off x="-108520" y="2780928"/>
            <a:ext cx="9144000" cy="1700808"/>
          </a:xfrm>
        </p:spPr>
        <p:txBody>
          <a:bodyPr/>
          <a:lstStyle/>
          <a:p>
            <a:r>
              <a:rPr lang="en-US" sz="4800" dirty="0">
                <a:effectLst>
                  <a:glow rad="203200">
                    <a:schemeClr val="tx1"/>
                  </a:glow>
                </a:effectLst>
              </a:rPr>
              <a:t>The What, The Why </a:t>
            </a:r>
            <a:br>
              <a:rPr lang="en-US" sz="4800" dirty="0">
                <a:effectLst>
                  <a:glow rad="203200">
                    <a:schemeClr val="tx1"/>
                  </a:glow>
                </a:effectLst>
              </a:rPr>
            </a:br>
            <a:r>
              <a:rPr lang="en-US" sz="4800" dirty="0">
                <a:effectLst>
                  <a:glow rad="203200">
                    <a:schemeClr val="tx1"/>
                  </a:glow>
                </a:effectLst>
              </a:rPr>
              <a:t>&amp; Our Response</a:t>
            </a:r>
          </a:p>
        </p:txBody>
      </p:sp>
      <p:sp>
        <p:nvSpPr>
          <p:cNvPr id="3" name="Rectangle 2">
            <a:extLst>
              <a:ext uri="{FF2B5EF4-FFF2-40B4-BE49-F238E27FC236}">
                <a16:creationId xmlns:a16="http://schemas.microsoft.com/office/drawing/2014/main" id="{EBAA5FDC-4FD9-3521-741F-512F99694BCC}"/>
              </a:ext>
            </a:extLst>
          </p:cNvPr>
          <p:cNvSpPr>
            <a:spLocks noChangeArrowheads="1"/>
          </p:cNvSpPr>
          <p:nvPr/>
        </p:nvSpPr>
        <p:spPr bwMode="auto">
          <a:xfrm>
            <a:off x="0" y="6165304"/>
            <a:ext cx="9144000" cy="68806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p:spPr>
        <p:txBody>
          <a:bodyPr/>
          <a:lstStyle/>
          <a:p>
            <a:pPr algn="r"/>
            <a:r>
              <a:rPr lang="en-US" dirty="0">
                <a:effectLst>
                  <a:glow rad="203200">
                    <a:schemeClr val="tx1"/>
                  </a:glow>
                </a:effectLst>
              </a:rPr>
              <a:t>Out on a Limb</a:t>
            </a:r>
          </a:p>
        </p:txBody>
      </p:sp>
      <p:sp>
        <p:nvSpPr>
          <p:cNvPr id="2051" name="Rectangle 3"/>
          <p:cNvSpPr>
            <a:spLocks noGrp="1" noChangeArrowheads="1"/>
          </p:cNvSpPr>
          <p:nvPr>
            <p:ph type="subTitle" idx="1"/>
          </p:nvPr>
        </p:nvSpPr>
        <p:spPr>
          <a:xfrm>
            <a:off x="3923928" y="5229200"/>
            <a:ext cx="5220072" cy="1628800"/>
          </a:xfrm>
        </p:spPr>
        <p:txBody>
          <a:bodyPr/>
          <a:lstStyle/>
          <a:p>
            <a:r>
              <a:rPr lang="en-US" dirty="0">
                <a:effectLst>
                  <a:glow rad="203200">
                    <a:schemeClr val="tx1"/>
                  </a:glow>
                </a:effectLst>
              </a:rPr>
              <a:t>Shirley </a:t>
            </a:r>
            <a:r>
              <a:rPr lang="en-US" dirty="0" err="1">
                <a:effectLst>
                  <a:glow rad="203200">
                    <a:schemeClr val="tx1"/>
                  </a:glow>
                </a:effectLst>
              </a:rPr>
              <a:t>MacLaine's</a:t>
            </a:r>
            <a:r>
              <a:rPr lang="en-US" dirty="0">
                <a:effectLst>
                  <a:glow rad="203200">
                    <a:schemeClr val="tx1"/>
                  </a:glow>
                </a:effectLst>
              </a:rPr>
              <a:t> 1987 book influenced the USA towards reincarnation</a:t>
            </a:r>
          </a:p>
        </p:txBody>
      </p:sp>
      <p:pic>
        <p:nvPicPr>
          <p:cNvPr id="3" name="Picture 2"/>
          <p:cNvPicPr>
            <a:picLocks noChangeAspect="1"/>
          </p:cNvPicPr>
          <p:nvPr/>
        </p:nvPicPr>
        <p:blipFill>
          <a:blip r:embed="rId2"/>
          <a:stretch>
            <a:fillRect/>
          </a:stretch>
        </p:blipFill>
        <p:spPr>
          <a:xfrm rot="21287720">
            <a:off x="179512" y="476672"/>
            <a:ext cx="3591148" cy="6108308"/>
          </a:xfrm>
          <a:prstGeom prst="rect">
            <a:avLst/>
          </a:prstGeom>
        </p:spPr>
      </p:pic>
      <p:pic>
        <p:nvPicPr>
          <p:cNvPr id="4" name="Picture 3"/>
          <p:cNvPicPr>
            <a:picLocks noChangeAspect="1"/>
          </p:cNvPicPr>
          <p:nvPr/>
        </p:nvPicPr>
        <p:blipFill>
          <a:blip r:embed="rId3"/>
          <a:stretch>
            <a:fillRect/>
          </a:stretch>
        </p:blipFill>
        <p:spPr>
          <a:xfrm>
            <a:off x="4572000" y="-315416"/>
            <a:ext cx="3238500" cy="5334000"/>
          </a:xfrm>
          <a:prstGeom prst="rect">
            <a:avLst/>
          </a:prstGeom>
        </p:spPr>
      </p:pic>
    </p:spTree>
    <p:extLst>
      <p:ext uri="{BB962C8B-B14F-4D97-AF65-F5344CB8AC3E}">
        <p14:creationId xmlns:p14="http://schemas.microsoft.com/office/powerpoint/2010/main" val="3881618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0"/>
            <a:ext cx="7793182" cy="6858000"/>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en-US" dirty="0">
                <a:effectLst>
                  <a:glow rad="203200">
                    <a:schemeClr val="tx1"/>
                  </a:glow>
                </a:effectLst>
              </a:rPr>
              <a:t>Five Arguments of Reincarnation Critiqued </a:t>
            </a:r>
          </a:p>
        </p:txBody>
      </p:sp>
      <p:sp>
        <p:nvSpPr>
          <p:cNvPr id="2051" name="Rectangle 3"/>
          <p:cNvSpPr>
            <a:spLocks noGrp="1" noChangeArrowheads="1"/>
          </p:cNvSpPr>
          <p:nvPr>
            <p:ph type="subTitle" idx="1"/>
          </p:nvPr>
        </p:nvSpPr>
        <p:spPr>
          <a:xfrm>
            <a:off x="0" y="5805264"/>
            <a:ext cx="9144000" cy="1052736"/>
          </a:xfrm>
        </p:spPr>
        <p:txBody>
          <a:bodyPr/>
          <a:lstStyle/>
          <a:p>
            <a:r>
              <a:rPr lang="en-US" dirty="0">
                <a:effectLst>
                  <a:glow rad="203200">
                    <a:schemeClr val="tx1"/>
                  </a:glow>
                </a:effectLst>
              </a:rPr>
              <a:t>Each may sound plausible, but the explanation is even more convincing</a:t>
            </a:r>
          </a:p>
        </p:txBody>
      </p:sp>
    </p:spTree>
    <p:extLst>
      <p:ext uri="{BB962C8B-B14F-4D97-AF65-F5344CB8AC3E}">
        <p14:creationId xmlns:p14="http://schemas.microsoft.com/office/powerpoint/2010/main" val="2748563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78266"/>
            <a:ext cx="9563030" cy="7035658"/>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en-US" dirty="0">
                <a:solidFill>
                  <a:srgbClr val="FFFF00"/>
                </a:solidFill>
                <a:effectLst>
                  <a:glow rad="203200">
                    <a:schemeClr val="tx1"/>
                  </a:glow>
                </a:effectLst>
              </a:rPr>
              <a:t>Hypnotic Regression</a:t>
            </a:r>
          </a:p>
        </p:txBody>
      </p:sp>
      <p:sp>
        <p:nvSpPr>
          <p:cNvPr id="2051" name="Rectangle 3"/>
          <p:cNvSpPr>
            <a:spLocks noGrp="1" noChangeArrowheads="1"/>
          </p:cNvSpPr>
          <p:nvPr>
            <p:ph type="subTitle" idx="1"/>
          </p:nvPr>
        </p:nvSpPr>
        <p:spPr>
          <a:xfrm>
            <a:off x="5444" y="1052736"/>
            <a:ext cx="9144000" cy="1700808"/>
          </a:xfrm>
        </p:spPr>
        <p:txBody>
          <a:bodyPr/>
          <a:lstStyle/>
          <a:p>
            <a:r>
              <a:rPr lang="en-US" dirty="0">
                <a:effectLst>
                  <a:glow rad="203200">
                    <a:schemeClr val="tx1"/>
                  </a:glow>
                </a:effectLst>
              </a:rPr>
              <a:t>When someone vividly and accurately describes people, places, and events he or she could not have previously known </a:t>
            </a: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17a</a:t>
            </a:r>
          </a:p>
        </p:txBody>
      </p:sp>
      <p:sp>
        <p:nvSpPr>
          <p:cNvPr id="7" name="Rectangle 3"/>
          <p:cNvSpPr txBox="1">
            <a:spLocks noChangeArrowheads="1"/>
          </p:cNvSpPr>
          <p:nvPr/>
        </p:nvSpPr>
        <p:spPr bwMode="auto">
          <a:xfrm>
            <a:off x="-108520" y="5328592"/>
            <a:ext cx="9144000" cy="17008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defRPr/>
            </a:pPr>
            <a:r>
              <a:rPr lang="en-US" dirty="0">
                <a:solidFill>
                  <a:srgbClr val="FFFFFF"/>
                </a:solidFill>
                <a:effectLst>
                  <a:glow rad="203200">
                    <a:srgbClr val="000000"/>
                  </a:glow>
                </a:effectLst>
                <a:latin typeface="Arial"/>
                <a:ea typeface="ＭＳ Ｐゴシック"/>
                <a:cs typeface="ＭＳ Ｐゴシック"/>
              </a:rPr>
              <a:t>Some lied or forgot the details… others were influenced by leading questions… more common in south and western Asia</a:t>
            </a:r>
          </a:p>
        </p:txBody>
      </p:sp>
      <p:sp>
        <p:nvSpPr>
          <p:cNvPr id="8" name="Rectangle 3"/>
          <p:cNvSpPr txBox="1">
            <a:spLocks noChangeArrowheads="1"/>
          </p:cNvSpPr>
          <p:nvPr/>
        </p:nvSpPr>
        <p:spPr bwMode="auto">
          <a:xfrm>
            <a:off x="35496" y="4653136"/>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en-US" dirty="0">
                <a:solidFill>
                  <a:srgbClr val="FFFFFF"/>
                </a:solidFill>
                <a:effectLst>
                  <a:glow rad="203200">
                    <a:srgbClr val="000000"/>
                  </a:glow>
                </a:effectLst>
                <a:latin typeface="Arial"/>
                <a:ea typeface="ＭＳ Ｐゴシック"/>
                <a:cs typeface="ＭＳ Ｐゴシック"/>
              </a:rPr>
              <a:t>RESPONSE?</a:t>
            </a:r>
          </a:p>
        </p:txBody>
      </p:sp>
    </p:spTree>
    <p:extLst>
      <p:ext uri="{BB962C8B-B14F-4D97-AF65-F5344CB8AC3E}">
        <p14:creationId xmlns:p14="http://schemas.microsoft.com/office/powerpoint/2010/main" val="27485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en-US" dirty="0">
                <a:effectLst>
                  <a:glow rad="203200">
                    <a:schemeClr val="tx1"/>
                  </a:glow>
                </a:effectLst>
              </a:rPr>
              <a:t>Title</a:t>
            </a:r>
          </a:p>
        </p:txBody>
      </p:sp>
      <p:sp>
        <p:nvSpPr>
          <p:cNvPr id="2051" name="Rectangle 3"/>
          <p:cNvSpPr>
            <a:spLocks noGrp="1" noChangeArrowheads="1"/>
          </p:cNvSpPr>
          <p:nvPr>
            <p:ph type="subTitle" idx="1"/>
          </p:nvPr>
        </p:nvSpPr>
        <p:spPr/>
        <p:txBody>
          <a:bodyPr/>
          <a:lstStyle/>
          <a:p>
            <a:r>
              <a:rPr lang="en-US">
                <a:effectLst>
                  <a:glow rad="203200">
                    <a:schemeClr val="tx1"/>
                  </a:glow>
                </a:effectLst>
              </a:rPr>
              <a:t>Subtitle</a:t>
            </a:r>
          </a:p>
        </p:txBody>
      </p:sp>
      <p:pic>
        <p:nvPicPr>
          <p:cNvPr id="2" name="Picture 1"/>
          <p:cNvPicPr>
            <a:picLocks noChangeAspect="1"/>
          </p:cNvPicPr>
          <p:nvPr/>
        </p:nvPicPr>
        <p:blipFill>
          <a:blip r:embed="rId2"/>
          <a:stretch>
            <a:fillRect/>
          </a:stretch>
        </p:blipFill>
        <p:spPr>
          <a:xfrm>
            <a:off x="107504" y="-171400"/>
            <a:ext cx="8924540" cy="7139632"/>
          </a:xfrm>
          <a:prstGeom prst="rect">
            <a:avLst/>
          </a:prstGeom>
        </p:spPr>
      </p:pic>
      <p:sp>
        <p:nvSpPr>
          <p:cNvPr id="5" name="Rectangle 2"/>
          <p:cNvSpPr txBox="1">
            <a:spLocks noChangeArrowheads="1"/>
          </p:cNvSpPr>
          <p:nvPr/>
        </p:nvSpPr>
        <p:spPr bwMode="auto">
          <a:xfrm>
            <a:off x="-5916" y="5301208"/>
            <a:ext cx="9144000" cy="72230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en-US" sz="4800" dirty="0">
                <a:effectLst>
                  <a:glow rad="127000">
                    <a:schemeClr val="tx1"/>
                  </a:glow>
                </a:effectLst>
                <a:latin typeface="Arial" charset="0"/>
                <a:ea typeface="ＭＳ Ｐゴシック" charset="0"/>
                <a:cs typeface="ＭＳ Ｐゴシック" charset="0"/>
              </a:rPr>
              <a:t>Pre-Reincarnation</a:t>
            </a:r>
          </a:p>
        </p:txBody>
      </p:sp>
      <p:sp>
        <p:nvSpPr>
          <p:cNvPr id="6" name="Rectangle 2"/>
          <p:cNvSpPr txBox="1">
            <a:spLocks noChangeArrowheads="1"/>
          </p:cNvSpPr>
          <p:nvPr/>
        </p:nvSpPr>
        <p:spPr bwMode="auto">
          <a:xfrm>
            <a:off x="-5916" y="6021288"/>
            <a:ext cx="9144000" cy="79382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Sometimes a soul starts to move into the new place, even before the lease is up on the old one.</a:t>
            </a:r>
          </a:p>
        </p:txBody>
      </p:sp>
    </p:spTree>
    <p:extLst>
      <p:ext uri="{BB962C8B-B14F-4D97-AF65-F5344CB8AC3E}">
        <p14:creationId xmlns:p14="http://schemas.microsoft.com/office/powerpoint/2010/main" val="236566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48279"/>
          </a:xfrm>
          <a:prstGeom prst="rect">
            <a:avLst/>
          </a:prstGeom>
        </p:spPr>
      </p:pic>
      <p:sp>
        <p:nvSpPr>
          <p:cNvPr id="2050" name="Rectangle 2"/>
          <p:cNvSpPr>
            <a:spLocks noGrp="1" noChangeArrowheads="1"/>
          </p:cNvSpPr>
          <p:nvPr>
            <p:ph type="ctrTitle"/>
          </p:nvPr>
        </p:nvSpPr>
        <p:spPr>
          <a:xfrm>
            <a:off x="0" y="359363"/>
            <a:ext cx="9144000" cy="1773493"/>
          </a:xfrm>
        </p:spPr>
        <p:txBody>
          <a:bodyPr/>
          <a:lstStyle/>
          <a:p>
            <a:r>
              <a:rPr lang="en-US" sz="4000" i="1" dirty="0">
                <a:solidFill>
                  <a:srgbClr val="FFFF00"/>
                </a:solidFill>
                <a:effectLst>
                  <a:glow rad="203200">
                    <a:schemeClr val="tx1"/>
                  </a:glow>
                </a:effectLst>
              </a:rPr>
              <a:t>Déjà vu </a:t>
            </a:r>
            <a:r>
              <a:rPr lang="en-US" sz="4000" dirty="0">
                <a:effectLst>
                  <a:glow rad="203200">
                    <a:schemeClr val="tx1"/>
                  </a:glow>
                </a:effectLst>
              </a:rPr>
              <a:t>is a feeling that one has done a present action before (e.g., been at a certain place) </a:t>
            </a:r>
          </a:p>
        </p:txBody>
      </p:sp>
      <p:sp>
        <p:nvSpPr>
          <p:cNvPr id="2051" name="Rectangle 3"/>
          <p:cNvSpPr>
            <a:spLocks noGrp="1" noChangeArrowheads="1"/>
          </p:cNvSpPr>
          <p:nvPr>
            <p:ph type="subTitle" idx="1"/>
          </p:nvPr>
        </p:nvSpPr>
        <p:spPr/>
        <p:txBody>
          <a:bodyPr/>
          <a:lstStyle/>
          <a:p>
            <a:r>
              <a:rPr lang="en-US" dirty="0">
                <a:effectLst>
                  <a:glow rad="203200">
                    <a:schemeClr val="tx1"/>
                  </a:glow>
                </a:effectLst>
              </a:rPr>
              <a:t>Researchers say the brain is simply fusing a similar past experience in this life with the current one </a:t>
            </a:r>
          </a:p>
        </p:txBody>
      </p:sp>
      <p:sp>
        <p:nvSpPr>
          <p:cNvPr id="3" name="Rectangle 2"/>
          <p:cNvSpPr/>
          <p:nvPr/>
        </p:nvSpPr>
        <p:spPr>
          <a:xfrm>
            <a:off x="2286000" y="2828836"/>
            <a:ext cx="4572000" cy="2316532"/>
          </a:xfrm>
          <a:prstGeom prst="rect">
            <a:avLst/>
          </a:prstGeom>
          <a:noFill/>
          <a:ln>
            <a:noFill/>
          </a:ln>
        </p:spPr>
        <p:txBody>
          <a:bodyPr vert="horz" wrap="square" lIns="91440" tIns="45720" rIns="91440" bIns="45720" numCol="1" anchor="t" anchorCtr="0" compatLnSpc="1">
            <a:prstTxWarp prst="textNoShape">
              <a:avLst/>
            </a:prstTxWarp>
          </a:bodyPr>
          <a:lstStyle/>
          <a:p>
            <a:pPr algn="ctr" eaLnBrk="1" hangingPunct="1">
              <a:lnSpc>
                <a:spcPct val="90000"/>
              </a:lnSpc>
              <a:spcBef>
                <a:spcPct val="20000"/>
              </a:spcBef>
            </a:pPr>
            <a:endParaRPr lang="en-US" sz="3200" b="1" dirty="0">
              <a:solidFill>
                <a:schemeClr val="bg1"/>
              </a:solidFill>
              <a:effectLst>
                <a:glow rad="203200">
                  <a:schemeClr val="tx1"/>
                </a:glow>
              </a:effectLst>
              <a:latin typeface="+mn-lt"/>
              <a:ea typeface="+mn-ea"/>
              <a:cs typeface="+mn-cs"/>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17a</a:t>
            </a:r>
          </a:p>
        </p:txBody>
      </p:sp>
      <p:sp>
        <p:nvSpPr>
          <p:cNvPr id="7" name="Rectangle 3"/>
          <p:cNvSpPr txBox="1">
            <a:spLocks noChangeArrowheads="1"/>
          </p:cNvSpPr>
          <p:nvPr/>
        </p:nvSpPr>
        <p:spPr bwMode="auto">
          <a:xfrm>
            <a:off x="179512" y="4581128"/>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en-US" dirty="0">
                <a:solidFill>
                  <a:srgbClr val="FFFFFF"/>
                </a:solidFill>
                <a:effectLst>
                  <a:glow rad="203200">
                    <a:srgbClr val="000000"/>
                  </a:glow>
                </a:effectLst>
                <a:latin typeface="Arial"/>
                <a:ea typeface="ＭＳ Ｐゴシック"/>
                <a:cs typeface="ＭＳ Ｐゴシック"/>
              </a:rPr>
              <a:t>RESPONSE?</a:t>
            </a:r>
          </a:p>
        </p:txBody>
      </p:sp>
    </p:spTree>
    <p:extLst>
      <p:ext uri="{BB962C8B-B14F-4D97-AF65-F5344CB8AC3E}">
        <p14:creationId xmlns:p14="http://schemas.microsoft.com/office/powerpoint/2010/main" val="30877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71918"/>
          </a:xfrm>
          <a:prstGeom prst="rect">
            <a:avLst/>
          </a:prstGeom>
        </p:spPr>
      </p:pic>
      <p:sp>
        <p:nvSpPr>
          <p:cNvPr id="2050" name="Rectangle 2"/>
          <p:cNvSpPr>
            <a:spLocks noGrp="1" noChangeArrowheads="1"/>
          </p:cNvSpPr>
          <p:nvPr>
            <p:ph type="ctrTitle"/>
          </p:nvPr>
        </p:nvSpPr>
        <p:spPr>
          <a:xfrm>
            <a:off x="0" y="-677"/>
            <a:ext cx="9144000" cy="1125421"/>
          </a:xfrm>
          <a:noFill/>
          <a:ln>
            <a:noFill/>
          </a:ln>
        </p:spPr>
        <p:txBody>
          <a:bodyPr vert="horz" wrap="square" lIns="91440" tIns="45720" rIns="91440" bIns="45720" numCol="1" anchor="ctr" anchorCtr="0" compatLnSpc="1">
            <a:prstTxWarp prst="textNoShape">
              <a:avLst/>
            </a:prstTxWarp>
          </a:bodyPr>
          <a:lstStyle/>
          <a:p>
            <a:r>
              <a:rPr lang="en-US" dirty="0" err="1">
                <a:solidFill>
                  <a:srgbClr val="FFFF00"/>
                </a:solidFill>
                <a:effectLst>
                  <a:glow rad="203200">
                    <a:schemeClr val="tx1"/>
                  </a:glow>
                </a:effectLst>
              </a:rPr>
              <a:t>Xenoglossy</a:t>
            </a:r>
            <a:r>
              <a:rPr lang="en-US" dirty="0">
                <a:solidFill>
                  <a:srgbClr val="FFFF00"/>
                </a:solidFill>
                <a:effectLst>
                  <a:glow rad="203200">
                    <a:schemeClr val="tx1"/>
                  </a:glow>
                </a:effectLst>
              </a:rPr>
              <a:t> </a:t>
            </a:r>
          </a:p>
        </p:txBody>
      </p:sp>
      <p:sp>
        <p:nvSpPr>
          <p:cNvPr id="2051" name="Rectangle 3"/>
          <p:cNvSpPr>
            <a:spLocks noGrp="1" noChangeArrowheads="1"/>
          </p:cNvSpPr>
          <p:nvPr>
            <p:ph type="subTitle" idx="1"/>
          </p:nvPr>
        </p:nvSpPr>
        <p:spPr>
          <a:xfrm>
            <a:off x="0" y="5517232"/>
            <a:ext cx="9144000" cy="1340768"/>
          </a:xfrm>
          <a:solidFill>
            <a:srgbClr val="000514"/>
          </a:solidFill>
        </p:spPr>
        <p:txBody>
          <a:bodyPr anchor="ctr"/>
          <a:lstStyle/>
          <a:p>
            <a:r>
              <a:rPr lang="en-US" dirty="0"/>
              <a:t>a sudden ability to speak a language one has never learned </a:t>
            </a:r>
            <a:endParaRPr lang="en-US" dirty="0">
              <a:effectLst>
                <a:glow rad="203200">
                  <a:schemeClr val="tx1"/>
                </a:glow>
              </a:effectLst>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17a</a:t>
            </a:r>
          </a:p>
        </p:txBody>
      </p:sp>
    </p:spTree>
    <p:extLst>
      <p:ext uri="{BB962C8B-B14F-4D97-AF65-F5344CB8AC3E}">
        <p14:creationId xmlns:p14="http://schemas.microsoft.com/office/powerpoint/2010/main" val="3087776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5867400" cy="691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355976" y="719403"/>
            <a:ext cx="4788024" cy="1197429"/>
          </a:xfrm>
        </p:spPr>
        <p:txBody>
          <a:bodyPr/>
          <a:lstStyle/>
          <a:p>
            <a:pPr>
              <a:defRPr/>
            </a:pPr>
            <a:r>
              <a:rPr lang="en-US" dirty="0" err="1">
                <a:solidFill>
                  <a:srgbClr val="FFFF00"/>
                </a:solidFill>
                <a:effectLst>
                  <a:glow rad="203200">
                    <a:schemeClr val="tx1"/>
                  </a:glow>
                </a:effectLst>
              </a:rPr>
              <a:t>Cryptoamnesia</a:t>
            </a:r>
            <a:r>
              <a:rPr lang="en-US" dirty="0">
                <a:solidFill>
                  <a:srgbClr val="FFFF00"/>
                </a:solidFill>
                <a:effectLst>
                  <a:glow rad="203200">
                    <a:schemeClr val="tx1"/>
                  </a:glow>
                </a:effectLst>
              </a:rPr>
              <a:t> </a:t>
            </a:r>
          </a:p>
        </p:txBody>
      </p:sp>
      <p:sp>
        <p:nvSpPr>
          <p:cNvPr id="2051" name="Rectangle 3"/>
          <p:cNvSpPr>
            <a:spLocks noGrp="1" noChangeArrowheads="1"/>
          </p:cNvSpPr>
          <p:nvPr>
            <p:ph type="subTitle" idx="1"/>
          </p:nvPr>
        </p:nvSpPr>
        <p:spPr>
          <a:xfrm>
            <a:off x="4860032" y="1800200"/>
            <a:ext cx="4283968" cy="5373216"/>
          </a:xfrm>
        </p:spPr>
        <p:txBody>
          <a:bodyPr/>
          <a:lstStyle/>
          <a:p>
            <a:pPr>
              <a:defRPr/>
            </a:pPr>
            <a:r>
              <a:rPr lang="en-US" sz="3600" dirty="0">
                <a:effectLst>
                  <a:glow rad="203200">
                    <a:schemeClr val="tx1"/>
                  </a:glow>
                </a:effectLst>
              </a:rPr>
              <a:t>is more likely (when one recalls previously forgotten data such as languages heard as a child) </a:t>
            </a:r>
          </a:p>
        </p:txBody>
      </p:sp>
      <p:sp>
        <p:nvSpPr>
          <p:cNvPr id="5" name="TextBox 4"/>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17a</a:t>
            </a:r>
          </a:p>
        </p:txBody>
      </p:sp>
      <p:sp>
        <p:nvSpPr>
          <p:cNvPr id="557061" name="Rectangle 3"/>
          <p:cNvSpPr txBox="1">
            <a:spLocks noChangeArrowheads="1"/>
          </p:cNvSpPr>
          <p:nvPr/>
        </p:nvSpPr>
        <p:spPr bwMode="auto">
          <a:xfrm>
            <a:off x="250825" y="174625"/>
            <a:ext cx="4284663" cy="6619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sz="3600" b="1">
                <a:solidFill>
                  <a:srgbClr val="000000"/>
                </a:solidFill>
                <a:latin typeface="Arial" charset="0"/>
              </a:rPr>
              <a:t>Is that you, Mom?</a:t>
            </a:r>
          </a:p>
        </p:txBody>
      </p:sp>
      <p:sp>
        <p:nvSpPr>
          <p:cNvPr id="7" name="Rectangle 3"/>
          <p:cNvSpPr txBox="1">
            <a:spLocks noChangeArrowheads="1"/>
          </p:cNvSpPr>
          <p:nvPr/>
        </p:nvSpPr>
        <p:spPr bwMode="auto">
          <a:xfrm>
            <a:off x="4644008" y="116632"/>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en-US" dirty="0">
                <a:solidFill>
                  <a:srgbClr val="FFFFFF"/>
                </a:solidFill>
                <a:effectLst>
                  <a:glow rad="203200">
                    <a:srgbClr val="000000"/>
                  </a:glow>
                </a:effectLst>
                <a:latin typeface="Arial"/>
                <a:ea typeface="ＭＳ Ｐゴシック"/>
                <a:cs typeface="ＭＳ Ｐゴシック"/>
              </a:rPr>
              <a:t>RESPONSE?</a:t>
            </a:r>
          </a:p>
        </p:txBody>
      </p:sp>
    </p:spTree>
    <p:extLst>
      <p:ext uri="{BB962C8B-B14F-4D97-AF65-F5344CB8AC3E}">
        <p14:creationId xmlns:p14="http://schemas.microsoft.com/office/powerpoint/2010/main" val="16657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linds(horizontal)">
                                      <p:cBhvr>
                                        <p:cTn id="11" dur="500"/>
                                        <p:tgtEl>
                                          <p:spTgt spid="2050"/>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051">
                                            <p:txEl>
                                              <p:pRg st="0" end="0"/>
                                            </p:txEl>
                                          </p:spTgt>
                                        </p:tgtEl>
                                        <p:attrNameLst>
                                          <p:attrName>style.visibility</p:attrName>
                                        </p:attrNameLst>
                                      </p:cBhvr>
                                      <p:to>
                                        <p:strVal val="visible"/>
                                      </p:to>
                                    </p:set>
                                    <p:animEffect transition="in" filter="blinds(horizontal)">
                                      <p:cBhvr>
                                        <p:cTn id="14"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55976" y="-677"/>
            <a:ext cx="4788024" cy="1197429"/>
          </a:xfrm>
        </p:spPr>
        <p:txBody>
          <a:bodyPr/>
          <a:lstStyle/>
          <a:p>
            <a:r>
              <a:rPr lang="en-US" dirty="0">
                <a:solidFill>
                  <a:srgbClr val="FFFF00"/>
                </a:solidFill>
                <a:effectLst>
                  <a:glow rad="203200">
                    <a:schemeClr val="tx1"/>
                  </a:glow>
                </a:effectLst>
              </a:rPr>
              <a:t>Birthmarks</a:t>
            </a:r>
          </a:p>
        </p:txBody>
      </p:sp>
      <p:sp>
        <p:nvSpPr>
          <p:cNvPr id="2051" name="Rectangle 3"/>
          <p:cNvSpPr>
            <a:spLocks noGrp="1" noChangeArrowheads="1"/>
          </p:cNvSpPr>
          <p:nvPr>
            <p:ph type="subTitle" idx="1"/>
          </p:nvPr>
        </p:nvSpPr>
        <p:spPr>
          <a:xfrm>
            <a:off x="4608004" y="836712"/>
            <a:ext cx="4283968" cy="3744416"/>
          </a:xfrm>
        </p:spPr>
        <p:txBody>
          <a:bodyPr/>
          <a:lstStyle/>
          <a:p>
            <a:r>
              <a:rPr lang="en-US" sz="3600" dirty="0">
                <a:effectLst>
                  <a:glow rad="203200">
                    <a:schemeClr val="tx1"/>
                  </a:glow>
                </a:effectLst>
              </a:rPr>
              <a:t>supposedly support reincarnation since some are similar to those on deceased individuals</a:t>
            </a:r>
          </a:p>
        </p:txBody>
      </p:sp>
      <p:pic>
        <p:nvPicPr>
          <p:cNvPr id="3" name="Picture 2"/>
          <p:cNvPicPr>
            <a:picLocks noChangeAspect="1"/>
          </p:cNvPicPr>
          <p:nvPr/>
        </p:nvPicPr>
        <p:blipFill>
          <a:blip r:embed="rId2"/>
          <a:stretch>
            <a:fillRect/>
          </a:stretch>
        </p:blipFill>
        <p:spPr>
          <a:xfrm>
            <a:off x="0" y="-1"/>
            <a:ext cx="4427984" cy="6863375"/>
          </a:xfrm>
          <a:prstGeom prst="rect">
            <a:avLst/>
          </a:prstGeom>
        </p:spPr>
      </p:pic>
      <p:sp>
        <p:nvSpPr>
          <p:cNvPr id="6" name="Rectangle 3"/>
          <p:cNvSpPr txBox="1">
            <a:spLocks noChangeArrowheads="1"/>
          </p:cNvSpPr>
          <p:nvPr/>
        </p:nvSpPr>
        <p:spPr bwMode="auto">
          <a:xfrm rot="20935160">
            <a:off x="3217628" y="4712934"/>
            <a:ext cx="6084168" cy="2232248"/>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r>
              <a:rPr lang="en-US" sz="3600" dirty="0">
                <a:effectLst>
                  <a:glow rad="203200">
                    <a:schemeClr val="tx1"/>
                  </a:glow>
                </a:effectLst>
              </a:rPr>
              <a:t>But are they identical?  Similarity does not prove reincarnation!</a:t>
            </a:r>
          </a:p>
        </p:txBody>
      </p:sp>
      <p:sp>
        <p:nvSpPr>
          <p:cNvPr id="7" name="TextBox 6"/>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17a</a:t>
            </a:r>
          </a:p>
        </p:txBody>
      </p:sp>
      <p:pic>
        <p:nvPicPr>
          <p:cNvPr id="4" name="Picture 3"/>
          <p:cNvPicPr>
            <a:picLocks noChangeAspect="1"/>
          </p:cNvPicPr>
          <p:nvPr/>
        </p:nvPicPr>
        <p:blipFill>
          <a:blip r:embed="rId3"/>
          <a:stretch>
            <a:fillRect/>
          </a:stretch>
        </p:blipFill>
        <p:spPr>
          <a:xfrm>
            <a:off x="3203848" y="548680"/>
            <a:ext cx="1732136" cy="1732136"/>
          </a:xfrm>
          <a:prstGeom prst="rect">
            <a:avLst/>
          </a:prstGeom>
        </p:spPr>
      </p:pic>
    </p:spTree>
    <p:extLst>
      <p:ext uri="{BB962C8B-B14F-4D97-AF65-F5344CB8AC3E}">
        <p14:creationId xmlns:p14="http://schemas.microsoft.com/office/powerpoint/2010/main" val="30435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6084168" cy="7456919"/>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en-US" dirty="0">
                <a:effectLst>
                  <a:glow rad="203200">
                    <a:schemeClr val="tx1"/>
                  </a:glow>
                </a:effectLst>
              </a:rPr>
              <a:t>Other Supposed Evidence</a:t>
            </a:r>
          </a:p>
        </p:txBody>
      </p:sp>
      <p:sp>
        <p:nvSpPr>
          <p:cNvPr id="2051" name="Rectangle 3"/>
          <p:cNvSpPr>
            <a:spLocks noGrp="1" noChangeArrowheads="1"/>
          </p:cNvSpPr>
          <p:nvPr>
            <p:ph type="subTitle" idx="1"/>
          </p:nvPr>
        </p:nvSpPr>
        <p:spPr>
          <a:xfrm>
            <a:off x="6012160" y="2708920"/>
            <a:ext cx="3131840" cy="4149080"/>
          </a:xfrm>
        </p:spPr>
        <p:txBody>
          <a:bodyPr/>
          <a:lstStyle/>
          <a:p>
            <a:r>
              <a:rPr lang="en-US" dirty="0">
                <a:effectLst>
                  <a:glow rad="203200">
                    <a:schemeClr val="tx1"/>
                  </a:glow>
                </a:effectLst>
              </a:rPr>
              <a:t>Child prodigies</a:t>
            </a:r>
          </a:p>
          <a:p>
            <a:endParaRPr lang="en-US" dirty="0">
              <a:effectLst>
                <a:glow rad="203200">
                  <a:schemeClr val="tx1"/>
                </a:glow>
              </a:effectLst>
            </a:endParaRPr>
          </a:p>
          <a:p>
            <a:r>
              <a:rPr lang="en-US" dirty="0">
                <a:effectLst>
                  <a:glow rad="203200">
                    <a:schemeClr val="tx1"/>
                  </a:glow>
                </a:effectLst>
              </a:rPr>
              <a:t>Doctor Helen </a:t>
            </a:r>
            <a:r>
              <a:rPr lang="en-US" dirty="0" err="1">
                <a:effectLst>
                  <a:glow rad="203200">
                    <a:schemeClr val="tx1"/>
                  </a:glow>
                </a:effectLst>
              </a:rPr>
              <a:t>Wambach’s</a:t>
            </a:r>
            <a:r>
              <a:rPr lang="en-US" dirty="0">
                <a:effectLst>
                  <a:glow rad="203200">
                    <a:schemeClr val="tx1"/>
                  </a:glow>
                </a:effectLst>
              </a:rPr>
              <a:t> Demographic Studies</a:t>
            </a:r>
            <a:br>
              <a:rPr lang="en-US" dirty="0">
                <a:effectLst>
                  <a:glow rad="203200">
                    <a:schemeClr val="tx1"/>
                  </a:glow>
                </a:effectLst>
              </a:rPr>
            </a:br>
            <a:endParaRPr lang="en-US" dirty="0">
              <a:effectLst>
                <a:glow rad="203200">
                  <a:schemeClr val="tx1"/>
                </a:glow>
              </a:effectLst>
            </a:endParaRPr>
          </a:p>
          <a:p>
            <a:endParaRPr lang="en-US" dirty="0">
              <a:effectLst>
                <a:glow rad="203200">
                  <a:schemeClr val="tx1"/>
                </a:glow>
              </a:effectLst>
            </a:endParaRPr>
          </a:p>
        </p:txBody>
      </p:sp>
      <p:sp>
        <p:nvSpPr>
          <p:cNvPr id="2" name="Oval Callout 1"/>
          <p:cNvSpPr/>
          <p:nvPr/>
        </p:nvSpPr>
        <p:spPr bwMode="auto">
          <a:xfrm>
            <a:off x="1835696" y="116632"/>
            <a:ext cx="4248472" cy="1872208"/>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835696" y="188640"/>
            <a:ext cx="4211960" cy="18722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en-US" sz="2400" dirty="0">
                <a:solidFill>
                  <a:schemeClr val="tx1"/>
                </a:solidFill>
                <a:effectLst/>
              </a:rPr>
              <a:t>Yeah, well, I didn’t believe in reincarnation when I was your age, either.</a:t>
            </a:r>
          </a:p>
        </p:txBody>
      </p:sp>
    </p:spTree>
    <p:extLst>
      <p:ext uri="{BB962C8B-B14F-4D97-AF65-F5344CB8AC3E}">
        <p14:creationId xmlns:p14="http://schemas.microsoft.com/office/powerpoint/2010/main" val="2748563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24744"/>
            <a:ext cx="9036496" cy="5049807"/>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en-US" dirty="0">
                <a:effectLst>
                  <a:glow rad="203200">
                    <a:schemeClr val="tx1"/>
                  </a:glow>
                </a:effectLst>
              </a:rPr>
              <a:t>Other Supposed Evidence</a:t>
            </a:r>
          </a:p>
        </p:txBody>
      </p:sp>
      <p:sp>
        <p:nvSpPr>
          <p:cNvPr id="2051" name="Rectangle 3"/>
          <p:cNvSpPr>
            <a:spLocks noGrp="1" noChangeArrowheads="1"/>
          </p:cNvSpPr>
          <p:nvPr>
            <p:ph type="subTitle" idx="1"/>
          </p:nvPr>
        </p:nvSpPr>
        <p:spPr>
          <a:xfrm>
            <a:off x="6012160" y="2708920"/>
            <a:ext cx="3131840" cy="4149080"/>
          </a:xfrm>
        </p:spPr>
        <p:txBody>
          <a:bodyPr/>
          <a:lstStyle/>
          <a:p>
            <a:r>
              <a:rPr lang="en-US" dirty="0">
                <a:effectLst>
                  <a:glow rad="203200">
                    <a:schemeClr val="tx1"/>
                  </a:glow>
                </a:effectLst>
              </a:rPr>
              <a:t>Homosexuality and Transgender Tendencies</a:t>
            </a:r>
            <a:endParaRPr lang="en-US" dirty="0"/>
          </a:p>
          <a:p>
            <a:endParaRPr lang="en-US" dirty="0">
              <a:effectLst>
                <a:glow rad="203200">
                  <a:schemeClr val="tx1"/>
                </a:glow>
              </a:effectLst>
            </a:endParaRPr>
          </a:p>
        </p:txBody>
      </p:sp>
    </p:spTree>
    <p:extLst>
      <p:ext uri="{BB962C8B-B14F-4D97-AF65-F5344CB8AC3E}">
        <p14:creationId xmlns:p14="http://schemas.microsoft.com/office/powerpoint/2010/main" val="218832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36513" y="26988"/>
            <a:ext cx="9180513" cy="7002462"/>
          </a:xfrm>
          <a:prstGeom prst="rect">
            <a:avLst/>
          </a:prstGeom>
          <a:solidFill>
            <a:srgbClr val="FFFFFF"/>
          </a:solidFill>
          <a:ln>
            <a:noFill/>
          </a:ln>
        </p:spPr>
        <p:txBody>
          <a:bodyPr wrap="none" anchor="ctr"/>
          <a:lstStyle/>
          <a:p>
            <a:pPr eaLnBrk="1" fontAlgn="auto" hangingPunct="1">
              <a:spcBef>
                <a:spcPts val="0"/>
              </a:spcBef>
              <a:spcAft>
                <a:spcPts val="0"/>
              </a:spcAft>
              <a:defRPr/>
            </a:pPr>
            <a:endParaRPr lang="en-US" sz="1800" kern="0">
              <a:solidFill>
                <a:srgbClr val="000000"/>
              </a:solidFill>
              <a:cs typeface="Times New Roman" charset="0"/>
            </a:endParaRPr>
          </a:p>
        </p:txBody>
      </p:sp>
      <p:pic>
        <p:nvPicPr>
          <p:cNvPr id="16793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2781300"/>
            <a:ext cx="3319462"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1225" y="3500438"/>
            <a:ext cx="4422775" cy="222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3" name="Rectangle 2"/>
          <p:cNvSpPr>
            <a:spLocks noGrp="1" noChangeArrowheads="1"/>
          </p:cNvSpPr>
          <p:nvPr>
            <p:ph type="title" sz="quarter"/>
          </p:nvPr>
        </p:nvSpPr>
        <p:spPr>
          <a:xfrm>
            <a:off x="-279507" y="609600"/>
            <a:ext cx="9027971" cy="1143000"/>
          </a:xfrm>
        </p:spPr>
        <p:txBody>
          <a:bodyPr/>
          <a:lstStyle/>
          <a:p>
            <a:pPr eaLnBrk="1" hangingPunct="1">
              <a:defRPr/>
            </a:pPr>
            <a:r>
              <a:rPr lang="en-US" b="1">
                <a:effectLst>
                  <a:glow rad="241300">
                    <a:schemeClr val="bg2">
                      <a:alpha val="90000"/>
                    </a:schemeClr>
                  </a:glow>
                </a:effectLst>
              </a:rPr>
              <a:t>Is history . . . </a:t>
            </a:r>
          </a:p>
        </p:txBody>
      </p:sp>
      <p:pic>
        <p:nvPicPr>
          <p:cNvPr id="25609" name="Picture 9" descr="j018865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755650" y="806450"/>
            <a:ext cx="1571625" cy="2603500"/>
          </a:xfrm>
        </p:spPr>
      </p:pic>
      <p:sp>
        <p:nvSpPr>
          <p:cNvPr id="25610" name="Rectangle 10"/>
          <p:cNvSpPr>
            <a:spLocks noChangeArrowheads="1"/>
          </p:cNvSpPr>
          <p:nvPr/>
        </p:nvSpPr>
        <p:spPr bwMode="auto">
          <a:xfrm>
            <a:off x="1737469" y="5486400"/>
            <a:ext cx="2743795"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r>
              <a:rPr lang="en-US" sz="4400" b="1" dirty="0">
                <a:solidFill>
                  <a:srgbClr val="FFFFFF"/>
                </a:solidFill>
                <a:effectLst>
                  <a:glow rad="241300">
                    <a:srgbClr val="220011">
                      <a:alpha val="90000"/>
                    </a:srgbClr>
                  </a:glow>
                </a:effectLst>
                <a:latin typeface="Arial"/>
                <a:cs typeface="Arial"/>
              </a:rPr>
              <a:t>Cyclical? </a:t>
            </a:r>
          </a:p>
        </p:txBody>
      </p:sp>
      <p:sp>
        <p:nvSpPr>
          <p:cNvPr id="25612" name="Rectangle 12"/>
          <p:cNvSpPr>
            <a:spLocks noChangeArrowheads="1"/>
          </p:cNvSpPr>
          <p:nvPr/>
        </p:nvSpPr>
        <p:spPr bwMode="auto">
          <a:xfrm>
            <a:off x="4355976" y="5488781"/>
            <a:ext cx="1062114"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r>
              <a:rPr lang="en-US" sz="4400" b="1" dirty="0">
                <a:solidFill>
                  <a:srgbClr val="FFFFFF"/>
                </a:solidFill>
                <a:effectLst>
                  <a:glow rad="241300">
                    <a:srgbClr val="220011">
                      <a:alpha val="90000"/>
                    </a:srgbClr>
                  </a:glow>
                </a:effectLst>
                <a:latin typeface="Arial"/>
                <a:cs typeface="Arial"/>
              </a:rPr>
              <a:t>or </a:t>
            </a:r>
          </a:p>
        </p:txBody>
      </p:sp>
      <p:pic>
        <p:nvPicPr>
          <p:cNvPr id="25613" name="Picture 13" descr="j033549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89788" y="1773238"/>
            <a:ext cx="1703387"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4" name="Picture 14" descr="j0283183"/>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119688" y="2214563"/>
            <a:ext cx="1755775" cy="200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15"/>
          <p:cNvGrpSpPr>
            <a:grpSpLocks/>
          </p:cNvGrpSpPr>
          <p:nvPr/>
        </p:nvGrpSpPr>
        <p:grpSpPr bwMode="auto">
          <a:xfrm>
            <a:off x="7372350" y="5137150"/>
            <a:ext cx="1736725" cy="1531938"/>
            <a:chOff x="4080" y="2256"/>
            <a:chExt cx="1430" cy="1493"/>
          </a:xfrm>
        </p:grpSpPr>
        <p:pic>
          <p:nvPicPr>
            <p:cNvPr id="167951" name="Picture 16" descr="j033549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80" y="2256"/>
              <a:ext cx="1143" cy="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52" name="Picture 17" descr="j03103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8" y="2928"/>
              <a:ext cx="1142" cy="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5618" name="Picture 18" descr="XXJ124">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3284538"/>
            <a:ext cx="236220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9" name="Picture 19" descr="j0300912"/>
          <p:cNvPicPr>
            <a:picLocks noGrp="1" noChangeAspect="1" noChangeArrowheads="1"/>
          </p:cNvPicPr>
          <p:nvPr>
            <p:ph sz="quarter" idx="4"/>
          </p:nvPr>
        </p:nvPicPr>
        <p:blipFill>
          <a:blip r:embed="rId12">
            <a:extLst>
              <a:ext uri="{28A0092B-C50C-407E-A947-70E740481C1C}">
                <a14:useLocalDpi xmlns:a14="http://schemas.microsoft.com/office/drawing/2010/main"/>
              </a:ext>
            </a:extLst>
          </a:blip>
          <a:srcRect/>
          <a:stretch>
            <a:fillRect/>
          </a:stretch>
        </p:blipFill>
        <p:spPr>
          <a:xfrm>
            <a:off x="325438" y="5106988"/>
            <a:ext cx="1798637" cy="1706562"/>
          </a:xfrm>
        </p:spPr>
      </p:pic>
      <p:pic>
        <p:nvPicPr>
          <p:cNvPr id="25620" name="Picture 20" descr="buddasym">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646363" y="1700213"/>
            <a:ext cx="1420812" cy="139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1" name="Rectangle 11"/>
          <p:cNvSpPr>
            <a:spLocks noChangeArrowheads="1"/>
          </p:cNvSpPr>
          <p:nvPr/>
        </p:nvSpPr>
        <p:spPr bwMode="auto">
          <a:xfrm>
            <a:off x="5203398" y="5526881"/>
            <a:ext cx="2478266"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r>
              <a:rPr lang="en-US" sz="4400" b="1" dirty="0">
                <a:solidFill>
                  <a:srgbClr val="FFFFFF"/>
                </a:solidFill>
                <a:effectLst>
                  <a:glow rad="241300">
                    <a:srgbClr val="220011">
                      <a:alpha val="90000"/>
                    </a:srgbClr>
                  </a:glow>
                </a:effectLst>
                <a:latin typeface="Arial"/>
                <a:cs typeface="Arial"/>
              </a:rPr>
              <a:t>Linear? </a:t>
            </a:r>
          </a:p>
        </p:txBody>
      </p:sp>
    </p:spTree>
    <p:extLst>
      <p:ext uri="{BB962C8B-B14F-4D97-AF65-F5344CB8AC3E}">
        <p14:creationId xmlns:p14="http://schemas.microsoft.com/office/powerpoint/2010/main" val="38660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7632701"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084168" y="-677"/>
            <a:ext cx="3059832" cy="2637589"/>
          </a:xfrm>
        </p:spPr>
        <p:txBody>
          <a:bodyPr/>
          <a:lstStyle/>
          <a:p>
            <a:pPr eaLnBrk="1" hangingPunct="1">
              <a:defRPr/>
            </a:pPr>
            <a:r>
              <a:rPr lang="en-US" dirty="0">
                <a:effectLst>
                  <a:glow rad="203200">
                    <a:schemeClr val="tx1"/>
                  </a:glow>
                </a:effectLst>
              </a:rPr>
              <a:t>Other Supposed Evidence</a:t>
            </a:r>
          </a:p>
        </p:txBody>
      </p:sp>
      <p:sp>
        <p:nvSpPr>
          <p:cNvPr id="2051" name="Rectangle 3"/>
          <p:cNvSpPr>
            <a:spLocks noGrp="1" noChangeArrowheads="1"/>
          </p:cNvSpPr>
          <p:nvPr>
            <p:ph type="subTitle" idx="1"/>
          </p:nvPr>
        </p:nvSpPr>
        <p:spPr>
          <a:xfrm>
            <a:off x="6444208" y="2708920"/>
            <a:ext cx="2699792" cy="3384376"/>
          </a:xfrm>
        </p:spPr>
        <p:txBody>
          <a:bodyPr anchor="ctr"/>
          <a:lstStyle/>
          <a:p>
            <a:pPr eaLnBrk="1" hangingPunct="1">
              <a:spcBef>
                <a:spcPct val="0"/>
              </a:spcBef>
              <a:defRPr/>
            </a:pPr>
            <a:r>
              <a:rPr lang="en-US" dirty="0">
                <a:effectLst>
                  <a:glow rad="203200">
                    <a:schemeClr val="tx1"/>
                  </a:glow>
                </a:effectLst>
                <a:latin typeface="+mj-lt"/>
                <a:ea typeface="+mj-ea"/>
                <a:cs typeface="+mj-cs"/>
              </a:rPr>
              <a:t>Hobbies, Interests and Obsessions</a:t>
            </a:r>
          </a:p>
          <a:p>
            <a:pPr eaLnBrk="1" hangingPunct="1">
              <a:spcBef>
                <a:spcPct val="0"/>
              </a:spcBef>
              <a:defRPr/>
            </a:pPr>
            <a:endParaRPr lang="en-US" dirty="0">
              <a:effectLst>
                <a:glow rad="203200">
                  <a:schemeClr val="tx1"/>
                </a:glow>
              </a:effectLst>
              <a:latin typeface="+mj-lt"/>
              <a:ea typeface="+mj-ea"/>
              <a:cs typeface="+mj-cs"/>
            </a:endParaRPr>
          </a:p>
        </p:txBody>
      </p:sp>
      <p:sp>
        <p:nvSpPr>
          <p:cNvPr id="6" name="Rectangle 2"/>
          <p:cNvSpPr txBox="1">
            <a:spLocks noChangeArrowheads="1"/>
          </p:cNvSpPr>
          <p:nvPr/>
        </p:nvSpPr>
        <p:spPr bwMode="auto">
          <a:xfrm>
            <a:off x="-496" y="593565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Some people just collect baseball cards.</a:t>
            </a: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en-US" sz="4800" dirty="0">
                <a:effectLst>
                  <a:glow rad="127000">
                    <a:schemeClr val="tx1"/>
                  </a:glow>
                </a:effectLst>
                <a:latin typeface="Arial" charset="0"/>
                <a:ea typeface="ＭＳ Ｐゴシック" charset="0"/>
                <a:cs typeface="ＭＳ Ｐゴシック" charset="0"/>
              </a:rPr>
              <a:t>HOBBIES</a:t>
            </a:r>
          </a:p>
        </p:txBody>
      </p:sp>
    </p:spTree>
    <p:extLst>
      <p:ext uri="{BB962C8B-B14F-4D97-AF65-F5344CB8AC3E}">
        <p14:creationId xmlns:p14="http://schemas.microsoft.com/office/powerpoint/2010/main" val="1262227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9691" y="459432"/>
            <a:ext cx="7686725" cy="6858000"/>
          </a:xfrm>
          <a:prstGeom prst="rect">
            <a:avLst/>
          </a:prstGeom>
        </p:spPr>
      </p:pic>
      <p:sp>
        <p:nvSpPr>
          <p:cNvPr id="2" name="Title 1"/>
          <p:cNvSpPr>
            <a:spLocks noGrp="1"/>
          </p:cNvSpPr>
          <p:nvPr>
            <p:ph type="title"/>
          </p:nvPr>
        </p:nvSpPr>
        <p:spPr>
          <a:xfrm>
            <a:off x="0" y="-27384"/>
            <a:ext cx="9144000" cy="1143000"/>
          </a:xfrm>
          <a:gradFill flip="none" rotWithShape="1">
            <a:gsLst>
              <a:gs pos="0">
                <a:schemeClr val="accent2"/>
              </a:gs>
              <a:gs pos="100000">
                <a:schemeClr val="tx1"/>
              </a:gs>
            </a:gsLst>
            <a:path path="rect">
              <a:fillToRect l="50000" t="50000" r="50000" b="50000"/>
            </a:path>
            <a:tileRect/>
          </a:gradFill>
          <a:ln>
            <a:solidFill>
              <a:srgbClr val="FFFFFF"/>
            </a:solidFill>
          </a:ln>
        </p:spPr>
        <p:txBody>
          <a:bodyPr/>
          <a:lstStyle/>
          <a:p>
            <a:r>
              <a:rPr lang="en-US" dirty="0"/>
              <a:t>The Bible and Reincarnation</a:t>
            </a:r>
          </a:p>
        </p:txBody>
      </p:sp>
      <p:sp>
        <p:nvSpPr>
          <p:cNvPr id="3" name="TextBox 2"/>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17b</a:t>
            </a:r>
          </a:p>
        </p:txBody>
      </p:sp>
      <p:sp>
        <p:nvSpPr>
          <p:cNvPr id="4" name="Title 1"/>
          <p:cNvSpPr txBox="1">
            <a:spLocks/>
          </p:cNvSpPr>
          <p:nvPr/>
        </p:nvSpPr>
        <p:spPr bwMode="auto">
          <a:xfrm>
            <a:off x="36512" y="3222104"/>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en-US" sz="4800" dirty="0">
                <a:solidFill>
                  <a:srgbClr val="000000"/>
                </a:solidFill>
              </a:rPr>
              <a:t>Can we marry the two?</a:t>
            </a:r>
          </a:p>
        </p:txBody>
      </p:sp>
    </p:spTree>
    <p:extLst>
      <p:ext uri="{BB962C8B-B14F-4D97-AF65-F5344CB8AC3E}">
        <p14:creationId xmlns:p14="http://schemas.microsoft.com/office/powerpoint/2010/main" val="227199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764704"/>
            <a:ext cx="9137667" cy="6091778"/>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en-US" sz="5400" dirty="0">
                <a:effectLst>
                  <a:glow rad="203200">
                    <a:schemeClr val="tx1"/>
                  </a:glow>
                </a:effectLst>
              </a:rPr>
              <a:t>A Biblical Response</a:t>
            </a: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17b</a:t>
            </a:r>
          </a:p>
        </p:txBody>
      </p:sp>
    </p:spTree>
    <p:extLst>
      <p:ext uri="{BB962C8B-B14F-4D97-AF65-F5344CB8AC3E}">
        <p14:creationId xmlns:p14="http://schemas.microsoft.com/office/powerpoint/2010/main" val="2748563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en-US" dirty="0">
                <a:effectLst>
                  <a:glow rad="203200">
                    <a:schemeClr val="tx1"/>
                  </a:glow>
                </a:effectLst>
              </a:rPr>
              <a:t>Demonic Possession</a:t>
            </a:r>
          </a:p>
        </p:txBody>
      </p:sp>
      <p:sp>
        <p:nvSpPr>
          <p:cNvPr id="2051" name="Rectangle 3"/>
          <p:cNvSpPr>
            <a:spLocks noGrp="1" noChangeArrowheads="1"/>
          </p:cNvSpPr>
          <p:nvPr>
            <p:ph type="subTitle" idx="1"/>
          </p:nvPr>
        </p:nvSpPr>
        <p:spPr/>
        <p:txBody>
          <a:bodyPr/>
          <a:lstStyle/>
          <a:p>
            <a:r>
              <a:rPr lang="en-US">
                <a:effectLst>
                  <a:glow rad="203200">
                    <a:schemeClr val="tx1"/>
                  </a:glow>
                </a:effectLst>
              </a:rPr>
              <a:t>Subtitle</a:t>
            </a:r>
          </a:p>
        </p:txBody>
      </p:sp>
      <p:pic>
        <p:nvPicPr>
          <p:cNvPr id="2" name="Picture 1"/>
          <p:cNvPicPr>
            <a:picLocks noChangeAspect="1"/>
          </p:cNvPicPr>
          <p:nvPr/>
        </p:nvPicPr>
        <p:blipFill>
          <a:blip r:embed="rId2"/>
          <a:stretch>
            <a:fillRect/>
          </a:stretch>
        </p:blipFill>
        <p:spPr>
          <a:xfrm>
            <a:off x="-36512" y="1412776"/>
            <a:ext cx="9198014" cy="5445224"/>
          </a:xfrm>
          <a:prstGeom prst="rect">
            <a:avLst/>
          </a:prstGeom>
        </p:spPr>
      </p:pic>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17b</a:t>
            </a:r>
          </a:p>
        </p:txBody>
      </p:sp>
    </p:spTree>
    <p:extLst>
      <p:ext uri="{BB962C8B-B14F-4D97-AF65-F5344CB8AC3E}">
        <p14:creationId xmlns:p14="http://schemas.microsoft.com/office/powerpoint/2010/main" val="2748563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37613"/>
            <a:ext cx="9144000" cy="5320387"/>
          </a:xfrm>
          <a:prstGeom prst="rect">
            <a:avLst/>
          </a:prstGeom>
        </p:spPr>
      </p:pic>
      <p:sp>
        <p:nvSpPr>
          <p:cNvPr id="2050" name="Rectangle 2"/>
          <p:cNvSpPr>
            <a:spLocks noGrp="1" noChangeArrowheads="1"/>
          </p:cNvSpPr>
          <p:nvPr>
            <p:ph type="ctrTitle"/>
          </p:nvPr>
        </p:nvSpPr>
        <p:spPr>
          <a:xfrm>
            <a:off x="0" y="359363"/>
            <a:ext cx="9144000" cy="1413453"/>
          </a:xfrm>
          <a:gradFill flip="none" rotWithShape="1">
            <a:gsLst>
              <a:gs pos="0">
                <a:schemeClr val="accent2"/>
              </a:gs>
              <a:gs pos="100000">
                <a:schemeClr val="tx1"/>
              </a:gs>
            </a:gsLst>
            <a:path path="rect">
              <a:fillToRect l="50000" t="50000" r="50000" b="50000"/>
            </a:path>
            <a:tileRect/>
          </a:gradFill>
          <a:ln>
            <a:solidFill>
              <a:srgbClr val="FFFFFF"/>
            </a:solidFill>
          </a:ln>
        </p:spPr>
        <p:txBody>
          <a:bodyPr vert="horz" wrap="square" lIns="91440" tIns="45720" rIns="91440" bIns="45720" numCol="1" anchor="ctr" anchorCtr="0" compatLnSpc="1">
            <a:prstTxWarp prst="textNoShape">
              <a:avLst/>
            </a:prstTxWarp>
          </a:bodyPr>
          <a:lstStyle/>
          <a:p>
            <a:r>
              <a:rPr lang="en-US" dirty="0">
                <a:effectLst>
                  <a:outerShdw blurRad="38100" dist="38100" dir="2700000" algn="tl">
                    <a:srgbClr val="000000">
                      <a:alpha val="43137"/>
                    </a:srgbClr>
                  </a:outerShdw>
                </a:effectLst>
              </a:rPr>
              <a:t>We live once, die once, and then enter our eternal state </a:t>
            </a:r>
          </a:p>
        </p:txBody>
      </p:sp>
      <p:sp>
        <p:nvSpPr>
          <p:cNvPr id="2051" name="Rectangle 3"/>
          <p:cNvSpPr>
            <a:spLocks noGrp="1" noChangeArrowheads="1"/>
          </p:cNvSpPr>
          <p:nvPr>
            <p:ph type="subTitle" idx="1"/>
          </p:nvPr>
        </p:nvSpPr>
        <p:spPr>
          <a:xfrm>
            <a:off x="3707904" y="1988840"/>
            <a:ext cx="5436096" cy="4365104"/>
          </a:xfrm>
        </p:spPr>
        <p:txBody>
          <a:bodyPr/>
          <a:lstStyle/>
          <a:p>
            <a:r>
              <a:rPr lang="en-US" dirty="0">
                <a:effectLst>
                  <a:glow rad="165100">
                    <a:schemeClr val="tx1"/>
                  </a:glow>
                </a:effectLst>
              </a:rPr>
              <a:t>But now [Christ] has appeared once for all at the end of the ages to do away with sin by the sacrifice of himself. </a:t>
            </a:r>
            <a:r>
              <a:rPr lang="en-US" baseline="30000" dirty="0">
                <a:effectLst>
                  <a:glow rad="165100">
                    <a:schemeClr val="tx1"/>
                  </a:glow>
                </a:effectLst>
              </a:rPr>
              <a:t>27</a:t>
            </a:r>
            <a:r>
              <a:rPr lang="en-US" dirty="0">
                <a:effectLst>
                  <a:glow rad="165100">
                    <a:schemeClr val="tx1"/>
                  </a:glow>
                </a:effectLst>
              </a:rPr>
              <a:t>Just as </a:t>
            </a:r>
            <a:r>
              <a:rPr lang="en-US" dirty="0">
                <a:solidFill>
                  <a:srgbClr val="FFFF00"/>
                </a:solidFill>
                <a:effectLst>
                  <a:glow rad="165100">
                    <a:schemeClr val="tx1"/>
                  </a:glow>
                </a:effectLst>
              </a:rPr>
              <a:t>man is destined to die once, and after that to face judgment</a:t>
            </a:r>
            <a:r>
              <a:rPr lang="en-US" dirty="0">
                <a:effectLst>
                  <a:glow rad="165100">
                    <a:schemeClr val="tx1"/>
                  </a:glow>
                </a:effectLst>
              </a:rPr>
              <a:t>, </a:t>
            </a:r>
            <a:r>
              <a:rPr lang="en-US" baseline="30000" dirty="0">
                <a:effectLst>
                  <a:glow rad="165100">
                    <a:schemeClr val="tx1"/>
                  </a:glow>
                </a:effectLst>
              </a:rPr>
              <a:t>28</a:t>
            </a:r>
            <a:r>
              <a:rPr lang="en-US" dirty="0">
                <a:effectLst>
                  <a:glow rad="165100">
                    <a:schemeClr val="tx1"/>
                  </a:glow>
                </a:effectLst>
              </a:rPr>
              <a:t>so Christ was sacrificed once… </a:t>
            </a:r>
            <a:br>
              <a:rPr lang="en-US" dirty="0">
                <a:effectLst>
                  <a:glow rad="165100">
                    <a:schemeClr val="tx1"/>
                  </a:glow>
                </a:effectLst>
              </a:rPr>
            </a:br>
            <a:r>
              <a:rPr lang="en-US" dirty="0">
                <a:effectLst>
                  <a:glow rad="165100">
                    <a:schemeClr val="tx1"/>
                  </a:glow>
                </a:effectLst>
              </a:rPr>
              <a:t>(Heb. 9:26b-28a)</a:t>
            </a: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17b</a:t>
            </a:r>
          </a:p>
        </p:txBody>
      </p:sp>
    </p:spTree>
    <p:extLst>
      <p:ext uri="{BB962C8B-B14F-4D97-AF65-F5344CB8AC3E}">
        <p14:creationId xmlns:p14="http://schemas.microsoft.com/office/powerpoint/2010/main" val="2748563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04048" y="-76200"/>
            <a:ext cx="3707904" cy="6529536"/>
          </a:xfrm>
        </p:spPr>
        <p:txBody>
          <a:bodyPr/>
          <a:lstStyle/>
          <a:p>
            <a:pPr algn="r" eaLnBrk="1" hangingPunct="1"/>
            <a:r>
              <a:rPr lang="en-US" b="1" dirty="0">
                <a:effectLst>
                  <a:outerShdw blurRad="38100" dist="38100" dir="2700000" algn="tl">
                    <a:srgbClr val="000080"/>
                  </a:outerShdw>
                </a:effectLst>
                <a:latin typeface="Arial" charset="0"/>
                <a:cs typeface="Arial" charset="0"/>
              </a:rPr>
              <a:t>Jesus</a:t>
            </a:r>
            <a:r>
              <a:rPr lang="ja-JP" altLang="en-US" b="1" dirty="0">
                <a:effectLst>
                  <a:outerShdw blurRad="38100" dist="38100" dir="2700000" algn="tl">
                    <a:srgbClr val="000080"/>
                  </a:outerShdw>
                </a:effectLst>
                <a:latin typeface="Arial" charset="0"/>
                <a:cs typeface="Arial" charset="0"/>
              </a:rPr>
              <a:t>’</a:t>
            </a:r>
            <a:r>
              <a:rPr lang="en-US" b="1" dirty="0">
                <a:effectLst>
                  <a:outerShdw blurRad="38100" dist="38100" dir="2700000" algn="tl">
                    <a:srgbClr val="000080"/>
                  </a:outerShdw>
                </a:effectLst>
                <a:latin typeface="Arial" charset="0"/>
                <a:cs typeface="Arial" charset="0"/>
              </a:rPr>
              <a:t> healing a blind man proved he gives spiritual sight too (John 9:1-7).</a:t>
            </a:r>
            <a:endParaRPr lang="en-US" b="1" dirty="0">
              <a:solidFill>
                <a:schemeClr val="tx1"/>
              </a:solidFill>
              <a:effectLst>
                <a:outerShdw blurRad="38100" dist="38100" dir="2700000" algn="tl">
                  <a:srgbClr val="000080"/>
                </a:outerShdw>
              </a:effectLst>
              <a:latin typeface="Arial" charset="0"/>
              <a:cs typeface="Arial" charset="0"/>
            </a:endParaRPr>
          </a:p>
        </p:txBody>
      </p:sp>
    </p:spTree>
    <p:extLst>
      <p:ext uri="{BB962C8B-B14F-4D97-AF65-F5344CB8AC3E}">
        <p14:creationId xmlns:p14="http://schemas.microsoft.com/office/powerpoint/2010/main" val="1426044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en-US" b="1">
                <a:solidFill>
                  <a:schemeClr val="tx1"/>
                </a:solidFill>
                <a:effectLst>
                  <a:outerShdw blurRad="38100" dist="38100" dir="2700000" algn="tl">
                    <a:srgbClr val="000080"/>
                  </a:outerShdw>
                </a:effectLst>
                <a:latin typeface="Arial" charset="0"/>
                <a:cs typeface="Arial" charset="0"/>
              </a:rPr>
              <a:t>Why this blindness?</a:t>
            </a:r>
          </a:p>
        </p:txBody>
      </p:sp>
      <p:pic>
        <p:nvPicPr>
          <p:cNvPr id="67587" name="Picture 2" descr="John 9.2 Who's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01800"/>
            <a:ext cx="9144000" cy="515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825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0"/>
            <a:ext cx="27432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8600"/>
            <a:ext cx="6400800" cy="1143000"/>
          </a:xfrm>
        </p:spPr>
        <p:txBody>
          <a:bodyPr/>
          <a:lstStyle/>
          <a:p>
            <a:pPr marL="715963" indent="-715963" eaLnBrk="1" hangingPunct="1"/>
            <a:r>
              <a:rPr lang="en-US" b="1">
                <a:solidFill>
                  <a:schemeClr val="tx1"/>
                </a:solidFill>
                <a:effectLst>
                  <a:outerShdw blurRad="38100" dist="38100" dir="2700000" algn="tl">
                    <a:srgbClr val="000080"/>
                  </a:outerShdw>
                </a:effectLst>
                <a:latin typeface="Arial" charset="0"/>
                <a:cs typeface="Arial" charset="0"/>
              </a:rPr>
              <a:t>Exodus 20:4-5</a:t>
            </a:r>
          </a:p>
        </p:txBody>
      </p:sp>
      <p:sp>
        <p:nvSpPr>
          <p:cNvPr id="3" name="Title 1"/>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r>
              <a:rPr lang="ja-JP" altLang="en-US" sz="3600" b="1">
                <a:solidFill>
                  <a:srgbClr val="FFFFFF"/>
                </a:solidFill>
              </a:rPr>
              <a:t>“</a:t>
            </a:r>
            <a:r>
              <a:rPr lang="en-US" sz="3600" b="1">
                <a:solidFill>
                  <a:srgbClr val="FFFFFF"/>
                </a:solidFill>
              </a:rPr>
              <a:t>You must not make for yourself an idol.... </a:t>
            </a:r>
            <a:r>
              <a:rPr lang="en-US" sz="3600" b="1" baseline="30000">
                <a:solidFill>
                  <a:srgbClr val="FFFFFF"/>
                </a:solidFill>
              </a:rPr>
              <a:t>5 </a:t>
            </a:r>
            <a:r>
              <a:rPr lang="en-US" sz="3600" b="1">
                <a:solidFill>
                  <a:srgbClr val="FFFFFF"/>
                </a:solidFill>
              </a:rPr>
              <a:t>You must not bow down to them or worship them, for ... I lay the sins of the parents upon their children; </a:t>
            </a:r>
            <a:r>
              <a:rPr lang="en-US" sz="3600" b="1">
                <a:solidFill>
                  <a:srgbClr val="FFFF00"/>
                </a:solidFill>
              </a:rPr>
              <a:t>the entire family is affected</a:t>
            </a:r>
            <a:r>
              <a:rPr lang="en-US" sz="3600" b="1">
                <a:solidFill>
                  <a:srgbClr val="FFFFFF"/>
                </a:solidFill>
              </a:rPr>
              <a:t>—even children in the third and fourth generations of those who reject me.</a:t>
            </a:r>
            <a:r>
              <a:rPr lang="ja-JP" altLang="en-US" sz="3600" b="1">
                <a:solidFill>
                  <a:srgbClr val="FFFFFF"/>
                </a:solidFill>
              </a:rPr>
              <a:t>’”</a:t>
            </a:r>
            <a:endParaRPr lang="en-US" b="1">
              <a:solidFill>
                <a:srgbClr val="FFFFFF"/>
              </a:solidFill>
              <a:effectLst>
                <a:outerShdw blurRad="38100" dist="38100" dir="2700000" algn="tl">
                  <a:srgbClr val="000080"/>
                </a:outerShdw>
              </a:effectLst>
            </a:endParaRPr>
          </a:p>
        </p:txBody>
      </p:sp>
      <p:sp>
        <p:nvSpPr>
          <p:cNvPr id="6" name="Title 1"/>
          <p:cNvSpPr txBox="1">
            <a:spLocks/>
          </p:cNvSpPr>
          <p:nvPr/>
        </p:nvSpPr>
        <p:spPr bwMode="auto">
          <a:xfrm>
            <a:off x="6324600" y="0"/>
            <a:ext cx="2819400" cy="9144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r>
              <a:rPr lang="en-US" b="1">
                <a:solidFill>
                  <a:srgbClr val="FFFFFF"/>
                </a:solidFill>
                <a:effectLst>
                  <a:outerShdw blurRad="38100" dist="38100" dir="2700000" algn="tl">
                    <a:srgbClr val="000080"/>
                  </a:outerShdw>
                </a:effectLst>
              </a:rPr>
              <a:t>Sin</a:t>
            </a:r>
          </a:p>
        </p:txBody>
      </p:sp>
      <p:sp>
        <p:nvSpPr>
          <p:cNvPr id="7" name="Title 1"/>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r>
              <a:rPr lang="en-US" b="1">
                <a:solidFill>
                  <a:srgbClr val="FFFFFF"/>
                </a:solidFill>
                <a:effectLst>
                  <a:outerShdw blurRad="38100" dist="38100" dir="2700000" algn="tl">
                    <a:srgbClr val="000080"/>
                  </a:outerShdw>
                </a:effectLst>
              </a:rPr>
              <a:t>Suffering</a:t>
            </a: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400">
              <a:solidFill>
                <a:srgbClr val="FFFFFF"/>
              </a:solidFill>
              <a:latin typeface="Arial"/>
              <a:ea typeface="Arial"/>
              <a:cs typeface="Arial"/>
            </a:endParaRPr>
          </a:p>
        </p:txBody>
      </p:sp>
    </p:spTree>
    <p:extLst>
      <p:ext uri="{BB962C8B-B14F-4D97-AF65-F5344CB8AC3E}">
        <p14:creationId xmlns:p14="http://schemas.microsoft.com/office/powerpoint/2010/main" val="1327413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0850"/>
            <a:ext cx="9144000" cy="513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8600"/>
            <a:ext cx="9144000" cy="2133600"/>
          </a:xfrm>
        </p:spPr>
        <p:txBody>
          <a:bodyPr/>
          <a:lstStyle/>
          <a:p>
            <a:pPr algn="l" eaLnBrk="1" hangingPunct="1"/>
            <a:r>
              <a:rPr lang="en-US" b="1" dirty="0">
                <a:effectLst>
                  <a:outerShdw blurRad="38100" dist="38100" dir="2700000" algn="tl">
                    <a:srgbClr val="000080"/>
                  </a:outerShdw>
                </a:effectLst>
                <a:latin typeface="Arial" charset="0"/>
                <a:cs typeface="Arial" charset="0"/>
              </a:rPr>
              <a:t>Jesus proved He was the way for eternal life by miraculously healing the man (John 9:6-7).</a:t>
            </a:r>
            <a:endParaRPr lang="en-US" b="1" dirty="0">
              <a:solidFill>
                <a:schemeClr val="tx1"/>
              </a:solidFill>
              <a:effectLst>
                <a:outerShdw blurRad="38100" dist="38100" dir="2700000" algn="tl">
                  <a:srgbClr val="000080"/>
                </a:outerShdw>
              </a:effectLst>
              <a:latin typeface="Arial" charset="0"/>
              <a:cs typeface="Arial" charset="0"/>
            </a:endParaRPr>
          </a:p>
        </p:txBody>
      </p:sp>
    </p:spTree>
    <p:extLst>
      <p:ext uri="{BB962C8B-B14F-4D97-AF65-F5344CB8AC3E}">
        <p14:creationId xmlns:p14="http://schemas.microsoft.com/office/powerpoint/2010/main" val="4158216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en-US" b="1">
                <a:solidFill>
                  <a:schemeClr val="tx1"/>
                </a:solidFill>
                <a:effectLst>
                  <a:outerShdw blurRad="38100" dist="38100" dir="2700000" algn="tl">
                    <a:srgbClr val="000080"/>
                  </a:outerShdw>
                </a:effectLst>
                <a:latin typeface="Arial" charset="0"/>
                <a:cs typeface="Arial" charset="0"/>
              </a:rPr>
              <a:t>The former blind man confesses Jesus as God (35-38).</a:t>
            </a:r>
          </a:p>
        </p:txBody>
      </p:sp>
      <p:pic>
        <p:nvPicPr>
          <p:cNvPr id="94211" name="Picture 2" descr="John 9.38 I believe, Lo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7200"/>
            <a:ext cx="9144000"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21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en-US" dirty="0">
                <a:effectLst>
                  <a:glow rad="203200">
                    <a:schemeClr val="tx1"/>
                  </a:glow>
                </a:effectLst>
              </a:rPr>
              <a:t>What is Reincarnation?</a:t>
            </a:r>
          </a:p>
        </p:txBody>
      </p:sp>
      <p:sp>
        <p:nvSpPr>
          <p:cNvPr id="2051" name="Rectangle 3"/>
          <p:cNvSpPr>
            <a:spLocks noGrp="1" noChangeArrowheads="1"/>
          </p:cNvSpPr>
          <p:nvPr>
            <p:ph type="subTitle" idx="1"/>
          </p:nvPr>
        </p:nvSpPr>
        <p:spPr/>
        <p:txBody>
          <a:bodyPr/>
          <a:lstStyle/>
          <a:p>
            <a:r>
              <a:rPr lang="en-US">
                <a:effectLst>
                  <a:glow rad="203200">
                    <a:schemeClr val="tx1"/>
                  </a:glow>
                </a:effectLst>
              </a:rPr>
              <a:t>Subtitle</a:t>
            </a:r>
          </a:p>
        </p:txBody>
      </p:sp>
      <p:pic>
        <p:nvPicPr>
          <p:cNvPr id="2" name="Picture 1"/>
          <p:cNvPicPr>
            <a:picLocks noChangeAspect="1"/>
          </p:cNvPicPr>
          <p:nvPr/>
        </p:nvPicPr>
        <p:blipFill>
          <a:blip r:embed="rId2"/>
          <a:stretch>
            <a:fillRect/>
          </a:stretch>
        </p:blipFill>
        <p:spPr>
          <a:xfrm>
            <a:off x="1115616" y="1340768"/>
            <a:ext cx="6794500" cy="4989104"/>
          </a:xfrm>
          <a:prstGeom prst="rect">
            <a:avLst/>
          </a:prstGeom>
        </p:spPr>
      </p:pic>
      <p:sp>
        <p:nvSpPr>
          <p:cNvPr id="3" name="TextBox 2"/>
          <p:cNvSpPr txBox="1"/>
          <p:nvPr/>
        </p:nvSpPr>
        <p:spPr>
          <a:xfrm>
            <a:off x="8316416" y="87015"/>
            <a:ext cx="698178" cy="461665"/>
          </a:xfrm>
          <a:prstGeom prst="rect">
            <a:avLst/>
          </a:prstGeom>
          <a:noFill/>
        </p:spPr>
        <p:txBody>
          <a:bodyPr wrap="none" rtlCol="0">
            <a:spAutoFit/>
          </a:bodyPr>
          <a:lstStyle/>
          <a:p>
            <a:r>
              <a:rPr lang="en-US" b="1" dirty="0">
                <a:solidFill>
                  <a:schemeClr val="bg1"/>
                </a:solidFill>
              </a:rPr>
              <a:t>17a</a:t>
            </a:r>
          </a:p>
        </p:txBody>
      </p:sp>
      <p:sp>
        <p:nvSpPr>
          <p:cNvPr id="4" name="Rectangle 3"/>
          <p:cNvSpPr/>
          <p:nvPr/>
        </p:nvSpPr>
        <p:spPr bwMode="auto">
          <a:xfrm rot="380625">
            <a:off x="5811998" y="3129305"/>
            <a:ext cx="1152128" cy="1080120"/>
          </a:xfrm>
          <a:prstGeom prst="rect">
            <a:avLst/>
          </a:prstGeom>
          <a:solidFill>
            <a:srgbClr val="FF6FCF"/>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charset="0"/>
                <a:ea typeface="ＭＳ Ｐゴシック" charset="0"/>
                <a:cs typeface="ＭＳ Ｐゴシック" charset="0"/>
              </a:rPr>
              <a:t>death</a:t>
            </a:r>
          </a:p>
        </p:txBody>
      </p:sp>
      <p:sp>
        <p:nvSpPr>
          <p:cNvPr id="7" name="Rectangle 6"/>
          <p:cNvSpPr/>
          <p:nvPr/>
        </p:nvSpPr>
        <p:spPr bwMode="auto">
          <a:xfrm>
            <a:off x="4139952" y="4509120"/>
            <a:ext cx="1152128" cy="1080120"/>
          </a:xfrm>
          <a:prstGeom prst="rect">
            <a:avLst/>
          </a:prstGeom>
          <a:solidFill>
            <a:schemeClr val="accent6">
              <a:lumMod val="20000"/>
              <a:lumOff val="80000"/>
            </a:schemeClr>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charset="0"/>
                <a:ea typeface="ＭＳ Ｐゴシック" charset="0"/>
                <a:cs typeface="ＭＳ Ｐゴシック" charset="0"/>
              </a:rPr>
              <a:t>life</a:t>
            </a:r>
          </a:p>
        </p:txBody>
      </p:sp>
      <p:sp>
        <p:nvSpPr>
          <p:cNvPr id="8" name="Rectangle 7"/>
          <p:cNvSpPr/>
          <p:nvPr/>
        </p:nvSpPr>
        <p:spPr bwMode="auto">
          <a:xfrm rot="20877705">
            <a:off x="2267744" y="3212976"/>
            <a:ext cx="1152128" cy="1080120"/>
          </a:xfrm>
          <a:prstGeom prst="rect">
            <a:avLst/>
          </a:prstGeom>
          <a:solidFill>
            <a:srgbClr val="CCFFCC"/>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charset="0"/>
                <a:ea typeface="ＭＳ Ｐゴシック" charset="0"/>
                <a:cs typeface="ＭＳ Ｐゴシック" charset="0"/>
              </a:rPr>
              <a:t>birth</a:t>
            </a:r>
          </a:p>
        </p:txBody>
      </p:sp>
      <p:sp>
        <p:nvSpPr>
          <p:cNvPr id="9" name="Rectangle 8"/>
          <p:cNvSpPr/>
          <p:nvPr/>
        </p:nvSpPr>
        <p:spPr bwMode="auto">
          <a:xfrm>
            <a:off x="4067944" y="1916832"/>
            <a:ext cx="1152128" cy="1080120"/>
          </a:xfrm>
          <a:prstGeom prst="rect">
            <a:avLst/>
          </a:prstGeom>
          <a:solidFill>
            <a:srgbClr val="FFFF00"/>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00"/>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7379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07" name="Picture 5" descr="John 9.34 Stood Up to Pharise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400">
              <a:solidFill>
                <a:srgbClr val="FFFFFF"/>
              </a:solidFill>
              <a:latin typeface="Arial"/>
              <a:ea typeface="Arial"/>
              <a:cs typeface="Arial"/>
            </a:endParaRPr>
          </a:p>
        </p:txBody>
      </p:sp>
      <p:sp>
        <p:nvSpPr>
          <p:cNvPr id="2" name="Title 1"/>
          <p:cNvSpPr>
            <a:spLocks noGrp="1"/>
          </p:cNvSpPr>
          <p:nvPr>
            <p:ph type="title"/>
          </p:nvPr>
        </p:nvSpPr>
        <p:spPr>
          <a:xfrm>
            <a:off x="2552700" y="2133600"/>
            <a:ext cx="4038600" cy="1219200"/>
          </a:xfrm>
        </p:spPr>
        <p:txBody>
          <a:bodyPr/>
          <a:lstStyle/>
          <a:p>
            <a:pPr eaLnBrk="1" hangingPunct="1"/>
            <a:r>
              <a:rPr lang="en-US" sz="6600" b="1">
                <a:solidFill>
                  <a:schemeClr val="tx1"/>
                </a:solidFill>
                <a:effectLst>
                  <a:outerShdw blurRad="38100" dist="38100" dir="2700000" algn="tl">
                    <a:srgbClr val="000080"/>
                  </a:outerShdw>
                </a:effectLst>
                <a:latin typeface="Arial" charset="0"/>
                <a:cs typeface="Arial" charset="0"/>
              </a:rPr>
              <a:t>???????</a:t>
            </a:r>
          </a:p>
        </p:txBody>
      </p:sp>
      <p:sp>
        <p:nvSpPr>
          <p:cNvPr id="8" name="Title 1"/>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r>
              <a:rPr lang="en-US" b="1" dirty="0">
                <a:solidFill>
                  <a:srgbClr val="FFFFFF"/>
                </a:solidFill>
                <a:effectLst>
                  <a:outerShdw blurRad="38100" dist="38100" dir="2700000" algn="tl">
                    <a:srgbClr val="000080"/>
                  </a:outerShdw>
                </a:effectLst>
              </a:rPr>
              <a:t>Who</a:t>
            </a:r>
            <a:r>
              <a:rPr lang="fr-FR" altLang="ja-JP" b="1" dirty="0">
                <a:solidFill>
                  <a:srgbClr val="FFFFFF"/>
                </a:solidFill>
                <a:effectLst>
                  <a:outerShdw blurRad="38100" dist="38100" dir="2700000" algn="tl">
                    <a:srgbClr val="000080"/>
                  </a:outerShdw>
                </a:effectLst>
              </a:rPr>
              <a:t>'</a:t>
            </a:r>
            <a:r>
              <a:rPr lang="en-US" b="1" dirty="0">
                <a:solidFill>
                  <a:srgbClr val="FFFFFF"/>
                </a:solidFill>
                <a:effectLst>
                  <a:outerShdw blurRad="38100" dist="38100" dir="2700000" algn="tl">
                    <a:srgbClr val="000080"/>
                  </a:outerShdw>
                </a:effectLst>
              </a:rPr>
              <a:t>s the real blind man?</a:t>
            </a:r>
          </a:p>
        </p:txBody>
      </p:sp>
    </p:spTree>
    <p:extLst>
      <p:ext uri="{BB962C8B-B14F-4D97-AF65-F5344CB8AC3E}">
        <p14:creationId xmlns:p14="http://schemas.microsoft.com/office/powerpoint/2010/main" val="109746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640" y="0"/>
            <a:ext cx="9217152" cy="6858000"/>
          </a:xfrm>
          <a:prstGeom prst="rect">
            <a:avLst/>
          </a:prstGeom>
        </p:spPr>
      </p:pic>
      <p:sp>
        <p:nvSpPr>
          <p:cNvPr id="2050" name="Rectangle 2"/>
          <p:cNvSpPr>
            <a:spLocks noGrp="1" noChangeArrowheads="1"/>
          </p:cNvSpPr>
          <p:nvPr>
            <p:ph type="ctrTitle"/>
          </p:nvPr>
        </p:nvSpPr>
        <p:spPr>
          <a:xfrm>
            <a:off x="0" y="143339"/>
            <a:ext cx="9144000" cy="1125421"/>
          </a:xfrm>
        </p:spPr>
        <p:txBody>
          <a:bodyPr/>
          <a:lstStyle/>
          <a:p>
            <a:r>
              <a:rPr lang="en-US" dirty="0">
                <a:effectLst>
                  <a:glow rad="203200">
                    <a:schemeClr val="tx1"/>
                  </a:glow>
                </a:effectLst>
              </a:rPr>
              <a:t>Examples of People After Their Death</a:t>
            </a:r>
          </a:p>
        </p:txBody>
      </p:sp>
      <p:sp>
        <p:nvSpPr>
          <p:cNvPr id="2051" name="Rectangle 3"/>
          <p:cNvSpPr>
            <a:spLocks noGrp="1" noChangeArrowheads="1"/>
          </p:cNvSpPr>
          <p:nvPr>
            <p:ph type="subTitle" idx="1"/>
          </p:nvPr>
        </p:nvSpPr>
        <p:spPr>
          <a:xfrm>
            <a:off x="0" y="1556792"/>
            <a:ext cx="9144000" cy="720080"/>
          </a:xfrm>
        </p:spPr>
        <p:txBody>
          <a:bodyPr anchor="ctr"/>
          <a:lstStyle/>
          <a:p>
            <a:r>
              <a:rPr lang="en-US" dirty="0">
                <a:effectLst>
                  <a:glow rad="203200">
                    <a:schemeClr val="tx1"/>
                  </a:glow>
                </a:effectLst>
              </a:rPr>
              <a:t>Saul saw Samuel (1 Sam. 28)</a:t>
            </a:r>
          </a:p>
        </p:txBody>
      </p:sp>
    </p:spTree>
    <p:extLst>
      <p:ext uri="{BB962C8B-B14F-4D97-AF65-F5344CB8AC3E}">
        <p14:creationId xmlns:p14="http://schemas.microsoft.com/office/powerpoint/2010/main" val="2365667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459681" cy="6858000"/>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en-US" dirty="0">
                <a:effectLst>
                  <a:glow rad="203200">
                    <a:schemeClr val="tx1"/>
                  </a:glow>
                </a:effectLst>
              </a:rPr>
              <a:t>Resurrection into One Body</a:t>
            </a:r>
          </a:p>
        </p:txBody>
      </p:sp>
      <p:sp>
        <p:nvSpPr>
          <p:cNvPr id="2051" name="Rectangle 3"/>
          <p:cNvSpPr>
            <a:spLocks noGrp="1" noChangeArrowheads="1"/>
          </p:cNvSpPr>
          <p:nvPr>
            <p:ph type="subTitle" idx="1"/>
          </p:nvPr>
        </p:nvSpPr>
        <p:spPr>
          <a:xfrm>
            <a:off x="5436096" y="1556792"/>
            <a:ext cx="3707904" cy="5301208"/>
          </a:xfrm>
        </p:spPr>
        <p:txBody>
          <a:bodyPr/>
          <a:lstStyle/>
          <a:p>
            <a:r>
              <a:rPr lang="en-US" dirty="0">
                <a:effectLst>
                  <a:glow rad="203200">
                    <a:schemeClr val="tx1"/>
                  </a:glow>
                </a:effectLst>
              </a:rPr>
              <a:t>The Bible never mentions reincarnation into many bodies</a:t>
            </a: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17b</a:t>
            </a:r>
          </a:p>
        </p:txBody>
      </p:sp>
    </p:spTree>
    <p:extLst>
      <p:ext uri="{BB962C8B-B14F-4D97-AF65-F5344CB8AC3E}">
        <p14:creationId xmlns:p14="http://schemas.microsoft.com/office/powerpoint/2010/main" val="2748563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56792"/>
            <a:ext cx="9228824" cy="5301208"/>
          </a:xfrm>
          <a:prstGeom prst="rect">
            <a:avLst/>
          </a:prstGeom>
        </p:spPr>
      </p:pic>
      <p:sp>
        <p:nvSpPr>
          <p:cNvPr id="2050" name="Rectangle 2"/>
          <p:cNvSpPr>
            <a:spLocks noGrp="1" noChangeArrowheads="1"/>
          </p:cNvSpPr>
          <p:nvPr>
            <p:ph type="ctrTitle"/>
          </p:nvPr>
        </p:nvSpPr>
        <p:spPr>
          <a:xfrm>
            <a:off x="0" y="-677"/>
            <a:ext cx="9144000" cy="1557469"/>
          </a:xfrm>
        </p:spPr>
        <p:txBody>
          <a:bodyPr/>
          <a:lstStyle/>
          <a:p>
            <a:r>
              <a:rPr lang="en-US" sz="4800" dirty="0">
                <a:effectLst>
                  <a:glow rad="203200">
                    <a:schemeClr val="tx1"/>
                  </a:glow>
                </a:effectLst>
              </a:rPr>
              <a:t>A Philosophical Response</a:t>
            </a:r>
          </a:p>
        </p:txBody>
      </p:sp>
      <p:sp>
        <p:nvSpPr>
          <p:cNvPr id="2051" name="Rectangle 3"/>
          <p:cNvSpPr>
            <a:spLocks noGrp="1" noChangeArrowheads="1"/>
          </p:cNvSpPr>
          <p:nvPr>
            <p:ph type="subTitle" idx="1"/>
          </p:nvPr>
        </p:nvSpPr>
        <p:spPr>
          <a:xfrm>
            <a:off x="0" y="1556792"/>
            <a:ext cx="9228824" cy="5301208"/>
          </a:xfrm>
        </p:spPr>
        <p:txBody>
          <a:bodyPr/>
          <a:lstStyle/>
          <a:p>
            <a:pPr marL="400050" indent="-400050" algn="l">
              <a:buFont typeface="+mj-lt"/>
              <a:buAutoNum type="arabicPeriod"/>
            </a:pPr>
            <a:r>
              <a:rPr lang="en-US" dirty="0">
                <a:effectLst>
                  <a:glow rad="203200">
                    <a:schemeClr val="tx1"/>
                  </a:glow>
                </a:effectLst>
              </a:rPr>
              <a:t>Reincarnation encourages murder</a:t>
            </a:r>
          </a:p>
          <a:p>
            <a:pPr marL="400050" indent="-400050" algn="l">
              <a:buFont typeface="+mj-lt"/>
              <a:buAutoNum type="arabicPeriod"/>
            </a:pPr>
            <a:r>
              <a:rPr lang="en-US" dirty="0">
                <a:effectLst>
                  <a:glow rad="203200">
                    <a:schemeClr val="tx1"/>
                  </a:glow>
                </a:effectLst>
              </a:rPr>
              <a:t>Reincarnation claims all comes from choice</a:t>
            </a:r>
          </a:p>
          <a:p>
            <a:pPr marL="400050" indent="-400050" algn="l">
              <a:buFont typeface="+mj-lt"/>
              <a:buAutoNum type="arabicPeriod"/>
            </a:pPr>
            <a:r>
              <a:rPr lang="en-US" dirty="0">
                <a:effectLst>
                  <a:glow rad="203200">
                    <a:schemeClr val="tx1"/>
                  </a:glow>
                </a:effectLst>
              </a:rPr>
              <a:t>Reincarnation requires every experience</a:t>
            </a:r>
          </a:p>
          <a:p>
            <a:pPr marL="400050" indent="-400050" algn="l">
              <a:buFont typeface="+mj-lt"/>
              <a:buAutoNum type="arabicPeriod"/>
            </a:pPr>
            <a:r>
              <a:rPr lang="en-US" dirty="0">
                <a:effectLst>
                  <a:glow rad="203200">
                    <a:schemeClr val="tx1"/>
                  </a:glow>
                </a:effectLst>
              </a:rPr>
              <a:t>Reincarnation is fatalistic</a:t>
            </a:r>
          </a:p>
          <a:p>
            <a:pPr marL="400050" indent="-400050" algn="l">
              <a:buFont typeface="+mj-lt"/>
              <a:buAutoNum type="arabicPeriod"/>
            </a:pPr>
            <a:r>
              <a:rPr lang="en-US" dirty="0">
                <a:effectLst>
                  <a:glow rad="203200">
                    <a:schemeClr val="tx1"/>
                  </a:glow>
                </a:effectLst>
              </a:rPr>
              <a:t>Reincarnation discourages care for others</a:t>
            </a:r>
          </a:p>
          <a:p>
            <a:pPr marL="400050" indent="-400050" algn="l">
              <a:buFont typeface="+mj-lt"/>
              <a:buAutoNum type="arabicPeriod"/>
            </a:pPr>
            <a:r>
              <a:rPr lang="en-US" dirty="0" err="1">
                <a:effectLst>
                  <a:glow rad="203200">
                    <a:schemeClr val="tx1"/>
                  </a:glow>
                </a:effectLst>
              </a:rPr>
              <a:t>Reincarnationists</a:t>
            </a:r>
            <a:r>
              <a:rPr lang="en-US" dirty="0">
                <a:effectLst>
                  <a:glow rad="203200">
                    <a:schemeClr val="tx1"/>
                  </a:glow>
                </a:effectLst>
              </a:rPr>
              <a:t> cannot live consistently</a:t>
            </a:r>
          </a:p>
          <a:p>
            <a:pPr marL="400050" indent="-400050" algn="l">
              <a:buFont typeface="+mj-lt"/>
              <a:buAutoNum type="arabicPeriod"/>
            </a:pPr>
            <a:r>
              <a:rPr lang="en-US" dirty="0">
                <a:effectLst>
                  <a:glow rad="203200">
                    <a:schemeClr val="tx1"/>
                  </a:glow>
                </a:effectLst>
              </a:rPr>
              <a:t>Reincarnation makes us immoral</a:t>
            </a:r>
          </a:p>
          <a:p>
            <a:pPr marL="400050" indent="-400050" algn="l">
              <a:buFont typeface="+mj-lt"/>
              <a:buAutoNum type="arabicPeriod"/>
            </a:pPr>
            <a:r>
              <a:rPr lang="en-US" dirty="0">
                <a:effectLst>
                  <a:glow rad="203200">
                    <a:schemeClr val="tx1"/>
                  </a:glow>
                </a:effectLst>
              </a:rPr>
              <a:t>Reincarnation blames God for all evil</a:t>
            </a:r>
          </a:p>
          <a:p>
            <a:pPr marL="400050" indent="-400050" algn="l">
              <a:buFont typeface="+mj-lt"/>
              <a:buAutoNum type="arabicPeriod"/>
            </a:pPr>
            <a:r>
              <a:rPr lang="en-US" dirty="0">
                <a:effectLst>
                  <a:glow rad="203200">
                    <a:schemeClr val="tx1"/>
                  </a:glow>
                </a:effectLst>
              </a:rPr>
              <a:t>Reincarnation believes that evil is eternal</a:t>
            </a: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en-US" sz="2400" dirty="0"/>
              <a:t>17b</a:t>
            </a:r>
          </a:p>
        </p:txBody>
      </p:sp>
    </p:spTree>
    <p:extLst>
      <p:ext uri="{BB962C8B-B14F-4D97-AF65-F5344CB8AC3E}">
        <p14:creationId xmlns:p14="http://schemas.microsoft.com/office/powerpoint/2010/main" val="27485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946" y="692696"/>
            <a:ext cx="9254458" cy="6408712"/>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en-US" sz="6000" dirty="0">
                <a:effectLst>
                  <a:glow rad="203200">
                    <a:schemeClr val="tx1"/>
                  </a:glow>
                </a:effectLst>
              </a:rPr>
              <a:t>Conclusion</a:t>
            </a:r>
          </a:p>
        </p:txBody>
      </p:sp>
      <p:sp>
        <p:nvSpPr>
          <p:cNvPr id="2051" name="Rectangle 3"/>
          <p:cNvSpPr>
            <a:spLocks noGrp="1" noChangeArrowheads="1"/>
          </p:cNvSpPr>
          <p:nvPr>
            <p:ph type="subTitle" idx="1"/>
          </p:nvPr>
        </p:nvSpPr>
        <p:spPr>
          <a:xfrm>
            <a:off x="0" y="1412776"/>
            <a:ext cx="9144000" cy="5445224"/>
          </a:xfrm>
        </p:spPr>
        <p:txBody>
          <a:bodyPr/>
          <a:lstStyle/>
          <a:p>
            <a:r>
              <a:rPr lang="en-US" sz="3600" dirty="0">
                <a:effectLst>
                  <a:glow rad="203200">
                    <a:schemeClr val="tx1"/>
                  </a:glow>
                </a:effectLst>
              </a:rPr>
              <a:t>Reincarnation provides no real hope for conquering evil in our world or us.  It is a philosophy that even </a:t>
            </a:r>
            <a:r>
              <a:rPr lang="en-US" sz="3600" dirty="0" err="1">
                <a:effectLst>
                  <a:glow rad="203200">
                    <a:schemeClr val="tx1"/>
                  </a:glow>
                </a:effectLst>
              </a:rPr>
              <a:t>reincarnationists</a:t>
            </a:r>
            <a:r>
              <a:rPr lang="en-US" sz="3600" dirty="0">
                <a:effectLst>
                  <a:glow rad="203200">
                    <a:schemeClr val="tx1"/>
                  </a:glow>
                </a:effectLst>
              </a:rPr>
              <a:t> do not believe.  They intuitively know that right and wrong exist, so they do not live consistent with the teaching that everything is legitimate.  Instead of helping defeat evil in the world, reincarnation provides justification for more of it.</a:t>
            </a:r>
          </a:p>
        </p:txBody>
      </p:sp>
    </p:spTree>
    <p:extLst>
      <p:ext uri="{BB962C8B-B14F-4D97-AF65-F5344CB8AC3E}">
        <p14:creationId xmlns:p14="http://schemas.microsoft.com/office/powerpoint/2010/main" val="30877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130779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A8263F-A2A9-886C-BAAD-A7A50A9798E7}"/>
              </a:ext>
            </a:extLst>
          </p:cNvPr>
          <p:cNvGrpSpPr/>
          <p:nvPr/>
        </p:nvGrpSpPr>
        <p:grpSpPr>
          <a:xfrm>
            <a:off x="0" y="0"/>
            <a:ext cx="5364163" cy="6858000"/>
            <a:chOff x="0" y="0"/>
            <a:chExt cx="5364163" cy="6858000"/>
          </a:xfrm>
        </p:grpSpPr>
        <p:pic>
          <p:nvPicPr>
            <p:cNvPr id="108546" name="Picture 2" descr="theologiz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393C4B4-0A4B-44A1-8638-C04AF44A2D2F}"/>
                </a:ext>
              </a:extLst>
            </p:cNvPr>
            <p:cNvSpPr/>
            <p:nvPr/>
          </p:nvSpPr>
          <p:spPr bwMode="auto">
            <a:xfrm>
              <a:off x="12168" y="24733"/>
              <a:ext cx="5135896" cy="14992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FFFF00"/>
                </a:solidFill>
                <a:effectLst/>
                <a:latin typeface="Georgia" pitchFamily="-111" charset="0"/>
              </a:endParaRPr>
            </a:p>
          </p:txBody>
        </p:sp>
        <p:sp>
          <p:nvSpPr>
            <p:cNvPr id="6" name="Rectangle 5">
              <a:extLst>
                <a:ext uri="{FF2B5EF4-FFF2-40B4-BE49-F238E27FC236}">
                  <a16:creationId xmlns:a16="http://schemas.microsoft.com/office/drawing/2014/main" id="{9300CA90-6298-8CC3-EF05-4BC4556940D1}"/>
                </a:ext>
              </a:extLst>
            </p:cNvPr>
            <p:cNvSpPr/>
            <p:nvPr/>
          </p:nvSpPr>
          <p:spPr bwMode="auto">
            <a:xfrm>
              <a:off x="2483768" y="3421765"/>
              <a:ext cx="648072" cy="27432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FFFF00"/>
                </a:solidFill>
                <a:effectLst/>
                <a:latin typeface="Georgia" pitchFamily="-111" charset="0"/>
              </a:endParaRPr>
            </a:p>
          </p:txBody>
        </p:sp>
      </p:grpSp>
      <p:pic>
        <p:nvPicPr>
          <p:cNvPr id="108549" name="Picture 5" descr="pri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962400"/>
            <a:ext cx="3200400"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4835"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dirty="0">
                <a:solidFill>
                  <a:srgbClr val="FFFFFF"/>
                </a:solidFill>
                <a:latin typeface="Arial"/>
                <a:cs typeface="Arial"/>
              </a:rPr>
              <a:t>15</a:t>
            </a:r>
          </a:p>
        </p:txBody>
      </p:sp>
      <p:sp>
        <p:nvSpPr>
          <p:cNvPr id="504836" name="Rectangle 7"/>
          <p:cNvSpPr>
            <a:spLocks noGrp="1" noChangeArrowheads="1"/>
          </p:cNvSpPr>
          <p:nvPr>
            <p:ph type="title" idx="4294967295"/>
          </p:nvPr>
        </p:nvSpPr>
        <p:spPr>
          <a:xfrm>
            <a:off x="4139952" y="2057400"/>
            <a:ext cx="5004048" cy="1077218"/>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p>
            <a:pPr algn="ctr" eaLnBrk="1" hangingPunct="1"/>
            <a:r>
              <a:rPr lang="en-US" sz="3200" b="1" dirty="0">
                <a:solidFill>
                  <a:srgbClr val="FFFFFF"/>
                </a:solidFill>
                <a:effectLst/>
                <a:latin typeface="Arial" panose="020B0604020202020204" pitchFamily="34" charset="0"/>
                <a:ea typeface="ＭＳ Ｐゴシック" charset="0"/>
                <a:cs typeface="Arial" panose="020B0604020202020204" pitchFamily="34" charset="0"/>
              </a:rPr>
              <a:t>The Spirits in Prison </a:t>
            </a:r>
            <a:br>
              <a:rPr lang="en-US" sz="3200" b="1" dirty="0">
                <a:solidFill>
                  <a:srgbClr val="FFFFFF"/>
                </a:solidFill>
                <a:effectLst/>
                <a:latin typeface="Arial" panose="020B0604020202020204" pitchFamily="34" charset="0"/>
                <a:ea typeface="ＭＳ Ｐゴシック" charset="0"/>
                <a:cs typeface="Arial" panose="020B0604020202020204" pitchFamily="34" charset="0"/>
              </a:rPr>
            </a:br>
            <a:r>
              <a:rPr lang="en-US" sz="3200" b="1" dirty="0">
                <a:solidFill>
                  <a:srgbClr val="FFFFFF"/>
                </a:solidFill>
                <a:effectLst/>
                <a:latin typeface="Arial" panose="020B0604020202020204" pitchFamily="34" charset="0"/>
                <a:ea typeface="ＭＳ Ｐゴシック" charset="0"/>
                <a:cs typeface="Arial" panose="020B0604020202020204" pitchFamily="34" charset="0"/>
              </a:rPr>
              <a:t>(1 Peter 3:18-20)</a:t>
            </a:r>
            <a:endParaRPr lang="en-US" sz="32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2" name="Rectangle 7">
            <a:extLst>
              <a:ext uri="{FF2B5EF4-FFF2-40B4-BE49-F238E27FC236}">
                <a16:creationId xmlns:a16="http://schemas.microsoft.com/office/drawing/2014/main" id="{00B00F81-A851-9923-4AFD-BAF376844C84}"/>
              </a:ext>
            </a:extLst>
          </p:cNvPr>
          <p:cNvSpPr txBox="1">
            <a:spLocks noChangeArrowheads="1"/>
          </p:cNvSpPr>
          <p:nvPr/>
        </p:nvSpPr>
        <p:spPr bwMode="auto">
          <a:xfrm>
            <a:off x="75630" y="165883"/>
            <a:ext cx="1860646" cy="457200"/>
          </a:xfrm>
          <a:prstGeom prst="rect">
            <a:avLst/>
          </a:prstGeom>
          <a:solidFill>
            <a:srgbClr val="000000"/>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algn="ctr" eaLnBrk="1" hangingPunct="1"/>
            <a:r>
              <a:rPr lang="en-US" sz="2000" b="1" kern="0" dirty="0">
                <a:solidFill>
                  <a:srgbClr val="FFFFFF"/>
                </a:solidFill>
                <a:effectLst/>
                <a:latin typeface="Arial" panose="020B0604020202020204" pitchFamily="34" charset="0"/>
                <a:ea typeface="ＭＳ Ｐゴシック" charset="0"/>
                <a:cs typeface="Arial" panose="020B0604020202020204" pitchFamily="34" charset="0"/>
              </a:rPr>
              <a:t>TEACHERS</a:t>
            </a:r>
            <a:endParaRPr lang="en-US" sz="2000" kern="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B0632477-673F-A886-63C8-E3A0D1FB88B8}"/>
              </a:ext>
            </a:extLst>
          </p:cNvPr>
          <p:cNvSpPr txBox="1">
            <a:spLocks noChangeArrowheads="1"/>
          </p:cNvSpPr>
          <p:nvPr/>
        </p:nvSpPr>
        <p:spPr bwMode="auto">
          <a:xfrm>
            <a:off x="12169" y="848906"/>
            <a:ext cx="5351994" cy="707886"/>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algn="ctr" eaLnBrk="1" hangingPunct="1"/>
            <a:r>
              <a:rPr lang="en-US" sz="2000" b="1" kern="0" dirty="0">
                <a:solidFill>
                  <a:srgbClr val="000000"/>
                </a:solidFill>
                <a:effectLst/>
                <a:latin typeface="Arial" panose="020B0604020202020204" pitchFamily="34" charset="0"/>
                <a:ea typeface="ＭＳ Ｐゴシック" charset="0"/>
                <a:cs typeface="Arial" panose="020B0604020202020204" pitchFamily="34" charset="0"/>
              </a:rPr>
              <a:t>"Now I know that the Bible doesn't say this, but my personal opinion is…"</a:t>
            </a:r>
            <a:endParaRPr lang="en-US" sz="2000" kern="0"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 name="Rectangle 7">
            <a:extLst>
              <a:ext uri="{FF2B5EF4-FFF2-40B4-BE49-F238E27FC236}">
                <a16:creationId xmlns:a16="http://schemas.microsoft.com/office/drawing/2014/main" id="{71E2F5FF-A3C7-CC9C-8130-3A6825E9CC30}"/>
              </a:ext>
            </a:extLst>
          </p:cNvPr>
          <p:cNvSpPr txBox="1">
            <a:spLocks noChangeArrowheads="1"/>
          </p:cNvSpPr>
          <p:nvPr/>
        </p:nvSpPr>
        <p:spPr bwMode="auto">
          <a:xfrm>
            <a:off x="46246" y="6341086"/>
            <a:ext cx="5317917" cy="461665"/>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algn="ctr" eaLnBrk="1" hangingPunct="1"/>
            <a:r>
              <a:rPr lang="en-US" sz="2400" b="1" kern="0" dirty="0">
                <a:solidFill>
                  <a:srgbClr val="000000"/>
                </a:solidFill>
                <a:effectLst/>
                <a:latin typeface="Arial" panose="020B0604020202020204" pitchFamily="34" charset="0"/>
                <a:ea typeface="ＭＳ Ｐゴシック" charset="0"/>
                <a:cs typeface="Arial" panose="020B0604020202020204" pitchFamily="34" charset="0"/>
              </a:rPr>
              <a:t>BE VERY CAREFUL, TEACHER</a:t>
            </a:r>
            <a:endParaRPr lang="en-US" sz="2400" kern="0"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0A78FC6A-04B0-1D71-6F8B-56316A5FBAAD}"/>
              </a:ext>
            </a:extLst>
          </p:cNvPr>
          <p:cNvSpPr txBox="1">
            <a:spLocks noChangeArrowheads="1"/>
          </p:cNvSpPr>
          <p:nvPr/>
        </p:nvSpPr>
        <p:spPr bwMode="auto">
          <a:xfrm>
            <a:off x="1936276" y="3420425"/>
            <a:ext cx="1843636" cy="276999"/>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algn="ctr" eaLnBrk="1" hangingPunct="1"/>
            <a:r>
              <a:rPr lang="en-US" sz="1200" b="1" kern="0" dirty="0">
                <a:solidFill>
                  <a:srgbClr val="000000"/>
                </a:solidFill>
                <a:effectLst/>
                <a:latin typeface="Arial" panose="020B0604020202020204" pitchFamily="34" charset="0"/>
                <a:ea typeface="ＭＳ Ｐゴシック" charset="0"/>
                <a:cs typeface="Arial" panose="020B0604020202020204" pitchFamily="34" charset="0"/>
              </a:rPr>
              <a:t>ISRAEL</a:t>
            </a:r>
            <a:endParaRPr lang="en-US" sz="1200" kern="0"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5036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108549"/>
                                        </p:tgtEl>
                                        <p:attrNameLst>
                                          <p:attrName>style.visibility</p:attrName>
                                        </p:attrNameLst>
                                      </p:cBhvr>
                                      <p:to>
                                        <p:strVal val="visible"/>
                                      </p:to>
                                    </p:set>
                                    <p:anim calcmode="lin" valueType="num">
                                      <p:cBhvr>
                                        <p:cTn id="7" dur="5000" fill="hold"/>
                                        <p:tgtEl>
                                          <p:spTgt spid="108549"/>
                                        </p:tgtEl>
                                        <p:attrNameLst>
                                          <p:attrName>ppt_w</p:attrName>
                                        </p:attrNameLst>
                                      </p:cBhvr>
                                      <p:tavLst>
                                        <p:tav tm="0" fmla="#ppt_w*sin(2.5*pi*$)">
                                          <p:val>
                                            <p:fltVal val="0"/>
                                          </p:val>
                                        </p:tav>
                                        <p:tav tm="100000">
                                          <p:val>
                                            <p:fltVal val="1"/>
                                          </p:val>
                                        </p:tav>
                                      </p:tavLst>
                                    </p:anim>
                                    <p:anim calcmode="lin" valueType="num">
                                      <p:cBhvr>
                                        <p:cTn id="8" dur="5000" fill="hold"/>
                                        <p:tgtEl>
                                          <p:spTgt spid="1085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1 Peter 3:18-20</a:t>
            </a:r>
          </a:p>
        </p:txBody>
      </p:sp>
      <p:sp>
        <p:nvSpPr>
          <p:cNvPr id="505858" name="Rectangle 2"/>
          <p:cNvSpPr>
            <a:spLocks noChangeArrowheads="1"/>
          </p:cNvSpPr>
          <p:nvPr/>
        </p:nvSpPr>
        <p:spPr bwMode="auto">
          <a:xfrm>
            <a:off x="228600" y="304800"/>
            <a:ext cx="8605838" cy="3898900"/>
          </a:xfrm>
          <a:prstGeom prst="rect">
            <a:avLst/>
          </a:prstGeom>
          <a:solidFill>
            <a:schemeClr val="tx2"/>
          </a:solidFill>
          <a:ln w="9525">
            <a:solidFill>
              <a:srgbClr val="333399"/>
            </a:solidFill>
            <a:miter lim="800000"/>
            <a:headEnd/>
            <a:tailEnd/>
          </a:ln>
        </p:spPr>
        <p:txBody>
          <a:bodyPr>
            <a:spAutoFit/>
          </a:bodyPr>
          <a:lstStyle/>
          <a:p>
            <a:pPr eaLnBrk="1" hangingPunct="1"/>
            <a:r>
              <a:rPr lang="en-US" b="1">
                <a:solidFill>
                  <a:srgbClr val="000099"/>
                </a:solidFill>
                <a:latin typeface="Arial"/>
                <a:cs typeface="Arial"/>
              </a:rPr>
              <a:t>1 Peter 3:18-20  (NASB)</a:t>
            </a:r>
          </a:p>
          <a:p>
            <a:pPr algn="just" eaLnBrk="1" hangingPunct="1"/>
            <a:r>
              <a:rPr lang="en-US" b="1" baseline="30000">
                <a:solidFill>
                  <a:srgbClr val="000099"/>
                </a:solidFill>
                <a:latin typeface="Arial"/>
                <a:cs typeface="Arial"/>
              </a:rPr>
              <a:t>18 </a:t>
            </a:r>
            <a:r>
              <a:rPr lang="en-US" b="1">
                <a:solidFill>
                  <a:srgbClr val="000099"/>
                </a:solidFill>
                <a:latin typeface="Arial"/>
                <a:cs typeface="Arial"/>
              </a:rPr>
              <a:t>For Christ also died for sins once for all, </a:t>
            </a:r>
            <a:r>
              <a:rPr lang="en-US" b="1" i="1">
                <a:solidFill>
                  <a:srgbClr val="000099"/>
                </a:solidFill>
                <a:latin typeface="Arial"/>
                <a:cs typeface="Arial"/>
              </a:rPr>
              <a:t>the </a:t>
            </a:r>
            <a:r>
              <a:rPr lang="en-US" b="1">
                <a:solidFill>
                  <a:srgbClr val="000099"/>
                </a:solidFill>
                <a:latin typeface="Arial"/>
                <a:cs typeface="Arial"/>
              </a:rPr>
              <a:t>just for </a:t>
            </a:r>
            <a:r>
              <a:rPr lang="en-US" b="1" i="1">
                <a:solidFill>
                  <a:srgbClr val="000099"/>
                </a:solidFill>
                <a:latin typeface="Arial"/>
                <a:cs typeface="Arial"/>
              </a:rPr>
              <a:t>the </a:t>
            </a:r>
            <a:r>
              <a:rPr lang="en-US" b="1">
                <a:solidFill>
                  <a:srgbClr val="000099"/>
                </a:solidFill>
                <a:latin typeface="Arial"/>
                <a:cs typeface="Arial"/>
              </a:rPr>
              <a:t>unjust, so that He might bring us to God, having been put to death in the flesh, but made alive in the spirit; </a:t>
            </a:r>
          </a:p>
          <a:p>
            <a:pPr algn="just" eaLnBrk="1" hangingPunct="1">
              <a:spcBef>
                <a:spcPct val="20000"/>
              </a:spcBef>
            </a:pPr>
            <a:r>
              <a:rPr lang="en-US" b="1">
                <a:solidFill>
                  <a:srgbClr val="000099"/>
                </a:solidFill>
                <a:latin typeface="Arial"/>
                <a:cs typeface="Arial"/>
              </a:rPr>
              <a:t> </a:t>
            </a:r>
            <a:r>
              <a:rPr lang="en-US" b="1" baseline="30000">
                <a:solidFill>
                  <a:srgbClr val="000099"/>
                </a:solidFill>
                <a:latin typeface="Arial"/>
                <a:cs typeface="Arial"/>
              </a:rPr>
              <a:t>19</a:t>
            </a:r>
            <a:r>
              <a:rPr lang="en-US" b="1" baseline="30000">
                <a:solidFill>
                  <a:srgbClr val="FFFFFF"/>
                </a:solidFill>
                <a:latin typeface="Arial"/>
                <a:cs typeface="Arial"/>
              </a:rPr>
              <a:t> </a:t>
            </a:r>
            <a:r>
              <a:rPr lang="en-US" b="1">
                <a:solidFill>
                  <a:srgbClr val="CC3300"/>
                </a:solidFill>
                <a:latin typeface="Arial"/>
                <a:cs typeface="Arial"/>
              </a:rPr>
              <a:t>in which also He went and made proclamation to the spirits </a:t>
            </a:r>
            <a:r>
              <a:rPr lang="en-US" b="1" i="1">
                <a:solidFill>
                  <a:srgbClr val="CC3300"/>
                </a:solidFill>
                <a:latin typeface="Arial"/>
                <a:cs typeface="Arial"/>
              </a:rPr>
              <a:t>now </a:t>
            </a:r>
            <a:r>
              <a:rPr lang="en-US" b="1">
                <a:solidFill>
                  <a:srgbClr val="CC3300"/>
                </a:solidFill>
                <a:latin typeface="Arial"/>
                <a:cs typeface="Arial"/>
              </a:rPr>
              <a:t>in prison,</a:t>
            </a:r>
            <a:r>
              <a:rPr lang="en-US" b="1">
                <a:solidFill>
                  <a:srgbClr val="FFFFFF"/>
                </a:solidFill>
                <a:latin typeface="Arial"/>
                <a:cs typeface="Arial"/>
              </a:rPr>
              <a:t> </a:t>
            </a:r>
          </a:p>
          <a:p>
            <a:pPr algn="just" eaLnBrk="1" hangingPunct="1">
              <a:spcBef>
                <a:spcPct val="20000"/>
              </a:spcBef>
            </a:pPr>
            <a:r>
              <a:rPr lang="en-US" b="1" baseline="30000">
                <a:solidFill>
                  <a:srgbClr val="000099"/>
                </a:solidFill>
                <a:latin typeface="Arial"/>
                <a:cs typeface="Arial"/>
              </a:rPr>
              <a:t>20 </a:t>
            </a:r>
            <a:r>
              <a:rPr lang="en-US" b="1">
                <a:solidFill>
                  <a:srgbClr val="000099"/>
                </a:solidFill>
                <a:latin typeface="Arial"/>
                <a:cs typeface="Arial"/>
              </a:rPr>
              <a:t>who once were disobedient, when the patience of God kept waiting in the days of Noah, during the construction of the ark, in which a few, that is, eight persons, were brought safely through </a:t>
            </a:r>
            <a:r>
              <a:rPr lang="en-US" b="1" i="1">
                <a:solidFill>
                  <a:srgbClr val="000099"/>
                </a:solidFill>
                <a:latin typeface="Arial"/>
                <a:cs typeface="Arial"/>
              </a:rPr>
              <a:t>the </a:t>
            </a:r>
            <a:r>
              <a:rPr lang="en-US" b="1">
                <a:solidFill>
                  <a:srgbClr val="000099"/>
                </a:solidFill>
                <a:latin typeface="Arial"/>
                <a:cs typeface="Arial"/>
              </a:rPr>
              <a:t>water.</a:t>
            </a:r>
            <a:r>
              <a:rPr lang="en-US" b="1">
                <a:solidFill>
                  <a:srgbClr val="FF9966"/>
                </a:solidFill>
                <a:latin typeface="Arial"/>
                <a:cs typeface="Arial"/>
              </a:rPr>
              <a:t> </a:t>
            </a:r>
          </a:p>
        </p:txBody>
      </p:sp>
      <p:sp>
        <p:nvSpPr>
          <p:cNvPr id="109571" name="Text Box 3"/>
          <p:cNvSpPr txBox="1">
            <a:spLocks noChangeArrowheads="1"/>
          </p:cNvSpPr>
          <p:nvPr/>
        </p:nvSpPr>
        <p:spPr bwMode="auto">
          <a:xfrm>
            <a:off x="381000" y="4343400"/>
            <a:ext cx="8321675" cy="12001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just" eaLnBrk="1" hangingPunct="1"/>
            <a:r>
              <a:rPr lang="en-US" altLang="ja-JP" sz="2400" b="1">
                <a:solidFill>
                  <a:srgbClr val="993300"/>
                </a:solidFill>
                <a:latin typeface="Arial"/>
                <a:cs typeface="Arial"/>
              </a:rPr>
              <a:t>"A wonderful text is this, and a more obscure passage perhaps than any other in the New Testament, so that I do not know for a certainty just what Peter means."</a:t>
            </a:r>
            <a:endParaRPr lang="en-US" sz="2400" b="1">
              <a:solidFill>
                <a:srgbClr val="993300"/>
              </a:solidFill>
              <a:latin typeface="Arial"/>
              <a:cs typeface="Arial"/>
            </a:endParaRPr>
          </a:p>
        </p:txBody>
      </p:sp>
      <p:sp>
        <p:nvSpPr>
          <p:cNvPr id="109572" name="Text Box 4"/>
          <p:cNvSpPr txBox="1">
            <a:spLocks noChangeArrowheads="1"/>
          </p:cNvSpPr>
          <p:nvPr/>
        </p:nvSpPr>
        <p:spPr bwMode="auto">
          <a:xfrm>
            <a:off x="6477000" y="5867400"/>
            <a:ext cx="2209800" cy="466725"/>
          </a:xfrm>
          <a:prstGeom prst="rect">
            <a:avLst/>
          </a:prstGeom>
          <a:solidFill>
            <a:srgbClr val="99CCFF"/>
          </a:solidFill>
          <a:ln w="9525">
            <a:solidFill>
              <a:srgbClr val="99CCFF"/>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993300"/>
                </a:solidFill>
                <a:latin typeface="Arial"/>
                <a:cs typeface="Arial"/>
              </a:rPr>
              <a:t>Martin Luther</a:t>
            </a:r>
          </a:p>
        </p:txBody>
      </p:sp>
      <p:sp>
        <p:nvSpPr>
          <p:cNvPr id="7"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dirty="0">
                <a:solidFill>
                  <a:srgbClr val="FFFFFF"/>
                </a:solidFill>
                <a:latin typeface="Arial"/>
                <a:cs typeface="Arial"/>
              </a:rPr>
              <a:t>15</a:t>
            </a:r>
          </a:p>
        </p:txBody>
      </p:sp>
    </p:spTree>
    <p:extLst>
      <p:ext uri="{BB962C8B-B14F-4D97-AF65-F5344CB8AC3E}">
        <p14:creationId xmlns:p14="http://schemas.microsoft.com/office/powerpoint/2010/main" val="303320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blinds(horizontal)">
                                      <p:cBhvr>
                                        <p:cTn id="12"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autoUpdateAnimBg="0"/>
      <p:bldP spid="109572"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685800" y="76200"/>
            <a:ext cx="7772400" cy="1143000"/>
          </a:xfrm>
        </p:spPr>
        <p:txBody>
          <a:bodyPr/>
          <a:lstStyle/>
          <a:p>
            <a:pPr eaLnBrk="1" hangingPunct="1"/>
            <a:r>
              <a:rPr lang="en-US" sz="4000" b="1">
                <a:solidFill>
                  <a:schemeClr val="bg1"/>
                </a:solidFill>
                <a:latin typeface="Arial" charset="0"/>
                <a:ea typeface="ＭＳ Ｐゴシック" charset="0"/>
              </a:rPr>
              <a:t>Whatever your view…</a:t>
            </a:r>
          </a:p>
        </p:txBody>
      </p:sp>
      <p:pic>
        <p:nvPicPr>
          <p:cNvPr id="506883" name="Picture 3" descr="rockti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06680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4" name="Rectangle 4"/>
          <p:cNvSpPr>
            <a:spLocks noChangeArrowheads="1"/>
          </p:cNvSpPr>
          <p:nvPr/>
        </p:nvSpPr>
        <p:spPr bwMode="auto">
          <a:xfrm>
            <a:off x="1066800" y="550545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a:solidFill>
                  <a:srgbClr val="FFFFFF"/>
                </a:solidFill>
                <a:cs typeface="Arial" charset="0"/>
              </a:rPr>
              <a:t>… you</a:t>
            </a:r>
            <a:r>
              <a:rPr lang="fr-FR" altLang="ja-JP" sz="4000" b="1">
                <a:solidFill>
                  <a:srgbClr val="FFFFFF"/>
                </a:solidFill>
                <a:cs typeface="Arial" charset="0"/>
              </a:rPr>
              <a:t>'</a:t>
            </a:r>
            <a:r>
              <a:rPr lang="en-US" altLang="ja-JP" sz="4000" b="1">
                <a:solidFill>
                  <a:srgbClr val="FFFFFF"/>
                </a:solidFill>
                <a:cs typeface="Arial" charset="0"/>
              </a:rPr>
              <a:t>re between a rock and a hard place!</a:t>
            </a:r>
            <a:endParaRPr lang="en-US" sz="4000" b="1">
              <a:solidFill>
                <a:srgbClr val="FFFFFF"/>
              </a:solidFill>
              <a:cs typeface="Arial" charset="0"/>
            </a:endParaRPr>
          </a:p>
        </p:txBody>
      </p:sp>
      <p:sp>
        <p:nvSpPr>
          <p:cNvPr id="506885"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1 Peter 3:18-20</a:t>
            </a:r>
          </a:p>
        </p:txBody>
      </p:sp>
      <p:sp>
        <p:nvSpPr>
          <p:cNvPr id="6"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dirty="0">
                <a:solidFill>
                  <a:srgbClr val="FFFFFF"/>
                </a:solidFill>
                <a:latin typeface="Arial"/>
                <a:cs typeface="Arial"/>
              </a:rPr>
              <a:t>15</a:t>
            </a:r>
          </a:p>
        </p:txBody>
      </p:sp>
    </p:spTree>
    <p:extLst>
      <p:ext uri="{BB962C8B-B14F-4D97-AF65-F5344CB8AC3E}">
        <p14:creationId xmlns:p14="http://schemas.microsoft.com/office/powerpoint/2010/main" val="2342487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764704"/>
            <a:ext cx="8839200" cy="1463675"/>
            <a:chOff x="144" y="624"/>
            <a:chExt cx="5568" cy="932"/>
          </a:xfrm>
        </p:grpSpPr>
        <p:sp>
          <p:nvSpPr>
            <p:cNvPr id="507916" name="Text Box 4"/>
            <p:cNvSpPr txBox="1">
              <a:spLocks noChangeArrowheads="1"/>
            </p:cNvSpPr>
            <p:nvPr/>
          </p:nvSpPr>
          <p:spPr bwMode="auto">
            <a:xfrm>
              <a:off x="144" y="624"/>
              <a:ext cx="1680" cy="93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Jesus #3</a:t>
              </a:r>
            </a:p>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Spirits of those who perished in flood in Noah</a:t>
              </a:r>
              <a:r>
                <a:rPr lang="fr-FR" altLang="ja-JP" sz="2000" b="1">
                  <a:solidFill>
                    <a:srgbClr val="993300"/>
                  </a:solidFill>
                  <a:latin typeface="Arial" panose="020B0604020202020204" pitchFamily="34" charset="0"/>
                  <a:cs typeface="Arial" panose="020B0604020202020204" pitchFamily="34" charset="0"/>
                </a:rPr>
                <a:t>'</a:t>
              </a:r>
              <a:r>
                <a:rPr lang="en-US" altLang="ja-JP" sz="2000" b="1">
                  <a:solidFill>
                    <a:srgbClr val="993300"/>
                  </a:solidFill>
                  <a:latin typeface="Arial" panose="020B0604020202020204" pitchFamily="34" charset="0"/>
                  <a:cs typeface="Arial" panose="020B0604020202020204" pitchFamily="34" charset="0"/>
                </a:rPr>
                <a:t>s time</a:t>
              </a:r>
              <a:endParaRPr lang="en-US" sz="2000" b="1">
                <a:solidFill>
                  <a:srgbClr val="993300"/>
                </a:solidFill>
                <a:latin typeface="Arial" panose="020B0604020202020204" pitchFamily="34" charset="0"/>
                <a:cs typeface="Arial" panose="020B0604020202020204" pitchFamily="34" charset="0"/>
              </a:endParaRPr>
            </a:p>
          </p:txBody>
        </p:sp>
        <p:sp>
          <p:nvSpPr>
            <p:cNvPr id="507917" name="Text Box 5"/>
            <p:cNvSpPr txBox="1">
              <a:spLocks noChangeArrowheads="1"/>
            </p:cNvSpPr>
            <p:nvPr/>
          </p:nvSpPr>
          <p:spPr bwMode="auto">
            <a:xfrm>
              <a:off x="2064" y="816"/>
              <a:ext cx="1632"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b="1">
                <a:solidFill>
                  <a:srgbClr val="FFFFFF"/>
                </a:solidFill>
                <a:latin typeface="Arial" panose="020B0604020202020204" pitchFamily="34" charset="0"/>
                <a:cs typeface="Arial" panose="020B0604020202020204" pitchFamily="34" charset="0"/>
              </a:endParaRPr>
            </a:p>
          </p:txBody>
        </p:sp>
        <p:sp>
          <p:nvSpPr>
            <p:cNvPr id="507918" name="Text Box 6"/>
            <p:cNvSpPr txBox="1">
              <a:spLocks noChangeArrowheads="1"/>
            </p:cNvSpPr>
            <p:nvPr/>
          </p:nvSpPr>
          <p:spPr bwMode="auto">
            <a:xfrm>
              <a:off x="1968" y="624"/>
              <a:ext cx="1824" cy="93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Christ in Noah #1</a:t>
              </a:r>
            </a:p>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Those who had lived during Noah</a:t>
              </a:r>
              <a:r>
                <a:rPr lang="fr-FR" altLang="ja-JP" sz="2000" b="1">
                  <a:solidFill>
                    <a:srgbClr val="993300"/>
                  </a:solidFill>
                  <a:latin typeface="Arial" panose="020B0604020202020204" pitchFamily="34" charset="0"/>
                  <a:cs typeface="Arial" panose="020B0604020202020204" pitchFamily="34" charset="0"/>
                </a:rPr>
                <a:t>'</a:t>
              </a:r>
              <a:r>
                <a:rPr lang="en-US" altLang="ja-JP" sz="2000" b="1">
                  <a:solidFill>
                    <a:srgbClr val="993300"/>
                  </a:solidFill>
                  <a:latin typeface="Arial" panose="020B0604020202020204" pitchFamily="34" charset="0"/>
                  <a:cs typeface="Arial" panose="020B0604020202020204" pitchFamily="34" charset="0"/>
                </a:rPr>
                <a:t>s time </a:t>
              </a:r>
            </a:p>
            <a:p>
              <a:pPr eaLnBrk="1" hangingPunct="1"/>
              <a:r>
                <a:rPr lang="en-US" sz="2000" b="1">
                  <a:solidFill>
                    <a:srgbClr val="FFFFFF"/>
                  </a:solidFill>
                  <a:latin typeface="Arial" panose="020B0604020202020204" pitchFamily="34" charset="0"/>
                  <a:cs typeface="Arial" panose="020B0604020202020204" pitchFamily="34" charset="0"/>
                </a:rPr>
                <a:t>                 </a:t>
              </a:r>
            </a:p>
          </p:txBody>
        </p:sp>
        <p:sp>
          <p:nvSpPr>
            <p:cNvPr id="507919" name="Text Box 7"/>
            <p:cNvSpPr txBox="1">
              <a:spLocks noChangeArrowheads="1"/>
            </p:cNvSpPr>
            <p:nvPr/>
          </p:nvSpPr>
          <p:spPr bwMode="auto">
            <a:xfrm>
              <a:off x="3888" y="624"/>
              <a:ext cx="1824" cy="738"/>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Jesus #7</a:t>
              </a:r>
            </a:p>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Fallen angels of Genesis 6</a:t>
              </a:r>
            </a:p>
          </p:txBody>
        </p:sp>
        <p:sp>
          <p:nvSpPr>
            <p:cNvPr id="50792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panose="020B0604020202020204" pitchFamily="34" charset="0"/>
                <a:cs typeface="Arial" panose="020B0604020202020204" pitchFamily="34" charset="0"/>
              </a:endParaRPr>
            </a:p>
          </p:txBody>
        </p:sp>
        <p:sp>
          <p:nvSpPr>
            <p:cNvPr id="50792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panose="020B0604020202020204" pitchFamily="34" charset="0"/>
                <a:cs typeface="Arial" panose="020B0604020202020204" pitchFamily="34" charset="0"/>
              </a:endParaRPr>
            </a:p>
          </p:txBody>
        </p:sp>
        <p:sp>
          <p:nvSpPr>
            <p:cNvPr id="50792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panose="020B0604020202020204" pitchFamily="34" charset="0"/>
                <a:cs typeface="Arial" panose="020B0604020202020204" pitchFamily="34" charset="0"/>
              </a:endParaRPr>
            </a:p>
          </p:txBody>
        </p:sp>
      </p:grpSp>
      <p:grpSp>
        <p:nvGrpSpPr>
          <p:cNvPr id="3" name="Group 11"/>
          <p:cNvGrpSpPr>
            <a:grpSpLocks/>
          </p:cNvGrpSpPr>
          <p:nvPr/>
        </p:nvGrpSpPr>
        <p:grpSpPr bwMode="auto">
          <a:xfrm>
            <a:off x="228600" y="2364904"/>
            <a:ext cx="8839200" cy="701675"/>
            <a:chOff x="144" y="1584"/>
            <a:chExt cx="5568" cy="442"/>
          </a:xfrm>
        </p:grpSpPr>
        <p:sp>
          <p:nvSpPr>
            <p:cNvPr id="507913" name="Text Box 12"/>
            <p:cNvSpPr txBox="1">
              <a:spLocks noChangeArrowheads="1"/>
            </p:cNvSpPr>
            <p:nvPr/>
          </p:nvSpPr>
          <p:spPr bwMode="auto">
            <a:xfrm>
              <a:off x="144" y="1584"/>
              <a:ext cx="1680" cy="44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Between death and resurrection</a:t>
              </a:r>
            </a:p>
          </p:txBody>
        </p:sp>
        <p:sp>
          <p:nvSpPr>
            <p:cNvPr id="507914" name="Text Box 13"/>
            <p:cNvSpPr txBox="1">
              <a:spLocks noChangeArrowheads="1"/>
            </p:cNvSpPr>
            <p:nvPr/>
          </p:nvSpPr>
          <p:spPr bwMode="auto">
            <a:xfrm>
              <a:off x="1968" y="1584"/>
              <a:ext cx="1824" cy="44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In Noah</a:t>
              </a:r>
              <a:r>
                <a:rPr lang="fr-FR" altLang="ja-JP" sz="2000" b="1">
                  <a:solidFill>
                    <a:srgbClr val="993300"/>
                  </a:solidFill>
                  <a:latin typeface="Arial" panose="020B0604020202020204" pitchFamily="34" charset="0"/>
                  <a:cs typeface="Arial" panose="020B0604020202020204" pitchFamily="34" charset="0"/>
                </a:rPr>
                <a:t>'</a:t>
              </a:r>
              <a:r>
                <a:rPr lang="en-US" altLang="ja-JP" sz="2000" b="1">
                  <a:solidFill>
                    <a:srgbClr val="993300"/>
                  </a:solidFill>
                  <a:latin typeface="Arial" panose="020B0604020202020204" pitchFamily="34" charset="0"/>
                  <a:cs typeface="Arial" panose="020B0604020202020204" pitchFamily="34" charset="0"/>
                </a:rPr>
                <a:t>s day</a:t>
              </a:r>
            </a:p>
            <a:p>
              <a:pPr eaLnBrk="1" hangingPunct="1"/>
              <a:endParaRPr lang="en-US" sz="2000" b="1">
                <a:solidFill>
                  <a:srgbClr val="993300"/>
                </a:solidFill>
                <a:latin typeface="Arial" panose="020B0604020202020204" pitchFamily="34" charset="0"/>
                <a:cs typeface="Arial" panose="020B0604020202020204" pitchFamily="34" charset="0"/>
              </a:endParaRPr>
            </a:p>
          </p:txBody>
        </p:sp>
        <p:sp>
          <p:nvSpPr>
            <p:cNvPr id="507915" name="Text Box 14"/>
            <p:cNvSpPr txBox="1">
              <a:spLocks noChangeArrowheads="1"/>
            </p:cNvSpPr>
            <p:nvPr/>
          </p:nvSpPr>
          <p:spPr bwMode="auto">
            <a:xfrm>
              <a:off x="3888" y="1584"/>
              <a:ext cx="1824" cy="44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After resurrection</a:t>
              </a:r>
              <a:r>
                <a:rPr lang="en-US" sz="2000" b="1">
                  <a:solidFill>
                    <a:srgbClr val="FFFFFF"/>
                  </a:solidFill>
                  <a:latin typeface="Arial" panose="020B0604020202020204" pitchFamily="34" charset="0"/>
                  <a:cs typeface="Arial" panose="020B0604020202020204" pitchFamily="34" charset="0"/>
                </a:rPr>
                <a:t> </a:t>
              </a:r>
            </a:p>
            <a:p>
              <a:pPr eaLnBrk="1" hangingPunct="1"/>
              <a:endParaRPr lang="en-US" sz="2000" b="1">
                <a:solidFill>
                  <a:srgbClr val="FFFFFF"/>
                </a:solidFill>
                <a:latin typeface="Arial" panose="020B0604020202020204" pitchFamily="34" charset="0"/>
                <a:cs typeface="Arial" panose="020B0604020202020204" pitchFamily="34" charset="0"/>
              </a:endParaRPr>
            </a:p>
          </p:txBody>
        </p:sp>
      </p:grpSp>
      <p:grpSp>
        <p:nvGrpSpPr>
          <p:cNvPr id="4" name="Group 15"/>
          <p:cNvGrpSpPr>
            <a:grpSpLocks/>
          </p:cNvGrpSpPr>
          <p:nvPr/>
        </p:nvGrpSpPr>
        <p:grpSpPr bwMode="auto">
          <a:xfrm>
            <a:off x="228600" y="3126904"/>
            <a:ext cx="8839200" cy="3786188"/>
            <a:chOff x="144" y="1584"/>
            <a:chExt cx="5568" cy="2385"/>
          </a:xfrm>
        </p:grpSpPr>
        <p:sp>
          <p:nvSpPr>
            <p:cNvPr id="507910" name="Text Box 16"/>
            <p:cNvSpPr txBox="1">
              <a:spLocks noChangeArrowheads="1"/>
            </p:cNvSpPr>
            <p:nvPr/>
          </p:nvSpPr>
          <p:spPr bwMode="auto">
            <a:xfrm>
              <a:off x="144" y="1584"/>
              <a:ext cx="1680" cy="238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To proclaim gospel to the dead and offering a second chance to repent.</a:t>
              </a:r>
            </a:p>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To proclaim release to righteous dead awaiting his coming.</a:t>
              </a:r>
            </a:p>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To announce judgment on wicked dead</a:t>
              </a:r>
            </a:p>
          </p:txBody>
        </p:sp>
        <p:sp>
          <p:nvSpPr>
            <p:cNvPr id="507911" name="Text Box 17"/>
            <p:cNvSpPr txBox="1">
              <a:spLocks noChangeArrowheads="1"/>
            </p:cNvSpPr>
            <p:nvPr/>
          </p:nvSpPr>
          <p:spPr bwMode="auto">
            <a:xfrm>
              <a:off x="1968" y="1584"/>
              <a:ext cx="1824" cy="826"/>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panose="020B0604020202020204" pitchFamily="34" charset="0"/>
                  <a:cs typeface="Arial" panose="020B0604020202020204" pitchFamily="34" charset="0"/>
                </a:rPr>
                <a:t>To preach repentance to the righteous and to proclaim judgment on the wicked.</a:t>
              </a:r>
              <a:r>
                <a:rPr lang="en-US" sz="2000" b="1">
                  <a:solidFill>
                    <a:srgbClr val="FFFFFF"/>
                  </a:solidFill>
                  <a:latin typeface="Arial" panose="020B0604020202020204" pitchFamily="34" charset="0"/>
                  <a:cs typeface="Arial" panose="020B0604020202020204" pitchFamily="34" charset="0"/>
                </a:rPr>
                <a:t>                 </a:t>
              </a:r>
            </a:p>
          </p:txBody>
        </p:sp>
        <p:sp>
          <p:nvSpPr>
            <p:cNvPr id="507912" name="Text Box 18"/>
            <p:cNvSpPr txBox="1">
              <a:spLocks noChangeArrowheads="1"/>
            </p:cNvSpPr>
            <p:nvPr/>
          </p:nvSpPr>
          <p:spPr bwMode="auto">
            <a:xfrm>
              <a:off x="3888" y="1584"/>
              <a:ext cx="1824" cy="64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b="1" dirty="0">
                  <a:solidFill>
                    <a:srgbClr val="993300"/>
                  </a:solidFill>
                  <a:latin typeface="Arial" panose="020B0604020202020204" pitchFamily="34" charset="0"/>
                  <a:cs typeface="Arial" panose="020B0604020202020204" pitchFamily="34" charset="0"/>
                </a:rPr>
                <a:t>To proclaim his victory and their doom</a:t>
              </a:r>
            </a:p>
          </p:txBody>
        </p:sp>
      </p:grpSp>
      <p:sp>
        <p:nvSpPr>
          <p:cNvPr id="507909" name="Rectangle 22"/>
          <p:cNvSpPr>
            <a:spLocks noGrp="1" noChangeArrowheads="1"/>
          </p:cNvSpPr>
          <p:nvPr>
            <p:ph type="title" idx="4294967295"/>
          </p:nvPr>
        </p:nvSpPr>
        <p:spPr>
          <a:xfrm>
            <a:off x="1752600" y="76200"/>
            <a:ext cx="5715000" cy="600075"/>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ctr" eaLnBrk="1" hangingPunct="1"/>
            <a:r>
              <a:rPr lang="en-US" sz="3200" b="1">
                <a:solidFill>
                  <a:schemeClr val="tx1"/>
                </a:solidFill>
                <a:effectLst/>
                <a:latin typeface="Arial" panose="020B0604020202020204" pitchFamily="34" charset="0"/>
                <a:ea typeface="ＭＳ Ｐゴシック" charset="0"/>
                <a:cs typeface="Arial" panose="020B0604020202020204" pitchFamily="34" charset="0"/>
              </a:rPr>
              <a:t>Three Major Interpretations</a:t>
            </a:r>
          </a:p>
        </p:txBody>
      </p:sp>
      <p:sp>
        <p:nvSpPr>
          <p:cNvPr id="21"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dirty="0">
                <a:solidFill>
                  <a:srgbClr val="FFFFFF"/>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95393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spl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77"/>
            <a:ext cx="5076056" cy="6903436"/>
          </a:xfrm>
          <a:prstGeom prst="rect">
            <a:avLst/>
          </a:prstGeom>
        </p:spPr>
      </p:pic>
      <p:sp>
        <p:nvSpPr>
          <p:cNvPr id="2050" name="Rectangle 2"/>
          <p:cNvSpPr>
            <a:spLocks noGrp="1" noChangeArrowheads="1"/>
          </p:cNvSpPr>
          <p:nvPr>
            <p:ph type="ctrTitle"/>
          </p:nvPr>
        </p:nvSpPr>
        <p:spPr>
          <a:xfrm>
            <a:off x="4716016" y="674779"/>
            <a:ext cx="4427984" cy="1125421"/>
          </a:xfrm>
        </p:spPr>
        <p:txBody>
          <a:bodyPr/>
          <a:lstStyle/>
          <a:p>
            <a:r>
              <a:rPr lang="en-US" dirty="0">
                <a:effectLst>
                  <a:glow rad="203200">
                    <a:schemeClr val="tx1"/>
                  </a:glow>
                </a:effectLst>
              </a:rPr>
              <a:t>Some Terms</a:t>
            </a:r>
          </a:p>
        </p:txBody>
      </p:sp>
      <p:sp>
        <p:nvSpPr>
          <p:cNvPr id="2051" name="Rectangle 3"/>
          <p:cNvSpPr>
            <a:spLocks noGrp="1" noChangeArrowheads="1"/>
          </p:cNvSpPr>
          <p:nvPr>
            <p:ph type="subTitle" idx="1"/>
          </p:nvPr>
        </p:nvSpPr>
        <p:spPr>
          <a:xfrm>
            <a:off x="5076056" y="1872208"/>
            <a:ext cx="4067944" cy="5229200"/>
          </a:xfrm>
        </p:spPr>
        <p:txBody>
          <a:bodyPr/>
          <a:lstStyle/>
          <a:p>
            <a:r>
              <a:rPr lang="en-US" sz="3600" dirty="0">
                <a:solidFill>
                  <a:srgbClr val="FFFF00"/>
                </a:solidFill>
                <a:effectLst>
                  <a:glow rad="203200">
                    <a:schemeClr val="tx1"/>
                  </a:glow>
                </a:effectLst>
              </a:rPr>
              <a:t>Reincarnation</a:t>
            </a:r>
            <a:r>
              <a:rPr lang="en-US" sz="3600" dirty="0">
                <a:effectLst>
                  <a:glow rad="203200">
                    <a:schemeClr val="tx1"/>
                  </a:glow>
                </a:effectLst>
              </a:rPr>
              <a:t> believes that after death people return to earth again in another human body (cf. Latin </a:t>
            </a:r>
            <a:r>
              <a:rPr lang="en-US" sz="3600" i="1" dirty="0">
                <a:effectLst>
                  <a:glow rad="203200">
                    <a:schemeClr val="tx1"/>
                  </a:glow>
                </a:effectLst>
              </a:rPr>
              <a:t>carne</a:t>
            </a:r>
            <a:r>
              <a:rPr lang="en-US" sz="3600" dirty="0">
                <a:effectLst>
                  <a:glow rad="203200">
                    <a:schemeClr val="tx1"/>
                  </a:glow>
                </a:effectLst>
              </a:rPr>
              <a:t>, “flesh”) </a:t>
            </a:r>
            <a:endParaRPr lang="en-US" dirty="0">
              <a:effectLst>
                <a:glow rad="203200">
                  <a:schemeClr val="tx1"/>
                </a:glow>
              </a:effectLst>
            </a:endParaRPr>
          </a:p>
        </p:txBody>
      </p:sp>
      <p:sp>
        <p:nvSpPr>
          <p:cNvPr id="5" name="TextBox 4"/>
          <p:cNvSpPr txBox="1"/>
          <p:nvPr/>
        </p:nvSpPr>
        <p:spPr>
          <a:xfrm>
            <a:off x="8316416" y="87015"/>
            <a:ext cx="698178" cy="461665"/>
          </a:xfrm>
          <a:prstGeom prst="rect">
            <a:avLst/>
          </a:prstGeom>
          <a:noFill/>
        </p:spPr>
        <p:txBody>
          <a:bodyPr wrap="none" rtlCol="0">
            <a:spAutoFit/>
          </a:bodyPr>
          <a:lstStyle/>
          <a:p>
            <a:r>
              <a:rPr lang="en-US" b="1" dirty="0">
                <a:solidFill>
                  <a:schemeClr val="bg1"/>
                </a:solidFill>
              </a:rPr>
              <a:t>17a</a:t>
            </a:r>
          </a:p>
        </p:txBody>
      </p:sp>
    </p:spTree>
    <p:extLst>
      <p:ext uri="{BB962C8B-B14F-4D97-AF65-F5344CB8AC3E}">
        <p14:creationId xmlns:p14="http://schemas.microsoft.com/office/powerpoint/2010/main" val="274856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ChangeArrowheads="1"/>
          </p:cNvSpPr>
          <p:nvPr/>
        </p:nvSpPr>
        <p:spPr bwMode="auto">
          <a:xfrm>
            <a:off x="152400" y="746125"/>
            <a:ext cx="8682038" cy="2985432"/>
          </a:xfrm>
          <a:prstGeom prst="rect">
            <a:avLst/>
          </a:prstGeom>
          <a:solidFill>
            <a:schemeClr val="tx2"/>
          </a:solidFill>
          <a:ln>
            <a:noFill/>
          </a:ln>
        </p:spPr>
        <p:txBody>
          <a:bodyPr>
            <a:spAutoFit/>
          </a:bodyPr>
          <a:lstStyle/>
          <a:p>
            <a:pPr eaLnBrk="1" hangingPunct="1"/>
            <a:r>
              <a:rPr lang="en-US" sz="2000" b="1" dirty="0">
                <a:solidFill>
                  <a:srgbClr val="800000"/>
                </a:solidFill>
                <a:latin typeface="Arial" panose="020B0604020202020204" pitchFamily="34" charset="0"/>
                <a:cs typeface="Arial" panose="020B0604020202020204" pitchFamily="34" charset="0"/>
              </a:rPr>
              <a:t>1 Peter 3:18-20  (NASB)</a:t>
            </a:r>
          </a:p>
          <a:p>
            <a:pPr eaLnBrk="1" hangingPunct="1"/>
            <a:endParaRPr lang="en-US" sz="2000" b="1" baseline="30000" dirty="0">
              <a:solidFill>
                <a:srgbClr val="800000"/>
              </a:solidFill>
              <a:latin typeface="Arial" panose="020B0604020202020204" pitchFamily="34" charset="0"/>
              <a:cs typeface="Arial" panose="020B0604020202020204" pitchFamily="34" charset="0"/>
            </a:endParaRPr>
          </a:p>
          <a:p>
            <a:pPr eaLnBrk="1" hangingPunct="1"/>
            <a:endParaRPr lang="en-US" sz="2000" b="1" baseline="30000" dirty="0">
              <a:solidFill>
                <a:srgbClr val="800000"/>
              </a:solidFill>
              <a:latin typeface="Arial" panose="020B0604020202020204" pitchFamily="34" charset="0"/>
              <a:cs typeface="Arial" panose="020B0604020202020204" pitchFamily="34" charset="0"/>
            </a:endParaRPr>
          </a:p>
          <a:p>
            <a:pPr eaLnBrk="1" hangingPunct="1"/>
            <a:endParaRPr lang="en-US" sz="2000" b="1" baseline="30000" dirty="0">
              <a:solidFill>
                <a:srgbClr val="800000"/>
              </a:solidFill>
              <a:latin typeface="Arial" panose="020B0604020202020204" pitchFamily="34" charset="0"/>
              <a:cs typeface="Arial" panose="020B0604020202020204" pitchFamily="34" charset="0"/>
            </a:endParaRPr>
          </a:p>
          <a:p>
            <a:pPr eaLnBrk="1" hangingPunct="1"/>
            <a:endParaRPr lang="en-US" sz="2000" b="1" baseline="30000" dirty="0">
              <a:solidFill>
                <a:srgbClr val="800000"/>
              </a:solidFill>
              <a:latin typeface="Arial" panose="020B0604020202020204" pitchFamily="34" charset="0"/>
              <a:cs typeface="Arial" panose="020B0604020202020204" pitchFamily="34" charset="0"/>
            </a:endParaRPr>
          </a:p>
          <a:p>
            <a:pPr eaLnBrk="1" hangingPunct="1"/>
            <a:endParaRPr lang="en-US" sz="2000" b="1" baseline="30000" dirty="0">
              <a:solidFill>
                <a:srgbClr val="800000"/>
              </a:solidFill>
              <a:latin typeface="Arial" panose="020B0604020202020204" pitchFamily="34" charset="0"/>
              <a:cs typeface="Arial" panose="020B0604020202020204" pitchFamily="34" charset="0"/>
            </a:endParaRPr>
          </a:p>
          <a:p>
            <a:pPr eaLnBrk="1" hangingPunct="1"/>
            <a:endParaRPr lang="en-US" sz="2000" b="1" baseline="30000" dirty="0">
              <a:solidFill>
                <a:srgbClr val="800000"/>
              </a:solidFill>
              <a:latin typeface="Arial" panose="020B0604020202020204" pitchFamily="34" charset="0"/>
              <a:cs typeface="Arial" panose="020B0604020202020204" pitchFamily="34" charset="0"/>
            </a:endParaRPr>
          </a:p>
          <a:p>
            <a:pPr eaLnBrk="1" hangingPunct="1"/>
            <a:r>
              <a:rPr lang="en-US" sz="2200" b="1" baseline="30000" dirty="0">
                <a:solidFill>
                  <a:srgbClr val="800000"/>
                </a:solidFill>
                <a:latin typeface="Arial" panose="020B0604020202020204" pitchFamily="34" charset="0"/>
                <a:cs typeface="Arial" panose="020B0604020202020204" pitchFamily="34" charset="0"/>
              </a:rPr>
              <a:t>19 </a:t>
            </a:r>
            <a:r>
              <a:rPr lang="en-US" sz="2200" b="1" dirty="0">
                <a:solidFill>
                  <a:srgbClr val="800000"/>
                </a:solidFill>
                <a:latin typeface="Arial" panose="020B0604020202020204" pitchFamily="34" charset="0"/>
                <a:cs typeface="Arial" panose="020B0604020202020204" pitchFamily="34" charset="0"/>
              </a:rPr>
              <a:t>in which also He went and made proclamation to the spirits </a:t>
            </a:r>
            <a:r>
              <a:rPr lang="en-US" sz="2200" b="1" i="1" dirty="0">
                <a:solidFill>
                  <a:srgbClr val="800000"/>
                </a:solidFill>
                <a:latin typeface="Arial" panose="020B0604020202020204" pitchFamily="34" charset="0"/>
                <a:cs typeface="Arial" panose="020B0604020202020204" pitchFamily="34" charset="0"/>
              </a:rPr>
              <a:t>now </a:t>
            </a:r>
            <a:r>
              <a:rPr lang="en-US" sz="2200" b="1" dirty="0">
                <a:solidFill>
                  <a:srgbClr val="800000"/>
                </a:solidFill>
                <a:latin typeface="Arial" panose="020B0604020202020204" pitchFamily="34" charset="0"/>
                <a:cs typeface="Arial" panose="020B0604020202020204" pitchFamily="34" charset="0"/>
              </a:rPr>
              <a:t>in prison, </a:t>
            </a:r>
          </a:p>
          <a:p>
            <a:pPr eaLnBrk="1" hangingPunct="1"/>
            <a:r>
              <a:rPr lang="en-US" sz="2200" b="1" baseline="30000" dirty="0">
                <a:solidFill>
                  <a:srgbClr val="800000"/>
                </a:solidFill>
                <a:latin typeface="Arial" panose="020B0604020202020204" pitchFamily="34" charset="0"/>
                <a:cs typeface="Arial" panose="020B0604020202020204" pitchFamily="34" charset="0"/>
              </a:rPr>
              <a:t>20 </a:t>
            </a:r>
            <a:r>
              <a:rPr lang="en-US" sz="2200" b="1" dirty="0">
                <a:solidFill>
                  <a:srgbClr val="800000"/>
                </a:solidFill>
                <a:latin typeface="Arial" panose="020B0604020202020204" pitchFamily="34" charset="0"/>
                <a:cs typeface="Arial" panose="020B0604020202020204" pitchFamily="34" charset="0"/>
              </a:rPr>
              <a:t>who once were disobedient, when the patience of God kept waiting in the days of Noah, during the construction of the ark, </a:t>
            </a:r>
          </a:p>
        </p:txBody>
      </p:sp>
      <p:sp>
        <p:nvSpPr>
          <p:cNvPr id="111619" name="Rectangle 3"/>
          <p:cNvSpPr>
            <a:spLocks noChangeArrowheads="1"/>
          </p:cNvSpPr>
          <p:nvPr/>
        </p:nvSpPr>
        <p:spPr bwMode="auto">
          <a:xfrm>
            <a:off x="228600" y="836712"/>
            <a:ext cx="8605838" cy="1107996"/>
          </a:xfrm>
          <a:prstGeom prst="rect">
            <a:avLst/>
          </a:prstGeom>
          <a:solidFill>
            <a:srgbClr val="FFFFFF"/>
          </a:solidFill>
          <a:ln>
            <a:noFill/>
          </a:ln>
        </p:spPr>
        <p:txBody>
          <a:bodyPr>
            <a:spAutoFit/>
          </a:bodyPr>
          <a:lstStyle/>
          <a:p>
            <a:pPr eaLnBrk="1" hangingPunct="1"/>
            <a:r>
              <a:rPr lang="en-US" sz="2200" b="1" dirty="0">
                <a:solidFill>
                  <a:srgbClr val="CC3300"/>
                </a:solidFill>
                <a:latin typeface="Arial" panose="020B0604020202020204" pitchFamily="34" charset="0"/>
                <a:cs typeface="Arial" panose="020B0604020202020204" pitchFamily="34" charset="0"/>
              </a:rPr>
              <a:t>NASB: </a:t>
            </a:r>
            <a:r>
              <a:rPr lang="en-US" sz="2200" b="1" baseline="30000" dirty="0">
                <a:solidFill>
                  <a:srgbClr val="CC3300"/>
                </a:solidFill>
                <a:latin typeface="Arial" panose="020B0604020202020204" pitchFamily="34" charset="0"/>
                <a:cs typeface="Arial" panose="020B0604020202020204" pitchFamily="34" charset="0"/>
              </a:rPr>
              <a:t>18 </a:t>
            </a:r>
            <a:r>
              <a:rPr lang="en-US" sz="2200" b="1" dirty="0">
                <a:solidFill>
                  <a:srgbClr val="CC3300"/>
                </a:solidFill>
                <a:latin typeface="Arial" panose="020B0604020202020204" pitchFamily="34" charset="0"/>
                <a:cs typeface="Arial" panose="020B0604020202020204" pitchFamily="34" charset="0"/>
              </a:rPr>
              <a:t>For Christ also died for sins once for all, </a:t>
            </a:r>
            <a:r>
              <a:rPr lang="en-US" sz="2200" b="1" i="1" dirty="0">
                <a:solidFill>
                  <a:srgbClr val="CC3300"/>
                </a:solidFill>
                <a:latin typeface="Arial" panose="020B0604020202020204" pitchFamily="34" charset="0"/>
                <a:cs typeface="Arial" panose="020B0604020202020204" pitchFamily="34" charset="0"/>
              </a:rPr>
              <a:t>the </a:t>
            </a:r>
            <a:r>
              <a:rPr lang="en-US" sz="2200" b="1" dirty="0">
                <a:solidFill>
                  <a:srgbClr val="CC3300"/>
                </a:solidFill>
                <a:latin typeface="Arial" panose="020B0604020202020204" pitchFamily="34" charset="0"/>
                <a:cs typeface="Arial" panose="020B0604020202020204" pitchFamily="34" charset="0"/>
              </a:rPr>
              <a:t>just for </a:t>
            </a:r>
            <a:r>
              <a:rPr lang="en-US" sz="2200" b="1" i="1" dirty="0">
                <a:solidFill>
                  <a:srgbClr val="CC3300"/>
                </a:solidFill>
                <a:latin typeface="Arial" panose="020B0604020202020204" pitchFamily="34" charset="0"/>
                <a:cs typeface="Arial" panose="020B0604020202020204" pitchFamily="34" charset="0"/>
              </a:rPr>
              <a:t>the </a:t>
            </a:r>
            <a:r>
              <a:rPr lang="en-US" sz="2200" b="1" dirty="0">
                <a:solidFill>
                  <a:srgbClr val="CC3300"/>
                </a:solidFill>
                <a:latin typeface="Arial" panose="020B0604020202020204" pitchFamily="34" charset="0"/>
                <a:cs typeface="Arial" panose="020B0604020202020204" pitchFamily="34" charset="0"/>
              </a:rPr>
              <a:t>unjust, so that He might bring us to God, having been put to death in the flesh, but made alive in the spirit; </a:t>
            </a:r>
          </a:p>
        </p:txBody>
      </p:sp>
      <p:sp>
        <p:nvSpPr>
          <p:cNvPr id="111620" name="Text Box 4"/>
          <p:cNvSpPr txBox="1">
            <a:spLocks noChangeArrowheads="1"/>
          </p:cNvSpPr>
          <p:nvPr/>
        </p:nvSpPr>
        <p:spPr bwMode="auto">
          <a:xfrm>
            <a:off x="270197" y="4999856"/>
            <a:ext cx="85502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dirty="0">
                <a:solidFill>
                  <a:srgbClr val="FFFFFF"/>
                </a:solidFill>
                <a:latin typeface="Arial" panose="020B0604020202020204" pitchFamily="34" charset="0"/>
                <a:cs typeface="Arial" panose="020B0604020202020204" pitchFamily="34" charset="0"/>
              </a:rPr>
              <a:t>2. Hebrews 9:27 notes that judgment (not opportunity to believe) follows the death of each person.  It says, </a:t>
            </a:r>
            <a:r>
              <a:rPr lang="en-US" altLang="ja-JP" sz="2400" b="1" dirty="0">
                <a:solidFill>
                  <a:srgbClr val="FFFFFF"/>
                </a:solidFill>
                <a:latin typeface="Arial" panose="020B0604020202020204" pitchFamily="34" charset="0"/>
                <a:cs typeface="Arial" panose="020B0604020202020204" pitchFamily="34" charset="0"/>
              </a:rPr>
              <a:t>"man is destined to die once, and after that to face judgment."</a:t>
            </a:r>
            <a:endParaRPr lang="en-US" sz="2400" b="1" dirty="0">
              <a:solidFill>
                <a:srgbClr val="FFFFFF"/>
              </a:solidFill>
              <a:latin typeface="Arial" panose="020B0604020202020204" pitchFamily="34" charset="0"/>
              <a:cs typeface="Arial" panose="020B0604020202020204" pitchFamily="34" charset="0"/>
            </a:endParaRPr>
          </a:p>
        </p:txBody>
      </p:sp>
      <p:sp>
        <p:nvSpPr>
          <p:cNvPr id="111621" name="Text Box 5"/>
          <p:cNvSpPr txBox="1">
            <a:spLocks noChangeArrowheads="1"/>
          </p:cNvSpPr>
          <p:nvPr/>
        </p:nvSpPr>
        <p:spPr bwMode="auto">
          <a:xfrm>
            <a:off x="270197" y="3933056"/>
            <a:ext cx="85502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dirty="0">
                <a:solidFill>
                  <a:srgbClr val="FFFFFF"/>
                </a:solidFill>
                <a:latin typeface="Arial" panose="020B0604020202020204" pitchFamily="34" charset="0"/>
                <a:cs typeface="Arial" panose="020B0604020202020204" pitchFamily="34" charset="0"/>
              </a:rPr>
              <a:t>1. The text nowhere states that any second chance to believe is provided for the recipients of the message.</a:t>
            </a:r>
          </a:p>
        </p:txBody>
      </p:sp>
      <p:sp>
        <p:nvSpPr>
          <p:cNvPr id="111622"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defRPr/>
            </a:pPr>
            <a:r>
              <a:rPr lang="en-US" b="1">
                <a:latin typeface="Arial" panose="020B0604020202020204" pitchFamily="34" charset="0"/>
                <a:ea typeface="ＭＳ Ｐゴシック" charset="0"/>
                <a:cs typeface="Arial" panose="020B0604020202020204" pitchFamily="34" charset="0"/>
              </a:rPr>
              <a:t>No Second Chance</a:t>
            </a:r>
          </a:p>
        </p:txBody>
      </p:sp>
      <p:sp>
        <p:nvSpPr>
          <p:cNvPr id="8" name="Text Box 6"/>
          <p:cNvSpPr txBox="1">
            <a:spLocks noChangeArrowheads="1"/>
          </p:cNvSpPr>
          <p:nvPr/>
        </p:nvSpPr>
        <p:spPr bwMode="auto">
          <a:xfrm>
            <a:off x="8172400" y="76200"/>
            <a:ext cx="715009"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dirty="0">
                <a:solidFill>
                  <a:srgbClr val="FFFFFF"/>
                </a:solidFill>
                <a:latin typeface="Arial" panose="020B0604020202020204" pitchFamily="34" charset="0"/>
                <a:cs typeface="Arial" panose="020B0604020202020204" pitchFamily="34" charset="0"/>
              </a:rPr>
              <a:t>15b</a:t>
            </a:r>
          </a:p>
        </p:txBody>
      </p:sp>
    </p:spTree>
    <p:extLst>
      <p:ext uri="{BB962C8B-B14F-4D97-AF65-F5344CB8AC3E}">
        <p14:creationId xmlns:p14="http://schemas.microsoft.com/office/powerpoint/2010/main" val="1379821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ox(in)">
                                      <p:cBhvr>
                                        <p:cTn id="7" dur="5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box(in)">
                                      <p:cBhvr>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2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Grp="1" noChangeArrowheads="1"/>
          </p:cNvSpPr>
          <p:nvPr>
            <p:ph type="title" idx="4294967295"/>
          </p:nvPr>
        </p:nvSpPr>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Imprisoned Demons</a:t>
            </a:r>
          </a:p>
        </p:txBody>
      </p:sp>
      <p:sp>
        <p:nvSpPr>
          <p:cNvPr id="509954" name="Rectangle 2"/>
          <p:cNvSpPr>
            <a:spLocks noChangeArrowheads="1"/>
          </p:cNvSpPr>
          <p:nvPr/>
        </p:nvSpPr>
        <p:spPr bwMode="auto">
          <a:xfrm>
            <a:off x="228600" y="76200"/>
            <a:ext cx="8686800" cy="4278094"/>
          </a:xfrm>
          <a:prstGeom prst="rect">
            <a:avLst/>
          </a:prstGeom>
          <a:solidFill>
            <a:srgbClr val="FFFFFF"/>
          </a:solidFill>
          <a:ln>
            <a:noFill/>
          </a:ln>
        </p:spPr>
        <p:txBody>
          <a:bodyPr>
            <a:spAutoFit/>
          </a:bodyPr>
          <a:lstStyle/>
          <a:p>
            <a:pPr eaLnBrk="1" hangingPunct="1"/>
            <a:r>
              <a:rPr lang="en-US" sz="2000" b="1" dirty="0">
                <a:solidFill>
                  <a:srgbClr val="010199"/>
                </a:solidFill>
                <a:latin typeface="Arial" panose="020B0604020202020204" pitchFamily="34" charset="0"/>
                <a:cs typeface="Arial" panose="020B0604020202020204" pitchFamily="34" charset="0"/>
              </a:rPr>
              <a:t>1 Peter 3:19-22  (NASB)</a:t>
            </a:r>
          </a:p>
          <a:p>
            <a:pPr eaLnBrk="1" hangingPunct="1"/>
            <a:r>
              <a:rPr lang="en-US" b="1" baseline="30000" dirty="0">
                <a:solidFill>
                  <a:srgbClr val="010199"/>
                </a:solidFill>
                <a:latin typeface="Arial" panose="020B0604020202020204" pitchFamily="34" charset="0"/>
                <a:cs typeface="Arial" panose="020B0604020202020204" pitchFamily="34" charset="0"/>
              </a:rPr>
              <a:t>19</a:t>
            </a:r>
            <a:r>
              <a:rPr lang="en-US" b="1" dirty="0">
                <a:solidFill>
                  <a:srgbClr val="010199"/>
                </a:solidFill>
                <a:latin typeface="Arial" panose="020B0604020202020204" pitchFamily="34" charset="0"/>
                <a:cs typeface="Arial" panose="020B0604020202020204" pitchFamily="34" charset="0"/>
              </a:rPr>
              <a:t>in which also He went and made proclamation to the spirits </a:t>
            </a:r>
            <a:r>
              <a:rPr lang="en-US" b="1" i="1" dirty="0">
                <a:solidFill>
                  <a:srgbClr val="010199"/>
                </a:solidFill>
                <a:latin typeface="Arial" panose="020B0604020202020204" pitchFamily="34" charset="0"/>
                <a:cs typeface="Arial" panose="020B0604020202020204" pitchFamily="34" charset="0"/>
              </a:rPr>
              <a:t>now </a:t>
            </a:r>
            <a:r>
              <a:rPr lang="en-US" b="1" dirty="0">
                <a:solidFill>
                  <a:srgbClr val="010199"/>
                </a:solidFill>
                <a:latin typeface="Arial" panose="020B0604020202020204" pitchFamily="34" charset="0"/>
                <a:cs typeface="Arial" panose="020B0604020202020204" pitchFamily="34" charset="0"/>
              </a:rPr>
              <a:t>in prison, </a:t>
            </a:r>
            <a:r>
              <a:rPr lang="en-US" b="1" baseline="30000" dirty="0">
                <a:solidFill>
                  <a:srgbClr val="010199"/>
                </a:solidFill>
                <a:latin typeface="Arial" panose="020B0604020202020204" pitchFamily="34" charset="0"/>
                <a:cs typeface="Arial" panose="020B0604020202020204" pitchFamily="34" charset="0"/>
              </a:rPr>
              <a:t>20</a:t>
            </a:r>
            <a:r>
              <a:rPr lang="en-US" b="1" dirty="0">
                <a:solidFill>
                  <a:srgbClr val="010199"/>
                </a:solidFill>
                <a:latin typeface="Arial" panose="020B0604020202020204" pitchFamily="34" charset="0"/>
                <a:cs typeface="Arial" panose="020B0604020202020204" pitchFamily="34" charset="0"/>
              </a:rPr>
              <a:t>who once were disobedient, when the patience of God kept waiting in the days of Noah, during the construction of the ark, </a:t>
            </a:r>
          </a:p>
          <a:p>
            <a:pPr eaLnBrk="1" hangingPunct="1">
              <a:spcBef>
                <a:spcPct val="50000"/>
              </a:spcBef>
            </a:pPr>
            <a:r>
              <a:rPr lang="en-US" b="1" baseline="30000" dirty="0">
                <a:solidFill>
                  <a:srgbClr val="010199"/>
                </a:solidFill>
                <a:latin typeface="Arial" panose="020B0604020202020204" pitchFamily="34" charset="0"/>
                <a:cs typeface="Arial" panose="020B0604020202020204" pitchFamily="34" charset="0"/>
              </a:rPr>
              <a:t>21</a:t>
            </a:r>
            <a:r>
              <a:rPr lang="en-US" b="1" dirty="0">
                <a:solidFill>
                  <a:srgbClr val="010199"/>
                </a:solidFill>
                <a:latin typeface="Arial" panose="020B0604020202020204" pitchFamily="34" charset="0"/>
                <a:cs typeface="Arial" panose="020B0604020202020204" pitchFamily="34" charset="0"/>
              </a:rPr>
              <a:t>Corresponding to that, baptism now saves you—not the removal of dirt from the flesh, but an appeal to God for a good conscience—through the resurrection of Jesus Christ, </a:t>
            </a:r>
            <a:r>
              <a:rPr lang="en-US" b="1" baseline="30000" dirty="0">
                <a:solidFill>
                  <a:srgbClr val="010199"/>
                </a:solidFill>
                <a:latin typeface="Arial" panose="020B0604020202020204" pitchFamily="34" charset="0"/>
                <a:cs typeface="Arial" panose="020B0604020202020204" pitchFamily="34" charset="0"/>
              </a:rPr>
              <a:t>22</a:t>
            </a:r>
            <a:r>
              <a:rPr lang="en-US" b="1" dirty="0">
                <a:solidFill>
                  <a:srgbClr val="010199"/>
                </a:solidFill>
                <a:latin typeface="Arial" panose="020B0604020202020204" pitchFamily="34" charset="0"/>
                <a:cs typeface="Arial" panose="020B0604020202020204" pitchFamily="34" charset="0"/>
              </a:rPr>
              <a:t>who has gone into heaven and is at the right hand of God, with angels, authorities, and powers having been subjected to him.</a:t>
            </a:r>
          </a:p>
        </p:txBody>
      </p:sp>
      <p:sp>
        <p:nvSpPr>
          <p:cNvPr id="112643" name="Text Box 3"/>
          <p:cNvSpPr txBox="1">
            <a:spLocks noChangeArrowheads="1"/>
          </p:cNvSpPr>
          <p:nvPr/>
        </p:nvSpPr>
        <p:spPr bwMode="auto">
          <a:xfrm>
            <a:off x="228600" y="4326929"/>
            <a:ext cx="8550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dirty="0">
                <a:solidFill>
                  <a:srgbClr val="FFFFFF"/>
                </a:solidFill>
                <a:latin typeface="Arial" panose="020B0604020202020204" pitchFamily="34" charset="0"/>
                <a:cs typeface="Arial" panose="020B0604020202020204" pitchFamily="34" charset="0"/>
              </a:rPr>
              <a:t>Peter is describing Christ</a:t>
            </a:r>
            <a:r>
              <a:rPr lang="fr-FR" altLang="ja-JP" sz="2400" b="1" dirty="0">
                <a:solidFill>
                  <a:srgbClr val="FFFFFF"/>
                </a:solidFill>
                <a:latin typeface="Arial" panose="020B0604020202020204" pitchFamily="34" charset="0"/>
                <a:cs typeface="Arial" panose="020B0604020202020204" pitchFamily="34" charset="0"/>
              </a:rPr>
              <a:t>'</a:t>
            </a:r>
            <a:r>
              <a:rPr lang="en-US" altLang="ja-JP" sz="2400" b="1" dirty="0">
                <a:solidFill>
                  <a:srgbClr val="FFFFFF"/>
                </a:solidFill>
                <a:latin typeface="Arial" panose="020B0604020202020204" pitchFamily="34" charset="0"/>
                <a:cs typeface="Arial" panose="020B0604020202020204" pitchFamily="34" charset="0"/>
              </a:rPr>
              <a:t>s triumph over death, His resurrection and ascension.</a:t>
            </a:r>
            <a:endParaRPr lang="en-US" sz="2400" b="1" dirty="0">
              <a:solidFill>
                <a:srgbClr val="FFFFFF"/>
              </a:solidFill>
              <a:latin typeface="Arial" panose="020B0604020202020204" pitchFamily="34" charset="0"/>
              <a:cs typeface="Arial" panose="020B0604020202020204" pitchFamily="34" charset="0"/>
            </a:endParaRPr>
          </a:p>
        </p:txBody>
      </p:sp>
      <p:sp>
        <p:nvSpPr>
          <p:cNvPr id="112644" name="Text Box 4"/>
          <p:cNvSpPr txBox="1">
            <a:spLocks noChangeArrowheads="1"/>
          </p:cNvSpPr>
          <p:nvPr/>
        </p:nvSpPr>
        <p:spPr bwMode="auto">
          <a:xfrm>
            <a:off x="228600" y="5100076"/>
            <a:ext cx="8915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dirty="0">
                <a:solidFill>
                  <a:srgbClr val="FFFFFF"/>
                </a:solidFill>
                <a:latin typeface="Arial" panose="020B0604020202020204" pitchFamily="34" charset="0"/>
                <a:cs typeface="Arial" panose="020B0604020202020204" pitchFamily="34" charset="0"/>
              </a:rPr>
              <a:t>He writes about Christ preaching to spirits in prison. </a:t>
            </a:r>
          </a:p>
        </p:txBody>
      </p:sp>
      <p:sp>
        <p:nvSpPr>
          <p:cNvPr id="112645" name="Text Box 5"/>
          <p:cNvSpPr txBox="1">
            <a:spLocks noChangeArrowheads="1"/>
          </p:cNvSpPr>
          <p:nvPr/>
        </p:nvSpPr>
        <p:spPr bwMode="auto">
          <a:xfrm>
            <a:off x="228600" y="5616401"/>
            <a:ext cx="8610600" cy="1196975"/>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a:solidFill>
                  <a:srgbClr val="993300"/>
                </a:solidFill>
                <a:latin typeface="Arial" panose="020B0604020202020204" pitchFamily="34" charset="0"/>
                <a:cs typeface="Arial" panose="020B0604020202020204" pitchFamily="34" charset="0"/>
              </a:rPr>
              <a:t>The main idea of the text is Christ</a:t>
            </a:r>
            <a:r>
              <a:rPr lang="fr-FR" altLang="ja-JP" sz="2400" b="1">
                <a:solidFill>
                  <a:srgbClr val="993300"/>
                </a:solidFill>
                <a:latin typeface="Arial" panose="020B0604020202020204" pitchFamily="34" charset="0"/>
                <a:cs typeface="Arial" panose="020B0604020202020204" pitchFamily="34" charset="0"/>
              </a:rPr>
              <a:t>'</a:t>
            </a:r>
            <a:r>
              <a:rPr lang="en-US" altLang="ja-JP" sz="2400" b="1">
                <a:solidFill>
                  <a:srgbClr val="993300"/>
                </a:solidFill>
                <a:latin typeface="Arial" panose="020B0604020202020204" pitchFamily="34" charset="0"/>
                <a:cs typeface="Arial" panose="020B0604020202020204" pitchFamily="34" charset="0"/>
              </a:rPr>
              <a:t>s suffering resulted in victory over death and salvation for us. Verses 19-20 are central to this whole idea of righteous suffering. </a:t>
            </a:r>
            <a:endParaRPr lang="en-US" sz="2400" b="1">
              <a:solidFill>
                <a:srgbClr val="99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23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box(in)">
                                      <p:cBhvr>
                                        <p:cTn id="7" dur="500"/>
                                        <p:tgtEl>
                                          <p:spTgt spid="112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box(in)">
                                      <p:cBhvr>
                                        <p:cTn id="12" dur="500"/>
                                        <p:tgtEl>
                                          <p:spTgt spid="112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645"/>
                                        </p:tgtEl>
                                        <p:attrNameLst>
                                          <p:attrName>style.visibility</p:attrName>
                                        </p:attrNameLst>
                                      </p:cBhvr>
                                      <p:to>
                                        <p:strVal val="visible"/>
                                      </p:to>
                                    </p:set>
                                    <p:animEffect transition="in" filter="box(in)">
                                      <p:cBhvr>
                                        <p:cTn id="17" dur="500"/>
                                        <p:tgtEl>
                                          <p:spTgt spid="11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P spid="112644" grpId="0" autoUpdateAnimBg="0"/>
      <p:bldP spid="112645"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ChangeArrowheads="1"/>
          </p:cNvSpPr>
          <p:nvPr/>
        </p:nvSpPr>
        <p:spPr bwMode="auto">
          <a:xfrm>
            <a:off x="304800" y="882650"/>
            <a:ext cx="8382000" cy="1200328"/>
          </a:xfrm>
          <a:prstGeom prst="rect">
            <a:avLst/>
          </a:prstGeom>
          <a:solidFill>
            <a:srgbClr val="FFFFFF"/>
          </a:solidFill>
          <a:ln>
            <a:noFill/>
          </a:ln>
        </p:spPr>
        <p:txBody>
          <a:bodyPr>
            <a:spAutoFit/>
          </a:bodyPr>
          <a:lstStyle/>
          <a:p>
            <a:pPr eaLnBrk="1" hangingPunct="1"/>
            <a:r>
              <a:rPr lang="en-US" b="1" dirty="0">
                <a:solidFill>
                  <a:srgbClr val="010199"/>
                </a:solidFill>
                <a:latin typeface="Arial" panose="020B0604020202020204" pitchFamily="34" charset="0"/>
                <a:cs typeface="Arial" panose="020B0604020202020204" pitchFamily="34" charset="0"/>
              </a:rPr>
              <a:t>having been put to death in the flesh, but made alive in the spirit; in which also He went and made proclamation to the spirits </a:t>
            </a:r>
            <a:r>
              <a:rPr lang="en-US" b="1" i="1" dirty="0">
                <a:solidFill>
                  <a:srgbClr val="010199"/>
                </a:solidFill>
                <a:latin typeface="Arial" panose="020B0604020202020204" pitchFamily="34" charset="0"/>
                <a:cs typeface="Arial" panose="020B0604020202020204" pitchFamily="34" charset="0"/>
              </a:rPr>
              <a:t>now </a:t>
            </a:r>
            <a:r>
              <a:rPr lang="en-US" b="1" dirty="0">
                <a:solidFill>
                  <a:srgbClr val="010199"/>
                </a:solidFill>
                <a:latin typeface="Arial" panose="020B0604020202020204" pitchFamily="34" charset="0"/>
                <a:cs typeface="Arial" panose="020B0604020202020204" pitchFamily="34" charset="0"/>
              </a:rPr>
              <a:t>in prison, </a:t>
            </a:r>
          </a:p>
        </p:txBody>
      </p:sp>
      <p:sp>
        <p:nvSpPr>
          <p:cNvPr id="113667" name="Text Box 3"/>
          <p:cNvSpPr txBox="1">
            <a:spLocks noChangeArrowheads="1"/>
          </p:cNvSpPr>
          <p:nvPr/>
        </p:nvSpPr>
        <p:spPr bwMode="auto">
          <a:xfrm>
            <a:off x="533400" y="2238375"/>
            <a:ext cx="861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just" eaLnBrk="1" hangingPunct="1">
              <a:defRPr/>
            </a:pPr>
            <a:r>
              <a:rPr lang="en-US" b="1">
                <a:solidFill>
                  <a:srgbClr val="FFFFFF"/>
                </a:solidFill>
                <a:latin typeface="Arial" panose="020B0604020202020204" pitchFamily="34" charset="0"/>
                <a:cs typeface="Arial" panose="020B0604020202020204" pitchFamily="34" charset="0"/>
              </a:rPr>
              <a:t>The body died but the spirit continued to live?</a:t>
            </a:r>
          </a:p>
        </p:txBody>
      </p:sp>
      <p:sp>
        <p:nvSpPr>
          <p:cNvPr id="113668" name="Text Box 4"/>
          <p:cNvSpPr txBox="1">
            <a:spLocks noChangeArrowheads="1"/>
          </p:cNvSpPr>
          <p:nvPr/>
        </p:nvSpPr>
        <p:spPr bwMode="auto">
          <a:xfrm>
            <a:off x="304800" y="3413125"/>
            <a:ext cx="8610600" cy="1927225"/>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dirty="0">
                <a:solidFill>
                  <a:srgbClr val="993300"/>
                </a:solidFill>
                <a:latin typeface="Arial" panose="020B0604020202020204" pitchFamily="34" charset="0"/>
                <a:cs typeface="Arial" panose="020B0604020202020204" pitchFamily="34" charset="0"/>
              </a:rPr>
              <a:t>1 Corinthians 15:44-45  </a:t>
            </a:r>
            <a:r>
              <a:rPr lang="en-US" sz="2400" b="1" baseline="30000" dirty="0">
                <a:solidFill>
                  <a:srgbClr val="993300"/>
                </a:solidFill>
                <a:latin typeface="Arial" panose="020B0604020202020204" pitchFamily="34" charset="0"/>
                <a:cs typeface="Arial" panose="020B0604020202020204" pitchFamily="34" charset="0"/>
              </a:rPr>
              <a:t>44 </a:t>
            </a:r>
            <a:r>
              <a:rPr lang="en-US" sz="2400" b="1" dirty="0">
                <a:solidFill>
                  <a:srgbClr val="993300"/>
                </a:solidFill>
                <a:latin typeface="Arial" panose="020B0604020202020204" pitchFamily="34" charset="0"/>
                <a:cs typeface="Arial" panose="020B0604020202020204" pitchFamily="34" charset="0"/>
              </a:rPr>
              <a:t>it is sown a natural body, it is raised a spiritual body. If there is a natural body, there is also a spiritual body.  </a:t>
            </a:r>
            <a:r>
              <a:rPr lang="en-US" sz="2400" b="1" baseline="30000" dirty="0">
                <a:solidFill>
                  <a:srgbClr val="993300"/>
                </a:solidFill>
                <a:latin typeface="Arial" panose="020B0604020202020204" pitchFamily="34" charset="0"/>
                <a:cs typeface="Arial" panose="020B0604020202020204" pitchFamily="34" charset="0"/>
              </a:rPr>
              <a:t>45 </a:t>
            </a:r>
            <a:r>
              <a:rPr lang="en-US" sz="2400" b="1" dirty="0">
                <a:solidFill>
                  <a:srgbClr val="993300"/>
                </a:solidFill>
                <a:latin typeface="Arial" panose="020B0604020202020204" pitchFamily="34" charset="0"/>
                <a:cs typeface="Arial" panose="020B0604020202020204" pitchFamily="34" charset="0"/>
              </a:rPr>
              <a:t>So also it is written, "The first MAN, Adam, BECAME A LIVING SOUL." The last Adam became a life-giving spirit. </a:t>
            </a:r>
          </a:p>
        </p:txBody>
      </p:sp>
      <p:sp>
        <p:nvSpPr>
          <p:cNvPr id="113669" name="Text Box 5"/>
          <p:cNvSpPr txBox="1">
            <a:spLocks noChangeArrowheads="1"/>
          </p:cNvSpPr>
          <p:nvPr/>
        </p:nvSpPr>
        <p:spPr bwMode="auto">
          <a:xfrm>
            <a:off x="304800" y="5470525"/>
            <a:ext cx="8610600" cy="120015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a:solidFill>
                  <a:srgbClr val="993300"/>
                </a:solidFill>
                <a:latin typeface="Arial" panose="020B0604020202020204" pitchFamily="34" charset="0"/>
                <a:cs typeface="Arial" panose="020B0604020202020204" pitchFamily="34" charset="0"/>
              </a:rPr>
              <a:t>Therefore, it is most likely that Christ died, was resurrected and then preached his victory over death to these demons imprisoned since Noah</a:t>
            </a:r>
            <a:r>
              <a:rPr lang="fr-FR" altLang="ja-JP" sz="2400" b="1">
                <a:solidFill>
                  <a:srgbClr val="993300"/>
                </a:solidFill>
                <a:latin typeface="Arial" panose="020B0604020202020204" pitchFamily="34" charset="0"/>
                <a:cs typeface="Arial" panose="020B0604020202020204" pitchFamily="34" charset="0"/>
              </a:rPr>
              <a:t>'</a:t>
            </a:r>
            <a:r>
              <a:rPr lang="en-US" altLang="ja-JP" sz="2400" b="1">
                <a:solidFill>
                  <a:srgbClr val="993300"/>
                </a:solidFill>
                <a:latin typeface="Arial" panose="020B0604020202020204" pitchFamily="34" charset="0"/>
                <a:cs typeface="Arial" panose="020B0604020202020204" pitchFamily="34" charset="0"/>
              </a:rPr>
              <a:t>s day. </a:t>
            </a:r>
            <a:endParaRPr lang="en-US" sz="2400" b="1">
              <a:solidFill>
                <a:srgbClr val="993300"/>
              </a:solidFill>
              <a:latin typeface="Arial" panose="020B0604020202020204" pitchFamily="34" charset="0"/>
              <a:cs typeface="Arial" panose="020B0604020202020204" pitchFamily="34" charset="0"/>
            </a:endParaRPr>
          </a:p>
        </p:txBody>
      </p:sp>
      <p:sp>
        <p:nvSpPr>
          <p:cNvPr id="113670" name="Text Box 6"/>
          <p:cNvSpPr txBox="1">
            <a:spLocks noChangeArrowheads="1"/>
          </p:cNvSpPr>
          <p:nvPr/>
        </p:nvSpPr>
        <p:spPr bwMode="auto">
          <a:xfrm>
            <a:off x="533400" y="2787650"/>
            <a:ext cx="861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just" eaLnBrk="1" hangingPunct="1">
              <a:spcBef>
                <a:spcPct val="25000"/>
              </a:spcBef>
              <a:defRPr/>
            </a:pPr>
            <a:r>
              <a:rPr lang="en-US" b="1">
                <a:solidFill>
                  <a:srgbClr val="FFFFFF"/>
                </a:solidFill>
                <a:latin typeface="Arial" panose="020B0604020202020204" pitchFamily="34" charset="0"/>
                <a:cs typeface="Arial" panose="020B0604020202020204" pitchFamily="34" charset="0"/>
              </a:rPr>
              <a:t>The body died and was resurrected? </a:t>
            </a:r>
          </a:p>
        </p:txBody>
      </p:sp>
      <p:sp>
        <p:nvSpPr>
          <p:cNvPr id="113671" name="Rectangle 7"/>
          <p:cNvSpPr>
            <a:spLocks noGrp="1" noChangeArrowheads="1"/>
          </p:cNvSpPr>
          <p:nvPr>
            <p:ph type="title" idx="4294967295"/>
          </p:nvPr>
        </p:nvSpPr>
        <p:spPr>
          <a:xfrm>
            <a:off x="457200" y="0"/>
            <a:ext cx="7696200" cy="850900"/>
          </a:xfrm>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Christ</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Body v. Spirit</a:t>
            </a:r>
            <a:endParaRPr lang="en-US" b="1" dirty="0">
              <a:latin typeface="Arial" panose="020B0604020202020204" pitchFamily="34" charset="0"/>
              <a:ea typeface="ＭＳ Ｐゴシック" charset="0"/>
              <a:cs typeface="Arial" panose="020B0604020202020204" pitchFamily="34" charset="0"/>
            </a:endParaRPr>
          </a:p>
        </p:txBody>
      </p:sp>
      <p:sp>
        <p:nvSpPr>
          <p:cNvPr id="113672" name="Text Box 8"/>
          <p:cNvSpPr txBox="1">
            <a:spLocks noChangeArrowheads="1"/>
          </p:cNvSpPr>
          <p:nvPr/>
        </p:nvSpPr>
        <p:spPr bwMode="auto">
          <a:xfrm>
            <a:off x="8305800" y="76200"/>
            <a:ext cx="527709" cy="461665"/>
          </a:xfrm>
          <a:prstGeom prst="rect">
            <a:avLst/>
          </a:prstGeom>
          <a:solidFill>
            <a:srgbClr val="105D13"/>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panose="020B0604020202020204" pitchFamily="34" charset="0"/>
                <a:cs typeface="Arial" panose="020B0604020202020204" pitchFamily="34" charset="0"/>
              </a:rPr>
              <a:t>15</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733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in)">
                                      <p:cBhvr>
                                        <p:cTn id="7" dur="500"/>
                                        <p:tgtEl>
                                          <p:spTgt spid="113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box(in)">
                                      <p:cBhvr>
                                        <p:cTn id="12" dur="500"/>
                                        <p:tgtEl>
                                          <p:spTgt spid="1136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3668"/>
                                        </p:tgtEl>
                                        <p:attrNameLst>
                                          <p:attrName>style.visibility</p:attrName>
                                        </p:attrNameLst>
                                      </p:cBhvr>
                                      <p:to>
                                        <p:strVal val="visible"/>
                                      </p:to>
                                    </p:set>
                                    <p:animEffect transition="in" filter="box(in)">
                                      <p:cBhvr>
                                        <p:cTn id="17" dur="500"/>
                                        <p:tgtEl>
                                          <p:spTgt spid="1136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3669"/>
                                        </p:tgtEl>
                                        <p:attrNameLst>
                                          <p:attrName>style.visibility</p:attrName>
                                        </p:attrNameLst>
                                      </p:cBhvr>
                                      <p:to>
                                        <p:strVal val="visible"/>
                                      </p:to>
                                    </p:set>
                                    <p:animEffect transition="in" filter="box(in)">
                                      <p:cBhvr>
                                        <p:cTn id="22"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P spid="113668" grpId="0" animBg="1" autoUpdateAnimBg="0"/>
      <p:bldP spid="113669" grpId="0" animBg="1" autoUpdateAnimBg="0"/>
      <p:bldP spid="113670"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1" name="Group 3"/>
          <p:cNvGrpSpPr>
            <a:grpSpLocks/>
          </p:cNvGrpSpPr>
          <p:nvPr/>
        </p:nvGrpSpPr>
        <p:grpSpPr bwMode="auto">
          <a:xfrm>
            <a:off x="228600" y="838200"/>
            <a:ext cx="8686800" cy="1477963"/>
            <a:chOff x="144" y="624"/>
            <a:chExt cx="5472" cy="931"/>
          </a:xfrm>
        </p:grpSpPr>
        <p:sp>
          <p:nvSpPr>
            <p:cNvPr id="512024" name="Text Box 4"/>
            <p:cNvSpPr txBox="1">
              <a:spLocks noChangeArrowheads="1"/>
            </p:cNvSpPr>
            <p:nvPr/>
          </p:nvSpPr>
          <p:spPr bwMode="auto">
            <a:xfrm>
              <a:off x="144" y="624"/>
              <a:ext cx="1680" cy="92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a:cs typeface="Arial"/>
                </a:rPr>
                <a:t>Jesus #3</a:t>
              </a:r>
            </a:p>
            <a:p>
              <a:pPr eaLnBrk="1" hangingPunct="1">
                <a:spcBef>
                  <a:spcPct val="50000"/>
                </a:spcBef>
              </a:pPr>
              <a:r>
                <a:rPr lang="en-US" sz="2000" b="1">
                  <a:solidFill>
                    <a:srgbClr val="993300"/>
                  </a:solidFill>
                  <a:latin typeface="Arial"/>
                  <a:cs typeface="Arial"/>
                </a:rPr>
                <a:t>Spirit of those who perished in flood in Noah</a:t>
              </a:r>
              <a:r>
                <a:rPr lang="fr-FR" altLang="ja-JP" sz="2000" b="1">
                  <a:solidFill>
                    <a:srgbClr val="993300"/>
                  </a:solidFill>
                  <a:latin typeface="Arial"/>
                  <a:cs typeface="Arial"/>
                </a:rPr>
                <a:t>'</a:t>
              </a:r>
              <a:r>
                <a:rPr lang="en-US" altLang="ja-JP" sz="2000" b="1">
                  <a:solidFill>
                    <a:srgbClr val="993300"/>
                  </a:solidFill>
                  <a:latin typeface="Arial"/>
                  <a:cs typeface="Arial"/>
                </a:rPr>
                <a:t>s time</a:t>
              </a:r>
              <a:endParaRPr lang="en-US" sz="2000" b="1">
                <a:solidFill>
                  <a:srgbClr val="993300"/>
                </a:solidFill>
                <a:latin typeface="Arial"/>
                <a:cs typeface="Arial"/>
              </a:endParaRPr>
            </a:p>
          </p:txBody>
        </p:sp>
        <p:sp>
          <p:nvSpPr>
            <p:cNvPr id="512025" name="Text Box 5"/>
            <p:cNvSpPr txBox="1">
              <a:spLocks noChangeArrowheads="1"/>
            </p:cNvSpPr>
            <p:nvPr/>
          </p:nvSpPr>
          <p:spPr bwMode="auto">
            <a:xfrm>
              <a:off x="2064" y="816"/>
              <a:ext cx="163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b="1">
                <a:solidFill>
                  <a:srgbClr val="FFFFFF"/>
                </a:solidFill>
                <a:latin typeface="Arial"/>
                <a:cs typeface="Arial"/>
              </a:endParaRPr>
            </a:p>
          </p:txBody>
        </p:sp>
        <p:sp>
          <p:nvSpPr>
            <p:cNvPr id="512026" name="Text Box 6"/>
            <p:cNvSpPr txBox="1">
              <a:spLocks noChangeArrowheads="1"/>
            </p:cNvSpPr>
            <p:nvPr/>
          </p:nvSpPr>
          <p:spPr bwMode="auto">
            <a:xfrm>
              <a:off x="1968" y="624"/>
              <a:ext cx="1824" cy="92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a:cs typeface="Arial"/>
                </a:rPr>
                <a:t>Spirit of Jesus #1</a:t>
              </a:r>
            </a:p>
            <a:p>
              <a:pPr eaLnBrk="1" hangingPunct="1">
                <a:spcBef>
                  <a:spcPct val="50000"/>
                </a:spcBef>
              </a:pPr>
              <a:r>
                <a:rPr lang="en-US" sz="2000" b="1">
                  <a:solidFill>
                    <a:srgbClr val="993300"/>
                  </a:solidFill>
                  <a:latin typeface="Arial"/>
                  <a:cs typeface="Arial"/>
                </a:rPr>
                <a:t>Those who had lived during Noah</a:t>
              </a:r>
              <a:r>
                <a:rPr lang="fr-FR" altLang="ja-JP" sz="2000" b="1">
                  <a:solidFill>
                    <a:srgbClr val="993300"/>
                  </a:solidFill>
                  <a:latin typeface="Arial"/>
                  <a:cs typeface="Arial"/>
                </a:rPr>
                <a:t>'</a:t>
              </a:r>
              <a:r>
                <a:rPr lang="en-US" altLang="ja-JP" sz="2000" b="1">
                  <a:solidFill>
                    <a:srgbClr val="993300"/>
                  </a:solidFill>
                  <a:latin typeface="Arial"/>
                  <a:cs typeface="Arial"/>
                </a:rPr>
                <a:t>s time </a:t>
              </a:r>
            </a:p>
            <a:p>
              <a:pPr eaLnBrk="1" hangingPunct="1"/>
              <a:r>
                <a:rPr lang="en-US" sz="2000" b="1">
                  <a:solidFill>
                    <a:srgbClr val="FFFFFF"/>
                  </a:solidFill>
                  <a:latin typeface="Arial"/>
                  <a:cs typeface="Arial"/>
                </a:rPr>
                <a:t>                 </a:t>
              </a:r>
            </a:p>
          </p:txBody>
        </p:sp>
        <p:sp>
          <p:nvSpPr>
            <p:cNvPr id="512027" name="Text Box 7"/>
            <p:cNvSpPr txBox="1">
              <a:spLocks noChangeArrowheads="1"/>
            </p:cNvSpPr>
            <p:nvPr/>
          </p:nvSpPr>
          <p:spPr bwMode="auto">
            <a:xfrm>
              <a:off x="3888" y="624"/>
              <a:ext cx="1728" cy="931"/>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a:cs typeface="Arial"/>
                </a:rPr>
                <a:t>Jesus #7</a:t>
              </a:r>
            </a:p>
            <a:p>
              <a:pPr eaLnBrk="1" hangingPunct="1">
                <a:spcBef>
                  <a:spcPct val="50000"/>
                </a:spcBef>
              </a:pPr>
              <a:r>
                <a:rPr lang="en-US" sz="2000" b="1">
                  <a:solidFill>
                    <a:srgbClr val="993300"/>
                  </a:solidFill>
                  <a:latin typeface="Arial"/>
                  <a:cs typeface="Arial"/>
                </a:rPr>
                <a:t>Fallen angels of Genesis 6</a:t>
              </a:r>
            </a:p>
            <a:p>
              <a:pPr eaLnBrk="1" hangingPunct="1"/>
              <a:endParaRPr lang="en-US" sz="2000" b="1">
                <a:solidFill>
                  <a:srgbClr val="993300"/>
                </a:solidFill>
                <a:latin typeface="Arial"/>
                <a:cs typeface="Arial"/>
              </a:endParaRPr>
            </a:p>
          </p:txBody>
        </p:sp>
        <p:sp>
          <p:nvSpPr>
            <p:cNvPr id="512028"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a:cs typeface="Arial"/>
              </a:endParaRPr>
            </a:p>
          </p:txBody>
        </p:sp>
        <p:sp>
          <p:nvSpPr>
            <p:cNvPr id="512029"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a:cs typeface="Arial"/>
              </a:endParaRPr>
            </a:p>
          </p:txBody>
        </p:sp>
        <p:sp>
          <p:nvSpPr>
            <p:cNvPr id="512030"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a:cs typeface="Arial"/>
              </a:endParaRPr>
            </a:p>
          </p:txBody>
        </p:sp>
      </p:grpSp>
      <p:grpSp>
        <p:nvGrpSpPr>
          <p:cNvPr id="512002" name="Group 11"/>
          <p:cNvGrpSpPr>
            <a:grpSpLocks/>
          </p:cNvGrpSpPr>
          <p:nvPr/>
        </p:nvGrpSpPr>
        <p:grpSpPr bwMode="auto">
          <a:xfrm>
            <a:off x="228600" y="2438400"/>
            <a:ext cx="8686800" cy="701675"/>
            <a:chOff x="144" y="1584"/>
            <a:chExt cx="5472" cy="442"/>
          </a:xfrm>
        </p:grpSpPr>
        <p:sp>
          <p:nvSpPr>
            <p:cNvPr id="512021" name="Text Box 12"/>
            <p:cNvSpPr txBox="1">
              <a:spLocks noChangeArrowheads="1"/>
            </p:cNvSpPr>
            <p:nvPr/>
          </p:nvSpPr>
          <p:spPr bwMode="auto">
            <a:xfrm>
              <a:off x="144" y="1584"/>
              <a:ext cx="1680" cy="44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000000"/>
                  </a:solidFill>
                  <a:latin typeface="Arial"/>
                  <a:cs typeface="Arial"/>
                </a:rPr>
                <a:t>Between death and resurrection</a:t>
              </a:r>
            </a:p>
          </p:txBody>
        </p:sp>
        <p:sp>
          <p:nvSpPr>
            <p:cNvPr id="512022" name="Text Box 13"/>
            <p:cNvSpPr txBox="1">
              <a:spLocks noChangeArrowheads="1"/>
            </p:cNvSpPr>
            <p:nvPr/>
          </p:nvSpPr>
          <p:spPr bwMode="auto">
            <a:xfrm>
              <a:off x="1968" y="1584"/>
              <a:ext cx="1824" cy="44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000000"/>
                  </a:solidFill>
                  <a:latin typeface="Arial"/>
                  <a:cs typeface="Arial"/>
                </a:rPr>
                <a:t>In Noah</a:t>
              </a:r>
              <a:r>
                <a:rPr lang="fr-FR" altLang="ja-JP" sz="2000" b="1">
                  <a:solidFill>
                    <a:srgbClr val="000000"/>
                  </a:solidFill>
                  <a:latin typeface="Arial"/>
                  <a:cs typeface="Arial"/>
                </a:rPr>
                <a:t>'</a:t>
              </a:r>
              <a:r>
                <a:rPr lang="en-US" altLang="ja-JP" sz="2000" b="1">
                  <a:solidFill>
                    <a:srgbClr val="000000"/>
                  </a:solidFill>
                  <a:latin typeface="Arial"/>
                  <a:cs typeface="Arial"/>
                </a:rPr>
                <a:t>s days</a:t>
              </a:r>
            </a:p>
            <a:p>
              <a:pPr eaLnBrk="1" hangingPunct="1"/>
              <a:endParaRPr lang="en-US" sz="2000" b="1">
                <a:solidFill>
                  <a:srgbClr val="000000"/>
                </a:solidFill>
                <a:latin typeface="Arial"/>
                <a:cs typeface="Arial"/>
              </a:endParaRPr>
            </a:p>
          </p:txBody>
        </p:sp>
        <p:sp>
          <p:nvSpPr>
            <p:cNvPr id="512023"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000000"/>
                  </a:solidFill>
                  <a:latin typeface="Arial"/>
                  <a:cs typeface="Arial"/>
                </a:rPr>
                <a:t>After resurrection </a:t>
              </a:r>
            </a:p>
            <a:p>
              <a:pPr eaLnBrk="1" hangingPunct="1"/>
              <a:endParaRPr lang="en-US" sz="2000" b="1">
                <a:solidFill>
                  <a:srgbClr val="000000"/>
                </a:solidFill>
                <a:latin typeface="Arial"/>
                <a:cs typeface="Arial"/>
              </a:endParaRPr>
            </a:p>
          </p:txBody>
        </p:sp>
      </p:grpSp>
      <p:grpSp>
        <p:nvGrpSpPr>
          <p:cNvPr id="512003" name="Group 15"/>
          <p:cNvGrpSpPr>
            <a:grpSpLocks/>
          </p:cNvGrpSpPr>
          <p:nvPr/>
        </p:nvGrpSpPr>
        <p:grpSpPr bwMode="auto">
          <a:xfrm>
            <a:off x="228600" y="3200400"/>
            <a:ext cx="8686800" cy="3478213"/>
            <a:chOff x="144" y="1584"/>
            <a:chExt cx="5472" cy="1881"/>
          </a:xfrm>
        </p:grpSpPr>
        <p:sp>
          <p:nvSpPr>
            <p:cNvPr id="512018" name="Text Box 16"/>
            <p:cNvSpPr txBox="1">
              <a:spLocks noChangeArrowheads="1"/>
            </p:cNvSpPr>
            <p:nvPr/>
          </p:nvSpPr>
          <p:spPr bwMode="auto">
            <a:xfrm>
              <a:off x="144" y="1584"/>
              <a:ext cx="1680" cy="188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a:cs typeface="Arial"/>
                </a:rPr>
                <a:t>To proclaim gospel to the dead and offering a second chance to repent.</a:t>
              </a:r>
            </a:p>
            <a:p>
              <a:pPr eaLnBrk="1" hangingPunct="1">
                <a:spcBef>
                  <a:spcPct val="50000"/>
                </a:spcBef>
              </a:pPr>
              <a:r>
                <a:rPr lang="en-US" sz="2000" b="1">
                  <a:solidFill>
                    <a:srgbClr val="993300"/>
                  </a:solidFill>
                  <a:latin typeface="Arial"/>
                  <a:cs typeface="Arial"/>
                </a:rPr>
                <a:t>To proclaim release to righteous dead awaiting his return.</a:t>
              </a:r>
            </a:p>
            <a:p>
              <a:pPr eaLnBrk="1" hangingPunct="1">
                <a:spcBef>
                  <a:spcPct val="50000"/>
                </a:spcBef>
              </a:pPr>
              <a:r>
                <a:rPr lang="en-US" sz="2000" b="1">
                  <a:solidFill>
                    <a:srgbClr val="993300"/>
                  </a:solidFill>
                  <a:latin typeface="Arial"/>
                  <a:cs typeface="Arial"/>
                </a:rPr>
                <a:t>To announce judgment to wicked dead</a:t>
              </a:r>
            </a:p>
          </p:txBody>
        </p:sp>
        <p:sp>
          <p:nvSpPr>
            <p:cNvPr id="512019" name="Text Box 17"/>
            <p:cNvSpPr txBox="1">
              <a:spLocks noChangeArrowheads="1"/>
            </p:cNvSpPr>
            <p:nvPr/>
          </p:nvSpPr>
          <p:spPr bwMode="auto">
            <a:xfrm>
              <a:off x="1968" y="1584"/>
              <a:ext cx="1824" cy="709"/>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Arial"/>
                  <a:cs typeface="Arial"/>
                </a:rPr>
                <a:t>To preach repentance to the righteous and to proclaim judgment to the wicked.</a:t>
              </a:r>
              <a:r>
                <a:rPr lang="en-US" sz="2000" b="1">
                  <a:solidFill>
                    <a:srgbClr val="FFFFFF"/>
                  </a:solidFill>
                  <a:latin typeface="Arial"/>
                  <a:cs typeface="Arial"/>
                </a:rPr>
                <a:t>                 </a:t>
              </a:r>
            </a:p>
          </p:txBody>
        </p:sp>
        <p:sp>
          <p:nvSpPr>
            <p:cNvPr id="512020" name="Text Box 18"/>
            <p:cNvSpPr txBox="1">
              <a:spLocks noChangeArrowheads="1"/>
            </p:cNvSpPr>
            <p:nvPr/>
          </p:nvSpPr>
          <p:spPr bwMode="auto">
            <a:xfrm>
              <a:off x="3888" y="1584"/>
              <a:ext cx="1728" cy="549"/>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b="1">
                  <a:solidFill>
                    <a:srgbClr val="993300"/>
                  </a:solidFill>
                  <a:latin typeface="Arial"/>
                  <a:cs typeface="Arial"/>
                </a:rPr>
                <a:t>To proclaim his victory and their doom</a:t>
              </a:r>
            </a:p>
          </p:txBody>
        </p:sp>
      </p:grpSp>
      <p:sp>
        <p:nvSpPr>
          <p:cNvPr id="114707" name="Line 19"/>
          <p:cNvSpPr>
            <a:spLocks noChangeShapeType="1"/>
          </p:cNvSpPr>
          <p:nvPr/>
        </p:nvSpPr>
        <p:spPr bwMode="auto">
          <a:xfrm>
            <a:off x="228600" y="2438400"/>
            <a:ext cx="2590800" cy="6858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a:cs typeface="Arial"/>
            </a:endParaRPr>
          </a:p>
        </p:txBody>
      </p:sp>
      <p:sp>
        <p:nvSpPr>
          <p:cNvPr id="114708" name="Line 20"/>
          <p:cNvSpPr>
            <a:spLocks noChangeShapeType="1"/>
          </p:cNvSpPr>
          <p:nvPr/>
        </p:nvSpPr>
        <p:spPr bwMode="auto">
          <a:xfrm flipH="1">
            <a:off x="228600" y="2438400"/>
            <a:ext cx="2667000" cy="6858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a:cs typeface="Arial"/>
            </a:endParaRPr>
          </a:p>
        </p:txBody>
      </p:sp>
      <p:sp>
        <p:nvSpPr>
          <p:cNvPr id="114709" name="Line 21"/>
          <p:cNvSpPr>
            <a:spLocks noChangeShapeType="1"/>
          </p:cNvSpPr>
          <p:nvPr/>
        </p:nvSpPr>
        <p:spPr bwMode="auto">
          <a:xfrm>
            <a:off x="228600" y="3276600"/>
            <a:ext cx="2667000" cy="12192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a:cs typeface="Arial"/>
            </a:endParaRPr>
          </a:p>
        </p:txBody>
      </p:sp>
      <p:sp>
        <p:nvSpPr>
          <p:cNvPr id="114710" name="Line 22"/>
          <p:cNvSpPr>
            <a:spLocks noChangeShapeType="1"/>
          </p:cNvSpPr>
          <p:nvPr/>
        </p:nvSpPr>
        <p:spPr bwMode="auto">
          <a:xfrm flipV="1">
            <a:off x="228600" y="3276600"/>
            <a:ext cx="2743200" cy="12192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a:cs typeface="Arial"/>
            </a:endParaRPr>
          </a:p>
        </p:txBody>
      </p:sp>
      <p:sp>
        <p:nvSpPr>
          <p:cNvPr id="114711" name="Line 23"/>
          <p:cNvSpPr>
            <a:spLocks noChangeShapeType="1"/>
          </p:cNvSpPr>
          <p:nvPr/>
        </p:nvSpPr>
        <p:spPr bwMode="auto">
          <a:xfrm>
            <a:off x="228600" y="4648200"/>
            <a:ext cx="2590800" cy="9144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a:cs typeface="Arial"/>
            </a:endParaRPr>
          </a:p>
        </p:txBody>
      </p:sp>
      <p:sp>
        <p:nvSpPr>
          <p:cNvPr id="114712" name="Line 24"/>
          <p:cNvSpPr>
            <a:spLocks noChangeShapeType="1"/>
          </p:cNvSpPr>
          <p:nvPr/>
        </p:nvSpPr>
        <p:spPr bwMode="auto">
          <a:xfrm flipV="1">
            <a:off x="228600" y="4648200"/>
            <a:ext cx="2590800" cy="9144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sz="3200" b="1">
              <a:solidFill>
                <a:srgbClr val="FFFF00"/>
              </a:solidFill>
              <a:latin typeface="Arial"/>
              <a:cs typeface="Arial"/>
            </a:endParaRPr>
          </a:p>
        </p:txBody>
      </p:sp>
      <p:grpSp>
        <p:nvGrpSpPr>
          <p:cNvPr id="5" name="Group 25"/>
          <p:cNvGrpSpPr>
            <a:grpSpLocks/>
          </p:cNvGrpSpPr>
          <p:nvPr/>
        </p:nvGrpSpPr>
        <p:grpSpPr bwMode="auto">
          <a:xfrm>
            <a:off x="6084168" y="4800600"/>
            <a:ext cx="2952328" cy="1752600"/>
            <a:chOff x="4176" y="3024"/>
            <a:chExt cx="1296" cy="1104"/>
          </a:xfrm>
        </p:grpSpPr>
        <p:sp>
          <p:nvSpPr>
            <p:cNvPr id="512016" name="AutoShape 26"/>
            <p:cNvSpPr>
              <a:spLocks noChangeArrowheads="1"/>
            </p:cNvSpPr>
            <p:nvPr/>
          </p:nvSpPr>
          <p:spPr bwMode="auto">
            <a:xfrm rot="8789108">
              <a:off x="4176" y="3024"/>
              <a:ext cx="1296" cy="1104"/>
            </a:xfrm>
            <a:prstGeom prst="wedgeEllipseCallout">
              <a:avLst>
                <a:gd name="adj1" fmla="val -46520"/>
                <a:gd name="adj2" fmla="val 68954"/>
              </a:avLst>
            </a:prstGeom>
            <a:solidFill>
              <a:srgbClr val="FFFFFF"/>
            </a:solidFill>
            <a:ln w="9525">
              <a:solidFill>
                <a:schemeClr val="tx1"/>
              </a:solidFill>
              <a:miter lim="800000"/>
              <a:headEnd/>
              <a:tailEnd/>
            </a:ln>
          </p:spPr>
          <p:txBody>
            <a:bodyPr rot="10800000"/>
            <a:lstStyle/>
            <a:p>
              <a:pPr algn="ctr" eaLnBrk="1" hangingPunct="1"/>
              <a:endParaRPr lang="en-US" b="1">
                <a:solidFill>
                  <a:srgbClr val="FFFFFF"/>
                </a:solidFill>
                <a:latin typeface="Arial"/>
                <a:cs typeface="Arial"/>
              </a:endParaRPr>
            </a:p>
          </p:txBody>
        </p:sp>
        <p:sp>
          <p:nvSpPr>
            <p:cNvPr id="512017" name="Text Box 27"/>
            <p:cNvSpPr txBox="1">
              <a:spLocks noChangeArrowheads="1"/>
            </p:cNvSpPr>
            <p:nvPr/>
          </p:nvSpPr>
          <p:spPr bwMode="auto">
            <a:xfrm>
              <a:off x="4176" y="3264"/>
              <a:ext cx="1234"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400" b="1" dirty="0">
                  <a:solidFill>
                    <a:srgbClr val="333399"/>
                  </a:solidFill>
                  <a:latin typeface="Arial"/>
                  <a:cs typeface="Arial"/>
                </a:rPr>
                <a:t>Literal interpretation</a:t>
              </a:r>
            </a:p>
          </p:txBody>
        </p:sp>
      </p:grpSp>
      <p:grpSp>
        <p:nvGrpSpPr>
          <p:cNvPr id="6" name="Group 28"/>
          <p:cNvGrpSpPr>
            <a:grpSpLocks/>
          </p:cNvGrpSpPr>
          <p:nvPr/>
        </p:nvGrpSpPr>
        <p:grpSpPr bwMode="auto">
          <a:xfrm>
            <a:off x="3276600" y="5486403"/>
            <a:ext cx="2735560" cy="982663"/>
            <a:chOff x="2064" y="3456"/>
            <a:chExt cx="1402" cy="619"/>
          </a:xfrm>
        </p:grpSpPr>
        <p:sp>
          <p:nvSpPr>
            <p:cNvPr id="512014" name="AutoShape 29"/>
            <p:cNvSpPr>
              <a:spLocks noChangeArrowheads="1"/>
            </p:cNvSpPr>
            <p:nvPr/>
          </p:nvSpPr>
          <p:spPr bwMode="auto">
            <a:xfrm rot="10588200">
              <a:off x="2064" y="3456"/>
              <a:ext cx="1392" cy="576"/>
            </a:xfrm>
            <a:prstGeom prst="wedgeRoundRectCallout">
              <a:avLst>
                <a:gd name="adj1" fmla="val -33704"/>
                <a:gd name="adj2" fmla="val 134463"/>
                <a:gd name="adj3" fmla="val 16667"/>
              </a:avLst>
            </a:prstGeom>
            <a:solidFill>
              <a:srgbClr val="FFFF66"/>
            </a:solidFill>
            <a:ln w="9525">
              <a:solidFill>
                <a:schemeClr val="tx1"/>
              </a:solidFill>
              <a:miter lim="800000"/>
              <a:headEnd/>
              <a:tailEnd/>
            </a:ln>
          </p:spPr>
          <p:txBody>
            <a:bodyPr rot="10800000"/>
            <a:lstStyle/>
            <a:p>
              <a:pPr algn="ctr" eaLnBrk="1" hangingPunct="1"/>
              <a:endParaRPr lang="en-US" b="1">
                <a:solidFill>
                  <a:srgbClr val="FFFFFF"/>
                </a:solidFill>
                <a:latin typeface="Arial"/>
                <a:cs typeface="Arial"/>
              </a:endParaRPr>
            </a:p>
          </p:txBody>
        </p:sp>
        <p:sp>
          <p:nvSpPr>
            <p:cNvPr id="512015" name="Text Box 30"/>
            <p:cNvSpPr txBox="1">
              <a:spLocks noChangeArrowheads="1"/>
            </p:cNvSpPr>
            <p:nvPr/>
          </p:nvSpPr>
          <p:spPr bwMode="auto">
            <a:xfrm>
              <a:off x="2160" y="3552"/>
              <a:ext cx="1306"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dirty="0">
                  <a:solidFill>
                    <a:srgbClr val="000099"/>
                  </a:solidFill>
                  <a:latin typeface="Arial"/>
                  <a:cs typeface="Arial"/>
                </a:rPr>
                <a:t>Spiritualizing</a:t>
              </a:r>
            </a:p>
          </p:txBody>
        </p:sp>
      </p:grpSp>
      <p:sp>
        <p:nvSpPr>
          <p:cNvPr id="512012" name="Rectangle 31"/>
          <p:cNvSpPr>
            <a:spLocks noGrp="1" noChangeArrowheads="1"/>
          </p:cNvSpPr>
          <p:nvPr>
            <p:ph type="title" idx="4294967295"/>
          </p:nvPr>
        </p:nvSpPr>
        <p:spPr>
          <a:xfrm>
            <a:off x="1699366" y="9525"/>
            <a:ext cx="5497619" cy="584776"/>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wrap="none" anchor="t">
            <a:spAutoFit/>
          </a:bodyPr>
          <a:lstStyle/>
          <a:p>
            <a:pPr algn="ctr" eaLnBrk="1" hangingPunct="1"/>
            <a:r>
              <a:rPr lang="en-US" sz="3200" b="1">
                <a:solidFill>
                  <a:schemeClr val="tx1"/>
                </a:solidFill>
                <a:effectLst/>
                <a:latin typeface="Arial"/>
                <a:ea typeface="ＭＳ Ｐゴシック" charset="0"/>
                <a:cs typeface="Arial"/>
              </a:rPr>
              <a:t>Three Major Interpretations</a:t>
            </a:r>
          </a:p>
        </p:txBody>
      </p:sp>
      <p:sp>
        <p:nvSpPr>
          <p:cNvPr id="114720" name="Text Box 32"/>
          <p:cNvSpPr txBox="1">
            <a:spLocks noChangeArrowheads="1"/>
          </p:cNvSpPr>
          <p:nvPr/>
        </p:nvSpPr>
        <p:spPr bwMode="auto">
          <a:xfrm>
            <a:off x="8172400" y="76200"/>
            <a:ext cx="527007" cy="461665"/>
          </a:xfrm>
          <a:prstGeom prst="rect">
            <a:avLst/>
          </a:prstGeom>
          <a:solidFill>
            <a:srgbClr val="105D13"/>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15</a:t>
            </a:r>
            <a:endParaRPr lang="en-US" sz="2000" b="1" dirty="0">
              <a:solidFill>
                <a:srgbClr val="FFFFFF"/>
              </a:solidFill>
              <a:latin typeface="Arial"/>
              <a:cs typeface="Arial"/>
            </a:endParaRPr>
          </a:p>
        </p:txBody>
      </p:sp>
    </p:spTree>
    <p:extLst>
      <p:ext uri="{BB962C8B-B14F-4D97-AF65-F5344CB8AC3E}">
        <p14:creationId xmlns:p14="http://schemas.microsoft.com/office/powerpoint/2010/main" val="2919480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707"/>
                                        </p:tgtEl>
                                        <p:attrNameLst>
                                          <p:attrName>style.visibility</p:attrName>
                                        </p:attrNameLst>
                                      </p:cBhvr>
                                      <p:to>
                                        <p:strVal val="visible"/>
                                      </p:to>
                                    </p:set>
                                    <p:animEffect transition="in" filter="dissolve">
                                      <p:cBhvr>
                                        <p:cTn id="7" dur="1000"/>
                                        <p:tgtEl>
                                          <p:spTgt spid="114707"/>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14708"/>
                                        </p:tgtEl>
                                        <p:attrNameLst>
                                          <p:attrName>style.visibility</p:attrName>
                                        </p:attrNameLst>
                                      </p:cBhvr>
                                      <p:to>
                                        <p:strVal val="visible"/>
                                      </p:to>
                                    </p:set>
                                    <p:animEffect transition="in" filter="dissolve">
                                      <p:cBhvr>
                                        <p:cTn id="11" dur="500"/>
                                        <p:tgtEl>
                                          <p:spTgt spid="1147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4709"/>
                                        </p:tgtEl>
                                        <p:attrNameLst>
                                          <p:attrName>style.visibility</p:attrName>
                                        </p:attrNameLst>
                                      </p:cBhvr>
                                      <p:to>
                                        <p:strVal val="visible"/>
                                      </p:to>
                                    </p:set>
                                    <p:animEffect transition="in" filter="dissolve">
                                      <p:cBhvr>
                                        <p:cTn id="16" dur="500"/>
                                        <p:tgtEl>
                                          <p:spTgt spid="11470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4710"/>
                                        </p:tgtEl>
                                        <p:attrNameLst>
                                          <p:attrName>style.visibility</p:attrName>
                                        </p:attrNameLst>
                                      </p:cBhvr>
                                      <p:to>
                                        <p:strVal val="visible"/>
                                      </p:to>
                                    </p:set>
                                    <p:animEffect transition="in" filter="dissolve">
                                      <p:cBhvr>
                                        <p:cTn id="20" dur="1000"/>
                                        <p:tgtEl>
                                          <p:spTgt spid="1147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4711"/>
                                        </p:tgtEl>
                                        <p:attrNameLst>
                                          <p:attrName>style.visibility</p:attrName>
                                        </p:attrNameLst>
                                      </p:cBhvr>
                                      <p:to>
                                        <p:strVal val="visible"/>
                                      </p:to>
                                    </p:set>
                                    <p:animEffect transition="in" filter="dissolve">
                                      <p:cBhvr>
                                        <p:cTn id="25" dur="500"/>
                                        <p:tgtEl>
                                          <p:spTgt spid="114711"/>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14712"/>
                                        </p:tgtEl>
                                        <p:attrNameLst>
                                          <p:attrName>style.visibility</p:attrName>
                                        </p:attrNameLst>
                                      </p:cBhvr>
                                      <p:to>
                                        <p:strVal val="visible"/>
                                      </p:to>
                                    </p:set>
                                    <p:animEffect transition="in" filter="dissolve">
                                      <p:cBhvr>
                                        <p:cTn id="29" dur="1000"/>
                                        <p:tgtEl>
                                          <p:spTgt spid="1147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10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7" grpId="0" animBg="1"/>
      <p:bldP spid="114708" grpId="0" animBg="1"/>
      <p:bldP spid="114709" grpId="0" animBg="1"/>
      <p:bldP spid="114710" grpId="0" animBg="1"/>
      <p:bldP spid="114711" grpId="0" animBg="1"/>
      <p:bldP spid="1147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25" name="Rectangle 13"/>
          <p:cNvSpPr>
            <a:spLocks noGrp="1" noChangeArrowheads="1"/>
          </p:cNvSpPr>
          <p:nvPr>
            <p:ph type="title" idx="4294967295"/>
          </p:nvPr>
        </p:nvSpPr>
        <p:spPr>
          <a:xfrm>
            <a:off x="5334000" y="381000"/>
            <a:ext cx="3429000" cy="4724400"/>
          </a:xfrm>
        </p:spPr>
        <p:txBody>
          <a:bodyPr/>
          <a:lstStyle/>
          <a:p>
            <a:pPr eaLnBrk="1" hangingPunct="1">
              <a:defRPr/>
            </a:pPr>
            <a:r>
              <a:rPr lang="en-US" b="1">
                <a:latin typeface="Arial"/>
                <a:ea typeface="ＭＳ Ｐゴシック" charset="0"/>
                <a:cs typeface="Arial"/>
              </a:rPr>
              <a:t>Two ways texts are interpreted</a:t>
            </a:r>
          </a:p>
        </p:txBody>
      </p:sp>
      <p:sp>
        <p:nvSpPr>
          <p:cNvPr id="513026" name="Text Box 2"/>
          <p:cNvSpPr txBox="1">
            <a:spLocks noChangeArrowheads="1"/>
          </p:cNvSpPr>
          <p:nvPr/>
        </p:nvSpPr>
        <p:spPr bwMode="auto">
          <a:xfrm>
            <a:off x="228600" y="76200"/>
            <a:ext cx="4038600" cy="51911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a:solidFill>
                  <a:srgbClr val="FFFFFF"/>
                </a:solidFill>
                <a:latin typeface="Arial"/>
                <a:cs typeface="Arial"/>
              </a:rPr>
              <a:t>Literal Interpretation</a:t>
            </a:r>
          </a:p>
        </p:txBody>
      </p:sp>
      <p:sp>
        <p:nvSpPr>
          <p:cNvPr id="513027" name="Text Box 3"/>
          <p:cNvSpPr txBox="1">
            <a:spLocks noChangeArrowheads="1"/>
          </p:cNvSpPr>
          <p:nvPr/>
        </p:nvSpPr>
        <p:spPr bwMode="auto">
          <a:xfrm>
            <a:off x="5257800" y="76200"/>
            <a:ext cx="2971800" cy="51911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a:solidFill>
                  <a:srgbClr val="FFFFFF"/>
                </a:solidFill>
                <a:latin typeface="Arial"/>
                <a:cs typeface="Arial"/>
              </a:rPr>
              <a:t>Spiritualizing</a:t>
            </a:r>
          </a:p>
        </p:txBody>
      </p:sp>
      <p:sp>
        <p:nvSpPr>
          <p:cNvPr id="115716" name="Text Box 4"/>
          <p:cNvSpPr txBox="1">
            <a:spLocks noChangeArrowheads="1"/>
          </p:cNvSpPr>
          <p:nvPr/>
        </p:nvSpPr>
        <p:spPr bwMode="auto">
          <a:xfrm>
            <a:off x="228600" y="609600"/>
            <a:ext cx="4038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u="sng" dirty="0">
                <a:solidFill>
                  <a:srgbClr val="0033CC"/>
                </a:solidFill>
                <a:latin typeface="Arial"/>
                <a:cs typeface="Arial"/>
              </a:rPr>
              <a:t>2 Peter 2:5  </a:t>
            </a:r>
          </a:p>
          <a:p>
            <a:pPr eaLnBrk="1" hangingPunct="1"/>
            <a:r>
              <a:rPr lang="en-US" sz="2200" b="1" dirty="0">
                <a:solidFill>
                  <a:srgbClr val="0033CC"/>
                </a:solidFill>
                <a:latin typeface="Arial"/>
                <a:cs typeface="Arial"/>
              </a:rPr>
              <a:t>Angels after sinning were cast into pits of darkness, reserved for judgment.</a:t>
            </a:r>
          </a:p>
        </p:txBody>
      </p:sp>
      <p:sp>
        <p:nvSpPr>
          <p:cNvPr id="115717" name="Text Box 5"/>
          <p:cNvSpPr txBox="1">
            <a:spLocks noChangeArrowheads="1"/>
          </p:cNvSpPr>
          <p:nvPr/>
        </p:nvSpPr>
        <p:spPr bwMode="auto">
          <a:xfrm>
            <a:off x="228600" y="1988840"/>
            <a:ext cx="4038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u="sng" dirty="0">
                <a:solidFill>
                  <a:srgbClr val="0033CC"/>
                </a:solidFill>
                <a:latin typeface="Arial"/>
                <a:cs typeface="Arial"/>
              </a:rPr>
              <a:t>Jude 1:6 </a:t>
            </a:r>
          </a:p>
          <a:p>
            <a:pPr eaLnBrk="1" hangingPunct="1"/>
            <a:r>
              <a:rPr lang="en-US" sz="2200" b="1" dirty="0">
                <a:solidFill>
                  <a:srgbClr val="0033CC"/>
                </a:solidFill>
                <a:latin typeface="Arial"/>
                <a:cs typeface="Arial"/>
              </a:rPr>
              <a:t>Some angels are in eternal bonds in darkness for the judgment of the great day</a:t>
            </a:r>
          </a:p>
        </p:txBody>
      </p:sp>
      <p:sp>
        <p:nvSpPr>
          <p:cNvPr id="115718" name="Text Box 6"/>
          <p:cNvSpPr txBox="1">
            <a:spLocks noChangeArrowheads="1"/>
          </p:cNvSpPr>
          <p:nvPr/>
        </p:nvSpPr>
        <p:spPr bwMode="auto">
          <a:xfrm>
            <a:off x="228600" y="3429000"/>
            <a:ext cx="4038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u="sng" dirty="0">
                <a:solidFill>
                  <a:srgbClr val="0033CC"/>
                </a:solidFill>
                <a:latin typeface="Arial"/>
                <a:cs typeface="Arial"/>
              </a:rPr>
              <a:t>1 Enoch 21:1-2  </a:t>
            </a:r>
          </a:p>
          <a:p>
            <a:pPr eaLnBrk="1" hangingPunct="1"/>
            <a:r>
              <a:rPr lang="en-US" sz="2200" b="1" dirty="0">
                <a:solidFill>
                  <a:srgbClr val="0033CC"/>
                </a:solidFill>
                <a:latin typeface="Arial"/>
                <a:cs typeface="Arial"/>
              </a:rPr>
              <a:t>This place is the prison of the angels, and they will be imprisoned here forever.</a:t>
            </a:r>
          </a:p>
        </p:txBody>
      </p:sp>
      <p:sp>
        <p:nvSpPr>
          <p:cNvPr id="115719" name="Text Box 7"/>
          <p:cNvSpPr txBox="1">
            <a:spLocks noChangeArrowheads="1"/>
          </p:cNvSpPr>
          <p:nvPr/>
        </p:nvSpPr>
        <p:spPr bwMode="auto">
          <a:xfrm>
            <a:off x="4343400" y="609600"/>
            <a:ext cx="4800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u="sng" dirty="0">
                <a:solidFill>
                  <a:srgbClr val="0033CC"/>
                </a:solidFill>
                <a:latin typeface="Arial"/>
                <a:cs typeface="Arial"/>
              </a:rPr>
              <a:t>In Noah</a:t>
            </a:r>
            <a:r>
              <a:rPr lang="fr-FR" altLang="ja-JP" sz="2200" b="1" u="sng" dirty="0">
                <a:solidFill>
                  <a:srgbClr val="0033CC"/>
                </a:solidFill>
                <a:latin typeface="Arial"/>
                <a:cs typeface="Arial"/>
              </a:rPr>
              <a:t>'</a:t>
            </a:r>
            <a:r>
              <a:rPr lang="en-US" altLang="ja-JP" sz="2200" b="1" u="sng" dirty="0">
                <a:solidFill>
                  <a:srgbClr val="0033CC"/>
                </a:solidFill>
                <a:latin typeface="Arial"/>
                <a:cs typeface="Arial"/>
              </a:rPr>
              <a:t>s days</a:t>
            </a:r>
            <a:r>
              <a:rPr lang="en-US" altLang="ja-JP" sz="2200" b="1" dirty="0">
                <a:solidFill>
                  <a:srgbClr val="0033CC"/>
                </a:solidFill>
                <a:latin typeface="Arial"/>
                <a:cs typeface="Arial"/>
              </a:rPr>
              <a:t>, only humans could escape judgment, not fallen angels. There is no reason for God to wait patiently for angels.</a:t>
            </a:r>
            <a:endParaRPr lang="en-US" sz="2200" b="1" dirty="0">
              <a:solidFill>
                <a:srgbClr val="0033CC"/>
              </a:solidFill>
              <a:latin typeface="Arial"/>
              <a:cs typeface="Arial"/>
            </a:endParaRPr>
          </a:p>
        </p:txBody>
      </p:sp>
      <p:sp>
        <p:nvSpPr>
          <p:cNvPr id="115720" name="Text Box 8"/>
          <p:cNvSpPr txBox="1">
            <a:spLocks noChangeArrowheads="1"/>
          </p:cNvSpPr>
          <p:nvPr/>
        </p:nvSpPr>
        <p:spPr bwMode="auto">
          <a:xfrm>
            <a:off x="4419600" y="5114925"/>
            <a:ext cx="4648200" cy="1785104"/>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200" b="1" dirty="0">
                <a:solidFill>
                  <a:srgbClr val="990033"/>
                </a:solidFill>
                <a:latin typeface="Arial"/>
                <a:cs typeface="Arial"/>
              </a:rPr>
              <a:t>Peter uses the ark to mean certain death for those who did not believe. Noah as a type shows the salvation that is now in Christ.</a:t>
            </a:r>
          </a:p>
        </p:txBody>
      </p:sp>
      <p:sp>
        <p:nvSpPr>
          <p:cNvPr id="115721" name="Text Box 9"/>
          <p:cNvSpPr txBox="1">
            <a:spLocks noChangeArrowheads="1"/>
          </p:cNvSpPr>
          <p:nvPr/>
        </p:nvSpPr>
        <p:spPr bwMode="auto">
          <a:xfrm>
            <a:off x="228600" y="5114925"/>
            <a:ext cx="4038600" cy="144655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200" b="1">
                <a:solidFill>
                  <a:srgbClr val="990033"/>
                </a:solidFill>
                <a:latin typeface="Arial"/>
                <a:cs typeface="Arial"/>
              </a:rPr>
              <a:t>Jesus, after resurrection, went to proclaim judgment on the angelic spirits held in prison.</a:t>
            </a:r>
          </a:p>
        </p:txBody>
      </p:sp>
      <p:sp>
        <p:nvSpPr>
          <p:cNvPr id="115722" name="Text Box 10"/>
          <p:cNvSpPr txBox="1">
            <a:spLocks noChangeArrowheads="1"/>
          </p:cNvSpPr>
          <p:nvPr/>
        </p:nvSpPr>
        <p:spPr bwMode="auto">
          <a:xfrm>
            <a:off x="4343400" y="2057400"/>
            <a:ext cx="4800600" cy="1107996"/>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u="sng" dirty="0">
                <a:solidFill>
                  <a:srgbClr val="0033CC"/>
                </a:solidFill>
                <a:latin typeface="Arial"/>
                <a:cs typeface="Arial"/>
              </a:rPr>
              <a:t>In 1 Enoch </a:t>
            </a:r>
            <a:r>
              <a:rPr lang="en-US" sz="2200" b="1" dirty="0">
                <a:solidFill>
                  <a:srgbClr val="0033CC"/>
                </a:solidFill>
                <a:latin typeface="Arial"/>
                <a:cs typeface="Arial"/>
              </a:rPr>
              <a:t>the disobedient angels sinned not in Noah</a:t>
            </a:r>
            <a:r>
              <a:rPr lang="fr-FR" altLang="ja-JP" sz="2200" b="1" dirty="0">
                <a:solidFill>
                  <a:srgbClr val="0033CC"/>
                </a:solidFill>
                <a:latin typeface="Arial"/>
                <a:cs typeface="Arial"/>
              </a:rPr>
              <a:t>'</a:t>
            </a:r>
            <a:r>
              <a:rPr lang="en-US" altLang="ja-JP" sz="2200" b="1" dirty="0">
                <a:solidFill>
                  <a:srgbClr val="0033CC"/>
                </a:solidFill>
                <a:latin typeface="Arial"/>
                <a:cs typeface="Arial"/>
              </a:rPr>
              <a:t>s day but in the days of Jared.</a:t>
            </a:r>
            <a:endParaRPr lang="en-US" sz="2200" b="1" dirty="0">
              <a:solidFill>
                <a:srgbClr val="0033CC"/>
              </a:solidFill>
              <a:latin typeface="Arial"/>
              <a:cs typeface="Arial"/>
            </a:endParaRPr>
          </a:p>
        </p:txBody>
      </p:sp>
      <p:sp>
        <p:nvSpPr>
          <p:cNvPr id="115723" name="Text Box 11"/>
          <p:cNvSpPr txBox="1">
            <a:spLocks noChangeArrowheads="1"/>
          </p:cNvSpPr>
          <p:nvPr/>
        </p:nvSpPr>
        <p:spPr bwMode="auto">
          <a:xfrm>
            <a:off x="4343400" y="3140968"/>
            <a:ext cx="4800600" cy="1785104"/>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u="sng" dirty="0">
                <a:solidFill>
                  <a:srgbClr val="0033CC"/>
                </a:solidFill>
                <a:latin typeface="Arial"/>
                <a:cs typeface="Arial"/>
              </a:rPr>
              <a:t>1 Peter 1:10-11</a:t>
            </a:r>
          </a:p>
          <a:p>
            <a:pPr eaLnBrk="1" hangingPunct="1"/>
            <a:r>
              <a:rPr lang="en-US" sz="2200" b="1" dirty="0">
                <a:solidFill>
                  <a:srgbClr val="0033CC"/>
                </a:solidFill>
                <a:latin typeface="Arial"/>
                <a:cs typeface="Arial"/>
              </a:rPr>
              <a:t>Prophets discern with the Spirit of Christ within them. </a:t>
            </a:r>
          </a:p>
          <a:p>
            <a:pPr eaLnBrk="1" hangingPunct="1"/>
            <a:r>
              <a:rPr lang="en-US" sz="2200" b="1" u="sng" dirty="0">
                <a:solidFill>
                  <a:srgbClr val="0033CC"/>
                </a:solidFill>
                <a:latin typeface="Arial"/>
                <a:cs typeface="Arial"/>
              </a:rPr>
              <a:t>2 Peter 2:5 </a:t>
            </a:r>
            <a:r>
              <a:rPr lang="en-US" sz="2200" b="1" dirty="0">
                <a:solidFill>
                  <a:srgbClr val="0033CC"/>
                </a:solidFill>
                <a:latin typeface="Arial"/>
                <a:cs typeface="Arial"/>
              </a:rPr>
              <a:t>shows Noah is a preacher of righteousness</a:t>
            </a:r>
          </a:p>
        </p:txBody>
      </p:sp>
    </p:spTree>
    <p:extLst>
      <p:ext uri="{BB962C8B-B14F-4D97-AF65-F5344CB8AC3E}">
        <p14:creationId xmlns:p14="http://schemas.microsoft.com/office/powerpoint/2010/main" val="1618556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wipe(up)">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wipe(up)">
                                      <p:cBhvr>
                                        <p:cTn id="12" dur="500"/>
                                        <p:tgtEl>
                                          <p:spTgt spid="115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5718"/>
                                        </p:tgtEl>
                                        <p:attrNameLst>
                                          <p:attrName>style.visibility</p:attrName>
                                        </p:attrNameLst>
                                      </p:cBhvr>
                                      <p:to>
                                        <p:strVal val="visible"/>
                                      </p:to>
                                    </p:set>
                                    <p:animEffect transition="in" filter="wipe(up)">
                                      <p:cBhvr>
                                        <p:cTn id="17" dur="500"/>
                                        <p:tgtEl>
                                          <p:spTgt spid="1157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5721"/>
                                        </p:tgtEl>
                                        <p:attrNameLst>
                                          <p:attrName>style.visibility</p:attrName>
                                        </p:attrNameLst>
                                      </p:cBhvr>
                                      <p:to>
                                        <p:strVal val="visible"/>
                                      </p:to>
                                    </p:set>
                                    <p:animEffect transition="in" filter="wipe(up)">
                                      <p:cBhvr>
                                        <p:cTn id="22" dur="500"/>
                                        <p:tgtEl>
                                          <p:spTgt spid="1157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5719"/>
                                        </p:tgtEl>
                                        <p:attrNameLst>
                                          <p:attrName>style.visibility</p:attrName>
                                        </p:attrNameLst>
                                      </p:cBhvr>
                                      <p:to>
                                        <p:strVal val="visible"/>
                                      </p:to>
                                    </p:set>
                                    <p:animEffect transition="in" filter="wipe(up)">
                                      <p:cBhvr>
                                        <p:cTn id="27" dur="500"/>
                                        <p:tgtEl>
                                          <p:spTgt spid="1157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5722"/>
                                        </p:tgtEl>
                                        <p:attrNameLst>
                                          <p:attrName>style.visibility</p:attrName>
                                        </p:attrNameLst>
                                      </p:cBhvr>
                                      <p:to>
                                        <p:strVal val="visible"/>
                                      </p:to>
                                    </p:set>
                                    <p:animEffect transition="in" filter="wipe(up)">
                                      <p:cBhvr>
                                        <p:cTn id="32" dur="500"/>
                                        <p:tgtEl>
                                          <p:spTgt spid="1157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5723"/>
                                        </p:tgtEl>
                                        <p:attrNameLst>
                                          <p:attrName>style.visibility</p:attrName>
                                        </p:attrNameLst>
                                      </p:cBhvr>
                                      <p:to>
                                        <p:strVal val="visible"/>
                                      </p:to>
                                    </p:set>
                                    <p:animEffect transition="in" filter="wipe(up)">
                                      <p:cBhvr>
                                        <p:cTn id="37" dur="500"/>
                                        <p:tgtEl>
                                          <p:spTgt spid="1157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5720"/>
                                        </p:tgtEl>
                                        <p:attrNameLst>
                                          <p:attrName>style.visibility</p:attrName>
                                        </p:attrNameLst>
                                      </p:cBhvr>
                                      <p:to>
                                        <p:strVal val="visible"/>
                                      </p:to>
                                    </p:set>
                                    <p:animEffect transition="in" filter="wipe(up)">
                                      <p:cBhvr>
                                        <p:cTn id="42"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autoUpdateAnimBg="0"/>
      <p:bldP spid="115717" grpId="0" animBg="1" autoUpdateAnimBg="0"/>
      <p:bldP spid="115718" grpId="0" animBg="1" autoUpdateAnimBg="0"/>
      <p:bldP spid="115719" grpId="0" animBg="1" autoUpdateAnimBg="0"/>
      <p:bldP spid="115720" grpId="0" animBg="1" autoUpdateAnimBg="0"/>
      <p:bldP spid="115721" grpId="0" animBg="1" autoUpdateAnimBg="0"/>
      <p:bldP spid="115722" grpId="0" animBg="1" autoUpdateAnimBg="0"/>
      <p:bldP spid="115723"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Hell</a:t>
            </a:r>
          </a:p>
          <a:p>
            <a:pPr algn="r" defTabSz="457200" eaLnBrk="1" hangingPunct="1">
              <a:lnSpc>
                <a:spcPct val="80000"/>
              </a:lnSpc>
              <a:defRPr/>
            </a:pPr>
            <a:r>
              <a:rPr lang="en-US" sz="1800" b="1" dirty="0" err="1">
                <a:solidFill>
                  <a:srgbClr val="E3EBF1"/>
                </a:solidFill>
                <a:effectLst>
                  <a:glow rad="127000">
                    <a:srgbClr val="000000">
                      <a:alpha val="75000"/>
                    </a:srgbClr>
                  </a:glow>
                </a:effectLst>
                <a:latin typeface="Arial" charset="0"/>
                <a:ea typeface="ＭＳ Ｐゴシック" charset="0"/>
              </a:rPr>
              <a:t>Gehenna</a:t>
            </a:r>
            <a:endParaRPr lang="en-US" sz="1800" b="1" dirty="0">
              <a:solidFill>
                <a:srgbClr val="E3EBF1"/>
              </a:solidFill>
              <a:effectLst>
                <a:glow rad="127000">
                  <a:srgbClr val="000000">
                    <a:alpha val="75000"/>
                  </a:srgbClr>
                </a:glow>
              </a:effectLst>
              <a:latin typeface="Arial" charset="0"/>
              <a:ea typeface="ＭＳ Ｐゴシック" charset="0"/>
            </a:endParaRPr>
          </a:p>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Lake of Fire</a:t>
            </a:r>
          </a:p>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Lake of Burning Sulfur</a:t>
            </a:r>
          </a:p>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Second Death</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defTabSz="457200" fontAlgn="auto">
                <a:spcBef>
                  <a:spcPts val="0"/>
                </a:spcBef>
                <a:spcAft>
                  <a:spcPts val="0"/>
                </a:spcAft>
                <a:defRPr/>
              </a:pPr>
              <a:endParaRPr lang="en-US">
                <a:solidFill>
                  <a:srgbClr val="000000"/>
                </a:solidFill>
                <a:ea typeface="ＭＳ Ｐゴシック"/>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3600" b="1" dirty="0">
                  <a:solidFill>
                    <a:srgbClr val="E3EBF1"/>
                  </a:solidFill>
                  <a:latin typeface="Arial" charset="0"/>
                  <a:ea typeface="ＭＳ Ｐゴシック" charset="0"/>
                </a:rPr>
                <a:t>S</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H</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E</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O</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L</a:t>
              </a:r>
              <a:endParaRPr lang="en-US" sz="4000" b="1" dirty="0">
                <a:solidFill>
                  <a:srgbClr val="E3EBF1"/>
                </a:solidFill>
                <a:latin typeface="Arial" charset="0"/>
                <a:ea typeface="ＭＳ Ｐゴシック"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of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FFFFFF"/>
                </a:solidFill>
                <a:latin typeface="Arial" charset="0"/>
                <a:cs typeface="Arial" charset="0"/>
              </a:rPr>
              <a:t>14 &amp; 16</a:t>
            </a:r>
            <a:endParaRPr lang="en-US" sz="2400" b="1">
              <a:solidFill>
                <a:srgbClr val="000000"/>
              </a:solidFill>
              <a:latin typeface="Arial"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defTabSz="457200" fontAlgn="auto">
                <a:spcBef>
                  <a:spcPts val="0"/>
                </a:spcBef>
                <a:spcAft>
                  <a:spcPts val="0"/>
                </a:spcAft>
                <a:defRPr/>
              </a:pPr>
              <a:endParaRPr lang="en-US">
                <a:solidFill>
                  <a:srgbClr val="000000"/>
                </a:solidFill>
                <a:ea typeface="ＭＳ Ｐゴシック"/>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lnSpc>
                  <a:spcPct val="80000"/>
                </a:lnSpc>
              </a:pPr>
              <a:r>
                <a:rPr lang="en-US" sz="4000" b="1">
                  <a:solidFill>
                    <a:srgbClr val="003399"/>
                  </a:solidFill>
                  <a:latin typeface="Aramis Italic" charset="0"/>
                  <a:cs typeface="Aramis Italic" charset="0"/>
                </a:rPr>
                <a:t>Paradise</a:t>
              </a:r>
              <a:endParaRPr lang="en-US" sz="2800" b="1">
                <a:solidFill>
                  <a:srgbClr val="003399"/>
                </a:solidFill>
                <a:latin typeface="Aramis Italic"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defTabSz="457200" fontAlgn="auto">
                <a:spcBef>
                  <a:spcPts val="0"/>
                </a:spcBef>
                <a:spcAft>
                  <a:spcPts val="0"/>
                </a:spcAft>
                <a:defRPr/>
              </a:pPr>
              <a:endParaRPr lang="en-US">
                <a:solidFill>
                  <a:srgbClr val="000000"/>
                </a:solidFill>
                <a:ea typeface="ＭＳ Ｐゴシック"/>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4000" b="1" dirty="0">
                  <a:solidFill>
                    <a:srgbClr val="E3EBF1"/>
                  </a:solidFill>
                  <a:latin typeface="Arial" charset="0"/>
                  <a:ea typeface="ＭＳ Ｐゴシック" charset="0"/>
                </a:rPr>
                <a:t>HADES</a:t>
              </a:r>
              <a:endParaRPr lang="en-US" b="1" dirty="0">
                <a:solidFill>
                  <a:srgbClr val="E3EBF1"/>
                </a:solidFill>
                <a:latin typeface="Arial" charset="0"/>
                <a:ea typeface="ＭＳ Ｐゴシック"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defTabSz="457200" fontAlgn="auto">
                <a:spcBef>
                  <a:spcPts val="0"/>
                </a:spcBef>
                <a:spcAft>
                  <a:spcPts val="0"/>
                </a:spcAft>
                <a:defRPr/>
              </a:pPr>
              <a:endParaRPr lang="en-US">
                <a:solidFill>
                  <a:srgbClr val="000000"/>
                </a:solidFill>
                <a:ea typeface="ＭＳ Ｐゴシック"/>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lnSpc>
                  <a:spcPct val="80000"/>
                </a:lnSpc>
              </a:pPr>
              <a:r>
                <a:rPr lang="en-US" sz="4000" b="1">
                  <a:solidFill>
                    <a:srgbClr val="003399"/>
                  </a:solidFill>
                  <a:latin typeface="Aramis Italic" charset="0"/>
                  <a:cs typeface="Aramis Italic" charset="0"/>
                </a:rPr>
                <a:t>HEAVEN</a:t>
              </a:r>
              <a:endParaRPr lang="en-US" sz="2800" b="1">
                <a:solidFill>
                  <a:srgbClr val="003399"/>
                </a:solidFill>
                <a:latin typeface="Aramis Italic"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defTabSz="457200" fontAlgn="auto">
                <a:spcBef>
                  <a:spcPts val="0"/>
                </a:spcBef>
                <a:spcAft>
                  <a:spcPts val="0"/>
                </a:spcAft>
                <a:defRPr/>
              </a:pPr>
              <a:endParaRPr lang="en-US">
                <a:solidFill>
                  <a:srgbClr val="000000"/>
                </a:solidFill>
                <a:ea typeface="ＭＳ Ｐゴシック"/>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4000" b="1" dirty="0">
                  <a:solidFill>
                    <a:srgbClr val="E3EBF1"/>
                  </a:solidFill>
                  <a:latin typeface="Arial" charset="0"/>
                  <a:ea typeface="ＭＳ Ｐゴシック" charset="0"/>
                </a:rPr>
                <a:t>HADES</a:t>
              </a:r>
              <a:endParaRPr lang="en-US" b="1" dirty="0">
                <a:solidFill>
                  <a:srgbClr val="E3EBF1"/>
                </a:solidFill>
                <a:latin typeface="Arial" charset="0"/>
                <a:ea typeface="ＭＳ Ｐゴシック"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Rev. 20:14-15</a:t>
            </a:r>
            <a:endParaRPr lang="en-US" sz="2800" b="1" dirty="0">
              <a:solidFill>
                <a:srgbClr val="E3EBF1"/>
              </a:solidFill>
              <a:latin typeface="Arial" charset="0"/>
              <a:ea typeface="ＭＳ Ｐゴシック"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Eph. 4:8-10</a:t>
            </a:r>
            <a:endParaRPr lang="en-US" sz="2800" b="1" dirty="0">
              <a:solidFill>
                <a:srgbClr val="E3EBF1"/>
              </a:solidFill>
              <a:latin typeface="Arial" charset="0"/>
              <a:ea typeface="ＭＳ Ｐゴシック"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a:solidFill>
                <a:srgbClr val="000000"/>
              </a:solidFill>
              <a:ea typeface="ＭＳ Ｐゴシック"/>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a:solidFill>
                <a:srgbClr val="000000"/>
              </a:solidFill>
              <a:ea typeface="ＭＳ Ｐゴシック"/>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a:solidFill>
                <a:srgbClr val="000000"/>
              </a:solidFill>
              <a:ea typeface="ＭＳ Ｐゴシック"/>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a:solidFill>
                <a:srgbClr val="000000"/>
              </a:solidFill>
              <a:ea typeface="ＭＳ Ｐゴシック"/>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dirty="0">
                <a:solidFill>
                  <a:srgbClr val="000000"/>
                </a:solidFill>
                <a:ea typeface="ＭＳ Ｐゴシック"/>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"…there is a great chasm separating us. No one can cross over to you from here, and no one can cross over to us from there."</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b="1">
                <a:solidFill>
                  <a:srgbClr val="FFFFFF"/>
                </a:solidFill>
                <a:latin typeface="Arial" charset="0"/>
                <a:cs typeface="Arial" charset="0"/>
              </a:rPr>
              <a:t>NLT</a:t>
            </a:r>
            <a:endParaRPr lang="en-US" sz="1800" b="1">
              <a:solidFill>
                <a:srgbClr val="000000"/>
              </a:solidFill>
              <a:latin typeface="Arial"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dirty="0">
                <a:solidFill>
                  <a:srgbClr val="000000"/>
                </a:solidFill>
                <a:ea typeface="ＭＳ Ｐゴシック"/>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"…today you will be with me in paradise."</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dirty="0">
                <a:solidFill>
                  <a:srgbClr val="000000"/>
                </a:solidFill>
                <a:ea typeface="ＭＳ Ｐゴシック"/>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"Christ suffered for our sins once for all time. He never sinned, but he died for sinners to bring you safely home to God. He suffered physical death, but he was raised to life in the Spirit. </a:t>
              </a:r>
            </a:p>
            <a:p>
              <a:pPr algn="l" defTabSz="457200" eaLnBrk="1" hangingPunct="1">
                <a:lnSpc>
                  <a:spcPct val="80000"/>
                </a:lnSpc>
                <a:defRPr/>
              </a:pPr>
              <a:endParaRPr lang="en-US" sz="1800" b="1" dirty="0">
                <a:solidFill>
                  <a:srgbClr val="E3EBF1"/>
                </a:solidFill>
                <a:effectLst>
                  <a:glow rad="127000">
                    <a:srgbClr val="000000">
                      <a:alpha val="75000"/>
                    </a:srgbClr>
                  </a:glow>
                </a:effectLst>
                <a:latin typeface="Arial" charset="0"/>
                <a:ea typeface="ＭＳ Ｐゴシック" charset="0"/>
              </a:endParaRPr>
            </a:p>
            <a:p>
              <a:pPr algn="l" defTabSz="457200" eaLnBrk="1" hangingPunct="1">
                <a:lnSpc>
                  <a:spcPct val="80000"/>
                </a:lnSpc>
                <a:defRPr/>
              </a:pPr>
              <a:r>
                <a:rPr lang="en-US" sz="1800" b="1" baseline="30000" dirty="0">
                  <a:solidFill>
                    <a:srgbClr val="E3EBF1"/>
                  </a:solidFill>
                  <a:effectLst>
                    <a:glow rad="127000">
                      <a:srgbClr val="000000">
                        <a:alpha val="75000"/>
                      </a:srgbClr>
                    </a:glow>
                  </a:effectLst>
                  <a:latin typeface="Arial" charset="0"/>
                  <a:ea typeface="ＭＳ Ｐゴシック" charset="0"/>
                </a:rPr>
                <a:t>19</a:t>
              </a:r>
              <a:r>
                <a:rPr lang="en-US" sz="1800" b="1" dirty="0">
                  <a:solidFill>
                    <a:srgbClr val="E3EBF1"/>
                  </a:solidFill>
                  <a:effectLst>
                    <a:glow rad="127000">
                      <a:srgbClr val="000000">
                        <a:alpha val="75000"/>
                      </a:srgbClr>
                    </a:glow>
                  </a:effectLst>
                  <a:latin typeface="Arial" charset="0"/>
                  <a:ea typeface="ＭＳ Ｐゴシック" charset="0"/>
                </a:rPr>
                <a:t>So he went and preached to the spirits in prison—  </a:t>
              </a:r>
              <a:r>
                <a:rPr lang="en-US" sz="1800" b="1" baseline="30000" dirty="0">
                  <a:solidFill>
                    <a:srgbClr val="E3EBF1"/>
                  </a:solidFill>
                  <a:effectLst>
                    <a:glow rad="127000">
                      <a:srgbClr val="000000">
                        <a:alpha val="75000"/>
                      </a:srgbClr>
                    </a:glow>
                  </a:effectLst>
                  <a:latin typeface="Arial" charset="0"/>
                  <a:ea typeface="ＭＳ Ｐゴシック" charset="0"/>
                </a:rPr>
                <a:t>20</a:t>
              </a:r>
              <a:r>
                <a:rPr lang="en-US" sz="1800" b="1" dirty="0">
                  <a:solidFill>
                    <a:srgbClr val="E3EBF1"/>
                  </a:solidFill>
                  <a:effectLst>
                    <a:glow rad="127000">
                      <a:srgbClr val="000000">
                        <a:alpha val="75000"/>
                      </a:srgbClr>
                    </a:glow>
                  </a:effectLst>
                  <a:latin typeface="Arial" charset="0"/>
                  <a:ea typeface="ＭＳ Ｐゴシック" charset="0"/>
                </a:rPr>
                <a:t>those who disobeyed God long ago when God waited patiently while Noah was building his boat. Only eight people were saved from drowning in that terrible flood."</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dirty="0">
                <a:solidFill>
                  <a:srgbClr val="000000"/>
                </a:solidFill>
                <a:ea typeface="ＭＳ Ｐゴシック"/>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"Then death and [Hades] were thrown into the lake of fire...  </a:t>
              </a:r>
              <a:r>
                <a:rPr lang="en-US" sz="1800" b="1" baseline="30000" dirty="0">
                  <a:solidFill>
                    <a:srgbClr val="E3EBF1"/>
                  </a:solidFill>
                  <a:effectLst>
                    <a:glow rad="127000">
                      <a:srgbClr val="000000">
                        <a:alpha val="75000"/>
                      </a:srgbClr>
                    </a:glow>
                  </a:effectLst>
                  <a:latin typeface="Arial" charset="0"/>
                  <a:ea typeface="ＭＳ Ｐゴシック" charset="0"/>
                </a:rPr>
                <a:t>15</a:t>
              </a:r>
              <a:r>
                <a:rPr lang="en-US" sz="1800" b="1" dirty="0">
                  <a:solidFill>
                    <a:srgbClr val="E3EBF1"/>
                  </a:solidFill>
                  <a:effectLst>
                    <a:glow rad="127000">
                      <a:srgbClr val="000000">
                        <a:alpha val="75000"/>
                      </a:srgbClr>
                    </a:glow>
                  </a:effectLst>
                  <a:latin typeface="Arial" charset="0"/>
                  <a:ea typeface="ＭＳ Ｐゴシック" charset="0"/>
                </a:rPr>
                <a:t>And anyone whose name was not found recorded in the Book of Life was thrown into the lake of fire."</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dirty="0">
                <a:solidFill>
                  <a:srgbClr val="000000"/>
                </a:solidFill>
                <a:ea typeface="ＭＳ Ｐゴシック"/>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"That is why the Scriptures say, </a:t>
              </a:r>
              <a:r>
                <a:rPr lang="fr-FR"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When he ascended to the heights, he led a crowd of captives and gave gifts to his people.</a:t>
              </a:r>
              <a:r>
                <a:rPr lang="fr-FR"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 </a:t>
              </a:r>
              <a:br>
                <a:rPr lang="en-US" sz="1800" b="1" dirty="0">
                  <a:solidFill>
                    <a:srgbClr val="E3EBF1"/>
                  </a:solidFill>
                  <a:effectLst>
                    <a:glow rad="127000">
                      <a:srgbClr val="000000">
                        <a:alpha val="75000"/>
                      </a:srgbClr>
                    </a:glow>
                  </a:effectLst>
                  <a:latin typeface="Arial" charset="0"/>
                  <a:ea typeface="ＭＳ Ｐゴシック" charset="0"/>
                </a:rPr>
              </a:br>
              <a:r>
                <a:rPr lang="en-US" sz="1800" b="1" baseline="30000" dirty="0">
                  <a:solidFill>
                    <a:srgbClr val="E3EBF1"/>
                  </a:solidFill>
                  <a:effectLst>
                    <a:glow rad="127000">
                      <a:srgbClr val="000000">
                        <a:alpha val="75000"/>
                      </a:srgbClr>
                    </a:glow>
                  </a:effectLst>
                  <a:latin typeface="Arial" charset="0"/>
                  <a:ea typeface="ＭＳ Ｐゴシック" charset="0"/>
                </a:rPr>
                <a:t>9</a:t>
              </a:r>
              <a:r>
                <a:rPr lang="en-US" sz="1800" b="1" dirty="0">
                  <a:solidFill>
                    <a:srgbClr val="E3EBF1"/>
                  </a:solidFill>
                  <a:effectLst>
                    <a:glow rad="127000">
                      <a:srgbClr val="000000">
                        <a:alpha val="75000"/>
                      </a:srgbClr>
                    </a:glow>
                  </a:effectLst>
                  <a:latin typeface="Arial" charset="0"/>
                  <a:ea typeface="ＭＳ Ｐゴシック" charset="0"/>
                </a:rPr>
                <a:t>Notice that it says </a:t>
              </a:r>
              <a:r>
                <a:rPr lang="fr-FR"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he ascended.</a:t>
              </a:r>
              <a:r>
                <a:rPr lang="fr-FR"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 This clearly means that Christ also descended to our lowly world.  </a:t>
              </a:r>
              <a:r>
                <a:rPr lang="en-US" sz="1800" b="1" baseline="30000" dirty="0">
                  <a:solidFill>
                    <a:srgbClr val="E3EBF1"/>
                  </a:solidFill>
                  <a:effectLst>
                    <a:glow rad="127000">
                      <a:srgbClr val="000000">
                        <a:alpha val="75000"/>
                      </a:srgbClr>
                    </a:glow>
                  </a:effectLst>
                  <a:latin typeface="Arial" charset="0"/>
                  <a:ea typeface="ＭＳ Ｐゴシック" charset="0"/>
                </a:rPr>
                <a:t>10</a:t>
              </a:r>
              <a:r>
                <a:rPr lang="en-US" sz="1800" b="1" dirty="0">
                  <a:solidFill>
                    <a:srgbClr val="E3EBF1"/>
                  </a:solidFill>
                  <a:effectLst>
                    <a:glow rad="127000">
                      <a:srgbClr val="000000">
                        <a:alpha val="75000"/>
                      </a:srgbClr>
                    </a:glow>
                  </a:effectLst>
                  <a:latin typeface="Arial" charset="0"/>
                  <a:ea typeface="ＭＳ Ｐゴシック" charset="0"/>
                </a:rPr>
                <a:t>And the same one who descended is the one who ascended higher than all the heavens, so that he might fill the entire universe with himself."</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Luke 16:26</a:t>
            </a:r>
            <a:endParaRPr lang="en-US" sz="2800" b="1" dirty="0">
              <a:solidFill>
                <a:srgbClr val="E3EBF1"/>
              </a:solidFill>
              <a:latin typeface="Arial" charset="0"/>
              <a:ea typeface="ＭＳ Ｐゴシック" charset="0"/>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dirty="0">
                <a:solidFill>
                  <a:srgbClr val="000000"/>
                </a:solidFill>
                <a:ea typeface="ＭＳ Ｐゴシック"/>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"I was caught up to the third heaven…I was caught up to paradise"</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2 Cor. 12:2-4</a:t>
            </a:r>
            <a:endParaRPr lang="en-US" sz="2800" b="1" dirty="0">
              <a:solidFill>
                <a:srgbClr val="E3EBF1"/>
              </a:solidFill>
              <a:latin typeface="Arial" charset="0"/>
              <a:ea typeface="ＭＳ Ｐゴシック"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Luke 23:43</a:t>
            </a:r>
            <a:endParaRPr lang="en-US" sz="2800" b="1" dirty="0">
              <a:solidFill>
                <a:srgbClr val="E3EBF1"/>
              </a:solidFill>
              <a:latin typeface="Arial" charset="0"/>
              <a:ea typeface="ＭＳ Ｐゴシック"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1 Pet. 3:18-20</a:t>
            </a:r>
            <a:endParaRPr lang="en-US" sz="2800" b="1" dirty="0">
              <a:solidFill>
                <a:srgbClr val="E3EBF1"/>
              </a:solidFill>
              <a:latin typeface="Arial" charset="0"/>
              <a:ea typeface="ＭＳ Ｐゴシック" charset="0"/>
            </a:endParaRPr>
          </a:p>
        </p:txBody>
      </p:sp>
    </p:spTree>
    <p:extLst>
      <p:ext uri="{BB962C8B-B14F-4D97-AF65-F5344CB8AC3E}">
        <p14:creationId xmlns:p14="http://schemas.microsoft.com/office/powerpoint/2010/main" val="307867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Future (Eschatology)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627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5442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effectLst>
                  <a:glow rad="203200">
                    <a:schemeClr val="tx1"/>
                  </a:glow>
                </a:effectLst>
              </a:rPr>
              <a:t>Subtitle</a:t>
            </a:r>
          </a:p>
        </p:txBody>
      </p:sp>
      <p:pic>
        <p:nvPicPr>
          <p:cNvPr id="2" name="Picture 1" descr="reincarnation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96144"/>
            <a:ext cx="9232242" cy="5805264"/>
          </a:xfrm>
          <a:prstGeom prst="rect">
            <a:avLst/>
          </a:prstGeom>
        </p:spPr>
      </p:pic>
      <p:sp>
        <p:nvSpPr>
          <p:cNvPr id="2050" name="Rectangle 2"/>
          <p:cNvSpPr>
            <a:spLocks noGrp="1" noChangeArrowheads="1"/>
          </p:cNvSpPr>
          <p:nvPr>
            <p:ph type="ctrTitle"/>
          </p:nvPr>
        </p:nvSpPr>
        <p:spPr>
          <a:xfrm>
            <a:off x="0" y="458755"/>
            <a:ext cx="9144000" cy="2178157"/>
          </a:xfrm>
          <a:noFill/>
          <a:ln>
            <a:noFill/>
          </a:ln>
        </p:spPr>
        <p:txBody>
          <a:bodyPr vert="horz" wrap="square" lIns="91440" tIns="45720" rIns="91440" bIns="45720" numCol="1" anchor="ctr" anchorCtr="0" compatLnSpc="1">
            <a:prstTxWarp prst="textNoShape">
              <a:avLst/>
            </a:prstTxWarp>
          </a:bodyPr>
          <a:lstStyle/>
          <a:p>
            <a:r>
              <a:rPr lang="en-US" sz="3600" i="1" dirty="0">
                <a:solidFill>
                  <a:srgbClr val="FFFF00"/>
                </a:solidFill>
                <a:effectLst>
                  <a:glow rad="203200">
                    <a:schemeClr val="tx1"/>
                  </a:glow>
                </a:effectLst>
              </a:rPr>
              <a:t>Transmigration</a:t>
            </a:r>
            <a:r>
              <a:rPr lang="en-US" sz="3600" dirty="0">
                <a:solidFill>
                  <a:srgbClr val="FFFF00"/>
                </a:solidFill>
                <a:effectLst>
                  <a:glow rad="203200">
                    <a:schemeClr val="tx1"/>
                  </a:glow>
                </a:effectLst>
              </a:rPr>
              <a:t> </a:t>
            </a:r>
            <a:r>
              <a:rPr lang="en-US" sz="3600" dirty="0">
                <a:effectLst>
                  <a:glow rad="203200">
                    <a:schemeClr val="tx1"/>
                  </a:glow>
                </a:effectLst>
              </a:rPr>
              <a:t>is similar, saying one could become an animal (bird, cow, flea, cockroach) or inanimate object (rock, piece of chalk, etc.) in the next life. </a:t>
            </a:r>
          </a:p>
        </p:txBody>
      </p:sp>
      <p:sp>
        <p:nvSpPr>
          <p:cNvPr id="5" name="TextBox 4"/>
          <p:cNvSpPr txBox="1"/>
          <p:nvPr/>
        </p:nvSpPr>
        <p:spPr>
          <a:xfrm>
            <a:off x="8316416" y="87015"/>
            <a:ext cx="698178" cy="461665"/>
          </a:xfrm>
          <a:prstGeom prst="rect">
            <a:avLst/>
          </a:prstGeom>
          <a:noFill/>
        </p:spPr>
        <p:txBody>
          <a:bodyPr wrap="none" rtlCol="0">
            <a:spAutoFit/>
          </a:bodyPr>
          <a:lstStyle/>
          <a:p>
            <a:r>
              <a:rPr lang="en-US" b="1" dirty="0">
                <a:solidFill>
                  <a:schemeClr val="bg1"/>
                </a:solidFill>
              </a:rPr>
              <a:t>17a</a:t>
            </a:r>
          </a:p>
        </p:txBody>
      </p:sp>
    </p:spTree>
    <p:extLst>
      <p:ext uri="{BB962C8B-B14F-4D97-AF65-F5344CB8AC3E}">
        <p14:creationId xmlns:p14="http://schemas.microsoft.com/office/powerpoint/2010/main" val="2748563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8LimbGirlBARC_468x31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3775"/>
            <a:ext cx="9180512" cy="6891776"/>
          </a:xfrm>
          <a:prstGeom prst="rect">
            <a:avLst/>
          </a:prstGeom>
        </p:spPr>
      </p:pic>
      <p:sp>
        <p:nvSpPr>
          <p:cNvPr id="2050" name="Rectangle 2"/>
          <p:cNvSpPr>
            <a:spLocks noGrp="1" noChangeArrowheads="1"/>
          </p:cNvSpPr>
          <p:nvPr>
            <p:ph type="ctrTitle"/>
          </p:nvPr>
        </p:nvSpPr>
        <p:spPr>
          <a:xfrm>
            <a:off x="0" y="-677"/>
            <a:ext cx="3347864" cy="6454013"/>
          </a:xfrm>
        </p:spPr>
        <p:txBody>
          <a:bodyPr anchor="t"/>
          <a:lstStyle/>
          <a:p>
            <a:r>
              <a:rPr lang="en-US" sz="3200" i="1" dirty="0">
                <a:solidFill>
                  <a:srgbClr val="FFFF00"/>
                </a:solidFill>
                <a:effectLst>
                  <a:glow rad="203200">
                    <a:schemeClr val="tx1"/>
                  </a:glow>
                </a:effectLst>
              </a:rPr>
              <a:t>Karma</a:t>
            </a:r>
            <a:r>
              <a:rPr lang="en-US" sz="3200" dirty="0">
                <a:solidFill>
                  <a:srgbClr val="FFFF00"/>
                </a:solidFill>
                <a:effectLst>
                  <a:glow rad="203200">
                    <a:schemeClr val="tx1"/>
                  </a:glow>
                </a:effectLst>
              </a:rPr>
              <a:t> </a:t>
            </a:r>
            <a:r>
              <a:rPr lang="en-US" sz="3200" dirty="0">
                <a:effectLst>
                  <a:glow rad="203200">
                    <a:schemeClr val="tx1"/>
                  </a:glow>
                </a:effectLst>
              </a:rPr>
              <a:t>(good and bad thoughts, words, and deeds in this life) decides the status of the new body—economically, intellectually, physically, etc. </a:t>
            </a:r>
          </a:p>
        </p:txBody>
      </p:sp>
      <p:sp>
        <p:nvSpPr>
          <p:cNvPr id="7" name="TextBox 6"/>
          <p:cNvSpPr txBox="1"/>
          <p:nvPr/>
        </p:nvSpPr>
        <p:spPr>
          <a:xfrm>
            <a:off x="8316416" y="87015"/>
            <a:ext cx="698178" cy="461665"/>
          </a:xfrm>
          <a:prstGeom prst="rect">
            <a:avLst/>
          </a:prstGeom>
          <a:solidFill>
            <a:schemeClr val="tx1"/>
          </a:solidFill>
        </p:spPr>
        <p:txBody>
          <a:bodyPr wrap="none" rtlCol="0">
            <a:spAutoFit/>
          </a:bodyPr>
          <a:lstStyle/>
          <a:p>
            <a:r>
              <a:rPr lang="en-US" b="1" dirty="0">
                <a:solidFill>
                  <a:schemeClr val="bg1"/>
                </a:solidFill>
              </a:rPr>
              <a:t>17a</a:t>
            </a:r>
          </a:p>
        </p:txBody>
      </p:sp>
    </p:spTree>
    <p:extLst>
      <p:ext uri="{BB962C8B-B14F-4D97-AF65-F5344CB8AC3E}">
        <p14:creationId xmlns:p14="http://schemas.microsoft.com/office/powerpoint/2010/main" val="2748563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3" y="-315416"/>
            <a:ext cx="9249931" cy="7173416"/>
          </a:xfrm>
          <a:prstGeom prst="rect">
            <a:avLst/>
          </a:prstGeom>
        </p:spPr>
      </p:pic>
      <p:sp>
        <p:nvSpPr>
          <p:cNvPr id="2050" name="Rectangle 2"/>
          <p:cNvSpPr>
            <a:spLocks noGrp="1" noChangeArrowheads="1"/>
          </p:cNvSpPr>
          <p:nvPr>
            <p:ph type="ctrTitle"/>
          </p:nvPr>
        </p:nvSpPr>
        <p:spPr>
          <a:xfrm>
            <a:off x="-31494" y="4293096"/>
            <a:ext cx="9144000" cy="1125421"/>
          </a:xfrm>
        </p:spPr>
        <p:txBody>
          <a:bodyPr/>
          <a:lstStyle/>
          <a:p>
            <a:r>
              <a:rPr lang="en-US" dirty="0">
                <a:effectLst>
                  <a:glow rad="203200">
                    <a:schemeClr val="tx1"/>
                  </a:glow>
                </a:effectLst>
              </a:rPr>
              <a:t>Funny?</a:t>
            </a:r>
          </a:p>
        </p:txBody>
      </p:sp>
      <p:sp>
        <p:nvSpPr>
          <p:cNvPr id="2051" name="Rectangle 3"/>
          <p:cNvSpPr>
            <a:spLocks noGrp="1" noChangeArrowheads="1"/>
          </p:cNvSpPr>
          <p:nvPr>
            <p:ph type="subTitle" idx="1"/>
          </p:nvPr>
        </p:nvSpPr>
        <p:spPr>
          <a:xfrm>
            <a:off x="2589" y="5157192"/>
            <a:ext cx="9249931" cy="1700808"/>
          </a:xfrm>
          <a:solidFill>
            <a:srgbClr val="F7F7F7"/>
          </a:solidFill>
          <a:ln>
            <a:noFill/>
          </a:ln>
        </p:spPr>
        <p:txBody>
          <a:bodyPr vert="horz" wrap="square" lIns="91440" tIns="45720" rIns="91440" bIns="45720" numCol="1" anchor="ctr" anchorCtr="0" compatLnSpc="1">
            <a:prstTxWarp prst="textNoShape">
              <a:avLst/>
            </a:prstTxWarp>
          </a:bodyPr>
          <a:lstStyle/>
          <a:p>
            <a:r>
              <a:rPr lang="en-US" sz="4400" dirty="0">
                <a:solidFill>
                  <a:schemeClr val="tx1"/>
                </a:solidFill>
                <a:latin typeface="Arial" panose="020B0604020202020204" pitchFamily="34" charset="0"/>
                <a:cs typeface="Arial" panose="020B0604020202020204" pitchFamily="34" charset="0"/>
              </a:rPr>
              <a:t>"You're going back as a Mayfly…. Have a nice day!"</a:t>
            </a:r>
          </a:p>
        </p:txBody>
      </p:sp>
    </p:spTree>
    <p:extLst>
      <p:ext uri="{BB962C8B-B14F-4D97-AF65-F5344CB8AC3E}">
        <p14:creationId xmlns:p14="http://schemas.microsoft.com/office/powerpoint/2010/main" val="27485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520_By_Laughing_Spirit_1920_REINCARNATION_AND_KAR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27384"/>
            <a:ext cx="4982792" cy="6920544"/>
          </a:xfrm>
          <a:prstGeom prst="rect">
            <a:avLst/>
          </a:prstGeom>
        </p:spPr>
      </p:pic>
      <p:sp>
        <p:nvSpPr>
          <p:cNvPr id="2050" name="Rectangle 2"/>
          <p:cNvSpPr>
            <a:spLocks noGrp="1" noChangeArrowheads="1"/>
          </p:cNvSpPr>
          <p:nvPr>
            <p:ph type="ctrTitle"/>
          </p:nvPr>
        </p:nvSpPr>
        <p:spPr>
          <a:xfrm>
            <a:off x="4427984" y="-677"/>
            <a:ext cx="4716016" cy="2493573"/>
          </a:xfrm>
        </p:spPr>
        <p:txBody>
          <a:bodyPr/>
          <a:lstStyle/>
          <a:p>
            <a:r>
              <a:rPr lang="en-US" sz="4800" i="1" dirty="0">
                <a:solidFill>
                  <a:srgbClr val="FFFF00"/>
                </a:solidFill>
                <a:effectLst>
                  <a:glow rad="203200">
                    <a:schemeClr val="tx1"/>
                  </a:glow>
                </a:effectLst>
              </a:rPr>
              <a:t>Pantheism</a:t>
            </a:r>
            <a:r>
              <a:rPr lang="en-US" sz="4800" dirty="0">
                <a:effectLst>
                  <a:glow rad="203200">
                    <a:schemeClr val="tx1"/>
                  </a:glow>
                </a:effectLst>
              </a:rPr>
              <a:t> Among Native Americans</a:t>
            </a:r>
          </a:p>
        </p:txBody>
      </p:sp>
      <p:sp>
        <p:nvSpPr>
          <p:cNvPr id="2051" name="Rectangle 3"/>
          <p:cNvSpPr>
            <a:spLocks noGrp="1" noChangeArrowheads="1"/>
          </p:cNvSpPr>
          <p:nvPr>
            <p:ph type="subTitle" idx="1"/>
          </p:nvPr>
        </p:nvSpPr>
        <p:spPr>
          <a:xfrm>
            <a:off x="4788024" y="2492896"/>
            <a:ext cx="4355976" cy="4365104"/>
          </a:xfrm>
        </p:spPr>
        <p:txBody>
          <a:bodyPr/>
          <a:lstStyle/>
          <a:p>
            <a:r>
              <a:rPr lang="en-US" i="1" dirty="0"/>
              <a:t>Pantheism</a:t>
            </a:r>
            <a:r>
              <a:rPr lang="en-US" dirty="0"/>
              <a:t> (Greek </a:t>
            </a:r>
            <a:r>
              <a:rPr lang="en-US" i="1" dirty="0"/>
              <a:t>pan</a:t>
            </a:r>
            <a:r>
              <a:rPr lang="en-US" dirty="0"/>
              <a:t>, "all" + </a:t>
            </a:r>
            <a:r>
              <a:rPr lang="en-US" i="1" dirty="0"/>
              <a:t>theism</a:t>
            </a:r>
            <a:r>
              <a:rPr lang="en-US" dirty="0"/>
              <a:t>, "God") is the worldview of reincarnation in which God is an impersonal force; the universe is God and God is the universe. </a:t>
            </a:r>
            <a:endParaRPr lang="en-US" dirty="0">
              <a:effectLst>
                <a:glow rad="203200">
                  <a:schemeClr val="tx1"/>
                </a:glow>
              </a:effectLst>
            </a:endParaRPr>
          </a:p>
        </p:txBody>
      </p:sp>
      <p:sp>
        <p:nvSpPr>
          <p:cNvPr id="6" name="TextBox 5"/>
          <p:cNvSpPr txBox="1"/>
          <p:nvPr/>
        </p:nvSpPr>
        <p:spPr>
          <a:xfrm>
            <a:off x="8316416" y="87015"/>
            <a:ext cx="698178" cy="461665"/>
          </a:xfrm>
          <a:prstGeom prst="rect">
            <a:avLst/>
          </a:prstGeom>
          <a:noFill/>
        </p:spPr>
        <p:txBody>
          <a:bodyPr wrap="none" rtlCol="0">
            <a:spAutoFit/>
          </a:bodyPr>
          <a:lstStyle/>
          <a:p>
            <a:r>
              <a:rPr lang="en-US" b="1" dirty="0">
                <a:solidFill>
                  <a:schemeClr val="bg1"/>
                </a:solidFill>
              </a:rPr>
              <a:t>17a</a:t>
            </a:r>
          </a:p>
        </p:txBody>
      </p:sp>
    </p:spTree>
    <p:extLst>
      <p:ext uri="{BB962C8B-B14F-4D97-AF65-F5344CB8AC3E}">
        <p14:creationId xmlns:p14="http://schemas.microsoft.com/office/powerpoint/2010/main" val="2748563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074161900"/>
              </p:ext>
            </p:extLst>
          </p:nvPr>
        </p:nvGraphicFramePr>
        <p:xfrm>
          <a:off x="1115616" y="1268760"/>
          <a:ext cx="7152456" cy="4840312"/>
        </p:xfrm>
        <a:graphic>
          <a:graphicData uri="http://schemas.openxmlformats.org/drawingml/2006/chart">
            <c:chart xmlns:c="http://schemas.openxmlformats.org/drawingml/2006/chart" xmlns:r="http://schemas.openxmlformats.org/officeDocument/2006/relationships" r:id="rId3"/>
          </a:graphicData>
        </a:graphic>
      </p:graphicFrame>
      <p:sp>
        <p:nvSpPr>
          <p:cNvPr id="2050" name="Rectangle 2"/>
          <p:cNvSpPr>
            <a:spLocks noGrp="1" noChangeArrowheads="1"/>
          </p:cNvSpPr>
          <p:nvPr>
            <p:ph type="ctrTitle"/>
          </p:nvPr>
        </p:nvSpPr>
        <p:spPr>
          <a:xfrm>
            <a:off x="0" y="-677"/>
            <a:ext cx="9144000" cy="1125421"/>
          </a:xfrm>
        </p:spPr>
        <p:txBody>
          <a:bodyPr/>
          <a:lstStyle/>
          <a:p>
            <a:r>
              <a:rPr lang="en-US" sz="4800" dirty="0">
                <a:effectLst>
                  <a:glow rad="203200">
                    <a:schemeClr val="tx1"/>
                  </a:glow>
                </a:effectLst>
              </a:rPr>
              <a:t>Reincarnation in America</a:t>
            </a:r>
          </a:p>
        </p:txBody>
      </p:sp>
      <p:sp>
        <p:nvSpPr>
          <p:cNvPr id="2051" name="Rectangle 3"/>
          <p:cNvSpPr>
            <a:spLocks noGrp="1" noChangeArrowheads="1"/>
          </p:cNvSpPr>
          <p:nvPr>
            <p:ph type="subTitle" idx="1"/>
          </p:nvPr>
        </p:nvSpPr>
        <p:spPr>
          <a:xfrm>
            <a:off x="0" y="908720"/>
            <a:ext cx="9144000" cy="692696"/>
          </a:xfrm>
        </p:spPr>
        <p:txBody>
          <a:bodyPr/>
          <a:lstStyle/>
          <a:p>
            <a:r>
              <a:rPr lang="en-US" sz="3600" i="1" dirty="0">
                <a:effectLst>
                  <a:glow rad="203200">
                    <a:schemeClr val="tx1"/>
                  </a:glow>
                </a:effectLst>
              </a:rPr>
              <a:t>1 in 5 Americans!</a:t>
            </a:r>
          </a:p>
        </p:txBody>
      </p:sp>
      <p:sp>
        <p:nvSpPr>
          <p:cNvPr id="5" name="Rectangle 3"/>
          <p:cNvSpPr txBox="1">
            <a:spLocks noChangeArrowheads="1"/>
          </p:cNvSpPr>
          <p:nvPr/>
        </p:nvSpPr>
        <p:spPr bwMode="auto">
          <a:xfrm>
            <a:off x="0" y="6131254"/>
            <a:ext cx="8748464" cy="6926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r>
              <a:rPr lang="en-US" sz="3600" dirty="0">
                <a:effectLst>
                  <a:glow rad="203200">
                    <a:schemeClr val="tx1"/>
                  </a:glow>
                </a:effectLst>
              </a:rPr>
              <a:t>Gallup Poll 2005</a:t>
            </a:r>
          </a:p>
        </p:txBody>
      </p:sp>
      <p:sp>
        <p:nvSpPr>
          <p:cNvPr id="7" name="TextBox 6"/>
          <p:cNvSpPr txBox="1"/>
          <p:nvPr/>
        </p:nvSpPr>
        <p:spPr>
          <a:xfrm>
            <a:off x="8316416" y="87015"/>
            <a:ext cx="698178" cy="461665"/>
          </a:xfrm>
          <a:prstGeom prst="rect">
            <a:avLst/>
          </a:prstGeom>
          <a:noFill/>
        </p:spPr>
        <p:txBody>
          <a:bodyPr wrap="none" rtlCol="0">
            <a:spAutoFit/>
          </a:bodyPr>
          <a:lstStyle/>
          <a:p>
            <a:r>
              <a:rPr lang="en-US" b="1" dirty="0">
                <a:solidFill>
                  <a:schemeClr val="bg1"/>
                </a:solidFill>
              </a:rPr>
              <a:t>17a</a:t>
            </a:r>
          </a:p>
        </p:txBody>
      </p:sp>
      <p:sp>
        <p:nvSpPr>
          <p:cNvPr id="3" name="Rectangle 3">
            <a:extLst>
              <a:ext uri="{FF2B5EF4-FFF2-40B4-BE49-F238E27FC236}">
                <a16:creationId xmlns:a16="http://schemas.microsoft.com/office/drawing/2014/main" id="{3AE9EAE1-BD47-2785-D830-2C6E0A2CA1FA}"/>
              </a:ext>
            </a:extLst>
          </p:cNvPr>
          <p:cNvSpPr txBox="1">
            <a:spLocks noChangeArrowheads="1"/>
          </p:cNvSpPr>
          <p:nvPr/>
        </p:nvSpPr>
        <p:spPr bwMode="auto">
          <a:xfrm>
            <a:off x="5604548" y="2801296"/>
            <a:ext cx="3539452" cy="91573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r>
              <a:rPr lang="en-US" sz="2800" dirty="0">
                <a:effectLst>
                  <a:glow rad="203200">
                    <a:schemeClr val="tx1"/>
                  </a:glow>
                </a:effectLst>
                <a:latin typeface="Arial" panose="020B0604020202020204" pitchFamily="34" charset="0"/>
                <a:cs typeface="Arial" panose="020B0604020202020204" pitchFamily="34" charset="0"/>
              </a:rPr>
              <a:t>Believe in Reincarnation</a:t>
            </a:r>
          </a:p>
        </p:txBody>
      </p:sp>
      <p:sp>
        <p:nvSpPr>
          <p:cNvPr id="4" name="Rectangle 3">
            <a:extLst>
              <a:ext uri="{FF2B5EF4-FFF2-40B4-BE49-F238E27FC236}">
                <a16:creationId xmlns:a16="http://schemas.microsoft.com/office/drawing/2014/main" id="{DF276E6D-DDE4-C71D-AB2E-2923527F16B1}"/>
              </a:ext>
            </a:extLst>
          </p:cNvPr>
          <p:cNvSpPr txBox="1">
            <a:spLocks noChangeArrowheads="1"/>
          </p:cNvSpPr>
          <p:nvPr/>
        </p:nvSpPr>
        <p:spPr bwMode="auto">
          <a:xfrm>
            <a:off x="5604548" y="4213407"/>
            <a:ext cx="3539452" cy="91573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r>
              <a:rPr lang="en-US" sz="2800" dirty="0">
                <a:effectLst>
                  <a:glow rad="203200">
                    <a:schemeClr val="tx1"/>
                  </a:glow>
                </a:effectLst>
                <a:latin typeface="Arial" panose="020B0604020202020204" pitchFamily="34" charset="0"/>
                <a:cs typeface="Arial" panose="020B0604020202020204" pitchFamily="34" charset="0"/>
              </a:rPr>
              <a:t>Other Views</a:t>
            </a:r>
          </a:p>
        </p:txBody>
      </p:sp>
    </p:spTree>
    <p:extLst>
      <p:ext uri="{BB962C8B-B14F-4D97-AF65-F5344CB8AC3E}">
        <p14:creationId xmlns:p14="http://schemas.microsoft.com/office/powerpoint/2010/main" val="2748563083"/>
      </p:ext>
    </p:extLst>
  </p:cSld>
  <p:clrMapOvr>
    <a:masterClrMapping/>
  </p:clrMapOvr>
</p:sld>
</file>

<file path=ppt/theme/theme1.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White on Black Background.potx</Template>
  <TotalTime>1628</TotalTime>
  <Words>2607</Words>
  <Application>Microsoft Macintosh PowerPoint</Application>
  <PresentationFormat>On-screen Show (4:3)</PresentationFormat>
  <Paragraphs>260</Paragraphs>
  <Slides>47</Slides>
  <Notes>8</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47</vt:i4>
      </vt:variant>
    </vt:vector>
  </HeadingPairs>
  <TitlesOfParts>
    <vt:vector size="66" baseType="lpstr">
      <vt:lpstr>Aramis Italic</vt:lpstr>
      <vt:lpstr>ＭＳ Ｐゴシック</vt:lpstr>
      <vt:lpstr>Arial</vt:lpstr>
      <vt:lpstr>Arial Black</vt:lpstr>
      <vt:lpstr>Calibri</vt:lpstr>
      <vt:lpstr>Georgia</vt:lpstr>
      <vt:lpstr>Impact</vt:lpstr>
      <vt:lpstr>Tahoma</vt:lpstr>
      <vt:lpstr>Times New Roman</vt:lpstr>
      <vt:lpstr>Wingdings</vt:lpstr>
      <vt:lpstr>White on Black Background</vt:lpstr>
      <vt:lpstr>Beam</vt:lpstr>
      <vt:lpstr>1_Beam</vt:lpstr>
      <vt:lpstr>10_Default Design</vt:lpstr>
      <vt:lpstr>Ribbons</vt:lpstr>
      <vt:lpstr>1_White on Black Background</vt:lpstr>
      <vt:lpstr>Ocean</vt:lpstr>
      <vt:lpstr>1_Default Design</vt:lpstr>
      <vt:lpstr>5_Blank Presentation</vt:lpstr>
      <vt:lpstr>Reincarnation</vt:lpstr>
      <vt:lpstr>Is history . . . </vt:lpstr>
      <vt:lpstr>What is Reincarnation?</vt:lpstr>
      <vt:lpstr>Some Terms</vt:lpstr>
      <vt:lpstr>Transmigration is similar, saying one could become an animal (bird, cow, flea, cockroach) or inanimate object (rock, piece of chalk, etc.) in the next life. </vt:lpstr>
      <vt:lpstr>Karma (good and bad thoughts, words, and deeds in this life) decides the status of the new body—economically, intellectually, physically, etc. </vt:lpstr>
      <vt:lpstr>Funny?</vt:lpstr>
      <vt:lpstr>Pantheism Among Native Americans</vt:lpstr>
      <vt:lpstr>Reincarnation in America</vt:lpstr>
      <vt:lpstr>Out on a Limb</vt:lpstr>
      <vt:lpstr>Five Arguments of Reincarnation Critiqued </vt:lpstr>
      <vt:lpstr>Hypnotic Regression</vt:lpstr>
      <vt:lpstr>Title</vt:lpstr>
      <vt:lpstr>Déjà vu is a feeling that one has done a present action before (e.g., been at a certain place) </vt:lpstr>
      <vt:lpstr>Xenoglossy </vt:lpstr>
      <vt:lpstr>Cryptoamnesia </vt:lpstr>
      <vt:lpstr>Birthmarks</vt:lpstr>
      <vt:lpstr>Other Supposed Evidence</vt:lpstr>
      <vt:lpstr>Other Supposed Evidence</vt:lpstr>
      <vt:lpstr>Other Supposed Evidence</vt:lpstr>
      <vt:lpstr>The Bible and Reincarnation</vt:lpstr>
      <vt:lpstr>A Biblical Response</vt:lpstr>
      <vt:lpstr>Demonic Possession</vt:lpstr>
      <vt:lpstr>We live once, die once, and then enter our eternal state </vt:lpstr>
      <vt:lpstr>Jesus’ healing a blind man proved he gives spiritual sight too (John 9:1-7).</vt:lpstr>
      <vt:lpstr>Why this blindness?</vt:lpstr>
      <vt:lpstr>Exodus 20:4-5</vt:lpstr>
      <vt:lpstr>Jesus proved He was the way for eternal life by miraculously healing the man (John 9:6-7).</vt:lpstr>
      <vt:lpstr>The former blind man confesses Jesus as God (35-38).</vt:lpstr>
      <vt:lpstr>???????</vt:lpstr>
      <vt:lpstr>Examples of People After Their Death</vt:lpstr>
      <vt:lpstr>Resurrection into One Body</vt:lpstr>
      <vt:lpstr>A Philosophical Response</vt:lpstr>
      <vt:lpstr>Conclusion</vt:lpstr>
      <vt:lpstr>PowerPoint Presentation</vt:lpstr>
      <vt:lpstr>The Spirits in Prison  (1 Peter 3:18-20)</vt:lpstr>
      <vt:lpstr>1 Peter 3:18-20</vt:lpstr>
      <vt:lpstr>Whatever your view…</vt:lpstr>
      <vt:lpstr>Three Major Interpretations</vt:lpstr>
      <vt:lpstr>No Second Chance</vt:lpstr>
      <vt:lpstr>Imprisoned Demons</vt:lpstr>
      <vt:lpstr>Christ's Body v. Spirit</vt:lpstr>
      <vt:lpstr>Three Major Interpretations</vt:lpstr>
      <vt:lpstr>Two ways texts are interpreted</vt:lpstr>
      <vt:lpstr>The Transfer of Paradise</vt:lpstr>
      <vt:lpstr>Future (Eschatology) at BibleStudyDownloads.org</vt:lpstr>
      <vt:lpstr>PowerPoint Presentation</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Rick Griffith</dc:creator>
  <cp:lastModifiedBy>Rick Griffith</cp:lastModifiedBy>
  <cp:revision>57</cp:revision>
  <dcterms:created xsi:type="dcterms:W3CDTF">2006-11-14T08:25:02Z</dcterms:created>
  <dcterms:modified xsi:type="dcterms:W3CDTF">2024-01-21T02:22:25Z</dcterms:modified>
</cp:coreProperties>
</file>