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68" r:id="rId1"/>
  </p:sldMasterIdLst>
  <p:notesMasterIdLst>
    <p:notesMasterId r:id="rId67"/>
  </p:notesMasterIdLst>
  <p:handoutMasterIdLst>
    <p:handoutMasterId r:id="rId68"/>
  </p:handoutMasterIdLst>
  <p:sldIdLst>
    <p:sldId id="256" r:id="rId2"/>
    <p:sldId id="257" r:id="rId3"/>
    <p:sldId id="283" r:id="rId4"/>
    <p:sldId id="280" r:id="rId5"/>
    <p:sldId id="258" r:id="rId6"/>
    <p:sldId id="277" r:id="rId7"/>
    <p:sldId id="278" r:id="rId8"/>
    <p:sldId id="320" r:id="rId9"/>
    <p:sldId id="285" r:id="rId10"/>
    <p:sldId id="286" r:id="rId11"/>
    <p:sldId id="295" r:id="rId12"/>
    <p:sldId id="321" r:id="rId13"/>
    <p:sldId id="322" r:id="rId14"/>
    <p:sldId id="288" r:id="rId15"/>
    <p:sldId id="293" r:id="rId16"/>
    <p:sldId id="296" r:id="rId17"/>
    <p:sldId id="297" r:id="rId18"/>
    <p:sldId id="294" r:id="rId19"/>
    <p:sldId id="323" r:id="rId20"/>
    <p:sldId id="298" r:id="rId21"/>
    <p:sldId id="300" r:id="rId22"/>
    <p:sldId id="301" r:id="rId23"/>
    <p:sldId id="302" r:id="rId24"/>
    <p:sldId id="325" r:id="rId25"/>
    <p:sldId id="299" r:id="rId26"/>
    <p:sldId id="306" r:id="rId27"/>
    <p:sldId id="324" r:id="rId28"/>
    <p:sldId id="263" r:id="rId29"/>
    <p:sldId id="326" r:id="rId30"/>
    <p:sldId id="264" r:id="rId31"/>
    <p:sldId id="303" r:id="rId32"/>
    <p:sldId id="304" r:id="rId33"/>
    <p:sldId id="327" r:id="rId34"/>
    <p:sldId id="305" r:id="rId35"/>
    <p:sldId id="333" r:id="rId36"/>
    <p:sldId id="307" r:id="rId37"/>
    <p:sldId id="308" r:id="rId38"/>
    <p:sldId id="265" r:id="rId39"/>
    <p:sldId id="328" r:id="rId40"/>
    <p:sldId id="266" r:id="rId41"/>
    <p:sldId id="311" r:id="rId42"/>
    <p:sldId id="267" r:id="rId43"/>
    <p:sldId id="309" r:id="rId44"/>
    <p:sldId id="310" r:id="rId45"/>
    <p:sldId id="329" r:id="rId46"/>
    <p:sldId id="270" r:id="rId47"/>
    <p:sldId id="271" r:id="rId48"/>
    <p:sldId id="272" r:id="rId49"/>
    <p:sldId id="314" r:id="rId50"/>
    <p:sldId id="312" r:id="rId51"/>
    <p:sldId id="315" r:id="rId52"/>
    <p:sldId id="273" r:id="rId53"/>
    <p:sldId id="274" r:id="rId54"/>
    <p:sldId id="316" r:id="rId55"/>
    <p:sldId id="317" r:id="rId56"/>
    <p:sldId id="319" r:id="rId57"/>
    <p:sldId id="318" r:id="rId58"/>
    <p:sldId id="275" r:id="rId59"/>
    <p:sldId id="332" r:id="rId60"/>
    <p:sldId id="334" r:id="rId61"/>
    <p:sldId id="336" r:id="rId62"/>
    <p:sldId id="337" r:id="rId63"/>
    <p:sldId id="338" r:id="rId64"/>
    <p:sldId id="339" r:id="rId65"/>
    <p:sldId id="330" r:id="rId6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117" d="100"/>
          <a:sy n="117" d="100"/>
        </p:scale>
        <p:origin x="2024" y="168"/>
      </p:cViewPr>
      <p:guideLst>
        <p:guide orient="horz" pos="2160"/>
        <p:guide pos="2880"/>
      </p:guideLst>
    </p:cSldViewPr>
  </p:slideViewPr>
  <p:outlineViewPr>
    <p:cViewPr>
      <p:scale>
        <a:sx n="33" d="100"/>
        <a:sy n="33" d="100"/>
      </p:scale>
      <p:origin x="0" y="194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91B9DF-8EAF-F183-6ECD-C3ECD7E2E22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en-SG"/>
          </a:p>
        </p:txBody>
      </p:sp>
      <p:sp>
        <p:nvSpPr>
          <p:cNvPr id="3" name="Date Placeholder 2">
            <a:extLst>
              <a:ext uri="{FF2B5EF4-FFF2-40B4-BE49-F238E27FC236}">
                <a16:creationId xmlns:a16="http://schemas.microsoft.com/office/drawing/2014/main" id="{609C4B7E-D5E1-4606-247C-A1D909790DBD}"/>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EA66B414-EA12-4544-A6F3-B8E027FFC819}" type="datetimeFigureOut">
              <a:rPr lang="en-SG"/>
              <a:pPr>
                <a:defRPr/>
              </a:pPr>
              <a:t>10/11/25</a:t>
            </a:fld>
            <a:endParaRPr lang="en-SG"/>
          </a:p>
        </p:txBody>
      </p:sp>
      <p:sp>
        <p:nvSpPr>
          <p:cNvPr id="4" name="Footer Placeholder 3">
            <a:extLst>
              <a:ext uri="{FF2B5EF4-FFF2-40B4-BE49-F238E27FC236}">
                <a16:creationId xmlns:a16="http://schemas.microsoft.com/office/drawing/2014/main" id="{54A7906D-92F2-88C6-A1B9-43EF00CE4A11}"/>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en-SG"/>
          </a:p>
        </p:txBody>
      </p:sp>
      <p:sp>
        <p:nvSpPr>
          <p:cNvPr id="5" name="Slide Number Placeholder 4">
            <a:extLst>
              <a:ext uri="{FF2B5EF4-FFF2-40B4-BE49-F238E27FC236}">
                <a16:creationId xmlns:a16="http://schemas.microsoft.com/office/drawing/2014/main" id="{148AA434-CA4C-FEA4-8EE4-C401A8EA4521}"/>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BAA4F2C-843B-C145-ADEB-1F30BA636AA7}" type="slidenum">
              <a:rPr lang="en-SG" altLang="en-US"/>
              <a:pPr/>
              <a:t>‹#›</a:t>
            </a:fld>
            <a:endParaRPr lang="en-SG"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E0BD31-2578-C2AF-DB41-8B26AD2D3E7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a:extLst>
              <a:ext uri="{FF2B5EF4-FFF2-40B4-BE49-F238E27FC236}">
                <a16:creationId xmlns:a16="http://schemas.microsoft.com/office/drawing/2014/main" id="{9F2FFEF3-D13F-EB91-BC02-510EB46D631B}"/>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cs typeface="Arial" charset="0"/>
              </a:defRPr>
            </a:lvl1pPr>
          </a:lstStyle>
          <a:p>
            <a:pPr>
              <a:defRPr/>
            </a:pPr>
            <a:fld id="{BCDCA6EC-1B5F-504A-9580-D562FCC1A608}" type="datetimeFigureOut">
              <a:rPr lang="en-US"/>
              <a:pPr>
                <a:defRPr/>
              </a:pPr>
              <a:t>11/10/25</a:t>
            </a:fld>
            <a:endParaRPr lang="en-US"/>
          </a:p>
        </p:txBody>
      </p:sp>
      <p:sp>
        <p:nvSpPr>
          <p:cNvPr id="4" name="Slide Image Placeholder 3">
            <a:extLst>
              <a:ext uri="{FF2B5EF4-FFF2-40B4-BE49-F238E27FC236}">
                <a16:creationId xmlns:a16="http://schemas.microsoft.com/office/drawing/2014/main" id="{FCDDBA75-5E34-91D2-FF7D-C0DDB531A01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036CDFC-F0A1-7A41-8392-8D56429ECB9B}"/>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B2CA78B-0A0B-7F7A-54DB-32E81A9BF469}"/>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D851F06-DBF4-87CC-0FBB-C5A64E0FF8D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810C46-D5A4-1049-874C-82CE4E1CBFB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A77B641-4C7B-2C74-14AE-42803C435C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0479FE9-653B-0D41-AAB1-55E066F62C2F}" type="slidenum">
              <a:rPr lang="en-US" altLang="en-US"/>
              <a:pPr eaLnBrk="1" hangingPunct="1"/>
              <a:t>64</a:t>
            </a:fld>
            <a:endParaRPr lang="en-US" altLang="en-US"/>
          </a:p>
        </p:txBody>
      </p:sp>
      <p:sp>
        <p:nvSpPr>
          <p:cNvPr id="69635" name="Rectangle 2">
            <a:extLst>
              <a:ext uri="{FF2B5EF4-FFF2-40B4-BE49-F238E27FC236}">
                <a16:creationId xmlns:a16="http://schemas.microsoft.com/office/drawing/2014/main" id="{DD49FE8B-2B4F-5A74-6B20-413D38B8E3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EBC22549-CC7C-8258-9E4C-A551ACF6CF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4707172-5342-AAED-8DEA-94F545366FA8}"/>
              </a:ext>
            </a:extLst>
          </p:cNvPr>
          <p:cNvSpPr>
            <a:spLocks noGrp="1"/>
          </p:cNvSpPr>
          <p:nvPr>
            <p:ph type="dt" sz="half" idx="10"/>
          </p:nvPr>
        </p:nvSpPr>
        <p:spPr/>
        <p:txBody>
          <a:bodyPr/>
          <a:lstStyle>
            <a:lvl1pPr>
              <a:defRPr/>
            </a:lvl1pPr>
          </a:lstStyle>
          <a:p>
            <a:pPr>
              <a:defRPr/>
            </a:pPr>
            <a:fld id="{C6F26253-04B0-DD4B-AE7D-C5090C75934D}" type="datetimeFigureOut">
              <a:rPr lang="en-US"/>
              <a:pPr>
                <a:defRPr/>
              </a:pPr>
              <a:t>11/10/25</a:t>
            </a:fld>
            <a:endParaRPr lang="en-US"/>
          </a:p>
        </p:txBody>
      </p:sp>
      <p:sp>
        <p:nvSpPr>
          <p:cNvPr id="5" name="Footer Placeholder 4">
            <a:extLst>
              <a:ext uri="{FF2B5EF4-FFF2-40B4-BE49-F238E27FC236}">
                <a16:creationId xmlns:a16="http://schemas.microsoft.com/office/drawing/2014/main" id="{574BF9F4-B105-A269-CA7F-5C80EBD7EA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9E2D9C-0512-5040-6F3E-82378D4ACDBA}"/>
              </a:ext>
            </a:extLst>
          </p:cNvPr>
          <p:cNvSpPr>
            <a:spLocks noGrp="1"/>
          </p:cNvSpPr>
          <p:nvPr>
            <p:ph type="sldNum" sz="quarter" idx="12"/>
          </p:nvPr>
        </p:nvSpPr>
        <p:spPr/>
        <p:txBody>
          <a:bodyPr/>
          <a:lstStyle>
            <a:lvl1pPr>
              <a:defRPr/>
            </a:lvl1pPr>
          </a:lstStyle>
          <a:p>
            <a:fld id="{761A7675-C6EF-FD4E-9C96-3A0FCEF60CBA}" type="slidenum">
              <a:rPr lang="en-US" altLang="en-US"/>
              <a:pPr/>
              <a:t>‹#›</a:t>
            </a:fld>
            <a:endParaRPr lang="en-US" altLang="en-US"/>
          </a:p>
        </p:txBody>
      </p:sp>
    </p:spTree>
    <p:extLst>
      <p:ext uri="{BB962C8B-B14F-4D97-AF65-F5344CB8AC3E}">
        <p14:creationId xmlns:p14="http://schemas.microsoft.com/office/powerpoint/2010/main" val="97735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35B4CCC-B1FC-878F-56C5-315DB552F890}"/>
              </a:ext>
            </a:extLst>
          </p:cNvPr>
          <p:cNvSpPr>
            <a:spLocks noGrp="1"/>
          </p:cNvSpPr>
          <p:nvPr>
            <p:ph type="dt" sz="half" idx="10"/>
          </p:nvPr>
        </p:nvSpPr>
        <p:spPr/>
        <p:txBody>
          <a:bodyPr/>
          <a:lstStyle>
            <a:lvl1pPr>
              <a:defRPr/>
            </a:lvl1pPr>
          </a:lstStyle>
          <a:p>
            <a:pPr>
              <a:defRPr/>
            </a:pPr>
            <a:fld id="{A77EF55A-DE9F-144D-904C-89A5F66A2538}" type="datetimeFigureOut">
              <a:rPr lang="en-US"/>
              <a:pPr>
                <a:defRPr/>
              </a:pPr>
              <a:t>11/10/25</a:t>
            </a:fld>
            <a:endParaRPr lang="en-US"/>
          </a:p>
        </p:txBody>
      </p:sp>
      <p:sp>
        <p:nvSpPr>
          <p:cNvPr id="5" name="Footer Placeholder 4">
            <a:extLst>
              <a:ext uri="{FF2B5EF4-FFF2-40B4-BE49-F238E27FC236}">
                <a16:creationId xmlns:a16="http://schemas.microsoft.com/office/drawing/2014/main" id="{355DADDA-FBDD-D45A-AF0A-BB0BFED98A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A0A4C1-0EE1-45CC-D184-44D5CBCBC36A}"/>
              </a:ext>
            </a:extLst>
          </p:cNvPr>
          <p:cNvSpPr>
            <a:spLocks noGrp="1"/>
          </p:cNvSpPr>
          <p:nvPr>
            <p:ph type="sldNum" sz="quarter" idx="12"/>
          </p:nvPr>
        </p:nvSpPr>
        <p:spPr/>
        <p:txBody>
          <a:bodyPr/>
          <a:lstStyle>
            <a:lvl1pPr>
              <a:defRPr/>
            </a:lvl1pPr>
          </a:lstStyle>
          <a:p>
            <a:fld id="{D0654189-F73E-CF4C-8D6E-33DE317ACC6F}" type="slidenum">
              <a:rPr lang="en-US" altLang="en-US"/>
              <a:pPr/>
              <a:t>‹#›</a:t>
            </a:fld>
            <a:endParaRPr lang="en-US" altLang="en-US"/>
          </a:p>
        </p:txBody>
      </p:sp>
    </p:spTree>
    <p:extLst>
      <p:ext uri="{BB962C8B-B14F-4D97-AF65-F5344CB8AC3E}">
        <p14:creationId xmlns:p14="http://schemas.microsoft.com/office/powerpoint/2010/main" val="200804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794AB40-16F7-0461-314C-5CA156CC2B84}"/>
              </a:ext>
            </a:extLst>
          </p:cNvPr>
          <p:cNvSpPr>
            <a:spLocks noGrp="1"/>
          </p:cNvSpPr>
          <p:nvPr>
            <p:ph type="dt" sz="half" idx="10"/>
          </p:nvPr>
        </p:nvSpPr>
        <p:spPr/>
        <p:txBody>
          <a:bodyPr/>
          <a:lstStyle>
            <a:lvl1pPr>
              <a:defRPr/>
            </a:lvl1pPr>
          </a:lstStyle>
          <a:p>
            <a:pPr>
              <a:defRPr/>
            </a:pPr>
            <a:fld id="{A1E6BBEA-7C03-3542-A0E2-6616781AB043}" type="datetimeFigureOut">
              <a:rPr lang="en-US"/>
              <a:pPr>
                <a:defRPr/>
              </a:pPr>
              <a:t>11/10/25</a:t>
            </a:fld>
            <a:endParaRPr lang="en-US"/>
          </a:p>
        </p:txBody>
      </p:sp>
      <p:sp>
        <p:nvSpPr>
          <p:cNvPr id="5" name="Footer Placeholder 4">
            <a:extLst>
              <a:ext uri="{FF2B5EF4-FFF2-40B4-BE49-F238E27FC236}">
                <a16:creationId xmlns:a16="http://schemas.microsoft.com/office/drawing/2014/main" id="{7DDD31D4-B139-3E14-BD90-6D8E92AE5D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9651EA-020F-64FE-8113-8A2787B4D015}"/>
              </a:ext>
            </a:extLst>
          </p:cNvPr>
          <p:cNvSpPr>
            <a:spLocks noGrp="1"/>
          </p:cNvSpPr>
          <p:nvPr>
            <p:ph type="sldNum" sz="quarter" idx="12"/>
          </p:nvPr>
        </p:nvSpPr>
        <p:spPr/>
        <p:txBody>
          <a:bodyPr/>
          <a:lstStyle>
            <a:lvl1pPr>
              <a:defRPr/>
            </a:lvl1pPr>
          </a:lstStyle>
          <a:p>
            <a:fld id="{DB8D03FB-82C5-2843-BFE5-22FF7C304961}" type="slidenum">
              <a:rPr lang="en-US" altLang="en-US"/>
              <a:pPr/>
              <a:t>‹#›</a:t>
            </a:fld>
            <a:endParaRPr lang="en-US" altLang="en-US"/>
          </a:p>
        </p:txBody>
      </p:sp>
    </p:spTree>
    <p:extLst>
      <p:ext uri="{BB962C8B-B14F-4D97-AF65-F5344CB8AC3E}">
        <p14:creationId xmlns:p14="http://schemas.microsoft.com/office/powerpoint/2010/main" val="228446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F154B2B-A0E3-F21F-9086-1DBAD473497B}"/>
              </a:ext>
            </a:extLst>
          </p:cNvPr>
          <p:cNvSpPr>
            <a:spLocks noGrp="1"/>
          </p:cNvSpPr>
          <p:nvPr>
            <p:ph type="dt" sz="half" idx="10"/>
          </p:nvPr>
        </p:nvSpPr>
        <p:spPr/>
        <p:txBody>
          <a:bodyPr/>
          <a:lstStyle>
            <a:lvl1pPr>
              <a:defRPr/>
            </a:lvl1pPr>
          </a:lstStyle>
          <a:p>
            <a:pPr>
              <a:defRPr/>
            </a:pPr>
            <a:fld id="{EF0A934E-E993-CD43-AD7E-22F5166681D7}" type="datetimeFigureOut">
              <a:rPr lang="en-US"/>
              <a:pPr>
                <a:defRPr/>
              </a:pPr>
              <a:t>11/10/25</a:t>
            </a:fld>
            <a:endParaRPr lang="en-US"/>
          </a:p>
        </p:txBody>
      </p:sp>
      <p:sp>
        <p:nvSpPr>
          <p:cNvPr id="5" name="Footer Placeholder 4">
            <a:extLst>
              <a:ext uri="{FF2B5EF4-FFF2-40B4-BE49-F238E27FC236}">
                <a16:creationId xmlns:a16="http://schemas.microsoft.com/office/drawing/2014/main" id="{F8D7A5F8-8C7C-FB51-615E-9442D338E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E43CB0-4DB0-058B-4DDE-1548D7BB649A}"/>
              </a:ext>
            </a:extLst>
          </p:cNvPr>
          <p:cNvSpPr>
            <a:spLocks noGrp="1"/>
          </p:cNvSpPr>
          <p:nvPr>
            <p:ph type="sldNum" sz="quarter" idx="12"/>
          </p:nvPr>
        </p:nvSpPr>
        <p:spPr/>
        <p:txBody>
          <a:bodyPr/>
          <a:lstStyle>
            <a:lvl1pPr>
              <a:defRPr/>
            </a:lvl1pPr>
          </a:lstStyle>
          <a:p>
            <a:fld id="{440059C8-FEAC-194D-A354-E8B0EC21E88C}" type="slidenum">
              <a:rPr lang="en-US" altLang="en-US"/>
              <a:pPr/>
              <a:t>‹#›</a:t>
            </a:fld>
            <a:endParaRPr lang="en-US" altLang="en-US"/>
          </a:p>
        </p:txBody>
      </p:sp>
    </p:spTree>
    <p:extLst>
      <p:ext uri="{BB962C8B-B14F-4D97-AF65-F5344CB8AC3E}">
        <p14:creationId xmlns:p14="http://schemas.microsoft.com/office/powerpoint/2010/main" val="322510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A48994-2AB9-4D54-EB77-C7F4F5C893ED}"/>
              </a:ext>
            </a:extLst>
          </p:cNvPr>
          <p:cNvSpPr>
            <a:spLocks noGrp="1"/>
          </p:cNvSpPr>
          <p:nvPr>
            <p:ph type="dt" sz="half" idx="10"/>
          </p:nvPr>
        </p:nvSpPr>
        <p:spPr/>
        <p:txBody>
          <a:bodyPr/>
          <a:lstStyle>
            <a:lvl1pPr>
              <a:defRPr/>
            </a:lvl1pPr>
          </a:lstStyle>
          <a:p>
            <a:pPr>
              <a:defRPr/>
            </a:pPr>
            <a:fld id="{B4A01177-B069-5041-A130-852F77CCE41A}" type="datetimeFigureOut">
              <a:rPr lang="en-US"/>
              <a:pPr>
                <a:defRPr/>
              </a:pPr>
              <a:t>11/10/25</a:t>
            </a:fld>
            <a:endParaRPr lang="en-US"/>
          </a:p>
        </p:txBody>
      </p:sp>
      <p:sp>
        <p:nvSpPr>
          <p:cNvPr id="5" name="Footer Placeholder 4">
            <a:extLst>
              <a:ext uri="{FF2B5EF4-FFF2-40B4-BE49-F238E27FC236}">
                <a16:creationId xmlns:a16="http://schemas.microsoft.com/office/drawing/2014/main" id="{E0AD94F9-CB35-CA65-354E-0A7F4F2DD3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56A547-EC05-B9BB-8CB8-3B286F75D609}"/>
              </a:ext>
            </a:extLst>
          </p:cNvPr>
          <p:cNvSpPr>
            <a:spLocks noGrp="1"/>
          </p:cNvSpPr>
          <p:nvPr>
            <p:ph type="sldNum" sz="quarter" idx="12"/>
          </p:nvPr>
        </p:nvSpPr>
        <p:spPr/>
        <p:txBody>
          <a:bodyPr/>
          <a:lstStyle>
            <a:lvl1pPr>
              <a:defRPr/>
            </a:lvl1pPr>
          </a:lstStyle>
          <a:p>
            <a:fld id="{E50FC3CA-B829-F240-868D-40DE842EAD5B}" type="slidenum">
              <a:rPr lang="en-US" altLang="en-US"/>
              <a:pPr/>
              <a:t>‹#›</a:t>
            </a:fld>
            <a:endParaRPr lang="en-US" altLang="en-US"/>
          </a:p>
        </p:txBody>
      </p:sp>
    </p:spTree>
    <p:extLst>
      <p:ext uri="{BB962C8B-B14F-4D97-AF65-F5344CB8AC3E}">
        <p14:creationId xmlns:p14="http://schemas.microsoft.com/office/powerpoint/2010/main" val="376561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a:extLst>
              <a:ext uri="{FF2B5EF4-FFF2-40B4-BE49-F238E27FC236}">
                <a16:creationId xmlns:a16="http://schemas.microsoft.com/office/drawing/2014/main" id="{557CA735-27AD-D04F-C84B-BE4306C72EFA}"/>
              </a:ext>
            </a:extLst>
          </p:cNvPr>
          <p:cNvSpPr>
            <a:spLocks noGrp="1"/>
          </p:cNvSpPr>
          <p:nvPr>
            <p:ph type="dt" sz="half" idx="10"/>
          </p:nvPr>
        </p:nvSpPr>
        <p:spPr/>
        <p:txBody>
          <a:bodyPr/>
          <a:lstStyle>
            <a:lvl1pPr>
              <a:defRPr/>
            </a:lvl1pPr>
          </a:lstStyle>
          <a:p>
            <a:pPr>
              <a:defRPr/>
            </a:pPr>
            <a:fld id="{B3220C1B-4B0B-014A-A821-CE9A27D5E092}" type="datetimeFigureOut">
              <a:rPr lang="en-US"/>
              <a:pPr>
                <a:defRPr/>
              </a:pPr>
              <a:t>11/10/25</a:t>
            </a:fld>
            <a:endParaRPr lang="en-US"/>
          </a:p>
        </p:txBody>
      </p:sp>
      <p:sp>
        <p:nvSpPr>
          <p:cNvPr id="6" name="Footer Placeholder 4">
            <a:extLst>
              <a:ext uri="{FF2B5EF4-FFF2-40B4-BE49-F238E27FC236}">
                <a16:creationId xmlns:a16="http://schemas.microsoft.com/office/drawing/2014/main" id="{E07FA2D7-12C7-12FF-D534-A93D8583EB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8C4FA2-5E53-8EA0-3C20-BCF81A04B81C}"/>
              </a:ext>
            </a:extLst>
          </p:cNvPr>
          <p:cNvSpPr>
            <a:spLocks noGrp="1"/>
          </p:cNvSpPr>
          <p:nvPr>
            <p:ph type="sldNum" sz="quarter" idx="12"/>
          </p:nvPr>
        </p:nvSpPr>
        <p:spPr/>
        <p:txBody>
          <a:bodyPr/>
          <a:lstStyle>
            <a:lvl1pPr>
              <a:defRPr/>
            </a:lvl1pPr>
          </a:lstStyle>
          <a:p>
            <a:fld id="{6C718D0F-13BD-E744-A622-651A7C036F62}" type="slidenum">
              <a:rPr lang="en-US" altLang="en-US"/>
              <a:pPr/>
              <a:t>‹#›</a:t>
            </a:fld>
            <a:endParaRPr lang="en-US" altLang="en-US"/>
          </a:p>
        </p:txBody>
      </p:sp>
    </p:spTree>
    <p:extLst>
      <p:ext uri="{BB962C8B-B14F-4D97-AF65-F5344CB8AC3E}">
        <p14:creationId xmlns:p14="http://schemas.microsoft.com/office/powerpoint/2010/main" val="217863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3">
            <a:extLst>
              <a:ext uri="{FF2B5EF4-FFF2-40B4-BE49-F238E27FC236}">
                <a16:creationId xmlns:a16="http://schemas.microsoft.com/office/drawing/2014/main" id="{C534E350-E9F5-55E8-BBDE-7C5A4B2540AC}"/>
              </a:ext>
            </a:extLst>
          </p:cNvPr>
          <p:cNvSpPr>
            <a:spLocks noGrp="1"/>
          </p:cNvSpPr>
          <p:nvPr>
            <p:ph type="dt" sz="half" idx="10"/>
          </p:nvPr>
        </p:nvSpPr>
        <p:spPr/>
        <p:txBody>
          <a:bodyPr/>
          <a:lstStyle>
            <a:lvl1pPr>
              <a:defRPr/>
            </a:lvl1pPr>
          </a:lstStyle>
          <a:p>
            <a:pPr>
              <a:defRPr/>
            </a:pPr>
            <a:fld id="{CFA32E00-0E3D-3649-A5EB-2765347917A9}" type="datetimeFigureOut">
              <a:rPr lang="en-US"/>
              <a:pPr>
                <a:defRPr/>
              </a:pPr>
              <a:t>11/10/25</a:t>
            </a:fld>
            <a:endParaRPr lang="en-US"/>
          </a:p>
        </p:txBody>
      </p:sp>
      <p:sp>
        <p:nvSpPr>
          <p:cNvPr id="8" name="Footer Placeholder 4">
            <a:extLst>
              <a:ext uri="{FF2B5EF4-FFF2-40B4-BE49-F238E27FC236}">
                <a16:creationId xmlns:a16="http://schemas.microsoft.com/office/drawing/2014/main" id="{AA5C0661-0476-7367-2AFD-9FC8EAA6193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61D1D34-DE7E-2680-EFE6-FDAB1251EE4A}"/>
              </a:ext>
            </a:extLst>
          </p:cNvPr>
          <p:cNvSpPr>
            <a:spLocks noGrp="1"/>
          </p:cNvSpPr>
          <p:nvPr>
            <p:ph type="sldNum" sz="quarter" idx="12"/>
          </p:nvPr>
        </p:nvSpPr>
        <p:spPr/>
        <p:txBody>
          <a:bodyPr/>
          <a:lstStyle>
            <a:lvl1pPr>
              <a:defRPr/>
            </a:lvl1pPr>
          </a:lstStyle>
          <a:p>
            <a:fld id="{E8FED9AE-DAFB-8B45-B923-70671F7B4CA8}" type="slidenum">
              <a:rPr lang="en-US" altLang="en-US"/>
              <a:pPr/>
              <a:t>‹#›</a:t>
            </a:fld>
            <a:endParaRPr lang="en-US" altLang="en-US"/>
          </a:p>
        </p:txBody>
      </p:sp>
    </p:spTree>
    <p:extLst>
      <p:ext uri="{BB962C8B-B14F-4D97-AF65-F5344CB8AC3E}">
        <p14:creationId xmlns:p14="http://schemas.microsoft.com/office/powerpoint/2010/main" val="345046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3">
            <a:extLst>
              <a:ext uri="{FF2B5EF4-FFF2-40B4-BE49-F238E27FC236}">
                <a16:creationId xmlns:a16="http://schemas.microsoft.com/office/drawing/2014/main" id="{2F725AC4-8D63-52D9-3E2E-835DED0AFE8A}"/>
              </a:ext>
            </a:extLst>
          </p:cNvPr>
          <p:cNvSpPr>
            <a:spLocks noGrp="1"/>
          </p:cNvSpPr>
          <p:nvPr>
            <p:ph type="dt" sz="half" idx="10"/>
          </p:nvPr>
        </p:nvSpPr>
        <p:spPr/>
        <p:txBody>
          <a:bodyPr/>
          <a:lstStyle>
            <a:lvl1pPr>
              <a:defRPr/>
            </a:lvl1pPr>
          </a:lstStyle>
          <a:p>
            <a:pPr>
              <a:defRPr/>
            </a:pPr>
            <a:fld id="{BF606CCD-1443-314E-915C-3F70A2770C99}" type="datetimeFigureOut">
              <a:rPr lang="en-US"/>
              <a:pPr>
                <a:defRPr/>
              </a:pPr>
              <a:t>11/10/25</a:t>
            </a:fld>
            <a:endParaRPr lang="en-US"/>
          </a:p>
        </p:txBody>
      </p:sp>
      <p:sp>
        <p:nvSpPr>
          <p:cNvPr id="4" name="Footer Placeholder 4">
            <a:extLst>
              <a:ext uri="{FF2B5EF4-FFF2-40B4-BE49-F238E27FC236}">
                <a16:creationId xmlns:a16="http://schemas.microsoft.com/office/drawing/2014/main" id="{C68EC61E-1B1C-E086-DFFE-A43177C368A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FBEC1F0-A1B9-ACFB-EE20-11479DAA8C72}"/>
              </a:ext>
            </a:extLst>
          </p:cNvPr>
          <p:cNvSpPr>
            <a:spLocks noGrp="1"/>
          </p:cNvSpPr>
          <p:nvPr>
            <p:ph type="sldNum" sz="quarter" idx="12"/>
          </p:nvPr>
        </p:nvSpPr>
        <p:spPr/>
        <p:txBody>
          <a:bodyPr/>
          <a:lstStyle>
            <a:lvl1pPr>
              <a:defRPr/>
            </a:lvl1pPr>
          </a:lstStyle>
          <a:p>
            <a:fld id="{B53931F8-EAFE-F740-A0CE-51CF65AF47EE}" type="slidenum">
              <a:rPr lang="en-US" altLang="en-US"/>
              <a:pPr/>
              <a:t>‹#›</a:t>
            </a:fld>
            <a:endParaRPr lang="en-US" altLang="en-US"/>
          </a:p>
        </p:txBody>
      </p:sp>
    </p:spTree>
    <p:extLst>
      <p:ext uri="{BB962C8B-B14F-4D97-AF65-F5344CB8AC3E}">
        <p14:creationId xmlns:p14="http://schemas.microsoft.com/office/powerpoint/2010/main" val="243152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904944-5611-3986-C229-EE772B692366}"/>
              </a:ext>
            </a:extLst>
          </p:cNvPr>
          <p:cNvSpPr>
            <a:spLocks noGrp="1"/>
          </p:cNvSpPr>
          <p:nvPr>
            <p:ph type="dt" sz="half" idx="10"/>
          </p:nvPr>
        </p:nvSpPr>
        <p:spPr/>
        <p:txBody>
          <a:bodyPr/>
          <a:lstStyle>
            <a:lvl1pPr>
              <a:defRPr/>
            </a:lvl1pPr>
          </a:lstStyle>
          <a:p>
            <a:pPr>
              <a:defRPr/>
            </a:pPr>
            <a:fld id="{DD92F577-90EB-564D-822C-096E92E13F6A}" type="datetimeFigureOut">
              <a:rPr lang="en-US"/>
              <a:pPr>
                <a:defRPr/>
              </a:pPr>
              <a:t>11/10/25</a:t>
            </a:fld>
            <a:endParaRPr lang="en-US"/>
          </a:p>
        </p:txBody>
      </p:sp>
      <p:sp>
        <p:nvSpPr>
          <p:cNvPr id="3" name="Footer Placeholder 4">
            <a:extLst>
              <a:ext uri="{FF2B5EF4-FFF2-40B4-BE49-F238E27FC236}">
                <a16:creationId xmlns:a16="http://schemas.microsoft.com/office/drawing/2014/main" id="{6CB45F1C-E9C7-5562-5DB7-DF4FEF3B127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59687A2-91FE-2758-7F4B-263D82654172}"/>
              </a:ext>
            </a:extLst>
          </p:cNvPr>
          <p:cNvSpPr>
            <a:spLocks noGrp="1"/>
          </p:cNvSpPr>
          <p:nvPr>
            <p:ph type="sldNum" sz="quarter" idx="12"/>
          </p:nvPr>
        </p:nvSpPr>
        <p:spPr/>
        <p:txBody>
          <a:bodyPr/>
          <a:lstStyle>
            <a:lvl1pPr>
              <a:defRPr/>
            </a:lvl1pPr>
          </a:lstStyle>
          <a:p>
            <a:fld id="{0BD17904-2BFC-7C48-B0DA-FBE660E41B2B}" type="slidenum">
              <a:rPr lang="en-US" altLang="en-US"/>
              <a:pPr/>
              <a:t>‹#›</a:t>
            </a:fld>
            <a:endParaRPr lang="en-US" altLang="en-US"/>
          </a:p>
        </p:txBody>
      </p:sp>
    </p:spTree>
    <p:extLst>
      <p:ext uri="{BB962C8B-B14F-4D97-AF65-F5344CB8AC3E}">
        <p14:creationId xmlns:p14="http://schemas.microsoft.com/office/powerpoint/2010/main" val="190141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5C0C54-5EC6-A889-B795-8742E0C948B1}"/>
              </a:ext>
            </a:extLst>
          </p:cNvPr>
          <p:cNvSpPr>
            <a:spLocks noGrp="1"/>
          </p:cNvSpPr>
          <p:nvPr>
            <p:ph type="dt" sz="half" idx="10"/>
          </p:nvPr>
        </p:nvSpPr>
        <p:spPr/>
        <p:txBody>
          <a:bodyPr/>
          <a:lstStyle>
            <a:lvl1pPr>
              <a:defRPr/>
            </a:lvl1pPr>
          </a:lstStyle>
          <a:p>
            <a:pPr>
              <a:defRPr/>
            </a:pPr>
            <a:fld id="{CF5A498F-150A-A942-8C36-4D0B1731E35B}" type="datetimeFigureOut">
              <a:rPr lang="en-US"/>
              <a:pPr>
                <a:defRPr/>
              </a:pPr>
              <a:t>11/10/25</a:t>
            </a:fld>
            <a:endParaRPr lang="en-US"/>
          </a:p>
        </p:txBody>
      </p:sp>
      <p:sp>
        <p:nvSpPr>
          <p:cNvPr id="6" name="Footer Placeholder 4">
            <a:extLst>
              <a:ext uri="{FF2B5EF4-FFF2-40B4-BE49-F238E27FC236}">
                <a16:creationId xmlns:a16="http://schemas.microsoft.com/office/drawing/2014/main" id="{F2A710DE-E6F9-E09F-D958-7D7973D812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C5095D-FF76-1EDE-4B3D-C95189203DF5}"/>
              </a:ext>
            </a:extLst>
          </p:cNvPr>
          <p:cNvSpPr>
            <a:spLocks noGrp="1"/>
          </p:cNvSpPr>
          <p:nvPr>
            <p:ph type="sldNum" sz="quarter" idx="12"/>
          </p:nvPr>
        </p:nvSpPr>
        <p:spPr/>
        <p:txBody>
          <a:bodyPr/>
          <a:lstStyle>
            <a:lvl1pPr>
              <a:defRPr/>
            </a:lvl1pPr>
          </a:lstStyle>
          <a:p>
            <a:fld id="{4EBAABD1-1953-834B-A5EA-534368375212}" type="slidenum">
              <a:rPr lang="en-US" altLang="en-US"/>
              <a:pPr/>
              <a:t>‹#›</a:t>
            </a:fld>
            <a:endParaRPr lang="en-US" altLang="en-US"/>
          </a:p>
        </p:txBody>
      </p:sp>
    </p:spTree>
    <p:extLst>
      <p:ext uri="{BB962C8B-B14F-4D97-AF65-F5344CB8AC3E}">
        <p14:creationId xmlns:p14="http://schemas.microsoft.com/office/powerpoint/2010/main" val="12997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0147740-8DCA-EA7A-830F-905A7EC689DE}"/>
              </a:ext>
            </a:extLst>
          </p:cNvPr>
          <p:cNvSpPr>
            <a:spLocks noGrp="1"/>
          </p:cNvSpPr>
          <p:nvPr>
            <p:ph type="dt" sz="half" idx="10"/>
          </p:nvPr>
        </p:nvSpPr>
        <p:spPr/>
        <p:txBody>
          <a:bodyPr/>
          <a:lstStyle>
            <a:lvl1pPr>
              <a:defRPr/>
            </a:lvl1pPr>
          </a:lstStyle>
          <a:p>
            <a:pPr>
              <a:defRPr/>
            </a:pPr>
            <a:fld id="{15537EDD-A2D1-9443-A713-698F7F61F323}" type="datetimeFigureOut">
              <a:rPr lang="en-US"/>
              <a:pPr>
                <a:defRPr/>
              </a:pPr>
              <a:t>11/10/25</a:t>
            </a:fld>
            <a:endParaRPr lang="en-US"/>
          </a:p>
        </p:txBody>
      </p:sp>
      <p:sp>
        <p:nvSpPr>
          <p:cNvPr id="6" name="Footer Placeholder 4">
            <a:extLst>
              <a:ext uri="{FF2B5EF4-FFF2-40B4-BE49-F238E27FC236}">
                <a16:creationId xmlns:a16="http://schemas.microsoft.com/office/drawing/2014/main" id="{223097DB-BD8C-635D-2A99-722EF1B0DB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3717F3-A2AA-4853-D012-2EF018305ECA}"/>
              </a:ext>
            </a:extLst>
          </p:cNvPr>
          <p:cNvSpPr>
            <a:spLocks noGrp="1"/>
          </p:cNvSpPr>
          <p:nvPr>
            <p:ph type="sldNum" sz="quarter" idx="12"/>
          </p:nvPr>
        </p:nvSpPr>
        <p:spPr/>
        <p:txBody>
          <a:bodyPr/>
          <a:lstStyle>
            <a:lvl1pPr>
              <a:defRPr/>
            </a:lvl1pPr>
          </a:lstStyle>
          <a:p>
            <a:fld id="{A3126011-837F-034B-9435-E6160F88529B}" type="slidenum">
              <a:rPr lang="en-US" altLang="en-US"/>
              <a:pPr/>
              <a:t>‹#›</a:t>
            </a:fld>
            <a:endParaRPr lang="en-US" altLang="en-US"/>
          </a:p>
        </p:txBody>
      </p:sp>
    </p:spTree>
    <p:extLst>
      <p:ext uri="{BB962C8B-B14F-4D97-AF65-F5344CB8AC3E}">
        <p14:creationId xmlns:p14="http://schemas.microsoft.com/office/powerpoint/2010/main" val="14082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BC61BB-0191-80FC-13FA-94E80282CF1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SG" altLang="en-US"/>
          </a:p>
        </p:txBody>
      </p:sp>
      <p:sp>
        <p:nvSpPr>
          <p:cNvPr id="1027" name="Text Placeholder 2">
            <a:extLst>
              <a:ext uri="{FF2B5EF4-FFF2-40B4-BE49-F238E27FC236}">
                <a16:creationId xmlns:a16="http://schemas.microsoft.com/office/drawing/2014/main" id="{6F3EB430-1A59-F76E-B759-4A721ABC99A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SG" altLang="en-US"/>
          </a:p>
        </p:txBody>
      </p:sp>
      <p:sp>
        <p:nvSpPr>
          <p:cNvPr id="4" name="Date Placeholder 3">
            <a:extLst>
              <a:ext uri="{FF2B5EF4-FFF2-40B4-BE49-F238E27FC236}">
                <a16:creationId xmlns:a16="http://schemas.microsoft.com/office/drawing/2014/main" id="{44147B69-C2A2-C816-5291-D67B4CECE09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BCEE1996-BBB2-E343-AC89-D30E8F81E64D}" type="datetimeFigureOut">
              <a:rPr lang="en-US"/>
              <a:pPr>
                <a:defRPr/>
              </a:pPr>
              <a:t>11/10/25</a:t>
            </a:fld>
            <a:endParaRPr lang="en-US"/>
          </a:p>
        </p:txBody>
      </p:sp>
      <p:sp>
        <p:nvSpPr>
          <p:cNvPr id="5" name="Footer Placeholder 4">
            <a:extLst>
              <a:ext uri="{FF2B5EF4-FFF2-40B4-BE49-F238E27FC236}">
                <a16:creationId xmlns:a16="http://schemas.microsoft.com/office/drawing/2014/main" id="{60F2A115-DE99-0ABE-8371-A81B3DB28E1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5D27B2E-A9CC-C1F9-B007-6BA6B0E614E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2F1E9"/>
                </a:solidFill>
              </a:defRPr>
            </a:lvl1pPr>
          </a:lstStyle>
          <a:p>
            <a:fld id="{4F546CE4-A479-6C44-B985-5979D3D0BF5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DA3BBC48-1FDB-C4A7-0762-CF8665CB78D8}"/>
              </a:ext>
            </a:extLst>
          </p:cNvPr>
          <p:cNvSpPr>
            <a:spLocks noGrp="1"/>
          </p:cNvSpPr>
          <p:nvPr>
            <p:ph type="ctrTitle"/>
          </p:nvPr>
        </p:nvSpPr>
        <p:spPr>
          <a:xfrm>
            <a:off x="685800" y="2286000"/>
            <a:ext cx="8077200" cy="1673225"/>
          </a:xfrm>
        </p:spPr>
        <p:txBody>
          <a:bodyPr rtlCol="0">
            <a:normAutofit fontScale="90000"/>
          </a:bodyPr>
          <a:lstStyle/>
          <a:p>
            <a:pPr eaLnBrk="1" fontAlgn="auto" hangingPunct="1">
              <a:spcAft>
                <a:spcPts val="0"/>
              </a:spcAft>
              <a:defRPr/>
            </a:pPr>
            <a:r>
              <a:rPr lang="en-US" altLang="en-US" sz="6000" b="1" dirty="0"/>
              <a:t>Discipleship</a:t>
            </a:r>
            <a:br>
              <a:rPr lang="en-US" altLang="en-US" b="1" dirty="0"/>
            </a:br>
            <a:r>
              <a:rPr lang="en-US" altLang="en-US" b="1" dirty="0"/>
              <a:t>Dallas Theological Seminary Model</a:t>
            </a:r>
          </a:p>
        </p:txBody>
      </p:sp>
      <p:pic>
        <p:nvPicPr>
          <p:cNvPr id="2051" name="Picture 6" descr="C:\Users\gracetan\AppData\Local\Temp\page-bg-supporters.jpg">
            <a:extLst>
              <a:ext uri="{FF2B5EF4-FFF2-40B4-BE49-F238E27FC236}">
                <a16:creationId xmlns:a16="http://schemas.microsoft.com/office/drawing/2014/main" id="{34FF279E-D2AB-1B37-F14F-400AC1682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00563"/>
            <a:ext cx="91440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C:\Users\gracetan\AppData\Local\Temp\new-dts-seal.png">
            <a:extLst>
              <a:ext uri="{FF2B5EF4-FFF2-40B4-BE49-F238E27FC236}">
                <a16:creationId xmlns:a16="http://schemas.microsoft.com/office/drawing/2014/main" id="{61B08DB0-C9D1-80F3-CB52-6A17762A5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5438"/>
            <a:ext cx="193357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05E0-90B7-C9FF-75E9-44FBE05E6FAB}"/>
              </a:ext>
            </a:extLst>
          </p:cNvPr>
          <p:cNvSpPr>
            <a:spLocks noGrp="1"/>
          </p:cNvSpPr>
          <p:nvPr>
            <p:ph type="title"/>
          </p:nvPr>
        </p:nvSpPr>
        <p:spPr>
          <a:xfrm>
            <a:off x="533400" y="152400"/>
            <a:ext cx="8416925" cy="1143000"/>
          </a:xfrm>
          <a:solidFill>
            <a:srgbClr val="FFFFFF"/>
          </a:solidFill>
        </p:spPr>
        <p:txBody>
          <a:bodyPr rtlCol="0">
            <a:normAutofit fontScale="90000"/>
          </a:bodyPr>
          <a:lstStyle/>
          <a:p>
            <a:pPr eaLnBrk="1" fontAlgn="auto" hangingPunct="1">
              <a:spcAft>
                <a:spcPts val="0"/>
              </a:spcAft>
              <a:defRPr/>
            </a:pPr>
            <a:r>
              <a:rPr lang="en-US" b="1" dirty="0">
                <a:solidFill>
                  <a:srgbClr val="7030A0"/>
                </a:solidFill>
              </a:rPr>
              <a:t>The</a:t>
            </a:r>
            <a:r>
              <a:rPr lang="en-US" dirty="0">
                <a:solidFill>
                  <a:srgbClr val="7030A0"/>
                </a:solidFill>
              </a:rPr>
              <a:t> </a:t>
            </a:r>
            <a:r>
              <a:rPr lang="en-SG" b="1" dirty="0">
                <a:solidFill>
                  <a:srgbClr val="7030A0"/>
                </a:solidFill>
              </a:rPr>
              <a:t>EML</a:t>
            </a:r>
            <a:r>
              <a:rPr lang="en-US" b="1" dirty="0">
                <a:solidFill>
                  <a:srgbClr val="7030A0"/>
                </a:solidFill>
              </a:rPr>
              <a:t> develops students through</a:t>
            </a:r>
            <a:br>
              <a:rPr lang="en-US" b="1" dirty="0">
                <a:solidFill>
                  <a:srgbClr val="7030A0"/>
                </a:solidFill>
              </a:rPr>
            </a:br>
            <a:r>
              <a:rPr lang="en-US" b="1" dirty="0">
                <a:solidFill>
                  <a:srgbClr val="7030A0"/>
                </a:solidFill>
              </a:rPr>
              <a:t> 2 major programs: </a:t>
            </a:r>
          </a:p>
        </p:txBody>
      </p:sp>
      <p:sp>
        <p:nvSpPr>
          <p:cNvPr id="11267" name="Content Placeholder 2">
            <a:extLst>
              <a:ext uri="{FF2B5EF4-FFF2-40B4-BE49-F238E27FC236}">
                <a16:creationId xmlns:a16="http://schemas.microsoft.com/office/drawing/2014/main" id="{140E77D9-63D1-BB37-6911-DD9C34DCB5EF}"/>
              </a:ext>
            </a:extLst>
          </p:cNvPr>
          <p:cNvSpPr>
            <a:spLocks noGrp="1"/>
          </p:cNvSpPr>
          <p:nvPr>
            <p:ph idx="1"/>
          </p:nvPr>
        </p:nvSpPr>
        <p:spPr/>
        <p:txBody>
          <a:bodyPr/>
          <a:lstStyle/>
          <a:p>
            <a:pPr eaLnBrk="1" hangingPunct="1">
              <a:buFont typeface="Arial" charset="0"/>
              <a:buChar char="•"/>
              <a:defRPr/>
            </a:pPr>
            <a:r>
              <a:rPr lang="en-US" altLang="en-US" b="1" dirty="0"/>
              <a:t>Servant Leadership: </a:t>
            </a:r>
            <a:endParaRPr lang="en-US" altLang="en-US" b="1" dirty="0">
              <a:solidFill>
                <a:srgbClr val="FFFFFF"/>
              </a:solidFill>
            </a:endParaRPr>
          </a:p>
          <a:p>
            <a:pPr marL="0" indent="0" eaLnBrk="1" hangingPunct="1">
              <a:buFont typeface="Arial" charset="0"/>
              <a:buNone/>
              <a:defRPr/>
            </a:pPr>
            <a:r>
              <a:rPr lang="en-US" altLang="en-US" b="1" dirty="0">
                <a:solidFill>
                  <a:srgbClr val="FFFFFF"/>
                </a:solidFill>
              </a:rPr>
              <a:t>    Internships (Servant Leadership Internship </a:t>
            </a:r>
          </a:p>
          <a:p>
            <a:pPr marL="0" indent="0" eaLnBrk="1" hangingPunct="1">
              <a:buFont typeface="Arial" charset="0"/>
              <a:buNone/>
              <a:defRPr/>
            </a:pPr>
            <a:r>
              <a:rPr lang="en-US" altLang="en-US" b="1" dirty="0">
                <a:solidFill>
                  <a:srgbClr val="FFFFFF"/>
                </a:solidFill>
              </a:rPr>
              <a:t>    carries a 3 hour credit)</a:t>
            </a:r>
          </a:p>
        </p:txBody>
      </p:sp>
      <p:pic>
        <p:nvPicPr>
          <p:cNvPr id="11268" name="Picture 5" descr="http://dtsi.s3.amazonaws.com/headers/page-bg-depts.jpg">
            <a:extLst>
              <a:ext uri="{FF2B5EF4-FFF2-40B4-BE49-F238E27FC236}">
                <a16:creationId xmlns:a16="http://schemas.microsoft.com/office/drawing/2014/main" id="{EC590306-CCAB-2917-EEB3-9B05C5C53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7900"/>
            <a:ext cx="9144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98FDAB8-A68F-924C-C250-D39D5F800DA5}"/>
              </a:ext>
            </a:extLst>
          </p:cNvPr>
          <p:cNvSpPr>
            <a:spLocks noGrp="1"/>
          </p:cNvSpPr>
          <p:nvPr>
            <p:ph type="title"/>
          </p:nvPr>
        </p:nvSpPr>
        <p:spPr>
          <a:xfrm>
            <a:off x="457200" y="762000"/>
            <a:ext cx="8229600" cy="1143000"/>
          </a:xfrm>
        </p:spPr>
        <p:txBody>
          <a:bodyPr/>
          <a:lstStyle/>
          <a:p>
            <a:pPr eaLnBrk="1" hangingPunct="1"/>
            <a:r>
              <a:rPr lang="en-US" altLang="en-US" b="1">
                <a:solidFill>
                  <a:srgbClr val="FFFFFF"/>
                </a:solidFill>
              </a:rPr>
              <a:t>Spiritual Formation </a:t>
            </a:r>
            <a:br>
              <a:rPr lang="en-US" altLang="en-US" b="1">
                <a:solidFill>
                  <a:srgbClr val="FFFFFF"/>
                </a:solidFill>
              </a:rPr>
            </a:br>
            <a:r>
              <a:rPr lang="en-US" altLang="en-US" b="1">
                <a:solidFill>
                  <a:srgbClr val="FFFFFF"/>
                </a:solidFill>
              </a:rPr>
              <a:t>&amp; </a:t>
            </a:r>
            <a:br>
              <a:rPr lang="en-US" altLang="en-US" b="1">
                <a:solidFill>
                  <a:srgbClr val="FFFFFF"/>
                </a:solidFill>
              </a:rPr>
            </a:br>
            <a:r>
              <a:rPr lang="en-US" altLang="en-US" b="1">
                <a:solidFill>
                  <a:srgbClr val="FFFFFF"/>
                </a:solidFill>
              </a:rPr>
              <a:t>Servant Leadership Programs</a:t>
            </a:r>
          </a:p>
        </p:txBody>
      </p:sp>
      <p:sp>
        <p:nvSpPr>
          <p:cNvPr id="12291" name="Content Placeholder 2">
            <a:extLst>
              <a:ext uri="{FF2B5EF4-FFF2-40B4-BE49-F238E27FC236}">
                <a16:creationId xmlns:a16="http://schemas.microsoft.com/office/drawing/2014/main" id="{141D74D0-C46E-7787-D0DC-B8A60B9D1293}"/>
              </a:ext>
            </a:extLst>
          </p:cNvPr>
          <p:cNvSpPr>
            <a:spLocks noGrp="1"/>
          </p:cNvSpPr>
          <p:nvPr>
            <p:ph idx="1"/>
          </p:nvPr>
        </p:nvSpPr>
        <p:spPr>
          <a:xfrm>
            <a:off x="457200" y="2743200"/>
            <a:ext cx="8229600" cy="2667000"/>
          </a:xfrm>
          <a:solidFill>
            <a:srgbClr val="FFFFFF"/>
          </a:solidFill>
        </p:spPr>
        <p:txBody>
          <a:bodyPr/>
          <a:lstStyle/>
          <a:p>
            <a:pPr marL="0" indent="0" eaLnBrk="1" hangingPunct="1">
              <a:buFont typeface="Arial" panose="020B0604020202020204" pitchFamily="34" charset="0"/>
              <a:buNone/>
            </a:pPr>
            <a:r>
              <a:rPr lang="en-US" altLang="en-US" b="1">
                <a:solidFill>
                  <a:srgbClr val="7030A0"/>
                </a:solidFill>
              </a:rPr>
              <a:t>First and second year students are required to enroll in SF program their first four semesters, followed by the 2-hour Servant Leadership Internship that corresponds to their ministry track.  </a:t>
            </a:r>
          </a:p>
          <a:p>
            <a:pPr marL="0" indent="0" eaLnBrk="1" hangingPunct="1">
              <a:buFont typeface="Arial" panose="020B0604020202020204" pitchFamily="34" charset="0"/>
              <a:buNone/>
            </a:pPr>
            <a:endParaRPr lang="en-US" altLang="en-US" b="1">
              <a:solidFill>
                <a:srgbClr val="7030A0"/>
              </a:solidFill>
            </a:endParaRPr>
          </a:p>
        </p:txBody>
      </p:sp>
      <p:pic>
        <p:nvPicPr>
          <p:cNvPr id="12292" name="Picture 7" descr="C:\Users\gracetan\AppData\Local\Temp\new-dts-seal.png">
            <a:extLst>
              <a:ext uri="{FF2B5EF4-FFF2-40B4-BE49-F238E27FC236}">
                <a16:creationId xmlns:a16="http://schemas.microsoft.com/office/drawing/2014/main" id="{13308DFA-7D8A-7C96-9F4A-39137ED0B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13" y="5586413"/>
            <a:ext cx="10668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203192C-1833-E1EE-B06B-85DB75810A6F}"/>
              </a:ext>
            </a:extLst>
          </p:cNvPr>
          <p:cNvSpPr>
            <a:spLocks noGrp="1"/>
          </p:cNvSpPr>
          <p:nvPr>
            <p:ph type="title"/>
          </p:nvPr>
        </p:nvSpPr>
        <p:spPr>
          <a:xfrm>
            <a:off x="533400" y="2438400"/>
            <a:ext cx="8229600" cy="1143000"/>
          </a:xfrm>
        </p:spPr>
        <p:txBody>
          <a:bodyPr/>
          <a:lstStyle/>
          <a:p>
            <a:pPr eaLnBrk="1" hangingPunct="1"/>
            <a:r>
              <a:rPr lang="en-US" altLang="en-US" b="1">
                <a:solidFill>
                  <a:srgbClr val="FFFFFF"/>
                </a:solidFill>
              </a:rPr>
              <a:t>What is the </a:t>
            </a:r>
            <a:br>
              <a:rPr lang="en-US" altLang="en-US" b="1">
                <a:solidFill>
                  <a:srgbClr val="FFFFFF"/>
                </a:solidFill>
              </a:rPr>
            </a:br>
            <a:r>
              <a:rPr lang="en-US" altLang="en-US" b="1">
                <a:solidFill>
                  <a:srgbClr val="FFFFFF"/>
                </a:solidFill>
              </a:rPr>
              <a:t>Spiritual Formation Program</a:t>
            </a:r>
            <a:endParaRPr lang="en-SG" altLang="en-US">
              <a:solidFill>
                <a:srgbClr val="FFFFFF"/>
              </a:solidFill>
            </a:endParaRPr>
          </a:p>
        </p:txBody>
      </p:sp>
      <p:pic>
        <p:nvPicPr>
          <p:cNvPr id="13315" name="Picture 7" descr="C:\Users\gracetan\AppData\Local\Temp\new-dts-seal.png">
            <a:extLst>
              <a:ext uri="{FF2B5EF4-FFF2-40B4-BE49-F238E27FC236}">
                <a16:creationId xmlns:a16="http://schemas.microsoft.com/office/drawing/2014/main" id="{DE7ACCCD-4A65-3634-479B-4405F5609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304800"/>
            <a:ext cx="10668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B24BD4A-EDF6-8465-5E80-63152F09775E}"/>
              </a:ext>
            </a:extLst>
          </p:cNvPr>
          <p:cNvSpPr>
            <a:spLocks noGrp="1"/>
          </p:cNvSpPr>
          <p:nvPr>
            <p:ph type="title"/>
          </p:nvPr>
        </p:nvSpPr>
        <p:spPr>
          <a:xfrm>
            <a:off x="457200" y="0"/>
            <a:ext cx="8229600" cy="1143000"/>
          </a:xfrm>
        </p:spPr>
        <p:txBody>
          <a:bodyPr/>
          <a:lstStyle/>
          <a:p>
            <a:pPr eaLnBrk="1" hangingPunct="1"/>
            <a:r>
              <a:rPr lang="en-US" altLang="en-US" b="1">
                <a:solidFill>
                  <a:srgbClr val="FFFFFF"/>
                </a:solidFill>
              </a:rPr>
              <a:t>Spiritual Formation</a:t>
            </a:r>
            <a:endParaRPr lang="en-SG" altLang="en-US">
              <a:solidFill>
                <a:srgbClr val="FFFFFF"/>
              </a:solidFill>
            </a:endParaRPr>
          </a:p>
        </p:txBody>
      </p:sp>
      <p:sp>
        <p:nvSpPr>
          <p:cNvPr id="3" name="Content Placeholder 2">
            <a:extLst>
              <a:ext uri="{FF2B5EF4-FFF2-40B4-BE49-F238E27FC236}">
                <a16:creationId xmlns:a16="http://schemas.microsoft.com/office/drawing/2014/main" id="{4A30BCFB-88DF-54F6-2101-B7AD8CAF9EF5}"/>
              </a:ext>
            </a:extLst>
          </p:cNvPr>
          <p:cNvSpPr>
            <a:spLocks noGrp="1"/>
          </p:cNvSpPr>
          <p:nvPr>
            <p:ph idx="1"/>
          </p:nvPr>
        </p:nvSpPr>
        <p:spPr>
          <a:xfrm>
            <a:off x="457200" y="1143000"/>
            <a:ext cx="8382000" cy="4343400"/>
          </a:xfrm>
          <a:solidFill>
            <a:srgbClr val="FFFFFF"/>
          </a:solidFill>
        </p:spPr>
        <p:txBody>
          <a:bodyPr rtlCol="0">
            <a:normAutofit/>
          </a:bodyPr>
          <a:lstStyle/>
          <a:p>
            <a:pPr marL="0" indent="0" eaLnBrk="1" fontAlgn="auto" hangingPunct="1">
              <a:spcAft>
                <a:spcPts val="0"/>
              </a:spcAft>
              <a:buFont typeface="Arial" panose="020B0604020202020204" pitchFamily="34" charset="0"/>
              <a:buNone/>
              <a:defRPr/>
            </a:pPr>
            <a:r>
              <a:rPr lang="en-SG" b="1" dirty="0">
                <a:solidFill>
                  <a:srgbClr val="7030A0"/>
                </a:solidFill>
              </a:rPr>
              <a:t>glorify God and make disciples by providing </a:t>
            </a:r>
          </a:p>
          <a:p>
            <a:pPr marL="0" indent="0" eaLnBrk="1" fontAlgn="auto" hangingPunct="1">
              <a:spcAft>
                <a:spcPts val="0"/>
              </a:spcAft>
              <a:buFont typeface="Arial" panose="020B0604020202020204" pitchFamily="34" charset="0"/>
              <a:buNone/>
              <a:defRPr/>
            </a:pPr>
            <a:r>
              <a:rPr lang="en-SG" b="1" dirty="0">
                <a:solidFill>
                  <a:srgbClr val="7030A0"/>
                </a:solidFill>
              </a:rPr>
              <a:t>a relational context and biblical curriculum</a:t>
            </a:r>
          </a:p>
          <a:p>
            <a:pPr marL="0" indent="0" eaLnBrk="1" fontAlgn="auto" hangingPunct="1">
              <a:spcAft>
                <a:spcPts val="0"/>
              </a:spcAft>
              <a:buFont typeface="Arial" panose="020B0604020202020204" pitchFamily="34" charset="0"/>
              <a:buNone/>
              <a:defRPr/>
            </a:pPr>
            <a:r>
              <a:rPr lang="en-SG" b="1" dirty="0">
                <a:solidFill>
                  <a:srgbClr val="7030A0"/>
                </a:solidFill>
              </a:rPr>
              <a:t>to help future servant-leaders </a:t>
            </a:r>
          </a:p>
          <a:p>
            <a:pPr marL="0" indent="0" eaLnBrk="1" fontAlgn="auto" hangingPunct="1">
              <a:spcAft>
                <a:spcPts val="0"/>
              </a:spcAft>
              <a:buFont typeface="Arial" panose="020B0604020202020204" pitchFamily="34" charset="0"/>
              <a:buNone/>
              <a:defRPr/>
            </a:pPr>
            <a:endParaRPr lang="en-SG" b="1" dirty="0">
              <a:solidFill>
                <a:srgbClr val="7030A0"/>
              </a:solidFill>
            </a:endParaRPr>
          </a:p>
          <a:p>
            <a:pPr eaLnBrk="1" fontAlgn="auto" hangingPunct="1">
              <a:spcAft>
                <a:spcPts val="0"/>
              </a:spcAft>
              <a:defRPr/>
            </a:pPr>
            <a:r>
              <a:rPr lang="en-SG" b="1" dirty="0">
                <a:solidFill>
                  <a:srgbClr val="7030A0"/>
                </a:solidFill>
              </a:rPr>
              <a:t>explore the topics of……….         </a:t>
            </a:r>
          </a:p>
          <a:p>
            <a:pPr eaLnBrk="1" fontAlgn="auto" hangingPunct="1">
              <a:spcAft>
                <a:spcPts val="0"/>
              </a:spcAft>
              <a:defRPr/>
            </a:pPr>
            <a:r>
              <a:rPr lang="en-SG" b="1" dirty="0">
                <a:solidFill>
                  <a:srgbClr val="7030A0"/>
                </a:solidFill>
              </a:rPr>
              <a:t>Experience……….  </a:t>
            </a:r>
          </a:p>
          <a:p>
            <a:pPr eaLnBrk="1" fontAlgn="auto" hangingPunct="1">
              <a:spcAft>
                <a:spcPts val="0"/>
              </a:spcAft>
              <a:defRPr/>
            </a:pPr>
            <a:r>
              <a:rPr lang="en-SG" b="1" dirty="0">
                <a:solidFill>
                  <a:srgbClr val="7030A0"/>
                </a:solidFill>
              </a:rPr>
              <a:t>participate in………..  </a:t>
            </a:r>
          </a:p>
        </p:txBody>
      </p:sp>
      <p:pic>
        <p:nvPicPr>
          <p:cNvPr id="14340" name="Picture 7" descr="C:\Users\gracetan\AppData\Local\Temp\new-dts-seal.png">
            <a:extLst>
              <a:ext uri="{FF2B5EF4-FFF2-40B4-BE49-F238E27FC236}">
                <a16:creationId xmlns:a16="http://schemas.microsoft.com/office/drawing/2014/main" id="{930B33C4-B478-3EE7-F396-3DD0D1D36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13" y="5586413"/>
            <a:ext cx="10668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A9A1D0E-304F-5B4D-753C-C07AD35C4E3D}"/>
              </a:ext>
            </a:extLst>
          </p:cNvPr>
          <p:cNvSpPr>
            <a:spLocks noGrp="1"/>
          </p:cNvSpPr>
          <p:nvPr>
            <p:ph type="title"/>
          </p:nvPr>
        </p:nvSpPr>
        <p:spPr>
          <a:xfrm>
            <a:off x="457200" y="0"/>
            <a:ext cx="8229600" cy="1143000"/>
          </a:xfrm>
        </p:spPr>
        <p:txBody>
          <a:bodyPr/>
          <a:lstStyle/>
          <a:p>
            <a:pPr eaLnBrk="1" hangingPunct="1"/>
            <a:r>
              <a:rPr lang="en-US" altLang="en-US" b="1">
                <a:solidFill>
                  <a:srgbClr val="FFFFFF"/>
                </a:solidFill>
              </a:rPr>
              <a:t>Spiritual Formation</a:t>
            </a:r>
            <a:endParaRPr lang="en-SG" altLang="en-US">
              <a:solidFill>
                <a:srgbClr val="FFFFFF"/>
              </a:solidFill>
            </a:endParaRPr>
          </a:p>
        </p:txBody>
      </p:sp>
      <p:sp>
        <p:nvSpPr>
          <p:cNvPr id="3" name="Content Placeholder 2">
            <a:extLst>
              <a:ext uri="{FF2B5EF4-FFF2-40B4-BE49-F238E27FC236}">
                <a16:creationId xmlns:a16="http://schemas.microsoft.com/office/drawing/2014/main" id="{ECBC0BDB-0935-A1E7-8AE6-36B61679985B}"/>
              </a:ext>
            </a:extLst>
          </p:cNvPr>
          <p:cNvSpPr>
            <a:spLocks noGrp="1"/>
          </p:cNvSpPr>
          <p:nvPr>
            <p:ph idx="1"/>
          </p:nvPr>
        </p:nvSpPr>
        <p:spPr>
          <a:xfrm>
            <a:off x="457200" y="1143000"/>
            <a:ext cx="8382000" cy="5486400"/>
          </a:xfrm>
          <a:solidFill>
            <a:srgbClr val="FFFFFF"/>
          </a:solidFill>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SG" b="1" dirty="0">
                <a:solidFill>
                  <a:schemeClr val="bg1">
                    <a:lumMod val="40000"/>
                    <a:lumOff val="60000"/>
                  </a:schemeClr>
                </a:solidFill>
              </a:rPr>
              <a:t>glorify God and make disciples by providing </a:t>
            </a:r>
          </a:p>
          <a:p>
            <a:pPr marL="0" indent="0" eaLnBrk="1" fontAlgn="auto" hangingPunct="1">
              <a:spcAft>
                <a:spcPts val="0"/>
              </a:spcAft>
              <a:buFont typeface="Arial" panose="020B0604020202020204" pitchFamily="34" charset="0"/>
              <a:buNone/>
              <a:defRPr/>
            </a:pPr>
            <a:r>
              <a:rPr lang="en-SG" b="1" dirty="0">
                <a:solidFill>
                  <a:schemeClr val="bg1">
                    <a:lumMod val="40000"/>
                    <a:lumOff val="60000"/>
                  </a:schemeClr>
                </a:solidFill>
              </a:rPr>
              <a:t>a relational context and biblical curriculum</a:t>
            </a:r>
          </a:p>
          <a:p>
            <a:pPr marL="0" indent="0" eaLnBrk="1" fontAlgn="auto" hangingPunct="1">
              <a:spcAft>
                <a:spcPts val="0"/>
              </a:spcAft>
              <a:buFont typeface="Arial" panose="020B0604020202020204" pitchFamily="34" charset="0"/>
              <a:buNone/>
              <a:defRPr/>
            </a:pPr>
            <a:r>
              <a:rPr lang="en-SG" b="1" dirty="0">
                <a:solidFill>
                  <a:schemeClr val="bg1">
                    <a:lumMod val="40000"/>
                    <a:lumOff val="60000"/>
                  </a:schemeClr>
                </a:solidFill>
              </a:rPr>
              <a:t>to help future servant-leaders </a:t>
            </a:r>
          </a:p>
          <a:p>
            <a:pPr eaLnBrk="1" fontAlgn="auto" hangingPunct="1">
              <a:spcAft>
                <a:spcPts val="0"/>
              </a:spcAft>
              <a:defRPr/>
            </a:pPr>
            <a:r>
              <a:rPr lang="en-SG" b="1" dirty="0">
                <a:solidFill>
                  <a:srgbClr val="7030A0"/>
                </a:solidFill>
              </a:rPr>
              <a:t>explore the topics of         </a:t>
            </a:r>
          </a:p>
          <a:p>
            <a:pPr lvl="1" eaLnBrk="1" fontAlgn="auto" hangingPunct="1">
              <a:spcAft>
                <a:spcPts val="0"/>
              </a:spcAft>
              <a:buFont typeface="Wingdings" panose="05000000000000000000" pitchFamily="2" charset="2"/>
              <a:buChar char="q"/>
              <a:defRPr/>
            </a:pPr>
            <a:r>
              <a:rPr lang="en-SG" b="1" dirty="0">
                <a:solidFill>
                  <a:srgbClr val="7030A0"/>
                </a:solidFill>
              </a:rPr>
              <a:t>                </a:t>
            </a:r>
            <a:r>
              <a:rPr lang="en-SG" sz="3200" b="1" dirty="0">
                <a:solidFill>
                  <a:srgbClr val="7030A0"/>
                </a:solidFill>
              </a:rPr>
              <a:t>Identity, </a:t>
            </a:r>
          </a:p>
          <a:p>
            <a:pPr lvl="1" eaLnBrk="1" fontAlgn="auto" hangingPunct="1">
              <a:spcAft>
                <a:spcPts val="0"/>
              </a:spcAft>
              <a:buFont typeface="Wingdings" panose="05000000000000000000" pitchFamily="2" charset="2"/>
              <a:buChar char="q"/>
              <a:defRPr/>
            </a:pPr>
            <a:r>
              <a:rPr lang="en-SG" b="1" dirty="0">
                <a:solidFill>
                  <a:srgbClr val="7030A0"/>
                </a:solidFill>
              </a:rPr>
              <a:t>                </a:t>
            </a:r>
            <a:r>
              <a:rPr lang="en-SG" sz="3200" b="1" dirty="0">
                <a:solidFill>
                  <a:srgbClr val="7030A0"/>
                </a:solidFill>
              </a:rPr>
              <a:t>Community, </a:t>
            </a:r>
          </a:p>
          <a:p>
            <a:pPr lvl="1" eaLnBrk="1" fontAlgn="auto" hangingPunct="1">
              <a:spcAft>
                <a:spcPts val="0"/>
              </a:spcAft>
              <a:buFont typeface="Wingdings" panose="05000000000000000000" pitchFamily="2" charset="2"/>
              <a:buChar char="q"/>
              <a:defRPr/>
            </a:pPr>
            <a:r>
              <a:rPr lang="en-SG" sz="3200" b="1" dirty="0">
                <a:solidFill>
                  <a:srgbClr val="7030A0"/>
                </a:solidFill>
              </a:rPr>
              <a:t>             Integrity and </a:t>
            </a:r>
          </a:p>
          <a:p>
            <a:pPr lvl="1" eaLnBrk="1" fontAlgn="auto" hangingPunct="1">
              <a:spcAft>
                <a:spcPts val="0"/>
              </a:spcAft>
              <a:buFont typeface="Wingdings" panose="05000000000000000000" pitchFamily="2" charset="2"/>
              <a:buChar char="q"/>
              <a:defRPr/>
            </a:pPr>
            <a:r>
              <a:rPr lang="en-SG" b="1" dirty="0">
                <a:solidFill>
                  <a:srgbClr val="7030A0"/>
                </a:solidFill>
              </a:rPr>
              <a:t>                </a:t>
            </a:r>
            <a:r>
              <a:rPr lang="en-SG" sz="3200" b="1" dirty="0">
                <a:solidFill>
                  <a:srgbClr val="7030A0"/>
                </a:solidFill>
              </a:rPr>
              <a:t>Ministry, </a:t>
            </a:r>
          </a:p>
          <a:p>
            <a:pPr eaLnBrk="1" fontAlgn="auto" hangingPunct="1">
              <a:spcAft>
                <a:spcPts val="0"/>
              </a:spcAft>
              <a:defRPr/>
            </a:pPr>
            <a:r>
              <a:rPr lang="en-SG" b="1" dirty="0">
                <a:solidFill>
                  <a:srgbClr val="7030A0"/>
                </a:solidFill>
              </a:rPr>
              <a:t>experience transformation (growth in Christlikeness), and </a:t>
            </a:r>
          </a:p>
          <a:p>
            <a:pPr eaLnBrk="1" fontAlgn="auto" hangingPunct="1">
              <a:spcAft>
                <a:spcPts val="0"/>
              </a:spcAft>
              <a:defRPr/>
            </a:pPr>
            <a:r>
              <a:rPr lang="en-SG" b="1" dirty="0">
                <a:solidFill>
                  <a:srgbClr val="7030A0"/>
                </a:solidFill>
              </a:rPr>
              <a:t>participate in the Spirit's transformation of others.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B5E128F4-2486-31B8-62C0-AB95165D6D26}"/>
              </a:ext>
            </a:extLst>
          </p:cNvPr>
          <p:cNvSpPr>
            <a:spLocks noGrp="1"/>
          </p:cNvSpPr>
          <p:nvPr>
            <p:ph idx="1"/>
          </p:nvPr>
        </p:nvSpPr>
        <p:spPr>
          <a:xfrm>
            <a:off x="457200" y="1828800"/>
            <a:ext cx="8229600" cy="2209800"/>
          </a:xfrm>
        </p:spPr>
        <p:txBody>
          <a:bodyPr/>
          <a:lstStyle/>
          <a:p>
            <a:pPr eaLnBrk="1" hangingPunct="1"/>
            <a:r>
              <a:rPr lang="en-SG" altLang="en-US" b="1">
                <a:solidFill>
                  <a:srgbClr val="FFFFFF"/>
                </a:solidFill>
              </a:rPr>
              <a:t>Groups of five to seven students gather weekly for four consecutive semesters to pray, reflect on truth, examine their hearts, share and respond.  </a:t>
            </a:r>
          </a:p>
        </p:txBody>
      </p:sp>
      <p:sp>
        <p:nvSpPr>
          <p:cNvPr id="16387" name="Title 2">
            <a:extLst>
              <a:ext uri="{FF2B5EF4-FFF2-40B4-BE49-F238E27FC236}">
                <a16:creationId xmlns:a16="http://schemas.microsoft.com/office/drawing/2014/main" id="{977B12D0-C855-5E2E-C201-281CD14DC4DD}"/>
              </a:ext>
            </a:extLst>
          </p:cNvPr>
          <p:cNvSpPr>
            <a:spLocks noGrp="1"/>
          </p:cNvSpPr>
          <p:nvPr>
            <p:ph type="title"/>
          </p:nvPr>
        </p:nvSpPr>
        <p:spPr/>
        <p:txBody>
          <a:bodyPr/>
          <a:lstStyle/>
          <a:p>
            <a:pPr eaLnBrk="1" hangingPunct="1"/>
            <a:r>
              <a:rPr lang="en-US" altLang="en-US" b="1">
                <a:solidFill>
                  <a:srgbClr val="FFFFFF"/>
                </a:solidFill>
              </a:rPr>
              <a:t>The model </a:t>
            </a:r>
            <a:endParaRPr lang="en-US" altLang="en-US"/>
          </a:p>
        </p:txBody>
      </p:sp>
      <p:pic>
        <p:nvPicPr>
          <p:cNvPr id="16388" name="Picture 5" descr="https://fbcdn-sphotos-g-a.akamaihd.net/hphotos-ak-xfa1/t1.0-9/998778_510875032295387_690106039_n.jpg">
            <a:extLst>
              <a:ext uri="{FF2B5EF4-FFF2-40B4-BE49-F238E27FC236}">
                <a16:creationId xmlns:a16="http://schemas.microsoft.com/office/drawing/2014/main" id="{9796961B-3FFA-9C99-E965-DA3136623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238"/>
          <a:stretch>
            <a:fillRect/>
          </a:stretch>
        </p:blipFill>
        <p:spPr bwMode="auto">
          <a:xfrm>
            <a:off x="0" y="4395788"/>
            <a:ext cx="91440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4AB40935-D177-5B9B-9572-57E65F3096C5}"/>
              </a:ext>
            </a:extLst>
          </p:cNvPr>
          <p:cNvSpPr>
            <a:spLocks noGrp="1"/>
          </p:cNvSpPr>
          <p:nvPr>
            <p:ph idx="1"/>
          </p:nvPr>
        </p:nvSpPr>
        <p:spPr>
          <a:xfrm>
            <a:off x="457200" y="1219200"/>
            <a:ext cx="8229600" cy="4525963"/>
          </a:xfrm>
        </p:spPr>
        <p:txBody>
          <a:bodyPr/>
          <a:lstStyle/>
          <a:p>
            <a:pPr eaLnBrk="1" hangingPunct="1"/>
            <a:r>
              <a:rPr lang="en-US" altLang="en-US" b="1">
                <a:solidFill>
                  <a:srgbClr val="FFFFFF"/>
                </a:solidFill>
              </a:rPr>
              <a:t>In the SF program, students continue with the same SF group for all four semesters to optimize trust and community within the group. </a:t>
            </a:r>
          </a:p>
          <a:p>
            <a:pPr eaLnBrk="1" hangingPunct="1"/>
            <a:r>
              <a:rPr lang="en-SG" altLang="en-US" b="1"/>
              <a:t>SF groups meet for about 1.5 - 2 hours per week. </a:t>
            </a:r>
            <a:endParaRPr lang="en-US" altLang="en-US" b="1">
              <a:solidFill>
                <a:srgbClr val="FFFFFF"/>
              </a:solidFill>
            </a:endParaRPr>
          </a:p>
          <a:p>
            <a:pPr eaLnBrk="1" hangingPunct="1"/>
            <a:endParaRPr lang="en-US" altLang="en-US" b="1">
              <a:solidFill>
                <a:srgbClr val="FFFFFF"/>
              </a:solidFill>
            </a:endParaRPr>
          </a:p>
        </p:txBody>
      </p:sp>
      <p:pic>
        <p:nvPicPr>
          <p:cNvPr id="17411" name="Picture 5" descr="https://fbcdn-sphotos-g-a.akamaihd.net/hphotos-ak-xfa1/t1.0-9/998778_510875032295387_690106039_n.jpg">
            <a:extLst>
              <a:ext uri="{FF2B5EF4-FFF2-40B4-BE49-F238E27FC236}">
                <a16:creationId xmlns:a16="http://schemas.microsoft.com/office/drawing/2014/main" id="{31AF48AF-162A-400F-FF04-D8B52D5F5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238"/>
          <a:stretch>
            <a:fillRect/>
          </a:stretch>
        </p:blipFill>
        <p:spPr bwMode="auto">
          <a:xfrm>
            <a:off x="0" y="4395788"/>
            <a:ext cx="91440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2">
            <a:extLst>
              <a:ext uri="{FF2B5EF4-FFF2-40B4-BE49-F238E27FC236}">
                <a16:creationId xmlns:a16="http://schemas.microsoft.com/office/drawing/2014/main" id="{AB123986-9B61-FA3E-4FB1-191B28B22BAA}"/>
              </a:ext>
            </a:extLst>
          </p:cNvPr>
          <p:cNvSpPr>
            <a:spLocks noGrp="1"/>
          </p:cNvSpPr>
          <p:nvPr>
            <p:ph type="title"/>
          </p:nvPr>
        </p:nvSpPr>
        <p:spPr>
          <a:xfrm>
            <a:off x="457200" y="3175"/>
            <a:ext cx="8229600" cy="1143000"/>
          </a:xfrm>
        </p:spPr>
        <p:txBody>
          <a:bodyPr/>
          <a:lstStyle/>
          <a:p>
            <a:pPr eaLnBrk="1" hangingPunct="1"/>
            <a:r>
              <a:rPr lang="en-US" altLang="en-US" b="1">
                <a:solidFill>
                  <a:srgbClr val="FFFFFF"/>
                </a:solidFill>
              </a:rPr>
              <a:t>The model </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A9B3E00B-EB56-C284-763E-49B846D65A43}"/>
              </a:ext>
            </a:extLst>
          </p:cNvPr>
          <p:cNvSpPr>
            <a:spLocks noGrp="1"/>
          </p:cNvSpPr>
          <p:nvPr>
            <p:ph idx="1"/>
          </p:nvPr>
        </p:nvSpPr>
        <p:spPr>
          <a:xfrm>
            <a:off x="457200" y="152400"/>
            <a:ext cx="8229600" cy="4525963"/>
          </a:xfrm>
        </p:spPr>
        <p:txBody>
          <a:bodyPr/>
          <a:lstStyle/>
          <a:p>
            <a:pPr marL="0" indent="0" eaLnBrk="1" hangingPunct="1">
              <a:buFont typeface="Arial" charset="0"/>
              <a:buNone/>
              <a:defRPr/>
            </a:pPr>
            <a:r>
              <a:rPr lang="en-SG" sz="3600" b="1" dirty="0">
                <a:solidFill>
                  <a:srgbClr val="FFFFFF"/>
                </a:solidFill>
              </a:rPr>
              <a:t>How much time does an SF group require?</a:t>
            </a:r>
            <a:endParaRPr lang="en-US" altLang="en-US" sz="3600" b="1" dirty="0">
              <a:solidFill>
                <a:srgbClr val="FFFFFF"/>
              </a:solidFill>
            </a:endParaRPr>
          </a:p>
          <a:p>
            <a:pPr marL="0" indent="0" eaLnBrk="1" hangingPunct="1">
              <a:buFont typeface="Arial" charset="0"/>
              <a:buNone/>
              <a:defRPr/>
            </a:pPr>
            <a:endParaRPr lang="en-SG" b="1" dirty="0">
              <a:solidFill>
                <a:srgbClr val="FFFFFF"/>
              </a:solidFill>
            </a:endParaRPr>
          </a:p>
          <a:p>
            <a:pPr eaLnBrk="1" hangingPunct="1">
              <a:buFont typeface="Arial" charset="0"/>
              <a:buChar char="•"/>
              <a:defRPr/>
            </a:pPr>
            <a:r>
              <a:rPr lang="en-SG" b="1" dirty="0">
                <a:solidFill>
                  <a:srgbClr val="FFFFFF"/>
                </a:solidFill>
              </a:rPr>
              <a:t>SF groups meet for about 1.5 - 2 hours per week. </a:t>
            </a:r>
          </a:p>
          <a:p>
            <a:pPr eaLnBrk="1" hangingPunct="1">
              <a:buFont typeface="Arial" charset="0"/>
              <a:buChar char="•"/>
              <a:defRPr/>
            </a:pPr>
            <a:r>
              <a:rPr lang="en-SG" b="1" dirty="0">
                <a:solidFill>
                  <a:srgbClr val="FFFFFF"/>
                </a:solidFill>
              </a:rPr>
              <a:t>Group members spend about 1 hour per week in preparation for each group session. </a:t>
            </a:r>
          </a:p>
          <a:p>
            <a:pPr eaLnBrk="1" hangingPunct="1">
              <a:buFont typeface="Arial" charset="0"/>
              <a:buChar char="•"/>
              <a:defRPr/>
            </a:pPr>
            <a:r>
              <a:rPr lang="en-SG" b="1" dirty="0">
                <a:solidFill>
                  <a:srgbClr val="FFFFFF"/>
                </a:solidFill>
              </a:rPr>
              <a:t>In addition, many groups plan additional social gatherings or service projects.</a:t>
            </a:r>
            <a:r>
              <a:rPr lang="en-US" altLang="en-US" b="1" dirty="0">
                <a:solidFill>
                  <a:srgbClr val="FFFFFF"/>
                </a:solidFill>
              </a:rPr>
              <a:t> </a:t>
            </a:r>
          </a:p>
          <a:p>
            <a:pPr marL="0" indent="0" eaLnBrk="1" hangingPunct="1">
              <a:buFont typeface="Arial" charset="0"/>
              <a:buNone/>
              <a:defRPr/>
            </a:pPr>
            <a:endParaRPr lang="en-US" altLang="en-US" b="1" dirty="0">
              <a:solidFill>
                <a:srgbClr val="FFFFFF"/>
              </a:solidFill>
            </a:endParaRPr>
          </a:p>
        </p:txBody>
      </p:sp>
      <p:pic>
        <p:nvPicPr>
          <p:cNvPr id="18435" name="Picture 5" descr="https://fbcdn-sphotos-g-a.akamaihd.net/hphotos-ak-xfa1/t1.0-9/998778_510875032295387_690106039_n.jpg">
            <a:extLst>
              <a:ext uri="{FF2B5EF4-FFF2-40B4-BE49-F238E27FC236}">
                <a16:creationId xmlns:a16="http://schemas.microsoft.com/office/drawing/2014/main" id="{DA34BA14-02E9-CD6F-9E7B-E8D5415A4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238"/>
          <a:stretch>
            <a:fillRect/>
          </a:stretch>
        </p:blipFill>
        <p:spPr bwMode="auto">
          <a:xfrm>
            <a:off x="0" y="4724400"/>
            <a:ext cx="9144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16E56A6-F7D3-85EB-D0FC-A06427ACCDF2}"/>
              </a:ext>
            </a:extLst>
          </p:cNvPr>
          <p:cNvSpPr>
            <a:spLocks noGrp="1"/>
          </p:cNvSpPr>
          <p:nvPr>
            <p:ph type="title"/>
          </p:nvPr>
        </p:nvSpPr>
        <p:spPr>
          <a:solidFill>
            <a:srgbClr val="FFFFFF"/>
          </a:solidFill>
        </p:spPr>
        <p:txBody>
          <a:bodyPr/>
          <a:lstStyle/>
          <a:p>
            <a:pPr eaLnBrk="1" hangingPunct="1"/>
            <a:r>
              <a:rPr lang="en-US" altLang="en-US" b="1">
                <a:solidFill>
                  <a:srgbClr val="7030A0"/>
                </a:solidFill>
              </a:rPr>
              <a:t>Outcome</a:t>
            </a:r>
            <a:endParaRPr lang="en-SG" altLang="en-US">
              <a:solidFill>
                <a:srgbClr val="7030A0"/>
              </a:solidFill>
            </a:endParaRPr>
          </a:p>
        </p:txBody>
      </p:sp>
      <p:sp>
        <p:nvSpPr>
          <p:cNvPr id="17411" name="Content Placeholder 2">
            <a:extLst>
              <a:ext uri="{FF2B5EF4-FFF2-40B4-BE49-F238E27FC236}">
                <a16:creationId xmlns:a16="http://schemas.microsoft.com/office/drawing/2014/main" id="{58905B68-0DB2-EC98-2A41-38144CE2EAEA}"/>
              </a:ext>
            </a:extLst>
          </p:cNvPr>
          <p:cNvSpPr>
            <a:spLocks noGrp="1"/>
          </p:cNvSpPr>
          <p:nvPr>
            <p:ph idx="1"/>
          </p:nvPr>
        </p:nvSpPr>
        <p:spPr>
          <a:xfrm>
            <a:off x="533400" y="1600200"/>
            <a:ext cx="8229600" cy="3276600"/>
          </a:xfrm>
        </p:spPr>
        <p:txBody>
          <a:bodyPr/>
          <a:lstStyle/>
          <a:p>
            <a:pPr marL="0" indent="0" eaLnBrk="1" hangingPunct="1">
              <a:buFont typeface="Arial" charset="0"/>
              <a:buNone/>
              <a:defRPr/>
            </a:pPr>
            <a:r>
              <a:rPr lang="en-SG" altLang="en-US" b="1" dirty="0"/>
              <a:t>This course (required for </a:t>
            </a:r>
            <a:r>
              <a:rPr lang="en-SG" altLang="en-US" b="1" dirty="0" err="1"/>
              <a:t>ThM</a:t>
            </a:r>
            <a:r>
              <a:rPr lang="en-SG" altLang="en-US" b="1" dirty="0"/>
              <a:t> and MA students, an elective in other programs) is designed to help facilitate students’ growth in four areas: </a:t>
            </a:r>
          </a:p>
          <a:p>
            <a:pPr eaLnBrk="1" hangingPunct="1">
              <a:buFont typeface="Arial" charset="0"/>
              <a:buChar char="•"/>
              <a:defRPr/>
            </a:pPr>
            <a:r>
              <a:rPr lang="en-SG" altLang="en-US" b="1" dirty="0"/>
              <a:t>knowing God, </a:t>
            </a:r>
          </a:p>
          <a:p>
            <a:pPr eaLnBrk="1" hangingPunct="1">
              <a:buFont typeface="Arial" charset="0"/>
              <a:buChar char="•"/>
              <a:defRPr/>
            </a:pPr>
            <a:r>
              <a:rPr lang="en-SG" altLang="en-US" b="1" dirty="0"/>
              <a:t>knowing self, </a:t>
            </a:r>
          </a:p>
          <a:p>
            <a:pPr eaLnBrk="1" hangingPunct="1">
              <a:buFont typeface="Arial" charset="0"/>
              <a:buChar char="•"/>
              <a:defRPr/>
            </a:pPr>
            <a:r>
              <a:rPr lang="en-SG" altLang="en-US" b="1" dirty="0"/>
              <a:t>loving well and </a:t>
            </a:r>
          </a:p>
          <a:p>
            <a:pPr eaLnBrk="1" hangingPunct="1">
              <a:buFont typeface="Arial" charset="0"/>
              <a:buChar char="•"/>
              <a:defRPr/>
            </a:pPr>
            <a:r>
              <a:rPr lang="en-SG" altLang="en-US" b="1" dirty="0"/>
              <a:t>longing for more of God’s transforming work in their lives.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5BADEB2-AA63-FEE3-B30E-E2D36819B3E5}"/>
              </a:ext>
            </a:extLst>
          </p:cNvPr>
          <p:cNvSpPr>
            <a:spLocks noGrp="1"/>
          </p:cNvSpPr>
          <p:nvPr>
            <p:ph type="title"/>
          </p:nvPr>
        </p:nvSpPr>
        <p:spPr>
          <a:xfrm>
            <a:off x="457200" y="2590800"/>
            <a:ext cx="8229600" cy="1143000"/>
          </a:xfrm>
          <a:solidFill>
            <a:srgbClr val="FFFFFF"/>
          </a:solidFill>
        </p:spPr>
        <p:txBody>
          <a:bodyPr/>
          <a:lstStyle/>
          <a:p>
            <a:r>
              <a:rPr lang="en-US" altLang="en-US" b="1">
                <a:solidFill>
                  <a:srgbClr val="7030A0"/>
                </a:solidFill>
              </a:rPr>
              <a:t>Course Content</a:t>
            </a:r>
            <a:endParaRPr lang="en-SG"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208E5A-8E35-4FEF-3CDE-3F644E40265A}"/>
              </a:ext>
            </a:extLst>
          </p:cNvPr>
          <p:cNvSpPr/>
          <p:nvPr/>
        </p:nvSpPr>
        <p:spPr>
          <a:xfrm>
            <a:off x="228600" y="228600"/>
            <a:ext cx="8763000" cy="6400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3075" name="Title 1">
            <a:extLst>
              <a:ext uri="{FF2B5EF4-FFF2-40B4-BE49-F238E27FC236}">
                <a16:creationId xmlns:a16="http://schemas.microsoft.com/office/drawing/2014/main" id="{88E9AFB4-BBEF-6B98-967A-0DDDA0F1BDB6}"/>
              </a:ext>
            </a:extLst>
          </p:cNvPr>
          <p:cNvSpPr>
            <a:spLocks noGrp="1"/>
          </p:cNvSpPr>
          <p:nvPr>
            <p:ph type="title"/>
          </p:nvPr>
        </p:nvSpPr>
        <p:spPr/>
        <p:txBody>
          <a:bodyPr/>
          <a:lstStyle/>
          <a:p>
            <a:pPr eaLnBrk="1" hangingPunct="1"/>
            <a:r>
              <a:rPr lang="en-US" altLang="en-US" b="1">
                <a:solidFill>
                  <a:srgbClr val="7030A0"/>
                </a:solidFill>
              </a:rPr>
              <a:t>Background</a:t>
            </a:r>
          </a:p>
        </p:txBody>
      </p:sp>
      <p:sp>
        <p:nvSpPr>
          <p:cNvPr id="3076" name="Content Placeholder 2">
            <a:extLst>
              <a:ext uri="{FF2B5EF4-FFF2-40B4-BE49-F238E27FC236}">
                <a16:creationId xmlns:a16="http://schemas.microsoft.com/office/drawing/2014/main" id="{D052E3EC-8408-6E02-FF6A-69FCBD79649A}"/>
              </a:ext>
            </a:extLst>
          </p:cNvPr>
          <p:cNvSpPr>
            <a:spLocks noGrp="1"/>
          </p:cNvSpPr>
          <p:nvPr>
            <p:ph idx="1"/>
          </p:nvPr>
        </p:nvSpPr>
        <p:spPr/>
        <p:txBody>
          <a:bodyPr/>
          <a:lstStyle/>
          <a:p>
            <a:pPr marL="0" indent="0" eaLnBrk="1" hangingPunct="1">
              <a:buFont typeface="Arial" panose="020B0604020202020204" pitchFamily="34" charset="0"/>
              <a:buNone/>
            </a:pPr>
            <a:r>
              <a:rPr lang="en-US" altLang="en-US" b="1">
                <a:solidFill>
                  <a:srgbClr val="7030A0"/>
                </a:solidFill>
              </a:rPr>
              <a:t>In 2005, the board of DTS decided that spiritual formation is important to develop godly servant-leaders of their students. Thus, they created Spiritual Formation and Leadership department as an academic department in DTS.  </a:t>
            </a:r>
          </a:p>
        </p:txBody>
      </p:sp>
      <p:pic>
        <p:nvPicPr>
          <p:cNvPr id="3077" name="Picture 9" descr="Dallas Theological Seminary (DTS)">
            <a:extLst>
              <a:ext uri="{FF2B5EF4-FFF2-40B4-BE49-F238E27FC236}">
                <a16:creationId xmlns:a16="http://schemas.microsoft.com/office/drawing/2014/main" id="{A396B3E1-982A-B17D-1E6F-69413445A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4343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229570-50B1-1C62-FB0B-1A22DEF772A1}"/>
              </a:ext>
            </a:extLst>
          </p:cNvPr>
          <p:cNvSpPr>
            <a:spLocks noGrp="1"/>
          </p:cNvSpPr>
          <p:nvPr>
            <p:ph idx="1"/>
          </p:nvPr>
        </p:nvSpPr>
        <p:spPr>
          <a:xfrm>
            <a:off x="446088" y="2743200"/>
            <a:ext cx="8229600" cy="3200400"/>
          </a:xfrm>
        </p:spPr>
        <p:txBody>
          <a:bodyPr rtlCol="0">
            <a:normAutofit fontScale="92500" lnSpcReduction="10000"/>
          </a:bodyPr>
          <a:lstStyle/>
          <a:p>
            <a:pPr marL="0" indent="0" eaLnBrk="1" fontAlgn="auto" hangingPunct="1">
              <a:spcAft>
                <a:spcPts val="0"/>
              </a:spcAft>
              <a:buFont typeface="Arial" charset="0"/>
              <a:buNone/>
              <a:defRPr/>
            </a:pPr>
            <a:r>
              <a:rPr lang="en-US" b="1" dirty="0">
                <a:solidFill>
                  <a:srgbClr val="FFFFFF"/>
                </a:solidFill>
              </a:rPr>
              <a:t>Identity. The students discover his or her identity: identity in Adam, and then in Christ. The student explores how his or her identity affects the way he or she should live. Here, the student asks, “Who am I? Where do I come from?” The discussion is introspective. </a:t>
            </a:r>
          </a:p>
          <a:p>
            <a:pPr marL="0" indent="0" eaLnBrk="1" fontAlgn="auto" hangingPunct="1">
              <a:spcAft>
                <a:spcPts val="0"/>
              </a:spcAft>
              <a:buFont typeface="Arial" charset="0"/>
              <a:buNone/>
              <a:defRPr/>
            </a:pPr>
            <a:r>
              <a:rPr lang="en-US" b="1" dirty="0">
                <a:solidFill>
                  <a:srgbClr val="FFFFFF"/>
                </a:solidFill>
              </a:rPr>
              <a:t> </a:t>
            </a:r>
          </a:p>
        </p:txBody>
      </p:sp>
      <p:pic>
        <p:nvPicPr>
          <p:cNvPr id="21507" name="Picture 4" descr="C:\Users\gracetan\AppData\Local\Temp\page-bg-columns.jpg">
            <a:extLst>
              <a:ext uri="{FF2B5EF4-FFF2-40B4-BE49-F238E27FC236}">
                <a16:creationId xmlns:a16="http://schemas.microsoft.com/office/drawing/2014/main" id="{6AA29976-B6B1-433A-56EE-815982D9F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63"/>
            <a:ext cx="9144001"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1">
            <a:extLst>
              <a:ext uri="{FF2B5EF4-FFF2-40B4-BE49-F238E27FC236}">
                <a16:creationId xmlns:a16="http://schemas.microsoft.com/office/drawing/2014/main" id="{814F1144-F591-410B-4BD4-D2706A9A3113}"/>
              </a:ext>
            </a:extLst>
          </p:cNvPr>
          <p:cNvSpPr>
            <a:spLocks noGrp="1"/>
          </p:cNvSpPr>
          <p:nvPr>
            <p:ph type="title"/>
          </p:nvPr>
        </p:nvSpPr>
        <p:spPr>
          <a:xfrm>
            <a:off x="446088" y="5562600"/>
            <a:ext cx="8229600" cy="1143000"/>
          </a:xfrm>
          <a:solidFill>
            <a:srgbClr val="FFFFFF"/>
          </a:solidFill>
        </p:spPr>
        <p:txBody>
          <a:bodyPr/>
          <a:lstStyle/>
          <a:p>
            <a:pPr eaLnBrk="1" hangingPunct="1"/>
            <a:r>
              <a:rPr lang="en-US" altLang="en-US" b="1">
                <a:solidFill>
                  <a:srgbClr val="7030A0"/>
                </a:solidFill>
              </a:rPr>
              <a:t>The first semester</a:t>
            </a:r>
            <a:endParaRPr lang="en-SG" altLang="en-US">
              <a:solidFill>
                <a:srgbClr val="7030A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ECFEE1A5-2EC9-02FB-36E4-F5DAB319BDDD}"/>
              </a:ext>
            </a:extLst>
          </p:cNvPr>
          <p:cNvSpPr>
            <a:spLocks noGrp="1"/>
          </p:cNvSpPr>
          <p:nvPr>
            <p:ph idx="1"/>
          </p:nvPr>
        </p:nvSpPr>
        <p:spPr>
          <a:xfrm>
            <a:off x="446088" y="2667000"/>
            <a:ext cx="8229600" cy="3200400"/>
          </a:xfrm>
        </p:spPr>
        <p:txBody>
          <a:bodyPr/>
          <a:lstStyle/>
          <a:p>
            <a:pPr marL="0" indent="0" eaLnBrk="1" hangingPunct="1">
              <a:buFont typeface="Arial" panose="020B0604020202020204" pitchFamily="34" charset="0"/>
              <a:buNone/>
            </a:pPr>
            <a:r>
              <a:rPr lang="en-US" altLang="en-US" b="1">
                <a:solidFill>
                  <a:srgbClr val="FFFFFF"/>
                </a:solidFill>
              </a:rPr>
              <a:t>Building community. The student shares his or her </a:t>
            </a:r>
            <a:r>
              <a:rPr lang="en-US" altLang="en-US" b="1" i="1">
                <a:solidFill>
                  <a:srgbClr val="FFFFFF"/>
                </a:solidFill>
              </a:rPr>
              <a:t>Life Story</a:t>
            </a:r>
            <a:r>
              <a:rPr lang="en-US" altLang="en-US" b="1">
                <a:solidFill>
                  <a:srgbClr val="FFFFFF"/>
                </a:solidFill>
              </a:rPr>
              <a:t>, thus, building trust with the small group and allowing the small group to love one another. Here, the student asks, “Do I belong?” The discussion turns toward others.  </a:t>
            </a:r>
          </a:p>
        </p:txBody>
      </p:sp>
      <p:pic>
        <p:nvPicPr>
          <p:cNvPr id="22531" name="Picture 4" descr="C:\Users\gracetan\AppData\Local\Temp\page-bg-columns.jpg">
            <a:extLst>
              <a:ext uri="{FF2B5EF4-FFF2-40B4-BE49-F238E27FC236}">
                <a16:creationId xmlns:a16="http://schemas.microsoft.com/office/drawing/2014/main" id="{E2554651-6C19-0339-C0ED-F593D9E87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63"/>
            <a:ext cx="9144001"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1">
            <a:extLst>
              <a:ext uri="{FF2B5EF4-FFF2-40B4-BE49-F238E27FC236}">
                <a16:creationId xmlns:a16="http://schemas.microsoft.com/office/drawing/2014/main" id="{930D82A3-033E-B78A-3507-0CA58344D32D}"/>
              </a:ext>
            </a:extLst>
          </p:cNvPr>
          <p:cNvSpPr>
            <a:spLocks noGrp="1"/>
          </p:cNvSpPr>
          <p:nvPr>
            <p:ph type="title"/>
          </p:nvPr>
        </p:nvSpPr>
        <p:spPr>
          <a:xfrm>
            <a:off x="446088" y="5562600"/>
            <a:ext cx="8229600" cy="1143000"/>
          </a:xfrm>
          <a:solidFill>
            <a:srgbClr val="FFFFFF"/>
          </a:solidFill>
        </p:spPr>
        <p:txBody>
          <a:bodyPr/>
          <a:lstStyle/>
          <a:p>
            <a:pPr eaLnBrk="1" hangingPunct="1"/>
            <a:r>
              <a:rPr lang="en-US" altLang="en-US" b="1">
                <a:solidFill>
                  <a:srgbClr val="7030A0"/>
                </a:solidFill>
              </a:rPr>
              <a:t>The second semester</a:t>
            </a:r>
            <a:endParaRPr lang="en-SG" altLang="en-US">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5A669266-716C-9267-94EA-DC4323ADC35D}"/>
              </a:ext>
            </a:extLst>
          </p:cNvPr>
          <p:cNvSpPr>
            <a:spLocks noGrp="1"/>
          </p:cNvSpPr>
          <p:nvPr>
            <p:ph idx="1"/>
          </p:nvPr>
        </p:nvSpPr>
        <p:spPr>
          <a:xfrm>
            <a:off x="446088" y="1905000"/>
            <a:ext cx="8229600" cy="3200400"/>
          </a:xfrm>
        </p:spPr>
        <p:txBody>
          <a:bodyPr/>
          <a:lstStyle/>
          <a:p>
            <a:pPr marL="0" indent="0" eaLnBrk="1" hangingPunct="1">
              <a:buFont typeface="Arial" panose="020B0604020202020204" pitchFamily="34" charset="0"/>
              <a:buNone/>
            </a:pPr>
            <a:r>
              <a:rPr lang="en-US" altLang="en-US" sz="3000" b="1">
                <a:solidFill>
                  <a:srgbClr val="FFFFFF"/>
                </a:solidFill>
              </a:rPr>
              <a:t>Integrity. Students share their struggles and failures with their caring group of fellow-travelers, their small group. They reflect and practice the spiritual disciplines that will enhance their formation and their walk in the Spirit. Here, the student asks, “Am I alone?” The discussion focuses on relating to others and ways to help one another. </a:t>
            </a:r>
          </a:p>
          <a:p>
            <a:pPr marL="0" indent="0" eaLnBrk="1" hangingPunct="1">
              <a:buFont typeface="Arial" panose="020B0604020202020204" pitchFamily="34" charset="0"/>
              <a:buNone/>
            </a:pPr>
            <a:endParaRPr lang="en-US" altLang="en-US" sz="3000" b="1">
              <a:solidFill>
                <a:srgbClr val="FFFFFF"/>
              </a:solidFill>
            </a:endParaRPr>
          </a:p>
          <a:p>
            <a:pPr marL="0" indent="0" eaLnBrk="1" hangingPunct="1">
              <a:buFont typeface="Arial" panose="020B0604020202020204" pitchFamily="34" charset="0"/>
              <a:buNone/>
            </a:pPr>
            <a:r>
              <a:rPr lang="en-US" altLang="en-US" sz="3000" b="1">
                <a:solidFill>
                  <a:srgbClr val="FFFFFF"/>
                </a:solidFill>
              </a:rPr>
              <a:t> </a:t>
            </a:r>
          </a:p>
        </p:txBody>
      </p:sp>
      <p:pic>
        <p:nvPicPr>
          <p:cNvPr id="23555" name="Picture 4" descr="C:\Users\gracetan\AppData\Local\Temp\page-bg-columns.jpg">
            <a:extLst>
              <a:ext uri="{FF2B5EF4-FFF2-40B4-BE49-F238E27FC236}">
                <a16:creationId xmlns:a16="http://schemas.microsoft.com/office/drawing/2014/main" id="{7205794D-51EF-753D-09D6-B4EE1D16E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63"/>
            <a:ext cx="9144001"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a:extLst>
              <a:ext uri="{FF2B5EF4-FFF2-40B4-BE49-F238E27FC236}">
                <a16:creationId xmlns:a16="http://schemas.microsoft.com/office/drawing/2014/main" id="{39E07F12-C257-8A8D-F237-001936506E85}"/>
              </a:ext>
            </a:extLst>
          </p:cNvPr>
          <p:cNvSpPr>
            <a:spLocks noGrp="1"/>
          </p:cNvSpPr>
          <p:nvPr>
            <p:ph type="title"/>
          </p:nvPr>
        </p:nvSpPr>
        <p:spPr>
          <a:xfrm>
            <a:off x="446088" y="5715000"/>
            <a:ext cx="8229600" cy="1143000"/>
          </a:xfrm>
          <a:solidFill>
            <a:srgbClr val="FFFFFF"/>
          </a:solidFill>
        </p:spPr>
        <p:txBody>
          <a:bodyPr/>
          <a:lstStyle/>
          <a:p>
            <a:pPr eaLnBrk="1" hangingPunct="1"/>
            <a:r>
              <a:rPr lang="en-US" altLang="en-US" b="1">
                <a:solidFill>
                  <a:srgbClr val="7030A0"/>
                </a:solidFill>
              </a:rPr>
              <a:t>The third semester</a:t>
            </a:r>
            <a:endParaRPr lang="en-SG" altLang="en-US">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C9F5EEE8-14CC-F2CB-D961-415768D8E098}"/>
              </a:ext>
            </a:extLst>
          </p:cNvPr>
          <p:cNvSpPr>
            <a:spLocks noGrp="1"/>
          </p:cNvSpPr>
          <p:nvPr>
            <p:ph idx="1"/>
          </p:nvPr>
        </p:nvSpPr>
        <p:spPr>
          <a:xfrm>
            <a:off x="446088" y="1828800"/>
            <a:ext cx="8229600" cy="3200400"/>
          </a:xfrm>
        </p:spPr>
        <p:txBody>
          <a:bodyPr/>
          <a:lstStyle/>
          <a:p>
            <a:pPr marL="0" indent="0" eaLnBrk="1" hangingPunct="1">
              <a:buFont typeface="Arial" panose="020B0604020202020204" pitchFamily="34" charset="0"/>
              <a:buNone/>
            </a:pPr>
            <a:r>
              <a:rPr lang="en-US" altLang="en-US" sz="3000" b="1">
                <a:solidFill>
                  <a:srgbClr val="FFFFFF"/>
                </a:solidFill>
              </a:rPr>
              <a:t>Ministry. Students consider where and how they will serve the church of God in ministry. The small group provides valuable feedback, direction, and confirmation to the student after he or she shares his or her life vision. Here, the student asks, “What is my purpose?” The discussion reflects on how the student works with the Spirit to help the church with her mission to the world.</a:t>
            </a:r>
          </a:p>
          <a:p>
            <a:pPr marL="0" indent="0" eaLnBrk="1" hangingPunct="1">
              <a:buFont typeface="Arial" panose="020B0604020202020204" pitchFamily="34" charset="0"/>
              <a:buNone/>
            </a:pPr>
            <a:endParaRPr lang="en-US" altLang="en-US" sz="3000" b="1">
              <a:solidFill>
                <a:srgbClr val="FFFFFF"/>
              </a:solidFill>
            </a:endParaRPr>
          </a:p>
          <a:p>
            <a:pPr marL="0" indent="0" eaLnBrk="1" hangingPunct="1">
              <a:buFont typeface="Arial" panose="020B0604020202020204" pitchFamily="34" charset="0"/>
              <a:buNone/>
            </a:pPr>
            <a:r>
              <a:rPr lang="en-US" altLang="en-US" sz="3000" b="1">
                <a:solidFill>
                  <a:srgbClr val="FFFFFF"/>
                </a:solidFill>
              </a:rPr>
              <a:t> </a:t>
            </a:r>
          </a:p>
        </p:txBody>
      </p:sp>
      <p:pic>
        <p:nvPicPr>
          <p:cNvPr id="24579" name="Picture 4" descr="C:\Users\gracetan\AppData\Local\Temp\page-bg-columns.jpg">
            <a:extLst>
              <a:ext uri="{FF2B5EF4-FFF2-40B4-BE49-F238E27FC236}">
                <a16:creationId xmlns:a16="http://schemas.microsoft.com/office/drawing/2014/main" id="{3C46A875-4FBC-9A96-667F-703335755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63"/>
            <a:ext cx="9144001"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a:extLst>
              <a:ext uri="{FF2B5EF4-FFF2-40B4-BE49-F238E27FC236}">
                <a16:creationId xmlns:a16="http://schemas.microsoft.com/office/drawing/2014/main" id="{95B9FEF9-B4F9-4DA0-B4DE-CF0CE4C612A2}"/>
              </a:ext>
            </a:extLst>
          </p:cNvPr>
          <p:cNvSpPr>
            <a:spLocks noGrp="1"/>
          </p:cNvSpPr>
          <p:nvPr>
            <p:ph type="title"/>
          </p:nvPr>
        </p:nvSpPr>
        <p:spPr>
          <a:xfrm>
            <a:off x="446088" y="5715000"/>
            <a:ext cx="8229600" cy="1143000"/>
          </a:xfrm>
          <a:solidFill>
            <a:srgbClr val="FFFFFF"/>
          </a:solidFill>
        </p:spPr>
        <p:txBody>
          <a:bodyPr/>
          <a:lstStyle/>
          <a:p>
            <a:pPr eaLnBrk="1" hangingPunct="1"/>
            <a:r>
              <a:rPr lang="en-US" altLang="en-US" b="1">
                <a:solidFill>
                  <a:srgbClr val="7030A0"/>
                </a:solidFill>
              </a:rPr>
              <a:t>The fourth semester</a:t>
            </a:r>
            <a:endParaRPr lang="en-SG" altLang="en-US">
              <a:solidFill>
                <a:srgbClr val="7030A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0D1EB27-3674-E747-F17B-8D852B4EC298}"/>
              </a:ext>
            </a:extLst>
          </p:cNvPr>
          <p:cNvSpPr>
            <a:spLocks noGrp="1"/>
          </p:cNvSpPr>
          <p:nvPr>
            <p:ph type="title"/>
          </p:nvPr>
        </p:nvSpPr>
        <p:spPr>
          <a:xfrm>
            <a:off x="457200" y="2438400"/>
            <a:ext cx="8229600" cy="1143000"/>
          </a:xfrm>
        </p:spPr>
        <p:txBody>
          <a:bodyPr/>
          <a:lstStyle/>
          <a:p>
            <a:r>
              <a:rPr lang="en-SG" altLang="en-US" b="1"/>
              <a:t>How does SF benefit the </a:t>
            </a:r>
            <a:br>
              <a:rPr lang="en-SG" altLang="en-US" b="1"/>
            </a:br>
            <a:r>
              <a:rPr lang="en-SG" altLang="en-US" b="1"/>
              <a:t>seasoned minister?</a:t>
            </a:r>
          </a:p>
        </p:txBody>
      </p:sp>
      <p:pic>
        <p:nvPicPr>
          <p:cNvPr id="25603" name="Picture 7" descr="C:\Users\gracetan\AppData\Local\Temp\new-dts-seal.png">
            <a:extLst>
              <a:ext uri="{FF2B5EF4-FFF2-40B4-BE49-F238E27FC236}">
                <a16:creationId xmlns:a16="http://schemas.microsoft.com/office/drawing/2014/main" id="{2C9A481F-DEDB-1313-68FA-D2A7C91BA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304800"/>
            <a:ext cx="10668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183C5765-82D0-AD80-F6F7-410F6A9718CE}"/>
              </a:ext>
            </a:extLst>
          </p:cNvPr>
          <p:cNvSpPr>
            <a:spLocks noGrp="1"/>
          </p:cNvSpPr>
          <p:nvPr>
            <p:ph idx="1"/>
          </p:nvPr>
        </p:nvSpPr>
        <p:spPr>
          <a:xfrm>
            <a:off x="304800" y="1676400"/>
            <a:ext cx="8534400" cy="4525963"/>
          </a:xfrm>
        </p:spPr>
        <p:txBody>
          <a:bodyPr/>
          <a:lstStyle/>
          <a:p>
            <a:pPr marL="0" indent="0" eaLnBrk="1" hangingPunct="1">
              <a:buFont typeface="Arial" charset="0"/>
              <a:buNone/>
              <a:defRPr/>
            </a:pPr>
            <a:r>
              <a:rPr lang="en-US" altLang="en-US" sz="3000" b="1" dirty="0">
                <a:solidFill>
                  <a:srgbClr val="FFFFFF"/>
                </a:solidFill>
              </a:rPr>
              <a:t>For the seasoned minister, </a:t>
            </a:r>
          </a:p>
          <a:p>
            <a:pPr eaLnBrk="1" hangingPunct="1">
              <a:buFont typeface="Arial" charset="0"/>
              <a:buChar char="•"/>
              <a:defRPr/>
            </a:pPr>
            <a:r>
              <a:rPr lang="en-US" altLang="en-US" sz="3000" b="1" dirty="0">
                <a:solidFill>
                  <a:srgbClr val="FFFFFF"/>
                </a:solidFill>
              </a:rPr>
              <a:t>one’s maturity or ministry background may provide a foundation for a deeper SF experience at DTS. </a:t>
            </a:r>
          </a:p>
          <a:p>
            <a:pPr eaLnBrk="1" hangingPunct="1">
              <a:buFont typeface="Arial" charset="0"/>
              <a:buChar char="•"/>
              <a:defRPr/>
            </a:pPr>
            <a:r>
              <a:rPr lang="en-US" altLang="en-US" sz="3000" b="1" dirty="0">
                <a:solidFill>
                  <a:srgbClr val="FFFFFF"/>
                </a:solidFill>
              </a:rPr>
              <a:t>On the other hand, one’s SF experience at DTS may provide the needed corrective or supplement for more fruitful ministry. </a:t>
            </a:r>
          </a:p>
          <a:p>
            <a:pPr eaLnBrk="1" hangingPunct="1">
              <a:buFont typeface="Arial" charset="0"/>
              <a:buChar char="•"/>
              <a:defRPr/>
            </a:pPr>
            <a:r>
              <a:rPr lang="en-US" altLang="en-US" sz="3000" b="1" dirty="0">
                <a:solidFill>
                  <a:srgbClr val="FFFFFF"/>
                </a:solidFill>
              </a:rPr>
              <a:t>Furthermore, those who have spent time in vocational ministry offer great benefits to those in the group, who are starting out on the same path.  </a:t>
            </a:r>
          </a:p>
          <a:p>
            <a:pPr marL="0" indent="0" eaLnBrk="1" hangingPunct="1">
              <a:buFont typeface="Arial" charset="0"/>
              <a:buNone/>
              <a:defRPr/>
            </a:pPr>
            <a:r>
              <a:rPr lang="en-US" altLang="en-US" sz="3000" b="1" dirty="0">
                <a:solidFill>
                  <a:srgbClr val="FFFFFF"/>
                </a:solidFill>
              </a:rPr>
              <a:t> </a:t>
            </a:r>
          </a:p>
          <a:p>
            <a:pPr marL="0" indent="0" eaLnBrk="1" hangingPunct="1">
              <a:buFont typeface="Arial" charset="0"/>
              <a:buNone/>
              <a:defRPr/>
            </a:pPr>
            <a:endParaRPr lang="en-US" altLang="en-US" sz="3000" b="1" dirty="0">
              <a:solidFill>
                <a:srgbClr val="FFFFFF"/>
              </a:solidFill>
            </a:endParaRPr>
          </a:p>
        </p:txBody>
      </p:sp>
      <p:pic>
        <p:nvPicPr>
          <p:cNvPr id="26627" name="Picture 5" descr="http://dtsi.s3.amazonaws.com/headers/resources-header.jpg">
            <a:extLst>
              <a:ext uri="{FF2B5EF4-FFF2-40B4-BE49-F238E27FC236}">
                <a16:creationId xmlns:a16="http://schemas.microsoft.com/office/drawing/2014/main" id="{881B6197-D00D-BDFC-3FE1-48057950C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01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1B2D-837B-A767-B801-1F7C2F8740D0}"/>
              </a:ext>
            </a:extLst>
          </p:cNvPr>
          <p:cNvSpPr>
            <a:spLocks noGrp="1"/>
          </p:cNvSpPr>
          <p:nvPr>
            <p:ph type="title"/>
          </p:nvPr>
        </p:nvSpPr>
        <p:spPr>
          <a:xfrm>
            <a:off x="468313" y="152400"/>
            <a:ext cx="8229600" cy="1143000"/>
          </a:xfrm>
          <a:solidFill>
            <a:srgbClr val="FFFFFF"/>
          </a:solidFill>
        </p:spPr>
        <p:txBody>
          <a:bodyPr rtlCol="0">
            <a:normAutofit fontScale="90000"/>
          </a:bodyPr>
          <a:lstStyle/>
          <a:p>
            <a:pPr eaLnBrk="1" fontAlgn="auto" hangingPunct="1">
              <a:spcAft>
                <a:spcPts val="0"/>
              </a:spcAft>
              <a:defRPr/>
            </a:pPr>
            <a:r>
              <a:rPr lang="en-SG" b="1" dirty="0">
                <a:solidFill>
                  <a:srgbClr val="7030A0"/>
                </a:solidFill>
              </a:rPr>
              <a:t>Six values inform the Spiritual Formation ministry</a:t>
            </a:r>
          </a:p>
        </p:txBody>
      </p:sp>
      <p:sp>
        <p:nvSpPr>
          <p:cNvPr id="27651" name="Content Placeholder 2">
            <a:extLst>
              <a:ext uri="{FF2B5EF4-FFF2-40B4-BE49-F238E27FC236}">
                <a16:creationId xmlns:a16="http://schemas.microsoft.com/office/drawing/2014/main" id="{99DEB76F-FF7D-75D4-62A9-9D59876F470A}"/>
              </a:ext>
            </a:extLst>
          </p:cNvPr>
          <p:cNvSpPr>
            <a:spLocks noGrp="1"/>
          </p:cNvSpPr>
          <p:nvPr>
            <p:ph idx="1"/>
          </p:nvPr>
        </p:nvSpPr>
        <p:spPr>
          <a:xfrm>
            <a:off x="468313" y="1524000"/>
            <a:ext cx="8229600" cy="3733800"/>
          </a:xfrm>
        </p:spPr>
        <p:txBody>
          <a:bodyPr/>
          <a:lstStyle/>
          <a:p>
            <a:pPr eaLnBrk="1" hangingPunct="1"/>
            <a:r>
              <a:rPr lang="en-SG" altLang="en-US" b="1">
                <a:solidFill>
                  <a:srgbClr val="FFFFFF"/>
                </a:solidFill>
              </a:rPr>
              <a:t>practicing presence, </a:t>
            </a:r>
          </a:p>
          <a:p>
            <a:pPr eaLnBrk="1" hangingPunct="1"/>
            <a:r>
              <a:rPr lang="en-SG" altLang="en-US" b="1">
                <a:solidFill>
                  <a:srgbClr val="FFFFFF"/>
                </a:solidFill>
              </a:rPr>
              <a:t>recalling the past (the historic church), </a:t>
            </a:r>
          </a:p>
          <a:p>
            <a:pPr eaLnBrk="1" hangingPunct="1"/>
            <a:r>
              <a:rPr lang="en-SG" altLang="en-US" b="1">
                <a:solidFill>
                  <a:srgbClr val="FFFFFF"/>
                </a:solidFill>
              </a:rPr>
              <a:t>offering authenticity, </a:t>
            </a:r>
          </a:p>
          <a:p>
            <a:pPr eaLnBrk="1" hangingPunct="1"/>
            <a:r>
              <a:rPr lang="en-SG" altLang="en-US" b="1">
                <a:solidFill>
                  <a:srgbClr val="FFFFFF"/>
                </a:solidFill>
              </a:rPr>
              <a:t>extending grace, </a:t>
            </a:r>
          </a:p>
          <a:p>
            <a:pPr eaLnBrk="1" hangingPunct="1"/>
            <a:r>
              <a:rPr lang="en-SG" altLang="en-US" b="1">
                <a:solidFill>
                  <a:srgbClr val="FFFFFF"/>
                </a:solidFill>
              </a:rPr>
              <a:t>yielding to the Spirit and </a:t>
            </a:r>
          </a:p>
          <a:p>
            <a:pPr eaLnBrk="1" hangingPunct="1"/>
            <a:r>
              <a:rPr lang="en-SG" altLang="en-US" b="1">
                <a:solidFill>
                  <a:srgbClr val="FFFFFF"/>
                </a:solidFill>
              </a:rPr>
              <a:t>listening to the Scriptures.  </a:t>
            </a:r>
          </a:p>
        </p:txBody>
      </p:sp>
      <p:pic>
        <p:nvPicPr>
          <p:cNvPr id="27652" name="Picture 4" descr="C:\Users\gracetan\AppData\Local\Temp\page-bg-columns.jpg">
            <a:extLst>
              <a:ext uri="{FF2B5EF4-FFF2-40B4-BE49-F238E27FC236}">
                <a16:creationId xmlns:a16="http://schemas.microsoft.com/office/drawing/2014/main" id="{802B6130-F280-F8C4-18B4-91F3DE5A2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11800"/>
            <a:ext cx="9144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6492CC0-A7AC-9960-9E7E-621B8909BA87}"/>
              </a:ext>
            </a:extLst>
          </p:cNvPr>
          <p:cNvSpPr>
            <a:spLocks noGrp="1"/>
          </p:cNvSpPr>
          <p:nvPr>
            <p:ph type="title"/>
          </p:nvPr>
        </p:nvSpPr>
        <p:spPr>
          <a:xfrm>
            <a:off x="381000" y="2362200"/>
            <a:ext cx="8229600" cy="1143000"/>
          </a:xfrm>
        </p:spPr>
        <p:txBody>
          <a:bodyPr/>
          <a:lstStyle/>
          <a:p>
            <a:r>
              <a:rPr lang="en-US" altLang="en-US" b="1"/>
              <a:t>Who are the SF group leaders?</a:t>
            </a:r>
            <a:endParaRPr lang="en-SG" altLang="en-US" b="1"/>
          </a:p>
        </p:txBody>
      </p:sp>
      <p:pic>
        <p:nvPicPr>
          <p:cNvPr id="28675" name="Picture 7" descr="C:\Users\gracetan\AppData\Local\Temp\new-dts-seal.png">
            <a:extLst>
              <a:ext uri="{FF2B5EF4-FFF2-40B4-BE49-F238E27FC236}">
                <a16:creationId xmlns:a16="http://schemas.microsoft.com/office/drawing/2014/main" id="{3E46F98B-0253-9484-9CC6-784EEDDB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724400"/>
            <a:ext cx="10668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A634FC4-27DB-1D52-A27E-FE7F0045CA70}"/>
              </a:ext>
            </a:extLst>
          </p:cNvPr>
          <p:cNvSpPr>
            <a:spLocks noGrp="1"/>
          </p:cNvSpPr>
          <p:nvPr>
            <p:ph type="title"/>
          </p:nvPr>
        </p:nvSpPr>
        <p:spPr/>
        <p:txBody>
          <a:bodyPr/>
          <a:lstStyle/>
          <a:p>
            <a:pPr eaLnBrk="1" hangingPunct="1"/>
            <a:r>
              <a:rPr lang="en-US" altLang="en-US" b="1">
                <a:solidFill>
                  <a:srgbClr val="FFFFFF"/>
                </a:solidFill>
              </a:rPr>
              <a:t>SF leaders are volunteers </a:t>
            </a:r>
          </a:p>
        </p:txBody>
      </p:sp>
      <p:sp>
        <p:nvSpPr>
          <p:cNvPr id="29699" name="Content Placeholder 2">
            <a:extLst>
              <a:ext uri="{FF2B5EF4-FFF2-40B4-BE49-F238E27FC236}">
                <a16:creationId xmlns:a16="http://schemas.microsoft.com/office/drawing/2014/main" id="{E4ECAD57-4EF0-EE88-A052-D5FFFF9EDC39}"/>
              </a:ext>
            </a:extLst>
          </p:cNvPr>
          <p:cNvSpPr>
            <a:spLocks noGrp="1"/>
          </p:cNvSpPr>
          <p:nvPr>
            <p:ph idx="1"/>
          </p:nvPr>
        </p:nvSpPr>
        <p:spPr>
          <a:xfrm>
            <a:off x="457200" y="1600200"/>
            <a:ext cx="8229600" cy="2057400"/>
          </a:xfrm>
          <a:solidFill>
            <a:srgbClr val="FFFFFF"/>
          </a:solidFill>
        </p:spPr>
        <p:txBody>
          <a:bodyPr/>
          <a:lstStyle/>
          <a:p>
            <a:pPr eaLnBrk="1" hangingPunct="1"/>
            <a:r>
              <a:rPr lang="en-US" altLang="en-US" b="1">
                <a:solidFill>
                  <a:srgbClr val="7030A0"/>
                </a:solidFill>
              </a:rPr>
              <a:t>They make investments over and above their Seminary education to prepare for their small groups.  </a:t>
            </a:r>
          </a:p>
          <a:p>
            <a:pPr eaLnBrk="1" hangingPunct="1"/>
            <a:endParaRPr lang="en-US" altLang="en-US" b="1">
              <a:solidFill>
                <a:srgbClr val="7030A0"/>
              </a:solidFill>
            </a:endParaRPr>
          </a:p>
        </p:txBody>
      </p:sp>
      <p:pic>
        <p:nvPicPr>
          <p:cNvPr id="29700" name="Picture 2" descr="http://dtsi.s3.amazonaws.com/headers/page-bg-students.jpg">
            <a:extLst>
              <a:ext uri="{FF2B5EF4-FFF2-40B4-BE49-F238E27FC236}">
                <a16:creationId xmlns:a16="http://schemas.microsoft.com/office/drawing/2014/main" id="{BBB59557-644D-9C20-67FD-A3A2DFB32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054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0419366-2D61-7C6B-75A1-E8F8EF380E1F}"/>
              </a:ext>
            </a:extLst>
          </p:cNvPr>
          <p:cNvSpPr>
            <a:spLocks noGrp="1"/>
          </p:cNvSpPr>
          <p:nvPr>
            <p:ph type="title"/>
          </p:nvPr>
        </p:nvSpPr>
        <p:spPr>
          <a:xfrm>
            <a:off x="457200" y="0"/>
            <a:ext cx="8229600" cy="1143000"/>
          </a:xfrm>
        </p:spPr>
        <p:txBody>
          <a:bodyPr/>
          <a:lstStyle/>
          <a:p>
            <a:pPr eaLnBrk="1" hangingPunct="1"/>
            <a:r>
              <a:rPr lang="en-US" altLang="en-US" b="1">
                <a:solidFill>
                  <a:srgbClr val="FFFFFF"/>
                </a:solidFill>
              </a:rPr>
              <a:t>SF leaders are volunteers </a:t>
            </a:r>
          </a:p>
        </p:txBody>
      </p:sp>
      <p:sp>
        <p:nvSpPr>
          <p:cNvPr id="3" name="Content Placeholder 2">
            <a:extLst>
              <a:ext uri="{FF2B5EF4-FFF2-40B4-BE49-F238E27FC236}">
                <a16:creationId xmlns:a16="http://schemas.microsoft.com/office/drawing/2014/main" id="{55899F71-289D-E321-23E9-0CCB3230F8B4}"/>
              </a:ext>
            </a:extLst>
          </p:cNvPr>
          <p:cNvSpPr>
            <a:spLocks noGrp="1"/>
          </p:cNvSpPr>
          <p:nvPr>
            <p:ph idx="1"/>
          </p:nvPr>
        </p:nvSpPr>
        <p:spPr>
          <a:xfrm>
            <a:off x="457200" y="1143000"/>
            <a:ext cx="8229600" cy="3657600"/>
          </a:xfrm>
          <a:solidFill>
            <a:srgbClr val="FFFFFF"/>
          </a:solidFill>
        </p:spPr>
        <p:txBody>
          <a:bodyPr rtlCol="0">
            <a:normAutofit fontScale="92500" lnSpcReduction="10000"/>
          </a:bodyPr>
          <a:lstStyle/>
          <a:p>
            <a:pPr eaLnBrk="1" fontAlgn="auto" hangingPunct="1">
              <a:spcAft>
                <a:spcPts val="0"/>
              </a:spcAft>
              <a:defRPr/>
            </a:pPr>
            <a:r>
              <a:rPr lang="en-US" b="1" dirty="0">
                <a:solidFill>
                  <a:srgbClr val="7030A0"/>
                </a:solidFill>
              </a:rPr>
              <a:t>They attend additional training in leadership and small group facilitation sponsored by DTS to maximize the SF experience. </a:t>
            </a:r>
          </a:p>
          <a:p>
            <a:pPr marL="0" indent="0" eaLnBrk="1" fontAlgn="auto" hangingPunct="1">
              <a:spcAft>
                <a:spcPts val="0"/>
              </a:spcAft>
              <a:buFont typeface="Arial" charset="0"/>
              <a:buNone/>
              <a:defRPr/>
            </a:pPr>
            <a:endParaRPr lang="en-US" b="1" dirty="0">
              <a:solidFill>
                <a:srgbClr val="7030A0"/>
              </a:solidFill>
            </a:endParaRPr>
          </a:p>
          <a:p>
            <a:pPr eaLnBrk="1" fontAlgn="auto" hangingPunct="1">
              <a:spcAft>
                <a:spcPts val="0"/>
              </a:spcAft>
              <a:defRPr/>
            </a:pPr>
            <a:r>
              <a:rPr lang="en-US" b="1" dirty="0">
                <a:solidFill>
                  <a:srgbClr val="7030A0"/>
                </a:solidFill>
              </a:rPr>
              <a:t>SF Staff selects and approves leaders from the list of applicants based on several criteria designed to delimit the best candidates from the ranks of the student body.</a:t>
            </a:r>
          </a:p>
          <a:p>
            <a:pPr eaLnBrk="1" fontAlgn="auto" hangingPunct="1">
              <a:spcAft>
                <a:spcPts val="0"/>
              </a:spcAft>
              <a:defRPr/>
            </a:pPr>
            <a:endParaRPr lang="en-US" b="1" dirty="0">
              <a:solidFill>
                <a:srgbClr val="7030A0"/>
              </a:solidFill>
            </a:endParaRPr>
          </a:p>
        </p:txBody>
      </p:sp>
      <p:pic>
        <p:nvPicPr>
          <p:cNvPr id="30724" name="Picture 2" descr="http://dtsi.s3.amazonaws.com/headers/page-bg-students.jpg">
            <a:extLst>
              <a:ext uri="{FF2B5EF4-FFF2-40B4-BE49-F238E27FC236}">
                <a16:creationId xmlns:a16="http://schemas.microsoft.com/office/drawing/2014/main" id="{436CC993-A1A3-E57B-C816-172F1975D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054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A2F65F-E280-3582-5396-86A139C9AA48}"/>
              </a:ext>
            </a:extLst>
          </p:cNvPr>
          <p:cNvSpPr/>
          <p:nvPr/>
        </p:nvSpPr>
        <p:spPr>
          <a:xfrm>
            <a:off x="228600" y="228600"/>
            <a:ext cx="8763000" cy="6400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4099" name="Title 1">
            <a:extLst>
              <a:ext uri="{FF2B5EF4-FFF2-40B4-BE49-F238E27FC236}">
                <a16:creationId xmlns:a16="http://schemas.microsoft.com/office/drawing/2014/main" id="{DE9203DD-473F-0882-983A-9157050D154A}"/>
              </a:ext>
            </a:extLst>
          </p:cNvPr>
          <p:cNvSpPr>
            <a:spLocks noGrp="1"/>
          </p:cNvSpPr>
          <p:nvPr>
            <p:ph type="title"/>
          </p:nvPr>
        </p:nvSpPr>
        <p:spPr/>
        <p:txBody>
          <a:bodyPr/>
          <a:lstStyle/>
          <a:p>
            <a:pPr eaLnBrk="1" hangingPunct="1"/>
            <a:r>
              <a:rPr lang="en-US" altLang="en-US" b="1">
                <a:solidFill>
                  <a:srgbClr val="7030A0"/>
                </a:solidFill>
              </a:rPr>
              <a:t>Background</a:t>
            </a:r>
          </a:p>
        </p:txBody>
      </p:sp>
      <p:sp>
        <p:nvSpPr>
          <p:cNvPr id="4100" name="Content Placeholder 2">
            <a:extLst>
              <a:ext uri="{FF2B5EF4-FFF2-40B4-BE49-F238E27FC236}">
                <a16:creationId xmlns:a16="http://schemas.microsoft.com/office/drawing/2014/main" id="{B3B01235-C391-3257-AA00-C1EEA6A5999E}"/>
              </a:ext>
            </a:extLst>
          </p:cNvPr>
          <p:cNvSpPr>
            <a:spLocks noGrp="1"/>
          </p:cNvSpPr>
          <p:nvPr>
            <p:ph idx="1"/>
          </p:nvPr>
        </p:nvSpPr>
        <p:spPr/>
        <p:txBody>
          <a:bodyPr/>
          <a:lstStyle/>
          <a:p>
            <a:pPr eaLnBrk="1" hangingPunct="1"/>
            <a:r>
              <a:rPr lang="en-US" altLang="en-US" b="1">
                <a:solidFill>
                  <a:srgbClr val="7030A0"/>
                </a:solidFill>
              </a:rPr>
              <a:t>In </a:t>
            </a:r>
            <a:r>
              <a:rPr lang="en-SG" altLang="en-US" b="1">
                <a:solidFill>
                  <a:srgbClr val="7030A0"/>
                </a:solidFill>
              </a:rPr>
              <a:t>2013</a:t>
            </a:r>
            <a:r>
              <a:rPr lang="en-US" altLang="en-US" b="1">
                <a:solidFill>
                  <a:srgbClr val="7030A0"/>
                </a:solidFill>
              </a:rPr>
              <a:t>, </a:t>
            </a:r>
            <a:r>
              <a:rPr lang="en-SG" altLang="en-US" b="1">
                <a:solidFill>
                  <a:srgbClr val="7030A0"/>
                </a:solidFill>
              </a:rPr>
              <a:t>The Christian Education and Spiritual Formation &amp; Leadership departments merged to create the Educational Ministries and Leadership (EML) Department.</a:t>
            </a:r>
          </a:p>
        </p:txBody>
      </p:sp>
      <p:pic>
        <p:nvPicPr>
          <p:cNvPr id="4101" name="Picture 9" descr="Dallas Theological Seminary (DTS)">
            <a:extLst>
              <a:ext uri="{FF2B5EF4-FFF2-40B4-BE49-F238E27FC236}">
                <a16:creationId xmlns:a16="http://schemas.microsoft.com/office/drawing/2014/main" id="{5EE238F9-8738-57CF-E20E-6EE4E07B1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4343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C46C960-E2FA-F917-D1C0-A579E25FC5A9}"/>
              </a:ext>
            </a:extLst>
          </p:cNvPr>
          <p:cNvSpPr>
            <a:spLocks noGrp="1"/>
          </p:cNvSpPr>
          <p:nvPr>
            <p:ph type="title"/>
          </p:nvPr>
        </p:nvSpPr>
        <p:spPr>
          <a:xfrm>
            <a:off x="457200" y="274638"/>
            <a:ext cx="8229600" cy="1782762"/>
          </a:xfrm>
          <a:solidFill>
            <a:srgbClr val="FFFFFF"/>
          </a:solidFill>
        </p:spPr>
        <p:txBody>
          <a:bodyPr/>
          <a:lstStyle/>
          <a:p>
            <a:pPr eaLnBrk="1" hangingPunct="1"/>
            <a:r>
              <a:rPr lang="en-US" altLang="en-US" sz="3600" b="1">
                <a:solidFill>
                  <a:srgbClr val="7030A0"/>
                </a:solidFill>
              </a:rPr>
              <a:t>Peer-led SF small groups provide many advantages for the student, for the peer leaders, and for the Seminary. </a:t>
            </a:r>
          </a:p>
        </p:txBody>
      </p:sp>
      <p:sp>
        <p:nvSpPr>
          <p:cNvPr id="24579" name="Content Placeholder 2">
            <a:extLst>
              <a:ext uri="{FF2B5EF4-FFF2-40B4-BE49-F238E27FC236}">
                <a16:creationId xmlns:a16="http://schemas.microsoft.com/office/drawing/2014/main" id="{6B9FECFA-261A-2FB8-CBC7-DD43701D85B0}"/>
              </a:ext>
            </a:extLst>
          </p:cNvPr>
          <p:cNvSpPr>
            <a:spLocks noGrp="1"/>
          </p:cNvSpPr>
          <p:nvPr>
            <p:ph idx="1"/>
          </p:nvPr>
        </p:nvSpPr>
        <p:spPr>
          <a:xfrm>
            <a:off x="457200" y="2362200"/>
            <a:ext cx="8229600" cy="2743200"/>
          </a:xfrm>
        </p:spPr>
        <p:txBody>
          <a:bodyPr/>
          <a:lstStyle/>
          <a:p>
            <a:pPr marL="0" indent="0" eaLnBrk="1" hangingPunct="1">
              <a:buFont typeface="Arial" charset="0"/>
              <a:buNone/>
              <a:defRPr/>
            </a:pPr>
            <a:r>
              <a:rPr lang="en-US" altLang="en-US" b="1" dirty="0">
                <a:solidFill>
                  <a:srgbClr val="FFFFFF"/>
                </a:solidFill>
              </a:rPr>
              <a:t>For the students, </a:t>
            </a:r>
          </a:p>
          <a:p>
            <a:pPr eaLnBrk="1" hangingPunct="1">
              <a:buFont typeface="Arial" charset="0"/>
              <a:buChar char="•"/>
              <a:defRPr/>
            </a:pPr>
            <a:endParaRPr lang="en-US" altLang="en-US" b="1" dirty="0">
              <a:solidFill>
                <a:srgbClr val="FFFFFF"/>
              </a:solidFill>
            </a:endParaRPr>
          </a:p>
          <a:p>
            <a:pPr eaLnBrk="1" hangingPunct="1">
              <a:buFont typeface="Arial" charset="0"/>
              <a:buChar char="•"/>
              <a:defRPr/>
            </a:pPr>
            <a:r>
              <a:rPr lang="en-US" altLang="en-US" b="1" dirty="0">
                <a:solidFill>
                  <a:srgbClr val="FFFFFF"/>
                </a:solidFill>
              </a:rPr>
              <a:t>peer leaders have great empathy for their fellow-students.  </a:t>
            </a:r>
          </a:p>
        </p:txBody>
      </p:sp>
      <p:pic>
        <p:nvPicPr>
          <p:cNvPr id="31748" name="Picture 2" descr="http://dtsi.s3.amazonaws.com/headers/page-bg-students.jpg">
            <a:extLst>
              <a:ext uri="{FF2B5EF4-FFF2-40B4-BE49-F238E27FC236}">
                <a16:creationId xmlns:a16="http://schemas.microsoft.com/office/drawing/2014/main" id="{31078CBE-BEDC-1EE0-B2E5-AE68BD810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054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a:extLst>
              <a:ext uri="{FF2B5EF4-FFF2-40B4-BE49-F238E27FC236}">
                <a16:creationId xmlns:a16="http://schemas.microsoft.com/office/drawing/2014/main" id="{DC8A90ED-EB75-F1E9-D2C5-7D83C926BA3D}"/>
              </a:ext>
            </a:extLst>
          </p:cNvPr>
          <p:cNvSpPr>
            <a:spLocks noGrp="1"/>
          </p:cNvSpPr>
          <p:nvPr>
            <p:ph idx="1"/>
          </p:nvPr>
        </p:nvSpPr>
        <p:spPr>
          <a:xfrm>
            <a:off x="457200" y="152400"/>
            <a:ext cx="8229600" cy="4525963"/>
          </a:xfrm>
        </p:spPr>
        <p:txBody>
          <a:bodyPr/>
          <a:lstStyle/>
          <a:p>
            <a:pPr marL="0" indent="0" eaLnBrk="1" hangingPunct="1">
              <a:buFont typeface="Arial" charset="0"/>
              <a:buNone/>
              <a:defRPr/>
            </a:pPr>
            <a:r>
              <a:rPr lang="en-US" altLang="en-US" b="1" dirty="0">
                <a:solidFill>
                  <a:srgbClr val="FFFFFF"/>
                </a:solidFill>
              </a:rPr>
              <a:t>For the peer leaders, </a:t>
            </a:r>
          </a:p>
          <a:p>
            <a:pPr eaLnBrk="1" hangingPunct="1">
              <a:buFont typeface="Arial" charset="0"/>
              <a:buChar char="•"/>
              <a:defRPr/>
            </a:pPr>
            <a:endParaRPr lang="en-US" altLang="en-US" b="1" dirty="0">
              <a:solidFill>
                <a:srgbClr val="FFFFFF"/>
              </a:solidFill>
            </a:endParaRPr>
          </a:p>
          <a:p>
            <a:pPr eaLnBrk="1" hangingPunct="1">
              <a:buFont typeface="Arial" charset="0"/>
              <a:buChar char="•"/>
              <a:defRPr/>
            </a:pPr>
            <a:r>
              <a:rPr lang="en-US" altLang="en-US" b="1" dirty="0">
                <a:solidFill>
                  <a:srgbClr val="FFFFFF"/>
                </a:solidFill>
              </a:rPr>
              <a:t>they receive additional training and instruction in today’s most discussed area of Seminary education and training. </a:t>
            </a:r>
          </a:p>
          <a:p>
            <a:pPr eaLnBrk="1" hangingPunct="1">
              <a:buFont typeface="Arial" charset="0"/>
              <a:buChar char="•"/>
              <a:defRPr/>
            </a:pPr>
            <a:endParaRPr lang="en-US" altLang="en-US" b="1" dirty="0">
              <a:solidFill>
                <a:srgbClr val="FFFFFF"/>
              </a:solidFill>
            </a:endParaRPr>
          </a:p>
          <a:p>
            <a:pPr eaLnBrk="1" hangingPunct="1">
              <a:buFont typeface="Arial" charset="0"/>
              <a:buChar char="•"/>
              <a:defRPr/>
            </a:pPr>
            <a:r>
              <a:rPr lang="en-US" altLang="en-US" b="1" dirty="0">
                <a:solidFill>
                  <a:srgbClr val="FFFFFF"/>
                </a:solidFill>
              </a:rPr>
              <a:t>all peer leaders attend their SF small groups as participants. They approach the group with openness, ready to learn.  </a:t>
            </a:r>
          </a:p>
        </p:txBody>
      </p:sp>
      <p:pic>
        <p:nvPicPr>
          <p:cNvPr id="32771" name="Picture 2" descr="http://dtsi.s3.amazonaws.com/headers/page-bg-students.jpg">
            <a:extLst>
              <a:ext uri="{FF2B5EF4-FFF2-40B4-BE49-F238E27FC236}">
                <a16:creationId xmlns:a16="http://schemas.microsoft.com/office/drawing/2014/main" id="{6A1C8C29-E86C-0557-3E6A-9E4A0748B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054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33BBF-4CF7-B1D9-A76E-895F1A363779}"/>
              </a:ext>
            </a:extLst>
          </p:cNvPr>
          <p:cNvSpPr>
            <a:spLocks noGrp="1"/>
          </p:cNvSpPr>
          <p:nvPr>
            <p:ph idx="1"/>
          </p:nvPr>
        </p:nvSpPr>
        <p:spPr>
          <a:xfrm>
            <a:off x="609600" y="152400"/>
            <a:ext cx="8229600" cy="4525963"/>
          </a:xfrm>
        </p:spPr>
        <p:txBody>
          <a:bodyPr rtlCol="0">
            <a:normAutofit fontScale="92500" lnSpcReduction="20000"/>
          </a:bodyPr>
          <a:lstStyle/>
          <a:p>
            <a:pPr marL="0" indent="0" eaLnBrk="1" fontAlgn="auto" hangingPunct="1">
              <a:spcAft>
                <a:spcPts val="0"/>
              </a:spcAft>
              <a:buFont typeface="Arial" charset="0"/>
              <a:buNone/>
              <a:defRPr/>
            </a:pPr>
            <a:r>
              <a:rPr lang="en-US" b="1" dirty="0">
                <a:solidFill>
                  <a:srgbClr val="FFFFFF"/>
                </a:solidFill>
              </a:rPr>
              <a:t>For the Seminary, </a:t>
            </a:r>
          </a:p>
          <a:p>
            <a:pPr eaLnBrk="1" fontAlgn="auto" hangingPunct="1">
              <a:spcAft>
                <a:spcPts val="0"/>
              </a:spcAft>
              <a:defRPr/>
            </a:pPr>
            <a:endParaRPr lang="en-US" b="1" dirty="0">
              <a:solidFill>
                <a:srgbClr val="FFFFFF"/>
              </a:solidFill>
            </a:endParaRPr>
          </a:p>
          <a:p>
            <a:pPr eaLnBrk="1" fontAlgn="auto" hangingPunct="1">
              <a:spcAft>
                <a:spcPts val="0"/>
              </a:spcAft>
              <a:defRPr/>
            </a:pPr>
            <a:r>
              <a:rPr lang="en-US" b="1" dirty="0">
                <a:solidFill>
                  <a:srgbClr val="FFFFFF"/>
                </a:solidFill>
              </a:rPr>
              <a:t>peer leadership allows the Seminary to expand its influence in the preparation of these students; this promotes leadership development and competency outside the classroom, yet under the supervision of the faculty and SFL Department. Thus, peer leaders enjoy a safe and supervised laboratory for developing their education and training in leadership and small group facilitation.</a:t>
            </a:r>
          </a:p>
          <a:p>
            <a:pPr eaLnBrk="1" fontAlgn="auto" hangingPunct="1">
              <a:spcAft>
                <a:spcPts val="0"/>
              </a:spcAft>
              <a:defRPr/>
            </a:pPr>
            <a:endParaRPr lang="en-US" b="1" dirty="0">
              <a:solidFill>
                <a:srgbClr val="FFFFFF"/>
              </a:solidFill>
            </a:endParaRPr>
          </a:p>
        </p:txBody>
      </p:sp>
      <p:pic>
        <p:nvPicPr>
          <p:cNvPr id="33795" name="Picture 2" descr="http://dtsi.s3.amazonaws.com/headers/page-bg-students.jpg">
            <a:extLst>
              <a:ext uri="{FF2B5EF4-FFF2-40B4-BE49-F238E27FC236}">
                <a16:creationId xmlns:a16="http://schemas.microsoft.com/office/drawing/2014/main" id="{8418002E-395E-DEE3-0027-A2F97D102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054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6BDBA9C-C4EB-232A-9D88-AD848FC592F2}"/>
              </a:ext>
            </a:extLst>
          </p:cNvPr>
          <p:cNvSpPr>
            <a:spLocks noGrp="1"/>
          </p:cNvSpPr>
          <p:nvPr>
            <p:ph type="title"/>
          </p:nvPr>
        </p:nvSpPr>
        <p:spPr>
          <a:xfrm>
            <a:off x="533400" y="2438400"/>
            <a:ext cx="8229600" cy="1143000"/>
          </a:xfrm>
        </p:spPr>
        <p:txBody>
          <a:bodyPr/>
          <a:lstStyle/>
          <a:p>
            <a:pPr eaLnBrk="1" hangingPunct="1"/>
            <a:r>
              <a:rPr lang="en-US" altLang="en-US" b="1">
                <a:solidFill>
                  <a:srgbClr val="FFFFFF"/>
                </a:solidFill>
              </a:rPr>
              <a:t>What is the </a:t>
            </a:r>
            <a:br>
              <a:rPr lang="en-US" altLang="en-US" b="1">
                <a:solidFill>
                  <a:srgbClr val="FFFFFF"/>
                </a:solidFill>
              </a:rPr>
            </a:br>
            <a:r>
              <a:rPr lang="en-US" altLang="en-US" b="1"/>
              <a:t>Servant Leadership Internships</a:t>
            </a:r>
            <a:br>
              <a:rPr lang="en-US" altLang="en-US" b="1"/>
            </a:br>
            <a:r>
              <a:rPr lang="en-US" altLang="en-US" b="1">
                <a:solidFill>
                  <a:srgbClr val="FFFFFF"/>
                </a:solidFill>
              </a:rPr>
              <a:t>Program</a:t>
            </a:r>
            <a:endParaRPr lang="en-SG" altLang="en-US">
              <a:solidFill>
                <a:srgbClr val="FFFFFF"/>
              </a:solidFill>
            </a:endParaRPr>
          </a:p>
        </p:txBody>
      </p:sp>
      <p:pic>
        <p:nvPicPr>
          <p:cNvPr id="34819" name="Picture 7" descr="C:\Users\gracetan\AppData\Local\Temp\new-dts-seal.png">
            <a:extLst>
              <a:ext uri="{FF2B5EF4-FFF2-40B4-BE49-F238E27FC236}">
                <a16:creationId xmlns:a16="http://schemas.microsoft.com/office/drawing/2014/main" id="{11B35088-FC88-40DC-E983-378F642BC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304800"/>
            <a:ext cx="10668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95F915D-E13E-D674-329E-73DF8F888BDA}"/>
              </a:ext>
            </a:extLst>
          </p:cNvPr>
          <p:cNvSpPr>
            <a:spLocks noGrp="1"/>
          </p:cNvSpPr>
          <p:nvPr>
            <p:ph type="title"/>
          </p:nvPr>
        </p:nvSpPr>
        <p:spPr/>
        <p:txBody>
          <a:bodyPr/>
          <a:lstStyle/>
          <a:p>
            <a:pPr eaLnBrk="1" hangingPunct="1"/>
            <a:r>
              <a:rPr lang="en-US" altLang="en-US" b="1"/>
              <a:t>Servant Leadership Internships</a:t>
            </a:r>
          </a:p>
        </p:txBody>
      </p:sp>
      <p:sp>
        <p:nvSpPr>
          <p:cNvPr id="35843" name="Content Placeholder 2">
            <a:extLst>
              <a:ext uri="{FF2B5EF4-FFF2-40B4-BE49-F238E27FC236}">
                <a16:creationId xmlns:a16="http://schemas.microsoft.com/office/drawing/2014/main" id="{3EA7F855-19FB-6818-0A4C-149D084E4B7D}"/>
              </a:ext>
            </a:extLst>
          </p:cNvPr>
          <p:cNvSpPr>
            <a:spLocks noGrp="1"/>
          </p:cNvSpPr>
          <p:nvPr>
            <p:ph idx="1"/>
          </p:nvPr>
        </p:nvSpPr>
        <p:spPr>
          <a:xfrm>
            <a:off x="457200" y="1371600"/>
            <a:ext cx="8229600" cy="4525963"/>
          </a:xfrm>
        </p:spPr>
        <p:txBody>
          <a:bodyPr/>
          <a:lstStyle/>
          <a:p>
            <a:pPr marL="0" indent="0" eaLnBrk="1" hangingPunct="1">
              <a:buFont typeface="Arial" panose="020B0604020202020204" pitchFamily="34" charset="0"/>
              <a:buNone/>
            </a:pPr>
            <a:r>
              <a:rPr lang="en-US" altLang="en-US" b="1"/>
              <a:t>Purpose</a:t>
            </a:r>
          </a:p>
          <a:p>
            <a:pPr marL="0" indent="0" eaLnBrk="1" hangingPunct="1">
              <a:buFont typeface="Arial" panose="020B0604020202020204" pitchFamily="34" charset="0"/>
              <a:buNone/>
            </a:pPr>
            <a:endParaRPr lang="en-US" altLang="en-US" sz="2000" b="1"/>
          </a:p>
          <a:p>
            <a:pPr marL="0" indent="0" eaLnBrk="1" hangingPunct="1">
              <a:buFont typeface="Arial" panose="020B0604020202020204" pitchFamily="34" charset="0"/>
              <a:buNone/>
            </a:pPr>
            <a:r>
              <a:rPr lang="en-US" altLang="en-US" b="1"/>
              <a:t>The Servant Leadership Internship bridges what happens in the classroom with what happens in the real world.  </a:t>
            </a:r>
          </a:p>
        </p:txBody>
      </p:sp>
      <p:pic>
        <p:nvPicPr>
          <p:cNvPr id="35844" name="Picture 4" descr="C:\Users\gracetan\AppData\Local\Temp\media-bg.jpg">
            <a:extLst>
              <a:ext uri="{FF2B5EF4-FFF2-40B4-BE49-F238E27FC236}">
                <a16:creationId xmlns:a16="http://schemas.microsoft.com/office/drawing/2014/main" id="{8E3F4FC1-3CC9-4D8F-B401-5BB9405AF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6388"/>
            <a:ext cx="91440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165D43E-5925-11F5-C43B-48A8D429CE1E}"/>
              </a:ext>
            </a:extLst>
          </p:cNvPr>
          <p:cNvSpPr>
            <a:spLocks noGrp="1"/>
          </p:cNvSpPr>
          <p:nvPr>
            <p:ph type="title"/>
          </p:nvPr>
        </p:nvSpPr>
        <p:spPr>
          <a:xfrm>
            <a:off x="381000" y="0"/>
            <a:ext cx="8229600" cy="1143000"/>
          </a:xfrm>
        </p:spPr>
        <p:txBody>
          <a:bodyPr/>
          <a:lstStyle/>
          <a:p>
            <a:r>
              <a:rPr lang="en-US" altLang="en-US" b="1"/>
              <a:t>Purpose</a:t>
            </a:r>
            <a:endParaRPr lang="en-SG" altLang="en-US"/>
          </a:p>
        </p:txBody>
      </p:sp>
      <p:sp>
        <p:nvSpPr>
          <p:cNvPr id="3" name="Content Placeholder 2">
            <a:extLst>
              <a:ext uri="{FF2B5EF4-FFF2-40B4-BE49-F238E27FC236}">
                <a16:creationId xmlns:a16="http://schemas.microsoft.com/office/drawing/2014/main" id="{4B0863C3-C74A-3E00-D937-E381ED0FD832}"/>
              </a:ext>
            </a:extLst>
          </p:cNvPr>
          <p:cNvSpPr>
            <a:spLocks noGrp="1"/>
          </p:cNvSpPr>
          <p:nvPr>
            <p:ph idx="1"/>
          </p:nvPr>
        </p:nvSpPr>
        <p:spPr>
          <a:xfrm>
            <a:off x="457200" y="990600"/>
            <a:ext cx="8229600" cy="4525963"/>
          </a:xfrm>
        </p:spPr>
        <p:txBody>
          <a:bodyPr/>
          <a:lstStyle/>
          <a:p>
            <a:pPr marL="0" indent="0">
              <a:buFont typeface="Arial" charset="0"/>
              <a:buNone/>
              <a:defRPr/>
            </a:pPr>
            <a:r>
              <a:rPr lang="en-US" b="1" dirty="0"/>
              <a:t>The field-based education program helps students develop in these areas:</a:t>
            </a:r>
          </a:p>
          <a:p>
            <a:pPr marL="0" indent="0">
              <a:buFont typeface="Arial" charset="0"/>
              <a:buNone/>
              <a:defRPr/>
            </a:pPr>
            <a:endParaRPr lang="en-SG" sz="2000" b="1" dirty="0"/>
          </a:p>
          <a:p>
            <a:pPr>
              <a:buFont typeface="Arial" charset="0"/>
              <a:buChar char="•"/>
              <a:defRPr/>
            </a:pPr>
            <a:r>
              <a:rPr lang="en-US" b="1" dirty="0"/>
              <a:t>BEING: Christ-like Character</a:t>
            </a:r>
            <a:endParaRPr lang="en-SG" b="1" dirty="0"/>
          </a:p>
          <a:p>
            <a:pPr>
              <a:buFont typeface="Arial" charset="0"/>
              <a:buChar char="•"/>
              <a:defRPr/>
            </a:pPr>
            <a:r>
              <a:rPr lang="en-US" b="1" dirty="0"/>
              <a:t>KNOWING: Ministry Knowledge</a:t>
            </a:r>
            <a:endParaRPr lang="en-SG" b="1" dirty="0"/>
          </a:p>
          <a:p>
            <a:pPr>
              <a:buFont typeface="Arial" charset="0"/>
              <a:buChar char="•"/>
              <a:defRPr/>
            </a:pPr>
            <a:r>
              <a:rPr lang="en-US" b="1" dirty="0"/>
              <a:t>RELATING: Relational Skills</a:t>
            </a:r>
            <a:endParaRPr lang="en-SG" b="1" dirty="0"/>
          </a:p>
          <a:p>
            <a:pPr>
              <a:buFont typeface="Arial" charset="0"/>
              <a:buChar char="•"/>
              <a:defRPr/>
            </a:pPr>
            <a:r>
              <a:rPr lang="en-US" b="1" dirty="0"/>
              <a:t>DOING: Ministry Task Skills</a:t>
            </a:r>
            <a:endParaRPr lang="en-SG" b="1" dirty="0"/>
          </a:p>
        </p:txBody>
      </p:sp>
      <p:pic>
        <p:nvPicPr>
          <p:cNvPr id="36868" name="Picture 4" descr="C:\Users\gracetan\AppData\Local\Temp\media-bg.jpg">
            <a:extLst>
              <a:ext uri="{FF2B5EF4-FFF2-40B4-BE49-F238E27FC236}">
                <a16:creationId xmlns:a16="http://schemas.microsoft.com/office/drawing/2014/main" id="{85D201DE-D63A-1079-8423-54FE6B7CE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800"/>
            <a:ext cx="91440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C3D41B4-CFFF-1FA4-1414-FB0B6FFFEF7A}"/>
              </a:ext>
            </a:extLst>
          </p:cNvPr>
          <p:cNvSpPr>
            <a:spLocks noGrp="1"/>
          </p:cNvSpPr>
          <p:nvPr>
            <p:ph type="title"/>
          </p:nvPr>
        </p:nvSpPr>
        <p:spPr>
          <a:xfrm>
            <a:off x="457200" y="-11113"/>
            <a:ext cx="8229600" cy="1143001"/>
          </a:xfrm>
        </p:spPr>
        <p:txBody>
          <a:bodyPr/>
          <a:lstStyle/>
          <a:p>
            <a:pPr eaLnBrk="1" hangingPunct="1"/>
            <a:r>
              <a:rPr lang="en-US" altLang="en-US" b="1"/>
              <a:t>Servant Leadership Internships</a:t>
            </a:r>
          </a:p>
        </p:txBody>
      </p:sp>
      <p:sp>
        <p:nvSpPr>
          <p:cNvPr id="3" name="Content Placeholder 2">
            <a:extLst>
              <a:ext uri="{FF2B5EF4-FFF2-40B4-BE49-F238E27FC236}">
                <a16:creationId xmlns:a16="http://schemas.microsoft.com/office/drawing/2014/main" id="{5197B8A5-80F6-D4FD-CFAB-B7C642856919}"/>
              </a:ext>
            </a:extLst>
          </p:cNvPr>
          <p:cNvSpPr>
            <a:spLocks noGrp="1"/>
          </p:cNvSpPr>
          <p:nvPr>
            <p:ph idx="1"/>
          </p:nvPr>
        </p:nvSpPr>
        <p:spPr>
          <a:xfrm>
            <a:off x="228600" y="1295400"/>
            <a:ext cx="8686800" cy="4525963"/>
          </a:xfrm>
        </p:spPr>
        <p:txBody>
          <a:bodyPr rtlCol="0">
            <a:noAutofit/>
          </a:bodyPr>
          <a:lstStyle/>
          <a:p>
            <a:pPr marL="0" indent="0" eaLnBrk="1" hangingPunct="1">
              <a:buFont typeface="Arial" charset="0"/>
              <a:buNone/>
              <a:defRPr/>
            </a:pPr>
            <a:r>
              <a:rPr lang="en-US" sz="3000" b="1" dirty="0">
                <a:solidFill>
                  <a:srgbClr val="FFFFFF"/>
                </a:solidFill>
              </a:rPr>
              <a:t>Field-based education program helps students:</a:t>
            </a:r>
          </a:p>
          <a:p>
            <a:pPr marL="0" indent="0" eaLnBrk="1" hangingPunct="1">
              <a:buFont typeface="Arial" charset="0"/>
              <a:buNone/>
              <a:defRPr/>
            </a:pPr>
            <a:endParaRPr lang="en-US" sz="2000" b="1" dirty="0">
              <a:solidFill>
                <a:srgbClr val="FFFFFF"/>
              </a:solidFill>
            </a:endParaRPr>
          </a:p>
          <a:p>
            <a:pPr eaLnBrk="1" hangingPunct="1">
              <a:buFont typeface="Arial" charset="0"/>
              <a:buChar char="•"/>
              <a:defRPr/>
            </a:pPr>
            <a:r>
              <a:rPr lang="en-US" sz="3000" b="1" dirty="0">
                <a:solidFill>
                  <a:srgbClr val="FFFFFF"/>
                </a:solidFill>
              </a:rPr>
              <a:t>Develop a specific direction and purpose for ministry/vocation</a:t>
            </a:r>
          </a:p>
          <a:p>
            <a:pPr eaLnBrk="1" hangingPunct="1">
              <a:buFont typeface="Arial" charset="0"/>
              <a:buChar char="•"/>
              <a:defRPr/>
            </a:pPr>
            <a:r>
              <a:rPr lang="en-US" sz="3000" b="1" dirty="0">
                <a:solidFill>
                  <a:srgbClr val="FFFFFF"/>
                </a:solidFill>
              </a:rPr>
              <a:t>Identify personal strengths, weaknesses, and sin issues that impact the ability to provide servant leadership in his/her ministry/vocation </a:t>
            </a:r>
          </a:p>
        </p:txBody>
      </p:sp>
      <p:pic>
        <p:nvPicPr>
          <p:cNvPr id="37892" name="Picture 4" descr="C:\Users\gracetan\AppData\Local\Temp\media-bg.jpg">
            <a:extLst>
              <a:ext uri="{FF2B5EF4-FFF2-40B4-BE49-F238E27FC236}">
                <a16:creationId xmlns:a16="http://schemas.microsoft.com/office/drawing/2014/main" id="{DA9DCDB9-307C-DCE0-44DA-896713B1C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8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E6D9266-45B1-5BB9-034A-3DA304757187}"/>
              </a:ext>
            </a:extLst>
          </p:cNvPr>
          <p:cNvSpPr>
            <a:spLocks noGrp="1"/>
          </p:cNvSpPr>
          <p:nvPr>
            <p:ph type="title"/>
          </p:nvPr>
        </p:nvSpPr>
        <p:spPr>
          <a:xfrm>
            <a:off x="457200" y="0"/>
            <a:ext cx="8229600" cy="1143000"/>
          </a:xfrm>
        </p:spPr>
        <p:txBody>
          <a:bodyPr/>
          <a:lstStyle/>
          <a:p>
            <a:pPr eaLnBrk="1" hangingPunct="1"/>
            <a:r>
              <a:rPr lang="en-US" altLang="en-US" b="1"/>
              <a:t>Servant Leadership Internships</a:t>
            </a:r>
          </a:p>
        </p:txBody>
      </p:sp>
      <p:sp>
        <p:nvSpPr>
          <p:cNvPr id="3" name="Content Placeholder 2">
            <a:extLst>
              <a:ext uri="{FF2B5EF4-FFF2-40B4-BE49-F238E27FC236}">
                <a16:creationId xmlns:a16="http://schemas.microsoft.com/office/drawing/2014/main" id="{E42F9122-B47E-5091-9ACD-374652E53CDB}"/>
              </a:ext>
            </a:extLst>
          </p:cNvPr>
          <p:cNvSpPr>
            <a:spLocks noGrp="1"/>
          </p:cNvSpPr>
          <p:nvPr>
            <p:ph idx="1"/>
          </p:nvPr>
        </p:nvSpPr>
        <p:spPr>
          <a:xfrm>
            <a:off x="228600" y="1143000"/>
            <a:ext cx="8686800" cy="4525963"/>
          </a:xfrm>
        </p:spPr>
        <p:txBody>
          <a:bodyPr rtlCol="0">
            <a:noAutofit/>
          </a:bodyPr>
          <a:lstStyle/>
          <a:p>
            <a:pPr marL="0" indent="0" eaLnBrk="1" hangingPunct="1">
              <a:buFont typeface="Arial" charset="0"/>
              <a:buNone/>
              <a:defRPr/>
            </a:pPr>
            <a:r>
              <a:rPr lang="en-US" sz="3000" b="1" dirty="0"/>
              <a:t>Field-based education program helps students:</a:t>
            </a:r>
          </a:p>
          <a:p>
            <a:pPr marL="0" indent="0" eaLnBrk="1" hangingPunct="1">
              <a:buFont typeface="Arial" charset="0"/>
              <a:buNone/>
              <a:defRPr/>
            </a:pPr>
            <a:endParaRPr lang="en-US" sz="2000" b="1" dirty="0"/>
          </a:p>
          <a:p>
            <a:pPr eaLnBrk="1" hangingPunct="1">
              <a:buFont typeface="Arial" charset="0"/>
              <a:buChar char="•"/>
              <a:defRPr/>
            </a:pPr>
            <a:r>
              <a:rPr lang="en-US" sz="3000" b="1" dirty="0"/>
              <a:t>Propose strategies and tactics for personal and professional development</a:t>
            </a:r>
          </a:p>
          <a:p>
            <a:pPr eaLnBrk="1" hangingPunct="1">
              <a:buFont typeface="Arial" charset="0"/>
              <a:buChar char="•"/>
              <a:defRPr/>
            </a:pPr>
            <a:r>
              <a:rPr lang="en-US" sz="3000" b="1" dirty="0"/>
              <a:t>Clearly display how students relate to God, what students are learning about God and what students are learning about loving others</a:t>
            </a:r>
          </a:p>
        </p:txBody>
      </p:sp>
      <p:pic>
        <p:nvPicPr>
          <p:cNvPr id="38916" name="Picture 4" descr="C:\Users\gracetan\AppData\Local\Temp\media-bg.jpg">
            <a:extLst>
              <a:ext uri="{FF2B5EF4-FFF2-40B4-BE49-F238E27FC236}">
                <a16:creationId xmlns:a16="http://schemas.microsoft.com/office/drawing/2014/main" id="{F33B6941-0579-76EB-425D-582A18496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91440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D68D5EB-BE3E-2A7C-41E4-09084A770BE0}"/>
              </a:ext>
            </a:extLst>
          </p:cNvPr>
          <p:cNvSpPr>
            <a:spLocks noGrp="1"/>
          </p:cNvSpPr>
          <p:nvPr>
            <p:ph type="title"/>
          </p:nvPr>
        </p:nvSpPr>
        <p:spPr>
          <a:xfrm>
            <a:off x="444500" y="152400"/>
            <a:ext cx="8229600" cy="1143000"/>
          </a:xfrm>
        </p:spPr>
        <p:txBody>
          <a:bodyPr/>
          <a:lstStyle/>
          <a:p>
            <a:pPr eaLnBrk="1" hangingPunct="1"/>
            <a:r>
              <a:rPr lang="en-US" altLang="en-US" b="1">
                <a:solidFill>
                  <a:srgbClr val="FFFFFF"/>
                </a:solidFill>
              </a:rPr>
              <a:t>The Model </a:t>
            </a:r>
          </a:p>
        </p:txBody>
      </p:sp>
      <p:sp>
        <p:nvSpPr>
          <p:cNvPr id="3" name="Content Placeholder 2">
            <a:extLst>
              <a:ext uri="{FF2B5EF4-FFF2-40B4-BE49-F238E27FC236}">
                <a16:creationId xmlns:a16="http://schemas.microsoft.com/office/drawing/2014/main" id="{04DAA1C4-FE99-8D48-1E17-24BB05554EC6}"/>
              </a:ext>
            </a:extLst>
          </p:cNvPr>
          <p:cNvSpPr>
            <a:spLocks noGrp="1"/>
          </p:cNvSpPr>
          <p:nvPr>
            <p:ph idx="1"/>
          </p:nvPr>
        </p:nvSpPr>
        <p:spPr>
          <a:xfrm>
            <a:off x="444500" y="1371600"/>
            <a:ext cx="8229600" cy="3581400"/>
          </a:xfrm>
          <a:solidFill>
            <a:srgbClr val="FFFFFF"/>
          </a:solidFill>
        </p:spPr>
        <p:txBody>
          <a:bodyPr rtlCol="0">
            <a:normAutofit/>
          </a:bodyPr>
          <a:lstStyle/>
          <a:p>
            <a:pPr eaLnBrk="1" fontAlgn="auto" hangingPunct="1">
              <a:spcAft>
                <a:spcPts val="0"/>
              </a:spcAft>
              <a:buFont typeface="Arial" charset="0"/>
              <a:buChar char="•"/>
              <a:defRPr/>
            </a:pPr>
            <a:r>
              <a:rPr lang="en-US" b="1" dirty="0">
                <a:solidFill>
                  <a:srgbClr val="7030A0"/>
                </a:solidFill>
              </a:rPr>
              <a:t>The student designates a person at the internship site who then serves as his ministry mentor. </a:t>
            </a:r>
          </a:p>
          <a:p>
            <a:pPr marL="0" indent="0" eaLnBrk="1" fontAlgn="auto" hangingPunct="1">
              <a:spcAft>
                <a:spcPts val="0"/>
              </a:spcAft>
              <a:buFont typeface="Arial" charset="0"/>
              <a:buNone/>
              <a:defRPr/>
            </a:pPr>
            <a:endParaRPr lang="en-US" b="1" dirty="0">
              <a:solidFill>
                <a:srgbClr val="7030A0"/>
              </a:solidFill>
            </a:endParaRPr>
          </a:p>
          <a:p>
            <a:pPr eaLnBrk="1" fontAlgn="auto" hangingPunct="1">
              <a:spcAft>
                <a:spcPts val="0"/>
              </a:spcAft>
              <a:buFont typeface="Arial" charset="0"/>
              <a:buChar char="•"/>
              <a:defRPr/>
            </a:pPr>
            <a:r>
              <a:rPr lang="en-US" b="1" dirty="0">
                <a:solidFill>
                  <a:srgbClr val="7030A0"/>
                </a:solidFill>
              </a:rPr>
              <a:t>The EML department looks to this mentor to equip the student for ministry.  </a:t>
            </a:r>
          </a:p>
        </p:txBody>
      </p:sp>
      <p:pic>
        <p:nvPicPr>
          <p:cNvPr id="39940" name="Picture 5" descr="http://www.dallasseminaryfoundation.org/org_files/986/images/rd2/header2.png">
            <a:extLst>
              <a:ext uri="{FF2B5EF4-FFF2-40B4-BE49-F238E27FC236}">
                <a16:creationId xmlns:a16="http://schemas.microsoft.com/office/drawing/2014/main" id="{318CDB77-52F7-BB1E-1E75-80FA01D70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0" t="-12996" r="54951" b="12996"/>
          <a:stretch>
            <a:fillRect/>
          </a:stretch>
        </p:blipFill>
        <p:spPr bwMode="auto">
          <a:xfrm>
            <a:off x="-152400" y="4876800"/>
            <a:ext cx="9372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D45DCA0-145C-628F-3245-658D88EE2F3E}"/>
              </a:ext>
            </a:extLst>
          </p:cNvPr>
          <p:cNvSpPr>
            <a:spLocks noGrp="1"/>
          </p:cNvSpPr>
          <p:nvPr>
            <p:ph type="title"/>
          </p:nvPr>
        </p:nvSpPr>
        <p:spPr/>
        <p:txBody>
          <a:bodyPr/>
          <a:lstStyle/>
          <a:p>
            <a:pPr eaLnBrk="1" hangingPunct="1"/>
            <a:r>
              <a:rPr lang="en-US" altLang="en-US" b="1">
                <a:solidFill>
                  <a:srgbClr val="FFFFFF"/>
                </a:solidFill>
              </a:rPr>
              <a:t>Ministry Mentor</a:t>
            </a:r>
          </a:p>
        </p:txBody>
      </p:sp>
      <p:sp>
        <p:nvSpPr>
          <p:cNvPr id="40963" name="Content Placeholder 2">
            <a:extLst>
              <a:ext uri="{FF2B5EF4-FFF2-40B4-BE49-F238E27FC236}">
                <a16:creationId xmlns:a16="http://schemas.microsoft.com/office/drawing/2014/main" id="{CABB59E0-79C2-90B9-6B30-63B8671A311A}"/>
              </a:ext>
            </a:extLst>
          </p:cNvPr>
          <p:cNvSpPr>
            <a:spLocks noGrp="1"/>
          </p:cNvSpPr>
          <p:nvPr>
            <p:ph idx="1"/>
          </p:nvPr>
        </p:nvSpPr>
        <p:spPr>
          <a:solidFill>
            <a:srgbClr val="FFFFFF"/>
          </a:solidFill>
        </p:spPr>
        <p:txBody>
          <a:bodyPr/>
          <a:lstStyle/>
          <a:p>
            <a:pPr eaLnBrk="1" hangingPunct="1"/>
            <a:r>
              <a:rPr lang="en-US" altLang="en-US" b="1">
                <a:solidFill>
                  <a:srgbClr val="7030A0"/>
                </a:solidFill>
              </a:rPr>
              <a:t>Some requirements for the mentoring relationship are: to spend at least one hour per week with the intern in evaluation, planning, theological reflection, and prayer and  to provide a structure that is challenging, educational, and supportive, and to ensure the participation of the church or organization in the internship.</a:t>
            </a:r>
          </a:p>
          <a:p>
            <a:pPr eaLnBrk="1" hangingPunct="1"/>
            <a:endParaRPr lang="en-US" altLang="en-US" b="1">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2FC37C-6308-BC0F-962C-678C7B456CDB}"/>
              </a:ext>
            </a:extLst>
          </p:cNvPr>
          <p:cNvSpPr/>
          <p:nvPr/>
        </p:nvSpPr>
        <p:spPr>
          <a:xfrm>
            <a:off x="228600" y="228600"/>
            <a:ext cx="8763000" cy="6400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2" name="Title 1">
            <a:extLst>
              <a:ext uri="{FF2B5EF4-FFF2-40B4-BE49-F238E27FC236}">
                <a16:creationId xmlns:a16="http://schemas.microsoft.com/office/drawing/2014/main" id="{73B9C9B2-762E-75AD-FBAF-88277D0430EC}"/>
              </a:ext>
            </a:extLst>
          </p:cNvPr>
          <p:cNvSpPr>
            <a:spLocks noGrp="1"/>
          </p:cNvSpPr>
          <p:nvPr>
            <p:ph type="title"/>
          </p:nvPr>
        </p:nvSpPr>
        <p:spPr/>
        <p:txBody>
          <a:bodyPr rtlCol="0">
            <a:normAutofit fontScale="90000"/>
          </a:bodyPr>
          <a:lstStyle/>
          <a:p>
            <a:pPr eaLnBrk="1" fontAlgn="auto" hangingPunct="1">
              <a:spcAft>
                <a:spcPts val="0"/>
              </a:spcAft>
              <a:defRPr/>
            </a:pPr>
            <a:r>
              <a:rPr lang="en-SG" b="1" dirty="0">
                <a:solidFill>
                  <a:srgbClr val="7030A0"/>
                </a:solidFill>
              </a:rPr>
              <a:t>The Educational Ministries and Leadership (EML) Department</a:t>
            </a:r>
            <a:endParaRPr lang="en-US" b="1" dirty="0">
              <a:solidFill>
                <a:srgbClr val="7030A0"/>
              </a:solidFill>
            </a:endParaRPr>
          </a:p>
        </p:txBody>
      </p:sp>
      <p:sp>
        <p:nvSpPr>
          <p:cNvPr id="5124" name="Content Placeholder 2">
            <a:extLst>
              <a:ext uri="{FF2B5EF4-FFF2-40B4-BE49-F238E27FC236}">
                <a16:creationId xmlns:a16="http://schemas.microsoft.com/office/drawing/2014/main" id="{D717AE7A-EDF1-06FE-F6F1-CBF5AF2C3321}"/>
              </a:ext>
            </a:extLst>
          </p:cNvPr>
          <p:cNvSpPr>
            <a:spLocks noGrp="1"/>
          </p:cNvSpPr>
          <p:nvPr>
            <p:ph idx="1"/>
          </p:nvPr>
        </p:nvSpPr>
        <p:spPr>
          <a:xfrm>
            <a:off x="457200" y="1828800"/>
            <a:ext cx="8229600" cy="4525963"/>
          </a:xfrm>
        </p:spPr>
        <p:txBody>
          <a:bodyPr/>
          <a:lstStyle/>
          <a:p>
            <a:pPr marL="0" indent="0" eaLnBrk="1" hangingPunct="1">
              <a:buFont typeface="Arial" panose="020B0604020202020204" pitchFamily="34" charset="0"/>
              <a:buNone/>
            </a:pPr>
            <a:r>
              <a:rPr lang="en-US" altLang="en-US" sz="4000" b="1">
                <a:solidFill>
                  <a:srgbClr val="7030A0"/>
                </a:solidFill>
              </a:rPr>
              <a:t>Purpose</a:t>
            </a:r>
          </a:p>
          <a:p>
            <a:pPr marL="0" indent="0" eaLnBrk="1" hangingPunct="1">
              <a:buFont typeface="Arial" panose="020B0604020202020204" pitchFamily="34" charset="0"/>
              <a:buNone/>
            </a:pPr>
            <a:endParaRPr lang="en-US" altLang="en-US" b="1">
              <a:solidFill>
                <a:srgbClr val="7030A0"/>
              </a:solidFill>
            </a:endParaRPr>
          </a:p>
          <a:p>
            <a:pPr marL="0" indent="0" eaLnBrk="1" hangingPunct="1">
              <a:buFont typeface="Arial" panose="020B0604020202020204" pitchFamily="34" charset="0"/>
              <a:buNone/>
            </a:pPr>
            <a:r>
              <a:rPr lang="en-US" altLang="en-US" b="1">
                <a:solidFill>
                  <a:srgbClr val="7030A0"/>
                </a:solidFill>
              </a:rPr>
              <a:t>to contribute to the Seminary's purpose of developing godly servant-leaders/Christ’s disciples through the use of: </a:t>
            </a:r>
          </a:p>
        </p:txBody>
      </p:sp>
      <p:pic>
        <p:nvPicPr>
          <p:cNvPr id="5125" name="Picture 7" descr="C:\Users\gracetan\AppData\Local\Temp\new-dts-seal.png">
            <a:extLst>
              <a:ext uri="{FF2B5EF4-FFF2-40B4-BE49-F238E27FC236}">
                <a16:creationId xmlns:a16="http://schemas.microsoft.com/office/drawing/2014/main" id="{D97FCD42-B7F6-0810-196B-27CD46037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343400"/>
            <a:ext cx="19335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710887C-2BE7-B8BB-FB32-99F6D744319E}"/>
              </a:ext>
            </a:extLst>
          </p:cNvPr>
          <p:cNvSpPr>
            <a:spLocks noGrp="1"/>
          </p:cNvSpPr>
          <p:nvPr>
            <p:ph type="title"/>
          </p:nvPr>
        </p:nvSpPr>
        <p:spPr/>
        <p:txBody>
          <a:bodyPr/>
          <a:lstStyle/>
          <a:p>
            <a:pPr eaLnBrk="1" hangingPunct="1"/>
            <a:r>
              <a:rPr lang="en-US" altLang="en-US" b="1">
                <a:solidFill>
                  <a:srgbClr val="FFFFFF"/>
                </a:solidFill>
              </a:rPr>
              <a:t>Internship Mentor</a:t>
            </a:r>
            <a:endParaRPr lang="en-US" altLang="en-US" b="1">
              <a:solidFill>
                <a:srgbClr val="7030A0"/>
              </a:solidFill>
            </a:endParaRPr>
          </a:p>
        </p:txBody>
      </p:sp>
      <p:sp>
        <p:nvSpPr>
          <p:cNvPr id="41987" name="Content Placeholder 2">
            <a:extLst>
              <a:ext uri="{FF2B5EF4-FFF2-40B4-BE49-F238E27FC236}">
                <a16:creationId xmlns:a16="http://schemas.microsoft.com/office/drawing/2014/main" id="{6C4CEEAE-636C-627F-6C47-6FAC9A0BD1A5}"/>
              </a:ext>
            </a:extLst>
          </p:cNvPr>
          <p:cNvSpPr>
            <a:spLocks noGrp="1"/>
          </p:cNvSpPr>
          <p:nvPr>
            <p:ph idx="1"/>
          </p:nvPr>
        </p:nvSpPr>
        <p:spPr>
          <a:solidFill>
            <a:srgbClr val="FFFFFF"/>
          </a:solidFill>
        </p:spPr>
        <p:txBody>
          <a:bodyPr/>
          <a:lstStyle/>
          <a:p>
            <a:pPr eaLnBrk="1" hangingPunct="1"/>
            <a:r>
              <a:rPr lang="en-US" altLang="en-US" b="1">
                <a:solidFill>
                  <a:srgbClr val="7030A0"/>
                </a:solidFill>
              </a:rPr>
              <a:t>The internship mentor comes from the EML department. </a:t>
            </a:r>
          </a:p>
          <a:p>
            <a:pPr eaLnBrk="1" hangingPunct="1"/>
            <a:r>
              <a:rPr lang="en-US" altLang="en-US" b="1">
                <a:solidFill>
                  <a:srgbClr val="7030A0"/>
                </a:solidFill>
              </a:rPr>
              <a:t>His job is to conduct 3 interviews with the student during the internship, namely entrance, mid and exit interviews. One of the interviews will include the ministry mentor.</a:t>
            </a:r>
          </a:p>
          <a:p>
            <a:pPr eaLnBrk="1" hangingPunct="1"/>
            <a:endParaRPr lang="en-US" altLang="en-US" b="1">
              <a:solidFill>
                <a:srgbClr val="7030A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3BFC3DA-95CD-3D72-24A2-EDC715498717}"/>
              </a:ext>
            </a:extLst>
          </p:cNvPr>
          <p:cNvSpPr>
            <a:spLocks noGrp="1"/>
          </p:cNvSpPr>
          <p:nvPr>
            <p:ph type="title"/>
          </p:nvPr>
        </p:nvSpPr>
        <p:spPr/>
        <p:txBody>
          <a:bodyPr/>
          <a:lstStyle/>
          <a:p>
            <a:pPr eaLnBrk="1" hangingPunct="1"/>
            <a:r>
              <a:rPr lang="en-US" altLang="en-US" b="1"/>
              <a:t>Field Observers</a:t>
            </a:r>
            <a:endParaRPr lang="en-US" altLang="en-US"/>
          </a:p>
        </p:txBody>
      </p:sp>
      <p:sp>
        <p:nvSpPr>
          <p:cNvPr id="43011" name="Content Placeholder 2">
            <a:extLst>
              <a:ext uri="{FF2B5EF4-FFF2-40B4-BE49-F238E27FC236}">
                <a16:creationId xmlns:a16="http://schemas.microsoft.com/office/drawing/2014/main" id="{5C9DDAA0-C15D-3FC8-33E8-070945850F58}"/>
              </a:ext>
            </a:extLst>
          </p:cNvPr>
          <p:cNvSpPr>
            <a:spLocks noGrp="1"/>
          </p:cNvSpPr>
          <p:nvPr>
            <p:ph idx="1"/>
          </p:nvPr>
        </p:nvSpPr>
        <p:spPr>
          <a:xfrm>
            <a:off x="533400" y="1600200"/>
            <a:ext cx="8153400" cy="4525963"/>
          </a:xfrm>
          <a:solidFill>
            <a:srgbClr val="FFFFFF"/>
          </a:solidFill>
        </p:spPr>
        <p:txBody>
          <a:bodyPr/>
          <a:lstStyle/>
          <a:p>
            <a:pPr eaLnBrk="1" hangingPunct="1"/>
            <a:r>
              <a:rPr lang="en-US" altLang="en-US" b="1">
                <a:solidFill>
                  <a:srgbClr val="7030A0"/>
                </a:solidFill>
              </a:rPr>
              <a:t>In addition, students will need to identify at least five “Field Observers” who will consult with the student during the internship. </a:t>
            </a:r>
          </a:p>
          <a:p>
            <a:pPr eaLnBrk="1" hangingPunct="1"/>
            <a:endParaRPr lang="en-US" altLang="en-US" b="1">
              <a:solidFill>
                <a:srgbClr val="7030A0"/>
              </a:solidFill>
            </a:endParaRPr>
          </a:p>
          <a:p>
            <a:pPr eaLnBrk="1" hangingPunct="1"/>
            <a:r>
              <a:rPr lang="en-US" altLang="en-US" b="1">
                <a:solidFill>
                  <a:srgbClr val="7030A0"/>
                </a:solidFill>
              </a:rPr>
              <a:t>These field observers can include, but are not limited to, people that work with the student during the internship or his/her SF group.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8B71D54-5FB0-7BF0-6F3C-27ED10B86DB7}"/>
              </a:ext>
            </a:extLst>
          </p:cNvPr>
          <p:cNvSpPr>
            <a:spLocks noGrp="1"/>
          </p:cNvSpPr>
          <p:nvPr>
            <p:ph type="title"/>
          </p:nvPr>
        </p:nvSpPr>
        <p:spPr>
          <a:xfrm>
            <a:off x="533400" y="19050"/>
            <a:ext cx="8229600" cy="1143000"/>
          </a:xfrm>
        </p:spPr>
        <p:txBody>
          <a:bodyPr/>
          <a:lstStyle/>
          <a:p>
            <a:pPr eaLnBrk="1" hangingPunct="1"/>
            <a:r>
              <a:rPr lang="en-US" altLang="en-US" b="1">
                <a:solidFill>
                  <a:srgbClr val="FFFFFF"/>
                </a:solidFill>
              </a:rPr>
              <a:t>Ministry profile</a:t>
            </a:r>
            <a:endParaRPr lang="en-US" altLang="en-US" b="1">
              <a:solidFill>
                <a:srgbClr val="7030A0"/>
              </a:solidFill>
            </a:endParaRPr>
          </a:p>
        </p:txBody>
      </p:sp>
      <p:sp>
        <p:nvSpPr>
          <p:cNvPr id="44035" name="Content Placeholder 2">
            <a:extLst>
              <a:ext uri="{FF2B5EF4-FFF2-40B4-BE49-F238E27FC236}">
                <a16:creationId xmlns:a16="http://schemas.microsoft.com/office/drawing/2014/main" id="{5A0D33ED-5E23-EBFE-5C5A-A415E3F32589}"/>
              </a:ext>
            </a:extLst>
          </p:cNvPr>
          <p:cNvSpPr>
            <a:spLocks noGrp="1"/>
          </p:cNvSpPr>
          <p:nvPr>
            <p:ph idx="1"/>
          </p:nvPr>
        </p:nvSpPr>
        <p:spPr>
          <a:xfrm>
            <a:off x="2438400" y="1158875"/>
            <a:ext cx="6477000" cy="4525963"/>
          </a:xfrm>
        </p:spPr>
        <p:txBody>
          <a:bodyPr/>
          <a:lstStyle/>
          <a:p>
            <a:pPr eaLnBrk="1" hangingPunct="1"/>
            <a:r>
              <a:rPr lang="en-US" altLang="en-US" b="1">
                <a:solidFill>
                  <a:srgbClr val="FFFFFF"/>
                </a:solidFill>
              </a:rPr>
              <a:t>During the internship, the student has to create a ministry profile. The profile should be as varied and wide as possible. It can contain a resume for future job placement, a video clip of his best sermon delivery during his internship at the local church, a proposal he made for a program for the local church, a paper he writes on some reflections in the church etc. </a:t>
            </a:r>
          </a:p>
        </p:txBody>
      </p:sp>
      <p:pic>
        <p:nvPicPr>
          <p:cNvPr id="44036" name="Picture 5" descr="http://dtsi.s3.amazonaws.com/departments/departments-campus-ambient-160x240.jpg">
            <a:extLst>
              <a:ext uri="{FF2B5EF4-FFF2-40B4-BE49-F238E27FC236}">
                <a16:creationId xmlns:a16="http://schemas.microsoft.com/office/drawing/2014/main" id="{43DFCA87-18FA-3DBC-300F-36AB6E0B6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212"/>
          <a:stretch>
            <a:fillRect/>
          </a:stretch>
        </p:blipFill>
        <p:spPr bwMode="auto">
          <a:xfrm>
            <a:off x="0" y="0"/>
            <a:ext cx="2286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AE7C71F7-6823-7ECC-BF21-521D6BC30947}"/>
              </a:ext>
            </a:extLst>
          </p:cNvPr>
          <p:cNvSpPr>
            <a:spLocks noGrp="1"/>
          </p:cNvSpPr>
          <p:nvPr>
            <p:ph idx="1"/>
          </p:nvPr>
        </p:nvSpPr>
        <p:spPr>
          <a:xfrm>
            <a:off x="2667000" y="1676400"/>
            <a:ext cx="6019800" cy="4525963"/>
          </a:xfrm>
        </p:spPr>
        <p:txBody>
          <a:bodyPr/>
          <a:lstStyle/>
          <a:p>
            <a:pPr eaLnBrk="1" hangingPunct="1"/>
            <a:r>
              <a:rPr lang="en-US" altLang="en-US" b="1">
                <a:solidFill>
                  <a:srgbClr val="FFFFFF"/>
                </a:solidFill>
              </a:rPr>
              <a:t>This ministry profile will be submitted to the internship mentor who will go through this profile with the student to show him his weaknesses and strength and provide advice for making improvements.  </a:t>
            </a:r>
          </a:p>
        </p:txBody>
      </p:sp>
      <p:pic>
        <p:nvPicPr>
          <p:cNvPr id="45059" name="Picture 5" descr="http://dtsi.s3.amazonaws.com/departments/departments-campus-ambient-160x240.jpg">
            <a:extLst>
              <a:ext uri="{FF2B5EF4-FFF2-40B4-BE49-F238E27FC236}">
                <a16:creationId xmlns:a16="http://schemas.microsoft.com/office/drawing/2014/main" id="{DA277930-0764-84EA-DF2D-BAD6AB10F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212"/>
          <a:stretch>
            <a:fillRect/>
          </a:stretch>
        </p:blipFill>
        <p:spPr bwMode="auto">
          <a:xfrm>
            <a:off x="0" y="0"/>
            <a:ext cx="2286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1">
            <a:extLst>
              <a:ext uri="{FF2B5EF4-FFF2-40B4-BE49-F238E27FC236}">
                <a16:creationId xmlns:a16="http://schemas.microsoft.com/office/drawing/2014/main" id="{44FFAF82-BC9A-C840-3C6C-185CC2A0EA9F}"/>
              </a:ext>
            </a:extLst>
          </p:cNvPr>
          <p:cNvSpPr>
            <a:spLocks noGrp="1"/>
          </p:cNvSpPr>
          <p:nvPr>
            <p:ph type="title"/>
          </p:nvPr>
        </p:nvSpPr>
        <p:spPr>
          <a:xfrm>
            <a:off x="533400" y="19050"/>
            <a:ext cx="8229600" cy="1143000"/>
          </a:xfrm>
        </p:spPr>
        <p:txBody>
          <a:bodyPr/>
          <a:lstStyle/>
          <a:p>
            <a:pPr eaLnBrk="1" hangingPunct="1"/>
            <a:r>
              <a:rPr lang="en-US" altLang="en-US" b="1">
                <a:solidFill>
                  <a:srgbClr val="FFFFFF"/>
                </a:solidFill>
              </a:rPr>
              <a:t>Ministry profile</a:t>
            </a:r>
            <a:endParaRPr lang="en-US" altLang="en-US" b="1">
              <a:solidFill>
                <a:srgbClr val="7030A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547E97-F204-A277-7786-4C0CFD2E2E4E}"/>
              </a:ext>
            </a:extLst>
          </p:cNvPr>
          <p:cNvSpPr>
            <a:spLocks noGrp="1"/>
          </p:cNvSpPr>
          <p:nvPr>
            <p:ph idx="1"/>
          </p:nvPr>
        </p:nvSpPr>
        <p:spPr>
          <a:xfrm>
            <a:off x="2743200" y="1447800"/>
            <a:ext cx="6019800" cy="4525963"/>
          </a:xfrm>
        </p:spPr>
        <p:txBody>
          <a:bodyPr rtlCol="0">
            <a:normAutofit/>
          </a:bodyPr>
          <a:lstStyle/>
          <a:p>
            <a:pPr eaLnBrk="1" fontAlgn="auto" hangingPunct="1">
              <a:spcAft>
                <a:spcPts val="0"/>
              </a:spcAft>
              <a:defRPr/>
            </a:pPr>
            <a:r>
              <a:rPr lang="en-US" b="1" dirty="0">
                <a:solidFill>
                  <a:srgbClr val="FFFFFF"/>
                </a:solidFill>
              </a:rPr>
              <a:t>This will help the student to improve in his weak areas. </a:t>
            </a:r>
          </a:p>
          <a:p>
            <a:pPr marL="0" indent="0" eaLnBrk="1" fontAlgn="auto" hangingPunct="1">
              <a:spcAft>
                <a:spcPts val="0"/>
              </a:spcAft>
              <a:buFont typeface="Arial" charset="0"/>
              <a:buNone/>
              <a:defRPr/>
            </a:pPr>
            <a:endParaRPr lang="en-US" b="1" dirty="0">
              <a:solidFill>
                <a:srgbClr val="FFFFFF"/>
              </a:solidFill>
            </a:endParaRPr>
          </a:p>
          <a:p>
            <a:pPr eaLnBrk="1" fontAlgn="auto" hangingPunct="1">
              <a:spcAft>
                <a:spcPts val="0"/>
              </a:spcAft>
              <a:defRPr/>
            </a:pPr>
            <a:r>
              <a:rPr lang="en-US" b="1" dirty="0">
                <a:solidFill>
                  <a:srgbClr val="FFFFFF"/>
                </a:solidFill>
              </a:rPr>
              <a:t>By the time he graduates, the student will have accumulated an impressive ministry profile which will be helpful for looking for a pastoral position.  </a:t>
            </a:r>
          </a:p>
        </p:txBody>
      </p:sp>
      <p:pic>
        <p:nvPicPr>
          <p:cNvPr id="46083" name="Picture 5" descr="http://dtsi.s3.amazonaws.com/departments/departments-campus-ambient-160x240.jpg">
            <a:extLst>
              <a:ext uri="{FF2B5EF4-FFF2-40B4-BE49-F238E27FC236}">
                <a16:creationId xmlns:a16="http://schemas.microsoft.com/office/drawing/2014/main" id="{C311512F-1994-E80B-9103-CEA9ECBC6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212"/>
          <a:stretch>
            <a:fillRect/>
          </a:stretch>
        </p:blipFill>
        <p:spPr bwMode="auto">
          <a:xfrm>
            <a:off x="0" y="0"/>
            <a:ext cx="2286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itle 1">
            <a:extLst>
              <a:ext uri="{FF2B5EF4-FFF2-40B4-BE49-F238E27FC236}">
                <a16:creationId xmlns:a16="http://schemas.microsoft.com/office/drawing/2014/main" id="{EDE1FA3A-1E96-4032-A5B5-2D261A2C29C0}"/>
              </a:ext>
            </a:extLst>
          </p:cNvPr>
          <p:cNvSpPr>
            <a:spLocks noGrp="1"/>
          </p:cNvSpPr>
          <p:nvPr>
            <p:ph type="title"/>
          </p:nvPr>
        </p:nvSpPr>
        <p:spPr>
          <a:xfrm>
            <a:off x="533400" y="19050"/>
            <a:ext cx="8229600" cy="1143000"/>
          </a:xfrm>
        </p:spPr>
        <p:txBody>
          <a:bodyPr/>
          <a:lstStyle/>
          <a:p>
            <a:pPr eaLnBrk="1" hangingPunct="1"/>
            <a:r>
              <a:rPr lang="en-US" altLang="en-US" b="1">
                <a:solidFill>
                  <a:srgbClr val="FFFFFF"/>
                </a:solidFill>
              </a:rPr>
              <a:t>Purpose </a:t>
            </a:r>
            <a:endParaRPr lang="en-US" altLang="en-US" b="1">
              <a:solidFill>
                <a:srgbClr val="7030A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D7F21D2D-3E0D-AB19-36D0-ADA349EA3BD1}"/>
              </a:ext>
            </a:extLst>
          </p:cNvPr>
          <p:cNvSpPr>
            <a:spLocks noGrp="1"/>
          </p:cNvSpPr>
          <p:nvPr>
            <p:ph idx="1"/>
          </p:nvPr>
        </p:nvSpPr>
        <p:spPr>
          <a:xfrm>
            <a:off x="2743200" y="1447800"/>
            <a:ext cx="6019800" cy="4525963"/>
          </a:xfrm>
        </p:spPr>
        <p:txBody>
          <a:bodyPr/>
          <a:lstStyle/>
          <a:p>
            <a:pPr eaLnBrk="1" hangingPunct="1"/>
            <a:r>
              <a:rPr lang="en-US" altLang="en-US" b="1">
                <a:solidFill>
                  <a:srgbClr val="FFFFFF"/>
                </a:solidFill>
              </a:rPr>
              <a:t>The actual hands-on in the ministry to create the profile together with the internship mentor’s advice are valuable experiences and training for the student for the actual situation in the local church.</a:t>
            </a:r>
          </a:p>
        </p:txBody>
      </p:sp>
      <p:pic>
        <p:nvPicPr>
          <p:cNvPr id="47107" name="Picture 5" descr="http://dtsi.s3.amazonaws.com/departments/departments-campus-ambient-160x240.jpg">
            <a:extLst>
              <a:ext uri="{FF2B5EF4-FFF2-40B4-BE49-F238E27FC236}">
                <a16:creationId xmlns:a16="http://schemas.microsoft.com/office/drawing/2014/main" id="{0EA8F74A-01AC-1379-69A7-57E628688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212"/>
          <a:stretch>
            <a:fillRect/>
          </a:stretch>
        </p:blipFill>
        <p:spPr bwMode="auto">
          <a:xfrm>
            <a:off x="0" y="0"/>
            <a:ext cx="2286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itle 1">
            <a:extLst>
              <a:ext uri="{FF2B5EF4-FFF2-40B4-BE49-F238E27FC236}">
                <a16:creationId xmlns:a16="http://schemas.microsoft.com/office/drawing/2014/main" id="{E47C43C1-E6B1-EBD0-2D0E-D5BD3E9C205A}"/>
              </a:ext>
            </a:extLst>
          </p:cNvPr>
          <p:cNvSpPr>
            <a:spLocks noGrp="1"/>
          </p:cNvSpPr>
          <p:nvPr>
            <p:ph type="title"/>
          </p:nvPr>
        </p:nvSpPr>
        <p:spPr>
          <a:xfrm>
            <a:off x="533400" y="19050"/>
            <a:ext cx="8229600" cy="1143000"/>
          </a:xfrm>
        </p:spPr>
        <p:txBody>
          <a:bodyPr/>
          <a:lstStyle/>
          <a:p>
            <a:pPr eaLnBrk="1" hangingPunct="1"/>
            <a:r>
              <a:rPr lang="en-US" altLang="en-US" b="1">
                <a:solidFill>
                  <a:srgbClr val="FFFFFF"/>
                </a:solidFill>
              </a:rPr>
              <a:t>Purpose </a:t>
            </a:r>
            <a:endParaRPr lang="en-US" altLang="en-US" b="1">
              <a:solidFill>
                <a:srgbClr val="7030A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F3BEDE-BDCE-F664-EC52-C74105D6EF86}"/>
              </a:ext>
            </a:extLst>
          </p:cNvPr>
          <p:cNvSpPr/>
          <p:nvPr/>
        </p:nvSpPr>
        <p:spPr>
          <a:xfrm>
            <a:off x="4552950" y="0"/>
            <a:ext cx="459105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Content Placeholder 2">
            <a:extLst>
              <a:ext uri="{FF2B5EF4-FFF2-40B4-BE49-F238E27FC236}">
                <a16:creationId xmlns:a16="http://schemas.microsoft.com/office/drawing/2014/main" id="{4CF6FA6C-F8B0-6F56-1803-B57B57B2CE1E}"/>
              </a:ext>
            </a:extLst>
          </p:cNvPr>
          <p:cNvSpPr txBox="1">
            <a:spLocks/>
          </p:cNvSpPr>
          <p:nvPr/>
        </p:nvSpPr>
        <p:spPr bwMode="auto">
          <a:xfrm>
            <a:off x="1371600" y="2709863"/>
            <a:ext cx="6324600" cy="3429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defRPr/>
            </a:pPr>
            <a:endParaRPr lang="en-US" altLang="en-US" b="1" dirty="0">
              <a:solidFill>
                <a:srgbClr val="7030A0"/>
              </a:solidFill>
            </a:endParaRPr>
          </a:p>
          <a:p>
            <a:pPr>
              <a:defRPr/>
            </a:pPr>
            <a:endParaRPr lang="en-US" altLang="en-US" b="1" dirty="0">
              <a:solidFill>
                <a:srgbClr val="7030A0"/>
              </a:solidFill>
            </a:endParaRPr>
          </a:p>
        </p:txBody>
      </p:sp>
      <p:sp>
        <p:nvSpPr>
          <p:cNvPr id="2" name="Title 1">
            <a:extLst>
              <a:ext uri="{FF2B5EF4-FFF2-40B4-BE49-F238E27FC236}">
                <a16:creationId xmlns:a16="http://schemas.microsoft.com/office/drawing/2014/main" id="{773269C9-88BF-AF87-98F4-8C9CD5A02E8B}"/>
              </a:ext>
            </a:extLst>
          </p:cNvPr>
          <p:cNvSpPr>
            <a:spLocks noGrp="1"/>
          </p:cNvSpPr>
          <p:nvPr>
            <p:ph type="title"/>
          </p:nvPr>
        </p:nvSpPr>
        <p:spPr>
          <a:xfrm>
            <a:off x="419100" y="609600"/>
            <a:ext cx="8229600" cy="1143000"/>
          </a:xfrm>
        </p:spPr>
        <p:txBody>
          <a:bodyPr rtlCol="0">
            <a:normAutofit fontScale="90000"/>
          </a:bodyPr>
          <a:lstStyle/>
          <a:p>
            <a:pPr eaLnBrk="1" fontAlgn="auto" hangingPunct="1">
              <a:spcAft>
                <a:spcPts val="0"/>
              </a:spcAft>
              <a:defRPr/>
            </a:pPr>
            <a:r>
              <a:rPr lang="en-US" b="1" dirty="0">
                <a:solidFill>
                  <a:srgbClr val="FFFFFF"/>
                </a:solidFill>
              </a:rPr>
              <a:t>Reflection: </a:t>
            </a:r>
            <a:br>
              <a:rPr lang="en-US" b="1" dirty="0">
                <a:solidFill>
                  <a:srgbClr val="FFFFFF"/>
                </a:solidFill>
              </a:rPr>
            </a:br>
            <a:r>
              <a:rPr lang="en-US" b="1" dirty="0">
                <a:solidFill>
                  <a:srgbClr val="FFFFFF"/>
                </a:solidFill>
              </a:rPr>
              <a:t>How well would a DTS model </a:t>
            </a:r>
            <a:br>
              <a:rPr lang="en-US" b="1" dirty="0">
                <a:solidFill>
                  <a:srgbClr val="FFFFFF"/>
                </a:solidFill>
              </a:rPr>
            </a:br>
            <a:r>
              <a:rPr lang="en-US" b="1" dirty="0">
                <a:solidFill>
                  <a:srgbClr val="FFFFFF"/>
                </a:solidFill>
              </a:rPr>
              <a:t>work for SBC?</a:t>
            </a:r>
          </a:p>
        </p:txBody>
      </p:sp>
      <p:pic>
        <p:nvPicPr>
          <p:cNvPr id="48133" name="Picture 5" descr="http://www.sbc.edu.sg/templates/sbcformal/images/top_logo.jpg">
            <a:extLst>
              <a:ext uri="{FF2B5EF4-FFF2-40B4-BE49-F238E27FC236}">
                <a16:creationId xmlns:a16="http://schemas.microsoft.com/office/drawing/2014/main" id="{7FE83FBA-C9BA-D14F-3FA2-06ACD5528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10" t="8064" r="6837" b="8160"/>
          <a:stretch>
            <a:fillRect/>
          </a:stretch>
        </p:blipFill>
        <p:spPr bwMode="auto">
          <a:xfrm>
            <a:off x="2057400" y="3281363"/>
            <a:ext cx="2306638"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descr="C:\Users\gracetan\AppData\Local\Temp\new-dts-seal.png">
            <a:extLst>
              <a:ext uri="{FF2B5EF4-FFF2-40B4-BE49-F238E27FC236}">
                <a16:creationId xmlns:a16="http://schemas.microsoft.com/office/drawing/2014/main" id="{5046F2A6-B166-8A2E-F4FE-E28DEB28D9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3276600"/>
            <a:ext cx="2346325" cy="2295525"/>
          </a:xfrm>
          <a:solidFill>
            <a:srgbClr val="7030A0"/>
          </a:solid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0AA57566-9F31-86C1-7D36-BAEA5AE98676}"/>
              </a:ext>
            </a:extLst>
          </p:cNvPr>
          <p:cNvSpPr>
            <a:spLocks noGrp="1"/>
          </p:cNvSpPr>
          <p:nvPr>
            <p:ph idx="1"/>
          </p:nvPr>
        </p:nvSpPr>
        <p:spPr>
          <a:xfrm>
            <a:off x="0" y="0"/>
            <a:ext cx="9144000" cy="6858000"/>
          </a:xfrm>
          <a:solidFill>
            <a:srgbClr val="990F01"/>
          </a:solidFill>
        </p:spPr>
        <p:txBody>
          <a:bodyPr/>
          <a:lstStyle/>
          <a:p>
            <a:pPr eaLnBrk="1" hangingPunct="1"/>
            <a:endParaRPr lang="en-US" altLang="en-US" b="1">
              <a:solidFill>
                <a:srgbClr val="7030A0"/>
              </a:solidFill>
            </a:endParaRPr>
          </a:p>
        </p:txBody>
      </p:sp>
      <p:sp>
        <p:nvSpPr>
          <p:cNvPr id="49155" name="Title 1">
            <a:extLst>
              <a:ext uri="{FF2B5EF4-FFF2-40B4-BE49-F238E27FC236}">
                <a16:creationId xmlns:a16="http://schemas.microsoft.com/office/drawing/2014/main" id="{33E2206B-F9F6-CF56-2189-0D024C399864}"/>
              </a:ext>
            </a:extLst>
          </p:cNvPr>
          <p:cNvSpPr>
            <a:spLocks noGrp="1"/>
          </p:cNvSpPr>
          <p:nvPr>
            <p:ph type="title"/>
          </p:nvPr>
        </p:nvSpPr>
        <p:spPr>
          <a:xfrm>
            <a:off x="609600" y="1752600"/>
            <a:ext cx="8229600" cy="1143000"/>
          </a:xfrm>
        </p:spPr>
        <p:txBody>
          <a:bodyPr/>
          <a:lstStyle/>
          <a:p>
            <a:pPr eaLnBrk="1" hangingPunct="1"/>
            <a:r>
              <a:rPr lang="en-US" altLang="en-US" b="1">
                <a:solidFill>
                  <a:srgbClr val="FFFFFF"/>
                </a:solidFill>
              </a:rPr>
              <a:t>The SBC model </a:t>
            </a:r>
            <a:br>
              <a:rPr lang="en-US" altLang="en-US" b="1">
                <a:solidFill>
                  <a:srgbClr val="FFFFFF"/>
                </a:solidFill>
              </a:rPr>
            </a:br>
            <a:r>
              <a:rPr lang="en-US" altLang="en-US" b="1">
                <a:solidFill>
                  <a:srgbClr val="FFFFFF"/>
                </a:solidFill>
              </a:rPr>
              <a:t>for training disciples </a:t>
            </a:r>
            <a:br>
              <a:rPr lang="en-US" altLang="en-US" b="1">
                <a:solidFill>
                  <a:srgbClr val="FFFFFF"/>
                </a:solidFill>
              </a:rPr>
            </a:br>
            <a:r>
              <a:rPr lang="en-US" altLang="en-US" b="1">
                <a:solidFill>
                  <a:srgbClr val="FFFFFF"/>
                </a:solidFill>
              </a:rPr>
              <a:t>has similarities with that of DTS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3A7D95-D352-A038-186B-3025A6944B4F}"/>
              </a:ext>
            </a:extLst>
          </p:cNvPr>
          <p:cNvSpPr/>
          <p:nvPr/>
        </p:nvSpPr>
        <p:spPr>
          <a:xfrm>
            <a:off x="-36513" y="0"/>
            <a:ext cx="9180513"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79" name="Title 1">
            <a:extLst>
              <a:ext uri="{FF2B5EF4-FFF2-40B4-BE49-F238E27FC236}">
                <a16:creationId xmlns:a16="http://schemas.microsoft.com/office/drawing/2014/main" id="{D1D81DCA-7499-4F88-7290-22D67CBA6121}"/>
              </a:ext>
            </a:extLst>
          </p:cNvPr>
          <p:cNvSpPr>
            <a:spLocks noGrp="1"/>
          </p:cNvSpPr>
          <p:nvPr>
            <p:ph type="title"/>
          </p:nvPr>
        </p:nvSpPr>
        <p:spPr>
          <a:solidFill>
            <a:srgbClr val="FFFFFF"/>
          </a:solidFill>
        </p:spPr>
        <p:txBody>
          <a:bodyPr/>
          <a:lstStyle/>
          <a:p>
            <a:pPr eaLnBrk="1" hangingPunct="1"/>
            <a:r>
              <a:rPr lang="en-US" altLang="en-US" b="1">
                <a:solidFill>
                  <a:srgbClr val="C00000"/>
                </a:solidFill>
              </a:rPr>
              <a:t>Spiritual Formation Program </a:t>
            </a:r>
          </a:p>
        </p:txBody>
      </p:sp>
      <p:sp>
        <p:nvSpPr>
          <p:cNvPr id="3" name="Content Placeholder 2">
            <a:extLst>
              <a:ext uri="{FF2B5EF4-FFF2-40B4-BE49-F238E27FC236}">
                <a16:creationId xmlns:a16="http://schemas.microsoft.com/office/drawing/2014/main" id="{F24C2067-D0FB-451B-A49F-95BA30DE34F0}"/>
              </a:ext>
            </a:extLst>
          </p:cNvPr>
          <p:cNvSpPr>
            <a:spLocks noGrp="1"/>
          </p:cNvSpPr>
          <p:nvPr>
            <p:ph idx="1"/>
          </p:nvPr>
        </p:nvSpPr>
        <p:spPr>
          <a:xfrm>
            <a:off x="438150" y="1828800"/>
            <a:ext cx="8229600" cy="2492375"/>
          </a:xfrm>
        </p:spPr>
        <p:txBody>
          <a:bodyPr rtlCol="0">
            <a:normAutofit lnSpcReduction="10000"/>
          </a:bodyPr>
          <a:lstStyle/>
          <a:p>
            <a:pPr eaLnBrk="1" fontAlgn="auto" hangingPunct="1">
              <a:spcAft>
                <a:spcPts val="0"/>
              </a:spcAft>
              <a:defRPr/>
            </a:pPr>
            <a:r>
              <a:rPr lang="en-US" b="1" dirty="0">
                <a:solidFill>
                  <a:srgbClr val="FFFFFF"/>
                </a:solidFill>
              </a:rPr>
              <a:t>SOTC has a 6 semester SF program in the curriculum. </a:t>
            </a:r>
          </a:p>
          <a:p>
            <a:pPr eaLnBrk="1" fontAlgn="auto" hangingPunct="1">
              <a:spcAft>
                <a:spcPts val="0"/>
              </a:spcAft>
              <a:defRPr/>
            </a:pPr>
            <a:endParaRPr lang="en-US" b="1" dirty="0">
              <a:solidFill>
                <a:srgbClr val="FFFFFF"/>
              </a:solidFill>
            </a:endParaRPr>
          </a:p>
          <a:p>
            <a:pPr eaLnBrk="1" fontAlgn="auto" hangingPunct="1">
              <a:spcAft>
                <a:spcPts val="0"/>
              </a:spcAft>
              <a:defRPr/>
            </a:pPr>
            <a:r>
              <a:rPr lang="en-US" b="1" dirty="0">
                <a:solidFill>
                  <a:srgbClr val="FFFFFF"/>
                </a:solidFill>
              </a:rPr>
              <a:t>The content is quite similar to that offered in DTS.  </a:t>
            </a:r>
          </a:p>
        </p:txBody>
      </p:sp>
      <p:pic>
        <p:nvPicPr>
          <p:cNvPr id="50181" name="Picture 7" descr="http://www.streetdirectory.com/stock_images/travel/simg_show/12421991950354/1/singapore_bible_college/">
            <a:extLst>
              <a:ext uri="{FF2B5EF4-FFF2-40B4-BE49-F238E27FC236}">
                <a16:creationId xmlns:a16="http://schemas.microsoft.com/office/drawing/2014/main" id="{BE5DAD5E-BDF3-4CDF-FA4F-17A50DAD6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5855"/>
          <a:stretch>
            <a:fillRect/>
          </a:stretch>
        </p:blipFill>
        <p:spPr bwMode="auto">
          <a:xfrm>
            <a:off x="-36513" y="4498975"/>
            <a:ext cx="9180513"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B055C-AE2E-9FFD-6EED-43DC87A17B9F}"/>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03" name="Title 1">
            <a:extLst>
              <a:ext uri="{FF2B5EF4-FFF2-40B4-BE49-F238E27FC236}">
                <a16:creationId xmlns:a16="http://schemas.microsoft.com/office/drawing/2014/main" id="{BEB30FF3-7024-1E56-76ED-5E9641CCD148}"/>
              </a:ext>
            </a:extLst>
          </p:cNvPr>
          <p:cNvSpPr>
            <a:spLocks noGrp="1"/>
          </p:cNvSpPr>
          <p:nvPr>
            <p:ph type="title"/>
          </p:nvPr>
        </p:nvSpPr>
        <p:spPr>
          <a:xfrm>
            <a:off x="457200" y="76200"/>
            <a:ext cx="8229600" cy="1143000"/>
          </a:xfrm>
          <a:solidFill>
            <a:srgbClr val="FFFFFF"/>
          </a:solidFill>
        </p:spPr>
        <p:txBody>
          <a:bodyPr/>
          <a:lstStyle/>
          <a:p>
            <a:pPr eaLnBrk="1" hangingPunct="1"/>
            <a:r>
              <a:rPr lang="en-US" altLang="en-US" b="1">
                <a:solidFill>
                  <a:srgbClr val="C00000"/>
                </a:solidFill>
              </a:rPr>
              <a:t>Spiritual Formation Program</a:t>
            </a:r>
          </a:p>
        </p:txBody>
      </p:sp>
      <p:sp>
        <p:nvSpPr>
          <p:cNvPr id="3" name="Content Placeholder 2">
            <a:extLst>
              <a:ext uri="{FF2B5EF4-FFF2-40B4-BE49-F238E27FC236}">
                <a16:creationId xmlns:a16="http://schemas.microsoft.com/office/drawing/2014/main" id="{7DA3BA46-5DA6-1CC1-3B2B-0D726CB2C756}"/>
              </a:ext>
            </a:extLst>
          </p:cNvPr>
          <p:cNvSpPr>
            <a:spLocks noGrp="1"/>
          </p:cNvSpPr>
          <p:nvPr>
            <p:ph idx="1"/>
          </p:nvPr>
        </p:nvSpPr>
        <p:spPr>
          <a:xfrm>
            <a:off x="171450" y="1371600"/>
            <a:ext cx="8763000" cy="4525963"/>
          </a:xfrm>
        </p:spPr>
        <p:txBody>
          <a:bodyPr rtlCol="0">
            <a:normAutofit/>
          </a:bodyPr>
          <a:lstStyle/>
          <a:p>
            <a:pPr marL="0" indent="0" eaLnBrk="1" fontAlgn="auto" hangingPunct="1">
              <a:spcAft>
                <a:spcPts val="0"/>
              </a:spcAft>
              <a:buFont typeface="Arial" charset="0"/>
              <a:buNone/>
              <a:defRPr/>
            </a:pPr>
            <a:r>
              <a:rPr lang="en-US" sz="3000" b="1" dirty="0">
                <a:solidFill>
                  <a:srgbClr val="FFFFFF"/>
                </a:solidFill>
              </a:rPr>
              <a:t>In first four semesters, students are led to </a:t>
            </a:r>
          </a:p>
          <a:p>
            <a:pPr eaLnBrk="1" fontAlgn="auto" hangingPunct="1">
              <a:spcAft>
                <a:spcPts val="0"/>
              </a:spcAft>
              <a:defRPr/>
            </a:pPr>
            <a:r>
              <a:rPr lang="en-US" sz="3000" b="1" dirty="0">
                <a:solidFill>
                  <a:srgbClr val="FFFFFF"/>
                </a:solidFill>
              </a:rPr>
              <a:t>discover their identity, </a:t>
            </a:r>
          </a:p>
          <a:p>
            <a:pPr eaLnBrk="1" fontAlgn="auto" hangingPunct="1">
              <a:spcAft>
                <a:spcPts val="0"/>
              </a:spcAft>
              <a:defRPr/>
            </a:pPr>
            <a:r>
              <a:rPr lang="en-US" sz="3000" b="1" dirty="0">
                <a:solidFill>
                  <a:srgbClr val="FFFFFF"/>
                </a:solidFill>
              </a:rPr>
              <a:t>build community through sharing </a:t>
            </a:r>
            <a:r>
              <a:rPr lang="en-US" sz="3000" b="1" i="1" dirty="0">
                <a:solidFill>
                  <a:srgbClr val="FFFFFF"/>
                </a:solidFill>
              </a:rPr>
              <a:t>Life Story</a:t>
            </a:r>
            <a:r>
              <a:rPr lang="en-US" sz="3000" b="1" dirty="0">
                <a:solidFill>
                  <a:srgbClr val="FFFFFF"/>
                </a:solidFill>
              </a:rPr>
              <a:t>, </a:t>
            </a:r>
          </a:p>
          <a:p>
            <a:pPr eaLnBrk="1" fontAlgn="auto" hangingPunct="1">
              <a:spcAft>
                <a:spcPts val="0"/>
              </a:spcAft>
              <a:defRPr/>
            </a:pPr>
            <a:r>
              <a:rPr lang="en-US" sz="3000" b="1" dirty="0">
                <a:solidFill>
                  <a:srgbClr val="FFFFFF"/>
                </a:solidFill>
              </a:rPr>
              <a:t>discuss integrity through sharing their struggles and failures with their small group, and </a:t>
            </a:r>
          </a:p>
          <a:p>
            <a:pPr eaLnBrk="1" fontAlgn="auto" hangingPunct="1">
              <a:spcAft>
                <a:spcPts val="0"/>
              </a:spcAft>
              <a:defRPr/>
            </a:pPr>
            <a:r>
              <a:rPr lang="en-US" sz="3000" b="1" dirty="0">
                <a:solidFill>
                  <a:srgbClr val="FFFFFF"/>
                </a:solidFill>
              </a:rPr>
              <a:t>consider where and how they will serve the church of God in ministry.</a:t>
            </a:r>
          </a:p>
          <a:p>
            <a:pPr marL="0" indent="0" eaLnBrk="1" fontAlgn="auto" hangingPunct="1">
              <a:spcAft>
                <a:spcPts val="0"/>
              </a:spcAft>
              <a:buFont typeface="Arial" charset="0"/>
              <a:buNone/>
              <a:defRPr/>
            </a:pPr>
            <a:endParaRPr lang="en-US" sz="3000" b="1" dirty="0">
              <a:solidFill>
                <a:srgbClr val="FFFFFF"/>
              </a:solidFill>
            </a:endParaRPr>
          </a:p>
        </p:txBody>
      </p:sp>
      <p:pic>
        <p:nvPicPr>
          <p:cNvPr id="51205" name="Picture 7" descr="http://www.streetdirectory.com/stock_images/travel/simg_show/12421991950354/1/singapore_bible_college/">
            <a:extLst>
              <a:ext uri="{FF2B5EF4-FFF2-40B4-BE49-F238E27FC236}">
                <a16:creationId xmlns:a16="http://schemas.microsoft.com/office/drawing/2014/main" id="{5A00D7D9-8EBE-F2AC-570C-9BBF498D6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5855"/>
          <a:stretch>
            <a:fillRect/>
          </a:stretch>
        </p:blipFill>
        <p:spPr bwMode="auto">
          <a:xfrm>
            <a:off x="-36513" y="5181600"/>
            <a:ext cx="91805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2BFE73-D620-B69A-C68A-735877F160DD}"/>
              </a:ext>
            </a:extLst>
          </p:cNvPr>
          <p:cNvSpPr/>
          <p:nvPr/>
        </p:nvSpPr>
        <p:spPr>
          <a:xfrm>
            <a:off x="228600" y="228600"/>
            <a:ext cx="8763000" cy="6400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2" name="Title 1">
            <a:extLst>
              <a:ext uri="{FF2B5EF4-FFF2-40B4-BE49-F238E27FC236}">
                <a16:creationId xmlns:a16="http://schemas.microsoft.com/office/drawing/2014/main" id="{0C705394-ADDE-72D3-EA62-B0D78F78A8B3}"/>
              </a:ext>
            </a:extLst>
          </p:cNvPr>
          <p:cNvSpPr>
            <a:spLocks noGrp="1"/>
          </p:cNvSpPr>
          <p:nvPr>
            <p:ph type="title"/>
          </p:nvPr>
        </p:nvSpPr>
        <p:spPr/>
        <p:txBody>
          <a:bodyPr rtlCol="0">
            <a:normAutofit fontScale="90000"/>
          </a:bodyPr>
          <a:lstStyle/>
          <a:p>
            <a:pPr eaLnBrk="1" fontAlgn="auto" hangingPunct="1">
              <a:spcAft>
                <a:spcPts val="0"/>
              </a:spcAft>
              <a:defRPr/>
            </a:pPr>
            <a:r>
              <a:rPr lang="en-SG" b="1" dirty="0">
                <a:solidFill>
                  <a:srgbClr val="7030A0"/>
                </a:solidFill>
              </a:rPr>
              <a:t>The Educational Ministries and Leadership (EML) Department</a:t>
            </a:r>
            <a:endParaRPr lang="en-US" b="1" dirty="0">
              <a:solidFill>
                <a:srgbClr val="7030A0"/>
              </a:solidFill>
            </a:endParaRPr>
          </a:p>
        </p:txBody>
      </p:sp>
      <p:sp>
        <p:nvSpPr>
          <p:cNvPr id="6148" name="Content Placeholder 2">
            <a:extLst>
              <a:ext uri="{FF2B5EF4-FFF2-40B4-BE49-F238E27FC236}">
                <a16:creationId xmlns:a16="http://schemas.microsoft.com/office/drawing/2014/main" id="{12D6347F-8C41-D3B7-607C-8DE22E715EBA}"/>
              </a:ext>
            </a:extLst>
          </p:cNvPr>
          <p:cNvSpPr>
            <a:spLocks noGrp="1"/>
          </p:cNvSpPr>
          <p:nvPr>
            <p:ph idx="1"/>
          </p:nvPr>
        </p:nvSpPr>
        <p:spPr>
          <a:xfrm>
            <a:off x="457200" y="1828800"/>
            <a:ext cx="8229600" cy="4525963"/>
          </a:xfrm>
        </p:spPr>
        <p:txBody>
          <a:bodyPr/>
          <a:lstStyle/>
          <a:p>
            <a:pPr eaLnBrk="1" hangingPunct="1"/>
            <a:r>
              <a:rPr lang="en-US" altLang="en-US" b="1">
                <a:solidFill>
                  <a:srgbClr val="7030A0"/>
                </a:solidFill>
              </a:rPr>
              <a:t>Leadership studies and courses to develop student knowledge and competency in leadership </a:t>
            </a:r>
          </a:p>
        </p:txBody>
      </p:sp>
      <p:pic>
        <p:nvPicPr>
          <p:cNvPr id="6149" name="Picture 7" descr="C:\Users\gracetan\AppData\Local\Temp\new-dts-seal.png">
            <a:extLst>
              <a:ext uri="{FF2B5EF4-FFF2-40B4-BE49-F238E27FC236}">
                <a16:creationId xmlns:a16="http://schemas.microsoft.com/office/drawing/2014/main" id="{2812149E-000E-4A82-EF85-62D778262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419600"/>
            <a:ext cx="19335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DBF5F-673A-90E5-19BD-26010BCBCC58}"/>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27" name="Title 1">
            <a:extLst>
              <a:ext uri="{FF2B5EF4-FFF2-40B4-BE49-F238E27FC236}">
                <a16:creationId xmlns:a16="http://schemas.microsoft.com/office/drawing/2014/main" id="{785BB6F8-C231-23DE-2BDA-80203718A56E}"/>
              </a:ext>
            </a:extLst>
          </p:cNvPr>
          <p:cNvSpPr>
            <a:spLocks noGrp="1"/>
          </p:cNvSpPr>
          <p:nvPr>
            <p:ph type="title"/>
          </p:nvPr>
        </p:nvSpPr>
        <p:spPr>
          <a:xfrm>
            <a:off x="457200" y="152400"/>
            <a:ext cx="8229600" cy="1143000"/>
          </a:xfrm>
          <a:solidFill>
            <a:srgbClr val="FFFFFF"/>
          </a:solidFill>
        </p:spPr>
        <p:txBody>
          <a:bodyPr/>
          <a:lstStyle/>
          <a:p>
            <a:pPr eaLnBrk="1" hangingPunct="1"/>
            <a:r>
              <a:rPr lang="en-US" altLang="en-US" b="1">
                <a:solidFill>
                  <a:srgbClr val="C00000"/>
                </a:solidFill>
              </a:rPr>
              <a:t>Spiritual Formation Program </a:t>
            </a:r>
          </a:p>
        </p:txBody>
      </p:sp>
      <p:sp>
        <p:nvSpPr>
          <p:cNvPr id="52228" name="Content Placeholder 2">
            <a:extLst>
              <a:ext uri="{FF2B5EF4-FFF2-40B4-BE49-F238E27FC236}">
                <a16:creationId xmlns:a16="http://schemas.microsoft.com/office/drawing/2014/main" id="{58A11ACE-6481-A1C7-3B58-9A8285E14462}"/>
              </a:ext>
            </a:extLst>
          </p:cNvPr>
          <p:cNvSpPr>
            <a:spLocks noGrp="1"/>
          </p:cNvSpPr>
          <p:nvPr>
            <p:ph idx="1"/>
          </p:nvPr>
        </p:nvSpPr>
        <p:spPr>
          <a:xfrm>
            <a:off x="457200" y="1295400"/>
            <a:ext cx="8229600" cy="4525963"/>
          </a:xfrm>
        </p:spPr>
        <p:txBody>
          <a:bodyPr/>
          <a:lstStyle/>
          <a:p>
            <a:pPr eaLnBrk="1" hangingPunct="1"/>
            <a:r>
              <a:rPr lang="en-US" altLang="en-US" b="1">
                <a:solidFill>
                  <a:srgbClr val="FFFFFF"/>
                </a:solidFill>
              </a:rPr>
              <a:t>Students continue with the same SF group for all 4 semesters. </a:t>
            </a:r>
          </a:p>
          <a:p>
            <a:pPr eaLnBrk="1" hangingPunct="1"/>
            <a:r>
              <a:rPr lang="en-US" altLang="en-US" b="1">
                <a:solidFill>
                  <a:srgbClr val="FFFFFF"/>
                </a:solidFill>
              </a:rPr>
              <a:t>2 assigned SF lecturers will lead the small groups, rotating every semester.</a:t>
            </a:r>
          </a:p>
          <a:p>
            <a:pPr eaLnBrk="1" hangingPunct="1"/>
            <a:r>
              <a:rPr lang="en-US" altLang="en-US" b="1">
                <a:solidFill>
                  <a:srgbClr val="FFFFFF"/>
                </a:solidFill>
              </a:rPr>
              <a:t>At the end of each of the first four semesters, all students attend a SF retreat planned by the assigned lecturers. </a:t>
            </a:r>
          </a:p>
        </p:txBody>
      </p:sp>
      <p:pic>
        <p:nvPicPr>
          <p:cNvPr id="52229" name="Picture 7" descr="http://www.streetdirectory.com/stock_images/travel/simg_show/12421991950354/1/singapore_bible_college/">
            <a:extLst>
              <a:ext uri="{FF2B5EF4-FFF2-40B4-BE49-F238E27FC236}">
                <a16:creationId xmlns:a16="http://schemas.microsoft.com/office/drawing/2014/main" id="{0F017B1D-7409-A976-9813-D66C8A2B0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5855"/>
          <a:stretch>
            <a:fillRect/>
          </a:stretch>
        </p:blipFill>
        <p:spPr bwMode="auto">
          <a:xfrm>
            <a:off x="-36513" y="5257800"/>
            <a:ext cx="91805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21BC1C-DD65-42C1-0A5A-866AFBA7E9B5}"/>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51" name="Title 1">
            <a:extLst>
              <a:ext uri="{FF2B5EF4-FFF2-40B4-BE49-F238E27FC236}">
                <a16:creationId xmlns:a16="http://schemas.microsoft.com/office/drawing/2014/main" id="{E0C38F0F-3301-301A-BFCA-2A0D3671E2E1}"/>
              </a:ext>
            </a:extLst>
          </p:cNvPr>
          <p:cNvSpPr>
            <a:spLocks noGrp="1"/>
          </p:cNvSpPr>
          <p:nvPr>
            <p:ph type="title"/>
          </p:nvPr>
        </p:nvSpPr>
        <p:spPr>
          <a:xfrm>
            <a:off x="457200" y="228600"/>
            <a:ext cx="8229600" cy="1143000"/>
          </a:xfrm>
          <a:solidFill>
            <a:srgbClr val="FFFFFF"/>
          </a:solidFill>
        </p:spPr>
        <p:txBody>
          <a:bodyPr/>
          <a:lstStyle/>
          <a:p>
            <a:pPr eaLnBrk="1" hangingPunct="1"/>
            <a:r>
              <a:rPr lang="en-US" altLang="en-US" b="1">
                <a:solidFill>
                  <a:srgbClr val="C00000"/>
                </a:solidFill>
              </a:rPr>
              <a:t>Spiritual Formation Program </a:t>
            </a:r>
          </a:p>
        </p:txBody>
      </p:sp>
      <p:sp>
        <p:nvSpPr>
          <p:cNvPr id="53252" name="Content Placeholder 2">
            <a:extLst>
              <a:ext uri="{FF2B5EF4-FFF2-40B4-BE49-F238E27FC236}">
                <a16:creationId xmlns:a16="http://schemas.microsoft.com/office/drawing/2014/main" id="{64B90588-BE33-94D7-814F-195EE65859AA}"/>
              </a:ext>
            </a:extLst>
          </p:cNvPr>
          <p:cNvSpPr>
            <a:spLocks noGrp="1"/>
          </p:cNvSpPr>
          <p:nvPr>
            <p:ph idx="1"/>
          </p:nvPr>
        </p:nvSpPr>
        <p:spPr/>
        <p:txBody>
          <a:bodyPr/>
          <a:lstStyle/>
          <a:p>
            <a:pPr eaLnBrk="1" hangingPunct="1"/>
            <a:r>
              <a:rPr lang="en-US" altLang="en-US" b="1">
                <a:solidFill>
                  <a:srgbClr val="FFFFFF"/>
                </a:solidFill>
              </a:rPr>
              <a:t>In their final two semesters with SBC, the small groups are combined into one big group. </a:t>
            </a:r>
          </a:p>
          <a:p>
            <a:pPr eaLnBrk="1" hangingPunct="1"/>
            <a:r>
              <a:rPr lang="en-US" altLang="en-US" b="1">
                <a:solidFill>
                  <a:srgbClr val="FFFFFF"/>
                </a:solidFill>
              </a:rPr>
              <a:t>Another lecturer will be assigned to minister to their spiritual needs as well as help them get ready to go into their chosen ministry.   </a:t>
            </a:r>
          </a:p>
          <a:p>
            <a:pPr eaLnBrk="1" hangingPunct="1"/>
            <a:endParaRPr lang="en-US" altLang="en-US" b="1">
              <a:solidFill>
                <a:srgbClr val="FFFFFF"/>
              </a:solidFill>
            </a:endParaRPr>
          </a:p>
        </p:txBody>
      </p:sp>
      <p:pic>
        <p:nvPicPr>
          <p:cNvPr id="53253" name="Picture 7" descr="http://www.streetdirectory.com/stock_images/travel/simg_show/12421991950354/1/singapore_bible_college/">
            <a:extLst>
              <a:ext uri="{FF2B5EF4-FFF2-40B4-BE49-F238E27FC236}">
                <a16:creationId xmlns:a16="http://schemas.microsoft.com/office/drawing/2014/main" id="{0AEDE1AC-8133-4E1C-380A-AC1FF2FD0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5855"/>
          <a:stretch>
            <a:fillRect/>
          </a:stretch>
        </p:blipFill>
        <p:spPr bwMode="auto">
          <a:xfrm>
            <a:off x="-36513" y="5029200"/>
            <a:ext cx="91805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5BBEA-4206-E695-4F53-DAF3D81FAFD6}"/>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5" name="Title 1">
            <a:extLst>
              <a:ext uri="{FF2B5EF4-FFF2-40B4-BE49-F238E27FC236}">
                <a16:creationId xmlns:a16="http://schemas.microsoft.com/office/drawing/2014/main" id="{75AC87EE-991A-1763-9500-E4A715B07E08}"/>
              </a:ext>
            </a:extLst>
          </p:cNvPr>
          <p:cNvSpPr>
            <a:spLocks noGrp="1"/>
          </p:cNvSpPr>
          <p:nvPr>
            <p:ph type="title"/>
          </p:nvPr>
        </p:nvSpPr>
        <p:spPr/>
        <p:txBody>
          <a:bodyPr/>
          <a:lstStyle/>
          <a:p>
            <a:pPr eaLnBrk="1" hangingPunct="1"/>
            <a:r>
              <a:rPr lang="en-US" altLang="en-US" b="1">
                <a:solidFill>
                  <a:srgbClr val="FFFFFF"/>
                </a:solidFill>
              </a:rPr>
              <a:t>Observation </a:t>
            </a:r>
          </a:p>
        </p:txBody>
      </p:sp>
      <p:sp>
        <p:nvSpPr>
          <p:cNvPr id="3" name="Content Placeholder 2">
            <a:extLst>
              <a:ext uri="{FF2B5EF4-FFF2-40B4-BE49-F238E27FC236}">
                <a16:creationId xmlns:a16="http://schemas.microsoft.com/office/drawing/2014/main" id="{FABAAE6F-937F-8E65-0BA9-816DA49D1BB1}"/>
              </a:ext>
            </a:extLst>
          </p:cNvPr>
          <p:cNvSpPr>
            <a:spLocks noGrp="1"/>
          </p:cNvSpPr>
          <p:nvPr>
            <p:ph idx="1"/>
          </p:nvPr>
        </p:nvSpPr>
        <p:spPr>
          <a:xfrm>
            <a:off x="304800" y="1600200"/>
            <a:ext cx="8534400" cy="4525963"/>
          </a:xfrm>
          <a:solidFill>
            <a:srgbClr val="FFFFFF"/>
          </a:solidFill>
        </p:spPr>
        <p:txBody>
          <a:bodyPr rtlCol="0">
            <a:normAutofit fontScale="92500" lnSpcReduction="10000"/>
          </a:bodyPr>
          <a:lstStyle/>
          <a:p>
            <a:pPr eaLnBrk="1" fontAlgn="auto" hangingPunct="1">
              <a:spcAft>
                <a:spcPts val="0"/>
              </a:spcAft>
              <a:defRPr/>
            </a:pPr>
            <a:r>
              <a:rPr lang="en-US" b="1" dirty="0">
                <a:solidFill>
                  <a:srgbClr val="C00000"/>
                </a:solidFill>
              </a:rPr>
              <a:t>Small group discussions allow more interactions among students and with the lecturer in charge.</a:t>
            </a:r>
          </a:p>
          <a:p>
            <a:pPr eaLnBrk="1" fontAlgn="auto" hangingPunct="1">
              <a:spcAft>
                <a:spcPts val="0"/>
              </a:spcAft>
              <a:defRPr/>
            </a:pPr>
            <a:r>
              <a:rPr lang="en-US" b="1" dirty="0">
                <a:solidFill>
                  <a:srgbClr val="C00000"/>
                </a:solidFill>
              </a:rPr>
              <a:t>Topics discussed are specific in helping pastors-to-be become more Christ-like.</a:t>
            </a:r>
          </a:p>
          <a:p>
            <a:pPr eaLnBrk="1" fontAlgn="auto" hangingPunct="1">
              <a:spcAft>
                <a:spcPts val="0"/>
              </a:spcAft>
              <a:defRPr/>
            </a:pPr>
            <a:r>
              <a:rPr lang="en-US" b="1" dirty="0">
                <a:solidFill>
                  <a:srgbClr val="C00000"/>
                </a:solidFill>
              </a:rPr>
              <a:t>Students see the importance of their spiritual walk with Christ from the first day of school.</a:t>
            </a:r>
          </a:p>
          <a:p>
            <a:pPr eaLnBrk="1" fontAlgn="auto" hangingPunct="1">
              <a:spcAft>
                <a:spcPts val="0"/>
              </a:spcAft>
              <a:defRPr/>
            </a:pPr>
            <a:r>
              <a:rPr lang="en-US" b="1" dirty="0">
                <a:solidFill>
                  <a:srgbClr val="C00000"/>
                </a:solidFill>
              </a:rPr>
              <a:t>A helpful blueprint for practicing spirituality is at hand.</a:t>
            </a:r>
          </a:p>
          <a:p>
            <a:pPr eaLnBrk="1" fontAlgn="auto" hangingPunct="1">
              <a:spcAft>
                <a:spcPts val="0"/>
              </a:spcAft>
              <a:defRPr/>
            </a:pPr>
            <a:r>
              <a:rPr lang="en-US" b="1" dirty="0">
                <a:solidFill>
                  <a:srgbClr val="C00000"/>
                </a:solidFill>
              </a:rPr>
              <a:t>Students spiritual lives have been cared for.</a:t>
            </a:r>
          </a:p>
          <a:p>
            <a:pPr eaLnBrk="1" fontAlgn="auto" hangingPunct="1">
              <a:spcAft>
                <a:spcPts val="0"/>
              </a:spcAft>
              <a:defRPr/>
            </a:pPr>
            <a:endParaRPr lang="en-US" b="1" dirty="0">
              <a:solidFill>
                <a:srgbClr val="C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F8A3B-9DF0-1939-02CC-36D3BC88A8A8}"/>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299" name="Content Placeholder 2">
            <a:extLst>
              <a:ext uri="{FF2B5EF4-FFF2-40B4-BE49-F238E27FC236}">
                <a16:creationId xmlns:a16="http://schemas.microsoft.com/office/drawing/2014/main" id="{C8589005-4DA5-5F8D-F24A-2A5EA7E6E4AD}"/>
              </a:ext>
            </a:extLst>
          </p:cNvPr>
          <p:cNvSpPr>
            <a:spLocks noGrp="1"/>
          </p:cNvSpPr>
          <p:nvPr>
            <p:ph idx="1"/>
          </p:nvPr>
        </p:nvSpPr>
        <p:spPr>
          <a:xfrm>
            <a:off x="457200" y="2343150"/>
            <a:ext cx="8229600" cy="4525963"/>
          </a:xfrm>
        </p:spPr>
        <p:txBody>
          <a:bodyPr/>
          <a:lstStyle/>
          <a:p>
            <a:pPr eaLnBrk="1" hangingPunct="1"/>
            <a:r>
              <a:rPr lang="en-US" altLang="en-US" b="1">
                <a:solidFill>
                  <a:srgbClr val="FFFFFF"/>
                </a:solidFill>
              </a:rPr>
              <a:t>SOTC, SOTE, and SCM have Field Education (FE) and Shadow Internships which are coordinated by separate FE directors.  </a:t>
            </a:r>
          </a:p>
        </p:txBody>
      </p:sp>
      <p:sp>
        <p:nvSpPr>
          <p:cNvPr id="2" name="Title 1">
            <a:extLst>
              <a:ext uri="{FF2B5EF4-FFF2-40B4-BE49-F238E27FC236}">
                <a16:creationId xmlns:a16="http://schemas.microsoft.com/office/drawing/2014/main" id="{27B3479A-15F6-4F2C-B218-6EDC1CE3A4AB}"/>
              </a:ext>
            </a:extLst>
          </p:cNvPr>
          <p:cNvSpPr>
            <a:spLocks noGrp="1"/>
          </p:cNvSpPr>
          <p:nvPr>
            <p:ph type="title"/>
          </p:nvPr>
        </p:nvSpPr>
        <p:spPr>
          <a:solidFill>
            <a:srgbClr val="FFFFFF"/>
          </a:solidFill>
        </p:spPr>
        <p:txBody>
          <a:bodyPr rtlCol="0">
            <a:normAutofit fontScale="90000"/>
          </a:bodyPr>
          <a:lstStyle/>
          <a:p>
            <a:pPr eaLnBrk="1" fontAlgn="auto" hangingPunct="1">
              <a:spcAft>
                <a:spcPts val="0"/>
              </a:spcAft>
              <a:defRPr/>
            </a:pPr>
            <a:r>
              <a:rPr lang="en-US" b="1" dirty="0">
                <a:solidFill>
                  <a:srgbClr val="C00000"/>
                </a:solidFill>
              </a:rPr>
              <a:t>Field Education (FE) and </a:t>
            </a:r>
            <a:br>
              <a:rPr lang="en-US" b="1" dirty="0">
                <a:solidFill>
                  <a:srgbClr val="C00000"/>
                </a:solidFill>
              </a:rPr>
            </a:br>
            <a:r>
              <a:rPr lang="en-US" b="1" dirty="0">
                <a:solidFill>
                  <a:srgbClr val="C00000"/>
                </a:solidFill>
              </a:rPr>
              <a:t>Shadow Internships </a:t>
            </a:r>
          </a:p>
        </p:txBody>
      </p:sp>
      <p:pic>
        <p:nvPicPr>
          <p:cNvPr id="55301" name="Picture 5" descr="http://www.sbc.edu.sg/templates/sbcformal/images/formal_header.jpg">
            <a:extLst>
              <a:ext uri="{FF2B5EF4-FFF2-40B4-BE49-F238E27FC236}">
                <a16:creationId xmlns:a16="http://schemas.microsoft.com/office/drawing/2014/main" id="{503C1044-6B98-C79D-8BF8-56B9D370E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08663"/>
            <a:ext cx="91440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F5CB4B-162E-2F17-1886-EF63894B25A8}"/>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23" name="Content Placeholder 2">
            <a:extLst>
              <a:ext uri="{FF2B5EF4-FFF2-40B4-BE49-F238E27FC236}">
                <a16:creationId xmlns:a16="http://schemas.microsoft.com/office/drawing/2014/main" id="{3B69AA2B-EB02-0C88-96F9-BEBD0E195BB3}"/>
              </a:ext>
            </a:extLst>
          </p:cNvPr>
          <p:cNvSpPr>
            <a:spLocks noGrp="1"/>
          </p:cNvSpPr>
          <p:nvPr>
            <p:ph idx="1"/>
          </p:nvPr>
        </p:nvSpPr>
        <p:spPr/>
        <p:txBody>
          <a:bodyPr/>
          <a:lstStyle/>
          <a:p>
            <a:pPr eaLnBrk="1" hangingPunct="1"/>
            <a:r>
              <a:rPr lang="en-US" altLang="en-US" sz="3000" b="1">
                <a:solidFill>
                  <a:srgbClr val="FFFFFF"/>
                </a:solidFill>
              </a:rPr>
              <a:t>Though both are similar to the internship program in DTS, SBC differs from DTS in that students are given less autonomy in selecting the internship sites and setting formal internship goals. </a:t>
            </a:r>
          </a:p>
          <a:p>
            <a:pPr eaLnBrk="1" hangingPunct="1"/>
            <a:endParaRPr lang="en-US" altLang="en-US" sz="2000" b="1">
              <a:solidFill>
                <a:srgbClr val="FFFFFF"/>
              </a:solidFill>
            </a:endParaRPr>
          </a:p>
          <a:p>
            <a:pPr eaLnBrk="1" hangingPunct="1"/>
            <a:r>
              <a:rPr lang="en-US" altLang="en-US" sz="3000" b="1">
                <a:solidFill>
                  <a:srgbClr val="FFFFFF"/>
                </a:solidFill>
              </a:rPr>
              <a:t>Further, selecting internship sites by students is not very feasible in Singapore context due to various technical reasons.</a:t>
            </a:r>
          </a:p>
        </p:txBody>
      </p:sp>
      <p:sp>
        <p:nvSpPr>
          <p:cNvPr id="2" name="Title 1">
            <a:extLst>
              <a:ext uri="{FF2B5EF4-FFF2-40B4-BE49-F238E27FC236}">
                <a16:creationId xmlns:a16="http://schemas.microsoft.com/office/drawing/2014/main" id="{3DD84ED2-7C8D-E1D7-F610-AFB6048BF0CF}"/>
              </a:ext>
            </a:extLst>
          </p:cNvPr>
          <p:cNvSpPr>
            <a:spLocks noGrp="1"/>
          </p:cNvSpPr>
          <p:nvPr>
            <p:ph type="title"/>
          </p:nvPr>
        </p:nvSpPr>
        <p:spPr>
          <a:solidFill>
            <a:srgbClr val="FFFFFF"/>
          </a:solidFill>
        </p:spPr>
        <p:txBody>
          <a:bodyPr rtlCol="0">
            <a:normAutofit fontScale="90000"/>
          </a:bodyPr>
          <a:lstStyle/>
          <a:p>
            <a:pPr eaLnBrk="1" fontAlgn="auto" hangingPunct="1">
              <a:spcAft>
                <a:spcPts val="0"/>
              </a:spcAft>
              <a:defRPr/>
            </a:pPr>
            <a:r>
              <a:rPr lang="en-US" b="1" dirty="0">
                <a:solidFill>
                  <a:srgbClr val="C00000"/>
                </a:solidFill>
              </a:rPr>
              <a:t>Field Education (FE) and </a:t>
            </a:r>
            <a:br>
              <a:rPr lang="en-US" b="1" dirty="0">
                <a:solidFill>
                  <a:srgbClr val="C00000"/>
                </a:solidFill>
              </a:rPr>
            </a:br>
            <a:r>
              <a:rPr lang="en-US" b="1" dirty="0">
                <a:solidFill>
                  <a:srgbClr val="C00000"/>
                </a:solidFill>
              </a:rPr>
              <a:t>Shadow Internships </a:t>
            </a:r>
          </a:p>
        </p:txBody>
      </p:sp>
      <p:pic>
        <p:nvPicPr>
          <p:cNvPr id="56325" name="Picture 5" descr="http://www.sbc.edu.sg/templates/sbcformal/images/formal_header.jpg">
            <a:extLst>
              <a:ext uri="{FF2B5EF4-FFF2-40B4-BE49-F238E27FC236}">
                <a16:creationId xmlns:a16="http://schemas.microsoft.com/office/drawing/2014/main" id="{B39698E0-295A-1BD9-0289-0498AA85F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08663"/>
            <a:ext cx="91440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2B0E96-76A3-4594-5BC4-E77BE01BD011}"/>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47" name="Title 1">
            <a:extLst>
              <a:ext uri="{FF2B5EF4-FFF2-40B4-BE49-F238E27FC236}">
                <a16:creationId xmlns:a16="http://schemas.microsoft.com/office/drawing/2014/main" id="{74651903-D1C4-38C7-A65D-0714D54302E4}"/>
              </a:ext>
            </a:extLst>
          </p:cNvPr>
          <p:cNvSpPr>
            <a:spLocks noGrp="1"/>
          </p:cNvSpPr>
          <p:nvPr>
            <p:ph type="title"/>
          </p:nvPr>
        </p:nvSpPr>
        <p:spPr/>
        <p:txBody>
          <a:bodyPr/>
          <a:lstStyle/>
          <a:p>
            <a:pPr eaLnBrk="1" hangingPunct="1"/>
            <a:r>
              <a:rPr lang="en-US" altLang="en-US" b="1">
                <a:solidFill>
                  <a:srgbClr val="FFFFFF"/>
                </a:solidFill>
              </a:rPr>
              <a:t>Suggestions </a:t>
            </a:r>
          </a:p>
        </p:txBody>
      </p:sp>
      <p:sp>
        <p:nvSpPr>
          <p:cNvPr id="3" name="Content Placeholder 2">
            <a:extLst>
              <a:ext uri="{FF2B5EF4-FFF2-40B4-BE49-F238E27FC236}">
                <a16:creationId xmlns:a16="http://schemas.microsoft.com/office/drawing/2014/main" id="{6DE38760-5A8B-ACED-DA00-2458B7E7074F}"/>
              </a:ext>
            </a:extLst>
          </p:cNvPr>
          <p:cNvSpPr>
            <a:spLocks noGrp="1"/>
          </p:cNvSpPr>
          <p:nvPr>
            <p:ph idx="1"/>
          </p:nvPr>
        </p:nvSpPr>
        <p:spPr>
          <a:xfrm>
            <a:off x="457200" y="1600200"/>
            <a:ext cx="8229600" cy="5029200"/>
          </a:xfrm>
          <a:solidFill>
            <a:srgbClr val="FFFFFF"/>
          </a:solidFill>
        </p:spPr>
        <p:txBody>
          <a:bodyPr rtlCol="0">
            <a:normAutofit lnSpcReduction="10000"/>
          </a:bodyPr>
          <a:lstStyle/>
          <a:p>
            <a:pPr eaLnBrk="1" fontAlgn="auto" hangingPunct="1">
              <a:spcAft>
                <a:spcPts val="0"/>
              </a:spcAft>
              <a:defRPr/>
            </a:pPr>
            <a:r>
              <a:rPr lang="en-US" b="1" dirty="0">
                <a:solidFill>
                  <a:srgbClr val="C00000"/>
                </a:solidFill>
              </a:rPr>
              <a:t>We can learn from DTS by getting students to formally set their internship goals. </a:t>
            </a:r>
          </a:p>
          <a:p>
            <a:pPr eaLnBrk="1" fontAlgn="auto" hangingPunct="1">
              <a:spcAft>
                <a:spcPts val="0"/>
              </a:spcAft>
              <a:defRPr/>
            </a:pPr>
            <a:endParaRPr lang="en-US" b="1" dirty="0">
              <a:solidFill>
                <a:srgbClr val="C00000"/>
              </a:solidFill>
            </a:endParaRPr>
          </a:p>
          <a:p>
            <a:pPr eaLnBrk="1" fontAlgn="auto" hangingPunct="1">
              <a:spcAft>
                <a:spcPts val="0"/>
              </a:spcAft>
              <a:defRPr/>
            </a:pPr>
            <a:r>
              <a:rPr lang="en-US" b="1" dirty="0">
                <a:solidFill>
                  <a:srgbClr val="C00000"/>
                </a:solidFill>
              </a:rPr>
              <a:t>This will make them think beforehand what they want to learn through this program. </a:t>
            </a:r>
          </a:p>
          <a:p>
            <a:pPr eaLnBrk="1" fontAlgn="auto" hangingPunct="1">
              <a:spcAft>
                <a:spcPts val="0"/>
              </a:spcAft>
              <a:defRPr/>
            </a:pPr>
            <a:endParaRPr lang="en-US" b="1" dirty="0">
              <a:solidFill>
                <a:srgbClr val="C00000"/>
              </a:solidFill>
            </a:endParaRPr>
          </a:p>
          <a:p>
            <a:pPr eaLnBrk="1" fontAlgn="auto" hangingPunct="1">
              <a:spcAft>
                <a:spcPts val="0"/>
              </a:spcAft>
              <a:defRPr/>
            </a:pPr>
            <a:r>
              <a:rPr lang="en-US" b="1" dirty="0">
                <a:solidFill>
                  <a:srgbClr val="C00000"/>
                </a:solidFill>
              </a:rPr>
              <a:t>It might help FE Directors to liaise with internship sites to provide the environment for learning and at the same time monitor the progress.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979096-FF53-FF59-B410-590F216218FF}"/>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71" name="Title 1">
            <a:extLst>
              <a:ext uri="{FF2B5EF4-FFF2-40B4-BE49-F238E27FC236}">
                <a16:creationId xmlns:a16="http://schemas.microsoft.com/office/drawing/2014/main" id="{A1B290F1-BE2E-5834-18C7-8D831475FD4A}"/>
              </a:ext>
            </a:extLst>
          </p:cNvPr>
          <p:cNvSpPr>
            <a:spLocks noGrp="1"/>
          </p:cNvSpPr>
          <p:nvPr>
            <p:ph type="title"/>
          </p:nvPr>
        </p:nvSpPr>
        <p:spPr/>
        <p:txBody>
          <a:bodyPr/>
          <a:lstStyle/>
          <a:p>
            <a:pPr eaLnBrk="1" hangingPunct="1"/>
            <a:r>
              <a:rPr lang="en-US" altLang="en-US" b="1">
                <a:solidFill>
                  <a:srgbClr val="FFFFFF"/>
                </a:solidFill>
              </a:rPr>
              <a:t>Suggestions </a:t>
            </a:r>
          </a:p>
        </p:txBody>
      </p:sp>
      <p:sp>
        <p:nvSpPr>
          <p:cNvPr id="58372" name="Content Placeholder 2">
            <a:extLst>
              <a:ext uri="{FF2B5EF4-FFF2-40B4-BE49-F238E27FC236}">
                <a16:creationId xmlns:a16="http://schemas.microsoft.com/office/drawing/2014/main" id="{1EFB0720-6E0D-6E7E-8FA8-87F994C0A605}"/>
              </a:ext>
            </a:extLst>
          </p:cNvPr>
          <p:cNvSpPr>
            <a:spLocks noGrp="1"/>
          </p:cNvSpPr>
          <p:nvPr>
            <p:ph idx="1"/>
          </p:nvPr>
        </p:nvSpPr>
        <p:spPr>
          <a:solidFill>
            <a:srgbClr val="FFFFFF"/>
          </a:solidFill>
        </p:spPr>
        <p:txBody>
          <a:bodyPr/>
          <a:lstStyle/>
          <a:p>
            <a:pPr eaLnBrk="1" hangingPunct="1"/>
            <a:r>
              <a:rPr lang="en-US" altLang="en-US" b="1">
                <a:solidFill>
                  <a:srgbClr val="C00000"/>
                </a:solidFill>
              </a:rPr>
              <a:t>It also allows FE Directors to help students set realistic goals and guide them to achieve these goals. </a:t>
            </a:r>
          </a:p>
          <a:p>
            <a:pPr eaLnBrk="1" hangingPunct="1"/>
            <a:endParaRPr lang="en-US" altLang="en-US" b="1">
              <a:solidFill>
                <a:srgbClr val="C00000"/>
              </a:solidFill>
            </a:endParaRPr>
          </a:p>
          <a:p>
            <a:pPr eaLnBrk="1" hangingPunct="1"/>
            <a:r>
              <a:rPr lang="en-US" altLang="en-US" b="1">
                <a:solidFill>
                  <a:srgbClr val="C00000"/>
                </a:solidFill>
              </a:rPr>
              <a:t>The goals will also give students some focus during internship and learn some practical skills that they think will be useful for future ministry.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B78364-B00A-8643-AB78-DF8D17C8A38F}"/>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395" name="Title 1">
            <a:extLst>
              <a:ext uri="{FF2B5EF4-FFF2-40B4-BE49-F238E27FC236}">
                <a16:creationId xmlns:a16="http://schemas.microsoft.com/office/drawing/2014/main" id="{ADB67B7E-B4F1-5B8D-782B-0F5F51B41464}"/>
              </a:ext>
            </a:extLst>
          </p:cNvPr>
          <p:cNvSpPr>
            <a:spLocks noGrp="1"/>
          </p:cNvSpPr>
          <p:nvPr>
            <p:ph type="title"/>
          </p:nvPr>
        </p:nvSpPr>
        <p:spPr/>
        <p:txBody>
          <a:bodyPr/>
          <a:lstStyle/>
          <a:p>
            <a:pPr eaLnBrk="1" hangingPunct="1"/>
            <a:r>
              <a:rPr lang="en-US" altLang="en-US" b="1">
                <a:solidFill>
                  <a:srgbClr val="FFFFFF"/>
                </a:solidFill>
              </a:rPr>
              <a:t>Suggestions </a:t>
            </a:r>
          </a:p>
        </p:txBody>
      </p:sp>
      <p:sp>
        <p:nvSpPr>
          <p:cNvPr id="3" name="Content Placeholder 2">
            <a:extLst>
              <a:ext uri="{FF2B5EF4-FFF2-40B4-BE49-F238E27FC236}">
                <a16:creationId xmlns:a16="http://schemas.microsoft.com/office/drawing/2014/main" id="{BB976243-7969-97BA-97AD-74CE6F630457}"/>
              </a:ext>
            </a:extLst>
          </p:cNvPr>
          <p:cNvSpPr>
            <a:spLocks noGrp="1"/>
          </p:cNvSpPr>
          <p:nvPr>
            <p:ph idx="1"/>
          </p:nvPr>
        </p:nvSpPr>
        <p:spPr>
          <a:solidFill>
            <a:srgbClr val="FFFFFF"/>
          </a:solidFill>
        </p:spPr>
        <p:txBody>
          <a:bodyPr rtlCol="0">
            <a:normAutofit fontScale="92500" lnSpcReduction="20000"/>
          </a:bodyPr>
          <a:lstStyle/>
          <a:p>
            <a:pPr eaLnBrk="1" fontAlgn="auto" hangingPunct="1">
              <a:spcAft>
                <a:spcPts val="0"/>
              </a:spcAft>
              <a:defRPr/>
            </a:pPr>
            <a:r>
              <a:rPr lang="en-US" b="1" dirty="0">
                <a:solidFill>
                  <a:srgbClr val="C00000"/>
                </a:solidFill>
              </a:rPr>
              <a:t>We can also try the ministry profile program for internship. </a:t>
            </a:r>
          </a:p>
          <a:p>
            <a:pPr eaLnBrk="1" fontAlgn="auto" hangingPunct="1">
              <a:spcAft>
                <a:spcPts val="0"/>
              </a:spcAft>
              <a:defRPr/>
            </a:pPr>
            <a:endParaRPr lang="en-US" b="1" dirty="0">
              <a:solidFill>
                <a:srgbClr val="C00000"/>
              </a:solidFill>
            </a:endParaRPr>
          </a:p>
          <a:p>
            <a:pPr eaLnBrk="1" fontAlgn="auto" hangingPunct="1">
              <a:spcAft>
                <a:spcPts val="0"/>
              </a:spcAft>
              <a:defRPr/>
            </a:pPr>
            <a:r>
              <a:rPr lang="en-US" b="1" dirty="0">
                <a:solidFill>
                  <a:srgbClr val="C00000"/>
                </a:solidFill>
              </a:rPr>
              <a:t>This will give students opportunity to explore and attempt specific ministry skills in the real world but under the supervision of mentors and lecturers. </a:t>
            </a:r>
          </a:p>
          <a:p>
            <a:pPr eaLnBrk="1" fontAlgn="auto" hangingPunct="1">
              <a:spcAft>
                <a:spcPts val="0"/>
              </a:spcAft>
              <a:defRPr/>
            </a:pPr>
            <a:endParaRPr lang="en-US" b="1" dirty="0">
              <a:solidFill>
                <a:srgbClr val="C00000"/>
              </a:solidFill>
            </a:endParaRPr>
          </a:p>
          <a:p>
            <a:pPr eaLnBrk="1" fontAlgn="auto" hangingPunct="1">
              <a:spcAft>
                <a:spcPts val="0"/>
              </a:spcAft>
              <a:defRPr/>
            </a:pPr>
            <a:r>
              <a:rPr lang="en-US" b="1" dirty="0">
                <a:solidFill>
                  <a:srgbClr val="C00000"/>
                </a:solidFill>
              </a:rPr>
              <a:t>This will be a very practical training for students before they step out into ministry.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2F9DD0-9683-D1BC-BA89-BF8AEB440186}"/>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0419" name="Title 1">
            <a:extLst>
              <a:ext uri="{FF2B5EF4-FFF2-40B4-BE49-F238E27FC236}">
                <a16:creationId xmlns:a16="http://schemas.microsoft.com/office/drawing/2014/main" id="{BB9E7096-2392-24FB-D44B-4F670081DD09}"/>
              </a:ext>
            </a:extLst>
          </p:cNvPr>
          <p:cNvSpPr>
            <a:spLocks noGrp="1"/>
          </p:cNvSpPr>
          <p:nvPr>
            <p:ph type="title"/>
          </p:nvPr>
        </p:nvSpPr>
        <p:spPr>
          <a:xfrm>
            <a:off x="457200" y="152400"/>
            <a:ext cx="8229600" cy="1143000"/>
          </a:xfrm>
          <a:solidFill>
            <a:srgbClr val="FFFFFF"/>
          </a:solidFill>
        </p:spPr>
        <p:txBody>
          <a:bodyPr/>
          <a:lstStyle/>
          <a:p>
            <a:pPr eaLnBrk="1" hangingPunct="1"/>
            <a:r>
              <a:rPr lang="en-US" altLang="en-US" b="1">
                <a:solidFill>
                  <a:srgbClr val="C00000"/>
                </a:solidFill>
              </a:rPr>
              <a:t>Looking Forward</a:t>
            </a:r>
          </a:p>
        </p:txBody>
      </p:sp>
      <p:sp>
        <p:nvSpPr>
          <p:cNvPr id="60420" name="Content Placeholder 2">
            <a:extLst>
              <a:ext uri="{FF2B5EF4-FFF2-40B4-BE49-F238E27FC236}">
                <a16:creationId xmlns:a16="http://schemas.microsoft.com/office/drawing/2014/main" id="{B3B29AA6-DC45-F6F8-3C32-187A23A3A9F4}"/>
              </a:ext>
            </a:extLst>
          </p:cNvPr>
          <p:cNvSpPr>
            <a:spLocks noGrp="1"/>
          </p:cNvSpPr>
          <p:nvPr>
            <p:ph idx="1"/>
          </p:nvPr>
        </p:nvSpPr>
        <p:spPr>
          <a:xfrm>
            <a:off x="228600" y="1371600"/>
            <a:ext cx="8686800" cy="4525963"/>
          </a:xfrm>
        </p:spPr>
        <p:txBody>
          <a:bodyPr/>
          <a:lstStyle/>
          <a:p>
            <a:pPr eaLnBrk="1" hangingPunct="1"/>
            <a:r>
              <a:rPr lang="en-US" altLang="en-US" b="1">
                <a:solidFill>
                  <a:srgbClr val="FFFFFF"/>
                </a:solidFill>
              </a:rPr>
              <a:t>For DTS, the SF and internship programs are conducted by the EML department. They also have a powerful team of support staff whose main focus is only guiding and working with students. Thus, they are able to coordinate a comprehensive and practical curriculum to prepare students for leadership roles and being disciples of Christ.  </a:t>
            </a:r>
          </a:p>
        </p:txBody>
      </p:sp>
      <p:pic>
        <p:nvPicPr>
          <p:cNvPr id="60421" name="Picture 9" descr="https://www.sbc.edu.sg/images/library/front3.jpg">
            <a:extLst>
              <a:ext uri="{FF2B5EF4-FFF2-40B4-BE49-F238E27FC236}">
                <a16:creationId xmlns:a16="http://schemas.microsoft.com/office/drawing/2014/main" id="{43F25DE7-BC1B-EC32-02D6-4698B70F2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10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BD1EED-36AB-CA3C-D825-514FC25BBC45}"/>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1443" name="Picture 2">
            <a:extLst>
              <a:ext uri="{FF2B5EF4-FFF2-40B4-BE49-F238E27FC236}">
                <a16:creationId xmlns:a16="http://schemas.microsoft.com/office/drawing/2014/main" id="{4CE017C7-C5B5-3023-9D95-526EB2093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963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FBCCF0-64E8-EC5C-2ECE-8A3C096179AB}"/>
              </a:ext>
            </a:extLst>
          </p:cNvPr>
          <p:cNvSpPr/>
          <p:nvPr/>
        </p:nvSpPr>
        <p:spPr>
          <a:xfrm>
            <a:off x="228600" y="228600"/>
            <a:ext cx="8763000" cy="6400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2" name="Title 1">
            <a:extLst>
              <a:ext uri="{FF2B5EF4-FFF2-40B4-BE49-F238E27FC236}">
                <a16:creationId xmlns:a16="http://schemas.microsoft.com/office/drawing/2014/main" id="{AC7F6022-F609-E6A1-ADC4-E93EB62FC956}"/>
              </a:ext>
            </a:extLst>
          </p:cNvPr>
          <p:cNvSpPr>
            <a:spLocks noGrp="1"/>
          </p:cNvSpPr>
          <p:nvPr>
            <p:ph type="title"/>
          </p:nvPr>
        </p:nvSpPr>
        <p:spPr/>
        <p:txBody>
          <a:bodyPr rtlCol="0">
            <a:normAutofit fontScale="90000"/>
          </a:bodyPr>
          <a:lstStyle/>
          <a:p>
            <a:pPr eaLnBrk="1" fontAlgn="auto" hangingPunct="1">
              <a:spcAft>
                <a:spcPts val="0"/>
              </a:spcAft>
              <a:defRPr/>
            </a:pPr>
            <a:r>
              <a:rPr lang="en-SG" b="1" dirty="0">
                <a:solidFill>
                  <a:srgbClr val="7030A0"/>
                </a:solidFill>
              </a:rPr>
              <a:t>The Educational Ministries and Leadership (EML) Department</a:t>
            </a:r>
            <a:endParaRPr lang="en-US" b="1" dirty="0">
              <a:solidFill>
                <a:srgbClr val="7030A0"/>
              </a:solidFill>
            </a:endParaRPr>
          </a:p>
        </p:txBody>
      </p:sp>
      <p:sp>
        <p:nvSpPr>
          <p:cNvPr id="7172" name="Content Placeholder 2">
            <a:extLst>
              <a:ext uri="{FF2B5EF4-FFF2-40B4-BE49-F238E27FC236}">
                <a16:creationId xmlns:a16="http://schemas.microsoft.com/office/drawing/2014/main" id="{090334DE-8E41-20B2-44A2-A7476B21BE61}"/>
              </a:ext>
            </a:extLst>
          </p:cNvPr>
          <p:cNvSpPr>
            <a:spLocks noGrp="1"/>
          </p:cNvSpPr>
          <p:nvPr>
            <p:ph idx="1"/>
          </p:nvPr>
        </p:nvSpPr>
        <p:spPr>
          <a:xfrm>
            <a:off x="457200" y="1828800"/>
            <a:ext cx="8229600" cy="4525963"/>
          </a:xfrm>
        </p:spPr>
        <p:txBody>
          <a:bodyPr/>
          <a:lstStyle/>
          <a:p>
            <a:pPr eaLnBrk="1" hangingPunct="1"/>
            <a:r>
              <a:rPr lang="en-SG" altLang="en-US" b="1">
                <a:solidFill>
                  <a:srgbClr val="7030A0"/>
                </a:solidFill>
              </a:rPr>
              <a:t>Biblical curriculum in a relational context designed to encourage character development and spiritual maturity through community</a:t>
            </a:r>
            <a:endParaRPr lang="en-US" altLang="en-US" b="1">
              <a:solidFill>
                <a:srgbClr val="7030A0"/>
              </a:solidFill>
            </a:endParaRPr>
          </a:p>
        </p:txBody>
      </p:sp>
      <p:pic>
        <p:nvPicPr>
          <p:cNvPr id="7173" name="Picture 7" descr="C:\Users\gracetan\AppData\Local\Temp\new-dts-seal.png">
            <a:extLst>
              <a:ext uri="{FF2B5EF4-FFF2-40B4-BE49-F238E27FC236}">
                <a16:creationId xmlns:a16="http://schemas.microsoft.com/office/drawing/2014/main" id="{5281D03F-9039-8AD8-181A-38E738E70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419600"/>
            <a:ext cx="19335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EE4447-C1CB-D2B1-AC6F-F931B92A2F5E}"/>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2467" name="Title 1">
            <a:extLst>
              <a:ext uri="{FF2B5EF4-FFF2-40B4-BE49-F238E27FC236}">
                <a16:creationId xmlns:a16="http://schemas.microsoft.com/office/drawing/2014/main" id="{200B3228-E7EE-6947-82C7-416831FDFC11}"/>
              </a:ext>
            </a:extLst>
          </p:cNvPr>
          <p:cNvSpPr>
            <a:spLocks noGrp="1"/>
          </p:cNvSpPr>
          <p:nvPr>
            <p:ph type="title"/>
          </p:nvPr>
        </p:nvSpPr>
        <p:spPr>
          <a:xfrm>
            <a:off x="457200" y="76200"/>
            <a:ext cx="8229600" cy="1143000"/>
          </a:xfrm>
          <a:solidFill>
            <a:srgbClr val="FFFFFF"/>
          </a:solidFill>
        </p:spPr>
        <p:txBody>
          <a:bodyPr/>
          <a:lstStyle/>
          <a:p>
            <a:pPr eaLnBrk="1" hangingPunct="1"/>
            <a:r>
              <a:rPr lang="en-US" altLang="en-US" b="1">
                <a:solidFill>
                  <a:srgbClr val="C00000"/>
                </a:solidFill>
              </a:rPr>
              <a:t>Looking Forward</a:t>
            </a:r>
          </a:p>
        </p:txBody>
      </p:sp>
      <p:sp>
        <p:nvSpPr>
          <p:cNvPr id="62468" name="Content Placeholder 2">
            <a:extLst>
              <a:ext uri="{FF2B5EF4-FFF2-40B4-BE49-F238E27FC236}">
                <a16:creationId xmlns:a16="http://schemas.microsoft.com/office/drawing/2014/main" id="{B4785370-416B-E112-4D10-D73FD21B8815}"/>
              </a:ext>
            </a:extLst>
          </p:cNvPr>
          <p:cNvSpPr>
            <a:spLocks noGrp="1"/>
          </p:cNvSpPr>
          <p:nvPr>
            <p:ph idx="1"/>
          </p:nvPr>
        </p:nvSpPr>
        <p:spPr>
          <a:xfrm>
            <a:off x="0" y="1165225"/>
            <a:ext cx="9067800" cy="4525963"/>
          </a:xfrm>
        </p:spPr>
        <p:txBody>
          <a:bodyPr/>
          <a:lstStyle/>
          <a:p>
            <a:r>
              <a:rPr lang="en-US" altLang="en-US" sz="3000" b="1"/>
              <a:t>If we want to focus more on training our students to be Christ’s disciple through SF programs, SBC need to have a person or team with appropriate autonomy and support to helm the SF program. Then he/she will be able to study and coordinate all the programs and college activities to allow this to happen. SBC can do it if we have the budget to employ such a person or reduce a lecturer’s workload so that he can concentrate to develop and oversee this program</a:t>
            </a:r>
            <a:endParaRPr lang="en-SG" altLang="en-US" sz="3000" b="1"/>
          </a:p>
          <a:p>
            <a:r>
              <a:rPr lang="en-US" altLang="en-US" sz="3000" b="1"/>
              <a:t> </a:t>
            </a:r>
            <a:endParaRPr lang="en-SG" altLang="en-US" sz="3000" b="1"/>
          </a:p>
        </p:txBody>
      </p:sp>
      <p:pic>
        <p:nvPicPr>
          <p:cNvPr id="62469" name="Picture 9" descr="https://www.sbc.edu.sg/images/library/front3.jpg">
            <a:extLst>
              <a:ext uri="{FF2B5EF4-FFF2-40B4-BE49-F238E27FC236}">
                <a16:creationId xmlns:a16="http://schemas.microsoft.com/office/drawing/2014/main" id="{B67B59DF-9930-4B83-41FA-A96F51981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10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3" descr="C:\Users\gracetan\AppData\Local\Microsoft\Windows\Temporary Internet Files\Content.IE5\0PYLW2WS\MM900395755[1].gif">
            <a:extLst>
              <a:ext uri="{FF2B5EF4-FFF2-40B4-BE49-F238E27FC236}">
                <a16:creationId xmlns:a16="http://schemas.microsoft.com/office/drawing/2014/main" id="{E677C289-4F65-5A34-B091-8D3DFA5B9B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03225"/>
            <a:ext cx="1066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63841-74E8-EAC0-D143-E13DB32BCFC2}"/>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3491" name="Title 1">
            <a:extLst>
              <a:ext uri="{FF2B5EF4-FFF2-40B4-BE49-F238E27FC236}">
                <a16:creationId xmlns:a16="http://schemas.microsoft.com/office/drawing/2014/main" id="{50A55A89-FD5A-C8BB-658A-96C07DB42049}"/>
              </a:ext>
            </a:extLst>
          </p:cNvPr>
          <p:cNvSpPr>
            <a:spLocks noGrp="1"/>
          </p:cNvSpPr>
          <p:nvPr>
            <p:ph type="title"/>
          </p:nvPr>
        </p:nvSpPr>
        <p:spPr>
          <a:xfrm>
            <a:off x="457200" y="76200"/>
            <a:ext cx="8229600" cy="914400"/>
          </a:xfrm>
          <a:solidFill>
            <a:srgbClr val="FFFFFF"/>
          </a:solidFill>
        </p:spPr>
        <p:txBody>
          <a:bodyPr/>
          <a:lstStyle/>
          <a:p>
            <a:pPr eaLnBrk="1" hangingPunct="1"/>
            <a:r>
              <a:rPr lang="en-US" altLang="en-US" sz="3600" b="1">
                <a:solidFill>
                  <a:srgbClr val="C00000"/>
                </a:solidFill>
              </a:rPr>
              <a:t>Looking Forward</a:t>
            </a:r>
          </a:p>
        </p:txBody>
      </p:sp>
      <p:sp>
        <p:nvSpPr>
          <p:cNvPr id="63492" name="Content Placeholder 2">
            <a:extLst>
              <a:ext uri="{FF2B5EF4-FFF2-40B4-BE49-F238E27FC236}">
                <a16:creationId xmlns:a16="http://schemas.microsoft.com/office/drawing/2014/main" id="{5608C9F8-CA56-3170-5270-0C49CABA977A}"/>
              </a:ext>
            </a:extLst>
          </p:cNvPr>
          <p:cNvSpPr>
            <a:spLocks noGrp="1"/>
          </p:cNvSpPr>
          <p:nvPr>
            <p:ph idx="1"/>
          </p:nvPr>
        </p:nvSpPr>
        <p:spPr>
          <a:xfrm>
            <a:off x="0" y="1066800"/>
            <a:ext cx="9296400" cy="5486400"/>
          </a:xfrm>
        </p:spPr>
        <p:txBody>
          <a:bodyPr/>
          <a:lstStyle/>
          <a:p>
            <a:r>
              <a:rPr lang="en-US" altLang="en-US" sz="2600" b="1"/>
              <a:t>Emphasizing SF/discipleship in our training of godly-servants can be a key highlight in our curriculum. Through placing emphasis on the conscious practice of spirituality through our formal, non-formal, and informal training aspect of theological education, we make our curriculum stands out from other seminaries. </a:t>
            </a:r>
          </a:p>
          <a:p>
            <a:r>
              <a:rPr lang="en-US" altLang="en-US" sz="2600" b="1"/>
              <a:t>We train pastors. Our graduates are equipped with the necessary skills and knowledge but at the same time are imitators of Christ in heart and work. People would know that SBC is concern with making pastors to be Christ’s disciples first. Disciples would come; those that want to be disciples of Christ would come too. Churches would have confidence in our graduates because they are trained to shepherd cum after the great shepherd’s heart.</a:t>
            </a:r>
            <a:endParaRPr lang="en-SG" altLang="en-US" sz="2600" b="1"/>
          </a:p>
        </p:txBody>
      </p:sp>
      <p:pic>
        <p:nvPicPr>
          <p:cNvPr id="63493" name="Picture 3" descr="C:\Users\gracetan\AppData\Local\Microsoft\Windows\Temporary Internet Files\Content.IE5\0PYLW2WS\MM900395755[1].gif">
            <a:extLst>
              <a:ext uri="{FF2B5EF4-FFF2-40B4-BE49-F238E27FC236}">
                <a16:creationId xmlns:a16="http://schemas.microsoft.com/office/drawing/2014/main" id="{AF1DC7E3-1894-0F6A-6D8E-C8F7197759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
            <a:ext cx="1066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580939-427A-FD88-984E-29FB5F0F665E}"/>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4515" name="Title 1">
            <a:extLst>
              <a:ext uri="{FF2B5EF4-FFF2-40B4-BE49-F238E27FC236}">
                <a16:creationId xmlns:a16="http://schemas.microsoft.com/office/drawing/2014/main" id="{AF692DAB-6D9B-BDB4-03BC-C709A0820BF0}"/>
              </a:ext>
            </a:extLst>
          </p:cNvPr>
          <p:cNvSpPr>
            <a:spLocks noGrp="1"/>
          </p:cNvSpPr>
          <p:nvPr>
            <p:ph type="title"/>
          </p:nvPr>
        </p:nvSpPr>
        <p:spPr>
          <a:xfrm>
            <a:off x="457200" y="76200"/>
            <a:ext cx="8229600" cy="1066800"/>
          </a:xfrm>
          <a:solidFill>
            <a:srgbClr val="FFFFFF"/>
          </a:solidFill>
        </p:spPr>
        <p:txBody>
          <a:bodyPr/>
          <a:lstStyle/>
          <a:p>
            <a:pPr eaLnBrk="1" hangingPunct="1"/>
            <a:r>
              <a:rPr lang="en-US" altLang="en-US" sz="3600" b="1">
                <a:solidFill>
                  <a:srgbClr val="C00000"/>
                </a:solidFill>
              </a:rPr>
              <a:t>Looking Forward</a:t>
            </a:r>
          </a:p>
        </p:txBody>
      </p:sp>
      <p:sp>
        <p:nvSpPr>
          <p:cNvPr id="64516" name="Content Placeholder 2">
            <a:extLst>
              <a:ext uri="{FF2B5EF4-FFF2-40B4-BE49-F238E27FC236}">
                <a16:creationId xmlns:a16="http://schemas.microsoft.com/office/drawing/2014/main" id="{1C94F81B-DDE4-815A-40BC-5DE1E01B5F05}"/>
              </a:ext>
            </a:extLst>
          </p:cNvPr>
          <p:cNvSpPr>
            <a:spLocks noGrp="1"/>
          </p:cNvSpPr>
          <p:nvPr>
            <p:ph idx="1"/>
          </p:nvPr>
        </p:nvSpPr>
        <p:spPr>
          <a:xfrm>
            <a:off x="457200" y="1828800"/>
            <a:ext cx="8382000" cy="4525963"/>
          </a:xfrm>
        </p:spPr>
        <p:txBody>
          <a:bodyPr/>
          <a:lstStyle/>
          <a:p>
            <a:r>
              <a:rPr lang="en-US" altLang="en-US" sz="3000" b="1"/>
              <a:t>A milder way is to provide intentional and formal mentoring to final year students as they prepare to transit into ministry. </a:t>
            </a:r>
          </a:p>
          <a:p>
            <a:r>
              <a:rPr lang="en-US" altLang="en-US" sz="3000" b="1"/>
              <a:t>This will be a formal program that seeks to provide mentoring for the student as he/she prepares to transit into ministry and walk with him through the initial transition period.  </a:t>
            </a:r>
            <a:endParaRPr lang="en-SG" altLang="en-US" sz="3000" b="1"/>
          </a:p>
        </p:txBody>
      </p:sp>
      <p:pic>
        <p:nvPicPr>
          <p:cNvPr id="64517" name="Picture 3" descr="C:\Users\gracetan\AppData\Local\Microsoft\Windows\Temporary Internet Files\Content.IE5\0PYLW2WS\MM900395755[1].gif">
            <a:extLst>
              <a:ext uri="{FF2B5EF4-FFF2-40B4-BE49-F238E27FC236}">
                <a16:creationId xmlns:a16="http://schemas.microsoft.com/office/drawing/2014/main" id="{C280D527-8206-2006-BE81-AF476A19BA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063"/>
            <a:ext cx="1066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9" descr="https://www.sbc.edu.sg/images/library/front3.jpg">
            <a:extLst>
              <a:ext uri="{FF2B5EF4-FFF2-40B4-BE49-F238E27FC236}">
                <a16:creationId xmlns:a16="http://schemas.microsoft.com/office/drawing/2014/main" id="{0916B60E-8D99-EF10-FB0C-92199BC3B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0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9AF38-333B-E84D-140F-BC4A412D7FCD}"/>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5539" name="Title 1">
            <a:extLst>
              <a:ext uri="{FF2B5EF4-FFF2-40B4-BE49-F238E27FC236}">
                <a16:creationId xmlns:a16="http://schemas.microsoft.com/office/drawing/2014/main" id="{825BB2D5-61D7-7AAF-C62F-033250EC01BC}"/>
              </a:ext>
            </a:extLst>
          </p:cNvPr>
          <p:cNvSpPr>
            <a:spLocks noGrp="1"/>
          </p:cNvSpPr>
          <p:nvPr>
            <p:ph type="title"/>
          </p:nvPr>
        </p:nvSpPr>
        <p:spPr>
          <a:xfrm>
            <a:off x="457200" y="76200"/>
            <a:ext cx="8229600" cy="1066800"/>
          </a:xfrm>
          <a:solidFill>
            <a:srgbClr val="FFFFFF"/>
          </a:solidFill>
        </p:spPr>
        <p:txBody>
          <a:bodyPr/>
          <a:lstStyle/>
          <a:p>
            <a:pPr eaLnBrk="1" hangingPunct="1"/>
            <a:r>
              <a:rPr lang="en-US" altLang="en-US" sz="3600" b="1">
                <a:solidFill>
                  <a:srgbClr val="C00000"/>
                </a:solidFill>
              </a:rPr>
              <a:t>Looking Forward</a:t>
            </a:r>
          </a:p>
        </p:txBody>
      </p:sp>
      <p:sp>
        <p:nvSpPr>
          <p:cNvPr id="59396" name="Content Placeholder 2">
            <a:extLst>
              <a:ext uri="{FF2B5EF4-FFF2-40B4-BE49-F238E27FC236}">
                <a16:creationId xmlns:a16="http://schemas.microsoft.com/office/drawing/2014/main" id="{D5AF66F8-B4E4-13B9-C4B0-76039E79F0EA}"/>
              </a:ext>
            </a:extLst>
          </p:cNvPr>
          <p:cNvSpPr>
            <a:spLocks noGrp="1"/>
          </p:cNvSpPr>
          <p:nvPr>
            <p:ph idx="1"/>
          </p:nvPr>
        </p:nvSpPr>
        <p:spPr>
          <a:xfrm>
            <a:off x="419100" y="1447800"/>
            <a:ext cx="8305800" cy="4525963"/>
          </a:xfrm>
        </p:spPr>
        <p:txBody>
          <a:bodyPr/>
          <a:lstStyle/>
          <a:p>
            <a:pPr>
              <a:buFont typeface="Arial" charset="0"/>
              <a:buChar char="•"/>
              <a:defRPr/>
            </a:pPr>
            <a:r>
              <a:rPr lang="en-US" sz="2800" b="1" dirty="0"/>
              <a:t>The basis of the program is to reinforce the development of various life and ministry skills required for effective ministry under the guidance of an experienced person in the students’ ministry interest. </a:t>
            </a:r>
          </a:p>
          <a:p>
            <a:pPr marL="0" indent="0">
              <a:buFont typeface="Arial" charset="0"/>
              <a:buNone/>
              <a:defRPr/>
            </a:pPr>
            <a:endParaRPr lang="en-US" sz="2800" b="1" dirty="0"/>
          </a:p>
          <a:p>
            <a:pPr>
              <a:buFont typeface="Arial" charset="0"/>
              <a:buChar char="•"/>
              <a:defRPr/>
            </a:pPr>
            <a:r>
              <a:rPr lang="en-US" sz="2800" b="1" dirty="0"/>
              <a:t>This is to facilitate faster adaptation into the ministry culture, more competent to contribute and lead in the ministry, an accountability to continue in his/her pursuit to be Christ’s disciple and hence greater fulfillment.</a:t>
            </a:r>
            <a:endParaRPr lang="en-SG" sz="2800" b="1" dirty="0"/>
          </a:p>
        </p:txBody>
      </p:sp>
      <p:pic>
        <p:nvPicPr>
          <p:cNvPr id="65541" name="Picture 3" descr="C:\Users\gracetan\AppData\Local\Microsoft\Windows\Temporary Internet Files\Content.IE5\0PYLW2WS\MM900395755[1].gif">
            <a:extLst>
              <a:ext uri="{FF2B5EF4-FFF2-40B4-BE49-F238E27FC236}">
                <a16:creationId xmlns:a16="http://schemas.microsoft.com/office/drawing/2014/main" id="{EFC92406-F07A-3D3C-9327-DE568B8BDE4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063"/>
            <a:ext cx="1066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a:extLst>
              <a:ext uri="{FF2B5EF4-FFF2-40B4-BE49-F238E27FC236}">
                <a16:creationId xmlns:a16="http://schemas.microsoft.com/office/drawing/2014/main" id="{249B1254-46AF-5B27-2421-5B7EBF2DB4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8DE0A7D3-A429-11EC-30D2-4B2C3BF9E22B}"/>
              </a:ext>
            </a:extLst>
          </p:cNvPr>
          <p:cNvSpPr>
            <a:spLocks noChangeArrowheads="1"/>
          </p:cNvSpPr>
          <p:nvPr/>
        </p:nvSpPr>
        <p:spPr bwMode="auto">
          <a:xfrm>
            <a:off x="4772025" y="487363"/>
            <a:ext cx="184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4800" b="1">
              <a:solidFill>
                <a:srgbClr val="FF0000"/>
              </a:solidFill>
              <a:latin typeface="Futura Bk" panose="020B0602020204020303" pitchFamily="34" charset="-79"/>
            </a:endParaRPr>
          </a:p>
        </p:txBody>
      </p:sp>
      <p:sp>
        <p:nvSpPr>
          <p:cNvPr id="151555" name="Text Box 3">
            <a:extLst>
              <a:ext uri="{FF2B5EF4-FFF2-40B4-BE49-F238E27FC236}">
                <a16:creationId xmlns:a16="http://schemas.microsoft.com/office/drawing/2014/main" id="{1E909619-1862-58BD-569F-754BE3AC5FFD}"/>
              </a:ext>
            </a:extLst>
          </p:cNvPr>
          <p:cNvSpPr txBox="1">
            <a:spLocks noChangeArrowheads="1"/>
          </p:cNvSpPr>
          <p:nvPr/>
        </p:nvSpPr>
        <p:spPr bwMode="auto">
          <a:xfrm>
            <a:off x="1517650" y="1881188"/>
            <a:ext cx="7013575" cy="4770437"/>
          </a:xfrm>
          <a:prstGeom prst="rect">
            <a:avLst/>
          </a:prstGeom>
          <a:solidFill>
            <a:schemeClr val="bg1">
              <a:alpha val="3000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defRPr/>
            </a:pPr>
            <a:r>
              <a:rPr lang="zh-CN" altLang="en-US" sz="4000" b="1" dirty="0">
                <a:solidFill>
                  <a:srgbClr val="002060"/>
                </a:solidFill>
                <a:latin typeface="Times New Roman" pitchFamily="18" charset="0"/>
                <a:ea typeface="SimHei" pitchFamily="2" charset="-122"/>
              </a:rPr>
              <a:t>装</a:t>
            </a:r>
            <a:r>
              <a:rPr lang="zh-CN" altLang="en-US" sz="3200" b="1" dirty="0">
                <a:solidFill>
                  <a:srgbClr val="002060"/>
                </a:solidFill>
                <a:latin typeface="Times New Roman" pitchFamily="18" charset="0"/>
                <a:ea typeface="SimHei" pitchFamily="2" charset="-122"/>
              </a:rPr>
              <a:t>备富有创意思考能力，能有效地传递真理，具有仆人心怀之领袖，以切合今日教会之需要，回应全球化世界的挑战。</a:t>
            </a:r>
          </a:p>
          <a:p>
            <a:pPr>
              <a:defRPr/>
            </a:pPr>
            <a:r>
              <a:rPr lang="en-US" altLang="zh-CN" sz="4000" b="1" dirty="0">
                <a:solidFill>
                  <a:srgbClr val="990000"/>
                </a:solidFill>
                <a:latin typeface="Arial Black" pitchFamily="34" charset="0"/>
              </a:rPr>
              <a:t>T</a:t>
            </a:r>
            <a:r>
              <a:rPr lang="en-US" altLang="zh-CN" sz="3200" dirty="0">
                <a:solidFill>
                  <a:srgbClr val="990000"/>
                </a:solidFill>
                <a:latin typeface="Arial Black" pitchFamily="34" charset="0"/>
              </a:rPr>
              <a:t>o train creative thinkers, effective communicators and servant leaders to meet the needs of the church and the global community.  </a:t>
            </a:r>
            <a:endParaRPr lang="en-US" sz="3200" b="1" dirty="0">
              <a:solidFill>
                <a:srgbClr val="990000"/>
              </a:solidFill>
              <a:latin typeface="Times New Roman" pitchFamily="18" charset="0"/>
              <a:ea typeface="宋体" pitchFamily="2" charset="-122"/>
            </a:endParaRPr>
          </a:p>
        </p:txBody>
      </p:sp>
      <p:pic>
        <p:nvPicPr>
          <p:cNvPr id="732162" name="Picture 2" descr="SBC BUILDING 012">
            <a:extLst>
              <a:ext uri="{FF2B5EF4-FFF2-40B4-BE49-F238E27FC236}">
                <a16:creationId xmlns:a16="http://schemas.microsoft.com/office/drawing/2014/main" id="{C7C11C58-A3E5-7C4C-D605-DBD42693E500}"/>
              </a:ext>
            </a:extLst>
          </p:cNvPr>
          <p:cNvPicPr>
            <a:picLocks noChangeAspect="1" noChangeArrowheads="1"/>
          </p:cNvPicPr>
          <p:nvPr/>
        </p:nvPicPr>
        <p:blipFill>
          <a:blip r:embed="rId4"/>
          <a:srcRect/>
          <a:stretch>
            <a:fillRect/>
          </a:stretch>
        </p:blipFill>
        <p:spPr bwMode="auto">
          <a:xfrm>
            <a:off x="7372350" y="163513"/>
            <a:ext cx="1565275" cy="1676400"/>
          </a:xfrm>
          <a:prstGeom prst="rect">
            <a:avLst/>
          </a:prstGeom>
          <a:ln>
            <a:noFill/>
          </a:ln>
          <a:effectLst>
            <a:outerShdw blurRad="292100" dist="139700" dir="2700000" algn="tl" rotWithShape="0">
              <a:srgbClr val="333333">
                <a:alpha val="65000"/>
              </a:srgbClr>
            </a:outerShdw>
          </a:effectLst>
        </p:spPr>
      </p:pic>
      <p:sp>
        <p:nvSpPr>
          <p:cNvPr id="66566" name="Text Box 6">
            <a:extLst>
              <a:ext uri="{FF2B5EF4-FFF2-40B4-BE49-F238E27FC236}">
                <a16:creationId xmlns:a16="http://schemas.microsoft.com/office/drawing/2014/main" id="{444EA9BE-3D23-92BD-80AD-E25CA746D59B}"/>
              </a:ext>
            </a:extLst>
          </p:cNvPr>
          <p:cNvSpPr txBox="1">
            <a:spLocks noChangeArrowheads="1"/>
          </p:cNvSpPr>
          <p:nvPr/>
        </p:nvSpPr>
        <p:spPr bwMode="auto">
          <a:xfrm>
            <a:off x="2451100" y="322263"/>
            <a:ext cx="42402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ja-JP" altLang="en-US" sz="4000" b="1">
                <a:solidFill>
                  <a:srgbClr val="990033"/>
                </a:solidFill>
                <a:latin typeface="SimHei" panose="02010609060101010101" pitchFamily="49" charset="-122"/>
                <a:ea typeface="SimHei" panose="02010609060101010101" pitchFamily="49" charset="-122"/>
              </a:rPr>
              <a:t>我们竭力</a:t>
            </a:r>
          </a:p>
          <a:p>
            <a:pPr eaLnBrk="1" hangingPunct="1">
              <a:spcBef>
                <a:spcPct val="0"/>
              </a:spcBef>
              <a:buFontTx/>
              <a:buNone/>
            </a:pPr>
            <a:r>
              <a:rPr lang="en-US" altLang="en-US" sz="4000" b="1" i="1">
                <a:solidFill>
                  <a:srgbClr val="002060"/>
                </a:solidFill>
                <a:latin typeface="Trebuchet MS" panose="020B0703020202090204" pitchFamily="34" charset="0"/>
                <a:ea typeface="SimHei" panose="02010609060101010101" pitchFamily="49" charset="-122"/>
              </a:rPr>
              <a:t>We Endeavor</a:t>
            </a:r>
          </a:p>
        </p:txBody>
      </p:sp>
      <p:sp>
        <p:nvSpPr>
          <p:cNvPr id="151558" name="Rectangle 6">
            <a:extLst>
              <a:ext uri="{FF2B5EF4-FFF2-40B4-BE49-F238E27FC236}">
                <a16:creationId xmlns:a16="http://schemas.microsoft.com/office/drawing/2014/main" id="{58B1DF31-91D8-071F-F144-DCEDA84588B5}"/>
              </a:ext>
            </a:extLst>
          </p:cNvPr>
          <p:cNvSpPr>
            <a:spLocks noChangeArrowheads="1"/>
          </p:cNvSpPr>
          <p:nvPr/>
        </p:nvSpPr>
        <p:spPr bwMode="auto">
          <a:xfrm>
            <a:off x="2171700" y="1563688"/>
            <a:ext cx="4791075" cy="47625"/>
          </a:xfrm>
          <a:prstGeom prst="rect">
            <a:avLst/>
          </a:prstGeom>
          <a:gradFill rotWithShape="1">
            <a:gsLst>
              <a:gs pos="0">
                <a:srgbClr val="990033">
                  <a:gamma/>
                  <a:tint val="0"/>
                  <a:invGamma/>
                </a:srgbClr>
              </a:gs>
              <a:gs pos="50000">
                <a:srgbClr val="990033"/>
              </a:gs>
              <a:gs pos="100000">
                <a:srgbClr val="990033">
                  <a:gamma/>
                  <a:tint val="0"/>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defRPr/>
            </a:pPr>
            <a:endParaRPr lang="en-SG">
              <a:cs typeface="Arial" charset="0"/>
            </a:endParaRPr>
          </a:p>
        </p:txBody>
      </p:sp>
    </p:spTree>
  </p:cSld>
  <p:clrMapOvr>
    <a:masterClrMapping/>
  </p:clrMapOvr>
  <p:transition advClick="0" advTm="9000">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fill="hold" grpId="0" nodeType="withEffect">
                                  <p:stCondLst>
                                    <p:cond delay="0"/>
                                  </p:stCondLst>
                                  <p:childTnLst>
                                    <p:anim calcmode="discrete" valueType="str">
                                      <p:cBhvr>
                                        <p:cTn id="6" dur="1000" fill="hold"/>
                                        <p:tgtEl>
                                          <p:spTgt spid="15155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9264C0-E803-5456-F50F-CB4DF68A48AC}"/>
              </a:ext>
            </a:extLst>
          </p:cNvPr>
          <p:cNvSpPr/>
          <p:nvPr/>
        </p:nvSpPr>
        <p:spPr>
          <a:xfrm>
            <a:off x="0" y="0"/>
            <a:ext cx="9144000" cy="6858000"/>
          </a:xfrm>
          <a:prstGeom prst="rect">
            <a:avLst/>
          </a:prstGeom>
          <a:solidFill>
            <a:srgbClr val="990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67587" name="Picture 6" descr="http://www.streetdirectory.com/stock_images/travel/show_resize_image.php?imageId=12421989210881&amp;pos=portrait">
            <a:extLst>
              <a:ext uri="{FF2B5EF4-FFF2-40B4-BE49-F238E27FC236}">
                <a16:creationId xmlns:a16="http://schemas.microsoft.com/office/drawing/2014/main" id="{06F71A80-0303-EDF9-094D-C38294ABA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622"/>
          <a:stretch>
            <a:fillRect/>
          </a:stretch>
        </p:blipFill>
        <p:spPr bwMode="auto">
          <a:xfrm>
            <a:off x="-15875" y="0"/>
            <a:ext cx="2911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itle 1">
            <a:extLst>
              <a:ext uri="{FF2B5EF4-FFF2-40B4-BE49-F238E27FC236}">
                <a16:creationId xmlns:a16="http://schemas.microsoft.com/office/drawing/2014/main" id="{0767B5CB-25E8-01A2-5A7A-8BF747B43B48}"/>
              </a:ext>
            </a:extLst>
          </p:cNvPr>
          <p:cNvSpPr txBox="1">
            <a:spLocks/>
          </p:cNvSpPr>
          <p:nvPr/>
        </p:nvSpPr>
        <p:spPr bwMode="auto">
          <a:xfrm>
            <a:off x="3124200" y="1828800"/>
            <a:ext cx="5334000" cy="1143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rgbClr val="C00000"/>
                </a:solidFill>
              </a:rPr>
              <a:t>Looking Forward</a:t>
            </a:r>
          </a:p>
        </p:txBody>
      </p:sp>
      <p:pic>
        <p:nvPicPr>
          <p:cNvPr id="67589" name="Picture 2" descr="C:\Users\gracetan\AppData\Local\Microsoft\Windows\Temporary Internet Files\Content.IE5\0HAGD380\MC900057776[1].wmf">
            <a:extLst>
              <a:ext uri="{FF2B5EF4-FFF2-40B4-BE49-F238E27FC236}">
                <a16:creationId xmlns:a16="http://schemas.microsoft.com/office/drawing/2014/main" id="{165598FF-269C-8C8E-2544-BBFA24E4B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88" y="4114800"/>
            <a:ext cx="421322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3" descr="C:\Users\gracetan\AppData\Local\Microsoft\Windows\Temporary Internet Files\Content.IE5\0PYLW2WS\MM900395755[1].gif">
            <a:extLst>
              <a:ext uri="{FF2B5EF4-FFF2-40B4-BE49-F238E27FC236}">
                <a16:creationId xmlns:a16="http://schemas.microsoft.com/office/drawing/2014/main" id="{98377018-4520-2EF6-B2B0-AAA5C58B8A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125663"/>
            <a:ext cx="1219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6FA719-647B-63F7-E8A1-899228030C34}"/>
              </a:ext>
            </a:extLst>
          </p:cNvPr>
          <p:cNvSpPr/>
          <p:nvPr/>
        </p:nvSpPr>
        <p:spPr>
          <a:xfrm>
            <a:off x="228600" y="228600"/>
            <a:ext cx="8763000" cy="6400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p>
        </p:txBody>
      </p:sp>
      <p:sp>
        <p:nvSpPr>
          <p:cNvPr id="2" name="Title 1">
            <a:extLst>
              <a:ext uri="{FF2B5EF4-FFF2-40B4-BE49-F238E27FC236}">
                <a16:creationId xmlns:a16="http://schemas.microsoft.com/office/drawing/2014/main" id="{9F4EEE00-711D-8613-D332-37B4F1FC88E7}"/>
              </a:ext>
            </a:extLst>
          </p:cNvPr>
          <p:cNvSpPr>
            <a:spLocks noGrp="1"/>
          </p:cNvSpPr>
          <p:nvPr>
            <p:ph type="title"/>
          </p:nvPr>
        </p:nvSpPr>
        <p:spPr>
          <a:xfrm>
            <a:off x="-223838" y="457200"/>
            <a:ext cx="8229601" cy="1143000"/>
          </a:xfrm>
        </p:spPr>
        <p:txBody>
          <a:bodyPr rtlCol="0">
            <a:normAutofit fontScale="90000"/>
          </a:bodyPr>
          <a:lstStyle/>
          <a:p>
            <a:pPr eaLnBrk="1" fontAlgn="auto" hangingPunct="1">
              <a:spcAft>
                <a:spcPts val="0"/>
              </a:spcAft>
              <a:defRPr/>
            </a:pPr>
            <a:r>
              <a:rPr lang="en-SG" b="1" dirty="0">
                <a:solidFill>
                  <a:srgbClr val="7030A0"/>
                </a:solidFill>
              </a:rPr>
              <a:t>The Educational Ministries and Leadership (EML) Department</a:t>
            </a:r>
            <a:endParaRPr lang="en-US" b="1" dirty="0">
              <a:solidFill>
                <a:srgbClr val="7030A0"/>
              </a:solidFill>
            </a:endParaRPr>
          </a:p>
        </p:txBody>
      </p:sp>
      <p:sp>
        <p:nvSpPr>
          <p:cNvPr id="8196" name="Content Placeholder 2">
            <a:extLst>
              <a:ext uri="{FF2B5EF4-FFF2-40B4-BE49-F238E27FC236}">
                <a16:creationId xmlns:a16="http://schemas.microsoft.com/office/drawing/2014/main" id="{82E33EF2-41B2-57C6-DA3F-6F97C1AF9C5A}"/>
              </a:ext>
            </a:extLst>
          </p:cNvPr>
          <p:cNvSpPr>
            <a:spLocks noGrp="1"/>
          </p:cNvSpPr>
          <p:nvPr>
            <p:ph idx="1"/>
          </p:nvPr>
        </p:nvSpPr>
        <p:spPr>
          <a:xfrm>
            <a:off x="381000" y="2138363"/>
            <a:ext cx="8229600" cy="2662237"/>
          </a:xfrm>
        </p:spPr>
        <p:txBody>
          <a:bodyPr/>
          <a:lstStyle/>
          <a:p>
            <a:pPr eaLnBrk="1" hangingPunct="1"/>
            <a:r>
              <a:rPr lang="en-SG" altLang="en-US" b="1">
                <a:solidFill>
                  <a:srgbClr val="7030A0"/>
                </a:solidFill>
              </a:rPr>
              <a:t>Contextually based internship experiences </a:t>
            </a:r>
            <a:r>
              <a:rPr lang="en-US" altLang="en-US" b="1">
                <a:solidFill>
                  <a:srgbClr val="7030A0"/>
                </a:solidFill>
              </a:rPr>
              <a:t>to help students integrate classroom studies and character growth with field ministry as they acquire, reinforce, and refine ministry knowledge and skills</a:t>
            </a:r>
          </a:p>
        </p:txBody>
      </p:sp>
      <p:pic>
        <p:nvPicPr>
          <p:cNvPr id="8197" name="Picture 7" descr="C:\Users\gracetan\AppData\Local\Temp\new-dts-seal.png">
            <a:extLst>
              <a:ext uri="{FF2B5EF4-FFF2-40B4-BE49-F238E27FC236}">
                <a16:creationId xmlns:a16="http://schemas.microsoft.com/office/drawing/2014/main" id="{D3F302BA-7553-F6B0-87C8-D87517DAA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24400"/>
            <a:ext cx="17922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9A3E8F9-034C-7419-4836-0258693A23B9}"/>
              </a:ext>
            </a:extLst>
          </p:cNvPr>
          <p:cNvSpPr>
            <a:spLocks noGrp="1"/>
          </p:cNvSpPr>
          <p:nvPr>
            <p:ph type="title"/>
          </p:nvPr>
        </p:nvSpPr>
        <p:spPr>
          <a:xfrm>
            <a:off x="363538" y="228600"/>
            <a:ext cx="8416925" cy="4114800"/>
          </a:xfrm>
          <a:solidFill>
            <a:srgbClr val="FFFFFF"/>
          </a:solidFill>
        </p:spPr>
        <p:txBody>
          <a:bodyPr/>
          <a:lstStyle/>
          <a:p>
            <a:pPr eaLnBrk="1" hangingPunct="1"/>
            <a:r>
              <a:rPr lang="en-US" altLang="en-US" b="1">
                <a:solidFill>
                  <a:srgbClr val="7030A0"/>
                </a:solidFill>
              </a:rPr>
              <a:t>The</a:t>
            </a:r>
            <a:r>
              <a:rPr lang="en-US" altLang="en-US">
                <a:solidFill>
                  <a:srgbClr val="7030A0"/>
                </a:solidFill>
              </a:rPr>
              <a:t> </a:t>
            </a:r>
            <a:r>
              <a:rPr lang="en-SG" altLang="en-US" b="1">
                <a:solidFill>
                  <a:srgbClr val="7030A0"/>
                </a:solidFill>
              </a:rPr>
              <a:t>EML</a:t>
            </a:r>
            <a:r>
              <a:rPr lang="en-US" altLang="en-US" b="1">
                <a:solidFill>
                  <a:srgbClr val="7030A0"/>
                </a:solidFill>
              </a:rPr>
              <a:t> develops students through</a:t>
            </a:r>
            <a:br>
              <a:rPr lang="en-US" altLang="en-US" b="1">
                <a:solidFill>
                  <a:srgbClr val="7030A0"/>
                </a:solidFill>
              </a:rPr>
            </a:br>
            <a:r>
              <a:rPr lang="en-US" altLang="en-US" b="1">
                <a:solidFill>
                  <a:srgbClr val="7030A0"/>
                </a:solidFill>
              </a:rPr>
              <a:t> 2 major programs: </a:t>
            </a:r>
          </a:p>
        </p:txBody>
      </p:sp>
      <p:pic>
        <p:nvPicPr>
          <p:cNvPr id="9219" name="Picture 5" descr="http://dtsi.s3.amazonaws.com/headers/page-bg-depts.jpg">
            <a:extLst>
              <a:ext uri="{FF2B5EF4-FFF2-40B4-BE49-F238E27FC236}">
                <a16:creationId xmlns:a16="http://schemas.microsoft.com/office/drawing/2014/main" id="{E42486A5-CE54-BD42-133F-B6E0874CC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7900"/>
            <a:ext cx="9144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4397-8139-A9B9-8DA8-48D8E393D8BF}"/>
              </a:ext>
            </a:extLst>
          </p:cNvPr>
          <p:cNvSpPr>
            <a:spLocks noGrp="1"/>
          </p:cNvSpPr>
          <p:nvPr>
            <p:ph type="title"/>
          </p:nvPr>
        </p:nvSpPr>
        <p:spPr>
          <a:xfrm>
            <a:off x="533400" y="152400"/>
            <a:ext cx="8416925" cy="1143000"/>
          </a:xfrm>
          <a:solidFill>
            <a:srgbClr val="FFFFFF"/>
          </a:solidFill>
        </p:spPr>
        <p:txBody>
          <a:bodyPr rtlCol="0">
            <a:normAutofit fontScale="90000"/>
          </a:bodyPr>
          <a:lstStyle/>
          <a:p>
            <a:pPr eaLnBrk="1" fontAlgn="auto" hangingPunct="1">
              <a:spcAft>
                <a:spcPts val="0"/>
              </a:spcAft>
              <a:defRPr/>
            </a:pPr>
            <a:r>
              <a:rPr lang="en-US" b="1" dirty="0">
                <a:solidFill>
                  <a:srgbClr val="7030A0"/>
                </a:solidFill>
              </a:rPr>
              <a:t>The</a:t>
            </a:r>
            <a:r>
              <a:rPr lang="en-US" dirty="0">
                <a:solidFill>
                  <a:srgbClr val="7030A0"/>
                </a:solidFill>
              </a:rPr>
              <a:t> </a:t>
            </a:r>
            <a:r>
              <a:rPr lang="en-SG" b="1" dirty="0">
                <a:solidFill>
                  <a:srgbClr val="7030A0"/>
                </a:solidFill>
              </a:rPr>
              <a:t>EML</a:t>
            </a:r>
            <a:r>
              <a:rPr lang="en-US" b="1" dirty="0">
                <a:solidFill>
                  <a:srgbClr val="7030A0"/>
                </a:solidFill>
              </a:rPr>
              <a:t> develops students through</a:t>
            </a:r>
            <a:br>
              <a:rPr lang="en-US" b="1" dirty="0">
                <a:solidFill>
                  <a:srgbClr val="7030A0"/>
                </a:solidFill>
              </a:rPr>
            </a:br>
            <a:r>
              <a:rPr lang="en-US" b="1" dirty="0">
                <a:solidFill>
                  <a:srgbClr val="7030A0"/>
                </a:solidFill>
              </a:rPr>
              <a:t> 2 major programs: </a:t>
            </a:r>
          </a:p>
        </p:txBody>
      </p:sp>
      <p:sp>
        <p:nvSpPr>
          <p:cNvPr id="10243" name="Content Placeholder 2">
            <a:extLst>
              <a:ext uri="{FF2B5EF4-FFF2-40B4-BE49-F238E27FC236}">
                <a16:creationId xmlns:a16="http://schemas.microsoft.com/office/drawing/2014/main" id="{71F393BD-53E8-11E5-0933-D0C91C4A557B}"/>
              </a:ext>
            </a:extLst>
          </p:cNvPr>
          <p:cNvSpPr>
            <a:spLocks noGrp="1"/>
          </p:cNvSpPr>
          <p:nvPr>
            <p:ph idx="1"/>
          </p:nvPr>
        </p:nvSpPr>
        <p:spPr>
          <a:xfrm>
            <a:off x="533400" y="1905000"/>
            <a:ext cx="8229600" cy="1219200"/>
          </a:xfrm>
        </p:spPr>
        <p:txBody>
          <a:bodyPr/>
          <a:lstStyle/>
          <a:p>
            <a:pPr eaLnBrk="1" hangingPunct="1">
              <a:buFont typeface="Arial" charset="0"/>
              <a:buChar char="•"/>
              <a:defRPr/>
            </a:pPr>
            <a:r>
              <a:rPr lang="en-US" altLang="en-US" b="1" dirty="0"/>
              <a:t>Spiritual </a:t>
            </a:r>
            <a:r>
              <a:rPr lang="en-US" altLang="en-US" b="1" dirty="0">
                <a:solidFill>
                  <a:srgbClr val="FFFFFF"/>
                </a:solidFill>
              </a:rPr>
              <a:t>Formation: </a:t>
            </a:r>
          </a:p>
          <a:p>
            <a:pPr marL="0" indent="0" eaLnBrk="1" hangingPunct="1">
              <a:buFont typeface="Arial" charset="0"/>
              <a:buNone/>
              <a:defRPr/>
            </a:pPr>
            <a:r>
              <a:rPr lang="en-US" altLang="en-US" b="1" dirty="0">
                <a:solidFill>
                  <a:srgbClr val="FFFFFF"/>
                </a:solidFill>
              </a:rPr>
              <a:t>    Small Groups (does not constitute credit  </a:t>
            </a:r>
          </a:p>
          <a:p>
            <a:pPr marL="0" indent="0" eaLnBrk="1" hangingPunct="1">
              <a:buFont typeface="Arial" charset="0"/>
              <a:buNone/>
              <a:defRPr/>
            </a:pPr>
            <a:r>
              <a:rPr lang="en-US" altLang="en-US" b="1" dirty="0">
                <a:solidFill>
                  <a:srgbClr val="FFFFFF"/>
                </a:solidFill>
              </a:rPr>
              <a:t>    hours in the 120 </a:t>
            </a:r>
            <a:r>
              <a:rPr lang="en-US" altLang="en-US" b="1" dirty="0" err="1">
                <a:solidFill>
                  <a:srgbClr val="FFFFFF"/>
                </a:solidFill>
              </a:rPr>
              <a:t>hrs</a:t>
            </a:r>
            <a:r>
              <a:rPr lang="en-US" altLang="en-US" b="1" dirty="0">
                <a:solidFill>
                  <a:srgbClr val="FFFFFF"/>
                </a:solidFill>
              </a:rPr>
              <a:t> Th.M. program) </a:t>
            </a:r>
            <a:endParaRPr lang="en-US" altLang="en-US" b="1" dirty="0"/>
          </a:p>
          <a:p>
            <a:pPr eaLnBrk="1" hangingPunct="1">
              <a:buFont typeface="Arial" charset="0"/>
              <a:buChar char="•"/>
              <a:defRPr/>
            </a:pPr>
            <a:endParaRPr lang="en-US" altLang="en-US" b="1" dirty="0"/>
          </a:p>
        </p:txBody>
      </p:sp>
      <p:pic>
        <p:nvPicPr>
          <p:cNvPr id="10244" name="Picture 5" descr="http://dtsi.s3.amazonaws.com/headers/page-bg-depts.jpg">
            <a:extLst>
              <a:ext uri="{FF2B5EF4-FFF2-40B4-BE49-F238E27FC236}">
                <a16:creationId xmlns:a16="http://schemas.microsoft.com/office/drawing/2014/main" id="{A4E6EA50-5472-EAC2-EDF7-1EEA64AFF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87900"/>
            <a:ext cx="9144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21">
      <a:dk1>
        <a:srgbClr val="EEECE1"/>
      </a:dk1>
      <a:lt1>
        <a:srgbClr val="4F1D7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TotalTime>
  <Words>2653</Words>
  <Application>Microsoft Macintosh PowerPoint</Application>
  <PresentationFormat>On-screen Show (4:3)</PresentationFormat>
  <Paragraphs>221</Paragraphs>
  <Slides>65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Calibri</vt:lpstr>
      <vt:lpstr>Arial</vt:lpstr>
      <vt:lpstr>Wingdings</vt:lpstr>
      <vt:lpstr>Futura Bk</vt:lpstr>
      <vt:lpstr>Times New Roman</vt:lpstr>
      <vt:lpstr>SimHei</vt:lpstr>
      <vt:lpstr>Arial Black</vt:lpstr>
      <vt:lpstr>宋体</vt:lpstr>
      <vt:lpstr>Trebuchet MS</vt:lpstr>
      <vt:lpstr>Office Theme</vt:lpstr>
      <vt:lpstr>Discipleship Dallas Theological Seminary Model</vt:lpstr>
      <vt:lpstr>Background</vt:lpstr>
      <vt:lpstr>Background</vt:lpstr>
      <vt:lpstr>The Educational Ministries and Leadership (EML) Department</vt:lpstr>
      <vt:lpstr>The Educational Ministries and Leadership (EML) Department</vt:lpstr>
      <vt:lpstr>The Educational Ministries and Leadership (EML) Department</vt:lpstr>
      <vt:lpstr>The Educational Ministries and Leadership (EML) Department</vt:lpstr>
      <vt:lpstr>The EML develops students through  2 major programs: </vt:lpstr>
      <vt:lpstr>The EML develops students through  2 major programs: </vt:lpstr>
      <vt:lpstr>The EML develops students through  2 major programs: </vt:lpstr>
      <vt:lpstr>Spiritual Formation  &amp;  Servant Leadership Programs</vt:lpstr>
      <vt:lpstr>What is the  Spiritual Formation Program</vt:lpstr>
      <vt:lpstr>Spiritual Formation</vt:lpstr>
      <vt:lpstr>Spiritual Formation</vt:lpstr>
      <vt:lpstr>The model </vt:lpstr>
      <vt:lpstr>The model </vt:lpstr>
      <vt:lpstr>PowerPoint Presentation</vt:lpstr>
      <vt:lpstr>Outcome</vt:lpstr>
      <vt:lpstr>Course Content</vt:lpstr>
      <vt:lpstr>The first semester</vt:lpstr>
      <vt:lpstr>The second semester</vt:lpstr>
      <vt:lpstr>The third semester</vt:lpstr>
      <vt:lpstr>The fourth semester</vt:lpstr>
      <vt:lpstr>How does SF benefit the  seasoned minister?</vt:lpstr>
      <vt:lpstr>PowerPoint Presentation</vt:lpstr>
      <vt:lpstr>Six values inform the Spiritual Formation ministry</vt:lpstr>
      <vt:lpstr>Who are the SF group leaders?</vt:lpstr>
      <vt:lpstr>SF leaders are volunteers </vt:lpstr>
      <vt:lpstr>SF leaders are volunteers </vt:lpstr>
      <vt:lpstr>Peer-led SF small groups provide many advantages for the student, for the peer leaders, and for the Seminary. </vt:lpstr>
      <vt:lpstr>PowerPoint Presentation</vt:lpstr>
      <vt:lpstr>PowerPoint Presentation</vt:lpstr>
      <vt:lpstr>What is the  Servant Leadership Internships Program</vt:lpstr>
      <vt:lpstr>Servant Leadership Internships</vt:lpstr>
      <vt:lpstr>Purpose</vt:lpstr>
      <vt:lpstr>Servant Leadership Internships</vt:lpstr>
      <vt:lpstr>Servant Leadership Internships</vt:lpstr>
      <vt:lpstr>The Model </vt:lpstr>
      <vt:lpstr>Ministry Mentor</vt:lpstr>
      <vt:lpstr>Internship Mentor</vt:lpstr>
      <vt:lpstr>Field Observers</vt:lpstr>
      <vt:lpstr>Ministry profile</vt:lpstr>
      <vt:lpstr>Ministry profile</vt:lpstr>
      <vt:lpstr>Purpose </vt:lpstr>
      <vt:lpstr>Purpose </vt:lpstr>
      <vt:lpstr>Reflection:  How well would a DTS model  work for SBC?</vt:lpstr>
      <vt:lpstr>The SBC model  for training disciples  has similarities with that of DTS</vt:lpstr>
      <vt:lpstr>Spiritual Formation Program </vt:lpstr>
      <vt:lpstr>Spiritual Formation Program</vt:lpstr>
      <vt:lpstr>Spiritual Formation Program </vt:lpstr>
      <vt:lpstr>Spiritual Formation Program </vt:lpstr>
      <vt:lpstr>Observation </vt:lpstr>
      <vt:lpstr>Field Education (FE) and  Shadow Internships </vt:lpstr>
      <vt:lpstr>Field Education (FE) and  Shadow Internships </vt:lpstr>
      <vt:lpstr>Suggestions </vt:lpstr>
      <vt:lpstr>Suggestions </vt:lpstr>
      <vt:lpstr>Suggestions </vt:lpstr>
      <vt:lpstr>Looking Forward</vt:lpstr>
      <vt:lpstr>PowerPoint Presentation</vt:lpstr>
      <vt:lpstr>Looking Forward</vt:lpstr>
      <vt:lpstr>Looking Forward</vt:lpstr>
      <vt:lpstr>Looking Forward</vt:lpstr>
      <vt:lpstr>Looking Forward</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Dallas Theological Seminary Model</dc:title>
  <dc:creator>Grace Tan</dc:creator>
  <cp:lastModifiedBy>Rick Griffith</cp:lastModifiedBy>
  <cp:revision>150</cp:revision>
  <cp:lastPrinted>2014-07-01T07:42:01Z</cp:lastPrinted>
  <dcterms:created xsi:type="dcterms:W3CDTF">2014-06-29T16:18:51Z</dcterms:created>
  <dcterms:modified xsi:type="dcterms:W3CDTF">2025-11-11T00:59:28Z</dcterms:modified>
</cp:coreProperties>
</file>