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860" r:id="rId2"/>
  </p:sldMasterIdLst>
  <p:notesMasterIdLst>
    <p:notesMasterId r:id="rId120"/>
  </p:notesMasterIdLst>
  <p:sldIdLst>
    <p:sldId id="484" r:id="rId3"/>
    <p:sldId id="427" r:id="rId4"/>
    <p:sldId id="379" r:id="rId5"/>
    <p:sldId id="275" r:id="rId6"/>
    <p:sldId id="326" r:id="rId7"/>
    <p:sldId id="330" r:id="rId8"/>
    <p:sldId id="323" r:id="rId9"/>
    <p:sldId id="392" r:id="rId10"/>
    <p:sldId id="393" r:id="rId11"/>
    <p:sldId id="325" r:id="rId12"/>
    <p:sldId id="394" r:id="rId13"/>
    <p:sldId id="395" r:id="rId14"/>
    <p:sldId id="396" r:id="rId15"/>
    <p:sldId id="397" r:id="rId16"/>
    <p:sldId id="327" r:id="rId17"/>
    <p:sldId id="398" r:id="rId18"/>
    <p:sldId id="399" r:id="rId19"/>
    <p:sldId id="400" r:id="rId20"/>
    <p:sldId id="401" r:id="rId21"/>
    <p:sldId id="328" r:id="rId22"/>
    <p:sldId id="402" r:id="rId23"/>
    <p:sldId id="403" r:id="rId24"/>
    <p:sldId id="404" r:id="rId25"/>
    <p:sldId id="405" r:id="rId26"/>
    <p:sldId id="331" r:id="rId27"/>
    <p:sldId id="406" r:id="rId28"/>
    <p:sldId id="408" r:id="rId29"/>
    <p:sldId id="409" r:id="rId30"/>
    <p:sldId id="407" r:id="rId31"/>
    <p:sldId id="433" r:id="rId32"/>
    <p:sldId id="437" r:id="rId33"/>
    <p:sldId id="436" r:id="rId34"/>
    <p:sldId id="434" r:id="rId35"/>
    <p:sldId id="435" r:id="rId36"/>
    <p:sldId id="438" r:id="rId37"/>
    <p:sldId id="441" r:id="rId38"/>
    <p:sldId id="442" r:id="rId39"/>
    <p:sldId id="443" r:id="rId40"/>
    <p:sldId id="439" r:id="rId41"/>
    <p:sldId id="440" r:id="rId42"/>
    <p:sldId id="444" r:id="rId43"/>
    <p:sldId id="445" r:id="rId44"/>
    <p:sldId id="446" r:id="rId45"/>
    <p:sldId id="447" r:id="rId46"/>
    <p:sldId id="449" r:id="rId47"/>
    <p:sldId id="450" r:id="rId48"/>
    <p:sldId id="452" r:id="rId49"/>
    <p:sldId id="451" r:id="rId50"/>
    <p:sldId id="456" r:id="rId51"/>
    <p:sldId id="457" r:id="rId52"/>
    <p:sldId id="453" r:id="rId53"/>
    <p:sldId id="458" r:id="rId54"/>
    <p:sldId id="420" r:id="rId55"/>
    <p:sldId id="421" r:id="rId56"/>
    <p:sldId id="455" r:id="rId57"/>
    <p:sldId id="428" r:id="rId58"/>
    <p:sldId id="459" r:id="rId59"/>
    <p:sldId id="347" r:id="rId60"/>
    <p:sldId id="432" r:id="rId61"/>
    <p:sldId id="349" r:id="rId62"/>
    <p:sldId id="345" r:id="rId63"/>
    <p:sldId id="460" r:id="rId64"/>
    <p:sldId id="461" r:id="rId65"/>
    <p:sldId id="462" r:id="rId66"/>
    <p:sldId id="463" r:id="rId67"/>
    <p:sldId id="464" r:id="rId68"/>
    <p:sldId id="417" r:id="rId69"/>
    <p:sldId id="329" r:id="rId70"/>
    <p:sldId id="276" r:id="rId71"/>
    <p:sldId id="282" r:id="rId72"/>
    <p:sldId id="465" r:id="rId73"/>
    <p:sldId id="415" r:id="rId74"/>
    <p:sldId id="416" r:id="rId75"/>
    <p:sldId id="422" r:id="rId76"/>
    <p:sldId id="466" r:id="rId77"/>
    <p:sldId id="291" r:id="rId78"/>
    <p:sldId id="292" r:id="rId79"/>
    <p:sldId id="301" r:id="rId80"/>
    <p:sldId id="297" r:id="rId81"/>
    <p:sldId id="302" r:id="rId82"/>
    <p:sldId id="305" r:id="rId83"/>
    <p:sldId id="303" r:id="rId84"/>
    <p:sldId id="299" r:id="rId85"/>
    <p:sldId id="304" r:id="rId86"/>
    <p:sldId id="306" r:id="rId87"/>
    <p:sldId id="319" r:id="rId88"/>
    <p:sldId id="391" r:id="rId89"/>
    <p:sldId id="321" r:id="rId90"/>
    <p:sldId id="318" r:id="rId91"/>
    <p:sldId id="312" r:id="rId92"/>
    <p:sldId id="313" r:id="rId93"/>
    <p:sldId id="314" r:id="rId94"/>
    <p:sldId id="467" r:id="rId95"/>
    <p:sldId id="468" r:id="rId96"/>
    <p:sldId id="430" r:id="rId97"/>
    <p:sldId id="431" r:id="rId98"/>
    <p:sldId id="469" r:id="rId99"/>
    <p:sldId id="310" r:id="rId100"/>
    <p:sldId id="316" r:id="rId101"/>
    <p:sldId id="381" r:id="rId102"/>
    <p:sldId id="364" r:id="rId103"/>
    <p:sldId id="425" r:id="rId104"/>
    <p:sldId id="471" r:id="rId105"/>
    <p:sldId id="472" r:id="rId106"/>
    <p:sldId id="473" r:id="rId107"/>
    <p:sldId id="470" r:id="rId108"/>
    <p:sldId id="474" r:id="rId109"/>
    <p:sldId id="475" r:id="rId110"/>
    <p:sldId id="476" r:id="rId111"/>
    <p:sldId id="477" r:id="rId112"/>
    <p:sldId id="478" r:id="rId113"/>
    <p:sldId id="479" r:id="rId114"/>
    <p:sldId id="480" r:id="rId115"/>
    <p:sldId id="307" r:id="rId116"/>
    <p:sldId id="380" r:id="rId117"/>
    <p:sldId id="482" r:id="rId118"/>
    <p:sldId id="483" r:id="rId1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064" userDrawn="1">
          <p15:clr>
            <a:srgbClr val="A4A3A4"/>
          </p15:clr>
        </p15:guide>
        <p15:guide id="2" pos="2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2" autoAdjust="0"/>
    <p:restoredTop sz="94687" autoAdjust="0"/>
  </p:normalViewPr>
  <p:slideViewPr>
    <p:cSldViewPr>
      <p:cViewPr>
        <p:scale>
          <a:sx n="91" d="100"/>
          <a:sy n="91" d="100"/>
        </p:scale>
        <p:origin x="2824" y="728"/>
      </p:cViewPr>
      <p:guideLst>
        <p:guide orient="horz" pos="2064"/>
        <p:guide pos="283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presProps" Target="pres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197BC8FD-1423-4D5D-A68B-311659CB7DF6}" type="slidenum">
              <a:rPr lang="en-US"/>
              <a:pPr>
                <a:defRPr/>
              </a:pPr>
              <a:t>‹#›</a:t>
            </a:fld>
            <a:endParaRPr lang="en-US"/>
          </a:p>
        </p:txBody>
      </p:sp>
    </p:spTree>
    <p:extLst>
      <p:ext uri="{BB962C8B-B14F-4D97-AF65-F5344CB8AC3E}">
        <p14:creationId xmlns:p14="http://schemas.microsoft.com/office/powerpoint/2010/main" val="4292936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7BC8FD-1423-4D5D-A68B-311659CB7DF6}" type="slidenum">
              <a:rPr lang="en-US" smtClean="0"/>
              <a:pPr>
                <a:defRPr/>
              </a:pPr>
              <a:t>3</a:t>
            </a:fld>
            <a:endParaRPr lang="en-US"/>
          </a:p>
        </p:txBody>
      </p:sp>
    </p:spTree>
    <p:extLst>
      <p:ext uri="{BB962C8B-B14F-4D97-AF65-F5344CB8AC3E}">
        <p14:creationId xmlns:p14="http://schemas.microsoft.com/office/powerpoint/2010/main" val="133362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D87E9B-FFDD-4FF7-8D30-254359AB8624}" type="slidenum">
              <a:rPr lang="en-US" smtClean="0"/>
              <a:pPr eaLnBrk="1" hangingPunct="1"/>
              <a:t>14</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330190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CB6B4B-2E8A-4FC9-8D52-B8958B3D3CB5}" type="slidenum">
              <a:rPr lang="en-US" smtClean="0"/>
              <a:pPr eaLnBrk="1" hangingPunct="1"/>
              <a:t>15</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675654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CB6B4B-2E8A-4FC9-8D52-B8958B3D3CB5}" type="slidenum">
              <a:rPr lang="en-US" smtClean="0"/>
              <a:pPr eaLnBrk="1" hangingPunct="1"/>
              <a:t>16</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98566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CB6B4B-2E8A-4FC9-8D52-B8958B3D3CB5}" type="slidenum">
              <a:rPr lang="en-US" smtClean="0"/>
              <a:pPr eaLnBrk="1" hangingPunct="1"/>
              <a:t>17</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855853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CB6B4B-2E8A-4FC9-8D52-B8958B3D3CB5}" type="slidenum">
              <a:rPr lang="en-US" smtClean="0"/>
              <a:pPr eaLnBrk="1" hangingPunct="1"/>
              <a:t>18</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926298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CB6B4B-2E8A-4FC9-8D52-B8958B3D3CB5}" type="slidenum">
              <a:rPr lang="en-US" smtClean="0"/>
              <a:pPr eaLnBrk="1" hangingPunct="1"/>
              <a:t>19</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615727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74CBB1-E025-422C-99E1-0AC254F10AC8}" type="slidenum">
              <a:rPr lang="en-US" smtClean="0"/>
              <a:pPr eaLnBrk="1" hangingPunct="1"/>
              <a:t>20</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541495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74CBB1-E025-422C-99E1-0AC254F10AC8}" type="slidenum">
              <a:rPr lang="en-US" smtClean="0"/>
              <a:pPr eaLnBrk="1" hangingPunct="1"/>
              <a:t>21</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216287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74CBB1-E025-422C-99E1-0AC254F10AC8}" type="slidenum">
              <a:rPr lang="en-US" smtClean="0"/>
              <a:pPr eaLnBrk="1" hangingPunct="1"/>
              <a:t>22</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541277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74CBB1-E025-422C-99E1-0AC254F10AC8}" type="slidenum">
              <a:rPr lang="en-US" smtClean="0"/>
              <a:pPr eaLnBrk="1" hangingPunct="1"/>
              <a:t>23</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02481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45FDE6-8E92-42A4-8895-95C96F9A3A15}" type="slidenum">
              <a:rPr lang="en-US" smtClean="0"/>
              <a:pPr eaLnBrk="1" hangingPunct="1"/>
              <a:t>4</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52467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365FD-77F5-466C-B138-524911DF3B20}" type="slidenum">
              <a:rPr lang="en-US" smtClean="0"/>
              <a:pPr eaLnBrk="1" hangingPunct="1"/>
              <a:t>24</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32422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365FD-77F5-466C-B138-524911DF3B20}" type="slidenum">
              <a:rPr lang="en-US" smtClean="0"/>
              <a:pPr eaLnBrk="1" hangingPunct="1"/>
              <a:t>25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559813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365FD-77F5-466C-B138-524911DF3B20}" type="slidenum">
              <a:rPr lang="en-US" smtClean="0"/>
              <a:pPr eaLnBrk="1" hangingPunct="1"/>
              <a:t>26</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598791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365FD-77F5-466C-B138-524911DF3B20}" type="slidenum">
              <a:rPr lang="en-US" smtClean="0"/>
              <a:pPr eaLnBrk="1" hangingPunct="1"/>
              <a:t>27</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494050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365FD-77F5-466C-B138-524911DF3B20}" type="slidenum">
              <a:rPr lang="en-US" smtClean="0"/>
              <a:pPr eaLnBrk="1" hangingPunct="1"/>
              <a:t>28</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875806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365FD-77F5-466C-B138-524911DF3B20}" type="slidenum">
              <a:rPr lang="en-US" smtClean="0"/>
              <a:pPr eaLnBrk="1" hangingPunct="1"/>
              <a:t>29</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737277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365FD-77F5-466C-B138-524911DF3B20}" type="slidenum">
              <a:rPr lang="en-US" smtClean="0"/>
              <a:pPr eaLnBrk="1" hangingPunct="1"/>
              <a:t>30</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657336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365FD-77F5-466C-B138-524911DF3B20}" type="slidenum">
              <a:rPr lang="en-US" smtClean="0"/>
              <a:pPr eaLnBrk="1" hangingPunct="1"/>
              <a:t>35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577254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365FD-77F5-466C-B138-524911DF3B20}" type="slidenum">
              <a:rPr lang="en-US" smtClean="0"/>
              <a:pPr eaLnBrk="1" hangingPunct="1"/>
              <a:t>36</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903138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0BFC18-4281-4AA4-9E74-1FD0E47DF1B6}" type="slidenum">
              <a:rPr lang="en-US" smtClean="0"/>
              <a:pPr eaLnBrk="1" hangingPunct="1"/>
              <a:t>37</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57185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878DF8-EC44-458C-82D7-E5A2547D328B}" type="slidenum">
              <a:rPr lang="en-US" smtClean="0"/>
              <a:pPr eaLnBrk="1" hangingPunct="1"/>
              <a:t>7</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91287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0BFC18-4281-4AA4-9E74-1FD0E47DF1B6}" type="slidenum">
              <a:rPr lang="en-US" smtClean="0"/>
              <a:pPr eaLnBrk="1" hangingPunct="1"/>
              <a:t>38</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019157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3CED3ED-29A4-4160-9F6F-EB134E1443C7}" type="slidenum">
              <a:rPr lang="en-US" smtClean="0"/>
              <a:pPr eaLnBrk="1" hangingPunct="1"/>
              <a:t>39</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52733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FDF45D-CFEC-4F8E-99A1-F2F2001CD1D7}" type="slidenum">
              <a:rPr lang="en-US" smtClean="0"/>
              <a:pPr eaLnBrk="1" hangingPunct="1"/>
              <a:t>40</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837613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9E4C23-35C4-4AA8-9184-54E18752FE69}" type="slidenum">
              <a:rPr lang="en-US" smtClean="0"/>
              <a:pPr eaLnBrk="1" hangingPunct="1"/>
              <a:t>41</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62029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9E4C23-35C4-4AA8-9184-54E18752FE69}" type="slidenum">
              <a:rPr lang="en-US" smtClean="0"/>
              <a:pPr eaLnBrk="1" hangingPunct="1"/>
              <a:t>43</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991999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9E4C23-35C4-4AA8-9184-54E18752FE69}" type="slidenum">
              <a:rPr lang="en-US" smtClean="0"/>
              <a:pPr eaLnBrk="1" hangingPunct="1"/>
              <a:t>44</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033027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9E4C23-35C4-4AA8-9184-54E18752FE69}" type="slidenum">
              <a:rPr lang="en-US" smtClean="0"/>
              <a:pPr eaLnBrk="1" hangingPunct="1"/>
              <a:t>45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244593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1730C6-C3A8-457B-84A1-0C92C69CDD72}" type="slidenum">
              <a:rPr lang="en-US" smtClean="0"/>
              <a:pPr eaLnBrk="1" hangingPunct="1"/>
              <a:t>46</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284774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1730C6-C3A8-457B-84A1-0C92C69CDD72}" type="slidenum">
              <a:rPr lang="en-US" smtClean="0"/>
              <a:pPr eaLnBrk="1" hangingPunct="1"/>
              <a:t>48</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057569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1730C6-C3A8-457B-84A1-0C92C69CDD72}" type="slidenum">
              <a:rPr lang="en-US" smtClean="0"/>
              <a:pPr eaLnBrk="1" hangingPunct="1"/>
              <a:t>49</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538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878DF8-EC44-458C-82D7-E5A2547D328B}" type="slidenum">
              <a:rPr lang="en-US" smtClean="0"/>
              <a:pPr eaLnBrk="1" hangingPunct="1"/>
              <a:t>8</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283318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1730C6-C3A8-457B-84A1-0C92C69CDD72}" type="slidenum">
              <a:rPr lang="en-US" smtClean="0"/>
              <a:pPr eaLnBrk="1" hangingPunct="1"/>
              <a:t>50</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508407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1730C6-C3A8-457B-84A1-0C92C69CDD72}" type="slidenum">
              <a:rPr lang="en-US" smtClean="0"/>
              <a:pPr eaLnBrk="1" hangingPunct="1"/>
              <a:t>51</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751200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14F546-C740-4E23-858E-6046854F212D}" type="slidenum">
              <a:rPr lang="en-US" smtClean="0"/>
              <a:pPr eaLnBrk="1" hangingPunct="1"/>
              <a:t>53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84221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14F546-C740-4E23-858E-6046854F212D}" type="slidenum">
              <a:rPr lang="en-US" smtClean="0"/>
              <a:pPr eaLnBrk="1" hangingPunct="1"/>
              <a:t>54</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967408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1730C6-C3A8-457B-84A1-0C92C69CDD72}" type="slidenum">
              <a:rPr lang="en-US" smtClean="0"/>
              <a:pPr eaLnBrk="1" hangingPunct="1"/>
              <a:t>55</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pitchFamily="34" charset="0"/>
              </a:rPr>
              <a:t>Look at passages</a:t>
            </a:r>
            <a:r>
              <a:rPr lang="en-US" baseline="0" dirty="0">
                <a:latin typeface="Arial" pitchFamily="34" charset="0"/>
              </a:rPr>
              <a:t> in the notes. </a:t>
            </a:r>
            <a:endParaRPr lang="en-US" dirty="0">
              <a:latin typeface="Arial" pitchFamily="34" charset="0"/>
            </a:endParaRPr>
          </a:p>
        </p:txBody>
      </p:sp>
    </p:spTree>
    <p:extLst>
      <p:ext uri="{BB962C8B-B14F-4D97-AF65-F5344CB8AC3E}">
        <p14:creationId xmlns:p14="http://schemas.microsoft.com/office/powerpoint/2010/main" val="2767243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7BC8FD-1423-4D5D-A68B-311659CB7DF6}" type="slidenum">
              <a:rPr lang="en-US" smtClean="0"/>
              <a:pPr>
                <a:defRPr/>
              </a:pPr>
              <a:t>56</a:t>
            </a:fld>
            <a:endParaRPr lang="en-US"/>
          </a:p>
        </p:txBody>
      </p:sp>
    </p:spTree>
    <p:extLst>
      <p:ext uri="{BB962C8B-B14F-4D97-AF65-F5344CB8AC3E}">
        <p14:creationId xmlns:p14="http://schemas.microsoft.com/office/powerpoint/2010/main" val="2048838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1730C6-C3A8-457B-84A1-0C92C69CDD72}" type="slidenum">
              <a:rPr lang="en-US" smtClean="0"/>
              <a:pPr eaLnBrk="1" hangingPunct="1"/>
              <a:t>57</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2865000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BD51739-AB8F-4C6B-B9C8-B731506C3F4C}" type="slidenum">
              <a:rPr lang="en-US" smtClean="0"/>
              <a:pPr eaLnBrk="1" hangingPunct="1"/>
              <a:t>58</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2046195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algn="r" eaLnBrk="1" hangingPunct="1"/>
            <a:fld id="{C595CDC0-F1D1-492F-977B-8D36F62A55F1}" type="slidenum">
              <a:rPr lang="en-US" sz="1200"/>
              <a:pPr algn="r" eaLnBrk="1" hangingPunct="1"/>
              <a:t>59</a:t>
            </a:fld>
            <a:endParaRPr 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6645491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B89A161-5167-404C-A686-704D445C9EBB}" type="slidenum">
              <a:rPr lang="en-US" smtClean="0"/>
              <a:pPr eaLnBrk="1" hangingPunct="1"/>
              <a:t>60</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25721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878DF8-EC44-458C-82D7-E5A2547D328B}" type="slidenum">
              <a:rPr lang="en-US" smtClean="0"/>
              <a:pPr eaLnBrk="1" hangingPunct="1"/>
              <a:t>9</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271102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ED520E-2F04-4E65-A22F-0AFF16997280}" type="slidenum">
              <a:rPr lang="en-US" smtClean="0"/>
              <a:pPr eaLnBrk="1" hangingPunct="1"/>
              <a:t>61</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5337269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ED520E-2F04-4E65-A22F-0AFF16997280}" type="slidenum">
              <a:rPr lang="en-US" smtClean="0"/>
              <a:pPr eaLnBrk="1" hangingPunct="1"/>
              <a:t>62</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7783384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ED520E-2F04-4E65-A22F-0AFF16997280}" type="slidenum">
              <a:rPr lang="en-US" smtClean="0"/>
              <a:pPr eaLnBrk="1" hangingPunct="1"/>
              <a:t>63</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7823926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ED520E-2F04-4E65-A22F-0AFF16997280}" type="slidenum">
              <a:rPr lang="en-US" smtClean="0"/>
              <a:pPr eaLnBrk="1" hangingPunct="1"/>
              <a:t>64</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1548190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ED520E-2F04-4E65-A22F-0AFF16997280}" type="slidenum">
              <a:rPr lang="en-US" smtClean="0"/>
              <a:pPr eaLnBrk="1" hangingPunct="1"/>
              <a:t>65</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563517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ED520E-2F04-4E65-A22F-0AFF16997280}" type="slidenum">
              <a:rPr lang="en-US" smtClean="0"/>
              <a:pPr eaLnBrk="1" hangingPunct="1"/>
              <a:t>66</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7203528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45FDE6-8E92-42A4-8895-95C96F9A3A15}" type="slidenum">
              <a:rPr lang="en-US" smtClean="0"/>
              <a:pPr eaLnBrk="1" hangingPunct="1"/>
              <a:t>67</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7564591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7BC8FD-1423-4D5D-A68B-311659CB7DF6}" type="slidenum">
              <a:rPr lang="en-US" smtClean="0"/>
              <a:pPr>
                <a:defRPr/>
              </a:pPr>
              <a:t>68</a:t>
            </a:fld>
            <a:endParaRPr lang="en-US"/>
          </a:p>
        </p:txBody>
      </p:sp>
    </p:spTree>
    <p:extLst>
      <p:ext uri="{BB962C8B-B14F-4D97-AF65-F5344CB8AC3E}">
        <p14:creationId xmlns:p14="http://schemas.microsoft.com/office/powerpoint/2010/main" val="8348611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286E0B-2A35-4CC9-BB0A-1DFEC05027B4}" type="slidenum">
              <a:rPr lang="en-US" smtClean="0"/>
              <a:pPr eaLnBrk="1" hangingPunct="1"/>
              <a:t>69</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5008407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AFEDED-3717-445A-B2A3-FC77CF9220F2}" type="slidenum">
              <a:rPr lang="en-US" smtClean="0"/>
              <a:pPr eaLnBrk="1" hangingPunct="1"/>
              <a:t>70</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09416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D87E9B-FFDD-4FF7-8D30-254359AB8624}" type="slidenum">
              <a:rPr lang="en-US" smtClean="0"/>
              <a:pPr eaLnBrk="1" hangingPunct="1"/>
              <a:t>10</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6942681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AFEDED-3717-445A-B2A3-FC77CF9220F2}" type="slidenum">
              <a:rPr lang="en-US" smtClean="0"/>
              <a:pPr eaLnBrk="1" hangingPunct="1"/>
              <a:t>71</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9008499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AFEDED-3717-445A-B2A3-FC77CF9220F2}" type="slidenum">
              <a:rPr lang="en-US" smtClean="0"/>
              <a:pPr eaLnBrk="1" hangingPunct="1"/>
              <a:t>72</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4659486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AFEDED-3717-445A-B2A3-FC77CF9220F2}" type="slidenum">
              <a:rPr lang="en-US" smtClean="0"/>
              <a:pPr eaLnBrk="1" hangingPunct="1"/>
              <a:t>73</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9489027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AFEDED-3717-445A-B2A3-FC77CF9220F2}" type="slidenum">
              <a:rPr lang="en-US" smtClean="0"/>
              <a:pPr eaLnBrk="1" hangingPunct="1"/>
              <a:t>74</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6916867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7BC8FD-1423-4D5D-A68B-311659CB7DF6}" type="slidenum">
              <a:rPr lang="en-US" smtClean="0"/>
              <a:pPr>
                <a:defRPr/>
              </a:pPr>
              <a:t>75</a:t>
            </a:fld>
            <a:endParaRPr lang="en-US"/>
          </a:p>
        </p:txBody>
      </p:sp>
    </p:spTree>
    <p:extLst>
      <p:ext uri="{BB962C8B-B14F-4D97-AF65-F5344CB8AC3E}">
        <p14:creationId xmlns:p14="http://schemas.microsoft.com/office/powerpoint/2010/main" val="6443752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B7B7055-8694-4384-AD0A-0386310B989B}" type="slidenum">
              <a:rPr lang="en-US" smtClean="0"/>
              <a:pPr eaLnBrk="1" hangingPunct="1"/>
              <a:t>76</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6049488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A1F9507-F42E-4FFB-8E1E-774A4D3400C2}" type="slidenum">
              <a:rPr lang="en-US" smtClean="0"/>
              <a:pPr eaLnBrk="1" hangingPunct="1"/>
              <a:t>77</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000663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01C581-E59B-43AD-B6D5-2ED7FFDD2AD4}" type="slidenum">
              <a:rPr lang="en-US" smtClean="0"/>
              <a:pPr eaLnBrk="1" hangingPunct="1"/>
              <a:t>78</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4362485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4C55DCC-C8BB-4797-84CE-C4539B0BEBF4}" type="slidenum">
              <a:rPr lang="en-US" smtClean="0"/>
              <a:pPr eaLnBrk="1" hangingPunct="1"/>
              <a:t>79</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395182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A1D15B-A70C-4FBB-B694-86716267ACE4}" type="slidenum">
              <a:rPr lang="en-US" smtClean="0"/>
              <a:pPr eaLnBrk="1" hangingPunct="1"/>
              <a:t>80</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79973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D87E9B-FFDD-4FF7-8D30-254359AB8624}" type="slidenum">
              <a:rPr lang="en-US" smtClean="0"/>
              <a:pPr eaLnBrk="1" hangingPunct="1"/>
              <a:t>11</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393694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6C388F-A353-4D3F-9E08-FD7B64590E64}" type="slidenum">
              <a:rPr lang="en-US" smtClean="0"/>
              <a:pPr eaLnBrk="1" hangingPunct="1"/>
              <a:t>81</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2776261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9980B6-7372-4267-B161-74E19EC22E36}" type="slidenum">
              <a:rPr lang="en-US" smtClean="0"/>
              <a:pPr eaLnBrk="1" hangingPunct="1"/>
              <a:t>82</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5365092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1DDC9BA-17BC-4AA8-A098-2CD9E81AC605}" type="slidenum">
              <a:rPr lang="en-US" smtClean="0"/>
              <a:pPr eaLnBrk="1" hangingPunct="1"/>
              <a:t>83</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9721377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1D9D9F-3073-480E-B7C2-DF2C0688A741}" type="slidenum">
              <a:rPr lang="en-US" smtClean="0"/>
              <a:pPr eaLnBrk="1" hangingPunct="1"/>
              <a:t>84</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1222151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84895F-435B-4F92-8B54-1C4C7C7D72D3}" type="slidenum">
              <a:rPr lang="en-US" smtClean="0"/>
              <a:pPr eaLnBrk="1" hangingPunct="1"/>
              <a:t>85</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8051161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B19C21-F6A2-4AC4-A736-6EBCE05C9DB5}" type="slidenum">
              <a:rPr lang="en-US" smtClean="0"/>
              <a:pPr eaLnBrk="1" hangingPunct="1"/>
              <a:t>86</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2391888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892EF1F-A9DA-4E08-8A05-42C519ABA34C}" type="slidenum">
              <a:rPr lang="en-US" smtClean="0"/>
              <a:pPr eaLnBrk="1" hangingPunct="1"/>
              <a:t>88</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7935594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BE97392-2DB0-40CE-BDFC-E765B03BA270}" type="slidenum">
              <a:rPr lang="en-US" smtClean="0"/>
              <a:pPr eaLnBrk="1" hangingPunct="1"/>
              <a:t>89</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4558018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7D27C2A-DC5E-4CDC-BFBF-A9DEAD35ECA0}" type="slidenum">
              <a:rPr lang="en-US" smtClean="0"/>
              <a:pPr eaLnBrk="1" hangingPunct="1"/>
              <a:t>90</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8322449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58434A2-590D-4D0B-B950-396075281897}" type="slidenum">
              <a:rPr lang="en-US" smtClean="0"/>
              <a:pPr eaLnBrk="1" hangingPunct="1"/>
              <a:t>91</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50615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D87E9B-FFDD-4FF7-8D30-254359AB8624}" type="slidenum">
              <a:rPr lang="en-US" smtClean="0"/>
              <a:pPr eaLnBrk="1" hangingPunct="1"/>
              <a:t>12</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3005171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BA746E8-7140-4A33-8C5F-DE4132F876A4}" type="slidenum">
              <a:rPr lang="en-US" smtClean="0"/>
              <a:pPr eaLnBrk="1" hangingPunct="1"/>
              <a:t>92</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7804132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58434A2-590D-4D0B-B950-396075281897}" type="slidenum">
              <a:rPr lang="en-US" smtClean="0"/>
              <a:pPr eaLnBrk="1" hangingPunct="1"/>
              <a:t>93</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3775508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BA746E8-7140-4A33-8C5F-DE4132F876A4}" type="slidenum">
              <a:rPr lang="en-US" smtClean="0"/>
              <a:pPr eaLnBrk="1" hangingPunct="1"/>
              <a:t>94</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8878015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7BC8FD-1423-4D5D-A68B-311659CB7DF6}" type="slidenum">
              <a:rPr lang="en-US" smtClean="0"/>
              <a:pPr>
                <a:defRPr/>
              </a:pPr>
              <a:t>97</a:t>
            </a:fld>
            <a:endParaRPr lang="en-US"/>
          </a:p>
        </p:txBody>
      </p:sp>
    </p:spTree>
    <p:extLst>
      <p:ext uri="{BB962C8B-B14F-4D97-AF65-F5344CB8AC3E}">
        <p14:creationId xmlns:p14="http://schemas.microsoft.com/office/powerpoint/2010/main" val="424833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2A1B852-A274-488B-BA16-590ED8304C47}" type="slidenum">
              <a:rPr lang="en-US" smtClean="0"/>
              <a:pPr eaLnBrk="1" hangingPunct="1"/>
              <a:t>98</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1703282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0530F9F-BD66-445B-85CC-E7BBE87BE6CF}" type="slidenum">
              <a:rPr lang="en-US" smtClean="0"/>
              <a:pPr eaLnBrk="1" hangingPunct="1"/>
              <a:t>99</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7445581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itchFamily="34" charset="0"/>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9D3F24-1702-488F-BF05-8D767CCB6519}" type="slidenum">
              <a:rPr lang="en-US" smtClean="0"/>
              <a:pPr eaLnBrk="1" hangingPunct="1"/>
              <a:t>100</a:t>
            </a:fld>
            <a:endParaRPr lang="en-US"/>
          </a:p>
        </p:txBody>
      </p:sp>
    </p:spTree>
    <p:extLst>
      <p:ext uri="{BB962C8B-B14F-4D97-AF65-F5344CB8AC3E}">
        <p14:creationId xmlns:p14="http://schemas.microsoft.com/office/powerpoint/2010/main" val="28035110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61B2F3-6B7F-4464-AB91-6A5D60A6CAD8}" type="slidenum">
              <a:rPr lang="en-US" smtClean="0"/>
              <a:pPr eaLnBrk="1" hangingPunct="1"/>
              <a:t>101</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0810666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61B2F3-6B7F-4464-AB91-6A5D60A6CAD8}" type="slidenum">
              <a:rPr lang="en-US" smtClean="0"/>
              <a:pPr eaLnBrk="1" hangingPunct="1"/>
              <a:t>106</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022884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F37A71-77B5-4DD0-9C22-A90F37047462}" type="slidenum">
              <a:rPr lang="en-US" smtClean="0"/>
              <a:pPr eaLnBrk="1" hangingPunct="1"/>
              <a:t>107</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68387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D87E9B-FFDD-4FF7-8D30-254359AB8624}" type="slidenum">
              <a:rPr lang="en-US" smtClean="0"/>
              <a:pPr eaLnBrk="1" hangingPunct="1"/>
              <a:t>13</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0672197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F37A71-77B5-4DD0-9C22-A90F37047462}" type="slidenum">
              <a:rPr lang="en-US" smtClean="0"/>
              <a:pPr eaLnBrk="1" hangingPunct="1"/>
              <a:t>108</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2848179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F37A71-77B5-4DD0-9C22-A90F37047462}" type="slidenum">
              <a:rPr lang="en-US" smtClean="0"/>
              <a:pPr eaLnBrk="1" hangingPunct="1"/>
              <a:t>109</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0077911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F37A71-77B5-4DD0-9C22-A90F37047462}" type="slidenum">
              <a:rPr lang="en-US" smtClean="0"/>
              <a:pPr eaLnBrk="1" hangingPunct="1"/>
              <a:t>110</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6299105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F37A71-77B5-4DD0-9C22-A90F37047462}" type="slidenum">
              <a:rPr lang="en-US" smtClean="0"/>
              <a:pPr eaLnBrk="1" hangingPunct="1"/>
              <a:t>111</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9825497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F37A71-77B5-4DD0-9C22-A90F37047462}" type="slidenum">
              <a:rPr lang="en-US" smtClean="0"/>
              <a:pPr eaLnBrk="1" hangingPunct="1"/>
              <a:t>112</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8697453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F37A71-77B5-4DD0-9C22-A90F37047462}" type="slidenum">
              <a:rPr lang="en-US" smtClean="0"/>
              <a:pPr eaLnBrk="1" hangingPunct="1"/>
              <a:t>113</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5478896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011D26-A195-4B51-ABE3-23001EF05438}" type="slidenum">
              <a:rPr lang="en-US" smtClean="0"/>
              <a:pPr eaLnBrk="1" hangingPunct="1"/>
              <a:t>114</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1959508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117</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Church Transformation (</a:t>
            </a:r>
            <a:r>
              <a:rPr lang="en-US" dirty="0" err="1">
                <a:latin typeface="Arial" charset="0"/>
                <a:ea typeface="ＭＳ Ｐゴシック" charset="0"/>
                <a:cs typeface="ＭＳ Ｐゴシック" charset="0"/>
              </a:rPr>
              <a:t>ct</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C9152FA-F930-4C1C-BDDD-B366B1008A31}" type="slidenum">
              <a:rPr lang="en-US"/>
              <a:pPr>
                <a:defRPr/>
              </a:pPr>
              <a:t>‹#›</a:t>
            </a:fld>
            <a:endParaRPr lang="en-US"/>
          </a:p>
        </p:txBody>
      </p:sp>
    </p:spTree>
    <p:extLst>
      <p:ext uri="{BB962C8B-B14F-4D97-AF65-F5344CB8AC3E}">
        <p14:creationId xmlns:p14="http://schemas.microsoft.com/office/powerpoint/2010/main" val="2646287464"/>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94425D5-AD54-45D7-8428-F622A9DA125C}" type="slidenum">
              <a:rPr lang="en-US"/>
              <a:pPr>
                <a:defRPr/>
              </a:pPr>
              <a:t>‹#›</a:t>
            </a:fld>
            <a:endParaRPr lang="en-US"/>
          </a:p>
        </p:txBody>
      </p:sp>
    </p:spTree>
    <p:extLst>
      <p:ext uri="{BB962C8B-B14F-4D97-AF65-F5344CB8AC3E}">
        <p14:creationId xmlns:p14="http://schemas.microsoft.com/office/powerpoint/2010/main" val="286116595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211E2A3-29AC-4799-85FD-E82C764A876B}" type="slidenum">
              <a:rPr lang="en-US"/>
              <a:pPr>
                <a:defRPr/>
              </a:pPr>
              <a:t>‹#›</a:t>
            </a:fld>
            <a:endParaRPr lang="en-US"/>
          </a:p>
        </p:txBody>
      </p:sp>
    </p:spTree>
    <p:extLst>
      <p:ext uri="{BB962C8B-B14F-4D97-AF65-F5344CB8AC3E}">
        <p14:creationId xmlns:p14="http://schemas.microsoft.com/office/powerpoint/2010/main" val="167701925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normAutofit/>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A9E7A33-3536-4B2A-BEE2-38A3248E28D2}" type="slidenum">
              <a:rPr lang="en-US"/>
              <a:pPr>
                <a:defRPr/>
              </a:pPr>
              <a:t>‹#›</a:t>
            </a:fld>
            <a:endParaRPr lang="en-US"/>
          </a:p>
        </p:txBody>
      </p:sp>
    </p:spTree>
    <p:extLst>
      <p:ext uri="{BB962C8B-B14F-4D97-AF65-F5344CB8AC3E}">
        <p14:creationId xmlns:p14="http://schemas.microsoft.com/office/powerpoint/2010/main" val="3952692757"/>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65712672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487062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3573525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1619934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1313146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47290627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3276288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AC2B9FC-416C-41CA-99D5-771B1F23AE6A}" type="slidenum">
              <a:rPr lang="en-US"/>
              <a:pPr>
                <a:defRPr/>
              </a:pPr>
              <a:t>‹#›</a:t>
            </a:fld>
            <a:endParaRPr lang="en-US"/>
          </a:p>
        </p:txBody>
      </p:sp>
    </p:spTree>
    <p:extLst>
      <p:ext uri="{BB962C8B-B14F-4D97-AF65-F5344CB8AC3E}">
        <p14:creationId xmlns:p14="http://schemas.microsoft.com/office/powerpoint/2010/main" val="2074170101"/>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943132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15551653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6848855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7837558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E852A7B-4884-48BD-B5DD-348C164B3B40}" type="slidenum">
              <a:rPr lang="en-US"/>
              <a:pPr>
                <a:defRPr/>
              </a:pPr>
              <a:t>‹#›</a:t>
            </a:fld>
            <a:endParaRPr lang="en-US"/>
          </a:p>
        </p:txBody>
      </p:sp>
    </p:spTree>
    <p:extLst>
      <p:ext uri="{BB962C8B-B14F-4D97-AF65-F5344CB8AC3E}">
        <p14:creationId xmlns:p14="http://schemas.microsoft.com/office/powerpoint/2010/main" val="2980517303"/>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0708C4F-9E5A-4940-8907-BE4B24BAC14B}" type="slidenum">
              <a:rPr lang="en-US"/>
              <a:pPr>
                <a:defRPr/>
              </a:pPr>
              <a:t>‹#›</a:t>
            </a:fld>
            <a:endParaRPr lang="en-US"/>
          </a:p>
        </p:txBody>
      </p:sp>
    </p:spTree>
    <p:extLst>
      <p:ext uri="{BB962C8B-B14F-4D97-AF65-F5344CB8AC3E}">
        <p14:creationId xmlns:p14="http://schemas.microsoft.com/office/powerpoint/2010/main" val="4236755458"/>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7564F21-FCE3-408B-9755-C10FCBF9350A}" type="slidenum">
              <a:rPr lang="en-US"/>
              <a:pPr>
                <a:defRPr/>
              </a:pPr>
              <a:t>‹#›</a:t>
            </a:fld>
            <a:endParaRPr lang="en-US"/>
          </a:p>
        </p:txBody>
      </p:sp>
    </p:spTree>
    <p:extLst>
      <p:ext uri="{BB962C8B-B14F-4D97-AF65-F5344CB8AC3E}">
        <p14:creationId xmlns:p14="http://schemas.microsoft.com/office/powerpoint/2010/main" val="2660343061"/>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E9885119-84EC-4A8A-AA33-EE9DB3488DD2}" type="slidenum">
              <a:rPr lang="en-US"/>
              <a:pPr>
                <a:defRPr/>
              </a:pPr>
              <a:t>‹#›</a:t>
            </a:fld>
            <a:endParaRPr lang="en-US"/>
          </a:p>
        </p:txBody>
      </p:sp>
    </p:spTree>
    <p:extLst>
      <p:ext uri="{BB962C8B-B14F-4D97-AF65-F5344CB8AC3E}">
        <p14:creationId xmlns:p14="http://schemas.microsoft.com/office/powerpoint/2010/main" val="268820120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FD4E612-192B-470E-9B58-1D85BCFD82DA}" type="slidenum">
              <a:rPr lang="en-US"/>
              <a:pPr>
                <a:defRPr/>
              </a:pPr>
              <a:t>‹#›</a:t>
            </a:fld>
            <a:endParaRPr lang="en-US"/>
          </a:p>
        </p:txBody>
      </p:sp>
    </p:spTree>
    <p:extLst>
      <p:ext uri="{BB962C8B-B14F-4D97-AF65-F5344CB8AC3E}">
        <p14:creationId xmlns:p14="http://schemas.microsoft.com/office/powerpoint/2010/main" val="30462520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AC920646-8D0D-4152-B31C-0493114AF568}" type="slidenum">
              <a:rPr lang="en-US"/>
              <a:pPr>
                <a:defRPr/>
              </a:pPr>
              <a:t>‹#›</a:t>
            </a:fld>
            <a:endParaRPr lang="en-US"/>
          </a:p>
        </p:txBody>
      </p:sp>
    </p:spTree>
    <p:extLst>
      <p:ext uri="{BB962C8B-B14F-4D97-AF65-F5344CB8AC3E}">
        <p14:creationId xmlns:p14="http://schemas.microsoft.com/office/powerpoint/2010/main" val="4153512493"/>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50769E7-84E5-4D9E-892B-9362859E411E}" type="slidenum">
              <a:rPr lang="en-US"/>
              <a:pPr>
                <a:defRPr/>
              </a:pPr>
              <a:t>‹#›</a:t>
            </a:fld>
            <a:endParaRPr lang="en-US"/>
          </a:p>
        </p:txBody>
      </p:sp>
    </p:spTree>
    <p:extLst>
      <p:ext uri="{BB962C8B-B14F-4D97-AF65-F5344CB8AC3E}">
        <p14:creationId xmlns:p14="http://schemas.microsoft.com/office/powerpoint/2010/main" val="143563073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cs typeface="+mn-cs"/>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latin typeface="Arial" charset="0"/>
                <a:cs typeface="+mn-cs"/>
              </a:defRPr>
            </a:lvl1pPr>
          </a:lstStyle>
          <a:p>
            <a:pPr>
              <a:defRPr/>
            </a:pPr>
            <a:fld id="{0DEB3B09-066D-4E08-B69D-76ED7483631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55" r:id="rId1"/>
    <p:sldLayoutId id="2147483848" r:id="rId2"/>
    <p:sldLayoutId id="2147483856" r:id="rId3"/>
    <p:sldLayoutId id="2147483849" r:id="rId4"/>
    <p:sldLayoutId id="2147483857" r:id="rId5"/>
    <p:sldLayoutId id="2147483850" r:id="rId6"/>
    <p:sldLayoutId id="2147483851" r:id="rId7"/>
    <p:sldLayoutId id="2147483858" r:id="rId8"/>
    <p:sldLayoutId id="2147483859" r:id="rId9"/>
    <p:sldLayoutId id="2147483852" r:id="rId10"/>
    <p:sldLayoutId id="2147483853" r:id="rId11"/>
    <p:sldLayoutId id="2147483854" r:id="rId12"/>
  </p:sldLayoutIdLst>
  <p:transition>
    <p:random/>
  </p:transition>
  <p:hf hdr="0" ft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3484967210"/>
      </p:ext>
    </p:extLst>
  </p:cSld>
  <p:clrMap bg1="dk2" tx1="lt1" bg2="dk1"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7.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www.mapsofwar.com/ind/imperial-history.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Does Biblical Conflict Resolution Look Like?">
            <a:extLst>
              <a:ext uri="{FF2B5EF4-FFF2-40B4-BE49-F238E27FC236}">
                <a16:creationId xmlns:a16="http://schemas.microsoft.com/office/drawing/2014/main" id="{23C9E574-990E-8BD5-7D33-DEAA1EB1D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5732"/>
            <a:ext cx="9144000" cy="4778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826982C-3BF7-B865-F8C0-30214CDEB3E5}"/>
              </a:ext>
            </a:extLst>
          </p:cNvPr>
          <p:cNvSpPr>
            <a:spLocks noChangeArrowheads="1"/>
          </p:cNvSpPr>
          <p:nvPr/>
        </p:nvSpPr>
        <p:spPr bwMode="auto">
          <a:xfrm>
            <a:off x="0" y="5654107"/>
            <a:ext cx="925252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Gordon Penfold for Doctor of Ministry Students</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
        <p:nvSpPr>
          <p:cNvPr id="2" name="Title 1"/>
          <p:cNvSpPr>
            <a:spLocks noGrp="1"/>
          </p:cNvSpPr>
          <p:nvPr>
            <p:ph type="title"/>
          </p:nvPr>
        </p:nvSpPr>
        <p:spPr>
          <a:xfrm>
            <a:off x="0" y="1"/>
            <a:ext cx="9144000" cy="1203892"/>
          </a:xfrm>
          <a:solidFill>
            <a:schemeClr val="bg1"/>
          </a:solidFill>
        </p:spPr>
        <p:txBody>
          <a:bodyPr/>
          <a:lstStyle/>
          <a:p>
            <a:r>
              <a:rPr lang="en-US" sz="4000" b="1" dirty="0"/>
              <a:t>Conflict Resolution </a:t>
            </a:r>
            <a:br>
              <a:rPr lang="en-US" sz="4000" b="1" dirty="0"/>
            </a:br>
            <a:r>
              <a:rPr lang="en-US" sz="4000" b="1" dirty="0"/>
              <a:t>&amp; Biblical Peacemaking</a:t>
            </a:r>
          </a:p>
        </p:txBody>
      </p:sp>
    </p:spTree>
    <p:extLst>
      <p:ext uri="{BB962C8B-B14F-4D97-AF65-F5344CB8AC3E}">
        <p14:creationId xmlns:p14="http://schemas.microsoft.com/office/powerpoint/2010/main" val="100267926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B.	God’s Design for Peace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2643188"/>
            <a:ext cx="9144000" cy="3478212"/>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a:t>
            </a:r>
            <a:r>
              <a:rPr lang="en-US" sz="4000" b="1" dirty="0">
                <a:solidFill>
                  <a:schemeClr val="accent1"/>
                </a:solidFill>
                <a:effectLst>
                  <a:outerShdw blurRad="38100" dist="38100" dir="2700000" algn="tl">
                    <a:srgbClr val="000000"/>
                  </a:outerShdw>
                </a:effectLst>
                <a:latin typeface="Arial" charset="0"/>
                <a:cs typeface="+mn-cs"/>
              </a:rPr>
              <a:t>John 14:27</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John 16:33</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John 20:19-21</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Acts 10:36</a:t>
            </a:r>
            <a:endParaRPr lang="en-US" sz="4000" b="1" dirty="0">
              <a:solidFill>
                <a:schemeClr val="accent1"/>
              </a:solidFill>
              <a:latin typeface="Arial" charset="0"/>
              <a:cs typeface="+mn-cs"/>
            </a:endParaRPr>
          </a:p>
        </p:txBody>
      </p:sp>
      <p:sp>
        <p:nvSpPr>
          <p:cNvPr id="100358" name="Rectangle 6"/>
          <p:cNvSpPr>
            <a:spLocks noChangeArrowheads="1"/>
          </p:cNvSpPr>
          <p:nvPr/>
        </p:nvSpPr>
        <p:spPr bwMode="auto">
          <a:xfrm>
            <a:off x="-19050" y="1319213"/>
            <a:ext cx="9144000" cy="1323975"/>
          </a:xfrm>
          <a:prstGeom prst="rect">
            <a:avLst/>
          </a:prstGeom>
          <a:noFill/>
          <a:ln w="9525">
            <a:noFill/>
            <a:miter lim="800000"/>
            <a:headEnd/>
            <a:tailEnd/>
          </a:ln>
          <a:effectLst/>
        </p:spPr>
        <p:txBody>
          <a:bodyPr>
            <a:spAutoFit/>
          </a:bodyPr>
          <a:lstStyle/>
          <a:p>
            <a:pPr marL="2743200" lvl="4" indent="-914400">
              <a:defRPr/>
            </a:pPr>
            <a:r>
              <a:rPr lang="en-US" sz="4000" b="1" dirty="0">
                <a:solidFill>
                  <a:schemeClr val="accent1"/>
                </a:solidFill>
                <a:effectLst>
                  <a:outerShdw blurRad="38100" dist="38100" dir="2700000" algn="tl">
                    <a:srgbClr val="000000"/>
                  </a:outerShdw>
                </a:effectLst>
                <a:latin typeface="Arial" charset="0"/>
                <a:cs typeface="+mn-cs"/>
              </a:rPr>
              <a:t>1.	God offers peace to us through Christ</a:t>
            </a:r>
          </a:p>
        </p:txBody>
      </p:sp>
      <p:sp>
        <p:nvSpPr>
          <p:cNvPr id="2" name="Slide Number Placeholder 1"/>
          <p:cNvSpPr>
            <a:spLocks noGrp="1"/>
          </p:cNvSpPr>
          <p:nvPr>
            <p:ph type="sldNum" sz="quarter" idx="12"/>
          </p:nvPr>
        </p:nvSpPr>
        <p:spPr/>
        <p:txBody>
          <a:bodyPr/>
          <a:lstStyle/>
          <a:p>
            <a:pPr>
              <a:defRPr/>
            </a:pPr>
            <a:fld id="{49703F3A-042D-4E47-91B3-55AF6E1517C5}" type="slidenum">
              <a:rPr lang="en-US" smtClean="0"/>
              <a:pPr>
                <a:defRPr/>
              </a:pPr>
              <a:t>10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0356"/>
                                        </p:tgtEl>
                                        <p:attrNameLst>
                                          <p:attrName>style.visibility</p:attrName>
                                        </p:attrNameLst>
                                      </p:cBhvr>
                                      <p:to>
                                        <p:strVal val="visible"/>
                                      </p:to>
                                    </p:set>
                                    <p:animEffect transition="in" filter="fade">
                                      <p:cBhvr>
                                        <p:cTn id="11" dur="1000"/>
                                        <p:tgtEl>
                                          <p:spTgt spid="100356"/>
                                        </p:tgtEl>
                                      </p:cBhvr>
                                    </p:animEffect>
                                    <p:anim calcmode="lin" valueType="num">
                                      <p:cBhvr>
                                        <p:cTn id="12" dur="1000" fill="hold"/>
                                        <p:tgtEl>
                                          <p:spTgt spid="100356"/>
                                        </p:tgtEl>
                                        <p:attrNameLst>
                                          <p:attrName>ppt_x</p:attrName>
                                        </p:attrNameLst>
                                      </p:cBhvr>
                                      <p:tavLst>
                                        <p:tav tm="0">
                                          <p:val>
                                            <p:strVal val="#ppt_x"/>
                                          </p:val>
                                        </p:tav>
                                        <p:tav tm="100000">
                                          <p:val>
                                            <p:strVal val="#ppt_x"/>
                                          </p:val>
                                        </p:tav>
                                      </p:tavLst>
                                    </p:anim>
                                    <p:anim calcmode="lin" valueType="num">
                                      <p:cBhvr>
                                        <p:cTn id="13" dur="1000" fill="hold"/>
                                        <p:tgtEl>
                                          <p:spTgt spid="1003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lowchart: Connector 7"/>
          <p:cNvSpPr/>
          <p:nvPr/>
        </p:nvSpPr>
        <p:spPr>
          <a:xfrm>
            <a:off x="1752600" y="1600200"/>
            <a:ext cx="5257800" cy="4800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0" y="152400"/>
            <a:ext cx="9144000" cy="769441"/>
          </a:xfrm>
          <a:prstGeom prst="rect">
            <a:avLst/>
          </a:prstGeom>
        </p:spPr>
        <p:txBody>
          <a:bodyPr wrap="square">
            <a:spAutoFit/>
          </a:bodyPr>
          <a:lstStyle/>
          <a:p>
            <a:pPr algn="ctr">
              <a:defRPr/>
            </a:pPr>
            <a:r>
              <a:rPr lang="en-US" altLang="en-US" sz="4400" b="1" dirty="0">
                <a:solidFill>
                  <a:srgbClr val="FFFFFF"/>
                </a:solidFill>
                <a:latin typeface="Franklin Gothic Book"/>
                <a:ea typeface="+mj-ea"/>
                <a:cs typeface="+mj-cs"/>
              </a:rPr>
              <a:t>An Appropriate Response Style</a:t>
            </a:r>
            <a:endParaRPr lang="en-US" sz="1600" b="1" dirty="0">
              <a:solidFill>
                <a:srgbClr val="FFFFFF"/>
              </a:solidFill>
              <a:latin typeface="Arial" charset="0"/>
              <a:cs typeface="+mn-cs"/>
            </a:endParaRPr>
          </a:p>
        </p:txBody>
      </p:sp>
      <p:cxnSp>
        <p:nvCxnSpPr>
          <p:cNvPr id="11" name="Straight Connector 10"/>
          <p:cNvCxnSpPr>
            <a:stCxn id="8" idx="0"/>
            <a:endCxn id="8" idx="6"/>
          </p:cNvCxnSpPr>
          <p:nvPr/>
        </p:nvCxnSpPr>
        <p:spPr>
          <a:xfrm rot="16200000" flipH="1">
            <a:off x="4495800" y="1485900"/>
            <a:ext cx="2400300" cy="26289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2"/>
            <a:endCxn id="8" idx="4"/>
          </p:cNvCxnSpPr>
          <p:nvPr/>
        </p:nvCxnSpPr>
        <p:spPr>
          <a:xfrm rot="10800000" flipH="1" flipV="1">
            <a:off x="1752600" y="4000500"/>
            <a:ext cx="2628900" cy="24003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8" idx="0"/>
          </p:cNvCxnSpPr>
          <p:nvPr/>
        </p:nvCxnSpPr>
        <p:spPr>
          <a:xfrm flipV="1">
            <a:off x="1752600" y="1600200"/>
            <a:ext cx="2628900" cy="23622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419600" y="4038600"/>
            <a:ext cx="2628900" cy="23622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rot="-2447385">
            <a:off x="1839573" y="2336107"/>
            <a:ext cx="2525498"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dirty="0">
                <a:solidFill>
                  <a:schemeClr val="bg1"/>
                </a:solidFill>
              </a:rPr>
              <a:t>PASSIVE</a:t>
            </a:r>
          </a:p>
          <a:p>
            <a:pPr algn="ctr" eaLnBrk="1" hangingPunct="1"/>
            <a:r>
              <a:rPr lang="en-US" dirty="0">
                <a:solidFill>
                  <a:schemeClr val="bg1"/>
                </a:solidFill>
              </a:rPr>
              <a:t>Holding on to self-love</a:t>
            </a:r>
          </a:p>
        </p:txBody>
      </p:sp>
      <p:sp>
        <p:nvSpPr>
          <p:cNvPr id="23" name="Rectangle 22"/>
          <p:cNvSpPr>
            <a:spLocks noChangeArrowheads="1"/>
          </p:cNvSpPr>
          <p:nvPr/>
        </p:nvSpPr>
        <p:spPr bwMode="auto">
          <a:xfrm rot="-2539653">
            <a:off x="4533900" y="4911725"/>
            <a:ext cx="2201863"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2400">
                <a:solidFill>
                  <a:schemeClr val="bg1"/>
                </a:solidFill>
              </a:rPr>
              <a:t>AGGRESSIVE</a:t>
            </a:r>
          </a:p>
          <a:p>
            <a:pPr algn="ctr"/>
            <a:r>
              <a:rPr lang="en-US">
                <a:solidFill>
                  <a:schemeClr val="bg1"/>
                </a:solidFill>
              </a:rPr>
              <a:t>Forcing self-love</a:t>
            </a:r>
          </a:p>
        </p:txBody>
      </p:sp>
      <p:sp>
        <p:nvSpPr>
          <p:cNvPr id="24" name="Rectangle 23"/>
          <p:cNvSpPr>
            <a:spLocks noChangeArrowheads="1"/>
          </p:cNvSpPr>
          <p:nvPr/>
        </p:nvSpPr>
        <p:spPr bwMode="auto">
          <a:xfrm rot="2678914">
            <a:off x="1918782" y="4744951"/>
            <a:ext cx="2262981"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2400">
                <a:solidFill>
                  <a:schemeClr val="bg1"/>
                </a:solidFill>
              </a:rPr>
              <a:t>EVASIVE</a:t>
            </a:r>
          </a:p>
          <a:p>
            <a:pPr algn="ctr"/>
            <a:r>
              <a:rPr lang="en-US">
                <a:solidFill>
                  <a:schemeClr val="bg1"/>
                </a:solidFill>
              </a:rPr>
              <a:t>Avoiding self-truth</a:t>
            </a:r>
          </a:p>
        </p:txBody>
      </p:sp>
      <p:sp>
        <p:nvSpPr>
          <p:cNvPr id="26" name="Rectangle 25"/>
          <p:cNvSpPr>
            <a:spLocks noChangeArrowheads="1"/>
          </p:cNvSpPr>
          <p:nvPr/>
        </p:nvSpPr>
        <p:spPr bwMode="auto">
          <a:xfrm rot="2531242">
            <a:off x="4557713" y="2422525"/>
            <a:ext cx="21590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2400">
                <a:solidFill>
                  <a:schemeClr val="bg1"/>
                </a:solidFill>
              </a:rPr>
              <a:t>DEFENSIVE</a:t>
            </a:r>
          </a:p>
          <a:p>
            <a:pPr algn="ctr"/>
            <a:r>
              <a:rPr lang="en-US">
                <a:solidFill>
                  <a:schemeClr val="bg1"/>
                </a:solidFill>
              </a:rPr>
              <a:t>Defending self-love</a:t>
            </a:r>
          </a:p>
          <a:p>
            <a:pPr algn="ctr"/>
            <a:r>
              <a:rPr lang="en-US">
                <a:solidFill>
                  <a:schemeClr val="bg1"/>
                </a:solidFill>
              </a:rPr>
              <a:t>and self-truth</a:t>
            </a:r>
          </a:p>
        </p:txBody>
      </p:sp>
      <p:sp>
        <p:nvSpPr>
          <p:cNvPr id="27" name="TextBox 26"/>
          <p:cNvSpPr txBox="1">
            <a:spLocks noChangeArrowheads="1"/>
          </p:cNvSpPr>
          <p:nvPr/>
        </p:nvSpPr>
        <p:spPr bwMode="auto">
          <a:xfrm>
            <a:off x="2514600" y="3810000"/>
            <a:ext cx="3581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dirty="0">
                <a:solidFill>
                  <a:schemeClr val="bg1"/>
                </a:solidFill>
              </a:rPr>
              <a:t>EPHESIANS 4:15</a:t>
            </a:r>
          </a:p>
        </p:txBody>
      </p:sp>
      <p:sp>
        <p:nvSpPr>
          <p:cNvPr id="29" name="Rectangle 28"/>
          <p:cNvSpPr>
            <a:spLocks noChangeArrowheads="1"/>
          </p:cNvSpPr>
          <p:nvPr/>
        </p:nvSpPr>
        <p:spPr bwMode="auto">
          <a:xfrm>
            <a:off x="1295400" y="2647949"/>
            <a:ext cx="3810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spcBef>
                <a:spcPct val="50000"/>
              </a:spcBef>
            </a:pPr>
            <a:r>
              <a:rPr lang="en-US" altLang="en-US" sz="3200" b="1" dirty="0">
                <a:solidFill>
                  <a:srgbClr val="FFC000"/>
                </a:solidFill>
                <a:latin typeface="RegularJoe"/>
              </a:rPr>
              <a:t>LOVE</a:t>
            </a:r>
            <a:endParaRPr lang="en-US" altLang="en-US" sz="3200" dirty="0">
              <a:solidFill>
                <a:srgbClr val="FFC000"/>
              </a:solidFill>
              <a:latin typeface="RegularJoe"/>
            </a:endParaRPr>
          </a:p>
        </p:txBody>
      </p:sp>
      <p:sp>
        <p:nvSpPr>
          <p:cNvPr id="30" name="Rectangle 29"/>
          <p:cNvSpPr>
            <a:spLocks noChangeArrowheads="1"/>
          </p:cNvSpPr>
          <p:nvPr/>
        </p:nvSpPr>
        <p:spPr bwMode="auto">
          <a:xfrm>
            <a:off x="7315200" y="2667000"/>
            <a:ext cx="2286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spcBef>
                <a:spcPct val="50000"/>
              </a:spcBef>
            </a:pPr>
            <a:r>
              <a:rPr lang="en-US" altLang="en-US" sz="2800" b="1" dirty="0">
                <a:solidFill>
                  <a:srgbClr val="FFC000"/>
                </a:solidFill>
                <a:latin typeface="RegularJoe"/>
              </a:rPr>
              <a:t>TRUTH</a:t>
            </a:r>
            <a:endParaRPr lang="en-US" altLang="en-US" sz="2800" dirty="0">
              <a:solidFill>
                <a:srgbClr val="FFC000"/>
              </a:solidFill>
              <a:latin typeface="RegularJoe"/>
            </a:endParaRPr>
          </a:p>
        </p:txBody>
      </p:sp>
      <p:sp>
        <p:nvSpPr>
          <p:cNvPr id="31" name="Rectangle 30"/>
          <p:cNvSpPr>
            <a:spLocks noChangeArrowheads="1"/>
          </p:cNvSpPr>
          <p:nvPr/>
        </p:nvSpPr>
        <p:spPr bwMode="auto">
          <a:xfrm>
            <a:off x="762000" y="1219200"/>
            <a:ext cx="304800" cy="434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spcBef>
                <a:spcPct val="50000"/>
              </a:spcBef>
            </a:pPr>
            <a:r>
              <a:rPr lang="en-US" altLang="en-US" b="1" dirty="0">
                <a:solidFill>
                  <a:srgbClr val="FFFFFF"/>
                </a:solidFill>
                <a:latin typeface="Charter BT"/>
              </a:rPr>
              <a:t>OVER-EMPAHASI ZE</a:t>
            </a:r>
            <a:endParaRPr lang="en-US" altLang="en-US" sz="2400" dirty="0">
              <a:solidFill>
                <a:srgbClr val="FFFFFF"/>
              </a:solidFill>
              <a:latin typeface="Charter BT"/>
            </a:endParaRPr>
          </a:p>
        </p:txBody>
      </p:sp>
      <p:sp>
        <p:nvSpPr>
          <p:cNvPr id="32" name="Rectangle 31"/>
          <p:cNvSpPr>
            <a:spLocks noChangeArrowheads="1"/>
          </p:cNvSpPr>
          <p:nvPr/>
        </p:nvSpPr>
        <p:spPr bwMode="auto">
          <a:xfrm>
            <a:off x="8077200" y="1219200"/>
            <a:ext cx="304800" cy="434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spcBef>
                <a:spcPct val="50000"/>
              </a:spcBef>
            </a:pPr>
            <a:r>
              <a:rPr lang="en-US" altLang="en-US" b="1" dirty="0">
                <a:solidFill>
                  <a:srgbClr val="FFFFFF"/>
                </a:solidFill>
                <a:latin typeface="Charter BT"/>
              </a:rPr>
              <a:t>OVER-EMPAHASI ZE</a:t>
            </a:r>
            <a:endParaRPr lang="en-US" altLang="en-US" sz="2400" dirty="0">
              <a:solidFill>
                <a:srgbClr val="FFFFFF"/>
              </a:solidFill>
              <a:latin typeface="Charter BT"/>
            </a:endParaRPr>
          </a:p>
        </p:txBody>
      </p:sp>
      <p:sp>
        <p:nvSpPr>
          <p:cNvPr id="50" name="Rectangle 49"/>
          <p:cNvSpPr>
            <a:spLocks noChangeArrowheads="1"/>
          </p:cNvSpPr>
          <p:nvPr/>
        </p:nvSpPr>
        <p:spPr bwMode="auto">
          <a:xfrm>
            <a:off x="609600" y="5867400"/>
            <a:ext cx="15033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0" hangingPunct="0">
              <a:spcBef>
                <a:spcPct val="50000"/>
              </a:spcBef>
            </a:pPr>
            <a:r>
              <a:rPr lang="en-US" altLang="en-US" sz="2400" dirty="0">
                <a:solidFill>
                  <a:srgbClr val="FFC000"/>
                </a:solidFill>
                <a:latin typeface="RegularJoe"/>
              </a:rPr>
              <a:t>dishonest</a:t>
            </a:r>
            <a:endParaRPr lang="en-US" altLang="en-US" sz="2400" dirty="0">
              <a:solidFill>
                <a:srgbClr val="FFC000"/>
              </a:solidFill>
              <a:latin typeface="Times" pitchFamily="18" charset="0"/>
            </a:endParaRPr>
          </a:p>
        </p:txBody>
      </p:sp>
      <p:sp>
        <p:nvSpPr>
          <p:cNvPr id="51" name="Rectangle 50"/>
          <p:cNvSpPr>
            <a:spLocks noChangeArrowheads="1"/>
          </p:cNvSpPr>
          <p:nvPr/>
        </p:nvSpPr>
        <p:spPr bwMode="auto">
          <a:xfrm>
            <a:off x="6934200" y="5867400"/>
            <a:ext cx="15319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0" hangingPunct="0">
              <a:spcBef>
                <a:spcPct val="50000"/>
              </a:spcBef>
            </a:pPr>
            <a:r>
              <a:rPr lang="en-US" altLang="en-US" sz="2400" dirty="0">
                <a:solidFill>
                  <a:srgbClr val="FFC000"/>
                </a:solidFill>
                <a:latin typeface="RegularJoe"/>
              </a:rPr>
              <a:t>indifferent</a:t>
            </a:r>
            <a:endParaRPr lang="en-US" altLang="en-US" sz="2000" dirty="0">
              <a:solidFill>
                <a:srgbClr val="FFC000"/>
              </a:solidFill>
              <a:latin typeface="Times" pitchFamily="18" charset="0"/>
            </a:endParaRPr>
          </a:p>
        </p:txBody>
      </p:sp>
      <p:sp>
        <p:nvSpPr>
          <p:cNvPr id="2" name="Slide Number Placeholder 1"/>
          <p:cNvSpPr>
            <a:spLocks noGrp="1"/>
          </p:cNvSpPr>
          <p:nvPr>
            <p:ph type="sldNum" sz="quarter" idx="12"/>
          </p:nvPr>
        </p:nvSpPr>
        <p:spPr/>
        <p:txBody>
          <a:bodyPr/>
          <a:lstStyle/>
          <a:p>
            <a:pPr>
              <a:defRPr/>
            </a:pPr>
            <a:fld id="{10D0D35E-764D-436C-95AF-511CEB970990}" type="slidenum">
              <a:rPr lang="en-US" smtClean="0"/>
              <a:pPr>
                <a:defRPr/>
              </a:pPr>
              <a:t>100</a:t>
            </a:fld>
            <a:endParaRPr lang="en-US"/>
          </a:p>
        </p:txBody>
      </p:sp>
    </p:spTree>
    <p:extLst>
      <p:ext uri="{BB962C8B-B14F-4D97-AF65-F5344CB8AC3E}">
        <p14:creationId xmlns:p14="http://schemas.microsoft.com/office/powerpoint/2010/main" val="199554384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ox(in)">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heckerboard(across)">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amond(in)">
                                      <p:cBhvr>
                                        <p:cTn id="22" dur="20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grpId="0" nodeType="clickEffect">
                                  <p:stCondLst>
                                    <p:cond delay="0"/>
                                  </p:stCondLst>
                                  <p:iterate type="lt">
                                    <p:tmPct val="5000"/>
                                  </p:iterate>
                                  <p:childTnLst>
                                    <p:set>
                                      <p:cBhvr>
                                        <p:cTn id="31" dur="1" fill="hold">
                                          <p:stCondLst>
                                            <p:cond delay="0"/>
                                          </p:stCondLst>
                                        </p:cTn>
                                        <p:tgtEl>
                                          <p:spTgt spid="29"/>
                                        </p:tgtEl>
                                        <p:attrNameLst>
                                          <p:attrName>style.visibility</p:attrName>
                                        </p:attrNameLst>
                                      </p:cBhvr>
                                      <p:to>
                                        <p:strVal val="visible"/>
                                      </p:to>
                                    </p:set>
                                    <p:anim calcmode="lin" valueType="num">
                                      <p:cBhvr>
                                        <p:cTn id="32" dur="1000" fill="hold"/>
                                        <p:tgtEl>
                                          <p:spTgt spid="29"/>
                                        </p:tgtEl>
                                        <p:attrNameLst>
                                          <p:attrName>ppt_w</p:attrName>
                                        </p:attrNameLst>
                                      </p:cBhvr>
                                      <p:tavLst>
                                        <p:tav tm="0">
                                          <p:val>
                                            <p:fltVal val="0"/>
                                          </p:val>
                                        </p:tav>
                                        <p:tav tm="100000">
                                          <p:val>
                                            <p:strVal val="#ppt_w"/>
                                          </p:val>
                                        </p:tav>
                                      </p:tavLst>
                                    </p:anim>
                                    <p:anim calcmode="lin" valueType="num">
                                      <p:cBhvr>
                                        <p:cTn id="33" dur="1000" fill="hold"/>
                                        <p:tgtEl>
                                          <p:spTgt spid="29"/>
                                        </p:tgtEl>
                                        <p:attrNameLst>
                                          <p:attrName>ppt_h</p:attrName>
                                        </p:attrNameLst>
                                      </p:cBhvr>
                                      <p:tavLst>
                                        <p:tav tm="0">
                                          <p:val>
                                            <p:fltVal val="0"/>
                                          </p:val>
                                        </p:tav>
                                        <p:tav tm="100000">
                                          <p:val>
                                            <p:strVal val="#ppt_h"/>
                                          </p:val>
                                        </p:tav>
                                      </p:tavLst>
                                    </p:anim>
                                    <p:anim calcmode="lin" valueType="num">
                                      <p:cBhvr>
                                        <p:cTn id="34" dur="1000" fill="hold"/>
                                        <p:tgtEl>
                                          <p:spTgt spid="29"/>
                                        </p:tgtEl>
                                        <p:attrNameLst>
                                          <p:attrName>style.rotation</p:attrName>
                                        </p:attrNameLst>
                                      </p:cBhvr>
                                      <p:tavLst>
                                        <p:tav tm="0">
                                          <p:val>
                                            <p:fltVal val="90"/>
                                          </p:val>
                                        </p:tav>
                                        <p:tav tm="100000">
                                          <p:val>
                                            <p:fltVal val="0"/>
                                          </p:val>
                                        </p:tav>
                                      </p:tavLst>
                                    </p:anim>
                                    <p:animEffect transition="in" filter="fade">
                                      <p:cBhvr>
                                        <p:cTn id="35" dur="1000"/>
                                        <p:tgtEl>
                                          <p:spTgt spid="2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dissolve">
                                      <p:cBhvr>
                                        <p:cTn id="40" dur="500"/>
                                        <p:tgtEl>
                                          <p:spTgt spid="3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1" presetClass="entr" presetSubtype="0" fill="hold" grpId="0" nodeType="clickEffect">
                                  <p:stCondLst>
                                    <p:cond delay="0"/>
                                  </p:stCondLst>
                                  <p:iterate type="lt">
                                    <p:tmPct val="5000"/>
                                  </p:iterate>
                                  <p:childTnLst>
                                    <p:set>
                                      <p:cBhvr>
                                        <p:cTn id="44" dur="1" fill="hold">
                                          <p:stCondLst>
                                            <p:cond delay="0"/>
                                          </p:stCondLst>
                                        </p:cTn>
                                        <p:tgtEl>
                                          <p:spTgt spid="30"/>
                                        </p:tgtEl>
                                        <p:attrNameLst>
                                          <p:attrName>style.visibility</p:attrName>
                                        </p:attrNameLst>
                                      </p:cBhvr>
                                      <p:to>
                                        <p:strVal val="visible"/>
                                      </p:to>
                                    </p:set>
                                    <p:anim calcmode="lin" valueType="num">
                                      <p:cBhvr>
                                        <p:cTn id="45" dur="1000" fill="hold"/>
                                        <p:tgtEl>
                                          <p:spTgt spid="30"/>
                                        </p:tgtEl>
                                        <p:attrNameLst>
                                          <p:attrName>ppt_w</p:attrName>
                                        </p:attrNameLst>
                                      </p:cBhvr>
                                      <p:tavLst>
                                        <p:tav tm="0">
                                          <p:val>
                                            <p:fltVal val="0"/>
                                          </p:val>
                                        </p:tav>
                                        <p:tav tm="100000">
                                          <p:val>
                                            <p:strVal val="#ppt_w"/>
                                          </p:val>
                                        </p:tav>
                                      </p:tavLst>
                                    </p:anim>
                                    <p:anim calcmode="lin" valueType="num">
                                      <p:cBhvr>
                                        <p:cTn id="46" dur="1000" fill="hold"/>
                                        <p:tgtEl>
                                          <p:spTgt spid="30"/>
                                        </p:tgtEl>
                                        <p:attrNameLst>
                                          <p:attrName>ppt_h</p:attrName>
                                        </p:attrNameLst>
                                      </p:cBhvr>
                                      <p:tavLst>
                                        <p:tav tm="0">
                                          <p:val>
                                            <p:fltVal val="0"/>
                                          </p:val>
                                        </p:tav>
                                        <p:tav tm="100000">
                                          <p:val>
                                            <p:strVal val="#ppt_h"/>
                                          </p:val>
                                        </p:tav>
                                      </p:tavLst>
                                    </p:anim>
                                    <p:anim calcmode="lin" valueType="num">
                                      <p:cBhvr>
                                        <p:cTn id="47" dur="1000" fill="hold"/>
                                        <p:tgtEl>
                                          <p:spTgt spid="30"/>
                                        </p:tgtEl>
                                        <p:attrNameLst>
                                          <p:attrName>style.rotation</p:attrName>
                                        </p:attrNameLst>
                                      </p:cBhvr>
                                      <p:tavLst>
                                        <p:tav tm="0">
                                          <p:val>
                                            <p:fltVal val="90"/>
                                          </p:val>
                                        </p:tav>
                                        <p:tav tm="100000">
                                          <p:val>
                                            <p:fltVal val="0"/>
                                          </p:val>
                                        </p:tav>
                                      </p:tavLst>
                                    </p:anim>
                                    <p:animEffect transition="in" filter="fade">
                                      <p:cBhvr>
                                        <p:cTn id="48" dur="1000"/>
                                        <p:tgtEl>
                                          <p:spTgt spid="3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down)">
                                      <p:cBhvr>
                                        <p:cTn id="53" dur="500"/>
                                        <p:tgtEl>
                                          <p:spTgt spid="5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nodeType="clickEffect">
                                  <p:stCondLst>
                                    <p:cond delay="0"/>
                                  </p:stCondLst>
                                  <p:childTnLst>
                                    <p:set>
                                      <p:cBhvr>
                                        <p:cTn id="57" dur="1" fill="hold">
                                          <p:stCondLst>
                                            <p:cond delay="0"/>
                                          </p:stCondLst>
                                        </p:cTn>
                                        <p:tgtEl>
                                          <p:spTgt spid="51">
                                            <p:txEl>
                                              <p:pRg st="0" end="0"/>
                                            </p:txEl>
                                          </p:spTgt>
                                        </p:tgtEl>
                                        <p:attrNameLst>
                                          <p:attrName>style.visibility</p:attrName>
                                        </p:attrNameLst>
                                      </p:cBhvr>
                                      <p:to>
                                        <p:strVal val="visible"/>
                                      </p:to>
                                    </p:set>
                                    <p:animEffect transition="in" filter="wipe(down)">
                                      <p:cBhvr>
                                        <p:cTn id="58" dur="500"/>
                                        <p:tgtEl>
                                          <p:spTgt spid="51">
                                            <p:txEl>
                                              <p:pRg st="0" end="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6" grpId="0"/>
      <p:bldP spid="27" grpId="0"/>
      <p:bldP spid="29" grpId="0"/>
      <p:bldP spid="30" grpId="0"/>
      <p:bldP spid="31" grpId="0"/>
      <p:bldP spid="32" grpId="0"/>
      <p:bldP spid="50"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2.	Additional Notes</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19050" y="1533525"/>
            <a:ext cx="9144000" cy="2554545"/>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We respond with biblical grace.</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Romans 12:17-21</a:t>
            </a:r>
          </a:p>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a:t>
            </a:r>
          </a:p>
        </p:txBody>
      </p:sp>
      <p:sp>
        <p:nvSpPr>
          <p:cNvPr id="2" name="Slide Number Placeholder 1"/>
          <p:cNvSpPr>
            <a:spLocks noGrp="1"/>
          </p:cNvSpPr>
          <p:nvPr>
            <p:ph type="sldNum" sz="quarter" idx="12"/>
          </p:nvPr>
        </p:nvSpPr>
        <p:spPr/>
        <p:txBody>
          <a:bodyPr/>
          <a:lstStyle/>
          <a:p>
            <a:pPr>
              <a:defRPr/>
            </a:pPr>
            <a:fld id="{64D4509E-EEEB-41B2-B047-F98B3F56F64A}" type="slidenum">
              <a:rPr lang="en-US" smtClean="0"/>
              <a:pPr>
                <a:defRPr/>
              </a:pPr>
              <a:t>101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
            <a:ext cx="8153400" cy="6431280"/>
          </a:xfrm>
        </p:spPr>
        <p:txBody>
          <a:bodyPr/>
          <a:lstStyle/>
          <a:p>
            <a:r>
              <a:rPr lang="en-US" sz="4000" b="1" dirty="0">
                <a:solidFill>
                  <a:srgbClr val="FFFFFF"/>
                </a:solidFill>
              </a:rPr>
              <a:t>“Do </a:t>
            </a:r>
            <a:r>
              <a:rPr lang="en-US" sz="4000" b="1" u="sng" dirty="0">
                <a:solidFill>
                  <a:srgbClr val="FFFFFF"/>
                </a:solidFill>
              </a:rPr>
              <a:t>all things</a:t>
            </a:r>
            <a:r>
              <a:rPr lang="en-US" sz="4000" b="1" dirty="0">
                <a:solidFill>
                  <a:srgbClr val="FFFFFF"/>
                </a:solidFill>
              </a:rPr>
              <a:t> without complaining and disputing, that you may become blameless and harmless, children of God without fault in the midst of a crooked and perverse generation, among whom you shine as lights in the world.” </a:t>
            </a:r>
            <a:br>
              <a:rPr lang="en-US" sz="4000" b="1" dirty="0">
                <a:solidFill>
                  <a:srgbClr val="FFFFFF"/>
                </a:solidFill>
              </a:rPr>
            </a:br>
            <a:r>
              <a:rPr lang="en-US" sz="4000" b="1" dirty="0">
                <a:solidFill>
                  <a:srgbClr val="FFFFFF"/>
                </a:solidFill>
              </a:rPr>
              <a:t>	--Philippians 2:14-15</a:t>
            </a:r>
          </a:p>
        </p:txBody>
      </p:sp>
      <p:sp>
        <p:nvSpPr>
          <p:cNvPr id="2" name="Slide Number Placeholder 1"/>
          <p:cNvSpPr>
            <a:spLocks noGrp="1"/>
          </p:cNvSpPr>
          <p:nvPr>
            <p:ph type="sldNum" sz="quarter" idx="12"/>
          </p:nvPr>
        </p:nvSpPr>
        <p:spPr/>
        <p:txBody>
          <a:bodyPr/>
          <a:lstStyle/>
          <a:p>
            <a:pPr>
              <a:defRPr/>
            </a:pPr>
            <a:fld id="{6FD4E612-192B-470E-9B58-1D85BCFD82DA}" type="slidenum">
              <a:rPr lang="en-US" smtClean="0"/>
              <a:pPr>
                <a:defRPr/>
              </a:pPr>
              <a:t>102</a:t>
            </a:fld>
            <a:endParaRPr lang="en-US"/>
          </a:p>
        </p:txBody>
      </p:sp>
    </p:spTree>
    <p:extLst>
      <p:ext uri="{BB962C8B-B14F-4D97-AF65-F5344CB8AC3E}">
        <p14:creationId xmlns:p14="http://schemas.microsoft.com/office/powerpoint/2010/main" val="141687668"/>
      </p:ext>
    </p:extLst>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
            <a:ext cx="8153400" cy="6431280"/>
          </a:xfrm>
        </p:spPr>
        <p:txBody>
          <a:bodyPr/>
          <a:lstStyle/>
          <a:p>
            <a:r>
              <a:rPr lang="en-US" dirty="0">
                <a:solidFill>
                  <a:srgbClr val="FFFFFF"/>
                </a:solidFill>
              </a:rPr>
              <a:t>"And </a:t>
            </a:r>
            <a:r>
              <a:rPr lang="en-US" i="1" dirty="0">
                <a:solidFill>
                  <a:srgbClr val="FFFFFF"/>
                </a:solidFill>
              </a:rPr>
              <a:t>the </a:t>
            </a:r>
            <a:r>
              <a:rPr lang="en-US" dirty="0">
                <a:solidFill>
                  <a:srgbClr val="FFFFFF"/>
                </a:solidFill>
              </a:rPr>
              <a:t>second </a:t>
            </a:r>
            <a:r>
              <a:rPr lang="en-US" i="1" dirty="0">
                <a:solidFill>
                  <a:srgbClr val="FFFFFF"/>
                </a:solidFill>
              </a:rPr>
              <a:t>is </a:t>
            </a:r>
            <a:r>
              <a:rPr lang="en-US" dirty="0">
                <a:solidFill>
                  <a:srgbClr val="FFFFFF"/>
                </a:solidFill>
              </a:rPr>
              <a:t>like it: 'You shall love your neighbor as yourself.”</a:t>
            </a:r>
            <a:br>
              <a:rPr lang="en-US" dirty="0">
                <a:solidFill>
                  <a:srgbClr val="FFFFFF"/>
                </a:solidFill>
              </a:rPr>
            </a:br>
            <a:r>
              <a:rPr lang="en-US" dirty="0">
                <a:solidFill>
                  <a:srgbClr val="FFFFFF"/>
                </a:solidFill>
              </a:rPr>
              <a:t>	—Matthew 22:39</a:t>
            </a:r>
          </a:p>
        </p:txBody>
      </p:sp>
      <p:sp>
        <p:nvSpPr>
          <p:cNvPr id="2" name="Slide Number Placeholder 1"/>
          <p:cNvSpPr>
            <a:spLocks noGrp="1"/>
          </p:cNvSpPr>
          <p:nvPr>
            <p:ph type="sldNum" sz="quarter" idx="12"/>
          </p:nvPr>
        </p:nvSpPr>
        <p:spPr/>
        <p:txBody>
          <a:bodyPr/>
          <a:lstStyle/>
          <a:p>
            <a:pPr>
              <a:defRPr/>
            </a:pPr>
            <a:fld id="{6FD4E612-192B-470E-9B58-1D85BCFD82DA}" type="slidenum">
              <a:rPr lang="en-US" smtClean="0">
                <a:solidFill>
                  <a:srgbClr val="FFFFFF"/>
                </a:solidFill>
              </a:rPr>
              <a:pPr>
                <a:defRPr/>
              </a:pPr>
              <a:t>103</a:t>
            </a:fld>
            <a:endParaRPr lang="en-US">
              <a:solidFill>
                <a:srgbClr val="FFFFFF"/>
              </a:solidFill>
            </a:endParaRPr>
          </a:p>
        </p:txBody>
      </p:sp>
    </p:spTree>
    <p:extLst>
      <p:ext uri="{BB962C8B-B14F-4D97-AF65-F5344CB8AC3E}">
        <p14:creationId xmlns:p14="http://schemas.microsoft.com/office/powerpoint/2010/main" val="3406187355"/>
      </p:ext>
    </p:extLst>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
            <a:ext cx="8153400" cy="6431280"/>
          </a:xfrm>
        </p:spPr>
        <p:txBody>
          <a:bodyPr/>
          <a:lstStyle/>
          <a:p>
            <a:r>
              <a:rPr lang="en-US" dirty="0">
                <a:solidFill>
                  <a:srgbClr val="FFFFFF"/>
                </a:solidFill>
              </a:rPr>
              <a:t>[Love] "does not behave rudely, does not seek its own, is not provoked, thinks no evil"</a:t>
            </a:r>
            <a:br>
              <a:rPr lang="en-US" dirty="0">
                <a:solidFill>
                  <a:srgbClr val="FFFFFF"/>
                </a:solidFill>
              </a:rPr>
            </a:br>
            <a:r>
              <a:rPr lang="en-US" dirty="0">
                <a:solidFill>
                  <a:srgbClr val="FFFFFF"/>
                </a:solidFill>
              </a:rPr>
              <a:t>	--1 Corinthians 13:5</a:t>
            </a:r>
            <a:br>
              <a:rPr lang="en-US" dirty="0">
                <a:solidFill>
                  <a:srgbClr val="FFFFFF"/>
                </a:solidFill>
              </a:rPr>
            </a:br>
            <a:endParaRPr 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6FD4E612-192B-470E-9B58-1D85BCFD82DA}" type="slidenum">
              <a:rPr lang="en-US" smtClean="0">
                <a:solidFill>
                  <a:srgbClr val="FFFFFF"/>
                </a:solidFill>
              </a:rPr>
              <a:pPr>
                <a:defRPr/>
              </a:pPr>
              <a:t>104</a:t>
            </a:fld>
            <a:endParaRPr lang="en-US">
              <a:solidFill>
                <a:srgbClr val="FFFFFF"/>
              </a:solidFill>
            </a:endParaRPr>
          </a:p>
        </p:txBody>
      </p:sp>
    </p:spTree>
    <p:extLst>
      <p:ext uri="{BB962C8B-B14F-4D97-AF65-F5344CB8AC3E}">
        <p14:creationId xmlns:p14="http://schemas.microsoft.com/office/powerpoint/2010/main" val="2849296595"/>
      </p:ext>
    </p:extLst>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
            <a:ext cx="8153400" cy="6431280"/>
          </a:xfrm>
        </p:spPr>
        <p:txBody>
          <a:bodyPr/>
          <a:lstStyle/>
          <a:p>
            <a:r>
              <a:rPr lang="en-US" dirty="0">
                <a:solidFill>
                  <a:srgbClr val="FFFFFF"/>
                </a:solidFill>
              </a:rPr>
              <a:t>"Therefore, whatever you want men to do to you, do also to them, for this is the Law and the Prophets."	—Matthew 7:12</a:t>
            </a:r>
          </a:p>
        </p:txBody>
      </p:sp>
      <p:sp>
        <p:nvSpPr>
          <p:cNvPr id="2" name="Slide Number Placeholder 1"/>
          <p:cNvSpPr>
            <a:spLocks noGrp="1"/>
          </p:cNvSpPr>
          <p:nvPr>
            <p:ph type="sldNum" sz="quarter" idx="12"/>
          </p:nvPr>
        </p:nvSpPr>
        <p:spPr/>
        <p:txBody>
          <a:bodyPr/>
          <a:lstStyle/>
          <a:p>
            <a:pPr>
              <a:defRPr/>
            </a:pPr>
            <a:fld id="{6FD4E612-192B-470E-9B58-1D85BCFD82DA}" type="slidenum">
              <a:rPr lang="en-US" smtClean="0"/>
              <a:pPr>
                <a:defRPr/>
              </a:pPr>
              <a:t>105</a:t>
            </a:fld>
            <a:endParaRPr lang="en-US"/>
          </a:p>
        </p:txBody>
      </p:sp>
    </p:spTree>
    <p:extLst>
      <p:ext uri="{BB962C8B-B14F-4D97-AF65-F5344CB8AC3E}">
        <p14:creationId xmlns:p14="http://schemas.microsoft.com/office/powerpoint/2010/main" val="3895462765"/>
      </p:ext>
    </p:extLst>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13239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What if people do not respond to us?  </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19050" y="1533525"/>
            <a:ext cx="9144000" cy="2554545"/>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We respond with biblical grace.</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Romans 12:17-21</a:t>
            </a:r>
          </a:p>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a:t>
            </a:r>
          </a:p>
        </p:txBody>
      </p:sp>
      <p:sp>
        <p:nvSpPr>
          <p:cNvPr id="2" name="Slide Number Placeholder 1"/>
          <p:cNvSpPr>
            <a:spLocks noGrp="1"/>
          </p:cNvSpPr>
          <p:nvPr>
            <p:ph type="sldNum" sz="quarter" idx="12"/>
          </p:nvPr>
        </p:nvSpPr>
        <p:spPr/>
        <p:txBody>
          <a:bodyPr/>
          <a:lstStyle/>
          <a:p>
            <a:pPr>
              <a:defRPr/>
            </a:pPr>
            <a:fld id="{64D4509E-EEEB-41B2-B047-F98B3F56F64A}" type="slidenum">
              <a:rPr lang="en-US" smtClean="0"/>
              <a:pPr>
                <a:defRPr/>
              </a:pPr>
              <a:t>106</a:t>
            </a:fld>
            <a:endParaRPr lang="en-US"/>
          </a:p>
        </p:txBody>
      </p:sp>
    </p:spTree>
    <p:extLst>
      <p:ext uri="{BB962C8B-B14F-4D97-AF65-F5344CB8AC3E}">
        <p14:creationId xmlns:p14="http://schemas.microsoft.com/office/powerpoint/2010/main" val="36601966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9050" y="0"/>
            <a:ext cx="9144000" cy="13239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7.	Interventions in deeply 	conflicted churches.</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19050" y="1533525"/>
            <a:ext cx="9144000" cy="4093428"/>
          </a:xfrm>
          <a:prstGeom prst="rect">
            <a:avLst/>
          </a:prstGeom>
          <a:noFill/>
          <a:ln w="9525">
            <a:noFill/>
            <a:miter lim="800000"/>
            <a:headEnd/>
            <a:tailEnd/>
          </a:ln>
          <a:effectLst/>
        </p:spPr>
        <p:txBody>
          <a:bodyPr>
            <a:spAutoFit/>
          </a:bodyPr>
          <a:lstStyle/>
          <a:p>
            <a:pP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A.	See handouts</a:t>
            </a:r>
          </a:p>
          <a:p>
            <a:pP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B.	Major Steps Towards 				Reconciliation</a:t>
            </a:r>
          </a:p>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C.	Sacred Assembly</a:t>
            </a:r>
          </a:p>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a:t>
            </a:r>
          </a:p>
        </p:txBody>
      </p:sp>
      <p:sp>
        <p:nvSpPr>
          <p:cNvPr id="2" name="Slide Number Placeholder 1"/>
          <p:cNvSpPr>
            <a:spLocks noGrp="1"/>
          </p:cNvSpPr>
          <p:nvPr>
            <p:ph type="sldNum" sz="quarter" idx="12"/>
          </p:nvPr>
        </p:nvSpPr>
        <p:spPr/>
        <p:txBody>
          <a:bodyPr/>
          <a:lstStyle/>
          <a:p>
            <a:pPr>
              <a:defRPr/>
            </a:pPr>
            <a:fld id="{7911D080-59AB-441E-AEBA-8A514203110F}" type="slidenum">
              <a:rPr lang="en-US" smtClean="0"/>
              <a:pPr>
                <a:defRPr/>
              </a:pPr>
              <a:t>107</a:t>
            </a:fld>
            <a:endParaRPr lang="en-US"/>
          </a:p>
        </p:txBody>
      </p:sp>
    </p:spTree>
    <p:extLst>
      <p:ext uri="{BB962C8B-B14F-4D97-AF65-F5344CB8AC3E}">
        <p14:creationId xmlns:p14="http://schemas.microsoft.com/office/powerpoint/2010/main" val="266940582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randombar(horizontal)">
                                      <p:cBhvr>
                                        <p:cTn id="17" dur="500"/>
                                        <p:tgtEl>
                                          <p:spTgt spid="1003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animEffect transition="in" filter="randombar(horizontal)">
                                      <p:cBhvr>
                                        <p:cTn id="22" dur="500"/>
                                        <p:tgtEl>
                                          <p:spTgt spid="100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9050" y="0"/>
            <a:ext cx="9144000" cy="163121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lgn="ctr">
              <a:spcBef>
                <a:spcPct val="50000"/>
              </a:spcBef>
              <a:defRPr/>
            </a:pPr>
            <a:r>
              <a:rPr lang="en-US" sz="4000" b="1" u="sng" dirty="0">
                <a:solidFill>
                  <a:schemeClr val="accent1"/>
                </a:solidFill>
                <a:effectLst>
                  <a:outerShdw blurRad="38100" dist="38100" dir="2700000" algn="tl">
                    <a:srgbClr val="000000"/>
                  </a:outerShdw>
                </a:effectLst>
                <a:latin typeface="Arial" charset="0"/>
                <a:cs typeface="+mn-cs"/>
              </a:rPr>
              <a:t>The Process of Reconciliation</a:t>
            </a:r>
          </a:p>
          <a:p>
            <a:pPr marL="342900" indent="-342900" algn="ctr">
              <a:spcBef>
                <a:spcPct val="50000"/>
              </a:spcBef>
              <a:defRPr/>
            </a:pPr>
            <a:r>
              <a:rPr lang="en-US" sz="4000" b="1" u="sng" dirty="0">
                <a:solidFill>
                  <a:schemeClr val="accent1"/>
                </a:solidFill>
                <a:effectLst>
                  <a:outerShdw blurRad="38100" dist="38100" dir="2700000" algn="tl">
                    <a:srgbClr val="000000"/>
                  </a:outerShdw>
                </a:effectLst>
                <a:latin typeface="Arial" charset="0"/>
                <a:cs typeface="+mn-cs"/>
              </a:rPr>
              <a:t>Role of the Peacemaker</a:t>
            </a:r>
          </a:p>
        </p:txBody>
      </p:sp>
      <p:sp>
        <p:nvSpPr>
          <p:cNvPr id="100356" name="Rectangle 4"/>
          <p:cNvSpPr>
            <a:spLocks noChangeArrowheads="1"/>
          </p:cNvSpPr>
          <p:nvPr/>
        </p:nvSpPr>
        <p:spPr bwMode="auto">
          <a:xfrm>
            <a:off x="0" y="2133600"/>
            <a:ext cx="9144000" cy="4401205"/>
          </a:xfrm>
          <a:prstGeom prst="rect">
            <a:avLst/>
          </a:prstGeom>
          <a:noFill/>
          <a:ln w="9525">
            <a:noFill/>
            <a:miter lim="800000"/>
            <a:headEnd/>
            <a:tailEnd/>
          </a:ln>
          <a:effectLst/>
        </p:spPr>
        <p:txBody>
          <a:bodyPr>
            <a:spAutoFit/>
          </a:bodyPr>
          <a:lstStyle/>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The Church Contacts a Consultant/Peacemaker</a:t>
            </a:r>
          </a:p>
          <a:p>
            <a:pP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a:t>
            </a:r>
          </a:p>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The Consultant/Peacemaker Contacts the Denominational Office	</a:t>
            </a:r>
          </a:p>
        </p:txBody>
      </p:sp>
      <p:sp>
        <p:nvSpPr>
          <p:cNvPr id="2" name="Slide Number Placeholder 1"/>
          <p:cNvSpPr>
            <a:spLocks noGrp="1"/>
          </p:cNvSpPr>
          <p:nvPr>
            <p:ph type="sldNum" sz="quarter" idx="12"/>
          </p:nvPr>
        </p:nvSpPr>
        <p:spPr/>
        <p:txBody>
          <a:bodyPr/>
          <a:lstStyle/>
          <a:p>
            <a:pPr>
              <a:defRPr/>
            </a:pPr>
            <a:fld id="{7911D080-59AB-441E-AEBA-8A514203110F}" type="slidenum">
              <a:rPr lang="en-US" smtClean="0"/>
              <a:pPr>
                <a:defRPr/>
              </a:pPr>
              <a:t>108</a:t>
            </a:fld>
            <a:endParaRPr lang="en-US"/>
          </a:p>
        </p:txBody>
      </p:sp>
      <p:cxnSp>
        <p:nvCxnSpPr>
          <p:cNvPr id="5" name="Straight Arrow Connector 4"/>
          <p:cNvCxnSpPr/>
          <p:nvPr/>
        </p:nvCxnSpPr>
        <p:spPr>
          <a:xfrm>
            <a:off x="4324350" y="3505200"/>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38650" y="5879307"/>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7756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fade">
                                      <p:cBhvr>
                                        <p:cTn id="7" dur="1000"/>
                                        <p:tgtEl>
                                          <p:spTgt spid="100356">
                                            <p:txEl>
                                              <p:pRg st="0" end="0"/>
                                            </p:txEl>
                                          </p:spTgt>
                                        </p:tgtEl>
                                      </p:cBhvr>
                                    </p:animEffect>
                                    <p:anim calcmode="lin" valueType="num">
                                      <p:cBhvr>
                                        <p:cTn id="8" dur="1000" fill="hold"/>
                                        <p:tgtEl>
                                          <p:spTgt spid="10035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03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0356">
                                            <p:txEl>
                                              <p:pRg st="2" end="2"/>
                                            </p:txEl>
                                          </p:spTgt>
                                        </p:tgtEl>
                                        <p:attrNameLst>
                                          <p:attrName>style.visibility</p:attrName>
                                        </p:attrNameLst>
                                      </p:cBhvr>
                                      <p:to>
                                        <p:strVal val="visible"/>
                                      </p:to>
                                    </p:set>
                                    <p:animEffect transition="in" filter="barn(inVertical)">
                                      <p:cBhvr>
                                        <p:cTn id="20" dur="500"/>
                                        <p:tgtEl>
                                          <p:spTgt spid="10035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9050" y="0"/>
            <a:ext cx="9144000" cy="163121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lgn="ctr">
              <a:spcBef>
                <a:spcPct val="50000"/>
              </a:spcBef>
              <a:defRPr/>
            </a:pPr>
            <a:r>
              <a:rPr lang="en-US" sz="4000" b="1" u="sng" dirty="0">
                <a:solidFill>
                  <a:schemeClr val="accent1"/>
                </a:solidFill>
                <a:effectLst>
                  <a:outerShdw blurRad="38100" dist="38100" dir="2700000" algn="tl">
                    <a:srgbClr val="000000"/>
                  </a:outerShdw>
                </a:effectLst>
                <a:latin typeface="Arial" charset="0"/>
                <a:cs typeface="+mn-cs"/>
              </a:rPr>
              <a:t>The Process of Reconciliation</a:t>
            </a:r>
          </a:p>
          <a:p>
            <a:pPr marL="342900" indent="-342900" algn="ctr">
              <a:spcBef>
                <a:spcPct val="50000"/>
              </a:spcBef>
              <a:defRPr/>
            </a:pPr>
            <a:r>
              <a:rPr lang="en-US" sz="4000" b="1" u="sng" dirty="0">
                <a:solidFill>
                  <a:schemeClr val="accent1"/>
                </a:solidFill>
                <a:effectLst>
                  <a:outerShdw blurRad="38100" dist="38100" dir="2700000" algn="tl">
                    <a:srgbClr val="000000"/>
                  </a:outerShdw>
                </a:effectLst>
                <a:latin typeface="Arial" charset="0"/>
                <a:cs typeface="+mn-cs"/>
              </a:rPr>
              <a:t>Role of the Peacemaker</a:t>
            </a:r>
          </a:p>
        </p:txBody>
      </p:sp>
      <p:sp>
        <p:nvSpPr>
          <p:cNvPr id="100356" name="Rectangle 4"/>
          <p:cNvSpPr>
            <a:spLocks noChangeArrowheads="1"/>
          </p:cNvSpPr>
          <p:nvPr/>
        </p:nvSpPr>
        <p:spPr bwMode="auto">
          <a:xfrm>
            <a:off x="0" y="2133600"/>
            <a:ext cx="9144000" cy="4708981"/>
          </a:xfrm>
          <a:prstGeom prst="rect">
            <a:avLst/>
          </a:prstGeom>
          <a:noFill/>
          <a:ln w="9525">
            <a:noFill/>
            <a:miter lim="800000"/>
            <a:headEnd/>
            <a:tailEnd/>
          </a:ln>
          <a:effectLst/>
        </p:spPr>
        <p:txBody>
          <a:bodyPr>
            <a:spAutoFit/>
          </a:bodyPr>
          <a:lstStyle/>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The Consultant Secures an </a:t>
            </a:r>
            <a:br>
              <a:rPr lang="en-US" sz="4000" b="1" dirty="0">
                <a:solidFill>
                  <a:schemeClr val="accent1"/>
                </a:solidFill>
                <a:effectLst>
                  <a:outerShdw blurRad="38100" dist="38100" dir="2700000" algn="tl">
                    <a:srgbClr val="000000"/>
                  </a:outerShdw>
                </a:effectLst>
                <a:latin typeface="Arial" charset="0"/>
                <a:cs typeface="+mn-cs"/>
              </a:rPr>
            </a:br>
            <a:r>
              <a:rPr lang="en-US" sz="4000" b="1" dirty="0">
                <a:solidFill>
                  <a:schemeClr val="accent1"/>
                </a:solidFill>
                <a:effectLst>
                  <a:outerShdw blurRad="38100" dist="38100" dir="2700000" algn="tl">
                    <a:srgbClr val="000000"/>
                  </a:outerShdw>
                </a:effectLst>
                <a:latin typeface="Arial" charset="0"/>
                <a:cs typeface="+mn-cs"/>
              </a:rPr>
              <a:t>Invitation to the Church	</a:t>
            </a:r>
          </a:p>
          <a:p>
            <a:pPr algn="ctr">
              <a:spcBef>
                <a:spcPct val="50000"/>
              </a:spcBef>
              <a:defRPr/>
            </a:pPr>
            <a:endParaRPr lang="en-US" sz="4000" b="1" dirty="0">
              <a:solidFill>
                <a:schemeClr val="accent1"/>
              </a:solidFill>
              <a:effectLst>
                <a:outerShdw blurRad="38100" dist="38100" dir="2700000" algn="tl">
                  <a:srgbClr val="000000"/>
                </a:outerShdw>
              </a:effectLst>
              <a:latin typeface="Arial" charset="0"/>
              <a:cs typeface="+mn-cs"/>
            </a:endParaRPr>
          </a:p>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The Church Votes to use the Consultant/Peacemaker</a:t>
            </a:r>
          </a:p>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a:t>
            </a:r>
          </a:p>
        </p:txBody>
      </p:sp>
      <p:sp>
        <p:nvSpPr>
          <p:cNvPr id="2" name="Slide Number Placeholder 1"/>
          <p:cNvSpPr>
            <a:spLocks noGrp="1"/>
          </p:cNvSpPr>
          <p:nvPr>
            <p:ph type="sldNum" sz="quarter" idx="12"/>
          </p:nvPr>
        </p:nvSpPr>
        <p:spPr/>
        <p:txBody>
          <a:bodyPr/>
          <a:lstStyle/>
          <a:p>
            <a:pPr>
              <a:defRPr/>
            </a:pPr>
            <a:fld id="{7911D080-59AB-441E-AEBA-8A514203110F}" type="slidenum">
              <a:rPr lang="en-US" smtClean="0"/>
              <a:pPr>
                <a:defRPr/>
              </a:pPr>
              <a:t>109</a:t>
            </a:fld>
            <a:endParaRPr lang="en-US"/>
          </a:p>
        </p:txBody>
      </p:sp>
      <p:cxnSp>
        <p:nvCxnSpPr>
          <p:cNvPr id="5" name="Straight Arrow Connector 4"/>
          <p:cNvCxnSpPr/>
          <p:nvPr/>
        </p:nvCxnSpPr>
        <p:spPr>
          <a:xfrm>
            <a:off x="4324350" y="3505200"/>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38650" y="5879307"/>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7888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0356">
                                            <p:txEl>
                                              <p:pRg st="3" end="3"/>
                                            </p:txEl>
                                          </p:spTgt>
                                        </p:tgtEl>
                                        <p:attrNameLst>
                                          <p:attrName>style.visibility</p:attrName>
                                        </p:attrNameLst>
                                      </p:cBhvr>
                                      <p:to>
                                        <p:strVal val="visible"/>
                                      </p:to>
                                    </p:set>
                                    <p:animEffect transition="in" filter="barn(inVertical)">
                                      <p:cBhvr>
                                        <p:cTn id="13" dur="500"/>
                                        <p:tgtEl>
                                          <p:spTgt spid="10035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0356">
                                            <p:txEl>
                                              <p:pRg st="2" end="2"/>
                                            </p:txEl>
                                          </p:spTgt>
                                        </p:tgtEl>
                                        <p:attrNameLst>
                                          <p:attrName>style.visibility</p:attrName>
                                        </p:attrNameLst>
                                      </p:cBhvr>
                                      <p:to>
                                        <p:strVal val="visible"/>
                                      </p:to>
                                    </p:set>
                                    <p:animEffect transition="in" filter="barn(inVertical)">
                                      <p:cBhvr>
                                        <p:cTn id="18" dur="500"/>
                                        <p:tgtEl>
                                          <p:spTgt spid="10035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B.	</a:t>
            </a:r>
            <a:r>
              <a:rPr lang="en-US" sz="4000" b="1" dirty="0">
                <a:solidFill>
                  <a:schemeClr val="accent1"/>
                </a:solidFill>
                <a:effectLst>
                  <a:outerShdw blurRad="38100" dist="38100" dir="2700000" algn="tl">
                    <a:srgbClr val="000000"/>
                  </a:outerShdw>
                </a:effectLst>
                <a:latin typeface="Arial" charset="0"/>
              </a:rPr>
              <a:t> God’s Design for Peace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19050" y="3048000"/>
            <a:ext cx="9144000" cy="3170099"/>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a:t>
            </a:r>
            <a:r>
              <a:rPr lang="en-US" sz="4000" b="1" dirty="0">
                <a:solidFill>
                  <a:schemeClr val="accent1"/>
                </a:solidFill>
                <a:effectLst>
                  <a:outerShdw blurRad="38100" dist="38100" dir="2700000" algn="tl">
                    <a:srgbClr val="000000"/>
                  </a:outerShdw>
                </a:effectLst>
                <a:latin typeface="Arial" charset="0"/>
                <a:cs typeface="+mn-cs"/>
              </a:rPr>
              <a:t>John 14:27 "Peace I leave with you, My peace I give to you; not as the world gives do I give to you. Let not your heart be troubled, neither let it be afraid."</a:t>
            </a:r>
            <a:endParaRPr lang="en-US" sz="4000" b="1" dirty="0">
              <a:solidFill>
                <a:schemeClr val="accent1"/>
              </a:solidFill>
              <a:latin typeface="Arial" charset="0"/>
              <a:cs typeface="+mn-cs"/>
            </a:endParaRPr>
          </a:p>
        </p:txBody>
      </p:sp>
      <p:sp>
        <p:nvSpPr>
          <p:cNvPr id="100358" name="Rectangle 6"/>
          <p:cNvSpPr>
            <a:spLocks noChangeArrowheads="1"/>
          </p:cNvSpPr>
          <p:nvPr/>
        </p:nvSpPr>
        <p:spPr bwMode="auto">
          <a:xfrm>
            <a:off x="-19050" y="1319213"/>
            <a:ext cx="9144000" cy="1323975"/>
          </a:xfrm>
          <a:prstGeom prst="rect">
            <a:avLst/>
          </a:prstGeom>
          <a:noFill/>
          <a:ln w="9525">
            <a:noFill/>
            <a:miter lim="800000"/>
            <a:headEnd/>
            <a:tailEnd/>
          </a:ln>
          <a:effectLst/>
        </p:spPr>
        <p:txBody>
          <a:bodyPr>
            <a:spAutoFit/>
          </a:bodyPr>
          <a:lstStyle/>
          <a:p>
            <a:pPr marL="2743200" lvl="4" indent="-914400">
              <a:defRPr/>
            </a:pPr>
            <a:r>
              <a:rPr lang="en-US" sz="4000" b="1" dirty="0">
                <a:solidFill>
                  <a:schemeClr val="accent1"/>
                </a:solidFill>
                <a:effectLst>
                  <a:outerShdw blurRad="38100" dist="38100" dir="2700000" algn="tl">
                    <a:srgbClr val="000000"/>
                  </a:outerShdw>
                </a:effectLst>
                <a:latin typeface="Arial" charset="0"/>
                <a:cs typeface="+mn-cs"/>
              </a:rPr>
              <a:t>1.	God offers peace to us through Christ</a:t>
            </a:r>
          </a:p>
        </p:txBody>
      </p:sp>
      <p:sp>
        <p:nvSpPr>
          <p:cNvPr id="2" name="Slide Number Placeholder 1"/>
          <p:cNvSpPr>
            <a:spLocks noGrp="1"/>
          </p:cNvSpPr>
          <p:nvPr>
            <p:ph type="sldNum" sz="quarter" idx="12"/>
          </p:nvPr>
        </p:nvSpPr>
        <p:spPr/>
        <p:txBody>
          <a:bodyPr/>
          <a:lstStyle/>
          <a:p>
            <a:pPr>
              <a:defRPr/>
            </a:pPr>
            <a:fld id="{49703F3A-042D-4E47-91B3-55AF6E1517C5}" type="slidenum">
              <a:rPr lang="en-US" smtClean="0"/>
              <a:pPr>
                <a:defRPr/>
              </a:pPr>
              <a:t>11</a:t>
            </a:fld>
            <a:endParaRPr lang="en-US"/>
          </a:p>
        </p:txBody>
      </p:sp>
    </p:spTree>
    <p:extLst>
      <p:ext uri="{BB962C8B-B14F-4D97-AF65-F5344CB8AC3E}">
        <p14:creationId xmlns:p14="http://schemas.microsoft.com/office/powerpoint/2010/main" val="3587259448"/>
      </p:ext>
    </p:extLst>
  </p:cSld>
  <p:clrMapOvr>
    <a:masterClrMapping/>
  </p:clrMapOvr>
  <p:transition>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9050" y="0"/>
            <a:ext cx="9144000" cy="163121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lgn="ctr">
              <a:spcBef>
                <a:spcPct val="50000"/>
              </a:spcBef>
              <a:defRPr/>
            </a:pPr>
            <a:r>
              <a:rPr lang="en-US" sz="4000" b="1" u="sng" dirty="0">
                <a:solidFill>
                  <a:schemeClr val="accent1"/>
                </a:solidFill>
                <a:effectLst>
                  <a:outerShdw blurRad="38100" dist="38100" dir="2700000" algn="tl">
                    <a:srgbClr val="000000"/>
                  </a:outerShdw>
                </a:effectLst>
                <a:latin typeface="Arial" charset="0"/>
                <a:cs typeface="+mn-cs"/>
              </a:rPr>
              <a:t>The Process of Reconciliation</a:t>
            </a:r>
          </a:p>
          <a:p>
            <a:pPr marL="342900" indent="-342900" algn="ctr">
              <a:spcBef>
                <a:spcPct val="50000"/>
              </a:spcBef>
              <a:defRPr/>
            </a:pPr>
            <a:r>
              <a:rPr lang="en-US" sz="4000" b="1" u="sng" dirty="0">
                <a:solidFill>
                  <a:schemeClr val="accent1"/>
                </a:solidFill>
                <a:effectLst>
                  <a:outerShdw blurRad="38100" dist="38100" dir="2700000" algn="tl">
                    <a:srgbClr val="000000"/>
                  </a:outerShdw>
                </a:effectLst>
                <a:latin typeface="Arial" charset="0"/>
                <a:cs typeface="+mn-cs"/>
              </a:rPr>
              <a:t>Role of the Peacemaker</a:t>
            </a:r>
          </a:p>
        </p:txBody>
      </p:sp>
      <p:sp>
        <p:nvSpPr>
          <p:cNvPr id="100356" name="Rectangle 4"/>
          <p:cNvSpPr>
            <a:spLocks noChangeArrowheads="1"/>
          </p:cNvSpPr>
          <p:nvPr/>
        </p:nvSpPr>
        <p:spPr bwMode="auto">
          <a:xfrm>
            <a:off x="0" y="2133600"/>
            <a:ext cx="9144000" cy="3785652"/>
          </a:xfrm>
          <a:prstGeom prst="rect">
            <a:avLst/>
          </a:prstGeom>
          <a:noFill/>
          <a:ln w="9525">
            <a:noFill/>
            <a:miter lim="800000"/>
            <a:headEnd/>
            <a:tailEnd/>
          </a:ln>
          <a:effectLst/>
        </p:spPr>
        <p:txBody>
          <a:bodyPr>
            <a:spAutoFit/>
          </a:bodyPr>
          <a:lstStyle/>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The Consultant/Peacemaker Sends an Assessment Packet to the Church</a:t>
            </a:r>
          </a:p>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a:t>
            </a:r>
          </a:p>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The Consultant Assembles the Assessment Team	</a:t>
            </a:r>
          </a:p>
        </p:txBody>
      </p:sp>
      <p:sp>
        <p:nvSpPr>
          <p:cNvPr id="2" name="Slide Number Placeholder 1"/>
          <p:cNvSpPr>
            <a:spLocks noGrp="1"/>
          </p:cNvSpPr>
          <p:nvPr>
            <p:ph type="sldNum" sz="quarter" idx="12"/>
          </p:nvPr>
        </p:nvSpPr>
        <p:spPr/>
        <p:txBody>
          <a:bodyPr/>
          <a:lstStyle/>
          <a:p>
            <a:pPr>
              <a:defRPr/>
            </a:pPr>
            <a:fld id="{7911D080-59AB-441E-AEBA-8A514203110F}" type="slidenum">
              <a:rPr lang="en-US" smtClean="0"/>
              <a:pPr>
                <a:defRPr/>
              </a:pPr>
              <a:t>110</a:t>
            </a:fld>
            <a:endParaRPr lang="en-US"/>
          </a:p>
        </p:txBody>
      </p:sp>
      <p:cxnSp>
        <p:nvCxnSpPr>
          <p:cNvPr id="5" name="Straight Arrow Connector 4"/>
          <p:cNvCxnSpPr/>
          <p:nvPr/>
        </p:nvCxnSpPr>
        <p:spPr>
          <a:xfrm>
            <a:off x="4324350" y="3505200"/>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38650" y="5879307"/>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0929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0356">
                                            <p:txEl>
                                              <p:pRg st="2" end="2"/>
                                            </p:txEl>
                                          </p:spTgt>
                                        </p:tgtEl>
                                        <p:attrNameLst>
                                          <p:attrName>style.visibility</p:attrName>
                                        </p:attrNameLst>
                                      </p:cBhvr>
                                      <p:to>
                                        <p:strVal val="visible"/>
                                      </p:to>
                                    </p:set>
                                    <p:animEffect transition="in" filter="barn(inVertical)">
                                      <p:cBhvr>
                                        <p:cTn id="13" dur="500"/>
                                        <p:tgtEl>
                                          <p:spTgt spid="10035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9050" y="0"/>
            <a:ext cx="9144000" cy="163121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lgn="ctr">
              <a:spcBef>
                <a:spcPct val="50000"/>
              </a:spcBef>
              <a:defRPr/>
            </a:pPr>
            <a:r>
              <a:rPr lang="en-US" sz="4000" b="1" u="sng" dirty="0">
                <a:solidFill>
                  <a:schemeClr val="accent1"/>
                </a:solidFill>
                <a:effectLst>
                  <a:outerShdw blurRad="38100" dist="38100" dir="2700000" algn="tl">
                    <a:srgbClr val="000000"/>
                  </a:outerShdw>
                </a:effectLst>
                <a:latin typeface="Arial" charset="0"/>
                <a:cs typeface="+mn-cs"/>
              </a:rPr>
              <a:t>The Process of Reconciliation</a:t>
            </a:r>
          </a:p>
          <a:p>
            <a:pPr marL="342900" indent="-342900" algn="ctr">
              <a:spcBef>
                <a:spcPct val="50000"/>
              </a:spcBef>
              <a:defRPr/>
            </a:pPr>
            <a:r>
              <a:rPr lang="en-US" sz="4000" b="1" u="sng" dirty="0">
                <a:solidFill>
                  <a:schemeClr val="accent1"/>
                </a:solidFill>
                <a:effectLst>
                  <a:outerShdw blurRad="38100" dist="38100" dir="2700000" algn="tl">
                    <a:srgbClr val="000000"/>
                  </a:outerShdw>
                </a:effectLst>
                <a:latin typeface="Arial" charset="0"/>
                <a:cs typeface="+mn-cs"/>
              </a:rPr>
              <a:t>Role of the Peacemaker</a:t>
            </a:r>
          </a:p>
        </p:txBody>
      </p:sp>
      <p:sp>
        <p:nvSpPr>
          <p:cNvPr id="100356" name="Rectangle 4"/>
          <p:cNvSpPr>
            <a:spLocks noChangeArrowheads="1"/>
          </p:cNvSpPr>
          <p:nvPr/>
        </p:nvSpPr>
        <p:spPr bwMode="auto">
          <a:xfrm>
            <a:off x="19050" y="1905000"/>
            <a:ext cx="9144000" cy="5324535"/>
          </a:xfrm>
          <a:prstGeom prst="rect">
            <a:avLst/>
          </a:prstGeom>
          <a:noFill/>
          <a:ln w="9525">
            <a:noFill/>
            <a:miter lim="800000"/>
            <a:headEnd/>
            <a:tailEnd/>
          </a:ln>
          <a:effectLst/>
        </p:spPr>
        <p:txBody>
          <a:bodyPr>
            <a:spAutoFit/>
          </a:bodyPr>
          <a:lstStyle/>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Church Returns Assessment Materials	</a:t>
            </a:r>
          </a:p>
          <a:p>
            <a:pPr algn="ctr">
              <a:spcBef>
                <a:spcPct val="50000"/>
              </a:spcBef>
              <a:defRPr/>
            </a:pPr>
            <a:endParaRPr lang="en-US" sz="4000" b="1" dirty="0">
              <a:solidFill>
                <a:schemeClr val="accent1"/>
              </a:solidFill>
              <a:effectLst>
                <a:outerShdw blurRad="38100" dist="38100" dir="2700000" algn="tl">
                  <a:srgbClr val="000000"/>
                </a:outerShdw>
              </a:effectLst>
              <a:latin typeface="Arial" charset="0"/>
              <a:cs typeface="+mn-cs"/>
            </a:endParaRPr>
          </a:p>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Consultant/Peacemaker Provides Data and Manuals to Assessment Team</a:t>
            </a:r>
          </a:p>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a:t>
            </a:r>
          </a:p>
        </p:txBody>
      </p:sp>
      <p:sp>
        <p:nvSpPr>
          <p:cNvPr id="2" name="Slide Number Placeholder 1"/>
          <p:cNvSpPr>
            <a:spLocks noGrp="1"/>
          </p:cNvSpPr>
          <p:nvPr>
            <p:ph type="sldNum" sz="quarter" idx="12"/>
          </p:nvPr>
        </p:nvSpPr>
        <p:spPr/>
        <p:txBody>
          <a:bodyPr/>
          <a:lstStyle/>
          <a:p>
            <a:pPr>
              <a:defRPr/>
            </a:pPr>
            <a:fld id="{7911D080-59AB-441E-AEBA-8A514203110F}" type="slidenum">
              <a:rPr lang="en-US" smtClean="0"/>
              <a:pPr>
                <a:defRPr/>
              </a:pPr>
              <a:t>111</a:t>
            </a:fld>
            <a:endParaRPr lang="en-US"/>
          </a:p>
        </p:txBody>
      </p:sp>
      <p:cxnSp>
        <p:nvCxnSpPr>
          <p:cNvPr id="5" name="Straight Arrow Connector 4"/>
          <p:cNvCxnSpPr/>
          <p:nvPr/>
        </p:nvCxnSpPr>
        <p:spPr>
          <a:xfrm>
            <a:off x="4324350" y="3177451"/>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38650" y="6202502"/>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1362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0356">
                                            <p:txEl>
                                              <p:pRg st="3" end="3"/>
                                            </p:txEl>
                                          </p:spTgt>
                                        </p:tgtEl>
                                        <p:attrNameLst>
                                          <p:attrName>style.visibility</p:attrName>
                                        </p:attrNameLst>
                                      </p:cBhvr>
                                      <p:to>
                                        <p:strVal val="visible"/>
                                      </p:to>
                                    </p:set>
                                    <p:animEffect transition="in" filter="barn(inVertical)">
                                      <p:cBhvr>
                                        <p:cTn id="13" dur="500"/>
                                        <p:tgtEl>
                                          <p:spTgt spid="10035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0356">
                                            <p:txEl>
                                              <p:pRg st="2" end="2"/>
                                            </p:txEl>
                                          </p:spTgt>
                                        </p:tgtEl>
                                        <p:attrNameLst>
                                          <p:attrName>style.visibility</p:attrName>
                                        </p:attrNameLst>
                                      </p:cBhvr>
                                      <p:to>
                                        <p:strVal val="visible"/>
                                      </p:to>
                                    </p:set>
                                    <p:animEffect transition="in" filter="barn(inVertical)">
                                      <p:cBhvr>
                                        <p:cTn id="18" dur="500"/>
                                        <p:tgtEl>
                                          <p:spTgt spid="10035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9050" y="0"/>
            <a:ext cx="9144000" cy="163121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lgn="ctr">
              <a:spcBef>
                <a:spcPct val="50000"/>
              </a:spcBef>
              <a:defRPr/>
            </a:pPr>
            <a:r>
              <a:rPr lang="en-US" sz="4000" b="1" u="sng" dirty="0">
                <a:solidFill>
                  <a:schemeClr val="accent1"/>
                </a:solidFill>
                <a:effectLst>
                  <a:outerShdw blurRad="38100" dist="38100" dir="2700000" algn="tl">
                    <a:srgbClr val="000000"/>
                  </a:outerShdw>
                </a:effectLst>
                <a:latin typeface="Arial" charset="0"/>
                <a:cs typeface="+mn-cs"/>
              </a:rPr>
              <a:t>The Process of Reconciliation</a:t>
            </a:r>
          </a:p>
          <a:p>
            <a:pPr marL="342900" indent="-342900" algn="ctr">
              <a:spcBef>
                <a:spcPct val="50000"/>
              </a:spcBef>
              <a:defRPr/>
            </a:pPr>
            <a:r>
              <a:rPr lang="en-US" sz="4000" b="1" u="sng" dirty="0">
                <a:solidFill>
                  <a:schemeClr val="accent1"/>
                </a:solidFill>
                <a:effectLst>
                  <a:outerShdw blurRad="38100" dist="38100" dir="2700000" algn="tl">
                    <a:srgbClr val="000000"/>
                  </a:outerShdw>
                </a:effectLst>
                <a:latin typeface="Arial" charset="0"/>
                <a:cs typeface="+mn-cs"/>
              </a:rPr>
              <a:t>Role of the Peacemaker</a:t>
            </a:r>
          </a:p>
        </p:txBody>
      </p:sp>
      <p:sp>
        <p:nvSpPr>
          <p:cNvPr id="100356" name="Rectangle 4"/>
          <p:cNvSpPr>
            <a:spLocks noChangeArrowheads="1"/>
          </p:cNvSpPr>
          <p:nvPr/>
        </p:nvSpPr>
        <p:spPr bwMode="auto">
          <a:xfrm>
            <a:off x="19050" y="1905000"/>
            <a:ext cx="9144000" cy="3785652"/>
          </a:xfrm>
          <a:prstGeom prst="rect">
            <a:avLst/>
          </a:prstGeom>
          <a:noFill/>
          <a:ln w="9525">
            <a:noFill/>
            <a:miter lim="800000"/>
            <a:headEnd/>
            <a:tailEnd/>
          </a:ln>
          <a:effectLst/>
        </p:spPr>
        <p:txBody>
          <a:bodyPr>
            <a:spAutoFit/>
          </a:bodyPr>
          <a:lstStyle/>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Assessment Team reviews Data and Schedules Onsite Evaluation	</a:t>
            </a:r>
          </a:p>
          <a:p>
            <a:pPr algn="ctr">
              <a:spcBef>
                <a:spcPct val="50000"/>
              </a:spcBef>
              <a:defRPr/>
            </a:pPr>
            <a:endParaRPr lang="en-US" sz="4000" b="1" dirty="0">
              <a:solidFill>
                <a:schemeClr val="accent1"/>
              </a:solidFill>
              <a:effectLst>
                <a:outerShdw blurRad="38100" dist="38100" dir="2700000" algn="tl">
                  <a:srgbClr val="000000"/>
                </a:outerShdw>
              </a:effectLst>
              <a:latin typeface="Arial" charset="0"/>
              <a:cs typeface="+mn-cs"/>
            </a:endParaRPr>
          </a:p>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Onsite Evaluation and Resulting Recommendations	</a:t>
            </a:r>
          </a:p>
        </p:txBody>
      </p:sp>
      <p:sp>
        <p:nvSpPr>
          <p:cNvPr id="2" name="Slide Number Placeholder 1"/>
          <p:cNvSpPr>
            <a:spLocks noGrp="1"/>
          </p:cNvSpPr>
          <p:nvPr>
            <p:ph type="sldNum" sz="quarter" idx="12"/>
          </p:nvPr>
        </p:nvSpPr>
        <p:spPr/>
        <p:txBody>
          <a:bodyPr/>
          <a:lstStyle/>
          <a:p>
            <a:pPr>
              <a:defRPr/>
            </a:pPr>
            <a:fld id="{7911D080-59AB-441E-AEBA-8A514203110F}" type="slidenum">
              <a:rPr lang="en-US" smtClean="0"/>
              <a:pPr>
                <a:defRPr/>
              </a:pPr>
              <a:t>112</a:t>
            </a:fld>
            <a:endParaRPr lang="en-US"/>
          </a:p>
        </p:txBody>
      </p:sp>
      <p:cxnSp>
        <p:nvCxnSpPr>
          <p:cNvPr id="5" name="Straight Arrow Connector 4"/>
          <p:cNvCxnSpPr/>
          <p:nvPr/>
        </p:nvCxnSpPr>
        <p:spPr>
          <a:xfrm>
            <a:off x="4324350" y="3177451"/>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38650" y="6202502"/>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6919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0356">
                                            <p:txEl>
                                              <p:pRg st="2" end="2"/>
                                            </p:txEl>
                                          </p:spTgt>
                                        </p:tgtEl>
                                        <p:attrNameLst>
                                          <p:attrName>style.visibility</p:attrName>
                                        </p:attrNameLst>
                                      </p:cBhvr>
                                      <p:to>
                                        <p:strVal val="visible"/>
                                      </p:to>
                                    </p:set>
                                    <p:animEffect transition="in" filter="barn(inVertical)">
                                      <p:cBhvr>
                                        <p:cTn id="13" dur="500"/>
                                        <p:tgtEl>
                                          <p:spTgt spid="10035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9050" y="0"/>
            <a:ext cx="9144000" cy="163121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lgn="ctr">
              <a:spcBef>
                <a:spcPct val="50000"/>
              </a:spcBef>
              <a:defRPr/>
            </a:pPr>
            <a:r>
              <a:rPr lang="en-US" sz="4000" b="1" u="sng" dirty="0">
                <a:solidFill>
                  <a:schemeClr val="accent1"/>
                </a:solidFill>
                <a:effectLst>
                  <a:outerShdw blurRad="38100" dist="38100" dir="2700000" algn="tl">
                    <a:srgbClr val="000000"/>
                  </a:outerShdw>
                </a:effectLst>
                <a:latin typeface="Arial" charset="0"/>
                <a:cs typeface="+mn-cs"/>
              </a:rPr>
              <a:t>The Process of Reconciliation</a:t>
            </a:r>
          </a:p>
          <a:p>
            <a:pPr marL="342900" indent="-342900" algn="ctr">
              <a:spcBef>
                <a:spcPct val="50000"/>
              </a:spcBef>
              <a:defRPr/>
            </a:pPr>
            <a:r>
              <a:rPr lang="en-US" sz="4000" b="1" u="sng" dirty="0">
                <a:solidFill>
                  <a:schemeClr val="accent1"/>
                </a:solidFill>
                <a:effectLst>
                  <a:outerShdw blurRad="38100" dist="38100" dir="2700000" algn="tl">
                    <a:srgbClr val="000000"/>
                  </a:outerShdw>
                </a:effectLst>
                <a:latin typeface="Arial" charset="0"/>
                <a:cs typeface="+mn-cs"/>
              </a:rPr>
              <a:t>Role of the Peacemaker</a:t>
            </a:r>
          </a:p>
        </p:txBody>
      </p:sp>
      <p:sp>
        <p:nvSpPr>
          <p:cNvPr id="100356" name="Rectangle 4"/>
          <p:cNvSpPr>
            <a:spLocks noChangeArrowheads="1"/>
          </p:cNvSpPr>
          <p:nvPr/>
        </p:nvSpPr>
        <p:spPr bwMode="auto">
          <a:xfrm>
            <a:off x="19050" y="1905000"/>
            <a:ext cx="9144000" cy="5324535"/>
          </a:xfrm>
          <a:prstGeom prst="rect">
            <a:avLst/>
          </a:prstGeom>
          <a:noFill/>
          <a:ln w="9525">
            <a:noFill/>
            <a:miter lim="800000"/>
            <a:headEnd/>
            <a:tailEnd/>
          </a:ln>
          <a:effectLst/>
        </p:spPr>
        <p:txBody>
          <a:bodyPr>
            <a:spAutoFit/>
          </a:bodyPr>
          <a:lstStyle/>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Preparation for Reconciliation</a:t>
            </a:r>
          </a:p>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a:t>
            </a:r>
          </a:p>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Sacred Assembly</a:t>
            </a:r>
          </a:p>
          <a:p>
            <a:pPr algn="ctr">
              <a:spcBef>
                <a:spcPct val="50000"/>
              </a:spcBef>
              <a:defRPr/>
            </a:pPr>
            <a:endParaRPr lang="en-US" sz="4000" b="1" dirty="0">
              <a:solidFill>
                <a:schemeClr val="accent1"/>
              </a:solidFill>
              <a:effectLst>
                <a:outerShdw blurRad="38100" dist="38100" dir="2700000" algn="tl">
                  <a:srgbClr val="000000"/>
                </a:outerShdw>
              </a:effectLst>
              <a:latin typeface="Arial" charset="0"/>
              <a:cs typeface="+mn-cs"/>
            </a:endParaRPr>
          </a:p>
          <a:p>
            <a:pPr algn="ctr">
              <a:spcBef>
                <a:spcPct val="50000"/>
              </a:spcBef>
              <a:defRPr/>
            </a:pPr>
            <a:r>
              <a:rPr lang="en-US" sz="4000" b="1" dirty="0">
                <a:solidFill>
                  <a:schemeClr val="accent1"/>
                </a:solidFill>
                <a:effectLst>
                  <a:outerShdw blurRad="38100" dist="38100" dir="2700000" algn="tl">
                    <a:srgbClr val="000000"/>
                  </a:outerShdw>
                </a:effectLst>
                <a:latin typeface="Arial" charset="0"/>
              </a:rPr>
              <a:t>Follow Up</a:t>
            </a:r>
          </a:p>
          <a:p>
            <a:pPr algn="ctr">
              <a:spcBef>
                <a:spcPct val="50000"/>
              </a:spcBef>
              <a:defRPr/>
            </a:pPr>
            <a:endParaRPr lang="en-US" sz="4000" b="1" dirty="0">
              <a:solidFill>
                <a:schemeClr val="accent1"/>
              </a:solidFill>
              <a:effectLst>
                <a:outerShdw blurRad="38100" dist="38100" dir="2700000" algn="tl">
                  <a:srgbClr val="000000"/>
                </a:outerShdw>
              </a:effectLst>
              <a:latin typeface="Arial" charset="0"/>
              <a:cs typeface="+mn-cs"/>
            </a:endParaRPr>
          </a:p>
        </p:txBody>
      </p:sp>
      <p:sp>
        <p:nvSpPr>
          <p:cNvPr id="2" name="Slide Number Placeholder 1"/>
          <p:cNvSpPr>
            <a:spLocks noGrp="1"/>
          </p:cNvSpPr>
          <p:nvPr>
            <p:ph type="sldNum" sz="quarter" idx="12"/>
          </p:nvPr>
        </p:nvSpPr>
        <p:spPr/>
        <p:txBody>
          <a:bodyPr/>
          <a:lstStyle/>
          <a:p>
            <a:pPr>
              <a:defRPr/>
            </a:pPr>
            <a:fld id="{7911D080-59AB-441E-AEBA-8A514203110F}" type="slidenum">
              <a:rPr lang="en-US" smtClean="0"/>
              <a:pPr>
                <a:defRPr/>
              </a:pPr>
              <a:t>113</a:t>
            </a:fld>
            <a:endParaRPr lang="en-US"/>
          </a:p>
        </p:txBody>
      </p:sp>
      <p:cxnSp>
        <p:nvCxnSpPr>
          <p:cNvPr id="5" name="Straight Arrow Connector 4"/>
          <p:cNvCxnSpPr/>
          <p:nvPr/>
        </p:nvCxnSpPr>
        <p:spPr>
          <a:xfrm>
            <a:off x="4324350" y="2873573"/>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38650" y="4648200"/>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61910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006475"/>
          </a:xfrm>
          <a:prstGeom prst="rect">
            <a:avLst/>
          </a:prstGeom>
          <a:noFill/>
          <a:ln w="9525">
            <a:noFill/>
            <a:miter lim="800000"/>
            <a:headEnd/>
            <a:tailEnd/>
          </a:ln>
          <a:effectLst/>
        </p:spPr>
        <p:txBody>
          <a:bodyPr>
            <a:spAutoFit/>
          </a:bodyPr>
          <a:lstStyle/>
          <a:p>
            <a:pPr algn="ctr">
              <a:defRPr/>
            </a:pPr>
            <a:r>
              <a:rPr lang="en-US" sz="6000" b="1" u="sng">
                <a:solidFill>
                  <a:schemeClr val="accent1"/>
                </a:solidFill>
                <a:effectLst>
                  <a:outerShdw blurRad="38100" dist="38100" dir="2700000" algn="tl">
                    <a:srgbClr val="000000"/>
                  </a:outerShdw>
                </a:effectLst>
                <a:latin typeface="Arial" charset="0"/>
                <a:cs typeface="+mn-cs"/>
              </a:rPr>
              <a:t>Conflict Resolution</a:t>
            </a:r>
            <a:endParaRPr lang="en-US" sz="6000" u="sng">
              <a:solidFill>
                <a:schemeClr val="accent1"/>
              </a:solidFill>
              <a:effectLst>
                <a:outerShdw blurRad="38100" dist="38100" dir="2700000" algn="tl">
                  <a:srgbClr val="000000"/>
                </a:outerShdw>
              </a:effectLst>
              <a:latin typeface="Arial" charset="0"/>
              <a:cs typeface="+mn-cs"/>
            </a:endParaRPr>
          </a:p>
        </p:txBody>
      </p:sp>
      <p:pic>
        <p:nvPicPr>
          <p:cNvPr id="76803" name="Picture 3" descr="j01789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000125"/>
            <a:ext cx="5233988" cy="585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6" name="Rectangle 4"/>
          <p:cNvSpPr>
            <a:spLocks noChangeArrowheads="1"/>
          </p:cNvSpPr>
          <p:nvPr/>
        </p:nvSpPr>
        <p:spPr bwMode="auto">
          <a:xfrm>
            <a:off x="0" y="1847850"/>
            <a:ext cx="3429000" cy="3749675"/>
          </a:xfrm>
          <a:prstGeom prst="rect">
            <a:avLst/>
          </a:prstGeom>
          <a:noFill/>
          <a:ln w="9525">
            <a:noFill/>
            <a:miter lim="800000"/>
            <a:headEnd/>
            <a:tailEnd/>
          </a:ln>
          <a:effectLst/>
        </p:spPr>
        <p:txBody>
          <a:bodyPr>
            <a:spAutoFit/>
          </a:bodyPr>
          <a:lstStyle/>
          <a:p>
            <a:pPr>
              <a:defRPr/>
            </a:pPr>
            <a:r>
              <a:rPr lang="en-US" sz="4000" b="1" dirty="0">
                <a:solidFill>
                  <a:schemeClr val="accent1"/>
                </a:solidFill>
                <a:effectLst>
                  <a:outerShdw blurRad="38100" dist="38100" dir="2700000" algn="tl">
                    <a:srgbClr val="000000"/>
                  </a:outerShdw>
                </a:effectLst>
                <a:latin typeface="Arial" charset="0"/>
                <a:cs typeface="+mn-cs"/>
              </a:rPr>
              <a:t>“Can two walk together unless they are agreed?”  Amos 3:3</a:t>
            </a:r>
          </a:p>
        </p:txBody>
      </p:sp>
      <p:sp>
        <p:nvSpPr>
          <p:cNvPr id="2" name="Slide Number Placeholder 1"/>
          <p:cNvSpPr>
            <a:spLocks noGrp="1"/>
          </p:cNvSpPr>
          <p:nvPr>
            <p:ph type="sldNum" sz="quarter" idx="12"/>
          </p:nvPr>
        </p:nvSpPr>
        <p:spPr/>
        <p:txBody>
          <a:bodyPr/>
          <a:lstStyle/>
          <a:p>
            <a:pPr>
              <a:defRPr/>
            </a:pPr>
            <a:fld id="{4B6B4182-070B-43F7-AA3E-6E161F868393}" type="slidenum">
              <a:rPr lang="en-US" smtClean="0"/>
              <a:pPr>
                <a:defRPr/>
              </a:pPr>
              <a:t>114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4756">
                                            <p:txEl>
                                              <p:pRg st="0" end="0"/>
                                            </p:txEl>
                                          </p:spTgt>
                                        </p:tgtEl>
                                        <p:attrNameLst>
                                          <p:attrName>style.visibility</p:attrName>
                                        </p:attrNameLst>
                                      </p:cBhvr>
                                      <p:to>
                                        <p:strVal val="visible"/>
                                      </p:to>
                                    </p:set>
                                    <p:animEffect transition="in" filter="blinds(horizontal)">
                                      <p:cBhvr>
                                        <p:cTn id="7" dur="500"/>
                                        <p:tgtEl>
                                          <p:spTgt spid="747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
            <a:ext cx="8153400" cy="6431280"/>
          </a:xfrm>
        </p:spPr>
        <p:txBody>
          <a:bodyPr/>
          <a:lstStyle/>
          <a:p>
            <a:r>
              <a:rPr lang="en-US" sz="3600" b="1" dirty="0"/>
              <a:t>Note: These slides are copyrighted and proprietary information. They are intended for the use by the seminar participants alone. They are not to be reproduced or transmitted to others under any circumstances!</a:t>
            </a:r>
            <a:br>
              <a:rPr lang="en-US" sz="3600" b="1" dirty="0"/>
            </a:br>
            <a:br>
              <a:rPr lang="en-US" sz="3600" b="1" dirty="0"/>
            </a:br>
            <a:r>
              <a:rPr lang="en-US" sz="3600" b="1" dirty="0"/>
              <a:t>Dr. Gordon E. Penfold</a:t>
            </a:r>
          </a:p>
        </p:txBody>
      </p:sp>
      <p:sp>
        <p:nvSpPr>
          <p:cNvPr id="2" name="Slide Number Placeholder 1"/>
          <p:cNvSpPr>
            <a:spLocks noGrp="1"/>
          </p:cNvSpPr>
          <p:nvPr>
            <p:ph type="sldNum" sz="quarter" idx="12"/>
          </p:nvPr>
        </p:nvSpPr>
        <p:spPr/>
        <p:txBody>
          <a:bodyPr/>
          <a:lstStyle/>
          <a:p>
            <a:pPr>
              <a:defRPr/>
            </a:pPr>
            <a:fld id="{6FD4E612-192B-470E-9B58-1D85BCFD82DA}" type="slidenum">
              <a:rPr lang="en-US" smtClean="0"/>
              <a:pPr>
                <a:defRPr/>
              </a:pPr>
              <a:t>115</a:t>
            </a:fld>
            <a:endParaRPr lang="en-US"/>
          </a:p>
        </p:txBody>
      </p:sp>
    </p:spTree>
    <p:extLst>
      <p:ext uri="{BB962C8B-B14F-4D97-AF65-F5344CB8AC3E}">
        <p14:creationId xmlns:p14="http://schemas.microsoft.com/office/powerpoint/2010/main" val="2042402857"/>
      </p:ext>
    </p:extLst>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3986694847"/>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en-US" sz="2400" b="1" dirty="0">
                <a:solidFill>
                  <a:srgbClr val="FFFFFF"/>
                </a:solidFill>
                <a:latin typeface="Arial" charset="0"/>
                <a:ea typeface="ＭＳ Ｐゴシック" charset="0"/>
              </a:rPr>
              <a:t>Church Transformation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471538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B.	</a:t>
            </a:r>
            <a:r>
              <a:rPr lang="en-US" sz="4000" b="1" dirty="0">
                <a:solidFill>
                  <a:schemeClr val="accent1"/>
                </a:solidFill>
                <a:effectLst>
                  <a:outerShdw blurRad="38100" dist="38100" dir="2700000" algn="tl">
                    <a:srgbClr val="000000"/>
                  </a:outerShdw>
                </a:effectLst>
                <a:latin typeface="Arial" charset="0"/>
              </a:rPr>
              <a:t> God’s Design for Peace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19050" y="3048000"/>
            <a:ext cx="9144000" cy="3170099"/>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a:t>
            </a:r>
            <a:r>
              <a:rPr lang="en-US" sz="4000" b="1" dirty="0">
                <a:solidFill>
                  <a:schemeClr val="accent1"/>
                </a:solidFill>
                <a:effectLst>
                  <a:outerShdw blurRad="38100" dist="38100" dir="2700000" algn="tl">
                    <a:srgbClr val="000000"/>
                  </a:outerShdw>
                </a:effectLst>
                <a:latin typeface="Arial" charset="0"/>
                <a:cs typeface="+mn-cs"/>
              </a:rPr>
              <a:t>John 16:33 "These things I have spoken to you, that in Me you may have peace. In the world you will have tribulation; but be of good cheer, I have overcome the world."</a:t>
            </a:r>
            <a:endParaRPr lang="en-US" sz="4000" b="1" dirty="0">
              <a:solidFill>
                <a:schemeClr val="accent1"/>
              </a:solidFill>
              <a:latin typeface="Arial" charset="0"/>
              <a:cs typeface="+mn-cs"/>
            </a:endParaRPr>
          </a:p>
        </p:txBody>
      </p:sp>
      <p:sp>
        <p:nvSpPr>
          <p:cNvPr id="100358" name="Rectangle 6"/>
          <p:cNvSpPr>
            <a:spLocks noChangeArrowheads="1"/>
          </p:cNvSpPr>
          <p:nvPr/>
        </p:nvSpPr>
        <p:spPr bwMode="auto">
          <a:xfrm>
            <a:off x="-19050" y="1319213"/>
            <a:ext cx="9144000" cy="1323975"/>
          </a:xfrm>
          <a:prstGeom prst="rect">
            <a:avLst/>
          </a:prstGeom>
          <a:noFill/>
          <a:ln w="9525">
            <a:noFill/>
            <a:miter lim="800000"/>
            <a:headEnd/>
            <a:tailEnd/>
          </a:ln>
          <a:effectLst/>
        </p:spPr>
        <p:txBody>
          <a:bodyPr>
            <a:spAutoFit/>
          </a:bodyPr>
          <a:lstStyle/>
          <a:p>
            <a:pPr marL="2743200" lvl="4" indent="-914400">
              <a:defRPr/>
            </a:pPr>
            <a:r>
              <a:rPr lang="en-US" sz="4000" b="1" dirty="0">
                <a:solidFill>
                  <a:schemeClr val="accent1"/>
                </a:solidFill>
                <a:effectLst>
                  <a:outerShdw blurRad="38100" dist="38100" dir="2700000" algn="tl">
                    <a:srgbClr val="000000"/>
                  </a:outerShdw>
                </a:effectLst>
                <a:latin typeface="Arial" charset="0"/>
                <a:cs typeface="+mn-cs"/>
              </a:rPr>
              <a:t>1.	God offers peace to us through Christ</a:t>
            </a:r>
          </a:p>
        </p:txBody>
      </p:sp>
      <p:sp>
        <p:nvSpPr>
          <p:cNvPr id="2" name="Slide Number Placeholder 1"/>
          <p:cNvSpPr>
            <a:spLocks noGrp="1"/>
          </p:cNvSpPr>
          <p:nvPr>
            <p:ph type="sldNum" sz="quarter" idx="12"/>
          </p:nvPr>
        </p:nvSpPr>
        <p:spPr/>
        <p:txBody>
          <a:bodyPr/>
          <a:lstStyle/>
          <a:p>
            <a:pPr>
              <a:defRPr/>
            </a:pPr>
            <a:fld id="{49703F3A-042D-4E47-91B3-55AF6E1517C5}" type="slidenum">
              <a:rPr lang="en-US" smtClean="0"/>
              <a:pPr>
                <a:defRPr/>
              </a:pPr>
              <a:t>12</a:t>
            </a:fld>
            <a:endParaRPr lang="en-US"/>
          </a:p>
        </p:txBody>
      </p:sp>
    </p:spTree>
    <p:extLst>
      <p:ext uri="{BB962C8B-B14F-4D97-AF65-F5344CB8AC3E}">
        <p14:creationId xmlns:p14="http://schemas.microsoft.com/office/powerpoint/2010/main" val="3921278831"/>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B.	</a:t>
            </a:r>
            <a:r>
              <a:rPr lang="en-US" sz="4000" b="1" dirty="0">
                <a:solidFill>
                  <a:schemeClr val="accent1"/>
                </a:solidFill>
                <a:effectLst>
                  <a:outerShdw blurRad="38100" dist="38100" dir="2700000" algn="tl">
                    <a:srgbClr val="000000"/>
                  </a:outerShdw>
                </a:effectLst>
                <a:latin typeface="Arial" charset="0"/>
              </a:rPr>
              <a:t> God’s Design for Peace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19050" y="3048000"/>
            <a:ext cx="9144000" cy="3785652"/>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John 20:19  ". . . Jesus came and stood in the midst, and said to them, 'Peace be with you.' </a:t>
            </a:r>
            <a:r>
              <a:rPr lang="en-US" sz="4000" b="1" baseline="30000" dirty="0">
                <a:solidFill>
                  <a:schemeClr val="accent1"/>
                </a:solidFill>
                <a:latin typeface="Arial" charset="0"/>
                <a:cs typeface="+mn-cs"/>
              </a:rPr>
              <a:t>20</a:t>
            </a:r>
            <a:r>
              <a:rPr lang="en-US" sz="4000" b="1" dirty="0">
                <a:solidFill>
                  <a:schemeClr val="accent1"/>
                </a:solidFill>
                <a:latin typeface="Arial" charset="0"/>
                <a:cs typeface="+mn-cs"/>
              </a:rPr>
              <a:t>When He had said this, He showed them His hands and His side. Then the disciples were glad. . ."</a:t>
            </a:r>
          </a:p>
        </p:txBody>
      </p:sp>
      <p:sp>
        <p:nvSpPr>
          <p:cNvPr id="100358" name="Rectangle 6"/>
          <p:cNvSpPr>
            <a:spLocks noChangeArrowheads="1"/>
          </p:cNvSpPr>
          <p:nvPr/>
        </p:nvSpPr>
        <p:spPr bwMode="auto">
          <a:xfrm>
            <a:off x="-19050" y="1319213"/>
            <a:ext cx="9144000" cy="1323975"/>
          </a:xfrm>
          <a:prstGeom prst="rect">
            <a:avLst/>
          </a:prstGeom>
          <a:noFill/>
          <a:ln w="9525">
            <a:noFill/>
            <a:miter lim="800000"/>
            <a:headEnd/>
            <a:tailEnd/>
          </a:ln>
          <a:effectLst/>
        </p:spPr>
        <p:txBody>
          <a:bodyPr>
            <a:spAutoFit/>
          </a:bodyPr>
          <a:lstStyle/>
          <a:p>
            <a:pPr marL="2743200" lvl="4" indent="-914400">
              <a:defRPr/>
            </a:pPr>
            <a:r>
              <a:rPr lang="en-US" sz="4000" b="1" dirty="0">
                <a:solidFill>
                  <a:schemeClr val="accent1"/>
                </a:solidFill>
                <a:effectLst>
                  <a:outerShdw blurRad="38100" dist="38100" dir="2700000" algn="tl">
                    <a:srgbClr val="000000"/>
                  </a:outerShdw>
                </a:effectLst>
                <a:latin typeface="Arial" charset="0"/>
                <a:cs typeface="+mn-cs"/>
              </a:rPr>
              <a:t>1.	God offers peace to us through Christ</a:t>
            </a:r>
          </a:p>
        </p:txBody>
      </p:sp>
      <p:sp>
        <p:nvSpPr>
          <p:cNvPr id="2" name="Slide Number Placeholder 1"/>
          <p:cNvSpPr>
            <a:spLocks noGrp="1"/>
          </p:cNvSpPr>
          <p:nvPr>
            <p:ph type="sldNum" sz="quarter" idx="12"/>
          </p:nvPr>
        </p:nvSpPr>
        <p:spPr/>
        <p:txBody>
          <a:bodyPr/>
          <a:lstStyle/>
          <a:p>
            <a:pPr>
              <a:defRPr/>
            </a:pPr>
            <a:fld id="{49703F3A-042D-4E47-91B3-55AF6E1517C5}" type="slidenum">
              <a:rPr lang="en-US" smtClean="0"/>
              <a:pPr>
                <a:defRPr/>
              </a:pPr>
              <a:t>13</a:t>
            </a:fld>
            <a:endParaRPr lang="en-US"/>
          </a:p>
        </p:txBody>
      </p:sp>
    </p:spTree>
    <p:extLst>
      <p:ext uri="{BB962C8B-B14F-4D97-AF65-F5344CB8AC3E}">
        <p14:creationId xmlns:p14="http://schemas.microsoft.com/office/powerpoint/2010/main" val="3285088448"/>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B.	</a:t>
            </a:r>
            <a:r>
              <a:rPr lang="en-US" sz="4000" b="1" dirty="0">
                <a:solidFill>
                  <a:schemeClr val="accent1"/>
                </a:solidFill>
                <a:effectLst>
                  <a:outerShdw blurRad="38100" dist="38100" dir="2700000" algn="tl">
                    <a:srgbClr val="000000"/>
                  </a:outerShdw>
                </a:effectLst>
                <a:latin typeface="Arial" charset="0"/>
              </a:rPr>
              <a:t> God’s Design for Peace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19050" y="3048000"/>
            <a:ext cx="9144000" cy="2554545"/>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Acts 10:36 "The word which God sent to the children of Israel, preaching peace through Jesus Christ -- He is Lord of all."</a:t>
            </a:r>
          </a:p>
        </p:txBody>
      </p:sp>
      <p:sp>
        <p:nvSpPr>
          <p:cNvPr id="100358" name="Rectangle 6"/>
          <p:cNvSpPr>
            <a:spLocks noChangeArrowheads="1"/>
          </p:cNvSpPr>
          <p:nvPr/>
        </p:nvSpPr>
        <p:spPr bwMode="auto">
          <a:xfrm>
            <a:off x="-19050" y="1319213"/>
            <a:ext cx="9144000" cy="1323975"/>
          </a:xfrm>
          <a:prstGeom prst="rect">
            <a:avLst/>
          </a:prstGeom>
          <a:noFill/>
          <a:ln w="9525">
            <a:noFill/>
            <a:miter lim="800000"/>
            <a:headEnd/>
            <a:tailEnd/>
          </a:ln>
          <a:effectLst/>
        </p:spPr>
        <p:txBody>
          <a:bodyPr>
            <a:spAutoFit/>
          </a:bodyPr>
          <a:lstStyle/>
          <a:p>
            <a:pPr marL="2743200" lvl="4" indent="-914400">
              <a:defRPr/>
            </a:pPr>
            <a:r>
              <a:rPr lang="en-US" sz="4000" b="1" dirty="0">
                <a:solidFill>
                  <a:schemeClr val="accent1"/>
                </a:solidFill>
                <a:effectLst>
                  <a:outerShdw blurRad="38100" dist="38100" dir="2700000" algn="tl">
                    <a:srgbClr val="000000"/>
                  </a:outerShdw>
                </a:effectLst>
                <a:latin typeface="Arial" charset="0"/>
                <a:cs typeface="+mn-cs"/>
              </a:rPr>
              <a:t>1.	God offers peace to us through Christ</a:t>
            </a:r>
          </a:p>
        </p:txBody>
      </p:sp>
      <p:sp>
        <p:nvSpPr>
          <p:cNvPr id="2" name="Slide Number Placeholder 1"/>
          <p:cNvSpPr>
            <a:spLocks noGrp="1"/>
          </p:cNvSpPr>
          <p:nvPr>
            <p:ph type="sldNum" sz="quarter" idx="12"/>
          </p:nvPr>
        </p:nvSpPr>
        <p:spPr/>
        <p:txBody>
          <a:bodyPr/>
          <a:lstStyle/>
          <a:p>
            <a:pPr>
              <a:defRPr/>
            </a:pPr>
            <a:fld id="{49703F3A-042D-4E47-91B3-55AF6E1517C5}" type="slidenum">
              <a:rPr lang="en-US" smtClean="0"/>
              <a:pPr>
                <a:defRPr/>
              </a:pPr>
              <a:t>14</a:t>
            </a:fld>
            <a:endParaRPr lang="en-US"/>
          </a:p>
        </p:txBody>
      </p:sp>
    </p:spTree>
    <p:extLst>
      <p:ext uri="{BB962C8B-B14F-4D97-AF65-F5344CB8AC3E}">
        <p14:creationId xmlns:p14="http://schemas.microsoft.com/office/powerpoint/2010/main" val="419289388"/>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B.	</a:t>
            </a:r>
            <a:r>
              <a:rPr lang="en-US" sz="4000" b="1" dirty="0">
                <a:solidFill>
                  <a:schemeClr val="accent1"/>
                </a:solidFill>
                <a:effectLst>
                  <a:outerShdw blurRad="38100" dist="38100" dir="2700000" algn="tl">
                    <a:srgbClr val="000000"/>
                  </a:outerShdw>
                </a:effectLst>
                <a:latin typeface="Arial" charset="0"/>
              </a:rPr>
              <a:t> God’s Design for Peace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2457450"/>
            <a:ext cx="9144000" cy="4400550"/>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a:t>
            </a:r>
            <a:r>
              <a:rPr lang="en-US" sz="4000" b="1" dirty="0">
                <a:solidFill>
                  <a:schemeClr val="accent1"/>
                </a:solidFill>
                <a:effectLst>
                  <a:outerShdw blurRad="38100" dist="38100" dir="2700000" algn="tl">
                    <a:srgbClr val="000000"/>
                  </a:outerShdw>
                </a:effectLst>
                <a:latin typeface="Arial" charset="0"/>
                <a:cs typeface="+mn-cs"/>
              </a:rPr>
              <a:t>Psalm 133:1</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Romans 14:16-19</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Ephesians 2:14-17</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Ephesians 4:3</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Colossians 3:15</a:t>
            </a:r>
            <a:endParaRPr lang="en-US" sz="4000" b="1" dirty="0">
              <a:solidFill>
                <a:schemeClr val="accent1"/>
              </a:solidFill>
              <a:latin typeface="Arial" charset="0"/>
              <a:cs typeface="+mn-cs"/>
            </a:endParaRPr>
          </a:p>
        </p:txBody>
      </p:sp>
      <p:sp>
        <p:nvSpPr>
          <p:cNvPr id="100358" name="Rectangle 6"/>
          <p:cNvSpPr>
            <a:spLocks noChangeArrowheads="1"/>
          </p:cNvSpPr>
          <p:nvPr/>
        </p:nvSpPr>
        <p:spPr bwMode="auto">
          <a:xfrm>
            <a:off x="0" y="1066800"/>
            <a:ext cx="9144000" cy="1323975"/>
          </a:xfrm>
          <a:prstGeom prst="rect">
            <a:avLst/>
          </a:prstGeom>
          <a:noFill/>
          <a:ln w="9525">
            <a:noFill/>
            <a:miter lim="800000"/>
            <a:headEnd/>
            <a:tailEnd/>
          </a:ln>
          <a:effectLst/>
        </p:spPr>
        <p:txBody>
          <a:bodyPr>
            <a:spAutoFit/>
          </a:bodyPr>
          <a:lstStyle/>
          <a:p>
            <a:pPr marL="2743200" lvl="4" indent="-914400">
              <a:defRPr/>
            </a:pPr>
            <a:r>
              <a:rPr lang="en-US" sz="4000" b="1" dirty="0">
                <a:solidFill>
                  <a:schemeClr val="accent1"/>
                </a:solidFill>
                <a:effectLst>
                  <a:outerShdw blurRad="38100" dist="38100" dir="2700000" algn="tl">
                    <a:srgbClr val="000000"/>
                  </a:outerShdw>
                </a:effectLst>
                <a:latin typeface="Arial" charset="0"/>
                <a:cs typeface="+mn-cs"/>
              </a:rPr>
              <a:t>2.	God desires us to live at peace with one another</a:t>
            </a:r>
          </a:p>
        </p:txBody>
      </p:sp>
      <p:sp>
        <p:nvSpPr>
          <p:cNvPr id="2" name="Slide Number Placeholder 1"/>
          <p:cNvSpPr>
            <a:spLocks noGrp="1"/>
          </p:cNvSpPr>
          <p:nvPr>
            <p:ph type="sldNum" sz="quarter" idx="12"/>
          </p:nvPr>
        </p:nvSpPr>
        <p:spPr/>
        <p:txBody>
          <a:bodyPr/>
          <a:lstStyle/>
          <a:p>
            <a:pPr>
              <a:defRPr/>
            </a:pPr>
            <a:fld id="{3D5C6B6D-2BD3-4E33-B3A7-CEAAE02B1897}" type="slidenum">
              <a:rPr lang="en-US" smtClean="0"/>
              <a:pPr>
                <a:defRPr/>
              </a:pPr>
              <a:t>15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0356"/>
                                        </p:tgtEl>
                                        <p:attrNameLst>
                                          <p:attrName>style.visibility</p:attrName>
                                        </p:attrNameLst>
                                      </p:cBhvr>
                                      <p:to>
                                        <p:strVal val="visible"/>
                                      </p:to>
                                    </p:set>
                                    <p:animEffect transition="in" filter="fade">
                                      <p:cBhvr>
                                        <p:cTn id="11" dur="1000"/>
                                        <p:tgtEl>
                                          <p:spTgt spid="100356"/>
                                        </p:tgtEl>
                                      </p:cBhvr>
                                    </p:animEffect>
                                    <p:anim calcmode="lin" valueType="num">
                                      <p:cBhvr>
                                        <p:cTn id="12" dur="1000" fill="hold"/>
                                        <p:tgtEl>
                                          <p:spTgt spid="100356"/>
                                        </p:tgtEl>
                                        <p:attrNameLst>
                                          <p:attrName>ppt_x</p:attrName>
                                        </p:attrNameLst>
                                      </p:cBhvr>
                                      <p:tavLst>
                                        <p:tav tm="0">
                                          <p:val>
                                            <p:strVal val="#ppt_x"/>
                                          </p:val>
                                        </p:tav>
                                        <p:tav tm="100000">
                                          <p:val>
                                            <p:strVal val="#ppt_x"/>
                                          </p:val>
                                        </p:tav>
                                      </p:tavLst>
                                    </p:anim>
                                    <p:anim calcmode="lin" valueType="num">
                                      <p:cBhvr>
                                        <p:cTn id="13" dur="1000" fill="hold"/>
                                        <p:tgtEl>
                                          <p:spTgt spid="1003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0"/>
            <a:ext cx="9144000" cy="6555641"/>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a:t>
            </a:r>
            <a:r>
              <a:rPr lang="en-US" sz="3800" b="1" dirty="0">
                <a:solidFill>
                  <a:schemeClr val="accent1"/>
                </a:solidFill>
                <a:latin typeface="Arial" charset="0"/>
                <a:cs typeface="+mn-cs"/>
              </a:rPr>
              <a:t>Romans 14:16 "Therefore do not let your good be spoken of as evil; </a:t>
            </a:r>
            <a:r>
              <a:rPr lang="en-US" sz="3800" b="1" baseline="30000" dirty="0">
                <a:solidFill>
                  <a:schemeClr val="accent1"/>
                </a:solidFill>
                <a:latin typeface="Arial" charset="0"/>
                <a:cs typeface="+mn-cs"/>
              </a:rPr>
              <a:t>17</a:t>
            </a:r>
            <a:r>
              <a:rPr lang="en-US" sz="3800" b="1" dirty="0">
                <a:solidFill>
                  <a:schemeClr val="accent1"/>
                </a:solidFill>
                <a:latin typeface="Arial" charset="0"/>
                <a:cs typeface="+mn-cs"/>
              </a:rPr>
              <a:t>for the kingdom of God is not eating and drinking, but righteousness and peace and joy in the Holy Spirit. </a:t>
            </a:r>
            <a:r>
              <a:rPr lang="en-US" sz="3800" b="1" baseline="30000" dirty="0">
                <a:solidFill>
                  <a:schemeClr val="accent1"/>
                </a:solidFill>
                <a:latin typeface="Arial" charset="0"/>
                <a:cs typeface="+mn-cs"/>
              </a:rPr>
              <a:t>18</a:t>
            </a:r>
            <a:r>
              <a:rPr lang="en-US" sz="3800" b="1" dirty="0">
                <a:solidFill>
                  <a:schemeClr val="accent1"/>
                </a:solidFill>
                <a:latin typeface="Arial" charset="0"/>
                <a:cs typeface="+mn-cs"/>
              </a:rPr>
              <a:t>For he who serves Christ in these things is acceptable to God and approved by men. </a:t>
            </a:r>
            <a:r>
              <a:rPr lang="en-US" sz="3800" b="1" baseline="30000" dirty="0">
                <a:solidFill>
                  <a:schemeClr val="accent1"/>
                </a:solidFill>
                <a:latin typeface="Arial" charset="0"/>
                <a:cs typeface="+mn-cs"/>
              </a:rPr>
              <a:t>19</a:t>
            </a:r>
            <a:r>
              <a:rPr lang="en-US" sz="3800" b="1" dirty="0">
                <a:solidFill>
                  <a:schemeClr val="accent1"/>
                </a:solidFill>
                <a:latin typeface="Arial" charset="0"/>
                <a:cs typeface="+mn-cs"/>
              </a:rPr>
              <a:t>Therefore let us pursue the things which make for peace and the things by which one may edify another."</a:t>
            </a:r>
          </a:p>
        </p:txBody>
      </p:sp>
      <p:sp>
        <p:nvSpPr>
          <p:cNvPr id="2" name="Slide Number Placeholder 1"/>
          <p:cNvSpPr>
            <a:spLocks noGrp="1"/>
          </p:cNvSpPr>
          <p:nvPr>
            <p:ph type="sldNum" sz="quarter" idx="12"/>
          </p:nvPr>
        </p:nvSpPr>
        <p:spPr/>
        <p:txBody>
          <a:bodyPr/>
          <a:lstStyle/>
          <a:p>
            <a:pPr>
              <a:defRPr/>
            </a:pPr>
            <a:fld id="{3D5C6B6D-2BD3-4E33-B3A7-CEAAE02B1897}" type="slidenum">
              <a:rPr lang="en-US" smtClean="0"/>
              <a:pPr>
                <a:defRPr/>
              </a:pPr>
              <a:t>16</a:t>
            </a:fld>
            <a:endParaRPr lang="en-US"/>
          </a:p>
        </p:txBody>
      </p:sp>
    </p:spTree>
    <p:extLst>
      <p:ext uri="{BB962C8B-B14F-4D97-AF65-F5344CB8AC3E}">
        <p14:creationId xmlns:p14="http://schemas.microsoft.com/office/powerpoint/2010/main" val="3470172927"/>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0"/>
            <a:ext cx="9144000" cy="5632311"/>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a:t>
            </a:r>
            <a:r>
              <a:rPr lang="en-US" sz="4000" b="1" dirty="0"/>
              <a:t>Ephesians 2:14 "For He Himself is our peace, who has made both one, and has broken down the middle wall of separation, </a:t>
            </a:r>
            <a:r>
              <a:rPr lang="en-US" sz="4000" b="1" baseline="30000" dirty="0"/>
              <a:t>15</a:t>
            </a:r>
            <a:r>
              <a:rPr lang="en-US" sz="4000" b="1" dirty="0"/>
              <a:t>having abolished in His flesh the enmity, </a:t>
            </a:r>
            <a:r>
              <a:rPr lang="en-US" sz="4000" b="1" i="1" dirty="0"/>
              <a:t>that is, </a:t>
            </a:r>
            <a:r>
              <a:rPr lang="en-US" sz="4000" b="1" dirty="0"/>
              <a:t>the law of commandments </a:t>
            </a:r>
            <a:r>
              <a:rPr lang="en-US" sz="4000" b="1" i="1" dirty="0"/>
              <a:t>contained </a:t>
            </a:r>
            <a:r>
              <a:rPr lang="en-US" sz="4000" b="1" dirty="0"/>
              <a:t>in ordinances, so as to create in Himself one new man </a:t>
            </a:r>
            <a:r>
              <a:rPr lang="en-US" sz="4000" b="1" i="1" dirty="0"/>
              <a:t>from </a:t>
            </a:r>
            <a:r>
              <a:rPr lang="en-US" sz="4000" b="1" dirty="0"/>
              <a:t>the two, </a:t>
            </a:r>
            <a:r>
              <a:rPr lang="en-US" sz="4000" b="1" i="1" dirty="0"/>
              <a:t>thus </a:t>
            </a:r>
            <a:r>
              <a:rPr lang="en-US" sz="4000" b="1" dirty="0"/>
              <a:t>making peace" </a:t>
            </a:r>
            <a:endParaRPr lang="en-US" sz="3800" b="1" dirty="0">
              <a:solidFill>
                <a:schemeClr val="accent1"/>
              </a:solidFill>
              <a:latin typeface="Arial" charset="0"/>
              <a:cs typeface="+mn-cs"/>
            </a:endParaRPr>
          </a:p>
        </p:txBody>
      </p:sp>
      <p:sp>
        <p:nvSpPr>
          <p:cNvPr id="2" name="Slide Number Placeholder 1"/>
          <p:cNvSpPr>
            <a:spLocks noGrp="1"/>
          </p:cNvSpPr>
          <p:nvPr>
            <p:ph type="sldNum" sz="quarter" idx="12"/>
          </p:nvPr>
        </p:nvSpPr>
        <p:spPr/>
        <p:txBody>
          <a:bodyPr/>
          <a:lstStyle/>
          <a:p>
            <a:pPr>
              <a:defRPr/>
            </a:pPr>
            <a:fld id="{3D5C6B6D-2BD3-4E33-B3A7-CEAAE02B1897}" type="slidenum">
              <a:rPr lang="en-US" smtClean="0"/>
              <a:pPr>
                <a:defRPr/>
              </a:pPr>
              <a:t>17</a:t>
            </a:fld>
            <a:endParaRPr lang="en-US"/>
          </a:p>
        </p:txBody>
      </p:sp>
    </p:spTree>
    <p:extLst>
      <p:ext uri="{BB962C8B-B14F-4D97-AF65-F5344CB8AC3E}">
        <p14:creationId xmlns:p14="http://schemas.microsoft.com/office/powerpoint/2010/main" val="3480650880"/>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0"/>
            <a:ext cx="9144000" cy="4401205"/>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a:t>
            </a:r>
            <a:r>
              <a:rPr lang="en-US" sz="4000" b="1" baseline="30000" dirty="0"/>
              <a:t>16</a:t>
            </a:r>
            <a:r>
              <a:rPr lang="en-US" sz="4000" b="1" dirty="0"/>
              <a:t>and that He might reconcile them both to God in one body through the cross, thereby putting to death the enmity. </a:t>
            </a:r>
            <a:r>
              <a:rPr lang="en-US" sz="4000" b="1" baseline="30000" dirty="0"/>
              <a:t>17</a:t>
            </a:r>
            <a:r>
              <a:rPr lang="en-US" sz="4000" b="1" dirty="0"/>
              <a:t>And He came and preached peace to you who were afar off and to those who were near."</a:t>
            </a:r>
            <a:endParaRPr lang="en-US" sz="3800" b="1" dirty="0">
              <a:solidFill>
                <a:schemeClr val="accent1"/>
              </a:solidFill>
              <a:latin typeface="Arial" charset="0"/>
              <a:cs typeface="+mn-cs"/>
            </a:endParaRPr>
          </a:p>
        </p:txBody>
      </p:sp>
      <p:sp>
        <p:nvSpPr>
          <p:cNvPr id="2" name="Slide Number Placeholder 1"/>
          <p:cNvSpPr>
            <a:spLocks noGrp="1"/>
          </p:cNvSpPr>
          <p:nvPr>
            <p:ph type="sldNum" sz="quarter" idx="12"/>
          </p:nvPr>
        </p:nvSpPr>
        <p:spPr/>
        <p:txBody>
          <a:bodyPr/>
          <a:lstStyle/>
          <a:p>
            <a:pPr>
              <a:defRPr/>
            </a:pPr>
            <a:fld id="{3D5C6B6D-2BD3-4E33-B3A7-CEAAE02B1897}" type="slidenum">
              <a:rPr lang="en-US" smtClean="0"/>
              <a:pPr>
                <a:defRPr/>
              </a:pPr>
              <a:t>18</a:t>
            </a:fld>
            <a:endParaRPr lang="en-US"/>
          </a:p>
        </p:txBody>
      </p:sp>
    </p:spTree>
    <p:extLst>
      <p:ext uri="{BB962C8B-B14F-4D97-AF65-F5344CB8AC3E}">
        <p14:creationId xmlns:p14="http://schemas.microsoft.com/office/powerpoint/2010/main" val="2164009414"/>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0"/>
            <a:ext cx="9144000" cy="1938992"/>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a:t>
            </a:r>
            <a:r>
              <a:rPr lang="en-US" sz="4000" b="1" dirty="0"/>
              <a:t>Ephesians 4:3 </a:t>
            </a:r>
            <a:br>
              <a:rPr lang="en-US" sz="4000" b="1" dirty="0"/>
            </a:br>
            <a:r>
              <a:rPr lang="en-US" sz="4000" b="1" dirty="0"/>
              <a:t>"endeavoring to keep the unity of the Spirit in the bond of peace."</a:t>
            </a:r>
            <a:endParaRPr lang="en-US" sz="3800" b="1" dirty="0">
              <a:solidFill>
                <a:schemeClr val="accent1"/>
              </a:solidFill>
              <a:latin typeface="Arial" charset="0"/>
              <a:cs typeface="+mn-cs"/>
            </a:endParaRPr>
          </a:p>
        </p:txBody>
      </p:sp>
      <p:sp>
        <p:nvSpPr>
          <p:cNvPr id="2" name="Slide Number Placeholder 1"/>
          <p:cNvSpPr>
            <a:spLocks noGrp="1"/>
          </p:cNvSpPr>
          <p:nvPr>
            <p:ph type="sldNum" sz="quarter" idx="12"/>
          </p:nvPr>
        </p:nvSpPr>
        <p:spPr/>
        <p:txBody>
          <a:bodyPr/>
          <a:lstStyle/>
          <a:p>
            <a:pPr>
              <a:defRPr/>
            </a:pPr>
            <a:fld id="{3D5C6B6D-2BD3-4E33-B3A7-CEAAE02B1897}" type="slidenum">
              <a:rPr lang="en-US" smtClean="0"/>
              <a:pPr>
                <a:defRPr/>
              </a:pPr>
              <a:t>19</a:t>
            </a:fld>
            <a:endParaRPr lang="en-US"/>
          </a:p>
        </p:txBody>
      </p:sp>
    </p:spTree>
    <p:extLst>
      <p:ext uri="{BB962C8B-B14F-4D97-AF65-F5344CB8AC3E}">
        <p14:creationId xmlns:p14="http://schemas.microsoft.com/office/powerpoint/2010/main" val="3531297583"/>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0" y="1172910"/>
            <a:ext cx="9144000" cy="914400"/>
          </a:xfrm>
          <a:noFill/>
        </p:spPr>
        <p:txBody>
          <a:bodyPr/>
          <a:lstStyle/>
          <a:p>
            <a:pPr algn="ctr"/>
            <a:r>
              <a:rPr lang="en-US" altLang="en-US" b="1" dirty="0">
                <a:solidFill>
                  <a:schemeClr val="bg1"/>
                </a:solidFill>
              </a:rPr>
              <a:t>Turnaround Pastor</a:t>
            </a:r>
          </a:p>
        </p:txBody>
      </p:sp>
      <p:sp>
        <p:nvSpPr>
          <p:cNvPr id="409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75000"/>
              <a:buFont typeface="Monotype Sorts" pitchFamily="-1" charset="2"/>
              <a:buChar char="u"/>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9pPr>
          </a:lstStyle>
          <a:p>
            <a:pPr>
              <a:spcBef>
                <a:spcPct val="0"/>
              </a:spcBef>
              <a:buClrTx/>
              <a:buSzTx/>
              <a:buFontTx/>
              <a:buNone/>
            </a:pPr>
            <a:fld id="{C3C34187-828B-41B3-A016-6F1D42D19FA0}" type="slidenum">
              <a:rPr lang="en-US" altLang="en-US" sz="1400" smtClean="0"/>
              <a:pPr>
                <a:spcBef>
                  <a:spcPct val="0"/>
                </a:spcBef>
                <a:buClrTx/>
                <a:buSzTx/>
                <a:buFontTx/>
                <a:buNone/>
              </a:pPr>
              <a:t>2</a:t>
            </a:fld>
            <a:endParaRPr lang="en-US" altLang="en-US" sz="1400"/>
          </a:p>
        </p:txBody>
      </p:sp>
      <p:pic>
        <p:nvPicPr>
          <p:cNvPr id="4100" name="Picture 2" descr="Boot-Camp-Log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871" r="-246" b="7483"/>
          <a:stretch>
            <a:fillRect/>
          </a:stretch>
        </p:blipFill>
        <p:spPr bwMode="auto">
          <a:xfrm>
            <a:off x="1963738" y="2079373"/>
            <a:ext cx="5216525" cy="3124200"/>
          </a:xfrm>
          <a:prstGeom prst="rect">
            <a:avLst/>
          </a:prstGeom>
          <a:noFill/>
          <a:ln>
            <a:noFill/>
          </a:ln>
          <a:extLst>
            <a:ext uri="{909E8E84-426E-40dd-AFC4-6F175D3DCCD1}">
              <a14:hiddenFill xmlns:a14="http://schemas.microsoft.com/office/drawing/2010/main" xmlns="">
                <a:solidFill>
                  <a:srgbClr val="D2972E"/>
                </a:solidFill>
              </a14:hiddenFill>
            </a:ext>
            <a:ext uri="{91240B29-F687-4f45-9708-019B960494DF}">
              <a14:hiddenLine xmlns:a14="http://schemas.microsoft.com/office/drawing/2010/main" xmlns="" w="9525" algn="in">
                <a:solidFill>
                  <a:srgbClr val="000000"/>
                </a:solidFill>
                <a:miter lim="800000"/>
                <a:headEnd/>
                <a:tailEnd/>
              </a14:hiddenLine>
            </a:ext>
          </a:extLst>
        </p:spPr>
      </p:pic>
      <p:grpSp>
        <p:nvGrpSpPr>
          <p:cNvPr id="4102" name="Group 5"/>
          <p:cNvGrpSpPr>
            <a:grpSpLocks/>
          </p:cNvGrpSpPr>
          <p:nvPr/>
        </p:nvGrpSpPr>
        <p:grpSpPr bwMode="auto">
          <a:xfrm>
            <a:off x="304800" y="328613"/>
            <a:ext cx="2271713" cy="809625"/>
            <a:chOff x="988" y="-321"/>
            <a:chExt cx="3578" cy="1277"/>
          </a:xfrm>
        </p:grpSpPr>
        <p:grpSp>
          <p:nvGrpSpPr>
            <p:cNvPr id="4103" name="Group 6"/>
            <p:cNvGrpSpPr>
              <a:grpSpLocks/>
            </p:cNvGrpSpPr>
            <p:nvPr/>
          </p:nvGrpSpPr>
          <p:grpSpPr bwMode="auto">
            <a:xfrm>
              <a:off x="2507" y="96"/>
              <a:ext cx="347" cy="340"/>
              <a:chOff x="2507" y="96"/>
              <a:chExt cx="347" cy="340"/>
            </a:xfrm>
          </p:grpSpPr>
          <p:sp>
            <p:nvSpPr>
              <p:cNvPr id="4170" name="Freeform 73"/>
              <p:cNvSpPr>
                <a:spLocks/>
              </p:cNvSpPr>
              <p:nvPr/>
            </p:nvSpPr>
            <p:spPr bwMode="auto">
              <a:xfrm>
                <a:off x="2507" y="96"/>
                <a:ext cx="347" cy="340"/>
              </a:xfrm>
              <a:custGeom>
                <a:avLst/>
                <a:gdLst>
                  <a:gd name="T0" fmla="*/ 218 w 347"/>
                  <a:gd name="T1" fmla="*/ 96 h 340"/>
                  <a:gd name="T2" fmla="*/ 129 w 347"/>
                  <a:gd name="T3" fmla="*/ 96 h 340"/>
                  <a:gd name="T4" fmla="*/ 0 w 347"/>
                  <a:gd name="T5" fmla="*/ 436 h 340"/>
                  <a:gd name="T6" fmla="*/ 81 w 347"/>
                  <a:gd name="T7" fmla="*/ 436 h 340"/>
                  <a:gd name="T8" fmla="*/ 102 w 347"/>
                  <a:gd name="T9" fmla="*/ 378 h 340"/>
                  <a:gd name="T10" fmla="*/ 325 w 347"/>
                  <a:gd name="T11" fmla="*/ 378 h 340"/>
                  <a:gd name="T12" fmla="*/ 301 w 347"/>
                  <a:gd name="T13" fmla="*/ 315 h 340"/>
                  <a:gd name="T14" fmla="*/ 122 w 347"/>
                  <a:gd name="T15" fmla="*/ 315 h 340"/>
                  <a:gd name="T16" fmla="*/ 174 w 347"/>
                  <a:gd name="T17" fmla="*/ 168 h 340"/>
                  <a:gd name="T18" fmla="*/ 246 w 347"/>
                  <a:gd name="T19" fmla="*/ 168 h 340"/>
                  <a:gd name="T20" fmla="*/ 218 w 347"/>
                  <a:gd name="T21" fmla="*/ 96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7" h="340">
                    <a:moveTo>
                      <a:pt x="218" y="0"/>
                    </a:moveTo>
                    <a:lnTo>
                      <a:pt x="129" y="0"/>
                    </a:lnTo>
                    <a:lnTo>
                      <a:pt x="0" y="340"/>
                    </a:lnTo>
                    <a:lnTo>
                      <a:pt x="81" y="340"/>
                    </a:lnTo>
                    <a:lnTo>
                      <a:pt x="102" y="282"/>
                    </a:lnTo>
                    <a:lnTo>
                      <a:pt x="325" y="282"/>
                    </a:lnTo>
                    <a:lnTo>
                      <a:pt x="301" y="219"/>
                    </a:lnTo>
                    <a:lnTo>
                      <a:pt x="122" y="219"/>
                    </a:lnTo>
                    <a:lnTo>
                      <a:pt x="174" y="72"/>
                    </a:lnTo>
                    <a:lnTo>
                      <a:pt x="246" y="72"/>
                    </a:lnTo>
                    <a:lnTo>
                      <a:pt x="218"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71" name="Freeform 74"/>
              <p:cNvSpPr>
                <a:spLocks/>
              </p:cNvSpPr>
              <p:nvPr/>
            </p:nvSpPr>
            <p:spPr bwMode="auto">
              <a:xfrm>
                <a:off x="2507" y="96"/>
                <a:ext cx="347" cy="340"/>
              </a:xfrm>
              <a:custGeom>
                <a:avLst/>
                <a:gdLst>
                  <a:gd name="T0" fmla="*/ 325 w 347"/>
                  <a:gd name="T1" fmla="*/ 378 h 340"/>
                  <a:gd name="T2" fmla="*/ 245 w 347"/>
                  <a:gd name="T3" fmla="*/ 378 h 340"/>
                  <a:gd name="T4" fmla="*/ 266 w 347"/>
                  <a:gd name="T5" fmla="*/ 436 h 340"/>
                  <a:gd name="T6" fmla="*/ 347 w 347"/>
                  <a:gd name="T7" fmla="*/ 436 h 340"/>
                  <a:gd name="T8" fmla="*/ 325 w 347"/>
                  <a:gd name="T9" fmla="*/ 378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340">
                    <a:moveTo>
                      <a:pt x="325" y="282"/>
                    </a:moveTo>
                    <a:lnTo>
                      <a:pt x="245" y="282"/>
                    </a:lnTo>
                    <a:lnTo>
                      <a:pt x="266" y="340"/>
                    </a:lnTo>
                    <a:lnTo>
                      <a:pt x="347" y="340"/>
                    </a:lnTo>
                    <a:lnTo>
                      <a:pt x="325" y="282"/>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72" name="Freeform 75"/>
              <p:cNvSpPr>
                <a:spLocks/>
              </p:cNvSpPr>
              <p:nvPr/>
            </p:nvSpPr>
            <p:spPr bwMode="auto">
              <a:xfrm>
                <a:off x="2507" y="96"/>
                <a:ext cx="347" cy="340"/>
              </a:xfrm>
              <a:custGeom>
                <a:avLst/>
                <a:gdLst>
                  <a:gd name="T0" fmla="*/ 246 w 347"/>
                  <a:gd name="T1" fmla="*/ 168 h 340"/>
                  <a:gd name="T2" fmla="*/ 174 w 347"/>
                  <a:gd name="T3" fmla="*/ 168 h 340"/>
                  <a:gd name="T4" fmla="*/ 226 w 347"/>
                  <a:gd name="T5" fmla="*/ 315 h 340"/>
                  <a:gd name="T6" fmla="*/ 301 w 347"/>
                  <a:gd name="T7" fmla="*/ 315 h 340"/>
                  <a:gd name="T8" fmla="*/ 246 w 347"/>
                  <a:gd name="T9" fmla="*/ 168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340">
                    <a:moveTo>
                      <a:pt x="246" y="72"/>
                    </a:moveTo>
                    <a:lnTo>
                      <a:pt x="174" y="72"/>
                    </a:lnTo>
                    <a:lnTo>
                      <a:pt x="226" y="219"/>
                    </a:lnTo>
                    <a:lnTo>
                      <a:pt x="301" y="219"/>
                    </a:lnTo>
                    <a:lnTo>
                      <a:pt x="246" y="72"/>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04" name="Group 7"/>
            <p:cNvGrpSpPr>
              <a:grpSpLocks/>
            </p:cNvGrpSpPr>
            <p:nvPr/>
          </p:nvGrpSpPr>
          <p:grpSpPr bwMode="auto">
            <a:xfrm>
              <a:off x="2872" y="96"/>
              <a:ext cx="270" cy="340"/>
              <a:chOff x="2872" y="96"/>
              <a:chExt cx="270" cy="340"/>
            </a:xfrm>
          </p:grpSpPr>
          <p:sp>
            <p:nvSpPr>
              <p:cNvPr id="4167" name="Freeform 70"/>
              <p:cNvSpPr>
                <a:spLocks/>
              </p:cNvSpPr>
              <p:nvPr/>
            </p:nvSpPr>
            <p:spPr bwMode="auto">
              <a:xfrm>
                <a:off x="2872" y="96"/>
                <a:ext cx="270" cy="340"/>
              </a:xfrm>
              <a:custGeom>
                <a:avLst/>
                <a:gdLst>
                  <a:gd name="T0" fmla="*/ 156 w 270"/>
                  <a:gd name="T1" fmla="*/ 96 h 340"/>
                  <a:gd name="T2" fmla="*/ 0 w 270"/>
                  <a:gd name="T3" fmla="*/ 96 h 340"/>
                  <a:gd name="T4" fmla="*/ 0 w 270"/>
                  <a:gd name="T5" fmla="*/ 436 h 340"/>
                  <a:gd name="T6" fmla="*/ 71 w 270"/>
                  <a:gd name="T7" fmla="*/ 436 h 340"/>
                  <a:gd name="T8" fmla="*/ 71 w 270"/>
                  <a:gd name="T9" fmla="*/ 315 h 340"/>
                  <a:gd name="T10" fmla="*/ 202 w 270"/>
                  <a:gd name="T11" fmla="*/ 315 h 340"/>
                  <a:gd name="T12" fmla="*/ 197 w 270"/>
                  <a:gd name="T13" fmla="*/ 306 h 340"/>
                  <a:gd name="T14" fmla="*/ 212 w 270"/>
                  <a:gd name="T15" fmla="*/ 301 h 340"/>
                  <a:gd name="T16" fmla="*/ 226 w 270"/>
                  <a:gd name="T17" fmla="*/ 292 h 340"/>
                  <a:gd name="T18" fmla="*/ 240 w 270"/>
                  <a:gd name="T19" fmla="*/ 280 h 340"/>
                  <a:gd name="T20" fmla="*/ 251 w 270"/>
                  <a:gd name="T21" fmla="*/ 263 h 340"/>
                  <a:gd name="T22" fmla="*/ 256 w 270"/>
                  <a:gd name="T23" fmla="*/ 251 h 340"/>
                  <a:gd name="T24" fmla="*/ 71 w 270"/>
                  <a:gd name="T25" fmla="*/ 251 h 340"/>
                  <a:gd name="T26" fmla="*/ 71 w 270"/>
                  <a:gd name="T27" fmla="*/ 160 h 340"/>
                  <a:gd name="T28" fmla="*/ 260 w 270"/>
                  <a:gd name="T29" fmla="*/ 160 h 340"/>
                  <a:gd name="T30" fmla="*/ 253 w 270"/>
                  <a:gd name="T31" fmla="*/ 145 h 340"/>
                  <a:gd name="T32" fmla="*/ 240 w 270"/>
                  <a:gd name="T33" fmla="*/ 128 h 340"/>
                  <a:gd name="T34" fmla="*/ 224 w 270"/>
                  <a:gd name="T35" fmla="*/ 115 h 340"/>
                  <a:gd name="T36" fmla="*/ 204 w 270"/>
                  <a:gd name="T37" fmla="*/ 105 h 340"/>
                  <a:gd name="T38" fmla="*/ 182 w 270"/>
                  <a:gd name="T39" fmla="*/ 98 h 340"/>
                  <a:gd name="T40" fmla="*/ 156 w 270"/>
                  <a:gd name="T41" fmla="*/ 96 h 3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0" h="340">
                    <a:moveTo>
                      <a:pt x="156" y="0"/>
                    </a:moveTo>
                    <a:lnTo>
                      <a:pt x="0" y="0"/>
                    </a:lnTo>
                    <a:lnTo>
                      <a:pt x="0" y="340"/>
                    </a:lnTo>
                    <a:lnTo>
                      <a:pt x="71" y="340"/>
                    </a:lnTo>
                    <a:lnTo>
                      <a:pt x="71" y="219"/>
                    </a:lnTo>
                    <a:lnTo>
                      <a:pt x="202" y="219"/>
                    </a:lnTo>
                    <a:lnTo>
                      <a:pt x="197" y="210"/>
                    </a:lnTo>
                    <a:lnTo>
                      <a:pt x="212" y="205"/>
                    </a:lnTo>
                    <a:lnTo>
                      <a:pt x="226" y="196"/>
                    </a:lnTo>
                    <a:lnTo>
                      <a:pt x="240" y="184"/>
                    </a:lnTo>
                    <a:lnTo>
                      <a:pt x="251" y="167"/>
                    </a:lnTo>
                    <a:lnTo>
                      <a:pt x="256" y="155"/>
                    </a:lnTo>
                    <a:lnTo>
                      <a:pt x="71" y="155"/>
                    </a:lnTo>
                    <a:lnTo>
                      <a:pt x="71" y="64"/>
                    </a:lnTo>
                    <a:lnTo>
                      <a:pt x="260" y="64"/>
                    </a:lnTo>
                    <a:lnTo>
                      <a:pt x="253" y="49"/>
                    </a:lnTo>
                    <a:lnTo>
                      <a:pt x="240" y="32"/>
                    </a:lnTo>
                    <a:lnTo>
                      <a:pt x="224" y="19"/>
                    </a:lnTo>
                    <a:lnTo>
                      <a:pt x="204" y="9"/>
                    </a:lnTo>
                    <a:lnTo>
                      <a:pt x="182" y="2"/>
                    </a:lnTo>
                    <a:lnTo>
                      <a:pt x="156"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68" name="Freeform 71"/>
              <p:cNvSpPr>
                <a:spLocks/>
              </p:cNvSpPr>
              <p:nvPr/>
            </p:nvSpPr>
            <p:spPr bwMode="auto">
              <a:xfrm>
                <a:off x="2872" y="96"/>
                <a:ext cx="270" cy="340"/>
              </a:xfrm>
              <a:custGeom>
                <a:avLst/>
                <a:gdLst>
                  <a:gd name="T0" fmla="*/ 202 w 270"/>
                  <a:gd name="T1" fmla="*/ 315 h 340"/>
                  <a:gd name="T2" fmla="*/ 123 w 270"/>
                  <a:gd name="T3" fmla="*/ 315 h 340"/>
                  <a:gd name="T4" fmla="*/ 189 w 270"/>
                  <a:gd name="T5" fmla="*/ 436 h 340"/>
                  <a:gd name="T6" fmla="*/ 270 w 270"/>
                  <a:gd name="T7" fmla="*/ 436 h 340"/>
                  <a:gd name="T8" fmla="*/ 202 w 270"/>
                  <a:gd name="T9" fmla="*/ 315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340">
                    <a:moveTo>
                      <a:pt x="202" y="219"/>
                    </a:moveTo>
                    <a:lnTo>
                      <a:pt x="123" y="219"/>
                    </a:lnTo>
                    <a:lnTo>
                      <a:pt x="189" y="340"/>
                    </a:lnTo>
                    <a:lnTo>
                      <a:pt x="270" y="340"/>
                    </a:lnTo>
                    <a:lnTo>
                      <a:pt x="202" y="219"/>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69" name="Freeform 72"/>
              <p:cNvSpPr>
                <a:spLocks/>
              </p:cNvSpPr>
              <p:nvPr/>
            </p:nvSpPr>
            <p:spPr bwMode="auto">
              <a:xfrm>
                <a:off x="2872" y="96"/>
                <a:ext cx="270" cy="340"/>
              </a:xfrm>
              <a:custGeom>
                <a:avLst/>
                <a:gdLst>
                  <a:gd name="T0" fmla="*/ 260 w 270"/>
                  <a:gd name="T1" fmla="*/ 160 h 340"/>
                  <a:gd name="T2" fmla="*/ 71 w 270"/>
                  <a:gd name="T3" fmla="*/ 160 h 340"/>
                  <a:gd name="T4" fmla="*/ 156 w 270"/>
                  <a:gd name="T5" fmla="*/ 160 h 340"/>
                  <a:gd name="T6" fmla="*/ 177 w 270"/>
                  <a:gd name="T7" fmla="*/ 168 h 340"/>
                  <a:gd name="T8" fmla="*/ 191 w 270"/>
                  <a:gd name="T9" fmla="*/ 183 h 340"/>
                  <a:gd name="T10" fmla="*/ 196 w 270"/>
                  <a:gd name="T11" fmla="*/ 206 h 340"/>
                  <a:gd name="T12" fmla="*/ 195 w 270"/>
                  <a:gd name="T13" fmla="*/ 215 h 340"/>
                  <a:gd name="T14" fmla="*/ 186 w 270"/>
                  <a:gd name="T15" fmla="*/ 235 h 340"/>
                  <a:gd name="T16" fmla="*/ 169 w 270"/>
                  <a:gd name="T17" fmla="*/ 247 h 340"/>
                  <a:gd name="T18" fmla="*/ 146 w 270"/>
                  <a:gd name="T19" fmla="*/ 251 h 340"/>
                  <a:gd name="T20" fmla="*/ 256 w 270"/>
                  <a:gd name="T21" fmla="*/ 251 h 340"/>
                  <a:gd name="T22" fmla="*/ 260 w 270"/>
                  <a:gd name="T23" fmla="*/ 243 h 340"/>
                  <a:gd name="T24" fmla="*/ 265 w 270"/>
                  <a:gd name="T25" fmla="*/ 217 h 340"/>
                  <a:gd name="T26" fmla="*/ 267 w 270"/>
                  <a:gd name="T27" fmla="*/ 186 h 340"/>
                  <a:gd name="T28" fmla="*/ 262 w 270"/>
                  <a:gd name="T29" fmla="*/ 164 h 340"/>
                  <a:gd name="T30" fmla="*/ 260 w 270"/>
                  <a:gd name="T31" fmla="*/ 160 h 3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0" h="340">
                    <a:moveTo>
                      <a:pt x="260" y="64"/>
                    </a:moveTo>
                    <a:lnTo>
                      <a:pt x="71" y="64"/>
                    </a:lnTo>
                    <a:lnTo>
                      <a:pt x="156" y="64"/>
                    </a:lnTo>
                    <a:lnTo>
                      <a:pt x="177" y="72"/>
                    </a:lnTo>
                    <a:lnTo>
                      <a:pt x="191" y="87"/>
                    </a:lnTo>
                    <a:lnTo>
                      <a:pt x="196" y="110"/>
                    </a:lnTo>
                    <a:lnTo>
                      <a:pt x="195" y="119"/>
                    </a:lnTo>
                    <a:lnTo>
                      <a:pt x="186" y="139"/>
                    </a:lnTo>
                    <a:lnTo>
                      <a:pt x="169" y="151"/>
                    </a:lnTo>
                    <a:lnTo>
                      <a:pt x="146" y="155"/>
                    </a:lnTo>
                    <a:lnTo>
                      <a:pt x="256" y="155"/>
                    </a:lnTo>
                    <a:lnTo>
                      <a:pt x="260" y="147"/>
                    </a:lnTo>
                    <a:lnTo>
                      <a:pt x="265" y="121"/>
                    </a:lnTo>
                    <a:lnTo>
                      <a:pt x="267" y="90"/>
                    </a:lnTo>
                    <a:lnTo>
                      <a:pt x="262" y="68"/>
                    </a:lnTo>
                    <a:lnTo>
                      <a:pt x="260" y="64"/>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05" name="Group 8"/>
            <p:cNvGrpSpPr>
              <a:grpSpLocks/>
            </p:cNvGrpSpPr>
            <p:nvPr/>
          </p:nvGrpSpPr>
          <p:grpSpPr bwMode="auto">
            <a:xfrm>
              <a:off x="3165" y="91"/>
              <a:ext cx="348" cy="352"/>
              <a:chOff x="3165" y="91"/>
              <a:chExt cx="348" cy="352"/>
            </a:xfrm>
          </p:grpSpPr>
          <p:sp>
            <p:nvSpPr>
              <p:cNvPr id="4165" name="Freeform 68"/>
              <p:cNvSpPr>
                <a:spLocks/>
              </p:cNvSpPr>
              <p:nvPr/>
            </p:nvSpPr>
            <p:spPr bwMode="auto">
              <a:xfrm>
                <a:off x="3165" y="91"/>
                <a:ext cx="348" cy="352"/>
              </a:xfrm>
              <a:custGeom>
                <a:avLst/>
                <a:gdLst>
                  <a:gd name="T0" fmla="*/ 166 w 348"/>
                  <a:gd name="T1" fmla="*/ 91 h 352"/>
                  <a:gd name="T2" fmla="*/ 99 w 348"/>
                  <a:gd name="T3" fmla="*/ 106 h 352"/>
                  <a:gd name="T4" fmla="*/ 47 w 348"/>
                  <a:gd name="T5" fmla="*/ 143 h 352"/>
                  <a:gd name="T6" fmla="*/ 13 w 348"/>
                  <a:gd name="T7" fmla="*/ 197 h 352"/>
                  <a:gd name="T8" fmla="*/ 0 w 348"/>
                  <a:gd name="T9" fmla="*/ 266 h 352"/>
                  <a:gd name="T10" fmla="*/ 1 w 348"/>
                  <a:gd name="T11" fmla="*/ 272 h 352"/>
                  <a:gd name="T12" fmla="*/ 16 w 348"/>
                  <a:gd name="T13" fmla="*/ 343 h 352"/>
                  <a:gd name="T14" fmla="*/ 53 w 348"/>
                  <a:gd name="T15" fmla="*/ 395 h 352"/>
                  <a:gd name="T16" fmla="*/ 107 w 348"/>
                  <a:gd name="T17" fmla="*/ 430 h 352"/>
                  <a:gd name="T18" fmla="*/ 175 w 348"/>
                  <a:gd name="T19" fmla="*/ 442 h 352"/>
                  <a:gd name="T20" fmla="*/ 198 w 348"/>
                  <a:gd name="T21" fmla="*/ 441 h 352"/>
                  <a:gd name="T22" fmla="*/ 259 w 348"/>
                  <a:gd name="T23" fmla="*/ 422 h 352"/>
                  <a:gd name="T24" fmla="*/ 307 w 348"/>
                  <a:gd name="T25" fmla="*/ 382 h 352"/>
                  <a:gd name="T26" fmla="*/ 310 w 348"/>
                  <a:gd name="T27" fmla="*/ 377 h 352"/>
                  <a:gd name="T28" fmla="*/ 164 w 348"/>
                  <a:gd name="T29" fmla="*/ 377 h 352"/>
                  <a:gd name="T30" fmla="*/ 145 w 348"/>
                  <a:gd name="T31" fmla="*/ 373 h 352"/>
                  <a:gd name="T32" fmla="*/ 88 w 348"/>
                  <a:gd name="T33" fmla="*/ 320 h 352"/>
                  <a:gd name="T34" fmla="*/ 75 w 348"/>
                  <a:gd name="T35" fmla="*/ 243 h 352"/>
                  <a:gd name="T36" fmla="*/ 81 w 348"/>
                  <a:gd name="T37" fmla="*/ 222 h 352"/>
                  <a:gd name="T38" fmla="*/ 119 w 348"/>
                  <a:gd name="T39" fmla="*/ 173 h 352"/>
                  <a:gd name="T40" fmla="*/ 187 w 348"/>
                  <a:gd name="T41" fmla="*/ 155 h 352"/>
                  <a:gd name="T42" fmla="*/ 312 w 348"/>
                  <a:gd name="T43" fmla="*/ 155 h 352"/>
                  <a:gd name="T44" fmla="*/ 308 w 348"/>
                  <a:gd name="T45" fmla="*/ 150 h 352"/>
                  <a:gd name="T46" fmla="*/ 257 w 348"/>
                  <a:gd name="T47" fmla="*/ 111 h 352"/>
                  <a:gd name="T48" fmla="*/ 191 w 348"/>
                  <a:gd name="T49" fmla="*/ 92 h 352"/>
                  <a:gd name="T50" fmla="*/ 166 w 348"/>
                  <a:gd name="T51" fmla="*/ 91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8" h="352">
                    <a:moveTo>
                      <a:pt x="166" y="0"/>
                    </a:moveTo>
                    <a:lnTo>
                      <a:pt x="99" y="15"/>
                    </a:lnTo>
                    <a:lnTo>
                      <a:pt x="47" y="52"/>
                    </a:lnTo>
                    <a:lnTo>
                      <a:pt x="13" y="106"/>
                    </a:lnTo>
                    <a:lnTo>
                      <a:pt x="0" y="175"/>
                    </a:lnTo>
                    <a:lnTo>
                      <a:pt x="1" y="181"/>
                    </a:lnTo>
                    <a:lnTo>
                      <a:pt x="16" y="252"/>
                    </a:lnTo>
                    <a:lnTo>
                      <a:pt x="53" y="304"/>
                    </a:lnTo>
                    <a:lnTo>
                      <a:pt x="107" y="339"/>
                    </a:lnTo>
                    <a:lnTo>
                      <a:pt x="175" y="351"/>
                    </a:lnTo>
                    <a:lnTo>
                      <a:pt x="198" y="350"/>
                    </a:lnTo>
                    <a:lnTo>
                      <a:pt x="259" y="331"/>
                    </a:lnTo>
                    <a:lnTo>
                      <a:pt x="307" y="291"/>
                    </a:lnTo>
                    <a:lnTo>
                      <a:pt x="310" y="286"/>
                    </a:lnTo>
                    <a:lnTo>
                      <a:pt x="164" y="286"/>
                    </a:lnTo>
                    <a:lnTo>
                      <a:pt x="145" y="282"/>
                    </a:lnTo>
                    <a:lnTo>
                      <a:pt x="88" y="229"/>
                    </a:lnTo>
                    <a:lnTo>
                      <a:pt x="75" y="152"/>
                    </a:lnTo>
                    <a:lnTo>
                      <a:pt x="81" y="131"/>
                    </a:lnTo>
                    <a:lnTo>
                      <a:pt x="119" y="82"/>
                    </a:lnTo>
                    <a:lnTo>
                      <a:pt x="187" y="64"/>
                    </a:lnTo>
                    <a:lnTo>
                      <a:pt x="312" y="64"/>
                    </a:lnTo>
                    <a:lnTo>
                      <a:pt x="308" y="59"/>
                    </a:lnTo>
                    <a:lnTo>
                      <a:pt x="257" y="20"/>
                    </a:lnTo>
                    <a:lnTo>
                      <a:pt x="191" y="1"/>
                    </a:lnTo>
                    <a:lnTo>
                      <a:pt x="166"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66" name="Freeform 69"/>
              <p:cNvSpPr>
                <a:spLocks/>
              </p:cNvSpPr>
              <p:nvPr/>
            </p:nvSpPr>
            <p:spPr bwMode="auto">
              <a:xfrm>
                <a:off x="3165" y="91"/>
                <a:ext cx="348" cy="352"/>
              </a:xfrm>
              <a:custGeom>
                <a:avLst/>
                <a:gdLst>
                  <a:gd name="T0" fmla="*/ 312 w 348"/>
                  <a:gd name="T1" fmla="*/ 155 h 352"/>
                  <a:gd name="T2" fmla="*/ 187 w 348"/>
                  <a:gd name="T3" fmla="*/ 155 h 352"/>
                  <a:gd name="T4" fmla="*/ 209 w 348"/>
                  <a:gd name="T5" fmla="*/ 160 h 352"/>
                  <a:gd name="T6" fmla="*/ 229 w 348"/>
                  <a:gd name="T7" fmla="*/ 170 h 352"/>
                  <a:gd name="T8" fmla="*/ 268 w 348"/>
                  <a:gd name="T9" fmla="*/ 219 h 352"/>
                  <a:gd name="T10" fmla="*/ 276 w 348"/>
                  <a:gd name="T11" fmla="*/ 266 h 352"/>
                  <a:gd name="T12" fmla="*/ 274 w 348"/>
                  <a:gd name="T13" fmla="*/ 287 h 352"/>
                  <a:gd name="T14" fmla="*/ 248 w 348"/>
                  <a:gd name="T15" fmla="*/ 345 h 352"/>
                  <a:gd name="T16" fmla="*/ 190 w 348"/>
                  <a:gd name="T17" fmla="*/ 375 h 352"/>
                  <a:gd name="T18" fmla="*/ 164 w 348"/>
                  <a:gd name="T19" fmla="*/ 377 h 352"/>
                  <a:gd name="T20" fmla="*/ 310 w 348"/>
                  <a:gd name="T21" fmla="*/ 377 h 352"/>
                  <a:gd name="T22" fmla="*/ 344 w 348"/>
                  <a:gd name="T23" fmla="*/ 301 h 352"/>
                  <a:gd name="T24" fmla="*/ 348 w 348"/>
                  <a:gd name="T25" fmla="*/ 249 h 352"/>
                  <a:gd name="T26" fmla="*/ 345 w 348"/>
                  <a:gd name="T27" fmla="*/ 227 h 352"/>
                  <a:gd name="T28" fmla="*/ 339 w 348"/>
                  <a:gd name="T29" fmla="*/ 205 h 352"/>
                  <a:gd name="T30" fmla="*/ 331 w 348"/>
                  <a:gd name="T31" fmla="*/ 185 h 352"/>
                  <a:gd name="T32" fmla="*/ 321 w 348"/>
                  <a:gd name="T33" fmla="*/ 167 h 352"/>
                  <a:gd name="T34" fmla="*/ 312 w 348"/>
                  <a:gd name="T35" fmla="*/ 155 h 3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8" h="352">
                    <a:moveTo>
                      <a:pt x="312" y="64"/>
                    </a:moveTo>
                    <a:lnTo>
                      <a:pt x="187" y="64"/>
                    </a:lnTo>
                    <a:lnTo>
                      <a:pt x="209" y="69"/>
                    </a:lnTo>
                    <a:lnTo>
                      <a:pt x="229" y="79"/>
                    </a:lnTo>
                    <a:lnTo>
                      <a:pt x="268" y="128"/>
                    </a:lnTo>
                    <a:lnTo>
                      <a:pt x="276" y="175"/>
                    </a:lnTo>
                    <a:lnTo>
                      <a:pt x="274" y="196"/>
                    </a:lnTo>
                    <a:lnTo>
                      <a:pt x="248" y="254"/>
                    </a:lnTo>
                    <a:lnTo>
                      <a:pt x="190" y="284"/>
                    </a:lnTo>
                    <a:lnTo>
                      <a:pt x="164" y="286"/>
                    </a:lnTo>
                    <a:lnTo>
                      <a:pt x="310" y="286"/>
                    </a:lnTo>
                    <a:lnTo>
                      <a:pt x="344" y="210"/>
                    </a:lnTo>
                    <a:lnTo>
                      <a:pt x="348" y="158"/>
                    </a:lnTo>
                    <a:lnTo>
                      <a:pt x="345" y="136"/>
                    </a:lnTo>
                    <a:lnTo>
                      <a:pt x="339" y="114"/>
                    </a:lnTo>
                    <a:lnTo>
                      <a:pt x="331" y="94"/>
                    </a:lnTo>
                    <a:lnTo>
                      <a:pt x="321" y="76"/>
                    </a:lnTo>
                    <a:lnTo>
                      <a:pt x="312" y="64"/>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06" name="Group 9"/>
            <p:cNvGrpSpPr>
              <a:grpSpLocks/>
            </p:cNvGrpSpPr>
            <p:nvPr/>
          </p:nvGrpSpPr>
          <p:grpSpPr bwMode="auto">
            <a:xfrm>
              <a:off x="3551" y="96"/>
              <a:ext cx="301" cy="346"/>
              <a:chOff x="3551" y="96"/>
              <a:chExt cx="301" cy="346"/>
            </a:xfrm>
          </p:grpSpPr>
          <p:sp>
            <p:nvSpPr>
              <p:cNvPr id="4163" name="Freeform 66"/>
              <p:cNvSpPr>
                <a:spLocks/>
              </p:cNvSpPr>
              <p:nvPr/>
            </p:nvSpPr>
            <p:spPr bwMode="auto">
              <a:xfrm>
                <a:off x="3551" y="96"/>
                <a:ext cx="301" cy="346"/>
              </a:xfrm>
              <a:custGeom>
                <a:avLst/>
                <a:gdLst>
                  <a:gd name="T0" fmla="*/ 72 w 301"/>
                  <a:gd name="T1" fmla="*/ 96 h 346"/>
                  <a:gd name="T2" fmla="*/ 0 w 301"/>
                  <a:gd name="T3" fmla="*/ 96 h 346"/>
                  <a:gd name="T4" fmla="*/ 1 w 301"/>
                  <a:gd name="T5" fmla="*/ 302 h 346"/>
                  <a:gd name="T6" fmla="*/ 19 w 301"/>
                  <a:gd name="T7" fmla="*/ 377 h 346"/>
                  <a:gd name="T8" fmla="*/ 62 w 301"/>
                  <a:gd name="T9" fmla="*/ 419 h 346"/>
                  <a:gd name="T10" fmla="*/ 132 w 301"/>
                  <a:gd name="T11" fmla="*/ 440 h 346"/>
                  <a:gd name="T12" fmla="*/ 161 w 301"/>
                  <a:gd name="T13" fmla="*/ 442 h 346"/>
                  <a:gd name="T14" fmla="*/ 188 w 301"/>
                  <a:gd name="T15" fmla="*/ 439 h 346"/>
                  <a:gd name="T16" fmla="*/ 251 w 301"/>
                  <a:gd name="T17" fmla="*/ 414 h 346"/>
                  <a:gd name="T18" fmla="*/ 283 w 301"/>
                  <a:gd name="T19" fmla="*/ 377 h 346"/>
                  <a:gd name="T20" fmla="*/ 135 w 301"/>
                  <a:gd name="T21" fmla="*/ 377 h 346"/>
                  <a:gd name="T22" fmla="*/ 113 w 301"/>
                  <a:gd name="T23" fmla="*/ 370 h 346"/>
                  <a:gd name="T24" fmla="*/ 95 w 301"/>
                  <a:gd name="T25" fmla="*/ 358 h 346"/>
                  <a:gd name="T26" fmla="*/ 83 w 301"/>
                  <a:gd name="T27" fmla="*/ 342 h 346"/>
                  <a:gd name="T28" fmla="*/ 75 w 301"/>
                  <a:gd name="T29" fmla="*/ 322 h 346"/>
                  <a:gd name="T30" fmla="*/ 72 w 301"/>
                  <a:gd name="T31" fmla="*/ 298 h 346"/>
                  <a:gd name="T32" fmla="*/ 72 w 301"/>
                  <a:gd name="T33" fmla="*/ 96 h 3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1" h="346">
                    <a:moveTo>
                      <a:pt x="72" y="0"/>
                    </a:moveTo>
                    <a:lnTo>
                      <a:pt x="0" y="0"/>
                    </a:lnTo>
                    <a:lnTo>
                      <a:pt x="1" y="206"/>
                    </a:lnTo>
                    <a:lnTo>
                      <a:pt x="19" y="281"/>
                    </a:lnTo>
                    <a:lnTo>
                      <a:pt x="62" y="323"/>
                    </a:lnTo>
                    <a:lnTo>
                      <a:pt x="132" y="344"/>
                    </a:lnTo>
                    <a:lnTo>
                      <a:pt x="161" y="346"/>
                    </a:lnTo>
                    <a:lnTo>
                      <a:pt x="188" y="343"/>
                    </a:lnTo>
                    <a:lnTo>
                      <a:pt x="251" y="318"/>
                    </a:lnTo>
                    <a:lnTo>
                      <a:pt x="283" y="281"/>
                    </a:lnTo>
                    <a:lnTo>
                      <a:pt x="135" y="281"/>
                    </a:lnTo>
                    <a:lnTo>
                      <a:pt x="113" y="274"/>
                    </a:lnTo>
                    <a:lnTo>
                      <a:pt x="95" y="262"/>
                    </a:lnTo>
                    <a:lnTo>
                      <a:pt x="83" y="246"/>
                    </a:lnTo>
                    <a:lnTo>
                      <a:pt x="75" y="226"/>
                    </a:lnTo>
                    <a:lnTo>
                      <a:pt x="72" y="202"/>
                    </a:lnTo>
                    <a:lnTo>
                      <a:pt x="72"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64" name="Freeform 67"/>
              <p:cNvSpPr>
                <a:spLocks/>
              </p:cNvSpPr>
              <p:nvPr/>
            </p:nvSpPr>
            <p:spPr bwMode="auto">
              <a:xfrm>
                <a:off x="3551" y="96"/>
                <a:ext cx="301" cy="346"/>
              </a:xfrm>
              <a:custGeom>
                <a:avLst/>
                <a:gdLst>
                  <a:gd name="T0" fmla="*/ 302 w 301"/>
                  <a:gd name="T1" fmla="*/ 96 h 346"/>
                  <a:gd name="T2" fmla="*/ 229 w 301"/>
                  <a:gd name="T3" fmla="*/ 96 h 346"/>
                  <a:gd name="T4" fmla="*/ 229 w 301"/>
                  <a:gd name="T5" fmla="*/ 302 h 346"/>
                  <a:gd name="T6" fmla="*/ 226 w 301"/>
                  <a:gd name="T7" fmla="*/ 324 h 346"/>
                  <a:gd name="T8" fmla="*/ 165 w 301"/>
                  <a:gd name="T9" fmla="*/ 375 h 346"/>
                  <a:gd name="T10" fmla="*/ 135 w 301"/>
                  <a:gd name="T11" fmla="*/ 377 h 346"/>
                  <a:gd name="T12" fmla="*/ 283 w 301"/>
                  <a:gd name="T13" fmla="*/ 377 h 346"/>
                  <a:gd name="T14" fmla="*/ 289 w 301"/>
                  <a:gd name="T15" fmla="*/ 366 h 346"/>
                  <a:gd name="T16" fmla="*/ 296 w 301"/>
                  <a:gd name="T17" fmla="*/ 346 h 346"/>
                  <a:gd name="T18" fmla="*/ 300 w 301"/>
                  <a:gd name="T19" fmla="*/ 324 h 346"/>
                  <a:gd name="T20" fmla="*/ 301 w 301"/>
                  <a:gd name="T21" fmla="*/ 302 h 346"/>
                  <a:gd name="T22" fmla="*/ 302 w 301"/>
                  <a:gd name="T23" fmla="*/ 96 h 3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1" h="346">
                    <a:moveTo>
                      <a:pt x="302" y="0"/>
                    </a:moveTo>
                    <a:lnTo>
                      <a:pt x="229" y="0"/>
                    </a:lnTo>
                    <a:lnTo>
                      <a:pt x="229" y="206"/>
                    </a:lnTo>
                    <a:lnTo>
                      <a:pt x="226" y="228"/>
                    </a:lnTo>
                    <a:lnTo>
                      <a:pt x="165" y="279"/>
                    </a:lnTo>
                    <a:lnTo>
                      <a:pt x="135" y="281"/>
                    </a:lnTo>
                    <a:lnTo>
                      <a:pt x="283" y="281"/>
                    </a:lnTo>
                    <a:lnTo>
                      <a:pt x="289" y="270"/>
                    </a:lnTo>
                    <a:lnTo>
                      <a:pt x="296" y="250"/>
                    </a:lnTo>
                    <a:lnTo>
                      <a:pt x="300" y="228"/>
                    </a:lnTo>
                    <a:lnTo>
                      <a:pt x="301" y="206"/>
                    </a:lnTo>
                    <a:lnTo>
                      <a:pt x="302"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07" name="Group 10"/>
            <p:cNvGrpSpPr>
              <a:grpSpLocks/>
            </p:cNvGrpSpPr>
            <p:nvPr/>
          </p:nvGrpSpPr>
          <p:grpSpPr bwMode="auto">
            <a:xfrm>
              <a:off x="3905" y="96"/>
              <a:ext cx="299" cy="340"/>
              <a:chOff x="3905" y="96"/>
              <a:chExt cx="299" cy="340"/>
            </a:xfrm>
          </p:grpSpPr>
          <p:sp>
            <p:nvSpPr>
              <p:cNvPr id="4160" name="Freeform 63"/>
              <p:cNvSpPr>
                <a:spLocks/>
              </p:cNvSpPr>
              <p:nvPr/>
            </p:nvSpPr>
            <p:spPr bwMode="auto">
              <a:xfrm>
                <a:off x="3905" y="96"/>
                <a:ext cx="299" cy="340"/>
              </a:xfrm>
              <a:custGeom>
                <a:avLst/>
                <a:gdLst>
                  <a:gd name="T0" fmla="*/ 73 w 299"/>
                  <a:gd name="T1" fmla="*/ 96 h 340"/>
                  <a:gd name="T2" fmla="*/ 0 w 299"/>
                  <a:gd name="T3" fmla="*/ 96 h 340"/>
                  <a:gd name="T4" fmla="*/ 0 w 299"/>
                  <a:gd name="T5" fmla="*/ 436 h 340"/>
                  <a:gd name="T6" fmla="*/ 71 w 299"/>
                  <a:gd name="T7" fmla="*/ 436 h 340"/>
                  <a:gd name="T8" fmla="*/ 71 w 299"/>
                  <a:gd name="T9" fmla="*/ 214 h 340"/>
                  <a:gd name="T10" fmla="*/ 159 w 299"/>
                  <a:gd name="T11" fmla="*/ 214 h 340"/>
                  <a:gd name="T12" fmla="*/ 73 w 299"/>
                  <a:gd name="T13" fmla="*/ 96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340">
                    <a:moveTo>
                      <a:pt x="73" y="0"/>
                    </a:moveTo>
                    <a:lnTo>
                      <a:pt x="0" y="0"/>
                    </a:lnTo>
                    <a:lnTo>
                      <a:pt x="0" y="340"/>
                    </a:lnTo>
                    <a:lnTo>
                      <a:pt x="71" y="340"/>
                    </a:lnTo>
                    <a:lnTo>
                      <a:pt x="71" y="118"/>
                    </a:lnTo>
                    <a:lnTo>
                      <a:pt x="159" y="118"/>
                    </a:lnTo>
                    <a:lnTo>
                      <a:pt x="73"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61" name="Freeform 64"/>
              <p:cNvSpPr>
                <a:spLocks/>
              </p:cNvSpPr>
              <p:nvPr/>
            </p:nvSpPr>
            <p:spPr bwMode="auto">
              <a:xfrm>
                <a:off x="3905" y="96"/>
                <a:ext cx="299" cy="340"/>
              </a:xfrm>
              <a:custGeom>
                <a:avLst/>
                <a:gdLst>
                  <a:gd name="T0" fmla="*/ 159 w 299"/>
                  <a:gd name="T1" fmla="*/ 214 h 340"/>
                  <a:gd name="T2" fmla="*/ 71 w 299"/>
                  <a:gd name="T3" fmla="*/ 214 h 340"/>
                  <a:gd name="T4" fmla="*/ 230 w 299"/>
                  <a:gd name="T5" fmla="*/ 436 h 340"/>
                  <a:gd name="T6" fmla="*/ 299 w 299"/>
                  <a:gd name="T7" fmla="*/ 436 h 340"/>
                  <a:gd name="T8" fmla="*/ 299 w 299"/>
                  <a:gd name="T9" fmla="*/ 309 h 340"/>
                  <a:gd name="T10" fmla="*/ 228 w 299"/>
                  <a:gd name="T11" fmla="*/ 309 h 340"/>
                  <a:gd name="T12" fmla="*/ 159 w 299"/>
                  <a:gd name="T13" fmla="*/ 214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340">
                    <a:moveTo>
                      <a:pt x="159" y="118"/>
                    </a:moveTo>
                    <a:lnTo>
                      <a:pt x="71" y="118"/>
                    </a:lnTo>
                    <a:lnTo>
                      <a:pt x="230" y="340"/>
                    </a:lnTo>
                    <a:lnTo>
                      <a:pt x="299" y="340"/>
                    </a:lnTo>
                    <a:lnTo>
                      <a:pt x="299" y="213"/>
                    </a:lnTo>
                    <a:lnTo>
                      <a:pt x="228" y="213"/>
                    </a:lnTo>
                    <a:lnTo>
                      <a:pt x="159" y="118"/>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62" name="Freeform 65"/>
              <p:cNvSpPr>
                <a:spLocks/>
              </p:cNvSpPr>
              <p:nvPr/>
            </p:nvSpPr>
            <p:spPr bwMode="auto">
              <a:xfrm>
                <a:off x="3905" y="96"/>
                <a:ext cx="299" cy="340"/>
              </a:xfrm>
              <a:custGeom>
                <a:avLst/>
                <a:gdLst>
                  <a:gd name="T0" fmla="*/ 299 w 299"/>
                  <a:gd name="T1" fmla="*/ 96 h 340"/>
                  <a:gd name="T2" fmla="*/ 228 w 299"/>
                  <a:gd name="T3" fmla="*/ 96 h 340"/>
                  <a:gd name="T4" fmla="*/ 228 w 299"/>
                  <a:gd name="T5" fmla="*/ 309 h 340"/>
                  <a:gd name="T6" fmla="*/ 299 w 299"/>
                  <a:gd name="T7" fmla="*/ 309 h 340"/>
                  <a:gd name="T8" fmla="*/ 299 w 299"/>
                  <a:gd name="T9" fmla="*/ 96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340">
                    <a:moveTo>
                      <a:pt x="299" y="0"/>
                    </a:moveTo>
                    <a:lnTo>
                      <a:pt x="228" y="0"/>
                    </a:lnTo>
                    <a:lnTo>
                      <a:pt x="228" y="213"/>
                    </a:lnTo>
                    <a:lnTo>
                      <a:pt x="299" y="213"/>
                    </a:lnTo>
                    <a:lnTo>
                      <a:pt x="299"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08" name="Group 11"/>
            <p:cNvGrpSpPr>
              <a:grpSpLocks/>
            </p:cNvGrpSpPr>
            <p:nvPr/>
          </p:nvGrpSpPr>
          <p:grpSpPr bwMode="auto">
            <a:xfrm>
              <a:off x="1417" y="-321"/>
              <a:ext cx="3149" cy="1277"/>
              <a:chOff x="1417" y="-321"/>
              <a:chExt cx="3149" cy="1277"/>
            </a:xfrm>
          </p:grpSpPr>
          <p:sp>
            <p:nvSpPr>
              <p:cNvPr id="4154" name="Freeform 57"/>
              <p:cNvSpPr>
                <a:spLocks/>
              </p:cNvSpPr>
              <p:nvPr/>
            </p:nvSpPr>
            <p:spPr bwMode="auto">
              <a:xfrm>
                <a:off x="4257" y="96"/>
                <a:ext cx="309" cy="340"/>
              </a:xfrm>
              <a:custGeom>
                <a:avLst/>
                <a:gdLst>
                  <a:gd name="T0" fmla="*/ 132 w 309"/>
                  <a:gd name="T1" fmla="*/ 96 h 340"/>
                  <a:gd name="T2" fmla="*/ 0 w 309"/>
                  <a:gd name="T3" fmla="*/ 96 h 340"/>
                  <a:gd name="T4" fmla="*/ 0 w 309"/>
                  <a:gd name="T5" fmla="*/ 436 h 340"/>
                  <a:gd name="T6" fmla="*/ 144 w 309"/>
                  <a:gd name="T7" fmla="*/ 436 h 340"/>
                  <a:gd name="T8" fmla="*/ 211 w 309"/>
                  <a:gd name="T9" fmla="*/ 421 h 340"/>
                  <a:gd name="T10" fmla="*/ 263 w 309"/>
                  <a:gd name="T11" fmla="*/ 385 h 340"/>
                  <a:gd name="T12" fmla="*/ 274 w 309"/>
                  <a:gd name="T13" fmla="*/ 372 h 340"/>
                  <a:gd name="T14" fmla="*/ 71 w 309"/>
                  <a:gd name="T15" fmla="*/ 372 h 340"/>
                  <a:gd name="T16" fmla="*/ 71 w 309"/>
                  <a:gd name="T17" fmla="*/ 160 h 340"/>
                  <a:gd name="T18" fmla="*/ 275 w 309"/>
                  <a:gd name="T19" fmla="*/ 160 h 340"/>
                  <a:gd name="T20" fmla="*/ 272 w 309"/>
                  <a:gd name="T21" fmla="*/ 156 h 340"/>
                  <a:gd name="T22" fmla="*/ 223 w 309"/>
                  <a:gd name="T23" fmla="*/ 116 h 340"/>
                  <a:gd name="T24" fmla="*/ 157 w 309"/>
                  <a:gd name="T25" fmla="*/ 97 h 340"/>
                  <a:gd name="T26" fmla="*/ 132 w 309"/>
                  <a:gd name="T27" fmla="*/ 96 h 3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9" h="340">
                    <a:moveTo>
                      <a:pt x="132" y="0"/>
                    </a:moveTo>
                    <a:lnTo>
                      <a:pt x="0" y="0"/>
                    </a:lnTo>
                    <a:lnTo>
                      <a:pt x="0" y="340"/>
                    </a:lnTo>
                    <a:lnTo>
                      <a:pt x="144" y="340"/>
                    </a:lnTo>
                    <a:lnTo>
                      <a:pt x="211" y="325"/>
                    </a:lnTo>
                    <a:lnTo>
                      <a:pt x="263" y="289"/>
                    </a:lnTo>
                    <a:lnTo>
                      <a:pt x="274" y="276"/>
                    </a:lnTo>
                    <a:lnTo>
                      <a:pt x="71" y="276"/>
                    </a:lnTo>
                    <a:lnTo>
                      <a:pt x="71" y="64"/>
                    </a:lnTo>
                    <a:lnTo>
                      <a:pt x="275" y="64"/>
                    </a:lnTo>
                    <a:lnTo>
                      <a:pt x="272" y="60"/>
                    </a:lnTo>
                    <a:lnTo>
                      <a:pt x="223" y="20"/>
                    </a:lnTo>
                    <a:lnTo>
                      <a:pt x="157" y="1"/>
                    </a:lnTo>
                    <a:lnTo>
                      <a:pt x="132"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55" name="Freeform 58"/>
              <p:cNvSpPr>
                <a:spLocks/>
              </p:cNvSpPr>
              <p:nvPr/>
            </p:nvSpPr>
            <p:spPr bwMode="auto">
              <a:xfrm>
                <a:off x="4257" y="96"/>
                <a:ext cx="309" cy="340"/>
              </a:xfrm>
              <a:custGeom>
                <a:avLst/>
                <a:gdLst>
                  <a:gd name="T0" fmla="*/ 275 w 309"/>
                  <a:gd name="T1" fmla="*/ 160 h 340"/>
                  <a:gd name="T2" fmla="*/ 71 w 309"/>
                  <a:gd name="T3" fmla="*/ 160 h 340"/>
                  <a:gd name="T4" fmla="*/ 144 w 309"/>
                  <a:gd name="T5" fmla="*/ 160 h 340"/>
                  <a:gd name="T6" fmla="*/ 168 w 309"/>
                  <a:gd name="T7" fmla="*/ 165 h 340"/>
                  <a:gd name="T8" fmla="*/ 219 w 309"/>
                  <a:gd name="T9" fmla="*/ 202 h 340"/>
                  <a:gd name="T10" fmla="*/ 236 w 309"/>
                  <a:gd name="T11" fmla="*/ 266 h 340"/>
                  <a:gd name="T12" fmla="*/ 236 w 309"/>
                  <a:gd name="T13" fmla="*/ 276 h 340"/>
                  <a:gd name="T14" fmla="*/ 213 w 309"/>
                  <a:gd name="T15" fmla="*/ 336 h 340"/>
                  <a:gd name="T16" fmla="*/ 157 w 309"/>
                  <a:gd name="T17" fmla="*/ 370 h 340"/>
                  <a:gd name="T18" fmla="*/ 132 w 309"/>
                  <a:gd name="T19" fmla="*/ 372 h 340"/>
                  <a:gd name="T20" fmla="*/ 274 w 309"/>
                  <a:gd name="T21" fmla="*/ 372 h 340"/>
                  <a:gd name="T22" fmla="*/ 304 w 309"/>
                  <a:gd name="T23" fmla="*/ 308 h 340"/>
                  <a:gd name="T24" fmla="*/ 309 w 309"/>
                  <a:gd name="T25" fmla="*/ 259 h 340"/>
                  <a:gd name="T26" fmla="*/ 307 w 309"/>
                  <a:gd name="T27" fmla="*/ 235 h 340"/>
                  <a:gd name="T28" fmla="*/ 302 w 309"/>
                  <a:gd name="T29" fmla="*/ 213 h 340"/>
                  <a:gd name="T30" fmla="*/ 294 w 309"/>
                  <a:gd name="T31" fmla="*/ 192 h 340"/>
                  <a:gd name="T32" fmla="*/ 284 w 309"/>
                  <a:gd name="T33" fmla="*/ 173 h 340"/>
                  <a:gd name="T34" fmla="*/ 275 w 309"/>
                  <a:gd name="T35" fmla="*/ 160 h 3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9" h="340">
                    <a:moveTo>
                      <a:pt x="275" y="64"/>
                    </a:moveTo>
                    <a:lnTo>
                      <a:pt x="71" y="64"/>
                    </a:lnTo>
                    <a:lnTo>
                      <a:pt x="144" y="64"/>
                    </a:lnTo>
                    <a:lnTo>
                      <a:pt x="168" y="69"/>
                    </a:lnTo>
                    <a:lnTo>
                      <a:pt x="219" y="106"/>
                    </a:lnTo>
                    <a:lnTo>
                      <a:pt x="236" y="170"/>
                    </a:lnTo>
                    <a:lnTo>
                      <a:pt x="236" y="180"/>
                    </a:lnTo>
                    <a:lnTo>
                      <a:pt x="213" y="240"/>
                    </a:lnTo>
                    <a:lnTo>
                      <a:pt x="157" y="274"/>
                    </a:lnTo>
                    <a:lnTo>
                      <a:pt x="132" y="276"/>
                    </a:lnTo>
                    <a:lnTo>
                      <a:pt x="274" y="276"/>
                    </a:lnTo>
                    <a:lnTo>
                      <a:pt x="304" y="212"/>
                    </a:lnTo>
                    <a:lnTo>
                      <a:pt x="309" y="163"/>
                    </a:lnTo>
                    <a:lnTo>
                      <a:pt x="307" y="139"/>
                    </a:lnTo>
                    <a:lnTo>
                      <a:pt x="302" y="117"/>
                    </a:lnTo>
                    <a:lnTo>
                      <a:pt x="294" y="96"/>
                    </a:lnTo>
                    <a:lnTo>
                      <a:pt x="284" y="77"/>
                    </a:lnTo>
                    <a:lnTo>
                      <a:pt x="275" y="64"/>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pic>
            <p:nvPicPr>
              <p:cNvPr id="4156"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 y="-285"/>
                <a:ext cx="916" cy="1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 y="-321"/>
                <a:ext cx="955" cy="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8"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 y="181"/>
                <a:ext cx="314" cy="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9"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7" y="-244"/>
                <a:ext cx="927" cy="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109" name="Group 12"/>
            <p:cNvGrpSpPr>
              <a:grpSpLocks/>
            </p:cNvGrpSpPr>
            <p:nvPr/>
          </p:nvGrpSpPr>
          <p:grpSpPr bwMode="auto">
            <a:xfrm>
              <a:off x="1121" y="169"/>
              <a:ext cx="2" cy="277"/>
              <a:chOff x="1121" y="169"/>
              <a:chExt cx="2" cy="277"/>
            </a:xfrm>
          </p:grpSpPr>
          <p:sp>
            <p:nvSpPr>
              <p:cNvPr id="4153" name="Freeform 56"/>
              <p:cNvSpPr>
                <a:spLocks/>
              </p:cNvSpPr>
              <p:nvPr/>
            </p:nvSpPr>
            <p:spPr bwMode="auto">
              <a:xfrm>
                <a:off x="1121" y="169"/>
                <a:ext cx="2" cy="277"/>
              </a:xfrm>
              <a:custGeom>
                <a:avLst/>
                <a:gdLst>
                  <a:gd name="T0" fmla="*/ 0 w 2"/>
                  <a:gd name="T1" fmla="*/ 169 h 277"/>
                  <a:gd name="T2" fmla="*/ 0 w 2"/>
                  <a:gd name="T3" fmla="*/ 445 h 277"/>
                  <a:gd name="T4" fmla="*/ 0 60000 65536"/>
                  <a:gd name="T5" fmla="*/ 0 60000 65536"/>
                </a:gdLst>
                <a:ahLst/>
                <a:cxnLst>
                  <a:cxn ang="T4">
                    <a:pos x="T0" y="T1"/>
                  </a:cxn>
                  <a:cxn ang="T5">
                    <a:pos x="T2" y="T3"/>
                  </a:cxn>
                </a:cxnLst>
                <a:rect l="0" t="0" r="r" b="b"/>
                <a:pathLst>
                  <a:path w="2" h="277">
                    <a:moveTo>
                      <a:pt x="0" y="0"/>
                    </a:moveTo>
                    <a:lnTo>
                      <a:pt x="0" y="276"/>
                    </a:lnTo>
                  </a:path>
                </a:pathLst>
              </a:custGeom>
              <a:noFill/>
              <a:ln w="45402">
                <a:solidFill>
                  <a:srgbClr val="02030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4110" name="Group 13"/>
            <p:cNvGrpSpPr>
              <a:grpSpLocks/>
            </p:cNvGrpSpPr>
            <p:nvPr/>
          </p:nvGrpSpPr>
          <p:grpSpPr bwMode="auto">
            <a:xfrm>
              <a:off x="988" y="137"/>
              <a:ext cx="266" cy="2"/>
              <a:chOff x="988" y="137"/>
              <a:chExt cx="266" cy="2"/>
            </a:xfrm>
          </p:grpSpPr>
          <p:sp>
            <p:nvSpPr>
              <p:cNvPr id="4152" name="Freeform 55"/>
              <p:cNvSpPr>
                <a:spLocks/>
              </p:cNvSpPr>
              <p:nvPr/>
            </p:nvSpPr>
            <p:spPr bwMode="auto">
              <a:xfrm>
                <a:off x="988" y="137"/>
                <a:ext cx="266" cy="2"/>
              </a:xfrm>
              <a:custGeom>
                <a:avLst/>
                <a:gdLst>
                  <a:gd name="T0" fmla="*/ 0 w 266"/>
                  <a:gd name="T1" fmla="*/ 0 h 2"/>
                  <a:gd name="T2" fmla="*/ 266 w 266"/>
                  <a:gd name="T3" fmla="*/ 0 h 2"/>
                  <a:gd name="T4" fmla="*/ 0 60000 65536"/>
                  <a:gd name="T5" fmla="*/ 0 60000 65536"/>
                </a:gdLst>
                <a:ahLst/>
                <a:cxnLst>
                  <a:cxn ang="T4">
                    <a:pos x="T0" y="T1"/>
                  </a:cxn>
                  <a:cxn ang="T5">
                    <a:pos x="T2" y="T3"/>
                  </a:cxn>
                </a:cxnLst>
                <a:rect l="0" t="0" r="r" b="b"/>
                <a:pathLst>
                  <a:path w="266" h="2">
                    <a:moveTo>
                      <a:pt x="0" y="0"/>
                    </a:moveTo>
                    <a:lnTo>
                      <a:pt x="266" y="0"/>
                    </a:lnTo>
                  </a:path>
                </a:pathLst>
              </a:custGeom>
              <a:noFill/>
              <a:ln w="40450">
                <a:solidFill>
                  <a:srgbClr val="02030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4111" name="Group 14"/>
            <p:cNvGrpSpPr>
              <a:grpSpLocks/>
            </p:cNvGrpSpPr>
            <p:nvPr/>
          </p:nvGrpSpPr>
          <p:grpSpPr bwMode="auto">
            <a:xfrm>
              <a:off x="1287" y="105"/>
              <a:ext cx="302" cy="346"/>
              <a:chOff x="1287" y="105"/>
              <a:chExt cx="302" cy="346"/>
            </a:xfrm>
          </p:grpSpPr>
          <p:sp>
            <p:nvSpPr>
              <p:cNvPr id="4150" name="Freeform 53"/>
              <p:cNvSpPr>
                <a:spLocks/>
              </p:cNvSpPr>
              <p:nvPr/>
            </p:nvSpPr>
            <p:spPr bwMode="auto">
              <a:xfrm>
                <a:off x="1287" y="105"/>
                <a:ext cx="302" cy="346"/>
              </a:xfrm>
              <a:custGeom>
                <a:avLst/>
                <a:gdLst>
                  <a:gd name="T0" fmla="*/ 72 w 302"/>
                  <a:gd name="T1" fmla="*/ 105 h 346"/>
                  <a:gd name="T2" fmla="*/ 0 w 302"/>
                  <a:gd name="T3" fmla="*/ 105 h 346"/>
                  <a:gd name="T4" fmla="*/ 0 w 302"/>
                  <a:gd name="T5" fmla="*/ 311 h 346"/>
                  <a:gd name="T6" fmla="*/ 18 w 302"/>
                  <a:gd name="T7" fmla="*/ 386 h 346"/>
                  <a:gd name="T8" fmla="*/ 61 w 302"/>
                  <a:gd name="T9" fmla="*/ 428 h 346"/>
                  <a:gd name="T10" fmla="*/ 131 w 302"/>
                  <a:gd name="T11" fmla="*/ 449 h 346"/>
                  <a:gd name="T12" fmla="*/ 160 w 302"/>
                  <a:gd name="T13" fmla="*/ 451 h 346"/>
                  <a:gd name="T14" fmla="*/ 187 w 302"/>
                  <a:gd name="T15" fmla="*/ 448 h 346"/>
                  <a:gd name="T16" fmla="*/ 251 w 302"/>
                  <a:gd name="T17" fmla="*/ 423 h 346"/>
                  <a:gd name="T18" fmla="*/ 282 w 302"/>
                  <a:gd name="T19" fmla="*/ 386 h 346"/>
                  <a:gd name="T20" fmla="*/ 134 w 302"/>
                  <a:gd name="T21" fmla="*/ 386 h 346"/>
                  <a:gd name="T22" fmla="*/ 112 w 302"/>
                  <a:gd name="T23" fmla="*/ 379 h 346"/>
                  <a:gd name="T24" fmla="*/ 94 w 302"/>
                  <a:gd name="T25" fmla="*/ 368 h 346"/>
                  <a:gd name="T26" fmla="*/ 82 w 302"/>
                  <a:gd name="T27" fmla="*/ 351 h 346"/>
                  <a:gd name="T28" fmla="*/ 74 w 302"/>
                  <a:gd name="T29" fmla="*/ 331 h 346"/>
                  <a:gd name="T30" fmla="*/ 72 w 302"/>
                  <a:gd name="T31" fmla="*/ 307 h 346"/>
                  <a:gd name="T32" fmla="*/ 72 w 302"/>
                  <a:gd name="T33" fmla="*/ 105 h 3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2" h="346">
                    <a:moveTo>
                      <a:pt x="72" y="0"/>
                    </a:moveTo>
                    <a:lnTo>
                      <a:pt x="0" y="0"/>
                    </a:lnTo>
                    <a:lnTo>
                      <a:pt x="0" y="206"/>
                    </a:lnTo>
                    <a:lnTo>
                      <a:pt x="18" y="281"/>
                    </a:lnTo>
                    <a:lnTo>
                      <a:pt x="61" y="323"/>
                    </a:lnTo>
                    <a:lnTo>
                      <a:pt x="131" y="344"/>
                    </a:lnTo>
                    <a:lnTo>
                      <a:pt x="160" y="346"/>
                    </a:lnTo>
                    <a:lnTo>
                      <a:pt x="187" y="343"/>
                    </a:lnTo>
                    <a:lnTo>
                      <a:pt x="251" y="318"/>
                    </a:lnTo>
                    <a:lnTo>
                      <a:pt x="282" y="281"/>
                    </a:lnTo>
                    <a:lnTo>
                      <a:pt x="134" y="281"/>
                    </a:lnTo>
                    <a:lnTo>
                      <a:pt x="112" y="274"/>
                    </a:lnTo>
                    <a:lnTo>
                      <a:pt x="94" y="263"/>
                    </a:lnTo>
                    <a:lnTo>
                      <a:pt x="82" y="246"/>
                    </a:lnTo>
                    <a:lnTo>
                      <a:pt x="74" y="226"/>
                    </a:lnTo>
                    <a:lnTo>
                      <a:pt x="72" y="202"/>
                    </a:lnTo>
                    <a:lnTo>
                      <a:pt x="72"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51" name="Freeform 54"/>
              <p:cNvSpPr>
                <a:spLocks/>
              </p:cNvSpPr>
              <p:nvPr/>
            </p:nvSpPr>
            <p:spPr bwMode="auto">
              <a:xfrm>
                <a:off x="1287" y="105"/>
                <a:ext cx="302" cy="346"/>
              </a:xfrm>
              <a:custGeom>
                <a:avLst/>
                <a:gdLst>
                  <a:gd name="T0" fmla="*/ 301 w 302"/>
                  <a:gd name="T1" fmla="*/ 105 h 346"/>
                  <a:gd name="T2" fmla="*/ 228 w 302"/>
                  <a:gd name="T3" fmla="*/ 105 h 346"/>
                  <a:gd name="T4" fmla="*/ 228 w 302"/>
                  <a:gd name="T5" fmla="*/ 311 h 346"/>
                  <a:gd name="T6" fmla="*/ 225 w 302"/>
                  <a:gd name="T7" fmla="*/ 333 h 346"/>
                  <a:gd name="T8" fmla="*/ 164 w 302"/>
                  <a:gd name="T9" fmla="*/ 384 h 346"/>
                  <a:gd name="T10" fmla="*/ 134 w 302"/>
                  <a:gd name="T11" fmla="*/ 386 h 346"/>
                  <a:gd name="T12" fmla="*/ 282 w 302"/>
                  <a:gd name="T13" fmla="*/ 386 h 346"/>
                  <a:gd name="T14" fmla="*/ 288 w 302"/>
                  <a:gd name="T15" fmla="*/ 375 h 346"/>
                  <a:gd name="T16" fmla="*/ 295 w 302"/>
                  <a:gd name="T17" fmla="*/ 355 h 346"/>
                  <a:gd name="T18" fmla="*/ 299 w 302"/>
                  <a:gd name="T19" fmla="*/ 333 h 346"/>
                  <a:gd name="T20" fmla="*/ 301 w 302"/>
                  <a:gd name="T21" fmla="*/ 311 h 346"/>
                  <a:gd name="T22" fmla="*/ 301 w 302"/>
                  <a:gd name="T23" fmla="*/ 105 h 3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2" h="346">
                    <a:moveTo>
                      <a:pt x="301" y="0"/>
                    </a:moveTo>
                    <a:lnTo>
                      <a:pt x="228" y="0"/>
                    </a:lnTo>
                    <a:lnTo>
                      <a:pt x="228" y="206"/>
                    </a:lnTo>
                    <a:lnTo>
                      <a:pt x="225" y="228"/>
                    </a:lnTo>
                    <a:lnTo>
                      <a:pt x="164" y="279"/>
                    </a:lnTo>
                    <a:lnTo>
                      <a:pt x="134" y="281"/>
                    </a:lnTo>
                    <a:lnTo>
                      <a:pt x="282" y="281"/>
                    </a:lnTo>
                    <a:lnTo>
                      <a:pt x="288" y="270"/>
                    </a:lnTo>
                    <a:lnTo>
                      <a:pt x="295" y="250"/>
                    </a:lnTo>
                    <a:lnTo>
                      <a:pt x="299" y="228"/>
                    </a:lnTo>
                    <a:lnTo>
                      <a:pt x="301" y="206"/>
                    </a:lnTo>
                    <a:lnTo>
                      <a:pt x="301"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12" name="Group 15"/>
            <p:cNvGrpSpPr>
              <a:grpSpLocks/>
            </p:cNvGrpSpPr>
            <p:nvPr/>
          </p:nvGrpSpPr>
          <p:grpSpPr bwMode="auto">
            <a:xfrm>
              <a:off x="1641" y="105"/>
              <a:ext cx="270" cy="340"/>
              <a:chOff x="1641" y="105"/>
              <a:chExt cx="270" cy="340"/>
            </a:xfrm>
          </p:grpSpPr>
          <p:sp>
            <p:nvSpPr>
              <p:cNvPr id="4147" name="Freeform 50"/>
              <p:cNvSpPr>
                <a:spLocks/>
              </p:cNvSpPr>
              <p:nvPr/>
            </p:nvSpPr>
            <p:spPr bwMode="auto">
              <a:xfrm>
                <a:off x="1641" y="105"/>
                <a:ext cx="270" cy="340"/>
              </a:xfrm>
              <a:custGeom>
                <a:avLst/>
                <a:gdLst>
                  <a:gd name="T0" fmla="*/ 156 w 270"/>
                  <a:gd name="T1" fmla="*/ 105 h 340"/>
                  <a:gd name="T2" fmla="*/ 0 w 270"/>
                  <a:gd name="T3" fmla="*/ 105 h 340"/>
                  <a:gd name="T4" fmla="*/ 0 w 270"/>
                  <a:gd name="T5" fmla="*/ 445 h 340"/>
                  <a:gd name="T6" fmla="*/ 71 w 270"/>
                  <a:gd name="T7" fmla="*/ 445 h 340"/>
                  <a:gd name="T8" fmla="*/ 71 w 270"/>
                  <a:gd name="T9" fmla="*/ 324 h 340"/>
                  <a:gd name="T10" fmla="*/ 201 w 270"/>
                  <a:gd name="T11" fmla="*/ 324 h 340"/>
                  <a:gd name="T12" fmla="*/ 196 w 270"/>
                  <a:gd name="T13" fmla="*/ 315 h 340"/>
                  <a:gd name="T14" fmla="*/ 211 w 270"/>
                  <a:gd name="T15" fmla="*/ 310 h 340"/>
                  <a:gd name="T16" fmla="*/ 226 w 270"/>
                  <a:gd name="T17" fmla="*/ 301 h 340"/>
                  <a:gd name="T18" fmla="*/ 239 w 270"/>
                  <a:gd name="T19" fmla="*/ 289 h 340"/>
                  <a:gd name="T20" fmla="*/ 250 w 270"/>
                  <a:gd name="T21" fmla="*/ 273 h 340"/>
                  <a:gd name="T22" fmla="*/ 255 w 270"/>
                  <a:gd name="T23" fmla="*/ 261 h 340"/>
                  <a:gd name="T24" fmla="*/ 71 w 270"/>
                  <a:gd name="T25" fmla="*/ 261 h 340"/>
                  <a:gd name="T26" fmla="*/ 71 w 270"/>
                  <a:gd name="T27" fmla="*/ 169 h 340"/>
                  <a:gd name="T28" fmla="*/ 259 w 270"/>
                  <a:gd name="T29" fmla="*/ 169 h 340"/>
                  <a:gd name="T30" fmla="*/ 252 w 270"/>
                  <a:gd name="T31" fmla="*/ 154 h 340"/>
                  <a:gd name="T32" fmla="*/ 239 w 270"/>
                  <a:gd name="T33" fmla="*/ 137 h 340"/>
                  <a:gd name="T34" fmla="*/ 223 w 270"/>
                  <a:gd name="T35" fmla="*/ 124 h 340"/>
                  <a:gd name="T36" fmla="*/ 203 w 270"/>
                  <a:gd name="T37" fmla="*/ 114 h 340"/>
                  <a:gd name="T38" fmla="*/ 181 w 270"/>
                  <a:gd name="T39" fmla="*/ 107 h 340"/>
                  <a:gd name="T40" fmla="*/ 156 w 270"/>
                  <a:gd name="T41" fmla="*/ 105 h 3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0" h="340">
                    <a:moveTo>
                      <a:pt x="156" y="0"/>
                    </a:moveTo>
                    <a:lnTo>
                      <a:pt x="0" y="0"/>
                    </a:lnTo>
                    <a:lnTo>
                      <a:pt x="0" y="340"/>
                    </a:lnTo>
                    <a:lnTo>
                      <a:pt x="71" y="340"/>
                    </a:lnTo>
                    <a:lnTo>
                      <a:pt x="71" y="219"/>
                    </a:lnTo>
                    <a:lnTo>
                      <a:pt x="201" y="219"/>
                    </a:lnTo>
                    <a:lnTo>
                      <a:pt x="196" y="210"/>
                    </a:lnTo>
                    <a:lnTo>
                      <a:pt x="211" y="205"/>
                    </a:lnTo>
                    <a:lnTo>
                      <a:pt x="226" y="196"/>
                    </a:lnTo>
                    <a:lnTo>
                      <a:pt x="239" y="184"/>
                    </a:lnTo>
                    <a:lnTo>
                      <a:pt x="250" y="168"/>
                    </a:lnTo>
                    <a:lnTo>
                      <a:pt x="255" y="156"/>
                    </a:lnTo>
                    <a:lnTo>
                      <a:pt x="71" y="156"/>
                    </a:lnTo>
                    <a:lnTo>
                      <a:pt x="71" y="64"/>
                    </a:lnTo>
                    <a:lnTo>
                      <a:pt x="259" y="64"/>
                    </a:lnTo>
                    <a:lnTo>
                      <a:pt x="252" y="49"/>
                    </a:lnTo>
                    <a:lnTo>
                      <a:pt x="239" y="32"/>
                    </a:lnTo>
                    <a:lnTo>
                      <a:pt x="223" y="19"/>
                    </a:lnTo>
                    <a:lnTo>
                      <a:pt x="203" y="9"/>
                    </a:lnTo>
                    <a:lnTo>
                      <a:pt x="181" y="2"/>
                    </a:lnTo>
                    <a:lnTo>
                      <a:pt x="156"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48" name="Freeform 51"/>
              <p:cNvSpPr>
                <a:spLocks/>
              </p:cNvSpPr>
              <p:nvPr/>
            </p:nvSpPr>
            <p:spPr bwMode="auto">
              <a:xfrm>
                <a:off x="1641" y="105"/>
                <a:ext cx="270" cy="340"/>
              </a:xfrm>
              <a:custGeom>
                <a:avLst/>
                <a:gdLst>
                  <a:gd name="T0" fmla="*/ 201 w 270"/>
                  <a:gd name="T1" fmla="*/ 324 h 340"/>
                  <a:gd name="T2" fmla="*/ 123 w 270"/>
                  <a:gd name="T3" fmla="*/ 324 h 340"/>
                  <a:gd name="T4" fmla="*/ 188 w 270"/>
                  <a:gd name="T5" fmla="*/ 445 h 340"/>
                  <a:gd name="T6" fmla="*/ 270 w 270"/>
                  <a:gd name="T7" fmla="*/ 445 h 340"/>
                  <a:gd name="T8" fmla="*/ 201 w 270"/>
                  <a:gd name="T9" fmla="*/ 324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340">
                    <a:moveTo>
                      <a:pt x="201" y="219"/>
                    </a:moveTo>
                    <a:lnTo>
                      <a:pt x="123" y="219"/>
                    </a:lnTo>
                    <a:lnTo>
                      <a:pt x="188" y="340"/>
                    </a:lnTo>
                    <a:lnTo>
                      <a:pt x="270" y="340"/>
                    </a:lnTo>
                    <a:lnTo>
                      <a:pt x="201" y="219"/>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49" name="Freeform 52"/>
              <p:cNvSpPr>
                <a:spLocks/>
              </p:cNvSpPr>
              <p:nvPr/>
            </p:nvSpPr>
            <p:spPr bwMode="auto">
              <a:xfrm>
                <a:off x="1641" y="105"/>
                <a:ext cx="270" cy="340"/>
              </a:xfrm>
              <a:custGeom>
                <a:avLst/>
                <a:gdLst>
                  <a:gd name="T0" fmla="*/ 259 w 270"/>
                  <a:gd name="T1" fmla="*/ 169 h 340"/>
                  <a:gd name="T2" fmla="*/ 71 w 270"/>
                  <a:gd name="T3" fmla="*/ 169 h 340"/>
                  <a:gd name="T4" fmla="*/ 155 w 270"/>
                  <a:gd name="T5" fmla="*/ 170 h 340"/>
                  <a:gd name="T6" fmla="*/ 176 w 270"/>
                  <a:gd name="T7" fmla="*/ 177 h 340"/>
                  <a:gd name="T8" fmla="*/ 190 w 270"/>
                  <a:gd name="T9" fmla="*/ 193 h 340"/>
                  <a:gd name="T10" fmla="*/ 195 w 270"/>
                  <a:gd name="T11" fmla="*/ 215 h 340"/>
                  <a:gd name="T12" fmla="*/ 194 w 270"/>
                  <a:gd name="T13" fmla="*/ 224 h 340"/>
                  <a:gd name="T14" fmla="*/ 185 w 270"/>
                  <a:gd name="T15" fmla="*/ 244 h 340"/>
                  <a:gd name="T16" fmla="*/ 168 w 270"/>
                  <a:gd name="T17" fmla="*/ 256 h 340"/>
                  <a:gd name="T18" fmla="*/ 145 w 270"/>
                  <a:gd name="T19" fmla="*/ 261 h 340"/>
                  <a:gd name="T20" fmla="*/ 255 w 270"/>
                  <a:gd name="T21" fmla="*/ 261 h 340"/>
                  <a:gd name="T22" fmla="*/ 259 w 270"/>
                  <a:gd name="T23" fmla="*/ 252 h 340"/>
                  <a:gd name="T24" fmla="*/ 265 w 270"/>
                  <a:gd name="T25" fmla="*/ 226 h 340"/>
                  <a:gd name="T26" fmla="*/ 266 w 270"/>
                  <a:gd name="T27" fmla="*/ 195 h 340"/>
                  <a:gd name="T28" fmla="*/ 261 w 270"/>
                  <a:gd name="T29" fmla="*/ 173 h 340"/>
                  <a:gd name="T30" fmla="*/ 259 w 270"/>
                  <a:gd name="T31" fmla="*/ 169 h 3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0" h="340">
                    <a:moveTo>
                      <a:pt x="259" y="64"/>
                    </a:moveTo>
                    <a:lnTo>
                      <a:pt x="71" y="64"/>
                    </a:lnTo>
                    <a:lnTo>
                      <a:pt x="155" y="65"/>
                    </a:lnTo>
                    <a:lnTo>
                      <a:pt x="176" y="72"/>
                    </a:lnTo>
                    <a:lnTo>
                      <a:pt x="190" y="88"/>
                    </a:lnTo>
                    <a:lnTo>
                      <a:pt x="195" y="110"/>
                    </a:lnTo>
                    <a:lnTo>
                      <a:pt x="194" y="119"/>
                    </a:lnTo>
                    <a:lnTo>
                      <a:pt x="185" y="139"/>
                    </a:lnTo>
                    <a:lnTo>
                      <a:pt x="168" y="151"/>
                    </a:lnTo>
                    <a:lnTo>
                      <a:pt x="145" y="156"/>
                    </a:lnTo>
                    <a:lnTo>
                      <a:pt x="255" y="156"/>
                    </a:lnTo>
                    <a:lnTo>
                      <a:pt x="259" y="147"/>
                    </a:lnTo>
                    <a:lnTo>
                      <a:pt x="265" y="121"/>
                    </a:lnTo>
                    <a:lnTo>
                      <a:pt x="266" y="90"/>
                    </a:lnTo>
                    <a:lnTo>
                      <a:pt x="261" y="68"/>
                    </a:lnTo>
                    <a:lnTo>
                      <a:pt x="259" y="64"/>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13" name="Group 16"/>
            <p:cNvGrpSpPr>
              <a:grpSpLocks/>
            </p:cNvGrpSpPr>
            <p:nvPr/>
          </p:nvGrpSpPr>
          <p:grpSpPr bwMode="auto">
            <a:xfrm>
              <a:off x="1950" y="105"/>
              <a:ext cx="299" cy="340"/>
              <a:chOff x="1950" y="105"/>
              <a:chExt cx="299" cy="340"/>
            </a:xfrm>
          </p:grpSpPr>
          <p:sp>
            <p:nvSpPr>
              <p:cNvPr id="4144" name="Freeform 47"/>
              <p:cNvSpPr>
                <a:spLocks/>
              </p:cNvSpPr>
              <p:nvPr/>
            </p:nvSpPr>
            <p:spPr bwMode="auto">
              <a:xfrm>
                <a:off x="1950" y="105"/>
                <a:ext cx="299" cy="340"/>
              </a:xfrm>
              <a:custGeom>
                <a:avLst/>
                <a:gdLst>
                  <a:gd name="T0" fmla="*/ 73 w 299"/>
                  <a:gd name="T1" fmla="*/ 105 h 340"/>
                  <a:gd name="T2" fmla="*/ 0 w 299"/>
                  <a:gd name="T3" fmla="*/ 105 h 340"/>
                  <a:gd name="T4" fmla="*/ 0 w 299"/>
                  <a:gd name="T5" fmla="*/ 445 h 340"/>
                  <a:gd name="T6" fmla="*/ 71 w 299"/>
                  <a:gd name="T7" fmla="*/ 445 h 340"/>
                  <a:gd name="T8" fmla="*/ 71 w 299"/>
                  <a:gd name="T9" fmla="*/ 223 h 340"/>
                  <a:gd name="T10" fmla="*/ 158 w 299"/>
                  <a:gd name="T11" fmla="*/ 223 h 340"/>
                  <a:gd name="T12" fmla="*/ 73 w 299"/>
                  <a:gd name="T13" fmla="*/ 105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340">
                    <a:moveTo>
                      <a:pt x="73" y="0"/>
                    </a:moveTo>
                    <a:lnTo>
                      <a:pt x="0" y="0"/>
                    </a:lnTo>
                    <a:lnTo>
                      <a:pt x="0" y="340"/>
                    </a:lnTo>
                    <a:lnTo>
                      <a:pt x="71" y="340"/>
                    </a:lnTo>
                    <a:lnTo>
                      <a:pt x="71" y="118"/>
                    </a:lnTo>
                    <a:lnTo>
                      <a:pt x="158" y="118"/>
                    </a:lnTo>
                    <a:lnTo>
                      <a:pt x="73"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45" name="Freeform 48"/>
              <p:cNvSpPr>
                <a:spLocks/>
              </p:cNvSpPr>
              <p:nvPr/>
            </p:nvSpPr>
            <p:spPr bwMode="auto">
              <a:xfrm>
                <a:off x="1950" y="105"/>
                <a:ext cx="299" cy="340"/>
              </a:xfrm>
              <a:custGeom>
                <a:avLst/>
                <a:gdLst>
                  <a:gd name="T0" fmla="*/ 158 w 299"/>
                  <a:gd name="T1" fmla="*/ 223 h 340"/>
                  <a:gd name="T2" fmla="*/ 71 w 299"/>
                  <a:gd name="T3" fmla="*/ 223 h 340"/>
                  <a:gd name="T4" fmla="*/ 230 w 299"/>
                  <a:gd name="T5" fmla="*/ 445 h 340"/>
                  <a:gd name="T6" fmla="*/ 298 w 299"/>
                  <a:gd name="T7" fmla="*/ 445 h 340"/>
                  <a:gd name="T8" fmla="*/ 298 w 299"/>
                  <a:gd name="T9" fmla="*/ 319 h 340"/>
                  <a:gd name="T10" fmla="*/ 227 w 299"/>
                  <a:gd name="T11" fmla="*/ 319 h 340"/>
                  <a:gd name="T12" fmla="*/ 158 w 299"/>
                  <a:gd name="T13" fmla="*/ 223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340">
                    <a:moveTo>
                      <a:pt x="158" y="118"/>
                    </a:moveTo>
                    <a:lnTo>
                      <a:pt x="71" y="118"/>
                    </a:lnTo>
                    <a:lnTo>
                      <a:pt x="230" y="340"/>
                    </a:lnTo>
                    <a:lnTo>
                      <a:pt x="298" y="340"/>
                    </a:lnTo>
                    <a:lnTo>
                      <a:pt x="298" y="214"/>
                    </a:lnTo>
                    <a:lnTo>
                      <a:pt x="227" y="214"/>
                    </a:lnTo>
                    <a:lnTo>
                      <a:pt x="158" y="118"/>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46" name="Freeform 49"/>
              <p:cNvSpPr>
                <a:spLocks/>
              </p:cNvSpPr>
              <p:nvPr/>
            </p:nvSpPr>
            <p:spPr bwMode="auto">
              <a:xfrm>
                <a:off x="1950" y="105"/>
                <a:ext cx="299" cy="340"/>
              </a:xfrm>
              <a:custGeom>
                <a:avLst/>
                <a:gdLst>
                  <a:gd name="T0" fmla="*/ 298 w 299"/>
                  <a:gd name="T1" fmla="*/ 105 h 340"/>
                  <a:gd name="T2" fmla="*/ 227 w 299"/>
                  <a:gd name="T3" fmla="*/ 105 h 340"/>
                  <a:gd name="T4" fmla="*/ 227 w 299"/>
                  <a:gd name="T5" fmla="*/ 319 h 340"/>
                  <a:gd name="T6" fmla="*/ 298 w 299"/>
                  <a:gd name="T7" fmla="*/ 319 h 340"/>
                  <a:gd name="T8" fmla="*/ 298 w 299"/>
                  <a:gd name="T9" fmla="*/ 242 h 340"/>
                  <a:gd name="T10" fmla="*/ 266 w 299"/>
                  <a:gd name="T11" fmla="*/ 214 h 340"/>
                  <a:gd name="T12" fmla="*/ 285 w 299"/>
                  <a:gd name="T13" fmla="*/ 182 h 340"/>
                  <a:gd name="T14" fmla="*/ 298 w 299"/>
                  <a:gd name="T15" fmla="*/ 177 h 340"/>
                  <a:gd name="T16" fmla="*/ 298 w 299"/>
                  <a:gd name="T17" fmla="*/ 105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 h="340">
                    <a:moveTo>
                      <a:pt x="298" y="0"/>
                    </a:moveTo>
                    <a:lnTo>
                      <a:pt x="227" y="0"/>
                    </a:lnTo>
                    <a:lnTo>
                      <a:pt x="227" y="214"/>
                    </a:lnTo>
                    <a:lnTo>
                      <a:pt x="298" y="214"/>
                    </a:lnTo>
                    <a:lnTo>
                      <a:pt x="298" y="137"/>
                    </a:lnTo>
                    <a:lnTo>
                      <a:pt x="266" y="109"/>
                    </a:lnTo>
                    <a:lnTo>
                      <a:pt x="285" y="77"/>
                    </a:lnTo>
                    <a:lnTo>
                      <a:pt x="298" y="72"/>
                    </a:lnTo>
                    <a:lnTo>
                      <a:pt x="298"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14" name="Group 17"/>
            <p:cNvGrpSpPr>
              <a:grpSpLocks/>
            </p:cNvGrpSpPr>
            <p:nvPr/>
          </p:nvGrpSpPr>
          <p:grpSpPr bwMode="auto">
            <a:xfrm>
              <a:off x="1998" y="504"/>
              <a:ext cx="191" cy="275"/>
              <a:chOff x="1998" y="504"/>
              <a:chExt cx="191" cy="275"/>
            </a:xfrm>
          </p:grpSpPr>
          <p:sp>
            <p:nvSpPr>
              <p:cNvPr id="4142" name="Freeform 45"/>
              <p:cNvSpPr>
                <a:spLocks/>
              </p:cNvSpPr>
              <p:nvPr/>
            </p:nvSpPr>
            <p:spPr bwMode="auto">
              <a:xfrm>
                <a:off x="1998" y="504"/>
                <a:ext cx="191" cy="275"/>
              </a:xfrm>
              <a:custGeom>
                <a:avLst/>
                <a:gdLst>
                  <a:gd name="T0" fmla="*/ 108 w 191"/>
                  <a:gd name="T1" fmla="*/ 504 h 275"/>
                  <a:gd name="T2" fmla="*/ 0 w 191"/>
                  <a:gd name="T3" fmla="*/ 504 h 275"/>
                  <a:gd name="T4" fmla="*/ 0 w 191"/>
                  <a:gd name="T5" fmla="*/ 779 h 275"/>
                  <a:gd name="T6" fmla="*/ 33 w 191"/>
                  <a:gd name="T7" fmla="*/ 779 h 275"/>
                  <a:gd name="T8" fmla="*/ 33 w 191"/>
                  <a:gd name="T9" fmla="*/ 669 h 275"/>
                  <a:gd name="T10" fmla="*/ 125 w 191"/>
                  <a:gd name="T11" fmla="*/ 668 h 275"/>
                  <a:gd name="T12" fmla="*/ 145 w 191"/>
                  <a:gd name="T13" fmla="*/ 662 h 275"/>
                  <a:gd name="T14" fmla="*/ 162 w 191"/>
                  <a:gd name="T15" fmla="*/ 651 h 275"/>
                  <a:gd name="T16" fmla="*/ 172 w 191"/>
                  <a:gd name="T17" fmla="*/ 639 h 275"/>
                  <a:gd name="T18" fmla="*/ 33 w 191"/>
                  <a:gd name="T19" fmla="*/ 639 h 275"/>
                  <a:gd name="T20" fmla="*/ 33 w 191"/>
                  <a:gd name="T21" fmla="*/ 534 h 275"/>
                  <a:gd name="T22" fmla="*/ 175 w 191"/>
                  <a:gd name="T23" fmla="*/ 534 h 275"/>
                  <a:gd name="T24" fmla="*/ 171 w 191"/>
                  <a:gd name="T25" fmla="*/ 529 h 275"/>
                  <a:gd name="T26" fmla="*/ 155 w 191"/>
                  <a:gd name="T27" fmla="*/ 515 h 275"/>
                  <a:gd name="T28" fmla="*/ 134 w 191"/>
                  <a:gd name="T29" fmla="*/ 507 h 275"/>
                  <a:gd name="T30" fmla="*/ 108 w 191"/>
                  <a:gd name="T31" fmla="*/ 504 h 2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1" h="275">
                    <a:moveTo>
                      <a:pt x="108" y="0"/>
                    </a:moveTo>
                    <a:lnTo>
                      <a:pt x="0" y="0"/>
                    </a:lnTo>
                    <a:lnTo>
                      <a:pt x="0" y="275"/>
                    </a:lnTo>
                    <a:lnTo>
                      <a:pt x="33" y="275"/>
                    </a:lnTo>
                    <a:lnTo>
                      <a:pt x="33" y="165"/>
                    </a:lnTo>
                    <a:lnTo>
                      <a:pt x="125" y="164"/>
                    </a:lnTo>
                    <a:lnTo>
                      <a:pt x="145" y="158"/>
                    </a:lnTo>
                    <a:lnTo>
                      <a:pt x="162" y="147"/>
                    </a:lnTo>
                    <a:lnTo>
                      <a:pt x="172" y="135"/>
                    </a:lnTo>
                    <a:lnTo>
                      <a:pt x="33" y="135"/>
                    </a:lnTo>
                    <a:lnTo>
                      <a:pt x="33" y="30"/>
                    </a:lnTo>
                    <a:lnTo>
                      <a:pt x="175" y="30"/>
                    </a:lnTo>
                    <a:lnTo>
                      <a:pt x="171" y="25"/>
                    </a:lnTo>
                    <a:lnTo>
                      <a:pt x="155" y="11"/>
                    </a:lnTo>
                    <a:lnTo>
                      <a:pt x="134" y="3"/>
                    </a:lnTo>
                    <a:lnTo>
                      <a:pt x="108"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43" name="Freeform 46"/>
              <p:cNvSpPr>
                <a:spLocks/>
              </p:cNvSpPr>
              <p:nvPr/>
            </p:nvSpPr>
            <p:spPr bwMode="auto">
              <a:xfrm>
                <a:off x="1998" y="504"/>
                <a:ext cx="191" cy="275"/>
              </a:xfrm>
              <a:custGeom>
                <a:avLst/>
                <a:gdLst>
                  <a:gd name="T0" fmla="*/ 175 w 191"/>
                  <a:gd name="T1" fmla="*/ 534 h 275"/>
                  <a:gd name="T2" fmla="*/ 33 w 191"/>
                  <a:gd name="T3" fmla="*/ 534 h 275"/>
                  <a:gd name="T4" fmla="*/ 122 w 191"/>
                  <a:gd name="T5" fmla="*/ 537 h 275"/>
                  <a:gd name="T6" fmla="*/ 141 w 191"/>
                  <a:gd name="T7" fmla="*/ 547 h 275"/>
                  <a:gd name="T8" fmla="*/ 154 w 191"/>
                  <a:gd name="T9" fmla="*/ 564 h 275"/>
                  <a:gd name="T10" fmla="*/ 158 w 191"/>
                  <a:gd name="T11" fmla="*/ 587 h 275"/>
                  <a:gd name="T12" fmla="*/ 155 w 191"/>
                  <a:gd name="T13" fmla="*/ 604 h 275"/>
                  <a:gd name="T14" fmla="*/ 145 w 191"/>
                  <a:gd name="T15" fmla="*/ 622 h 275"/>
                  <a:gd name="T16" fmla="*/ 127 w 191"/>
                  <a:gd name="T17" fmla="*/ 635 h 275"/>
                  <a:gd name="T18" fmla="*/ 104 w 191"/>
                  <a:gd name="T19" fmla="*/ 639 h 275"/>
                  <a:gd name="T20" fmla="*/ 172 w 191"/>
                  <a:gd name="T21" fmla="*/ 639 h 275"/>
                  <a:gd name="T22" fmla="*/ 175 w 191"/>
                  <a:gd name="T23" fmla="*/ 636 h 275"/>
                  <a:gd name="T24" fmla="*/ 184 w 191"/>
                  <a:gd name="T25" fmla="*/ 617 h 275"/>
                  <a:gd name="T26" fmla="*/ 189 w 191"/>
                  <a:gd name="T27" fmla="*/ 593 h 275"/>
                  <a:gd name="T28" fmla="*/ 191 w 191"/>
                  <a:gd name="T29" fmla="*/ 566 h 275"/>
                  <a:gd name="T30" fmla="*/ 183 w 191"/>
                  <a:gd name="T31" fmla="*/ 546 h 275"/>
                  <a:gd name="T32" fmla="*/ 175 w 191"/>
                  <a:gd name="T33" fmla="*/ 534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1" h="275">
                    <a:moveTo>
                      <a:pt x="175" y="30"/>
                    </a:moveTo>
                    <a:lnTo>
                      <a:pt x="33" y="30"/>
                    </a:lnTo>
                    <a:lnTo>
                      <a:pt x="122" y="33"/>
                    </a:lnTo>
                    <a:lnTo>
                      <a:pt x="141" y="43"/>
                    </a:lnTo>
                    <a:lnTo>
                      <a:pt x="154" y="60"/>
                    </a:lnTo>
                    <a:lnTo>
                      <a:pt x="158" y="83"/>
                    </a:lnTo>
                    <a:lnTo>
                      <a:pt x="155" y="100"/>
                    </a:lnTo>
                    <a:lnTo>
                      <a:pt x="145" y="118"/>
                    </a:lnTo>
                    <a:lnTo>
                      <a:pt x="127" y="131"/>
                    </a:lnTo>
                    <a:lnTo>
                      <a:pt x="104" y="135"/>
                    </a:lnTo>
                    <a:lnTo>
                      <a:pt x="172" y="135"/>
                    </a:lnTo>
                    <a:lnTo>
                      <a:pt x="175" y="132"/>
                    </a:lnTo>
                    <a:lnTo>
                      <a:pt x="184" y="113"/>
                    </a:lnTo>
                    <a:lnTo>
                      <a:pt x="189" y="89"/>
                    </a:lnTo>
                    <a:lnTo>
                      <a:pt x="191" y="62"/>
                    </a:lnTo>
                    <a:lnTo>
                      <a:pt x="183" y="42"/>
                    </a:lnTo>
                    <a:lnTo>
                      <a:pt x="175"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15" name="Group 18"/>
            <p:cNvGrpSpPr>
              <a:grpSpLocks/>
            </p:cNvGrpSpPr>
            <p:nvPr/>
          </p:nvGrpSpPr>
          <p:grpSpPr bwMode="auto">
            <a:xfrm>
              <a:off x="2253" y="504"/>
              <a:ext cx="259" cy="275"/>
              <a:chOff x="2253" y="504"/>
              <a:chExt cx="259" cy="275"/>
            </a:xfrm>
          </p:grpSpPr>
          <p:sp>
            <p:nvSpPr>
              <p:cNvPr id="4139" name="Freeform 42"/>
              <p:cNvSpPr>
                <a:spLocks/>
              </p:cNvSpPr>
              <p:nvPr/>
            </p:nvSpPr>
            <p:spPr bwMode="auto">
              <a:xfrm>
                <a:off x="2253" y="504"/>
                <a:ext cx="259" cy="275"/>
              </a:xfrm>
              <a:custGeom>
                <a:avLst/>
                <a:gdLst>
                  <a:gd name="T0" fmla="*/ 150 w 259"/>
                  <a:gd name="T1" fmla="*/ 504 h 275"/>
                  <a:gd name="T2" fmla="*/ 108 w 259"/>
                  <a:gd name="T3" fmla="*/ 504 h 275"/>
                  <a:gd name="T4" fmla="*/ 0 w 259"/>
                  <a:gd name="T5" fmla="*/ 779 h 275"/>
                  <a:gd name="T6" fmla="*/ 38 w 259"/>
                  <a:gd name="T7" fmla="*/ 779 h 275"/>
                  <a:gd name="T8" fmla="*/ 62 w 259"/>
                  <a:gd name="T9" fmla="*/ 718 h 275"/>
                  <a:gd name="T10" fmla="*/ 234 w 259"/>
                  <a:gd name="T11" fmla="*/ 718 h 275"/>
                  <a:gd name="T12" fmla="*/ 222 w 259"/>
                  <a:gd name="T13" fmla="*/ 687 h 275"/>
                  <a:gd name="T14" fmla="*/ 72 w 259"/>
                  <a:gd name="T15" fmla="*/ 687 h 275"/>
                  <a:gd name="T16" fmla="*/ 129 w 259"/>
                  <a:gd name="T17" fmla="*/ 539 h 275"/>
                  <a:gd name="T18" fmla="*/ 164 w 259"/>
                  <a:gd name="T19" fmla="*/ 539 h 275"/>
                  <a:gd name="T20" fmla="*/ 150 w 259"/>
                  <a:gd name="T21" fmla="*/ 504 h 2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75">
                    <a:moveTo>
                      <a:pt x="150" y="0"/>
                    </a:moveTo>
                    <a:lnTo>
                      <a:pt x="108" y="0"/>
                    </a:lnTo>
                    <a:lnTo>
                      <a:pt x="0" y="275"/>
                    </a:lnTo>
                    <a:lnTo>
                      <a:pt x="38" y="275"/>
                    </a:lnTo>
                    <a:lnTo>
                      <a:pt x="62" y="214"/>
                    </a:lnTo>
                    <a:lnTo>
                      <a:pt x="234" y="214"/>
                    </a:lnTo>
                    <a:lnTo>
                      <a:pt x="222" y="183"/>
                    </a:lnTo>
                    <a:lnTo>
                      <a:pt x="72" y="183"/>
                    </a:lnTo>
                    <a:lnTo>
                      <a:pt x="129" y="35"/>
                    </a:lnTo>
                    <a:lnTo>
                      <a:pt x="164" y="35"/>
                    </a:lnTo>
                    <a:lnTo>
                      <a:pt x="150"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40" name="Freeform 43"/>
              <p:cNvSpPr>
                <a:spLocks/>
              </p:cNvSpPr>
              <p:nvPr/>
            </p:nvSpPr>
            <p:spPr bwMode="auto">
              <a:xfrm>
                <a:off x="2253" y="504"/>
                <a:ext cx="259" cy="275"/>
              </a:xfrm>
              <a:custGeom>
                <a:avLst/>
                <a:gdLst>
                  <a:gd name="T0" fmla="*/ 234 w 259"/>
                  <a:gd name="T1" fmla="*/ 718 h 275"/>
                  <a:gd name="T2" fmla="*/ 196 w 259"/>
                  <a:gd name="T3" fmla="*/ 718 h 275"/>
                  <a:gd name="T4" fmla="*/ 220 w 259"/>
                  <a:gd name="T5" fmla="*/ 779 h 275"/>
                  <a:gd name="T6" fmla="*/ 259 w 259"/>
                  <a:gd name="T7" fmla="*/ 779 h 275"/>
                  <a:gd name="T8" fmla="*/ 234 w 259"/>
                  <a:gd name="T9" fmla="*/ 718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 h="275">
                    <a:moveTo>
                      <a:pt x="234" y="214"/>
                    </a:moveTo>
                    <a:lnTo>
                      <a:pt x="196" y="214"/>
                    </a:lnTo>
                    <a:lnTo>
                      <a:pt x="220" y="275"/>
                    </a:lnTo>
                    <a:lnTo>
                      <a:pt x="259" y="275"/>
                    </a:lnTo>
                    <a:lnTo>
                      <a:pt x="234" y="214"/>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41" name="Freeform 44"/>
              <p:cNvSpPr>
                <a:spLocks/>
              </p:cNvSpPr>
              <p:nvPr/>
            </p:nvSpPr>
            <p:spPr bwMode="auto">
              <a:xfrm>
                <a:off x="2253" y="504"/>
                <a:ext cx="259" cy="275"/>
              </a:xfrm>
              <a:custGeom>
                <a:avLst/>
                <a:gdLst>
                  <a:gd name="T0" fmla="*/ 164 w 259"/>
                  <a:gd name="T1" fmla="*/ 539 h 275"/>
                  <a:gd name="T2" fmla="*/ 129 w 259"/>
                  <a:gd name="T3" fmla="*/ 539 h 275"/>
                  <a:gd name="T4" fmla="*/ 186 w 259"/>
                  <a:gd name="T5" fmla="*/ 687 h 275"/>
                  <a:gd name="T6" fmla="*/ 222 w 259"/>
                  <a:gd name="T7" fmla="*/ 687 h 275"/>
                  <a:gd name="T8" fmla="*/ 164 w 259"/>
                  <a:gd name="T9" fmla="*/ 539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 h="275">
                    <a:moveTo>
                      <a:pt x="164" y="35"/>
                    </a:moveTo>
                    <a:lnTo>
                      <a:pt x="129" y="35"/>
                    </a:lnTo>
                    <a:lnTo>
                      <a:pt x="186" y="183"/>
                    </a:lnTo>
                    <a:lnTo>
                      <a:pt x="222" y="183"/>
                    </a:lnTo>
                    <a:lnTo>
                      <a:pt x="164" y="35"/>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16" name="Group 19"/>
            <p:cNvGrpSpPr>
              <a:grpSpLocks/>
            </p:cNvGrpSpPr>
            <p:nvPr/>
          </p:nvGrpSpPr>
          <p:grpSpPr bwMode="auto">
            <a:xfrm>
              <a:off x="2601" y="500"/>
              <a:ext cx="201" cy="284"/>
              <a:chOff x="2601" y="500"/>
              <a:chExt cx="201" cy="284"/>
            </a:xfrm>
          </p:grpSpPr>
          <p:sp>
            <p:nvSpPr>
              <p:cNvPr id="4136" name="Freeform 39"/>
              <p:cNvSpPr>
                <a:spLocks/>
              </p:cNvSpPr>
              <p:nvPr/>
            </p:nvSpPr>
            <p:spPr bwMode="auto">
              <a:xfrm>
                <a:off x="2601" y="500"/>
                <a:ext cx="201" cy="284"/>
              </a:xfrm>
              <a:custGeom>
                <a:avLst/>
                <a:gdLst>
                  <a:gd name="T0" fmla="*/ 20 w 201"/>
                  <a:gd name="T1" fmla="*/ 714 h 284"/>
                  <a:gd name="T2" fmla="*/ 0 w 201"/>
                  <a:gd name="T3" fmla="*/ 740 h 284"/>
                  <a:gd name="T4" fmla="*/ 10 w 201"/>
                  <a:gd name="T5" fmla="*/ 750 h 284"/>
                  <a:gd name="T6" fmla="*/ 25 w 201"/>
                  <a:gd name="T7" fmla="*/ 761 h 284"/>
                  <a:gd name="T8" fmla="*/ 42 w 201"/>
                  <a:gd name="T9" fmla="*/ 771 h 284"/>
                  <a:gd name="T10" fmla="*/ 61 w 201"/>
                  <a:gd name="T11" fmla="*/ 778 h 284"/>
                  <a:gd name="T12" fmla="*/ 83 w 201"/>
                  <a:gd name="T13" fmla="*/ 782 h 284"/>
                  <a:gd name="T14" fmla="*/ 108 w 201"/>
                  <a:gd name="T15" fmla="*/ 783 h 284"/>
                  <a:gd name="T16" fmla="*/ 135 w 201"/>
                  <a:gd name="T17" fmla="*/ 780 h 284"/>
                  <a:gd name="T18" fmla="*/ 157 w 201"/>
                  <a:gd name="T19" fmla="*/ 773 h 284"/>
                  <a:gd name="T20" fmla="*/ 175 w 201"/>
                  <a:gd name="T21" fmla="*/ 762 h 284"/>
                  <a:gd name="T22" fmla="*/ 183 w 201"/>
                  <a:gd name="T23" fmla="*/ 752 h 284"/>
                  <a:gd name="T24" fmla="*/ 89 w 201"/>
                  <a:gd name="T25" fmla="*/ 752 h 284"/>
                  <a:gd name="T26" fmla="*/ 68 w 201"/>
                  <a:gd name="T27" fmla="*/ 747 h 284"/>
                  <a:gd name="T28" fmla="*/ 49 w 201"/>
                  <a:gd name="T29" fmla="*/ 738 h 284"/>
                  <a:gd name="T30" fmla="*/ 33 w 201"/>
                  <a:gd name="T31" fmla="*/ 726 h 284"/>
                  <a:gd name="T32" fmla="*/ 20 w 201"/>
                  <a:gd name="T33" fmla="*/ 714 h 2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84">
                    <a:moveTo>
                      <a:pt x="20" y="214"/>
                    </a:moveTo>
                    <a:lnTo>
                      <a:pt x="0" y="240"/>
                    </a:lnTo>
                    <a:lnTo>
                      <a:pt x="10" y="250"/>
                    </a:lnTo>
                    <a:lnTo>
                      <a:pt x="25" y="261"/>
                    </a:lnTo>
                    <a:lnTo>
                      <a:pt x="42" y="271"/>
                    </a:lnTo>
                    <a:lnTo>
                      <a:pt x="61" y="278"/>
                    </a:lnTo>
                    <a:lnTo>
                      <a:pt x="83" y="282"/>
                    </a:lnTo>
                    <a:lnTo>
                      <a:pt x="108" y="283"/>
                    </a:lnTo>
                    <a:lnTo>
                      <a:pt x="135" y="280"/>
                    </a:lnTo>
                    <a:lnTo>
                      <a:pt x="157" y="273"/>
                    </a:lnTo>
                    <a:lnTo>
                      <a:pt x="175" y="262"/>
                    </a:lnTo>
                    <a:lnTo>
                      <a:pt x="183" y="252"/>
                    </a:lnTo>
                    <a:lnTo>
                      <a:pt x="89" y="252"/>
                    </a:lnTo>
                    <a:lnTo>
                      <a:pt x="68" y="247"/>
                    </a:lnTo>
                    <a:lnTo>
                      <a:pt x="49" y="238"/>
                    </a:lnTo>
                    <a:lnTo>
                      <a:pt x="33" y="226"/>
                    </a:lnTo>
                    <a:lnTo>
                      <a:pt x="20" y="214"/>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37" name="Freeform 40"/>
              <p:cNvSpPr>
                <a:spLocks/>
              </p:cNvSpPr>
              <p:nvPr/>
            </p:nvSpPr>
            <p:spPr bwMode="auto">
              <a:xfrm>
                <a:off x="2601" y="500"/>
                <a:ext cx="201" cy="284"/>
              </a:xfrm>
              <a:custGeom>
                <a:avLst/>
                <a:gdLst>
                  <a:gd name="T0" fmla="*/ 88 w 201"/>
                  <a:gd name="T1" fmla="*/ 500 h 284"/>
                  <a:gd name="T2" fmla="*/ 31 w 201"/>
                  <a:gd name="T3" fmla="*/ 527 h 284"/>
                  <a:gd name="T4" fmla="*/ 10 w 201"/>
                  <a:gd name="T5" fmla="*/ 591 h 284"/>
                  <a:gd name="T6" fmla="*/ 17 w 201"/>
                  <a:gd name="T7" fmla="*/ 609 h 284"/>
                  <a:gd name="T8" fmla="*/ 89 w 201"/>
                  <a:gd name="T9" fmla="*/ 651 h 284"/>
                  <a:gd name="T10" fmla="*/ 114 w 201"/>
                  <a:gd name="T11" fmla="*/ 658 h 284"/>
                  <a:gd name="T12" fmla="*/ 135 w 201"/>
                  <a:gd name="T13" fmla="*/ 665 h 284"/>
                  <a:gd name="T14" fmla="*/ 152 w 201"/>
                  <a:gd name="T15" fmla="*/ 676 h 284"/>
                  <a:gd name="T16" fmla="*/ 164 w 201"/>
                  <a:gd name="T17" fmla="*/ 692 h 284"/>
                  <a:gd name="T18" fmla="*/ 168 w 201"/>
                  <a:gd name="T19" fmla="*/ 715 h 284"/>
                  <a:gd name="T20" fmla="*/ 161 w 201"/>
                  <a:gd name="T21" fmla="*/ 729 h 284"/>
                  <a:gd name="T22" fmla="*/ 147 w 201"/>
                  <a:gd name="T23" fmla="*/ 741 h 284"/>
                  <a:gd name="T24" fmla="*/ 124 w 201"/>
                  <a:gd name="T25" fmla="*/ 749 h 284"/>
                  <a:gd name="T26" fmla="*/ 89 w 201"/>
                  <a:gd name="T27" fmla="*/ 752 h 284"/>
                  <a:gd name="T28" fmla="*/ 183 w 201"/>
                  <a:gd name="T29" fmla="*/ 752 h 284"/>
                  <a:gd name="T30" fmla="*/ 187 w 201"/>
                  <a:gd name="T31" fmla="*/ 747 h 284"/>
                  <a:gd name="T32" fmla="*/ 196 w 201"/>
                  <a:gd name="T33" fmla="*/ 728 h 284"/>
                  <a:gd name="T34" fmla="*/ 200 w 201"/>
                  <a:gd name="T35" fmla="*/ 707 h 284"/>
                  <a:gd name="T36" fmla="*/ 201 w 201"/>
                  <a:gd name="T37" fmla="*/ 683 h 284"/>
                  <a:gd name="T38" fmla="*/ 193 w 201"/>
                  <a:gd name="T39" fmla="*/ 665 h 284"/>
                  <a:gd name="T40" fmla="*/ 144 w 201"/>
                  <a:gd name="T41" fmla="*/ 630 h 284"/>
                  <a:gd name="T42" fmla="*/ 97 w 201"/>
                  <a:gd name="T43" fmla="*/ 616 h 284"/>
                  <a:gd name="T44" fmla="*/ 77 w 201"/>
                  <a:gd name="T45" fmla="*/ 609 h 284"/>
                  <a:gd name="T46" fmla="*/ 60 w 201"/>
                  <a:gd name="T47" fmla="*/ 598 h 284"/>
                  <a:gd name="T48" fmla="*/ 49 w 201"/>
                  <a:gd name="T49" fmla="*/ 583 h 284"/>
                  <a:gd name="T50" fmla="*/ 46 w 201"/>
                  <a:gd name="T51" fmla="*/ 560 h 284"/>
                  <a:gd name="T52" fmla="*/ 58 w 201"/>
                  <a:gd name="T53" fmla="*/ 544 h 284"/>
                  <a:gd name="T54" fmla="*/ 77 w 201"/>
                  <a:gd name="T55" fmla="*/ 534 h 284"/>
                  <a:gd name="T56" fmla="*/ 104 w 201"/>
                  <a:gd name="T57" fmla="*/ 530 h 284"/>
                  <a:gd name="T58" fmla="*/ 187 w 201"/>
                  <a:gd name="T59" fmla="*/ 530 h 284"/>
                  <a:gd name="T60" fmla="*/ 187 w 201"/>
                  <a:gd name="T61" fmla="*/ 528 h 284"/>
                  <a:gd name="T62" fmla="*/ 173 w 201"/>
                  <a:gd name="T63" fmla="*/ 518 h 284"/>
                  <a:gd name="T64" fmla="*/ 157 w 201"/>
                  <a:gd name="T65" fmla="*/ 510 h 284"/>
                  <a:gd name="T66" fmla="*/ 137 w 201"/>
                  <a:gd name="T67" fmla="*/ 505 h 284"/>
                  <a:gd name="T68" fmla="*/ 114 w 201"/>
                  <a:gd name="T69" fmla="*/ 501 h 284"/>
                  <a:gd name="T70" fmla="*/ 88 w 201"/>
                  <a:gd name="T71" fmla="*/ 500 h 2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1" h="284">
                    <a:moveTo>
                      <a:pt x="88" y="0"/>
                    </a:moveTo>
                    <a:lnTo>
                      <a:pt x="31" y="27"/>
                    </a:lnTo>
                    <a:lnTo>
                      <a:pt x="10" y="91"/>
                    </a:lnTo>
                    <a:lnTo>
                      <a:pt x="17" y="109"/>
                    </a:lnTo>
                    <a:lnTo>
                      <a:pt x="89" y="151"/>
                    </a:lnTo>
                    <a:lnTo>
                      <a:pt x="114" y="158"/>
                    </a:lnTo>
                    <a:lnTo>
                      <a:pt x="135" y="165"/>
                    </a:lnTo>
                    <a:lnTo>
                      <a:pt x="152" y="176"/>
                    </a:lnTo>
                    <a:lnTo>
                      <a:pt x="164" y="192"/>
                    </a:lnTo>
                    <a:lnTo>
                      <a:pt x="168" y="215"/>
                    </a:lnTo>
                    <a:lnTo>
                      <a:pt x="161" y="229"/>
                    </a:lnTo>
                    <a:lnTo>
                      <a:pt x="147" y="241"/>
                    </a:lnTo>
                    <a:lnTo>
                      <a:pt x="124" y="249"/>
                    </a:lnTo>
                    <a:lnTo>
                      <a:pt x="89" y="252"/>
                    </a:lnTo>
                    <a:lnTo>
                      <a:pt x="183" y="252"/>
                    </a:lnTo>
                    <a:lnTo>
                      <a:pt x="187" y="247"/>
                    </a:lnTo>
                    <a:lnTo>
                      <a:pt x="196" y="228"/>
                    </a:lnTo>
                    <a:lnTo>
                      <a:pt x="200" y="207"/>
                    </a:lnTo>
                    <a:lnTo>
                      <a:pt x="201" y="183"/>
                    </a:lnTo>
                    <a:lnTo>
                      <a:pt x="193" y="165"/>
                    </a:lnTo>
                    <a:lnTo>
                      <a:pt x="144" y="130"/>
                    </a:lnTo>
                    <a:lnTo>
                      <a:pt x="97" y="116"/>
                    </a:lnTo>
                    <a:lnTo>
                      <a:pt x="77" y="109"/>
                    </a:lnTo>
                    <a:lnTo>
                      <a:pt x="60" y="98"/>
                    </a:lnTo>
                    <a:lnTo>
                      <a:pt x="49" y="83"/>
                    </a:lnTo>
                    <a:lnTo>
                      <a:pt x="46" y="60"/>
                    </a:lnTo>
                    <a:lnTo>
                      <a:pt x="58" y="44"/>
                    </a:lnTo>
                    <a:lnTo>
                      <a:pt x="77" y="34"/>
                    </a:lnTo>
                    <a:lnTo>
                      <a:pt x="104" y="30"/>
                    </a:lnTo>
                    <a:lnTo>
                      <a:pt x="187" y="30"/>
                    </a:lnTo>
                    <a:lnTo>
                      <a:pt x="187" y="28"/>
                    </a:lnTo>
                    <a:lnTo>
                      <a:pt x="173" y="18"/>
                    </a:lnTo>
                    <a:lnTo>
                      <a:pt x="157" y="10"/>
                    </a:lnTo>
                    <a:lnTo>
                      <a:pt x="137" y="5"/>
                    </a:lnTo>
                    <a:lnTo>
                      <a:pt x="114" y="1"/>
                    </a:lnTo>
                    <a:lnTo>
                      <a:pt x="88"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38" name="Freeform 41"/>
              <p:cNvSpPr>
                <a:spLocks/>
              </p:cNvSpPr>
              <p:nvPr/>
            </p:nvSpPr>
            <p:spPr bwMode="auto">
              <a:xfrm>
                <a:off x="2601" y="500"/>
                <a:ext cx="201" cy="284"/>
              </a:xfrm>
              <a:custGeom>
                <a:avLst/>
                <a:gdLst>
                  <a:gd name="T0" fmla="*/ 187 w 201"/>
                  <a:gd name="T1" fmla="*/ 530 h 284"/>
                  <a:gd name="T2" fmla="*/ 104 w 201"/>
                  <a:gd name="T3" fmla="*/ 530 h 284"/>
                  <a:gd name="T4" fmla="*/ 124 w 201"/>
                  <a:gd name="T5" fmla="*/ 533 h 284"/>
                  <a:gd name="T6" fmla="*/ 144 w 201"/>
                  <a:gd name="T7" fmla="*/ 539 h 284"/>
                  <a:gd name="T8" fmla="*/ 161 w 201"/>
                  <a:gd name="T9" fmla="*/ 549 h 284"/>
                  <a:gd name="T10" fmla="*/ 177 w 201"/>
                  <a:gd name="T11" fmla="*/ 563 h 284"/>
                  <a:gd name="T12" fmla="*/ 187 w 201"/>
                  <a:gd name="T13" fmla="*/ 530 h 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284">
                    <a:moveTo>
                      <a:pt x="187" y="30"/>
                    </a:moveTo>
                    <a:lnTo>
                      <a:pt x="104" y="30"/>
                    </a:lnTo>
                    <a:lnTo>
                      <a:pt x="124" y="33"/>
                    </a:lnTo>
                    <a:lnTo>
                      <a:pt x="144" y="39"/>
                    </a:lnTo>
                    <a:lnTo>
                      <a:pt x="161" y="49"/>
                    </a:lnTo>
                    <a:lnTo>
                      <a:pt x="177" y="63"/>
                    </a:lnTo>
                    <a:lnTo>
                      <a:pt x="187"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17" name="Group 20"/>
            <p:cNvGrpSpPr>
              <a:grpSpLocks/>
            </p:cNvGrpSpPr>
            <p:nvPr/>
          </p:nvGrpSpPr>
          <p:grpSpPr bwMode="auto">
            <a:xfrm>
              <a:off x="3014" y="534"/>
              <a:ext cx="2" cy="245"/>
              <a:chOff x="3014" y="534"/>
              <a:chExt cx="2" cy="245"/>
            </a:xfrm>
          </p:grpSpPr>
          <p:sp>
            <p:nvSpPr>
              <p:cNvPr id="4135" name="Freeform 38"/>
              <p:cNvSpPr>
                <a:spLocks/>
              </p:cNvSpPr>
              <p:nvPr/>
            </p:nvSpPr>
            <p:spPr bwMode="auto">
              <a:xfrm>
                <a:off x="3014" y="534"/>
                <a:ext cx="2" cy="245"/>
              </a:xfrm>
              <a:custGeom>
                <a:avLst/>
                <a:gdLst>
                  <a:gd name="T0" fmla="*/ 0 w 2"/>
                  <a:gd name="T1" fmla="*/ 534 h 245"/>
                  <a:gd name="T2" fmla="*/ 0 w 2"/>
                  <a:gd name="T3" fmla="*/ 779 h 245"/>
                  <a:gd name="T4" fmla="*/ 0 60000 65536"/>
                  <a:gd name="T5" fmla="*/ 0 60000 65536"/>
                </a:gdLst>
                <a:ahLst/>
                <a:cxnLst>
                  <a:cxn ang="T4">
                    <a:pos x="T0" y="T1"/>
                  </a:cxn>
                  <a:cxn ang="T5">
                    <a:pos x="T2" y="T3"/>
                  </a:cxn>
                </a:cxnLst>
                <a:rect l="0" t="0" r="r" b="b"/>
                <a:pathLst>
                  <a:path w="2" h="245">
                    <a:moveTo>
                      <a:pt x="0" y="0"/>
                    </a:moveTo>
                    <a:lnTo>
                      <a:pt x="0" y="245"/>
                    </a:lnTo>
                  </a:path>
                </a:pathLst>
              </a:custGeom>
              <a:noFill/>
              <a:ln w="21311">
                <a:solidFill>
                  <a:srgbClr val="C5913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4118" name="Group 21"/>
            <p:cNvGrpSpPr>
              <a:grpSpLocks/>
            </p:cNvGrpSpPr>
            <p:nvPr/>
          </p:nvGrpSpPr>
          <p:grpSpPr bwMode="auto">
            <a:xfrm>
              <a:off x="2912" y="519"/>
              <a:ext cx="205" cy="2"/>
              <a:chOff x="2912" y="519"/>
              <a:chExt cx="205" cy="2"/>
            </a:xfrm>
          </p:grpSpPr>
          <p:sp>
            <p:nvSpPr>
              <p:cNvPr id="4134" name="Freeform 37"/>
              <p:cNvSpPr>
                <a:spLocks/>
              </p:cNvSpPr>
              <p:nvPr/>
            </p:nvSpPr>
            <p:spPr bwMode="auto">
              <a:xfrm>
                <a:off x="2912" y="519"/>
                <a:ext cx="205" cy="2"/>
              </a:xfrm>
              <a:custGeom>
                <a:avLst/>
                <a:gdLst>
                  <a:gd name="T0" fmla="*/ 0 w 205"/>
                  <a:gd name="T1" fmla="*/ 0 h 2"/>
                  <a:gd name="T2" fmla="*/ 205 w 205"/>
                  <a:gd name="T3" fmla="*/ 0 h 2"/>
                  <a:gd name="T4" fmla="*/ 0 60000 65536"/>
                  <a:gd name="T5" fmla="*/ 0 60000 65536"/>
                </a:gdLst>
                <a:ahLst/>
                <a:cxnLst>
                  <a:cxn ang="T4">
                    <a:pos x="T0" y="T1"/>
                  </a:cxn>
                  <a:cxn ang="T5">
                    <a:pos x="T2" y="T3"/>
                  </a:cxn>
                </a:cxnLst>
                <a:rect l="0" t="0" r="r" b="b"/>
                <a:pathLst>
                  <a:path w="205" h="2">
                    <a:moveTo>
                      <a:pt x="0" y="0"/>
                    </a:moveTo>
                    <a:lnTo>
                      <a:pt x="205" y="0"/>
                    </a:lnTo>
                  </a:path>
                </a:pathLst>
              </a:custGeom>
              <a:noFill/>
              <a:ln w="19368">
                <a:solidFill>
                  <a:srgbClr val="C5913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4119" name="Group 22"/>
            <p:cNvGrpSpPr>
              <a:grpSpLocks/>
            </p:cNvGrpSpPr>
            <p:nvPr/>
          </p:nvGrpSpPr>
          <p:grpSpPr bwMode="auto">
            <a:xfrm>
              <a:off x="3216" y="500"/>
              <a:ext cx="268" cy="284"/>
              <a:chOff x="3216" y="500"/>
              <a:chExt cx="268" cy="284"/>
            </a:xfrm>
          </p:grpSpPr>
          <p:sp>
            <p:nvSpPr>
              <p:cNvPr id="4132" name="Freeform 35"/>
              <p:cNvSpPr>
                <a:spLocks/>
              </p:cNvSpPr>
              <p:nvPr/>
            </p:nvSpPr>
            <p:spPr bwMode="auto">
              <a:xfrm>
                <a:off x="3216" y="500"/>
                <a:ext cx="268" cy="284"/>
              </a:xfrm>
              <a:custGeom>
                <a:avLst/>
                <a:gdLst>
                  <a:gd name="T0" fmla="*/ 116 w 268"/>
                  <a:gd name="T1" fmla="*/ 500 h 284"/>
                  <a:gd name="T2" fmla="*/ 55 w 268"/>
                  <a:gd name="T3" fmla="*/ 524 h 284"/>
                  <a:gd name="T4" fmla="*/ 14 w 268"/>
                  <a:gd name="T5" fmla="*/ 573 h 284"/>
                  <a:gd name="T6" fmla="*/ 0 w 268"/>
                  <a:gd name="T7" fmla="*/ 641 h 284"/>
                  <a:gd name="T8" fmla="*/ 1 w 268"/>
                  <a:gd name="T9" fmla="*/ 663 h 284"/>
                  <a:gd name="T10" fmla="*/ 24 w 268"/>
                  <a:gd name="T11" fmla="*/ 725 h 284"/>
                  <a:gd name="T12" fmla="*/ 70 w 268"/>
                  <a:gd name="T13" fmla="*/ 768 h 284"/>
                  <a:gd name="T14" fmla="*/ 138 w 268"/>
                  <a:gd name="T15" fmla="*/ 783 h 284"/>
                  <a:gd name="T16" fmla="*/ 160 w 268"/>
                  <a:gd name="T17" fmla="*/ 781 h 284"/>
                  <a:gd name="T18" fmla="*/ 181 w 268"/>
                  <a:gd name="T19" fmla="*/ 776 h 284"/>
                  <a:gd name="T20" fmla="*/ 200 w 268"/>
                  <a:gd name="T21" fmla="*/ 767 h 284"/>
                  <a:gd name="T22" fmla="*/ 217 w 268"/>
                  <a:gd name="T23" fmla="*/ 755 h 284"/>
                  <a:gd name="T24" fmla="*/ 219 w 268"/>
                  <a:gd name="T25" fmla="*/ 753 h 284"/>
                  <a:gd name="T26" fmla="*/ 127 w 268"/>
                  <a:gd name="T27" fmla="*/ 753 h 284"/>
                  <a:gd name="T28" fmla="*/ 107 w 268"/>
                  <a:gd name="T29" fmla="*/ 750 h 284"/>
                  <a:gd name="T30" fmla="*/ 49 w 268"/>
                  <a:gd name="T31" fmla="*/ 697 h 284"/>
                  <a:gd name="T32" fmla="*/ 36 w 268"/>
                  <a:gd name="T33" fmla="*/ 621 h 284"/>
                  <a:gd name="T34" fmla="*/ 41 w 268"/>
                  <a:gd name="T35" fmla="*/ 599 h 284"/>
                  <a:gd name="T36" fmla="*/ 78 w 268"/>
                  <a:gd name="T37" fmla="*/ 549 h 284"/>
                  <a:gd name="T38" fmla="*/ 145 w 268"/>
                  <a:gd name="T39" fmla="*/ 530 h 284"/>
                  <a:gd name="T40" fmla="*/ 216 w 268"/>
                  <a:gd name="T41" fmla="*/ 530 h 284"/>
                  <a:gd name="T42" fmla="*/ 208 w 268"/>
                  <a:gd name="T43" fmla="*/ 524 h 284"/>
                  <a:gd name="T44" fmla="*/ 189 w 268"/>
                  <a:gd name="T45" fmla="*/ 514 h 284"/>
                  <a:gd name="T46" fmla="*/ 167 w 268"/>
                  <a:gd name="T47" fmla="*/ 506 h 284"/>
                  <a:gd name="T48" fmla="*/ 142 w 268"/>
                  <a:gd name="T49" fmla="*/ 502 h 284"/>
                  <a:gd name="T50" fmla="*/ 116 w 268"/>
                  <a:gd name="T51" fmla="*/ 500 h 2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8" h="284">
                    <a:moveTo>
                      <a:pt x="116" y="0"/>
                    </a:moveTo>
                    <a:lnTo>
                      <a:pt x="55" y="24"/>
                    </a:lnTo>
                    <a:lnTo>
                      <a:pt x="14" y="73"/>
                    </a:lnTo>
                    <a:lnTo>
                      <a:pt x="0" y="141"/>
                    </a:lnTo>
                    <a:lnTo>
                      <a:pt x="1" y="163"/>
                    </a:lnTo>
                    <a:lnTo>
                      <a:pt x="24" y="225"/>
                    </a:lnTo>
                    <a:lnTo>
                      <a:pt x="70" y="268"/>
                    </a:lnTo>
                    <a:lnTo>
                      <a:pt x="138" y="283"/>
                    </a:lnTo>
                    <a:lnTo>
                      <a:pt x="160" y="281"/>
                    </a:lnTo>
                    <a:lnTo>
                      <a:pt x="181" y="276"/>
                    </a:lnTo>
                    <a:lnTo>
                      <a:pt x="200" y="267"/>
                    </a:lnTo>
                    <a:lnTo>
                      <a:pt x="217" y="255"/>
                    </a:lnTo>
                    <a:lnTo>
                      <a:pt x="219" y="253"/>
                    </a:lnTo>
                    <a:lnTo>
                      <a:pt x="127" y="253"/>
                    </a:lnTo>
                    <a:lnTo>
                      <a:pt x="107" y="250"/>
                    </a:lnTo>
                    <a:lnTo>
                      <a:pt x="49" y="197"/>
                    </a:lnTo>
                    <a:lnTo>
                      <a:pt x="36" y="121"/>
                    </a:lnTo>
                    <a:lnTo>
                      <a:pt x="41" y="99"/>
                    </a:lnTo>
                    <a:lnTo>
                      <a:pt x="78" y="49"/>
                    </a:lnTo>
                    <a:lnTo>
                      <a:pt x="145" y="30"/>
                    </a:lnTo>
                    <a:lnTo>
                      <a:pt x="216" y="30"/>
                    </a:lnTo>
                    <a:lnTo>
                      <a:pt x="208" y="24"/>
                    </a:lnTo>
                    <a:lnTo>
                      <a:pt x="189" y="14"/>
                    </a:lnTo>
                    <a:lnTo>
                      <a:pt x="167" y="6"/>
                    </a:lnTo>
                    <a:lnTo>
                      <a:pt x="142" y="2"/>
                    </a:lnTo>
                    <a:lnTo>
                      <a:pt x="116"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33" name="Freeform 36"/>
              <p:cNvSpPr>
                <a:spLocks/>
              </p:cNvSpPr>
              <p:nvPr/>
            </p:nvSpPr>
            <p:spPr bwMode="auto">
              <a:xfrm>
                <a:off x="3216" y="500"/>
                <a:ext cx="268" cy="284"/>
              </a:xfrm>
              <a:custGeom>
                <a:avLst/>
                <a:gdLst>
                  <a:gd name="T0" fmla="*/ 216 w 268"/>
                  <a:gd name="T1" fmla="*/ 530 h 284"/>
                  <a:gd name="T2" fmla="*/ 145 w 268"/>
                  <a:gd name="T3" fmla="*/ 530 h 284"/>
                  <a:gd name="T4" fmla="*/ 167 w 268"/>
                  <a:gd name="T5" fmla="*/ 535 h 284"/>
                  <a:gd name="T6" fmla="*/ 186 w 268"/>
                  <a:gd name="T7" fmla="*/ 544 h 284"/>
                  <a:gd name="T8" fmla="*/ 225 w 268"/>
                  <a:gd name="T9" fmla="*/ 594 h 284"/>
                  <a:gd name="T10" fmla="*/ 233 w 268"/>
                  <a:gd name="T11" fmla="*/ 641 h 284"/>
                  <a:gd name="T12" fmla="*/ 232 w 268"/>
                  <a:gd name="T13" fmla="*/ 658 h 284"/>
                  <a:gd name="T14" fmla="*/ 207 w 268"/>
                  <a:gd name="T15" fmla="*/ 719 h 284"/>
                  <a:gd name="T16" fmla="*/ 152 w 268"/>
                  <a:gd name="T17" fmla="*/ 751 h 284"/>
                  <a:gd name="T18" fmla="*/ 127 w 268"/>
                  <a:gd name="T19" fmla="*/ 753 h 284"/>
                  <a:gd name="T20" fmla="*/ 219 w 268"/>
                  <a:gd name="T21" fmla="*/ 753 h 284"/>
                  <a:gd name="T22" fmla="*/ 254 w 268"/>
                  <a:gd name="T23" fmla="*/ 703 h 284"/>
                  <a:gd name="T24" fmla="*/ 267 w 268"/>
                  <a:gd name="T25" fmla="*/ 631 h 284"/>
                  <a:gd name="T26" fmla="*/ 265 w 268"/>
                  <a:gd name="T27" fmla="*/ 609 h 284"/>
                  <a:gd name="T28" fmla="*/ 259 w 268"/>
                  <a:gd name="T29" fmla="*/ 588 h 284"/>
                  <a:gd name="T30" fmla="*/ 250 w 268"/>
                  <a:gd name="T31" fmla="*/ 569 h 284"/>
                  <a:gd name="T32" fmla="*/ 239 w 268"/>
                  <a:gd name="T33" fmla="*/ 552 h 284"/>
                  <a:gd name="T34" fmla="*/ 225 w 268"/>
                  <a:gd name="T35" fmla="*/ 537 h 284"/>
                  <a:gd name="T36" fmla="*/ 216 w 268"/>
                  <a:gd name="T37" fmla="*/ 530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8" h="284">
                    <a:moveTo>
                      <a:pt x="216" y="30"/>
                    </a:moveTo>
                    <a:lnTo>
                      <a:pt x="145" y="30"/>
                    </a:lnTo>
                    <a:lnTo>
                      <a:pt x="167" y="35"/>
                    </a:lnTo>
                    <a:lnTo>
                      <a:pt x="186" y="44"/>
                    </a:lnTo>
                    <a:lnTo>
                      <a:pt x="225" y="94"/>
                    </a:lnTo>
                    <a:lnTo>
                      <a:pt x="233" y="141"/>
                    </a:lnTo>
                    <a:lnTo>
                      <a:pt x="232" y="158"/>
                    </a:lnTo>
                    <a:lnTo>
                      <a:pt x="207" y="219"/>
                    </a:lnTo>
                    <a:lnTo>
                      <a:pt x="152" y="251"/>
                    </a:lnTo>
                    <a:lnTo>
                      <a:pt x="127" y="253"/>
                    </a:lnTo>
                    <a:lnTo>
                      <a:pt x="219" y="253"/>
                    </a:lnTo>
                    <a:lnTo>
                      <a:pt x="254" y="203"/>
                    </a:lnTo>
                    <a:lnTo>
                      <a:pt x="267" y="131"/>
                    </a:lnTo>
                    <a:lnTo>
                      <a:pt x="265" y="109"/>
                    </a:lnTo>
                    <a:lnTo>
                      <a:pt x="259" y="88"/>
                    </a:lnTo>
                    <a:lnTo>
                      <a:pt x="250" y="69"/>
                    </a:lnTo>
                    <a:lnTo>
                      <a:pt x="239" y="52"/>
                    </a:lnTo>
                    <a:lnTo>
                      <a:pt x="225" y="37"/>
                    </a:lnTo>
                    <a:lnTo>
                      <a:pt x="216"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20" name="Group 23"/>
            <p:cNvGrpSpPr>
              <a:grpSpLocks/>
            </p:cNvGrpSpPr>
            <p:nvPr/>
          </p:nvGrpSpPr>
          <p:grpSpPr bwMode="auto">
            <a:xfrm>
              <a:off x="3613" y="504"/>
              <a:ext cx="196" cy="275"/>
              <a:chOff x="3613" y="504"/>
              <a:chExt cx="196" cy="275"/>
            </a:xfrm>
          </p:grpSpPr>
          <p:sp>
            <p:nvSpPr>
              <p:cNvPr id="4129" name="Freeform 32"/>
              <p:cNvSpPr>
                <a:spLocks/>
              </p:cNvSpPr>
              <p:nvPr/>
            </p:nvSpPr>
            <p:spPr bwMode="auto">
              <a:xfrm>
                <a:off x="3613" y="504"/>
                <a:ext cx="196" cy="275"/>
              </a:xfrm>
              <a:custGeom>
                <a:avLst/>
                <a:gdLst>
                  <a:gd name="T0" fmla="*/ 108 w 196"/>
                  <a:gd name="T1" fmla="*/ 504 h 275"/>
                  <a:gd name="T2" fmla="*/ 0 w 196"/>
                  <a:gd name="T3" fmla="*/ 504 h 275"/>
                  <a:gd name="T4" fmla="*/ 0 w 196"/>
                  <a:gd name="T5" fmla="*/ 779 h 275"/>
                  <a:gd name="T6" fmla="*/ 33 w 196"/>
                  <a:gd name="T7" fmla="*/ 779 h 275"/>
                  <a:gd name="T8" fmla="*/ 33 w 196"/>
                  <a:gd name="T9" fmla="*/ 669 h 275"/>
                  <a:gd name="T10" fmla="*/ 129 w 196"/>
                  <a:gd name="T11" fmla="*/ 669 h 275"/>
                  <a:gd name="T12" fmla="*/ 127 w 196"/>
                  <a:gd name="T13" fmla="*/ 666 h 275"/>
                  <a:gd name="T14" fmla="*/ 144 w 196"/>
                  <a:gd name="T15" fmla="*/ 661 h 275"/>
                  <a:gd name="T16" fmla="*/ 160 w 196"/>
                  <a:gd name="T17" fmla="*/ 653 h 275"/>
                  <a:gd name="T18" fmla="*/ 172 w 196"/>
                  <a:gd name="T19" fmla="*/ 639 h 275"/>
                  <a:gd name="T20" fmla="*/ 33 w 196"/>
                  <a:gd name="T21" fmla="*/ 639 h 275"/>
                  <a:gd name="T22" fmla="*/ 33 w 196"/>
                  <a:gd name="T23" fmla="*/ 534 h 275"/>
                  <a:gd name="T24" fmla="*/ 175 w 196"/>
                  <a:gd name="T25" fmla="*/ 534 h 275"/>
                  <a:gd name="T26" fmla="*/ 170 w 196"/>
                  <a:gd name="T27" fmla="*/ 527 h 275"/>
                  <a:gd name="T28" fmla="*/ 152 w 196"/>
                  <a:gd name="T29" fmla="*/ 514 h 275"/>
                  <a:gd name="T30" fmla="*/ 132 w 196"/>
                  <a:gd name="T31" fmla="*/ 506 h 275"/>
                  <a:gd name="T32" fmla="*/ 108 w 196"/>
                  <a:gd name="T33" fmla="*/ 504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 h="275">
                    <a:moveTo>
                      <a:pt x="108" y="0"/>
                    </a:moveTo>
                    <a:lnTo>
                      <a:pt x="0" y="0"/>
                    </a:lnTo>
                    <a:lnTo>
                      <a:pt x="0" y="275"/>
                    </a:lnTo>
                    <a:lnTo>
                      <a:pt x="33" y="275"/>
                    </a:lnTo>
                    <a:lnTo>
                      <a:pt x="33" y="165"/>
                    </a:lnTo>
                    <a:lnTo>
                      <a:pt x="129" y="165"/>
                    </a:lnTo>
                    <a:lnTo>
                      <a:pt x="127" y="162"/>
                    </a:lnTo>
                    <a:lnTo>
                      <a:pt x="144" y="157"/>
                    </a:lnTo>
                    <a:lnTo>
                      <a:pt x="160" y="149"/>
                    </a:lnTo>
                    <a:lnTo>
                      <a:pt x="172" y="135"/>
                    </a:lnTo>
                    <a:lnTo>
                      <a:pt x="33" y="135"/>
                    </a:lnTo>
                    <a:lnTo>
                      <a:pt x="33" y="30"/>
                    </a:lnTo>
                    <a:lnTo>
                      <a:pt x="175" y="30"/>
                    </a:lnTo>
                    <a:lnTo>
                      <a:pt x="170" y="23"/>
                    </a:lnTo>
                    <a:lnTo>
                      <a:pt x="152" y="10"/>
                    </a:lnTo>
                    <a:lnTo>
                      <a:pt x="132" y="2"/>
                    </a:lnTo>
                    <a:lnTo>
                      <a:pt x="108"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30" name="Freeform 33"/>
              <p:cNvSpPr>
                <a:spLocks/>
              </p:cNvSpPr>
              <p:nvPr/>
            </p:nvSpPr>
            <p:spPr bwMode="auto">
              <a:xfrm>
                <a:off x="3613" y="504"/>
                <a:ext cx="196" cy="275"/>
              </a:xfrm>
              <a:custGeom>
                <a:avLst/>
                <a:gdLst>
                  <a:gd name="T0" fmla="*/ 129 w 196"/>
                  <a:gd name="T1" fmla="*/ 669 h 275"/>
                  <a:gd name="T2" fmla="*/ 87 w 196"/>
                  <a:gd name="T3" fmla="*/ 669 h 275"/>
                  <a:gd name="T4" fmla="*/ 156 w 196"/>
                  <a:gd name="T5" fmla="*/ 779 h 275"/>
                  <a:gd name="T6" fmla="*/ 195 w 196"/>
                  <a:gd name="T7" fmla="*/ 779 h 275"/>
                  <a:gd name="T8" fmla="*/ 129 w 196"/>
                  <a:gd name="T9" fmla="*/ 669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275">
                    <a:moveTo>
                      <a:pt x="129" y="165"/>
                    </a:moveTo>
                    <a:lnTo>
                      <a:pt x="87" y="165"/>
                    </a:lnTo>
                    <a:lnTo>
                      <a:pt x="156" y="275"/>
                    </a:lnTo>
                    <a:lnTo>
                      <a:pt x="195" y="275"/>
                    </a:lnTo>
                    <a:lnTo>
                      <a:pt x="129" y="165"/>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31" name="Freeform 34"/>
              <p:cNvSpPr>
                <a:spLocks/>
              </p:cNvSpPr>
              <p:nvPr/>
            </p:nvSpPr>
            <p:spPr bwMode="auto">
              <a:xfrm>
                <a:off x="3613" y="504"/>
                <a:ext cx="196" cy="275"/>
              </a:xfrm>
              <a:custGeom>
                <a:avLst/>
                <a:gdLst>
                  <a:gd name="T0" fmla="*/ 175 w 196"/>
                  <a:gd name="T1" fmla="*/ 534 h 275"/>
                  <a:gd name="T2" fmla="*/ 33 w 196"/>
                  <a:gd name="T3" fmla="*/ 534 h 275"/>
                  <a:gd name="T4" fmla="*/ 122 w 196"/>
                  <a:gd name="T5" fmla="*/ 537 h 275"/>
                  <a:gd name="T6" fmla="*/ 141 w 196"/>
                  <a:gd name="T7" fmla="*/ 547 h 275"/>
                  <a:gd name="T8" fmla="*/ 153 w 196"/>
                  <a:gd name="T9" fmla="*/ 564 h 275"/>
                  <a:gd name="T10" fmla="*/ 158 w 196"/>
                  <a:gd name="T11" fmla="*/ 587 h 275"/>
                  <a:gd name="T12" fmla="*/ 155 w 196"/>
                  <a:gd name="T13" fmla="*/ 604 h 275"/>
                  <a:gd name="T14" fmla="*/ 145 w 196"/>
                  <a:gd name="T15" fmla="*/ 623 h 275"/>
                  <a:gd name="T16" fmla="*/ 127 w 196"/>
                  <a:gd name="T17" fmla="*/ 635 h 275"/>
                  <a:gd name="T18" fmla="*/ 104 w 196"/>
                  <a:gd name="T19" fmla="*/ 639 h 275"/>
                  <a:gd name="T20" fmla="*/ 172 w 196"/>
                  <a:gd name="T21" fmla="*/ 639 h 275"/>
                  <a:gd name="T22" fmla="*/ 173 w 196"/>
                  <a:gd name="T23" fmla="*/ 639 h 275"/>
                  <a:gd name="T24" fmla="*/ 183 w 196"/>
                  <a:gd name="T25" fmla="*/ 620 h 275"/>
                  <a:gd name="T26" fmla="*/ 189 w 196"/>
                  <a:gd name="T27" fmla="*/ 595 h 275"/>
                  <a:gd name="T28" fmla="*/ 190 w 196"/>
                  <a:gd name="T29" fmla="*/ 564 h 275"/>
                  <a:gd name="T30" fmla="*/ 182 w 196"/>
                  <a:gd name="T31" fmla="*/ 544 h 275"/>
                  <a:gd name="T32" fmla="*/ 175 w 196"/>
                  <a:gd name="T33" fmla="*/ 534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 h="275">
                    <a:moveTo>
                      <a:pt x="175" y="30"/>
                    </a:moveTo>
                    <a:lnTo>
                      <a:pt x="33" y="30"/>
                    </a:lnTo>
                    <a:lnTo>
                      <a:pt x="122" y="33"/>
                    </a:lnTo>
                    <a:lnTo>
                      <a:pt x="141" y="43"/>
                    </a:lnTo>
                    <a:lnTo>
                      <a:pt x="153" y="60"/>
                    </a:lnTo>
                    <a:lnTo>
                      <a:pt x="158" y="83"/>
                    </a:lnTo>
                    <a:lnTo>
                      <a:pt x="155" y="100"/>
                    </a:lnTo>
                    <a:lnTo>
                      <a:pt x="145" y="119"/>
                    </a:lnTo>
                    <a:lnTo>
                      <a:pt x="127" y="131"/>
                    </a:lnTo>
                    <a:lnTo>
                      <a:pt x="104" y="135"/>
                    </a:lnTo>
                    <a:lnTo>
                      <a:pt x="172" y="135"/>
                    </a:lnTo>
                    <a:lnTo>
                      <a:pt x="173" y="135"/>
                    </a:lnTo>
                    <a:lnTo>
                      <a:pt x="183" y="116"/>
                    </a:lnTo>
                    <a:lnTo>
                      <a:pt x="189" y="91"/>
                    </a:lnTo>
                    <a:lnTo>
                      <a:pt x="190" y="60"/>
                    </a:lnTo>
                    <a:lnTo>
                      <a:pt x="182" y="40"/>
                    </a:lnTo>
                    <a:lnTo>
                      <a:pt x="175"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21" name="Group 24"/>
            <p:cNvGrpSpPr>
              <a:grpSpLocks/>
            </p:cNvGrpSpPr>
            <p:nvPr/>
          </p:nvGrpSpPr>
          <p:grpSpPr bwMode="auto">
            <a:xfrm>
              <a:off x="3919" y="500"/>
              <a:ext cx="201" cy="284"/>
              <a:chOff x="3919" y="500"/>
              <a:chExt cx="201" cy="284"/>
            </a:xfrm>
          </p:grpSpPr>
          <p:sp>
            <p:nvSpPr>
              <p:cNvPr id="4126" name="Freeform 29"/>
              <p:cNvSpPr>
                <a:spLocks/>
              </p:cNvSpPr>
              <p:nvPr/>
            </p:nvSpPr>
            <p:spPr bwMode="auto">
              <a:xfrm>
                <a:off x="3919" y="500"/>
                <a:ext cx="201" cy="284"/>
              </a:xfrm>
              <a:custGeom>
                <a:avLst/>
                <a:gdLst>
                  <a:gd name="T0" fmla="*/ 20 w 201"/>
                  <a:gd name="T1" fmla="*/ 714 h 284"/>
                  <a:gd name="T2" fmla="*/ 0 w 201"/>
                  <a:gd name="T3" fmla="*/ 740 h 284"/>
                  <a:gd name="T4" fmla="*/ 10 w 201"/>
                  <a:gd name="T5" fmla="*/ 750 h 284"/>
                  <a:gd name="T6" fmla="*/ 24 w 201"/>
                  <a:gd name="T7" fmla="*/ 761 h 284"/>
                  <a:gd name="T8" fmla="*/ 41 w 201"/>
                  <a:gd name="T9" fmla="*/ 771 h 284"/>
                  <a:gd name="T10" fmla="*/ 61 w 201"/>
                  <a:gd name="T11" fmla="*/ 778 h 284"/>
                  <a:gd name="T12" fmla="*/ 83 w 201"/>
                  <a:gd name="T13" fmla="*/ 782 h 284"/>
                  <a:gd name="T14" fmla="*/ 108 w 201"/>
                  <a:gd name="T15" fmla="*/ 783 h 284"/>
                  <a:gd name="T16" fmla="*/ 135 w 201"/>
                  <a:gd name="T17" fmla="*/ 780 h 284"/>
                  <a:gd name="T18" fmla="*/ 157 w 201"/>
                  <a:gd name="T19" fmla="*/ 773 h 284"/>
                  <a:gd name="T20" fmla="*/ 174 w 201"/>
                  <a:gd name="T21" fmla="*/ 762 h 284"/>
                  <a:gd name="T22" fmla="*/ 182 w 201"/>
                  <a:gd name="T23" fmla="*/ 752 h 284"/>
                  <a:gd name="T24" fmla="*/ 89 w 201"/>
                  <a:gd name="T25" fmla="*/ 752 h 284"/>
                  <a:gd name="T26" fmla="*/ 67 w 201"/>
                  <a:gd name="T27" fmla="*/ 747 h 284"/>
                  <a:gd name="T28" fmla="*/ 49 w 201"/>
                  <a:gd name="T29" fmla="*/ 738 h 284"/>
                  <a:gd name="T30" fmla="*/ 33 w 201"/>
                  <a:gd name="T31" fmla="*/ 726 h 284"/>
                  <a:gd name="T32" fmla="*/ 20 w 201"/>
                  <a:gd name="T33" fmla="*/ 714 h 2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84">
                    <a:moveTo>
                      <a:pt x="20" y="214"/>
                    </a:moveTo>
                    <a:lnTo>
                      <a:pt x="0" y="240"/>
                    </a:lnTo>
                    <a:lnTo>
                      <a:pt x="10" y="250"/>
                    </a:lnTo>
                    <a:lnTo>
                      <a:pt x="24" y="261"/>
                    </a:lnTo>
                    <a:lnTo>
                      <a:pt x="41" y="271"/>
                    </a:lnTo>
                    <a:lnTo>
                      <a:pt x="61" y="278"/>
                    </a:lnTo>
                    <a:lnTo>
                      <a:pt x="83" y="282"/>
                    </a:lnTo>
                    <a:lnTo>
                      <a:pt x="108" y="283"/>
                    </a:lnTo>
                    <a:lnTo>
                      <a:pt x="135" y="280"/>
                    </a:lnTo>
                    <a:lnTo>
                      <a:pt x="157" y="273"/>
                    </a:lnTo>
                    <a:lnTo>
                      <a:pt x="174" y="262"/>
                    </a:lnTo>
                    <a:lnTo>
                      <a:pt x="182" y="252"/>
                    </a:lnTo>
                    <a:lnTo>
                      <a:pt x="89" y="252"/>
                    </a:lnTo>
                    <a:lnTo>
                      <a:pt x="67" y="247"/>
                    </a:lnTo>
                    <a:lnTo>
                      <a:pt x="49" y="238"/>
                    </a:lnTo>
                    <a:lnTo>
                      <a:pt x="33" y="226"/>
                    </a:lnTo>
                    <a:lnTo>
                      <a:pt x="20" y="214"/>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27" name="Freeform 30"/>
              <p:cNvSpPr>
                <a:spLocks/>
              </p:cNvSpPr>
              <p:nvPr/>
            </p:nvSpPr>
            <p:spPr bwMode="auto">
              <a:xfrm>
                <a:off x="3919" y="500"/>
                <a:ext cx="201" cy="284"/>
              </a:xfrm>
              <a:custGeom>
                <a:avLst/>
                <a:gdLst>
                  <a:gd name="T0" fmla="*/ 88 w 201"/>
                  <a:gd name="T1" fmla="*/ 500 h 284"/>
                  <a:gd name="T2" fmla="*/ 31 w 201"/>
                  <a:gd name="T3" fmla="*/ 527 h 284"/>
                  <a:gd name="T4" fmla="*/ 10 w 201"/>
                  <a:gd name="T5" fmla="*/ 591 h 284"/>
                  <a:gd name="T6" fmla="*/ 17 w 201"/>
                  <a:gd name="T7" fmla="*/ 609 h 284"/>
                  <a:gd name="T8" fmla="*/ 89 w 201"/>
                  <a:gd name="T9" fmla="*/ 651 h 284"/>
                  <a:gd name="T10" fmla="*/ 114 w 201"/>
                  <a:gd name="T11" fmla="*/ 658 h 284"/>
                  <a:gd name="T12" fmla="*/ 135 w 201"/>
                  <a:gd name="T13" fmla="*/ 665 h 284"/>
                  <a:gd name="T14" fmla="*/ 152 w 201"/>
                  <a:gd name="T15" fmla="*/ 676 h 284"/>
                  <a:gd name="T16" fmla="*/ 163 w 201"/>
                  <a:gd name="T17" fmla="*/ 692 h 284"/>
                  <a:gd name="T18" fmla="*/ 167 w 201"/>
                  <a:gd name="T19" fmla="*/ 715 h 284"/>
                  <a:gd name="T20" fmla="*/ 161 w 201"/>
                  <a:gd name="T21" fmla="*/ 729 h 284"/>
                  <a:gd name="T22" fmla="*/ 147 w 201"/>
                  <a:gd name="T23" fmla="*/ 741 h 284"/>
                  <a:gd name="T24" fmla="*/ 124 w 201"/>
                  <a:gd name="T25" fmla="*/ 749 h 284"/>
                  <a:gd name="T26" fmla="*/ 89 w 201"/>
                  <a:gd name="T27" fmla="*/ 752 h 284"/>
                  <a:gd name="T28" fmla="*/ 182 w 201"/>
                  <a:gd name="T29" fmla="*/ 752 h 284"/>
                  <a:gd name="T30" fmla="*/ 187 w 201"/>
                  <a:gd name="T31" fmla="*/ 747 h 284"/>
                  <a:gd name="T32" fmla="*/ 195 w 201"/>
                  <a:gd name="T33" fmla="*/ 728 h 284"/>
                  <a:gd name="T34" fmla="*/ 200 w 201"/>
                  <a:gd name="T35" fmla="*/ 707 h 284"/>
                  <a:gd name="T36" fmla="*/ 201 w 201"/>
                  <a:gd name="T37" fmla="*/ 683 h 284"/>
                  <a:gd name="T38" fmla="*/ 193 w 201"/>
                  <a:gd name="T39" fmla="*/ 665 h 284"/>
                  <a:gd name="T40" fmla="*/ 143 w 201"/>
                  <a:gd name="T41" fmla="*/ 630 h 284"/>
                  <a:gd name="T42" fmla="*/ 97 w 201"/>
                  <a:gd name="T43" fmla="*/ 616 h 284"/>
                  <a:gd name="T44" fmla="*/ 76 w 201"/>
                  <a:gd name="T45" fmla="*/ 609 h 284"/>
                  <a:gd name="T46" fmla="*/ 59 w 201"/>
                  <a:gd name="T47" fmla="*/ 598 h 284"/>
                  <a:gd name="T48" fmla="*/ 49 w 201"/>
                  <a:gd name="T49" fmla="*/ 583 h 284"/>
                  <a:gd name="T50" fmla="*/ 46 w 201"/>
                  <a:gd name="T51" fmla="*/ 560 h 284"/>
                  <a:gd name="T52" fmla="*/ 57 w 201"/>
                  <a:gd name="T53" fmla="*/ 544 h 284"/>
                  <a:gd name="T54" fmla="*/ 77 w 201"/>
                  <a:gd name="T55" fmla="*/ 534 h 284"/>
                  <a:gd name="T56" fmla="*/ 104 w 201"/>
                  <a:gd name="T57" fmla="*/ 530 h 284"/>
                  <a:gd name="T58" fmla="*/ 186 w 201"/>
                  <a:gd name="T59" fmla="*/ 530 h 284"/>
                  <a:gd name="T60" fmla="*/ 187 w 201"/>
                  <a:gd name="T61" fmla="*/ 528 h 284"/>
                  <a:gd name="T62" fmla="*/ 173 w 201"/>
                  <a:gd name="T63" fmla="*/ 518 h 284"/>
                  <a:gd name="T64" fmla="*/ 156 w 201"/>
                  <a:gd name="T65" fmla="*/ 510 h 284"/>
                  <a:gd name="T66" fmla="*/ 137 w 201"/>
                  <a:gd name="T67" fmla="*/ 505 h 284"/>
                  <a:gd name="T68" fmla="*/ 114 w 201"/>
                  <a:gd name="T69" fmla="*/ 501 h 284"/>
                  <a:gd name="T70" fmla="*/ 88 w 201"/>
                  <a:gd name="T71" fmla="*/ 500 h 2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1" h="284">
                    <a:moveTo>
                      <a:pt x="88" y="0"/>
                    </a:moveTo>
                    <a:lnTo>
                      <a:pt x="31" y="27"/>
                    </a:lnTo>
                    <a:lnTo>
                      <a:pt x="10" y="91"/>
                    </a:lnTo>
                    <a:lnTo>
                      <a:pt x="17" y="109"/>
                    </a:lnTo>
                    <a:lnTo>
                      <a:pt x="89" y="151"/>
                    </a:lnTo>
                    <a:lnTo>
                      <a:pt x="114" y="158"/>
                    </a:lnTo>
                    <a:lnTo>
                      <a:pt x="135" y="165"/>
                    </a:lnTo>
                    <a:lnTo>
                      <a:pt x="152" y="176"/>
                    </a:lnTo>
                    <a:lnTo>
                      <a:pt x="163" y="192"/>
                    </a:lnTo>
                    <a:lnTo>
                      <a:pt x="167" y="215"/>
                    </a:lnTo>
                    <a:lnTo>
                      <a:pt x="161" y="229"/>
                    </a:lnTo>
                    <a:lnTo>
                      <a:pt x="147" y="241"/>
                    </a:lnTo>
                    <a:lnTo>
                      <a:pt x="124" y="249"/>
                    </a:lnTo>
                    <a:lnTo>
                      <a:pt x="89" y="252"/>
                    </a:lnTo>
                    <a:lnTo>
                      <a:pt x="182" y="252"/>
                    </a:lnTo>
                    <a:lnTo>
                      <a:pt x="187" y="247"/>
                    </a:lnTo>
                    <a:lnTo>
                      <a:pt x="195" y="228"/>
                    </a:lnTo>
                    <a:lnTo>
                      <a:pt x="200" y="207"/>
                    </a:lnTo>
                    <a:lnTo>
                      <a:pt x="201" y="183"/>
                    </a:lnTo>
                    <a:lnTo>
                      <a:pt x="193" y="165"/>
                    </a:lnTo>
                    <a:lnTo>
                      <a:pt x="143" y="130"/>
                    </a:lnTo>
                    <a:lnTo>
                      <a:pt x="97" y="116"/>
                    </a:lnTo>
                    <a:lnTo>
                      <a:pt x="76" y="109"/>
                    </a:lnTo>
                    <a:lnTo>
                      <a:pt x="59" y="98"/>
                    </a:lnTo>
                    <a:lnTo>
                      <a:pt x="49" y="83"/>
                    </a:lnTo>
                    <a:lnTo>
                      <a:pt x="46" y="60"/>
                    </a:lnTo>
                    <a:lnTo>
                      <a:pt x="57" y="44"/>
                    </a:lnTo>
                    <a:lnTo>
                      <a:pt x="77" y="34"/>
                    </a:lnTo>
                    <a:lnTo>
                      <a:pt x="104" y="30"/>
                    </a:lnTo>
                    <a:lnTo>
                      <a:pt x="186" y="30"/>
                    </a:lnTo>
                    <a:lnTo>
                      <a:pt x="187" y="28"/>
                    </a:lnTo>
                    <a:lnTo>
                      <a:pt x="173" y="18"/>
                    </a:lnTo>
                    <a:lnTo>
                      <a:pt x="156" y="10"/>
                    </a:lnTo>
                    <a:lnTo>
                      <a:pt x="137" y="5"/>
                    </a:lnTo>
                    <a:lnTo>
                      <a:pt x="114" y="1"/>
                    </a:lnTo>
                    <a:lnTo>
                      <a:pt x="88"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28" name="Freeform 31"/>
              <p:cNvSpPr>
                <a:spLocks/>
              </p:cNvSpPr>
              <p:nvPr/>
            </p:nvSpPr>
            <p:spPr bwMode="auto">
              <a:xfrm>
                <a:off x="3919" y="500"/>
                <a:ext cx="201" cy="284"/>
              </a:xfrm>
              <a:custGeom>
                <a:avLst/>
                <a:gdLst>
                  <a:gd name="T0" fmla="*/ 186 w 201"/>
                  <a:gd name="T1" fmla="*/ 530 h 284"/>
                  <a:gd name="T2" fmla="*/ 104 w 201"/>
                  <a:gd name="T3" fmla="*/ 530 h 284"/>
                  <a:gd name="T4" fmla="*/ 124 w 201"/>
                  <a:gd name="T5" fmla="*/ 533 h 284"/>
                  <a:gd name="T6" fmla="*/ 143 w 201"/>
                  <a:gd name="T7" fmla="*/ 539 h 284"/>
                  <a:gd name="T8" fmla="*/ 161 w 201"/>
                  <a:gd name="T9" fmla="*/ 549 h 284"/>
                  <a:gd name="T10" fmla="*/ 177 w 201"/>
                  <a:gd name="T11" fmla="*/ 563 h 284"/>
                  <a:gd name="T12" fmla="*/ 186 w 201"/>
                  <a:gd name="T13" fmla="*/ 530 h 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284">
                    <a:moveTo>
                      <a:pt x="186" y="30"/>
                    </a:moveTo>
                    <a:lnTo>
                      <a:pt x="104" y="30"/>
                    </a:lnTo>
                    <a:lnTo>
                      <a:pt x="124" y="33"/>
                    </a:lnTo>
                    <a:lnTo>
                      <a:pt x="143" y="39"/>
                    </a:lnTo>
                    <a:lnTo>
                      <a:pt x="161" y="49"/>
                    </a:lnTo>
                    <a:lnTo>
                      <a:pt x="177" y="63"/>
                    </a:lnTo>
                    <a:lnTo>
                      <a:pt x="186"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22" name="Group 25"/>
            <p:cNvGrpSpPr>
              <a:grpSpLocks/>
            </p:cNvGrpSpPr>
            <p:nvPr/>
          </p:nvGrpSpPr>
          <p:grpSpPr bwMode="auto">
            <a:xfrm>
              <a:off x="2207" y="59"/>
              <a:ext cx="94" cy="223"/>
              <a:chOff x="2207" y="59"/>
              <a:chExt cx="94" cy="223"/>
            </a:xfrm>
          </p:grpSpPr>
          <p:sp>
            <p:nvSpPr>
              <p:cNvPr id="4125" name="Freeform 28"/>
              <p:cNvSpPr>
                <a:spLocks/>
              </p:cNvSpPr>
              <p:nvPr/>
            </p:nvSpPr>
            <p:spPr bwMode="auto">
              <a:xfrm>
                <a:off x="2207" y="59"/>
                <a:ext cx="94" cy="223"/>
              </a:xfrm>
              <a:custGeom>
                <a:avLst/>
                <a:gdLst>
                  <a:gd name="T0" fmla="*/ 0 w 94"/>
                  <a:gd name="T1" fmla="*/ 59 h 223"/>
                  <a:gd name="T2" fmla="*/ 74 w 94"/>
                  <a:gd name="T3" fmla="*/ 158 h 223"/>
                  <a:gd name="T4" fmla="*/ 28 w 94"/>
                  <a:gd name="T5" fmla="*/ 182 h 223"/>
                  <a:gd name="T6" fmla="*/ 9 w 94"/>
                  <a:gd name="T7" fmla="*/ 214 h 223"/>
                  <a:gd name="T8" fmla="*/ 93 w 94"/>
                  <a:gd name="T9" fmla="*/ 281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223">
                    <a:moveTo>
                      <a:pt x="0" y="0"/>
                    </a:moveTo>
                    <a:lnTo>
                      <a:pt x="74" y="99"/>
                    </a:lnTo>
                    <a:lnTo>
                      <a:pt x="28" y="123"/>
                    </a:lnTo>
                    <a:lnTo>
                      <a:pt x="9" y="155"/>
                    </a:lnTo>
                    <a:lnTo>
                      <a:pt x="93" y="222"/>
                    </a:lnTo>
                  </a:path>
                </a:pathLst>
              </a:custGeom>
              <a:noFill/>
              <a:ln w="9868">
                <a:solidFill>
                  <a:srgbClr val="FBFCFB"/>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4123" name="Group 26"/>
            <p:cNvGrpSpPr>
              <a:grpSpLocks/>
            </p:cNvGrpSpPr>
            <p:nvPr/>
          </p:nvGrpSpPr>
          <p:grpSpPr bwMode="auto">
            <a:xfrm>
              <a:off x="2528" y="74"/>
              <a:ext cx="57" cy="418"/>
              <a:chOff x="2528" y="74"/>
              <a:chExt cx="57" cy="418"/>
            </a:xfrm>
          </p:grpSpPr>
          <p:sp>
            <p:nvSpPr>
              <p:cNvPr id="4124" name="Freeform 27"/>
              <p:cNvSpPr>
                <a:spLocks/>
              </p:cNvSpPr>
              <p:nvPr/>
            </p:nvSpPr>
            <p:spPr bwMode="auto">
              <a:xfrm>
                <a:off x="2528" y="74"/>
                <a:ext cx="57" cy="418"/>
              </a:xfrm>
              <a:custGeom>
                <a:avLst/>
                <a:gdLst>
                  <a:gd name="T0" fmla="*/ 57 w 57"/>
                  <a:gd name="T1" fmla="*/ 74 h 418"/>
                  <a:gd name="T2" fmla="*/ 56 w 57"/>
                  <a:gd name="T3" fmla="*/ 142 h 418"/>
                  <a:gd name="T4" fmla="*/ 53 w 57"/>
                  <a:gd name="T5" fmla="*/ 222 h 418"/>
                  <a:gd name="T6" fmla="*/ 48 w 57"/>
                  <a:gd name="T7" fmla="*/ 298 h 418"/>
                  <a:gd name="T8" fmla="*/ 38 w 57"/>
                  <a:gd name="T9" fmla="*/ 360 h 418"/>
                  <a:gd name="T10" fmla="*/ 20 w 57"/>
                  <a:gd name="T11" fmla="*/ 427 h 418"/>
                  <a:gd name="T12" fmla="*/ 8 w 57"/>
                  <a:gd name="T13" fmla="*/ 468 h 418"/>
                  <a:gd name="T14" fmla="*/ 0 w 57"/>
                  <a:gd name="T15" fmla="*/ 492 h 4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418">
                    <a:moveTo>
                      <a:pt x="57" y="0"/>
                    </a:moveTo>
                    <a:lnTo>
                      <a:pt x="56" y="68"/>
                    </a:lnTo>
                    <a:lnTo>
                      <a:pt x="53" y="148"/>
                    </a:lnTo>
                    <a:lnTo>
                      <a:pt x="48" y="224"/>
                    </a:lnTo>
                    <a:lnTo>
                      <a:pt x="38" y="286"/>
                    </a:lnTo>
                    <a:lnTo>
                      <a:pt x="20" y="353"/>
                    </a:lnTo>
                    <a:lnTo>
                      <a:pt x="8" y="394"/>
                    </a:lnTo>
                    <a:lnTo>
                      <a:pt x="0" y="418"/>
                    </a:lnTo>
                  </a:path>
                </a:pathLst>
              </a:custGeom>
              <a:noFill/>
              <a:ln w="9868">
                <a:solidFill>
                  <a:srgbClr val="F8F9FA"/>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spTree>
    <p:extLst>
      <p:ext uri="{BB962C8B-B14F-4D97-AF65-F5344CB8AC3E}">
        <p14:creationId xmlns:p14="http://schemas.microsoft.com/office/powerpoint/2010/main" val="1946539912"/>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B.	</a:t>
            </a:r>
            <a:r>
              <a:rPr lang="en-US" sz="4000" b="1" dirty="0">
                <a:solidFill>
                  <a:schemeClr val="accent1"/>
                </a:solidFill>
                <a:effectLst>
                  <a:outerShdw blurRad="38100" dist="38100" dir="2700000" algn="tl">
                    <a:srgbClr val="000000"/>
                  </a:outerShdw>
                </a:effectLst>
                <a:latin typeface="Arial" charset="0"/>
              </a:rPr>
              <a:t> God’s Design for Peace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2643188"/>
            <a:ext cx="9144000" cy="2554287"/>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a:t>
            </a:r>
            <a:r>
              <a:rPr lang="en-US" sz="4000" b="1" dirty="0">
                <a:solidFill>
                  <a:schemeClr val="accent1"/>
                </a:solidFill>
                <a:effectLst>
                  <a:outerShdw blurRad="38100" dist="38100" dir="2700000" algn="tl">
                    <a:srgbClr val="000000"/>
                  </a:outerShdw>
                </a:effectLst>
                <a:latin typeface="Arial" charset="0"/>
                <a:cs typeface="+mn-cs"/>
              </a:rPr>
              <a:t>Isaiah 32:17</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Isaiah 26:3</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Isaiah 48:18</a:t>
            </a:r>
          </a:p>
        </p:txBody>
      </p:sp>
      <p:sp>
        <p:nvSpPr>
          <p:cNvPr id="100358" name="Rectangle 6"/>
          <p:cNvSpPr>
            <a:spLocks noChangeArrowheads="1"/>
          </p:cNvSpPr>
          <p:nvPr/>
        </p:nvSpPr>
        <p:spPr bwMode="auto">
          <a:xfrm>
            <a:off x="-19050" y="1319213"/>
            <a:ext cx="9144000" cy="1323975"/>
          </a:xfrm>
          <a:prstGeom prst="rect">
            <a:avLst/>
          </a:prstGeom>
          <a:noFill/>
          <a:ln w="9525">
            <a:noFill/>
            <a:miter lim="800000"/>
            <a:headEnd/>
            <a:tailEnd/>
          </a:ln>
          <a:effectLst/>
        </p:spPr>
        <p:txBody>
          <a:bodyPr>
            <a:spAutoFit/>
          </a:bodyPr>
          <a:lstStyle/>
          <a:p>
            <a:pPr marL="2743200" lvl="4" indent="-914400">
              <a:defRPr/>
            </a:pPr>
            <a:r>
              <a:rPr lang="en-US" sz="4000" b="1" dirty="0">
                <a:solidFill>
                  <a:schemeClr val="accent1"/>
                </a:solidFill>
                <a:effectLst>
                  <a:outerShdw blurRad="38100" dist="38100" dir="2700000" algn="tl">
                    <a:srgbClr val="000000"/>
                  </a:outerShdw>
                </a:effectLst>
                <a:latin typeface="Arial" charset="0"/>
                <a:cs typeface="+mn-cs"/>
              </a:rPr>
              <a:t>3.	God desires us to live at peace with ourselves</a:t>
            </a:r>
          </a:p>
        </p:txBody>
      </p:sp>
      <p:sp>
        <p:nvSpPr>
          <p:cNvPr id="2" name="Slide Number Placeholder 1"/>
          <p:cNvSpPr>
            <a:spLocks noGrp="1"/>
          </p:cNvSpPr>
          <p:nvPr>
            <p:ph type="sldNum" sz="quarter" idx="12"/>
          </p:nvPr>
        </p:nvSpPr>
        <p:spPr/>
        <p:txBody>
          <a:bodyPr/>
          <a:lstStyle/>
          <a:p>
            <a:pPr>
              <a:defRPr/>
            </a:pPr>
            <a:fld id="{AE9014FE-ADC8-43B4-BF01-C9A950B3E2A4}" type="slidenum">
              <a:rPr lang="en-US" smtClean="0"/>
              <a:pPr>
                <a:defRPr/>
              </a:pPr>
              <a:t>20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00356"/>
                                        </p:tgtEl>
                                        <p:attrNameLst>
                                          <p:attrName>style.visibility</p:attrName>
                                        </p:attrNameLst>
                                      </p:cBhvr>
                                      <p:to>
                                        <p:strVal val="visible"/>
                                      </p:to>
                                    </p:set>
                                    <p:animEffect transition="in" filter="barn(inVertical)">
                                      <p:cBhvr>
                                        <p:cTn id="11" dur="5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B.	</a:t>
            </a:r>
            <a:r>
              <a:rPr lang="en-US" sz="4000" b="1" dirty="0">
                <a:solidFill>
                  <a:schemeClr val="accent1"/>
                </a:solidFill>
                <a:effectLst>
                  <a:outerShdw blurRad="38100" dist="38100" dir="2700000" algn="tl">
                    <a:srgbClr val="000000"/>
                  </a:outerShdw>
                </a:effectLst>
                <a:latin typeface="Arial" charset="0"/>
              </a:rPr>
              <a:t> God’s Design for Peace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3200400"/>
            <a:ext cx="9144000" cy="2554287"/>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Isaiah 32:17 "The work of righteousness will be peace, And the effect of righteousness, quietness and assurance forever."</a:t>
            </a:r>
            <a:endParaRPr lang="en-US" sz="4000" b="1" dirty="0">
              <a:solidFill>
                <a:schemeClr val="accent1"/>
              </a:solidFill>
              <a:effectLst>
                <a:outerShdw blurRad="38100" dist="38100" dir="2700000" algn="tl">
                  <a:srgbClr val="000000"/>
                </a:outerShdw>
              </a:effectLst>
              <a:latin typeface="Arial" charset="0"/>
              <a:cs typeface="+mn-cs"/>
            </a:endParaRPr>
          </a:p>
        </p:txBody>
      </p:sp>
      <p:sp>
        <p:nvSpPr>
          <p:cNvPr id="100358" name="Rectangle 6"/>
          <p:cNvSpPr>
            <a:spLocks noChangeArrowheads="1"/>
          </p:cNvSpPr>
          <p:nvPr/>
        </p:nvSpPr>
        <p:spPr bwMode="auto">
          <a:xfrm>
            <a:off x="-19050" y="1319213"/>
            <a:ext cx="9144000" cy="1323975"/>
          </a:xfrm>
          <a:prstGeom prst="rect">
            <a:avLst/>
          </a:prstGeom>
          <a:noFill/>
          <a:ln w="9525">
            <a:noFill/>
            <a:miter lim="800000"/>
            <a:headEnd/>
            <a:tailEnd/>
          </a:ln>
          <a:effectLst/>
        </p:spPr>
        <p:txBody>
          <a:bodyPr>
            <a:spAutoFit/>
          </a:bodyPr>
          <a:lstStyle/>
          <a:p>
            <a:pPr marL="2743200" lvl="4" indent="-914400">
              <a:defRPr/>
            </a:pPr>
            <a:r>
              <a:rPr lang="en-US" sz="4000" b="1" dirty="0">
                <a:solidFill>
                  <a:schemeClr val="accent1"/>
                </a:solidFill>
                <a:effectLst>
                  <a:outerShdw blurRad="38100" dist="38100" dir="2700000" algn="tl">
                    <a:srgbClr val="000000"/>
                  </a:outerShdw>
                </a:effectLst>
                <a:latin typeface="Arial" charset="0"/>
                <a:cs typeface="+mn-cs"/>
              </a:rPr>
              <a:t>3.	God desires us to live at peace with ourselves</a:t>
            </a:r>
          </a:p>
        </p:txBody>
      </p:sp>
      <p:sp>
        <p:nvSpPr>
          <p:cNvPr id="2" name="Slide Number Placeholder 1"/>
          <p:cNvSpPr>
            <a:spLocks noGrp="1"/>
          </p:cNvSpPr>
          <p:nvPr>
            <p:ph type="sldNum" sz="quarter" idx="12"/>
          </p:nvPr>
        </p:nvSpPr>
        <p:spPr/>
        <p:txBody>
          <a:bodyPr/>
          <a:lstStyle/>
          <a:p>
            <a:pPr>
              <a:defRPr/>
            </a:pPr>
            <a:fld id="{AE9014FE-ADC8-43B4-BF01-C9A950B3E2A4}" type="slidenum">
              <a:rPr lang="en-US" smtClean="0"/>
              <a:pPr>
                <a:defRPr/>
              </a:pPr>
              <a:t>21</a:t>
            </a:fld>
            <a:endParaRPr lang="en-US"/>
          </a:p>
        </p:txBody>
      </p:sp>
    </p:spTree>
    <p:extLst>
      <p:ext uri="{BB962C8B-B14F-4D97-AF65-F5344CB8AC3E}">
        <p14:creationId xmlns:p14="http://schemas.microsoft.com/office/powerpoint/2010/main" val="378627060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B.	</a:t>
            </a:r>
            <a:r>
              <a:rPr lang="en-US" sz="4000" b="1" dirty="0">
                <a:solidFill>
                  <a:schemeClr val="accent1"/>
                </a:solidFill>
                <a:effectLst>
                  <a:outerShdw blurRad="38100" dist="38100" dir="2700000" algn="tl">
                    <a:srgbClr val="000000"/>
                  </a:outerShdw>
                </a:effectLst>
                <a:latin typeface="Arial" charset="0"/>
              </a:rPr>
              <a:t> God’s Design for Peace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3200400"/>
            <a:ext cx="9144000" cy="2554287"/>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Isaiah 26:3 "You will keep him in perfect peace, Whose mind is stayed on You, Because he trusts in You."</a:t>
            </a:r>
            <a:endParaRPr lang="en-US" sz="4000" b="1" dirty="0">
              <a:solidFill>
                <a:schemeClr val="accent1"/>
              </a:solidFill>
              <a:effectLst>
                <a:outerShdw blurRad="38100" dist="38100" dir="2700000" algn="tl">
                  <a:srgbClr val="000000"/>
                </a:outerShdw>
              </a:effectLst>
              <a:latin typeface="Arial" charset="0"/>
              <a:cs typeface="+mn-cs"/>
            </a:endParaRPr>
          </a:p>
        </p:txBody>
      </p:sp>
      <p:sp>
        <p:nvSpPr>
          <p:cNvPr id="100358" name="Rectangle 6"/>
          <p:cNvSpPr>
            <a:spLocks noChangeArrowheads="1"/>
          </p:cNvSpPr>
          <p:nvPr/>
        </p:nvSpPr>
        <p:spPr bwMode="auto">
          <a:xfrm>
            <a:off x="-19050" y="1319213"/>
            <a:ext cx="9144000" cy="1323975"/>
          </a:xfrm>
          <a:prstGeom prst="rect">
            <a:avLst/>
          </a:prstGeom>
          <a:noFill/>
          <a:ln w="9525">
            <a:noFill/>
            <a:miter lim="800000"/>
            <a:headEnd/>
            <a:tailEnd/>
          </a:ln>
          <a:effectLst/>
        </p:spPr>
        <p:txBody>
          <a:bodyPr>
            <a:spAutoFit/>
          </a:bodyPr>
          <a:lstStyle/>
          <a:p>
            <a:pPr marL="2743200" lvl="4" indent="-914400">
              <a:defRPr/>
            </a:pPr>
            <a:r>
              <a:rPr lang="en-US" sz="4000" b="1" dirty="0">
                <a:solidFill>
                  <a:schemeClr val="accent1"/>
                </a:solidFill>
                <a:effectLst>
                  <a:outerShdw blurRad="38100" dist="38100" dir="2700000" algn="tl">
                    <a:srgbClr val="000000"/>
                  </a:outerShdw>
                </a:effectLst>
                <a:latin typeface="Arial" charset="0"/>
                <a:cs typeface="+mn-cs"/>
              </a:rPr>
              <a:t>3.	God desires us to live at peace with ourselves</a:t>
            </a:r>
          </a:p>
        </p:txBody>
      </p:sp>
      <p:sp>
        <p:nvSpPr>
          <p:cNvPr id="2" name="Slide Number Placeholder 1"/>
          <p:cNvSpPr>
            <a:spLocks noGrp="1"/>
          </p:cNvSpPr>
          <p:nvPr>
            <p:ph type="sldNum" sz="quarter" idx="12"/>
          </p:nvPr>
        </p:nvSpPr>
        <p:spPr/>
        <p:txBody>
          <a:bodyPr/>
          <a:lstStyle/>
          <a:p>
            <a:pPr>
              <a:defRPr/>
            </a:pPr>
            <a:fld id="{AE9014FE-ADC8-43B4-BF01-C9A950B3E2A4}" type="slidenum">
              <a:rPr lang="en-US" smtClean="0"/>
              <a:pPr>
                <a:defRPr/>
              </a:pPr>
              <a:t>22</a:t>
            </a:fld>
            <a:endParaRPr lang="en-US"/>
          </a:p>
        </p:txBody>
      </p:sp>
    </p:spTree>
    <p:extLst>
      <p:ext uri="{BB962C8B-B14F-4D97-AF65-F5344CB8AC3E}">
        <p14:creationId xmlns:p14="http://schemas.microsoft.com/office/powerpoint/2010/main" val="224829393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B.	</a:t>
            </a:r>
            <a:r>
              <a:rPr lang="en-US" sz="4000" b="1" dirty="0">
                <a:solidFill>
                  <a:schemeClr val="accent1"/>
                </a:solidFill>
                <a:effectLst>
                  <a:outerShdw blurRad="38100" dist="38100" dir="2700000" algn="tl">
                    <a:srgbClr val="000000"/>
                  </a:outerShdw>
                </a:effectLst>
                <a:latin typeface="Arial" charset="0"/>
              </a:rPr>
              <a:t> God’s Design for Peace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3200400"/>
            <a:ext cx="9144000" cy="3170099"/>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Isaiah 48:18 "Oh, that you had heeded My commandments! Then your peace would have been like a river, And your righteousness like the waves of the sea."</a:t>
            </a:r>
            <a:endParaRPr lang="en-US" sz="4000" b="1" dirty="0">
              <a:solidFill>
                <a:schemeClr val="accent1"/>
              </a:solidFill>
              <a:effectLst>
                <a:outerShdw blurRad="38100" dist="38100" dir="2700000" algn="tl">
                  <a:srgbClr val="000000"/>
                </a:outerShdw>
              </a:effectLst>
              <a:latin typeface="Arial" charset="0"/>
              <a:cs typeface="+mn-cs"/>
            </a:endParaRPr>
          </a:p>
        </p:txBody>
      </p:sp>
      <p:sp>
        <p:nvSpPr>
          <p:cNvPr id="100358" name="Rectangle 6"/>
          <p:cNvSpPr>
            <a:spLocks noChangeArrowheads="1"/>
          </p:cNvSpPr>
          <p:nvPr/>
        </p:nvSpPr>
        <p:spPr bwMode="auto">
          <a:xfrm>
            <a:off x="-19050" y="1319213"/>
            <a:ext cx="9144000" cy="1323975"/>
          </a:xfrm>
          <a:prstGeom prst="rect">
            <a:avLst/>
          </a:prstGeom>
          <a:noFill/>
          <a:ln w="9525">
            <a:noFill/>
            <a:miter lim="800000"/>
            <a:headEnd/>
            <a:tailEnd/>
          </a:ln>
          <a:effectLst/>
        </p:spPr>
        <p:txBody>
          <a:bodyPr>
            <a:spAutoFit/>
          </a:bodyPr>
          <a:lstStyle/>
          <a:p>
            <a:pPr marL="2743200" lvl="4" indent="-914400">
              <a:defRPr/>
            </a:pPr>
            <a:r>
              <a:rPr lang="en-US" sz="4000" b="1" dirty="0">
                <a:solidFill>
                  <a:schemeClr val="accent1"/>
                </a:solidFill>
                <a:effectLst>
                  <a:outerShdw blurRad="38100" dist="38100" dir="2700000" algn="tl">
                    <a:srgbClr val="000000"/>
                  </a:outerShdw>
                </a:effectLst>
                <a:latin typeface="Arial" charset="0"/>
                <a:cs typeface="+mn-cs"/>
              </a:rPr>
              <a:t>3.	God desires us to live at peace with ourselves</a:t>
            </a:r>
          </a:p>
        </p:txBody>
      </p:sp>
      <p:sp>
        <p:nvSpPr>
          <p:cNvPr id="2" name="Slide Number Placeholder 1"/>
          <p:cNvSpPr>
            <a:spLocks noGrp="1"/>
          </p:cNvSpPr>
          <p:nvPr>
            <p:ph type="sldNum" sz="quarter" idx="12"/>
          </p:nvPr>
        </p:nvSpPr>
        <p:spPr/>
        <p:txBody>
          <a:bodyPr/>
          <a:lstStyle/>
          <a:p>
            <a:pPr>
              <a:defRPr/>
            </a:pPr>
            <a:fld id="{AE9014FE-ADC8-43B4-BF01-C9A950B3E2A4}" type="slidenum">
              <a:rPr lang="en-US" smtClean="0"/>
              <a:pPr>
                <a:defRPr/>
              </a:pPr>
              <a:t>23</a:t>
            </a:fld>
            <a:endParaRPr lang="en-US"/>
          </a:p>
        </p:txBody>
      </p:sp>
    </p:spTree>
    <p:extLst>
      <p:ext uri="{BB962C8B-B14F-4D97-AF65-F5344CB8AC3E}">
        <p14:creationId xmlns:p14="http://schemas.microsoft.com/office/powerpoint/2010/main" val="129963697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B.	</a:t>
            </a:r>
            <a:r>
              <a:rPr lang="en-US" sz="4000" b="1" dirty="0">
                <a:solidFill>
                  <a:schemeClr val="accent1"/>
                </a:solidFill>
                <a:effectLst>
                  <a:outerShdw blurRad="38100" dist="38100" dir="2700000" algn="tl">
                    <a:srgbClr val="000000"/>
                  </a:outerShdw>
                </a:effectLst>
                <a:latin typeface="Arial" charset="0"/>
              </a:rPr>
              <a:t> God’s Design for Peace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3048000"/>
            <a:ext cx="9144000" cy="1938992"/>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Matthew 5:9 "Blessed are the peacemakers, For they shall be called sons of God."</a:t>
            </a:r>
            <a:endParaRPr lang="en-US" sz="4000" b="1" dirty="0">
              <a:solidFill>
                <a:schemeClr val="accent1"/>
              </a:solidFill>
              <a:effectLst>
                <a:outerShdw blurRad="38100" dist="38100" dir="2700000" algn="tl">
                  <a:srgbClr val="000000"/>
                </a:outerShdw>
              </a:effectLst>
              <a:latin typeface="Arial" charset="0"/>
              <a:cs typeface="+mn-cs"/>
            </a:endParaRPr>
          </a:p>
        </p:txBody>
      </p:sp>
      <p:sp>
        <p:nvSpPr>
          <p:cNvPr id="100358" name="Rectangle 6"/>
          <p:cNvSpPr>
            <a:spLocks noChangeArrowheads="1"/>
          </p:cNvSpPr>
          <p:nvPr/>
        </p:nvSpPr>
        <p:spPr bwMode="auto">
          <a:xfrm>
            <a:off x="0" y="788988"/>
            <a:ext cx="9144000" cy="1323975"/>
          </a:xfrm>
          <a:prstGeom prst="rect">
            <a:avLst/>
          </a:prstGeom>
          <a:noFill/>
          <a:ln w="9525">
            <a:noFill/>
            <a:miter lim="800000"/>
            <a:headEnd/>
            <a:tailEnd/>
          </a:ln>
          <a:effectLst/>
        </p:spPr>
        <p:txBody>
          <a:bodyPr>
            <a:spAutoFit/>
          </a:bodyPr>
          <a:lstStyle/>
          <a:p>
            <a:pPr marL="2743200" lvl="4" indent="-914400">
              <a:defRPr/>
            </a:pPr>
            <a:r>
              <a:rPr lang="en-US" sz="4000" b="1" dirty="0">
                <a:solidFill>
                  <a:schemeClr val="accent1"/>
                </a:solidFill>
                <a:effectLst>
                  <a:outerShdw blurRad="38100" dist="38100" dir="2700000" algn="tl">
                    <a:srgbClr val="000000"/>
                  </a:outerShdw>
                </a:effectLst>
                <a:latin typeface="Arial" charset="0"/>
                <a:cs typeface="+mn-cs"/>
              </a:rPr>
              <a:t>4.	God desires us to live at peace with our Enemies</a:t>
            </a:r>
          </a:p>
        </p:txBody>
      </p:sp>
      <p:sp>
        <p:nvSpPr>
          <p:cNvPr id="2" name="Slide Number Placeholder 1"/>
          <p:cNvSpPr>
            <a:spLocks noGrp="1"/>
          </p:cNvSpPr>
          <p:nvPr>
            <p:ph type="sldNum" sz="quarter" idx="12"/>
          </p:nvPr>
        </p:nvSpPr>
        <p:spPr/>
        <p:txBody>
          <a:bodyPr/>
          <a:lstStyle/>
          <a:p>
            <a:pPr>
              <a:defRPr/>
            </a:pPr>
            <a:fld id="{49C954CD-9C19-4F17-B756-B2CE8D1E5D50}" type="slidenum">
              <a:rPr lang="en-US" smtClean="0"/>
              <a:pPr>
                <a:defRPr/>
              </a:pPr>
              <a:t>24</a:t>
            </a:fld>
            <a:endParaRPr lang="en-US"/>
          </a:p>
        </p:txBody>
      </p:sp>
    </p:spTree>
    <p:extLst>
      <p:ext uri="{BB962C8B-B14F-4D97-AF65-F5344CB8AC3E}">
        <p14:creationId xmlns:p14="http://schemas.microsoft.com/office/powerpoint/2010/main" val="250276732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0"/>
            <a:ext cx="9144000" cy="6186310"/>
          </a:xfrm>
          <a:prstGeom prst="rect">
            <a:avLst/>
          </a:prstGeom>
          <a:noFill/>
          <a:ln w="9525">
            <a:noFill/>
            <a:miter lim="800000"/>
            <a:headEnd/>
            <a:tailEnd/>
          </a:ln>
          <a:effectLst/>
        </p:spPr>
        <p:txBody>
          <a:bodyPr>
            <a:spAutoFit/>
          </a:bodyPr>
          <a:lstStyle/>
          <a:p>
            <a:pPr marL="342900" indent="-342900">
              <a:spcBef>
                <a:spcPct val="50000"/>
              </a:spcBef>
              <a:defRPr/>
            </a:pPr>
            <a:r>
              <a:rPr lang="en-US" sz="3600" b="1" dirty="0">
                <a:solidFill>
                  <a:schemeClr val="accent1"/>
                </a:solidFill>
                <a:latin typeface="Arial" charset="0"/>
                <a:cs typeface="+mn-cs"/>
              </a:rPr>
              <a:t>	Matthew 5:43 "You have heard that it was said, 'You shall love your neighbor and hate your enemy.' </a:t>
            </a:r>
            <a:r>
              <a:rPr lang="en-US" sz="3600" b="1" baseline="30000" dirty="0">
                <a:solidFill>
                  <a:schemeClr val="accent1"/>
                </a:solidFill>
                <a:latin typeface="Arial" charset="0"/>
                <a:cs typeface="+mn-cs"/>
              </a:rPr>
              <a:t>44</a:t>
            </a:r>
            <a:r>
              <a:rPr lang="en-US" sz="3600" b="1" dirty="0">
                <a:solidFill>
                  <a:schemeClr val="accent1"/>
                </a:solidFill>
                <a:latin typeface="Arial" charset="0"/>
                <a:cs typeface="+mn-cs"/>
              </a:rPr>
              <a:t>But I say to you, love your enemies, bless those who curse you, do good to those who hate you, and pray for those who spitefully use you and persecute you, </a:t>
            </a:r>
            <a:r>
              <a:rPr lang="en-US" sz="3600" b="1" baseline="30000" dirty="0">
                <a:solidFill>
                  <a:schemeClr val="accent1"/>
                </a:solidFill>
                <a:latin typeface="Arial" charset="0"/>
                <a:cs typeface="+mn-cs"/>
              </a:rPr>
              <a:t>45</a:t>
            </a:r>
            <a:r>
              <a:rPr lang="en-US" sz="3600" b="1" dirty="0">
                <a:solidFill>
                  <a:schemeClr val="accent1"/>
                </a:solidFill>
                <a:latin typeface="Arial" charset="0"/>
                <a:cs typeface="+mn-cs"/>
              </a:rPr>
              <a:t>'that you may be sons of your Father in heaven; for He makes His sun rise on the evil and on the good, and sends rain on the just and on the unjust."</a:t>
            </a:r>
            <a:endParaRPr lang="en-US" sz="3600" b="1" dirty="0">
              <a:solidFill>
                <a:schemeClr val="accent1"/>
              </a:solidFill>
              <a:effectLst>
                <a:outerShdw blurRad="38100" dist="38100" dir="2700000" algn="tl">
                  <a:srgbClr val="000000"/>
                </a:outerShdw>
              </a:effectLst>
              <a:latin typeface="Arial" charset="0"/>
              <a:cs typeface="+mn-cs"/>
            </a:endParaRPr>
          </a:p>
        </p:txBody>
      </p:sp>
      <p:sp>
        <p:nvSpPr>
          <p:cNvPr id="2" name="Slide Number Placeholder 1"/>
          <p:cNvSpPr>
            <a:spLocks noGrp="1"/>
          </p:cNvSpPr>
          <p:nvPr>
            <p:ph type="sldNum" sz="quarter" idx="12"/>
          </p:nvPr>
        </p:nvSpPr>
        <p:spPr/>
        <p:txBody>
          <a:bodyPr/>
          <a:lstStyle/>
          <a:p>
            <a:pPr>
              <a:defRPr/>
            </a:pPr>
            <a:fld id="{49C954CD-9C19-4F17-B756-B2CE8D1E5D50}" type="slidenum">
              <a:rPr lang="en-US" smtClean="0"/>
              <a:pPr>
                <a:defRPr/>
              </a:pPr>
              <a:t>25</a:t>
            </a:fld>
            <a:endParaRPr lang="en-US"/>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B.	</a:t>
            </a:r>
            <a:r>
              <a:rPr lang="en-US" sz="4000" b="1" dirty="0">
                <a:solidFill>
                  <a:schemeClr val="accent1"/>
                </a:solidFill>
                <a:effectLst>
                  <a:outerShdw blurRad="38100" dist="38100" dir="2700000" algn="tl">
                    <a:srgbClr val="000000"/>
                  </a:outerShdw>
                </a:effectLst>
                <a:latin typeface="Arial" charset="0"/>
              </a:rPr>
              <a:t> God’s Design for Peace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3048000"/>
            <a:ext cx="9144000" cy="2554545"/>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a:t>
            </a:r>
            <a:r>
              <a:rPr lang="en-US" sz="4000" b="1" dirty="0">
                <a:solidFill>
                  <a:schemeClr val="accent1"/>
                </a:solidFill>
                <a:effectLst>
                  <a:outerShdw blurRad="38100" dist="38100" dir="2700000" algn="tl">
                    <a:srgbClr val="000000"/>
                  </a:outerShdw>
                </a:effectLst>
                <a:latin typeface="Arial" charset="0"/>
                <a:cs typeface="+mn-cs"/>
              </a:rPr>
              <a:t>Proverbs 16:7 </a:t>
            </a:r>
            <a:br>
              <a:rPr lang="en-US" sz="4000" b="1" dirty="0">
                <a:solidFill>
                  <a:schemeClr val="accent1"/>
                </a:solidFill>
                <a:effectLst>
                  <a:outerShdw blurRad="38100" dist="38100" dir="2700000" algn="tl">
                    <a:srgbClr val="000000"/>
                  </a:outerShdw>
                </a:effectLst>
                <a:latin typeface="Arial" charset="0"/>
                <a:cs typeface="+mn-cs"/>
              </a:rPr>
            </a:br>
            <a:r>
              <a:rPr lang="en-US" sz="4000" b="1" dirty="0">
                <a:solidFill>
                  <a:schemeClr val="accent1"/>
                </a:solidFill>
                <a:effectLst>
                  <a:outerShdw blurRad="38100" dist="38100" dir="2700000" algn="tl">
                    <a:srgbClr val="000000"/>
                  </a:outerShdw>
                </a:effectLst>
                <a:latin typeface="Arial" charset="0"/>
                <a:cs typeface="+mn-cs"/>
              </a:rPr>
              <a:t>"When a man's ways please the L</a:t>
            </a:r>
            <a:r>
              <a:rPr lang="en-US" sz="3600" b="1" dirty="0">
                <a:solidFill>
                  <a:schemeClr val="accent1"/>
                </a:solidFill>
                <a:effectLst>
                  <a:outerShdw blurRad="38100" dist="38100" dir="2700000" algn="tl">
                    <a:srgbClr val="000000"/>
                  </a:outerShdw>
                </a:effectLst>
                <a:latin typeface="Arial" charset="0"/>
                <a:cs typeface="+mn-cs"/>
              </a:rPr>
              <a:t>ORD</a:t>
            </a:r>
            <a:r>
              <a:rPr lang="en-US" sz="4000" b="1" dirty="0">
                <a:solidFill>
                  <a:schemeClr val="accent1"/>
                </a:solidFill>
                <a:effectLst>
                  <a:outerShdw blurRad="38100" dist="38100" dir="2700000" algn="tl">
                    <a:srgbClr val="000000"/>
                  </a:outerShdw>
                </a:effectLst>
                <a:latin typeface="Arial" charset="0"/>
                <a:cs typeface="+mn-cs"/>
              </a:rPr>
              <a:t>, He makes even his enemies to be at peace with him."</a:t>
            </a:r>
          </a:p>
        </p:txBody>
      </p:sp>
      <p:sp>
        <p:nvSpPr>
          <p:cNvPr id="100358" name="Rectangle 6"/>
          <p:cNvSpPr>
            <a:spLocks noChangeArrowheads="1"/>
          </p:cNvSpPr>
          <p:nvPr/>
        </p:nvSpPr>
        <p:spPr bwMode="auto">
          <a:xfrm>
            <a:off x="0" y="788988"/>
            <a:ext cx="9144000" cy="1323975"/>
          </a:xfrm>
          <a:prstGeom prst="rect">
            <a:avLst/>
          </a:prstGeom>
          <a:noFill/>
          <a:ln w="9525">
            <a:noFill/>
            <a:miter lim="800000"/>
            <a:headEnd/>
            <a:tailEnd/>
          </a:ln>
          <a:effectLst/>
        </p:spPr>
        <p:txBody>
          <a:bodyPr>
            <a:spAutoFit/>
          </a:bodyPr>
          <a:lstStyle/>
          <a:p>
            <a:pPr marL="2743200" lvl="4" indent="-914400">
              <a:defRPr/>
            </a:pPr>
            <a:r>
              <a:rPr lang="en-US" sz="4000" b="1" dirty="0">
                <a:solidFill>
                  <a:schemeClr val="accent1"/>
                </a:solidFill>
                <a:effectLst>
                  <a:outerShdw blurRad="38100" dist="38100" dir="2700000" algn="tl">
                    <a:srgbClr val="000000"/>
                  </a:outerShdw>
                </a:effectLst>
                <a:latin typeface="Arial" charset="0"/>
                <a:cs typeface="+mn-cs"/>
              </a:rPr>
              <a:t>4.	God desires us to live at peace with our Enemies</a:t>
            </a:r>
          </a:p>
        </p:txBody>
      </p:sp>
      <p:sp>
        <p:nvSpPr>
          <p:cNvPr id="2" name="Slide Number Placeholder 1"/>
          <p:cNvSpPr>
            <a:spLocks noGrp="1"/>
          </p:cNvSpPr>
          <p:nvPr>
            <p:ph type="sldNum" sz="quarter" idx="12"/>
          </p:nvPr>
        </p:nvSpPr>
        <p:spPr/>
        <p:txBody>
          <a:bodyPr/>
          <a:lstStyle/>
          <a:p>
            <a:pPr>
              <a:defRPr/>
            </a:pPr>
            <a:fld id="{49C954CD-9C19-4F17-B756-B2CE8D1E5D50}" type="slidenum">
              <a:rPr lang="en-US" smtClean="0"/>
              <a:pPr>
                <a:defRPr/>
              </a:pPr>
              <a:t>26</a:t>
            </a:fld>
            <a:endParaRPr lang="en-US"/>
          </a:p>
        </p:txBody>
      </p:sp>
    </p:spTree>
    <p:extLst>
      <p:ext uri="{BB962C8B-B14F-4D97-AF65-F5344CB8AC3E}">
        <p14:creationId xmlns:p14="http://schemas.microsoft.com/office/powerpoint/2010/main" val="386751677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0"/>
            <a:ext cx="9144000" cy="6247864"/>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Romans 12:17 "Repay no one evil for evil. Have regard for good things in the sight of all men. </a:t>
            </a:r>
            <a:br>
              <a:rPr lang="en-US" sz="4000" b="1" dirty="0">
                <a:solidFill>
                  <a:schemeClr val="accent1"/>
                </a:solidFill>
                <a:latin typeface="Arial" charset="0"/>
                <a:cs typeface="+mn-cs"/>
              </a:rPr>
            </a:br>
            <a:r>
              <a:rPr lang="en-US" sz="4000" b="1" baseline="30000" dirty="0">
                <a:solidFill>
                  <a:schemeClr val="accent1"/>
                </a:solidFill>
                <a:latin typeface="Arial" charset="0"/>
                <a:cs typeface="+mn-cs"/>
              </a:rPr>
              <a:t>18</a:t>
            </a:r>
            <a:r>
              <a:rPr lang="en-US" sz="4000" b="1" dirty="0">
                <a:solidFill>
                  <a:schemeClr val="accent1"/>
                </a:solidFill>
                <a:latin typeface="Arial" charset="0"/>
                <a:cs typeface="+mn-cs"/>
              </a:rPr>
              <a:t>If it is possible, as much as depends on you, live peaceably with all men. </a:t>
            </a:r>
            <a:r>
              <a:rPr lang="en-US" sz="4000" b="1" baseline="30000" dirty="0">
                <a:solidFill>
                  <a:schemeClr val="accent1"/>
                </a:solidFill>
                <a:latin typeface="Arial" charset="0"/>
                <a:cs typeface="+mn-cs"/>
              </a:rPr>
              <a:t>19</a:t>
            </a:r>
            <a:r>
              <a:rPr lang="en-US" sz="4000" b="1" dirty="0">
                <a:solidFill>
                  <a:schemeClr val="accent1"/>
                </a:solidFill>
                <a:latin typeface="Arial" charset="0"/>
                <a:cs typeface="+mn-cs"/>
              </a:rPr>
              <a:t>Beloved, do not avenge yourselves, but rather give place to wrath; for it is written, 'Vengeance is Mine, I will repay,' says the Lord."</a:t>
            </a:r>
            <a:endParaRPr lang="en-US" sz="4000" b="1" dirty="0">
              <a:solidFill>
                <a:schemeClr val="accent1"/>
              </a:solidFill>
              <a:effectLst>
                <a:outerShdw blurRad="38100" dist="38100" dir="2700000" algn="tl">
                  <a:srgbClr val="000000"/>
                </a:outerShdw>
              </a:effectLst>
              <a:latin typeface="Arial" charset="0"/>
              <a:cs typeface="+mn-cs"/>
            </a:endParaRPr>
          </a:p>
        </p:txBody>
      </p:sp>
      <p:sp>
        <p:nvSpPr>
          <p:cNvPr id="2" name="Slide Number Placeholder 1"/>
          <p:cNvSpPr>
            <a:spLocks noGrp="1"/>
          </p:cNvSpPr>
          <p:nvPr>
            <p:ph type="sldNum" sz="quarter" idx="12"/>
          </p:nvPr>
        </p:nvSpPr>
        <p:spPr/>
        <p:txBody>
          <a:bodyPr/>
          <a:lstStyle/>
          <a:p>
            <a:pPr>
              <a:defRPr/>
            </a:pPr>
            <a:fld id="{49C954CD-9C19-4F17-B756-B2CE8D1E5D50}" type="slidenum">
              <a:rPr lang="en-US" smtClean="0"/>
              <a:pPr>
                <a:defRPr/>
              </a:pPr>
              <a:t>27</a:t>
            </a:fld>
            <a:endParaRPr lang="en-US"/>
          </a:p>
        </p:txBody>
      </p:sp>
    </p:spTree>
    <p:extLst>
      <p:ext uri="{BB962C8B-B14F-4D97-AF65-F5344CB8AC3E}">
        <p14:creationId xmlns:p14="http://schemas.microsoft.com/office/powerpoint/2010/main" val="1405307543"/>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0"/>
            <a:ext cx="9144000" cy="3785652"/>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Romans 12:20 "Therefore 'If your enemy is hungry, feed him; If he is thirsty, give him a drink; For in so doing you will heap coals of fire on his head.' </a:t>
            </a:r>
            <a:r>
              <a:rPr lang="en-US" sz="4000" b="1" baseline="30000" dirty="0">
                <a:solidFill>
                  <a:schemeClr val="accent1"/>
                </a:solidFill>
                <a:latin typeface="Arial" charset="0"/>
                <a:cs typeface="+mn-cs"/>
              </a:rPr>
              <a:t>21</a:t>
            </a:r>
            <a:r>
              <a:rPr lang="en-US" sz="4000" b="1" dirty="0">
                <a:solidFill>
                  <a:schemeClr val="accent1"/>
                </a:solidFill>
                <a:latin typeface="Arial" charset="0"/>
                <a:cs typeface="+mn-cs"/>
              </a:rPr>
              <a:t>Do not be overcome by evil, but overcome evil with good."</a:t>
            </a:r>
            <a:endParaRPr lang="en-US" sz="4000" b="1" dirty="0">
              <a:solidFill>
                <a:schemeClr val="accent1"/>
              </a:solidFill>
              <a:effectLst>
                <a:outerShdw blurRad="38100" dist="38100" dir="2700000" algn="tl">
                  <a:srgbClr val="000000"/>
                </a:outerShdw>
              </a:effectLst>
              <a:latin typeface="Arial" charset="0"/>
              <a:cs typeface="+mn-cs"/>
            </a:endParaRPr>
          </a:p>
        </p:txBody>
      </p:sp>
      <p:sp>
        <p:nvSpPr>
          <p:cNvPr id="2" name="Slide Number Placeholder 1"/>
          <p:cNvSpPr>
            <a:spLocks noGrp="1"/>
          </p:cNvSpPr>
          <p:nvPr>
            <p:ph type="sldNum" sz="quarter" idx="12"/>
          </p:nvPr>
        </p:nvSpPr>
        <p:spPr/>
        <p:txBody>
          <a:bodyPr/>
          <a:lstStyle/>
          <a:p>
            <a:pPr>
              <a:defRPr/>
            </a:pPr>
            <a:fld id="{49C954CD-9C19-4F17-B756-B2CE8D1E5D50}" type="slidenum">
              <a:rPr lang="en-US" smtClean="0"/>
              <a:pPr>
                <a:defRPr/>
              </a:pPr>
              <a:t>28</a:t>
            </a:fld>
            <a:endParaRPr lang="en-US"/>
          </a:p>
        </p:txBody>
      </p:sp>
    </p:spTree>
    <p:extLst>
      <p:ext uri="{BB962C8B-B14F-4D97-AF65-F5344CB8AC3E}">
        <p14:creationId xmlns:p14="http://schemas.microsoft.com/office/powerpoint/2010/main" val="2074873273"/>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B.	</a:t>
            </a:r>
            <a:r>
              <a:rPr lang="en-US" sz="4000" b="1" dirty="0">
                <a:solidFill>
                  <a:schemeClr val="accent1"/>
                </a:solidFill>
                <a:effectLst>
                  <a:outerShdw blurRad="38100" dist="38100" dir="2700000" algn="tl">
                    <a:srgbClr val="000000"/>
                  </a:outerShdw>
                </a:effectLst>
                <a:latin typeface="Arial" charset="0"/>
              </a:rPr>
              <a:t> God’s Design for Peace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3048000"/>
            <a:ext cx="9144000" cy="1938992"/>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Hebrews 12:14 "Pursue peace with all people, and holiness, without which no one will see the Lord"</a:t>
            </a:r>
            <a:endParaRPr lang="en-US" sz="4000" b="1" dirty="0">
              <a:solidFill>
                <a:schemeClr val="accent1"/>
              </a:solidFill>
              <a:effectLst>
                <a:outerShdw blurRad="38100" dist="38100" dir="2700000" algn="tl">
                  <a:srgbClr val="000000"/>
                </a:outerShdw>
              </a:effectLst>
              <a:latin typeface="Arial" charset="0"/>
              <a:cs typeface="+mn-cs"/>
            </a:endParaRPr>
          </a:p>
        </p:txBody>
      </p:sp>
      <p:sp>
        <p:nvSpPr>
          <p:cNvPr id="100358" name="Rectangle 6"/>
          <p:cNvSpPr>
            <a:spLocks noChangeArrowheads="1"/>
          </p:cNvSpPr>
          <p:nvPr/>
        </p:nvSpPr>
        <p:spPr bwMode="auto">
          <a:xfrm>
            <a:off x="0" y="788988"/>
            <a:ext cx="9144000" cy="1323975"/>
          </a:xfrm>
          <a:prstGeom prst="rect">
            <a:avLst/>
          </a:prstGeom>
          <a:noFill/>
          <a:ln w="9525">
            <a:noFill/>
            <a:miter lim="800000"/>
            <a:headEnd/>
            <a:tailEnd/>
          </a:ln>
          <a:effectLst/>
        </p:spPr>
        <p:txBody>
          <a:bodyPr>
            <a:spAutoFit/>
          </a:bodyPr>
          <a:lstStyle/>
          <a:p>
            <a:pPr marL="2743200" lvl="4" indent="-914400">
              <a:defRPr/>
            </a:pPr>
            <a:r>
              <a:rPr lang="en-US" sz="4000" b="1" dirty="0">
                <a:solidFill>
                  <a:schemeClr val="accent1"/>
                </a:solidFill>
                <a:effectLst>
                  <a:outerShdw blurRad="38100" dist="38100" dir="2700000" algn="tl">
                    <a:srgbClr val="000000"/>
                  </a:outerShdw>
                </a:effectLst>
                <a:latin typeface="Arial" charset="0"/>
                <a:cs typeface="+mn-cs"/>
              </a:rPr>
              <a:t>4.	God desires us to live at peace with our Enemies</a:t>
            </a:r>
          </a:p>
        </p:txBody>
      </p:sp>
      <p:sp>
        <p:nvSpPr>
          <p:cNvPr id="2" name="Slide Number Placeholder 1"/>
          <p:cNvSpPr>
            <a:spLocks noGrp="1"/>
          </p:cNvSpPr>
          <p:nvPr>
            <p:ph type="sldNum" sz="quarter" idx="12"/>
          </p:nvPr>
        </p:nvSpPr>
        <p:spPr/>
        <p:txBody>
          <a:bodyPr/>
          <a:lstStyle/>
          <a:p>
            <a:pPr>
              <a:defRPr/>
            </a:pPr>
            <a:fld id="{49C954CD-9C19-4F17-B756-B2CE8D1E5D50}" type="slidenum">
              <a:rPr lang="en-US" smtClean="0"/>
              <a:pPr>
                <a:defRPr/>
              </a:pPr>
              <a:t>29</a:t>
            </a:fld>
            <a:endParaRPr lang="en-US"/>
          </a:p>
        </p:txBody>
      </p:sp>
    </p:spTree>
    <p:extLst>
      <p:ext uri="{BB962C8B-B14F-4D97-AF65-F5344CB8AC3E}">
        <p14:creationId xmlns:p14="http://schemas.microsoft.com/office/powerpoint/2010/main" val="402996849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4800" y="274320"/>
            <a:ext cx="7696200" cy="4145280"/>
          </a:xfrm>
        </p:spPr>
        <p:txBody>
          <a:bodyPr/>
          <a:lstStyle/>
          <a:p>
            <a:r>
              <a:rPr lang="en-US" sz="3600" dirty="0"/>
              <a:t>Note: These slides are copyrighted and proprietary information. They are intended for the use by the seminar participants alone. They are not to be reproduced or transmitted to others under any circumstances!</a:t>
            </a:r>
            <a:br>
              <a:rPr lang="en-US" sz="3600" dirty="0"/>
            </a:br>
            <a:r>
              <a:rPr lang="en-US" sz="3600" dirty="0"/>
              <a:t>Dr. Gordon E. Penfold</a:t>
            </a:r>
          </a:p>
        </p:txBody>
      </p:sp>
      <p:sp>
        <p:nvSpPr>
          <p:cNvPr id="2" name="Slide Number Placeholder 1"/>
          <p:cNvSpPr>
            <a:spLocks noGrp="1"/>
          </p:cNvSpPr>
          <p:nvPr>
            <p:ph type="sldNum" sz="quarter" idx="12"/>
          </p:nvPr>
        </p:nvSpPr>
        <p:spPr/>
        <p:txBody>
          <a:bodyPr/>
          <a:lstStyle/>
          <a:p>
            <a:pPr>
              <a:defRPr/>
            </a:pPr>
            <a:fld id="{6FD4E612-192B-470E-9B58-1D85BCFD82DA}" type="slidenum">
              <a:rPr lang="en-US" smtClean="0"/>
              <a:pPr>
                <a:defRPr/>
              </a:pPr>
              <a:t>3</a:t>
            </a:fld>
            <a:endParaRPr lang="en-US"/>
          </a:p>
        </p:txBody>
      </p:sp>
      <p:sp>
        <p:nvSpPr>
          <p:cNvPr id="4" name="Title 2"/>
          <p:cNvSpPr txBox="1">
            <a:spLocks/>
          </p:cNvSpPr>
          <p:nvPr/>
        </p:nvSpPr>
        <p:spPr bwMode="auto">
          <a:xfrm>
            <a:off x="304800" y="4800600"/>
            <a:ext cx="7696200" cy="1478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r>
              <a:rPr lang="en-US" sz="3600" dirty="0"/>
              <a:t>Permission granted to download from  BibleStudyDownloads.org </a:t>
            </a:r>
          </a:p>
        </p:txBody>
      </p:sp>
    </p:spTree>
    <p:extLst>
      <p:ext uri="{BB962C8B-B14F-4D97-AF65-F5344CB8AC3E}">
        <p14:creationId xmlns:p14="http://schemas.microsoft.com/office/powerpoint/2010/main" val="1786555500"/>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C.	</a:t>
            </a:r>
            <a:r>
              <a:rPr lang="en-US" sz="4000" b="1" dirty="0">
                <a:solidFill>
                  <a:schemeClr val="accent1"/>
                </a:solidFill>
                <a:effectLst>
                  <a:outerShdw blurRad="38100" dist="38100" dir="2700000" algn="tl">
                    <a:srgbClr val="000000"/>
                  </a:outerShdw>
                </a:effectLst>
                <a:latin typeface="Arial" charset="0"/>
              </a:rPr>
              <a:t> The Roots of Conflict</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3048000"/>
            <a:ext cx="9144000" cy="1631216"/>
          </a:xfrm>
          <a:prstGeom prst="rect">
            <a:avLst/>
          </a:prstGeom>
          <a:noFill/>
          <a:ln w="9525">
            <a:noFill/>
            <a:miter lim="800000"/>
            <a:headEnd/>
            <a:tailEnd/>
          </a:ln>
          <a:effectLst/>
        </p:spPr>
        <p:txBody>
          <a:bodyPr>
            <a:spAutoFit/>
          </a:bodyPr>
          <a:lstStyle/>
          <a:p>
            <a:pPr marL="2571750" lvl="4" indent="-742950">
              <a:spcBef>
                <a:spcPct val="50000"/>
              </a:spcBef>
              <a:buAutoNum type="arabicPeriod"/>
              <a:defRPr/>
            </a:pPr>
            <a:r>
              <a:rPr lang="en-US" sz="4000" b="1" dirty="0">
                <a:solidFill>
                  <a:schemeClr val="accent1"/>
                </a:solidFill>
                <a:latin typeface="Arial" charset="0"/>
                <a:cs typeface="+mn-cs"/>
              </a:rPr>
              <a:t>Conflict is Pervasive</a:t>
            </a:r>
          </a:p>
          <a:p>
            <a:pPr lvl="5">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(see your notes)</a:t>
            </a:r>
          </a:p>
        </p:txBody>
      </p:sp>
      <p:sp>
        <p:nvSpPr>
          <p:cNvPr id="100358" name="Rectangle 6"/>
          <p:cNvSpPr>
            <a:spLocks noChangeArrowheads="1"/>
          </p:cNvSpPr>
          <p:nvPr/>
        </p:nvSpPr>
        <p:spPr bwMode="auto">
          <a:xfrm>
            <a:off x="0" y="788988"/>
            <a:ext cx="9144000" cy="707886"/>
          </a:xfrm>
          <a:prstGeom prst="rect">
            <a:avLst/>
          </a:prstGeom>
          <a:noFill/>
          <a:ln w="9525">
            <a:noFill/>
            <a:miter lim="800000"/>
            <a:headEnd/>
            <a:tailEnd/>
          </a:ln>
          <a:effectLst/>
        </p:spPr>
        <p:txBody>
          <a:bodyPr>
            <a:spAutoFit/>
          </a:bodyPr>
          <a:lstStyle/>
          <a:p>
            <a:pPr marL="2743200" lvl="4" indent="-914400">
              <a:defRPr/>
            </a:pPr>
            <a:r>
              <a:rPr lang="en-US" sz="4000" b="1" dirty="0">
                <a:solidFill>
                  <a:schemeClr val="accent1"/>
                </a:solidFill>
                <a:effectLst>
                  <a:outerShdw blurRad="38100" dist="38100" dir="2700000" algn="tl">
                    <a:srgbClr val="000000"/>
                  </a:outerShdw>
                </a:effectLst>
                <a:latin typeface="Arial" charset="0"/>
                <a:cs typeface="+mn-cs"/>
              </a:rPr>
              <a:t>Observations:</a:t>
            </a:r>
          </a:p>
        </p:txBody>
      </p:sp>
      <p:sp>
        <p:nvSpPr>
          <p:cNvPr id="2" name="Slide Number Placeholder 1"/>
          <p:cNvSpPr>
            <a:spLocks noGrp="1"/>
          </p:cNvSpPr>
          <p:nvPr>
            <p:ph type="sldNum" sz="quarter" idx="12"/>
          </p:nvPr>
        </p:nvSpPr>
        <p:spPr/>
        <p:txBody>
          <a:bodyPr/>
          <a:lstStyle/>
          <a:p>
            <a:pPr>
              <a:defRPr/>
            </a:pPr>
            <a:fld id="{49C954CD-9C19-4F17-B756-B2CE8D1E5D50}" type="slidenum">
              <a:rPr lang="en-US" smtClean="0"/>
              <a:pPr>
                <a:defRPr/>
              </a:pPr>
              <a:t>30</a:t>
            </a:fld>
            <a:endParaRPr lang="en-US"/>
          </a:p>
        </p:txBody>
      </p:sp>
    </p:spTree>
    <p:extLst>
      <p:ext uri="{BB962C8B-B14F-4D97-AF65-F5344CB8AC3E}">
        <p14:creationId xmlns:p14="http://schemas.microsoft.com/office/powerpoint/2010/main" val="429410455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4723" y="622419"/>
            <a:ext cx="6629400" cy="1826363"/>
          </a:xfrm>
        </p:spPr>
        <p:txBody>
          <a:bodyPr/>
          <a:lstStyle/>
          <a:p>
            <a:r>
              <a:rPr lang="en-US" dirty="0"/>
              <a:t>Paul and Barnabas’ Conflict </a:t>
            </a:r>
            <a:br>
              <a:rPr lang="en-US" dirty="0"/>
            </a:br>
            <a:r>
              <a:rPr lang="en-US" dirty="0"/>
              <a:t>	Acts 15:16-31</a:t>
            </a:r>
          </a:p>
        </p:txBody>
      </p:sp>
      <p:sp>
        <p:nvSpPr>
          <p:cNvPr id="2" name="Slide Number Placeholder 1"/>
          <p:cNvSpPr>
            <a:spLocks noGrp="1"/>
          </p:cNvSpPr>
          <p:nvPr>
            <p:ph type="sldNum" sz="quarter" idx="12"/>
          </p:nvPr>
        </p:nvSpPr>
        <p:spPr/>
        <p:txBody>
          <a:bodyPr/>
          <a:lstStyle/>
          <a:p>
            <a:pPr>
              <a:defRPr/>
            </a:pPr>
            <a:fld id="{6FD4E612-192B-470E-9B58-1D85BCFD82DA}" type="slidenum">
              <a:rPr lang="en-US" smtClean="0"/>
              <a:pPr>
                <a:defRPr/>
              </a:pPr>
              <a:t>31</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310592129"/>
              </p:ext>
            </p:extLst>
          </p:nvPr>
        </p:nvGraphicFramePr>
        <p:xfrm>
          <a:off x="457200" y="2971800"/>
          <a:ext cx="8229600" cy="34496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631146262"/>
                    </a:ext>
                  </a:extLst>
                </a:gridCol>
                <a:gridCol w="2743200">
                  <a:extLst>
                    <a:ext uri="{9D8B030D-6E8A-4147-A177-3AD203B41FA5}">
                      <a16:colId xmlns:a16="http://schemas.microsoft.com/office/drawing/2014/main" val="729186637"/>
                    </a:ext>
                  </a:extLst>
                </a:gridCol>
                <a:gridCol w="2743200">
                  <a:extLst>
                    <a:ext uri="{9D8B030D-6E8A-4147-A177-3AD203B41FA5}">
                      <a16:colId xmlns:a16="http://schemas.microsoft.com/office/drawing/2014/main" val="1446041215"/>
                    </a:ext>
                  </a:extLst>
                </a:gridCol>
              </a:tblGrid>
              <a:tr h="862410">
                <a:tc>
                  <a:txBody>
                    <a:bodyPr/>
                    <a:lstStyle/>
                    <a:p>
                      <a:endParaRPr lang="en-US" dirty="0"/>
                    </a:p>
                  </a:txBody>
                  <a:tcPr/>
                </a:tc>
                <a:tc>
                  <a:txBody>
                    <a:bodyPr/>
                    <a:lstStyle/>
                    <a:p>
                      <a:r>
                        <a:rPr lang="en-US" dirty="0">
                          <a:solidFill>
                            <a:schemeClr val="bg1"/>
                          </a:solidFill>
                          <a:effectLst/>
                        </a:rPr>
                        <a:t>Paul</a:t>
                      </a:r>
                    </a:p>
                  </a:txBody>
                  <a:tcPr/>
                </a:tc>
                <a:tc>
                  <a:txBody>
                    <a:bodyPr/>
                    <a:lstStyle/>
                    <a:p>
                      <a:r>
                        <a:rPr lang="en-US" dirty="0">
                          <a:solidFill>
                            <a:schemeClr val="bg1"/>
                          </a:solidFill>
                          <a:effectLst/>
                        </a:rPr>
                        <a:t>Barnabas</a:t>
                      </a:r>
                    </a:p>
                  </a:txBody>
                  <a:tcPr/>
                </a:tc>
                <a:extLst>
                  <a:ext uri="{0D108BD9-81ED-4DB2-BD59-A6C34878D82A}">
                    <a16:rowId xmlns:a16="http://schemas.microsoft.com/office/drawing/2014/main" val="1787849523"/>
                  </a:ext>
                </a:extLst>
              </a:tr>
              <a:tr h="862410">
                <a:tc>
                  <a:txBody>
                    <a:bodyPr/>
                    <a:lstStyle/>
                    <a:p>
                      <a:r>
                        <a:rPr lang="en-US" dirty="0"/>
                        <a:t>Mission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4870593"/>
                  </a:ext>
                </a:extLst>
              </a:tr>
              <a:tr h="862410">
                <a:tc>
                  <a:txBody>
                    <a:bodyPr/>
                    <a:lstStyle/>
                    <a:p>
                      <a:r>
                        <a:rPr lang="en-US" dirty="0"/>
                        <a:t>Vision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492864646"/>
                  </a:ext>
                </a:extLst>
              </a:tr>
              <a:tr h="862410">
                <a:tc>
                  <a:txBody>
                    <a:bodyPr/>
                    <a:lstStyle/>
                    <a:p>
                      <a:r>
                        <a:rPr lang="en-US" dirty="0"/>
                        <a:t>Values</a:t>
                      </a:r>
                    </a:p>
                  </a:txBody>
                  <a:tcPr/>
                </a:tc>
                <a:tc>
                  <a:txBody>
                    <a:bodyPr/>
                    <a:lstStyle/>
                    <a:p>
                      <a:endParaRPr lang="en-US" u="sng" dirty="0"/>
                    </a:p>
                  </a:txBody>
                  <a:tcPr/>
                </a:tc>
                <a:tc>
                  <a:txBody>
                    <a:bodyPr/>
                    <a:lstStyle/>
                    <a:p>
                      <a:endParaRPr lang="en-US" u="sng" dirty="0"/>
                    </a:p>
                  </a:txBody>
                  <a:tcPr/>
                </a:tc>
                <a:extLst>
                  <a:ext uri="{0D108BD9-81ED-4DB2-BD59-A6C34878D82A}">
                    <a16:rowId xmlns:a16="http://schemas.microsoft.com/office/drawing/2014/main" val="3650733278"/>
                  </a:ext>
                </a:extLst>
              </a:tr>
            </a:tbl>
          </a:graphicData>
        </a:graphic>
      </p:graphicFrame>
    </p:spTree>
    <p:extLst>
      <p:ext uri="{BB962C8B-B14F-4D97-AF65-F5344CB8AC3E}">
        <p14:creationId xmlns:p14="http://schemas.microsoft.com/office/powerpoint/2010/main" val="1868712489"/>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4723" y="622419"/>
            <a:ext cx="6629400" cy="1826363"/>
          </a:xfrm>
        </p:spPr>
        <p:txBody>
          <a:bodyPr/>
          <a:lstStyle/>
          <a:p>
            <a:r>
              <a:rPr lang="en-US" dirty="0"/>
              <a:t>Paul and Barnabas’ Conflict </a:t>
            </a:r>
            <a:br>
              <a:rPr lang="en-US" dirty="0"/>
            </a:br>
            <a:r>
              <a:rPr lang="en-US" dirty="0"/>
              <a:t>	Acts 15:16-31</a:t>
            </a:r>
          </a:p>
        </p:txBody>
      </p:sp>
      <p:sp>
        <p:nvSpPr>
          <p:cNvPr id="2" name="Slide Number Placeholder 1"/>
          <p:cNvSpPr>
            <a:spLocks noGrp="1"/>
          </p:cNvSpPr>
          <p:nvPr>
            <p:ph type="sldNum" sz="quarter" idx="12"/>
          </p:nvPr>
        </p:nvSpPr>
        <p:spPr/>
        <p:txBody>
          <a:bodyPr/>
          <a:lstStyle/>
          <a:p>
            <a:pPr>
              <a:defRPr/>
            </a:pPr>
            <a:fld id="{6FD4E612-192B-470E-9B58-1D85BCFD82DA}" type="slidenum">
              <a:rPr lang="en-US" smtClean="0"/>
              <a:pPr>
                <a:defRPr/>
              </a:pPr>
              <a:t>32</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93918483"/>
              </p:ext>
            </p:extLst>
          </p:nvPr>
        </p:nvGraphicFramePr>
        <p:xfrm>
          <a:off x="457200" y="2971800"/>
          <a:ext cx="8229600" cy="34496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631146262"/>
                    </a:ext>
                  </a:extLst>
                </a:gridCol>
                <a:gridCol w="2743200">
                  <a:extLst>
                    <a:ext uri="{9D8B030D-6E8A-4147-A177-3AD203B41FA5}">
                      <a16:colId xmlns:a16="http://schemas.microsoft.com/office/drawing/2014/main" val="729186637"/>
                    </a:ext>
                  </a:extLst>
                </a:gridCol>
                <a:gridCol w="2743200">
                  <a:extLst>
                    <a:ext uri="{9D8B030D-6E8A-4147-A177-3AD203B41FA5}">
                      <a16:colId xmlns:a16="http://schemas.microsoft.com/office/drawing/2014/main" val="1446041215"/>
                    </a:ext>
                  </a:extLst>
                </a:gridCol>
              </a:tblGrid>
              <a:tr h="862410">
                <a:tc>
                  <a:txBody>
                    <a:bodyPr/>
                    <a:lstStyle/>
                    <a:p>
                      <a:endParaRPr lang="en-US" dirty="0"/>
                    </a:p>
                  </a:txBody>
                  <a:tcPr/>
                </a:tc>
                <a:tc>
                  <a:txBody>
                    <a:bodyPr/>
                    <a:lstStyle/>
                    <a:p>
                      <a:r>
                        <a:rPr lang="en-US" dirty="0">
                          <a:solidFill>
                            <a:schemeClr val="bg1"/>
                          </a:solidFill>
                          <a:effectLst/>
                        </a:rPr>
                        <a:t>Paul</a:t>
                      </a:r>
                    </a:p>
                  </a:txBody>
                  <a:tcPr/>
                </a:tc>
                <a:tc>
                  <a:txBody>
                    <a:bodyPr/>
                    <a:lstStyle/>
                    <a:p>
                      <a:r>
                        <a:rPr lang="en-US" dirty="0">
                          <a:solidFill>
                            <a:schemeClr val="bg1"/>
                          </a:solidFill>
                          <a:effectLst/>
                        </a:rPr>
                        <a:t>Barnabas</a:t>
                      </a:r>
                    </a:p>
                  </a:txBody>
                  <a:tcPr/>
                </a:tc>
                <a:extLst>
                  <a:ext uri="{0D108BD9-81ED-4DB2-BD59-A6C34878D82A}">
                    <a16:rowId xmlns:a16="http://schemas.microsoft.com/office/drawing/2014/main" val="1787849523"/>
                  </a:ext>
                </a:extLst>
              </a:tr>
              <a:tr h="862410">
                <a:tc>
                  <a:txBody>
                    <a:bodyPr/>
                    <a:lstStyle/>
                    <a:p>
                      <a:r>
                        <a:rPr lang="en-US" dirty="0"/>
                        <a:t>Mission</a:t>
                      </a:r>
                    </a:p>
                  </a:txBody>
                  <a:tcPr/>
                </a:tc>
                <a:tc>
                  <a:txBody>
                    <a:bodyPr/>
                    <a:lstStyle/>
                    <a:p>
                      <a:r>
                        <a:rPr lang="en-US" dirty="0"/>
                        <a:t>Great Commission</a:t>
                      </a:r>
                    </a:p>
                  </a:txBody>
                  <a:tcPr/>
                </a:tc>
                <a:tc>
                  <a:txBody>
                    <a:bodyPr/>
                    <a:lstStyle/>
                    <a:p>
                      <a:r>
                        <a:rPr lang="en-US" dirty="0"/>
                        <a:t>Great Commission</a:t>
                      </a:r>
                    </a:p>
                  </a:txBody>
                  <a:tcPr/>
                </a:tc>
                <a:extLst>
                  <a:ext uri="{0D108BD9-81ED-4DB2-BD59-A6C34878D82A}">
                    <a16:rowId xmlns:a16="http://schemas.microsoft.com/office/drawing/2014/main" val="64870593"/>
                  </a:ext>
                </a:extLst>
              </a:tr>
              <a:tr h="862410">
                <a:tc>
                  <a:txBody>
                    <a:bodyPr/>
                    <a:lstStyle/>
                    <a:p>
                      <a:r>
                        <a:rPr lang="en-US" dirty="0"/>
                        <a:t>Vision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492864646"/>
                  </a:ext>
                </a:extLst>
              </a:tr>
              <a:tr h="862410">
                <a:tc>
                  <a:txBody>
                    <a:bodyPr/>
                    <a:lstStyle/>
                    <a:p>
                      <a:r>
                        <a:rPr lang="en-US" dirty="0"/>
                        <a:t>Values</a:t>
                      </a:r>
                    </a:p>
                  </a:txBody>
                  <a:tcPr/>
                </a:tc>
                <a:tc>
                  <a:txBody>
                    <a:bodyPr/>
                    <a:lstStyle/>
                    <a:p>
                      <a:endParaRPr lang="en-US" u="sng" dirty="0"/>
                    </a:p>
                  </a:txBody>
                  <a:tcPr/>
                </a:tc>
                <a:tc>
                  <a:txBody>
                    <a:bodyPr/>
                    <a:lstStyle/>
                    <a:p>
                      <a:endParaRPr lang="en-US" u="sng" dirty="0"/>
                    </a:p>
                  </a:txBody>
                  <a:tcPr/>
                </a:tc>
                <a:extLst>
                  <a:ext uri="{0D108BD9-81ED-4DB2-BD59-A6C34878D82A}">
                    <a16:rowId xmlns:a16="http://schemas.microsoft.com/office/drawing/2014/main" val="3650733278"/>
                  </a:ext>
                </a:extLst>
              </a:tr>
            </a:tbl>
          </a:graphicData>
        </a:graphic>
      </p:graphicFrame>
    </p:spTree>
    <p:extLst>
      <p:ext uri="{BB962C8B-B14F-4D97-AF65-F5344CB8AC3E}">
        <p14:creationId xmlns:p14="http://schemas.microsoft.com/office/powerpoint/2010/main" val="2278483700"/>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4723" y="622419"/>
            <a:ext cx="6629400" cy="1826363"/>
          </a:xfrm>
        </p:spPr>
        <p:txBody>
          <a:bodyPr/>
          <a:lstStyle/>
          <a:p>
            <a:r>
              <a:rPr lang="en-US" dirty="0"/>
              <a:t>Paul and Barnabas’ Conflict </a:t>
            </a:r>
            <a:br>
              <a:rPr lang="en-US" dirty="0"/>
            </a:br>
            <a:r>
              <a:rPr lang="en-US" dirty="0"/>
              <a:t>	Acts 15:16-31</a:t>
            </a:r>
          </a:p>
        </p:txBody>
      </p:sp>
      <p:sp>
        <p:nvSpPr>
          <p:cNvPr id="2" name="Slide Number Placeholder 1"/>
          <p:cNvSpPr>
            <a:spLocks noGrp="1"/>
          </p:cNvSpPr>
          <p:nvPr>
            <p:ph type="sldNum" sz="quarter" idx="12"/>
          </p:nvPr>
        </p:nvSpPr>
        <p:spPr/>
        <p:txBody>
          <a:bodyPr/>
          <a:lstStyle/>
          <a:p>
            <a:pPr>
              <a:defRPr/>
            </a:pPr>
            <a:fld id="{6FD4E612-192B-470E-9B58-1D85BCFD82DA}" type="slidenum">
              <a:rPr lang="en-US" smtClean="0"/>
              <a:pPr>
                <a:defRPr/>
              </a:pPr>
              <a:t>33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107443683"/>
              </p:ext>
            </p:extLst>
          </p:nvPr>
        </p:nvGraphicFramePr>
        <p:xfrm>
          <a:off x="457200" y="2971800"/>
          <a:ext cx="8229600" cy="34496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631146262"/>
                    </a:ext>
                  </a:extLst>
                </a:gridCol>
                <a:gridCol w="2743200">
                  <a:extLst>
                    <a:ext uri="{9D8B030D-6E8A-4147-A177-3AD203B41FA5}">
                      <a16:colId xmlns:a16="http://schemas.microsoft.com/office/drawing/2014/main" val="729186637"/>
                    </a:ext>
                  </a:extLst>
                </a:gridCol>
                <a:gridCol w="2743200">
                  <a:extLst>
                    <a:ext uri="{9D8B030D-6E8A-4147-A177-3AD203B41FA5}">
                      <a16:colId xmlns:a16="http://schemas.microsoft.com/office/drawing/2014/main" val="1446041215"/>
                    </a:ext>
                  </a:extLst>
                </a:gridCol>
              </a:tblGrid>
              <a:tr h="862410">
                <a:tc>
                  <a:txBody>
                    <a:bodyPr/>
                    <a:lstStyle/>
                    <a:p>
                      <a:endParaRPr lang="en-US" dirty="0"/>
                    </a:p>
                  </a:txBody>
                  <a:tcPr/>
                </a:tc>
                <a:tc>
                  <a:txBody>
                    <a:bodyPr/>
                    <a:lstStyle/>
                    <a:p>
                      <a:r>
                        <a:rPr lang="en-US" dirty="0">
                          <a:solidFill>
                            <a:schemeClr val="bg1"/>
                          </a:solidFill>
                          <a:effectLst/>
                        </a:rPr>
                        <a:t>Paul</a:t>
                      </a:r>
                    </a:p>
                  </a:txBody>
                  <a:tcPr/>
                </a:tc>
                <a:tc>
                  <a:txBody>
                    <a:bodyPr/>
                    <a:lstStyle/>
                    <a:p>
                      <a:r>
                        <a:rPr lang="en-US" dirty="0">
                          <a:solidFill>
                            <a:schemeClr val="bg1"/>
                          </a:solidFill>
                          <a:effectLst/>
                        </a:rPr>
                        <a:t>Barnabas</a:t>
                      </a:r>
                    </a:p>
                  </a:txBody>
                  <a:tcPr/>
                </a:tc>
                <a:extLst>
                  <a:ext uri="{0D108BD9-81ED-4DB2-BD59-A6C34878D82A}">
                    <a16:rowId xmlns:a16="http://schemas.microsoft.com/office/drawing/2014/main" val="1787849523"/>
                  </a:ext>
                </a:extLst>
              </a:tr>
              <a:tr h="862410">
                <a:tc>
                  <a:txBody>
                    <a:bodyPr/>
                    <a:lstStyle/>
                    <a:p>
                      <a:r>
                        <a:rPr lang="en-US" dirty="0"/>
                        <a:t>Mission</a:t>
                      </a:r>
                    </a:p>
                  </a:txBody>
                  <a:tcPr/>
                </a:tc>
                <a:tc>
                  <a:txBody>
                    <a:bodyPr/>
                    <a:lstStyle/>
                    <a:p>
                      <a:r>
                        <a:rPr lang="en-US" dirty="0"/>
                        <a:t>Great Commission</a:t>
                      </a:r>
                    </a:p>
                  </a:txBody>
                  <a:tcPr/>
                </a:tc>
                <a:tc>
                  <a:txBody>
                    <a:bodyPr/>
                    <a:lstStyle/>
                    <a:p>
                      <a:r>
                        <a:rPr lang="en-US" dirty="0"/>
                        <a:t>Great Commission</a:t>
                      </a:r>
                    </a:p>
                  </a:txBody>
                  <a:tcPr/>
                </a:tc>
                <a:extLst>
                  <a:ext uri="{0D108BD9-81ED-4DB2-BD59-A6C34878D82A}">
                    <a16:rowId xmlns:a16="http://schemas.microsoft.com/office/drawing/2014/main" val="64870593"/>
                  </a:ext>
                </a:extLst>
              </a:tr>
              <a:tr h="862410">
                <a:tc>
                  <a:txBody>
                    <a:bodyPr/>
                    <a:lstStyle/>
                    <a:p>
                      <a:r>
                        <a:rPr lang="en-US" dirty="0"/>
                        <a:t>Vision</a:t>
                      </a:r>
                    </a:p>
                  </a:txBody>
                  <a:tcPr/>
                </a:tc>
                <a:tc>
                  <a:txBody>
                    <a:bodyPr/>
                    <a:lstStyle/>
                    <a:p>
                      <a:r>
                        <a:rPr lang="en-US" u="sng" dirty="0"/>
                        <a:t>Effective</a:t>
                      </a:r>
                      <a:r>
                        <a:rPr lang="en-US" baseline="0" dirty="0"/>
                        <a:t> Missionary Outreach</a:t>
                      </a:r>
                      <a:endParaRPr lang="en-US" dirty="0"/>
                    </a:p>
                  </a:txBody>
                  <a:tcPr/>
                </a:tc>
                <a:tc>
                  <a:txBody>
                    <a:bodyPr/>
                    <a:lstStyle/>
                    <a:p>
                      <a:r>
                        <a:rPr lang="en-US" u="sng" dirty="0"/>
                        <a:t>Developing</a:t>
                      </a:r>
                      <a:r>
                        <a:rPr lang="en-US" dirty="0"/>
                        <a:t> Effective New</a:t>
                      </a:r>
                      <a:r>
                        <a:rPr lang="en-US" baseline="0" dirty="0"/>
                        <a:t> Leaders</a:t>
                      </a:r>
                      <a:endParaRPr lang="en-US" dirty="0"/>
                    </a:p>
                  </a:txBody>
                  <a:tcPr/>
                </a:tc>
                <a:extLst>
                  <a:ext uri="{0D108BD9-81ED-4DB2-BD59-A6C34878D82A}">
                    <a16:rowId xmlns:a16="http://schemas.microsoft.com/office/drawing/2014/main" val="1492864646"/>
                  </a:ext>
                </a:extLst>
              </a:tr>
              <a:tr h="862410">
                <a:tc>
                  <a:txBody>
                    <a:bodyPr/>
                    <a:lstStyle/>
                    <a:p>
                      <a:r>
                        <a:rPr lang="en-US" dirty="0"/>
                        <a:t>Values</a:t>
                      </a:r>
                    </a:p>
                  </a:txBody>
                  <a:tcPr/>
                </a:tc>
                <a:tc>
                  <a:txBody>
                    <a:bodyPr/>
                    <a:lstStyle/>
                    <a:p>
                      <a:endParaRPr lang="en-US" u="sng" dirty="0"/>
                    </a:p>
                  </a:txBody>
                  <a:tcPr/>
                </a:tc>
                <a:tc>
                  <a:txBody>
                    <a:bodyPr/>
                    <a:lstStyle/>
                    <a:p>
                      <a:endParaRPr lang="en-US" u="sng" dirty="0"/>
                    </a:p>
                  </a:txBody>
                  <a:tcPr/>
                </a:tc>
                <a:extLst>
                  <a:ext uri="{0D108BD9-81ED-4DB2-BD59-A6C34878D82A}">
                    <a16:rowId xmlns:a16="http://schemas.microsoft.com/office/drawing/2014/main" val="3650733278"/>
                  </a:ext>
                </a:extLst>
              </a:tr>
            </a:tbl>
          </a:graphicData>
        </a:graphic>
      </p:graphicFrame>
    </p:spTree>
    <p:extLst>
      <p:ext uri="{BB962C8B-B14F-4D97-AF65-F5344CB8AC3E}">
        <p14:creationId xmlns:p14="http://schemas.microsoft.com/office/powerpoint/2010/main" val="2794426373"/>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4723" y="622419"/>
            <a:ext cx="6629400" cy="1826363"/>
          </a:xfrm>
        </p:spPr>
        <p:txBody>
          <a:bodyPr/>
          <a:lstStyle/>
          <a:p>
            <a:r>
              <a:rPr lang="en-US" dirty="0"/>
              <a:t>Paul and Barnabas’ Conflict </a:t>
            </a:r>
            <a:br>
              <a:rPr lang="en-US" dirty="0"/>
            </a:br>
            <a:r>
              <a:rPr lang="en-US" dirty="0"/>
              <a:t>	Acts 15:16-31</a:t>
            </a:r>
          </a:p>
        </p:txBody>
      </p:sp>
      <p:sp>
        <p:nvSpPr>
          <p:cNvPr id="2" name="Slide Number Placeholder 1"/>
          <p:cNvSpPr>
            <a:spLocks noGrp="1"/>
          </p:cNvSpPr>
          <p:nvPr>
            <p:ph type="sldNum" sz="quarter" idx="12"/>
          </p:nvPr>
        </p:nvSpPr>
        <p:spPr/>
        <p:txBody>
          <a:bodyPr/>
          <a:lstStyle/>
          <a:p>
            <a:pPr>
              <a:defRPr/>
            </a:pPr>
            <a:fld id="{6FD4E612-192B-470E-9B58-1D85BCFD82DA}" type="slidenum">
              <a:rPr lang="en-US" smtClean="0"/>
              <a:pPr>
                <a:defRPr/>
              </a:pPr>
              <a:t>34</a:t>
            </a:fld>
            <a:endParaRPr lang="en-US"/>
          </a:p>
        </p:txBody>
      </p:sp>
      <p:graphicFrame>
        <p:nvGraphicFramePr>
          <p:cNvPr id="8" name="Table 7"/>
          <p:cNvGraphicFramePr>
            <a:graphicFrameLocks noGrp="1"/>
          </p:cNvGraphicFramePr>
          <p:nvPr/>
        </p:nvGraphicFramePr>
        <p:xfrm>
          <a:off x="457200" y="2971800"/>
          <a:ext cx="8229600" cy="34496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631146262"/>
                    </a:ext>
                  </a:extLst>
                </a:gridCol>
                <a:gridCol w="2743200">
                  <a:extLst>
                    <a:ext uri="{9D8B030D-6E8A-4147-A177-3AD203B41FA5}">
                      <a16:colId xmlns:a16="http://schemas.microsoft.com/office/drawing/2014/main" val="729186637"/>
                    </a:ext>
                  </a:extLst>
                </a:gridCol>
                <a:gridCol w="2743200">
                  <a:extLst>
                    <a:ext uri="{9D8B030D-6E8A-4147-A177-3AD203B41FA5}">
                      <a16:colId xmlns:a16="http://schemas.microsoft.com/office/drawing/2014/main" val="1446041215"/>
                    </a:ext>
                  </a:extLst>
                </a:gridCol>
              </a:tblGrid>
              <a:tr h="862410">
                <a:tc>
                  <a:txBody>
                    <a:bodyPr/>
                    <a:lstStyle/>
                    <a:p>
                      <a:endParaRPr lang="en-US" dirty="0"/>
                    </a:p>
                  </a:txBody>
                  <a:tcPr/>
                </a:tc>
                <a:tc>
                  <a:txBody>
                    <a:bodyPr/>
                    <a:lstStyle/>
                    <a:p>
                      <a:r>
                        <a:rPr lang="en-US" dirty="0">
                          <a:solidFill>
                            <a:schemeClr val="bg1"/>
                          </a:solidFill>
                          <a:effectLst/>
                        </a:rPr>
                        <a:t>Paul</a:t>
                      </a:r>
                    </a:p>
                  </a:txBody>
                  <a:tcPr/>
                </a:tc>
                <a:tc>
                  <a:txBody>
                    <a:bodyPr/>
                    <a:lstStyle/>
                    <a:p>
                      <a:r>
                        <a:rPr lang="en-US" dirty="0">
                          <a:solidFill>
                            <a:schemeClr val="bg1"/>
                          </a:solidFill>
                          <a:effectLst/>
                        </a:rPr>
                        <a:t>Barnabas</a:t>
                      </a:r>
                    </a:p>
                  </a:txBody>
                  <a:tcPr/>
                </a:tc>
                <a:extLst>
                  <a:ext uri="{0D108BD9-81ED-4DB2-BD59-A6C34878D82A}">
                    <a16:rowId xmlns:a16="http://schemas.microsoft.com/office/drawing/2014/main" val="1787849523"/>
                  </a:ext>
                </a:extLst>
              </a:tr>
              <a:tr h="862410">
                <a:tc>
                  <a:txBody>
                    <a:bodyPr/>
                    <a:lstStyle/>
                    <a:p>
                      <a:r>
                        <a:rPr lang="en-US" dirty="0"/>
                        <a:t>Mission</a:t>
                      </a:r>
                    </a:p>
                  </a:txBody>
                  <a:tcPr/>
                </a:tc>
                <a:tc>
                  <a:txBody>
                    <a:bodyPr/>
                    <a:lstStyle/>
                    <a:p>
                      <a:r>
                        <a:rPr lang="en-US" dirty="0"/>
                        <a:t>Great Commission</a:t>
                      </a:r>
                    </a:p>
                  </a:txBody>
                  <a:tcPr/>
                </a:tc>
                <a:tc>
                  <a:txBody>
                    <a:bodyPr/>
                    <a:lstStyle/>
                    <a:p>
                      <a:r>
                        <a:rPr lang="en-US" dirty="0"/>
                        <a:t>Great Commission</a:t>
                      </a:r>
                    </a:p>
                  </a:txBody>
                  <a:tcPr/>
                </a:tc>
                <a:extLst>
                  <a:ext uri="{0D108BD9-81ED-4DB2-BD59-A6C34878D82A}">
                    <a16:rowId xmlns:a16="http://schemas.microsoft.com/office/drawing/2014/main" val="64870593"/>
                  </a:ext>
                </a:extLst>
              </a:tr>
              <a:tr h="862410">
                <a:tc>
                  <a:txBody>
                    <a:bodyPr/>
                    <a:lstStyle/>
                    <a:p>
                      <a:r>
                        <a:rPr lang="en-US" dirty="0"/>
                        <a:t>Vision</a:t>
                      </a:r>
                    </a:p>
                  </a:txBody>
                  <a:tcPr/>
                </a:tc>
                <a:tc>
                  <a:txBody>
                    <a:bodyPr/>
                    <a:lstStyle/>
                    <a:p>
                      <a:r>
                        <a:rPr lang="en-US" u="sng" dirty="0"/>
                        <a:t>Effective</a:t>
                      </a:r>
                      <a:r>
                        <a:rPr lang="en-US" baseline="0" dirty="0"/>
                        <a:t> Missionary Outreach</a:t>
                      </a:r>
                      <a:endParaRPr lang="en-US" dirty="0"/>
                    </a:p>
                  </a:txBody>
                  <a:tcPr/>
                </a:tc>
                <a:tc>
                  <a:txBody>
                    <a:bodyPr/>
                    <a:lstStyle/>
                    <a:p>
                      <a:r>
                        <a:rPr lang="en-US" u="sng" dirty="0"/>
                        <a:t>Developing</a:t>
                      </a:r>
                      <a:r>
                        <a:rPr lang="en-US" dirty="0"/>
                        <a:t> Effective New</a:t>
                      </a:r>
                      <a:r>
                        <a:rPr lang="en-US" baseline="0" dirty="0"/>
                        <a:t> Leaders</a:t>
                      </a:r>
                      <a:endParaRPr lang="en-US" dirty="0"/>
                    </a:p>
                  </a:txBody>
                  <a:tcPr/>
                </a:tc>
                <a:extLst>
                  <a:ext uri="{0D108BD9-81ED-4DB2-BD59-A6C34878D82A}">
                    <a16:rowId xmlns:a16="http://schemas.microsoft.com/office/drawing/2014/main" val="1492864646"/>
                  </a:ext>
                </a:extLst>
              </a:tr>
              <a:tr h="862410">
                <a:tc>
                  <a:txBody>
                    <a:bodyPr/>
                    <a:lstStyle/>
                    <a:p>
                      <a:r>
                        <a:rPr lang="en-US" dirty="0"/>
                        <a:t>Values</a:t>
                      </a:r>
                    </a:p>
                  </a:txBody>
                  <a:tcPr/>
                </a:tc>
                <a:tc>
                  <a:txBody>
                    <a:bodyPr/>
                    <a:lstStyle/>
                    <a:p>
                      <a:r>
                        <a:rPr lang="en-US" dirty="0"/>
                        <a:t>Effective</a:t>
                      </a:r>
                      <a:r>
                        <a:rPr lang="en-US" baseline="0" dirty="0"/>
                        <a:t> Ministry </a:t>
                      </a:r>
                      <a:r>
                        <a:rPr lang="en-US" u="sng" baseline="0" dirty="0"/>
                        <a:t>Now</a:t>
                      </a:r>
                      <a:endParaRPr lang="en-US" u="sng" dirty="0"/>
                    </a:p>
                  </a:txBody>
                  <a:tcPr/>
                </a:tc>
                <a:tc>
                  <a:txBody>
                    <a:bodyPr/>
                    <a:lstStyle/>
                    <a:p>
                      <a:r>
                        <a:rPr lang="en-US" dirty="0"/>
                        <a:t>Effective Leaders for the </a:t>
                      </a:r>
                      <a:r>
                        <a:rPr lang="en-US" u="sng" dirty="0"/>
                        <a:t>Future</a:t>
                      </a:r>
                    </a:p>
                  </a:txBody>
                  <a:tcPr/>
                </a:tc>
                <a:extLst>
                  <a:ext uri="{0D108BD9-81ED-4DB2-BD59-A6C34878D82A}">
                    <a16:rowId xmlns:a16="http://schemas.microsoft.com/office/drawing/2014/main" val="3650733278"/>
                  </a:ext>
                </a:extLst>
              </a:tr>
            </a:tbl>
          </a:graphicData>
        </a:graphic>
      </p:graphicFrame>
    </p:spTree>
    <p:extLst>
      <p:ext uri="{BB962C8B-B14F-4D97-AF65-F5344CB8AC3E}">
        <p14:creationId xmlns:p14="http://schemas.microsoft.com/office/powerpoint/2010/main" val="2569225143"/>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C.	</a:t>
            </a:r>
            <a:r>
              <a:rPr lang="en-US" sz="4000" b="1" dirty="0">
                <a:solidFill>
                  <a:schemeClr val="accent1"/>
                </a:solidFill>
                <a:effectLst>
                  <a:outerShdw blurRad="38100" dist="38100" dir="2700000" algn="tl">
                    <a:srgbClr val="000000"/>
                  </a:outerShdw>
                </a:effectLst>
                <a:latin typeface="Arial" charset="0"/>
              </a:rPr>
              <a:t> The Roots of Conflict</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6485" y="4194834"/>
            <a:ext cx="9144000" cy="1631216"/>
          </a:xfrm>
          <a:prstGeom prst="rect">
            <a:avLst/>
          </a:prstGeom>
          <a:noFill/>
          <a:ln w="9525">
            <a:noFill/>
            <a:miter lim="800000"/>
            <a:headEnd/>
            <a:tailEnd/>
          </a:ln>
          <a:effectLst/>
        </p:spPr>
        <p:txBody>
          <a:bodyPr>
            <a:spAutoFit/>
          </a:bodyPr>
          <a:lstStyle/>
          <a:p>
            <a:pPr lvl="4">
              <a:spcBef>
                <a:spcPct val="50000"/>
              </a:spcBef>
              <a:defRPr/>
            </a:pPr>
            <a:r>
              <a:rPr lang="en-US" sz="4000" b="1" dirty="0">
                <a:solidFill>
                  <a:schemeClr val="accent1"/>
                </a:solidFill>
                <a:latin typeface="Arial" charset="0"/>
                <a:cs typeface="+mn-cs"/>
              </a:rPr>
              <a:t>2.	The Peace Chapters</a:t>
            </a:r>
          </a:p>
          <a:p>
            <a:pPr lvl="5">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Gen 1-2; Rev 21-22</a:t>
            </a:r>
          </a:p>
        </p:txBody>
      </p:sp>
      <p:sp>
        <p:nvSpPr>
          <p:cNvPr id="100358" name="Rectangle 6"/>
          <p:cNvSpPr>
            <a:spLocks noChangeArrowheads="1"/>
          </p:cNvSpPr>
          <p:nvPr/>
        </p:nvSpPr>
        <p:spPr bwMode="auto">
          <a:xfrm>
            <a:off x="0" y="788988"/>
            <a:ext cx="9144000" cy="707886"/>
          </a:xfrm>
          <a:prstGeom prst="rect">
            <a:avLst/>
          </a:prstGeom>
          <a:noFill/>
          <a:ln w="9525">
            <a:noFill/>
            <a:miter lim="800000"/>
            <a:headEnd/>
            <a:tailEnd/>
          </a:ln>
          <a:effectLst/>
        </p:spPr>
        <p:txBody>
          <a:bodyPr>
            <a:spAutoFit/>
          </a:bodyPr>
          <a:lstStyle/>
          <a:p>
            <a:pPr marL="2743200" lvl="4" indent="-914400">
              <a:defRPr/>
            </a:pPr>
            <a:r>
              <a:rPr lang="en-US" sz="4000" b="1" dirty="0">
                <a:solidFill>
                  <a:schemeClr val="accent1"/>
                </a:solidFill>
                <a:effectLst>
                  <a:outerShdw blurRad="38100" dist="38100" dir="2700000" algn="tl">
                    <a:srgbClr val="000000"/>
                  </a:outerShdw>
                </a:effectLst>
                <a:latin typeface="Arial" charset="0"/>
                <a:cs typeface="+mn-cs"/>
              </a:rPr>
              <a:t>Observations:</a:t>
            </a:r>
          </a:p>
        </p:txBody>
      </p:sp>
      <p:sp>
        <p:nvSpPr>
          <p:cNvPr id="2" name="Slide Number Placeholder 1"/>
          <p:cNvSpPr>
            <a:spLocks noGrp="1"/>
          </p:cNvSpPr>
          <p:nvPr>
            <p:ph type="sldNum" sz="quarter" idx="12"/>
          </p:nvPr>
        </p:nvSpPr>
        <p:spPr/>
        <p:txBody>
          <a:bodyPr/>
          <a:lstStyle/>
          <a:p>
            <a:pPr>
              <a:defRPr/>
            </a:pPr>
            <a:fld id="{49C954CD-9C19-4F17-B756-B2CE8D1E5D50}" type="slidenum">
              <a:rPr lang="en-US" smtClean="0"/>
              <a:pPr>
                <a:defRPr/>
              </a:pPr>
              <a:t>35</a:t>
            </a:fld>
            <a:endParaRPr lang="en-US"/>
          </a:p>
        </p:txBody>
      </p:sp>
      <p:sp>
        <p:nvSpPr>
          <p:cNvPr id="3" name="Rectangle 2"/>
          <p:cNvSpPr/>
          <p:nvPr/>
        </p:nvSpPr>
        <p:spPr>
          <a:xfrm>
            <a:off x="0" y="1981200"/>
            <a:ext cx="9144000" cy="707886"/>
          </a:xfrm>
          <a:prstGeom prst="rect">
            <a:avLst/>
          </a:prstGeom>
        </p:spPr>
        <p:txBody>
          <a:bodyPr wrap="square">
            <a:spAutoFit/>
          </a:bodyPr>
          <a:lstStyle/>
          <a:p>
            <a:pPr lvl="4">
              <a:spcBef>
                <a:spcPct val="50000"/>
              </a:spcBef>
              <a:defRPr/>
            </a:pPr>
            <a:r>
              <a:rPr lang="en-US" sz="4000" b="1" dirty="0">
                <a:solidFill>
                  <a:schemeClr val="accent1"/>
                </a:solidFill>
                <a:latin typeface="Arial" charset="0"/>
              </a:rPr>
              <a:t>1.	Conflict is Pervasive</a:t>
            </a:r>
            <a:endParaRPr lang="en-US" sz="4000" b="1" dirty="0">
              <a:solidFill>
                <a:schemeClr val="accent1"/>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1861624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barn(inVertical)">
                                      <p:cBhvr>
                                        <p:cTn id="7" dur="5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C.	</a:t>
            </a:r>
            <a:r>
              <a:rPr lang="en-US" sz="4000" b="1" dirty="0">
                <a:solidFill>
                  <a:schemeClr val="accent1"/>
                </a:solidFill>
                <a:effectLst>
                  <a:outerShdw blurRad="38100" dist="38100" dir="2700000" algn="tl">
                    <a:srgbClr val="000000"/>
                  </a:outerShdw>
                </a:effectLst>
                <a:latin typeface="Arial" charset="0"/>
              </a:rPr>
              <a:t> The Roots of Conflict</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3048000"/>
            <a:ext cx="9144000" cy="1631216"/>
          </a:xfrm>
          <a:prstGeom prst="rect">
            <a:avLst/>
          </a:prstGeom>
          <a:noFill/>
          <a:ln w="9525">
            <a:noFill/>
            <a:miter lim="800000"/>
            <a:headEnd/>
            <a:tailEnd/>
          </a:ln>
          <a:effectLst/>
        </p:spPr>
        <p:txBody>
          <a:bodyPr>
            <a:spAutoFit/>
          </a:bodyPr>
          <a:lstStyle/>
          <a:p>
            <a:pPr lvl="4">
              <a:spcBef>
                <a:spcPct val="50000"/>
              </a:spcBef>
              <a:defRPr/>
            </a:pPr>
            <a:r>
              <a:rPr lang="en-US" sz="4000" b="1" dirty="0">
                <a:solidFill>
                  <a:schemeClr val="accent1"/>
                </a:solidFill>
                <a:latin typeface="Arial" charset="0"/>
                <a:cs typeface="+mn-cs"/>
              </a:rPr>
              <a:t>3.	The Theology of Conflict</a:t>
            </a:r>
          </a:p>
          <a:p>
            <a:pPr lvl="5">
              <a:spcBef>
                <a:spcPct val="50000"/>
              </a:spcBef>
              <a:defRPr/>
            </a:pPr>
            <a:r>
              <a:rPr lang="en-US" sz="4000" b="1">
                <a:solidFill>
                  <a:schemeClr val="accent1"/>
                </a:solidFill>
                <a:effectLst>
                  <a:outerShdw blurRad="38100" dist="38100" dir="2700000" algn="tl">
                    <a:srgbClr val="000000"/>
                  </a:outerShdw>
                </a:effectLst>
                <a:latin typeface="Arial" charset="0"/>
                <a:cs typeface="+mn-cs"/>
              </a:rPr>
              <a:t>	</a:t>
            </a:r>
            <a:endParaRPr lang="en-US" sz="4000" b="1" dirty="0">
              <a:solidFill>
                <a:schemeClr val="accent1"/>
              </a:solidFill>
              <a:effectLst>
                <a:outerShdw blurRad="38100" dist="38100" dir="2700000" algn="tl">
                  <a:srgbClr val="000000"/>
                </a:outerShdw>
              </a:effectLst>
              <a:latin typeface="Arial" charset="0"/>
              <a:cs typeface="+mn-cs"/>
            </a:endParaRPr>
          </a:p>
        </p:txBody>
      </p:sp>
      <p:sp>
        <p:nvSpPr>
          <p:cNvPr id="100358" name="Rectangle 6"/>
          <p:cNvSpPr>
            <a:spLocks noChangeArrowheads="1"/>
          </p:cNvSpPr>
          <p:nvPr/>
        </p:nvSpPr>
        <p:spPr bwMode="auto">
          <a:xfrm>
            <a:off x="0" y="788988"/>
            <a:ext cx="9144000" cy="707886"/>
          </a:xfrm>
          <a:prstGeom prst="rect">
            <a:avLst/>
          </a:prstGeom>
          <a:noFill/>
          <a:ln w="9525">
            <a:noFill/>
            <a:miter lim="800000"/>
            <a:headEnd/>
            <a:tailEnd/>
          </a:ln>
          <a:effectLst/>
        </p:spPr>
        <p:txBody>
          <a:bodyPr>
            <a:spAutoFit/>
          </a:bodyPr>
          <a:lstStyle/>
          <a:p>
            <a:pPr marL="2743200" lvl="4" indent="-914400">
              <a:defRPr/>
            </a:pPr>
            <a:r>
              <a:rPr lang="en-US" sz="4000" b="1" dirty="0">
                <a:solidFill>
                  <a:schemeClr val="accent1"/>
                </a:solidFill>
                <a:effectLst>
                  <a:outerShdw blurRad="38100" dist="38100" dir="2700000" algn="tl">
                    <a:srgbClr val="000000"/>
                  </a:outerShdw>
                </a:effectLst>
                <a:latin typeface="Arial" charset="0"/>
                <a:cs typeface="+mn-cs"/>
              </a:rPr>
              <a:t>Observations:</a:t>
            </a:r>
          </a:p>
        </p:txBody>
      </p:sp>
      <p:sp>
        <p:nvSpPr>
          <p:cNvPr id="2" name="Slide Number Placeholder 1"/>
          <p:cNvSpPr>
            <a:spLocks noGrp="1"/>
          </p:cNvSpPr>
          <p:nvPr>
            <p:ph type="sldNum" sz="quarter" idx="12"/>
          </p:nvPr>
        </p:nvSpPr>
        <p:spPr/>
        <p:txBody>
          <a:bodyPr/>
          <a:lstStyle/>
          <a:p>
            <a:pPr>
              <a:defRPr/>
            </a:pPr>
            <a:fld id="{49C954CD-9C19-4F17-B756-B2CE8D1E5D50}" type="slidenum">
              <a:rPr lang="en-US" smtClean="0"/>
              <a:pPr>
                <a:defRPr/>
              </a:pPr>
              <a:t>36</a:t>
            </a:fld>
            <a:endParaRPr lang="en-US"/>
          </a:p>
        </p:txBody>
      </p:sp>
    </p:spTree>
    <p:extLst>
      <p:ext uri="{BB962C8B-B14F-4D97-AF65-F5344CB8AC3E}">
        <p14:creationId xmlns:p14="http://schemas.microsoft.com/office/powerpoint/2010/main" val="391670864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8467" y="685800"/>
            <a:ext cx="9144000" cy="4401205"/>
          </a:xfrm>
          <a:prstGeom prst="rect">
            <a:avLst/>
          </a:prstGeom>
          <a:noFill/>
          <a:ln w="9525">
            <a:noFill/>
            <a:miter lim="800000"/>
            <a:headEnd/>
            <a:tailEnd/>
          </a:ln>
          <a:effectLst/>
        </p:spPr>
        <p:txBody>
          <a:bodyPr>
            <a:spAutoFit/>
          </a:bodyPr>
          <a:lstStyle/>
          <a:p>
            <a:pPr marL="2000250" indent="-2000250">
              <a:spcBef>
                <a:spcPct val="50000"/>
              </a:spcBef>
              <a:defRPr/>
            </a:pPr>
            <a:r>
              <a:rPr lang="en-US" sz="4000" b="1" dirty="0">
                <a:solidFill>
                  <a:schemeClr val="accent1"/>
                </a:solidFill>
                <a:latin typeface="Arial" charset="0"/>
                <a:cs typeface="+mn-cs"/>
              </a:rPr>
              <a:t>	</a:t>
            </a:r>
            <a:r>
              <a:rPr lang="en-US" sz="4000" b="1" dirty="0">
                <a:solidFill>
                  <a:schemeClr val="accent1"/>
                </a:solidFill>
                <a:effectLst>
                  <a:outerShdw blurRad="38100" dist="38100" dir="2700000" algn="tl">
                    <a:srgbClr val="000000"/>
                  </a:outerShdw>
                </a:effectLst>
                <a:latin typeface="Arial" charset="0"/>
                <a:cs typeface="+mn-cs"/>
              </a:rPr>
              <a:t>Conflict is defined as a difference in opinion or purpose that frustrates someone’s goals or desires </a:t>
            </a:r>
          </a:p>
          <a:p>
            <a:pPr marL="2000250" indent="-200025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a:t>
            </a:r>
            <a:r>
              <a:rPr lang="en-US" sz="3600" b="1" dirty="0">
                <a:solidFill>
                  <a:schemeClr val="accent1"/>
                </a:solidFill>
                <a:effectLst>
                  <a:outerShdw blurRad="38100" dist="38100" dir="2700000" algn="tl">
                    <a:srgbClr val="000000"/>
                  </a:outerShdw>
                </a:effectLst>
                <a:latin typeface="Arial" charset="0"/>
                <a:cs typeface="+mn-cs"/>
              </a:rPr>
              <a:t>(Ken Sande, </a:t>
            </a:r>
            <a:r>
              <a:rPr lang="en-US" sz="3600" b="1" i="1" dirty="0">
                <a:solidFill>
                  <a:schemeClr val="accent1"/>
                </a:solidFill>
                <a:effectLst>
                  <a:outerShdw blurRad="38100" dist="38100" dir="2700000" algn="tl">
                    <a:srgbClr val="000000"/>
                  </a:outerShdw>
                </a:effectLst>
                <a:latin typeface="Arial" charset="0"/>
                <a:cs typeface="+mn-cs"/>
              </a:rPr>
              <a:t>The Peacemaker,</a:t>
            </a:r>
            <a:r>
              <a:rPr lang="en-US" sz="3600" b="1" dirty="0">
                <a:solidFill>
                  <a:schemeClr val="accent1"/>
                </a:solidFill>
                <a:effectLst>
                  <a:outerShdw blurRad="38100" dist="38100" dir="2700000" algn="tl">
                    <a:srgbClr val="000000"/>
                  </a:outerShdw>
                </a:effectLst>
                <a:latin typeface="Arial" charset="0"/>
                <a:cs typeface="+mn-cs"/>
              </a:rPr>
              <a:t> 29)</a:t>
            </a:r>
            <a:endParaRPr lang="en-US" sz="4000" b="1" dirty="0">
              <a:solidFill>
                <a:schemeClr val="accent1"/>
              </a:solidFill>
              <a:effectLst>
                <a:outerShdw blurRad="38100" dist="38100" dir="2700000" algn="tl">
                  <a:srgbClr val="000000"/>
                </a:outerShdw>
              </a:effectLst>
              <a:latin typeface="Arial" charset="0"/>
              <a:cs typeface="+mn-cs"/>
            </a:endParaRP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a:t>
            </a:r>
            <a:endParaRPr lang="en-US" sz="4000" b="1" dirty="0">
              <a:solidFill>
                <a:schemeClr val="accent1"/>
              </a:solidFill>
              <a:latin typeface="Arial" charset="0"/>
              <a:cs typeface="+mn-cs"/>
            </a:endParaRPr>
          </a:p>
        </p:txBody>
      </p:sp>
      <p:sp>
        <p:nvSpPr>
          <p:cNvPr id="2" name="Slide Number Placeholder 1"/>
          <p:cNvSpPr>
            <a:spLocks noGrp="1"/>
          </p:cNvSpPr>
          <p:nvPr>
            <p:ph type="sldNum" sz="quarter" idx="12"/>
          </p:nvPr>
        </p:nvSpPr>
        <p:spPr/>
        <p:txBody>
          <a:bodyPr/>
          <a:lstStyle/>
          <a:p>
            <a:pPr>
              <a:defRPr/>
            </a:pPr>
            <a:fld id="{BBCB26C9-F43F-412D-8DFA-602D73030533}" type="slidenum">
              <a:rPr lang="en-US" smtClean="0"/>
              <a:pPr>
                <a:defRPr/>
              </a:pPr>
              <a:t>37</a:t>
            </a:fld>
            <a:endParaRPr lang="en-US"/>
          </a:p>
        </p:txBody>
      </p:sp>
    </p:spTree>
    <p:extLst>
      <p:ext uri="{BB962C8B-B14F-4D97-AF65-F5344CB8AC3E}">
        <p14:creationId xmlns:p14="http://schemas.microsoft.com/office/powerpoint/2010/main" val="384921084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0356">
                                            <p:txEl>
                                              <p:pRg st="2" end="2"/>
                                            </p:txEl>
                                          </p:spTgt>
                                        </p:tgtEl>
                                        <p:attrNameLst>
                                          <p:attrName>style.visibility</p:attrName>
                                        </p:attrNameLst>
                                      </p:cBhvr>
                                      <p:to>
                                        <p:strVal val="visible"/>
                                      </p:to>
                                    </p:set>
                                    <p:animEffect transition="in" filter="fade">
                                      <p:cBhvr>
                                        <p:cTn id="15" dur="500"/>
                                        <p:tgtEl>
                                          <p:spTgt spid="1003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8467" y="685800"/>
            <a:ext cx="9144000" cy="5940088"/>
          </a:xfrm>
          <a:prstGeom prst="rect">
            <a:avLst/>
          </a:prstGeom>
          <a:noFill/>
          <a:ln w="9525">
            <a:noFill/>
            <a:miter lim="800000"/>
            <a:headEnd/>
            <a:tailEnd/>
          </a:ln>
          <a:effectLst/>
        </p:spPr>
        <p:txBody>
          <a:bodyPr>
            <a:spAutoFit/>
          </a:bodyPr>
          <a:lstStyle/>
          <a:p>
            <a:pPr marL="2000250" indent="-2000250">
              <a:spcBef>
                <a:spcPct val="50000"/>
              </a:spcBef>
              <a:defRPr/>
            </a:pPr>
            <a:r>
              <a:rPr lang="en-US" sz="4000" b="1" dirty="0">
                <a:solidFill>
                  <a:schemeClr val="accent1"/>
                </a:solidFill>
                <a:latin typeface="Arial" charset="0"/>
                <a:cs typeface="+mn-cs"/>
              </a:rPr>
              <a:t>	</a:t>
            </a:r>
            <a:r>
              <a:rPr lang="en-US" sz="4000" b="1" dirty="0">
                <a:solidFill>
                  <a:srgbClr val="FFFF00"/>
                </a:solidFill>
                <a:effectLst>
                  <a:outerShdw blurRad="38100" dist="38100" dir="2700000" algn="tl">
                    <a:srgbClr val="000000"/>
                  </a:outerShdw>
                </a:effectLst>
                <a:latin typeface="Arial" charset="0"/>
                <a:cs typeface="+mn-cs"/>
              </a:rPr>
              <a:t>Church Conflict Defined:</a:t>
            </a:r>
          </a:p>
          <a:p>
            <a:pPr marL="2000250" indent="-200025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"Church conflict is a difference of opinion over </a:t>
            </a:r>
            <a:r>
              <a:rPr lang="en-US" sz="4000" b="1" dirty="0">
                <a:solidFill>
                  <a:srgbClr val="FFFF00"/>
                </a:solidFill>
                <a:effectLst>
                  <a:outerShdw blurRad="38100" dist="38100" dir="2700000" algn="tl">
                    <a:srgbClr val="000000"/>
                  </a:outerShdw>
                </a:effectLst>
                <a:latin typeface="Arial" charset="0"/>
                <a:cs typeface="+mn-cs"/>
              </a:rPr>
              <a:t>mission, vision, and values</a:t>
            </a:r>
            <a:r>
              <a:rPr lang="en-US" sz="4000" b="1" dirty="0">
                <a:solidFill>
                  <a:srgbClr val="FF0000"/>
                </a:solidFill>
                <a:effectLst>
                  <a:outerShdw blurRad="38100" dist="38100" dir="2700000" algn="tl">
                    <a:srgbClr val="000000"/>
                  </a:outerShdw>
                </a:effectLst>
                <a:latin typeface="Arial" charset="0"/>
                <a:cs typeface="+mn-cs"/>
              </a:rPr>
              <a:t> </a:t>
            </a:r>
            <a:r>
              <a:rPr lang="en-US" sz="4000" b="1" dirty="0">
                <a:solidFill>
                  <a:schemeClr val="accent1"/>
                </a:solidFill>
                <a:effectLst>
                  <a:outerShdw blurRad="38100" dist="38100" dir="2700000" algn="tl">
                    <a:srgbClr val="000000"/>
                  </a:outerShdw>
                </a:effectLst>
                <a:latin typeface="Arial" charset="0"/>
                <a:cs typeface="+mn-cs"/>
              </a:rPr>
              <a:t>that frustrate a person’s goals or desires.” </a:t>
            </a:r>
          </a:p>
          <a:p>
            <a:pPr marL="2000250" indent="-200025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a:t>
            </a:r>
            <a:r>
              <a:rPr lang="en-US" sz="2800" b="1" dirty="0">
                <a:solidFill>
                  <a:schemeClr val="accent1"/>
                </a:solidFill>
                <a:effectLst>
                  <a:outerShdw blurRad="38100" dist="38100" dir="2700000" algn="tl">
                    <a:srgbClr val="000000"/>
                  </a:outerShdw>
                </a:effectLst>
                <a:latin typeface="Arial" charset="0"/>
                <a:cs typeface="+mn-cs"/>
              </a:rPr>
              <a:t>(Brown, Penfold, Westra, </a:t>
            </a:r>
            <a:r>
              <a:rPr lang="en-US" sz="2800" b="1" i="1" dirty="0">
                <a:solidFill>
                  <a:schemeClr val="accent1"/>
                </a:solidFill>
                <a:effectLst>
                  <a:outerShdw blurRad="38100" dist="38100" dir="2700000" algn="tl">
                    <a:srgbClr val="000000"/>
                  </a:outerShdw>
                </a:effectLst>
                <a:latin typeface="Arial" charset="0"/>
                <a:cs typeface="+mn-cs"/>
              </a:rPr>
              <a:t>Pastor Unique</a:t>
            </a:r>
            <a:r>
              <a:rPr lang="en-US" sz="2800" b="1" dirty="0">
                <a:solidFill>
                  <a:schemeClr val="accent1"/>
                </a:solidFill>
                <a:effectLst>
                  <a:outerShdw blurRad="38100" dist="38100" dir="2700000" algn="tl">
                    <a:srgbClr val="000000"/>
                  </a:outerShdw>
                </a:effectLst>
                <a:latin typeface="Arial" charset="0"/>
                <a:cs typeface="+mn-cs"/>
              </a:rPr>
              <a:t>, 154).</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a:t>
            </a:r>
            <a:endParaRPr lang="en-US" sz="4000" b="1" dirty="0">
              <a:solidFill>
                <a:schemeClr val="accent1"/>
              </a:solidFill>
              <a:latin typeface="Arial" charset="0"/>
              <a:cs typeface="+mn-cs"/>
            </a:endParaRPr>
          </a:p>
        </p:txBody>
      </p:sp>
      <p:sp>
        <p:nvSpPr>
          <p:cNvPr id="2" name="Slide Number Placeholder 1"/>
          <p:cNvSpPr>
            <a:spLocks noGrp="1"/>
          </p:cNvSpPr>
          <p:nvPr>
            <p:ph type="sldNum" sz="quarter" idx="12"/>
          </p:nvPr>
        </p:nvSpPr>
        <p:spPr/>
        <p:txBody>
          <a:bodyPr/>
          <a:lstStyle/>
          <a:p>
            <a:pPr>
              <a:defRPr/>
            </a:pPr>
            <a:fld id="{BBCB26C9-F43F-412D-8DFA-602D73030533}" type="slidenum">
              <a:rPr lang="en-US" smtClean="0"/>
              <a:pPr>
                <a:defRPr/>
              </a:pPr>
              <a:t>38</a:t>
            </a:fld>
            <a:endParaRPr lang="en-US"/>
          </a:p>
        </p:txBody>
      </p:sp>
    </p:spTree>
    <p:extLst>
      <p:ext uri="{BB962C8B-B14F-4D97-AF65-F5344CB8AC3E}">
        <p14:creationId xmlns:p14="http://schemas.microsoft.com/office/powerpoint/2010/main" val="1858434372"/>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C.	The Roots of Conflict</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1682750"/>
            <a:ext cx="9144000" cy="2246769"/>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a:t>
            </a:r>
            <a:r>
              <a:rPr lang="en-US" sz="4000" b="1" dirty="0">
                <a:solidFill>
                  <a:schemeClr val="accent1"/>
                </a:solidFill>
                <a:effectLst>
                  <a:outerShdw blurRad="38100" dist="38100" dir="2700000" algn="tl">
                    <a:srgbClr val="000000"/>
                  </a:outerShdw>
                </a:effectLst>
                <a:latin typeface="Arial" charset="0"/>
                <a:cs typeface="+mn-cs"/>
              </a:rPr>
              <a:t>	C.	The Entry of Sin into the 			Universe</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a:t>
            </a:r>
            <a:r>
              <a:rPr lang="en-US" sz="4000" b="1" u="sng" dirty="0">
                <a:solidFill>
                  <a:schemeClr val="accent1"/>
                </a:solidFill>
                <a:effectLst>
                  <a:outerShdw blurRad="38100" dist="38100" dir="2700000" algn="tl">
                    <a:srgbClr val="000000"/>
                  </a:outerShdw>
                </a:effectLst>
                <a:latin typeface="Arial" charset="0"/>
                <a:cs typeface="+mn-cs"/>
              </a:rPr>
              <a:t>Satan’s Name</a:t>
            </a:r>
            <a:r>
              <a:rPr lang="en-US" sz="4000" b="1" dirty="0">
                <a:solidFill>
                  <a:schemeClr val="accent1"/>
                </a:solidFill>
                <a:effectLst>
                  <a:outerShdw blurRad="38100" dist="38100" dir="2700000" algn="tl">
                    <a:srgbClr val="000000"/>
                  </a:outerShdw>
                </a:effectLst>
                <a:latin typeface="Arial" charset="0"/>
                <a:cs typeface="+mn-cs"/>
              </a:rPr>
              <a:t>: 		Adversary</a:t>
            </a:r>
            <a:endParaRPr lang="en-US" sz="4000" b="1" dirty="0">
              <a:solidFill>
                <a:schemeClr val="accent1"/>
              </a:solidFill>
              <a:latin typeface="Arial" charset="0"/>
              <a:cs typeface="+mn-cs"/>
            </a:endParaRPr>
          </a:p>
        </p:txBody>
      </p:sp>
      <p:sp>
        <p:nvSpPr>
          <p:cNvPr id="2" name="Slide Number Placeholder 1"/>
          <p:cNvSpPr>
            <a:spLocks noGrp="1"/>
          </p:cNvSpPr>
          <p:nvPr>
            <p:ph type="sldNum" sz="quarter" idx="12"/>
          </p:nvPr>
        </p:nvSpPr>
        <p:spPr/>
        <p:txBody>
          <a:bodyPr/>
          <a:lstStyle/>
          <a:p>
            <a:pPr>
              <a:defRPr/>
            </a:pPr>
            <a:fld id="{56541FA3-B8F3-4EE1-95F8-002FDF37245C}" type="slidenum">
              <a:rPr lang="en-US" smtClean="0"/>
              <a:pPr>
                <a:defRPr/>
              </a:pPr>
              <a:t>39</a:t>
            </a:fld>
            <a:endParaRPr lang="en-US"/>
          </a:p>
        </p:txBody>
      </p:sp>
    </p:spTree>
    <p:extLst>
      <p:ext uri="{BB962C8B-B14F-4D97-AF65-F5344CB8AC3E}">
        <p14:creationId xmlns:p14="http://schemas.microsoft.com/office/powerpoint/2010/main" val="182878842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00356">
                                            <p:txEl>
                                              <p:pRg st="1" end="1"/>
                                            </p:txEl>
                                          </p:spTgt>
                                        </p:tgtEl>
                                        <p:attrNameLst>
                                          <p:attrName>style.visibility</p:attrName>
                                        </p:attrNameLst>
                                      </p:cBhvr>
                                      <p:to>
                                        <p:strVal val="visible"/>
                                      </p:to>
                                    </p:set>
                                    <p:anim calcmode="lin" valueType="num">
                                      <p:cBhvr additive="base">
                                        <p:cTn id="11" dur="500" fill="hold"/>
                                        <p:tgtEl>
                                          <p:spTgt spid="10035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035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6" name="Rectangle 6"/>
          <p:cNvSpPr>
            <a:spLocks noChangeArrowheads="1"/>
          </p:cNvSpPr>
          <p:nvPr/>
        </p:nvSpPr>
        <p:spPr bwMode="auto">
          <a:xfrm>
            <a:off x="0" y="0"/>
            <a:ext cx="9144000" cy="1006475"/>
          </a:xfrm>
          <a:prstGeom prst="rect">
            <a:avLst/>
          </a:prstGeom>
          <a:noFill/>
          <a:ln w="9525">
            <a:noFill/>
            <a:miter lim="800000"/>
            <a:headEnd/>
            <a:tailEnd/>
          </a:ln>
          <a:effectLst/>
        </p:spPr>
        <p:txBody>
          <a:bodyPr>
            <a:spAutoFit/>
          </a:bodyPr>
          <a:lstStyle/>
          <a:p>
            <a:pPr algn="ctr">
              <a:defRPr/>
            </a:pPr>
            <a:r>
              <a:rPr lang="en-US" sz="6000" b="1" u="sng">
                <a:solidFill>
                  <a:schemeClr val="accent1"/>
                </a:solidFill>
                <a:effectLst>
                  <a:outerShdw blurRad="38100" dist="38100" dir="2700000" algn="tl">
                    <a:srgbClr val="000000"/>
                  </a:outerShdw>
                </a:effectLst>
                <a:latin typeface="Arial" charset="0"/>
                <a:cs typeface="+mn-cs"/>
              </a:rPr>
              <a:t>Conflict Resolution</a:t>
            </a:r>
            <a:endParaRPr lang="en-US" sz="6000" u="sng">
              <a:solidFill>
                <a:schemeClr val="accent1"/>
              </a:solidFill>
              <a:effectLst>
                <a:outerShdw blurRad="38100" dist="38100" dir="2700000" algn="tl">
                  <a:srgbClr val="000000"/>
                </a:outerShdw>
              </a:effectLst>
              <a:latin typeface="Arial" charset="0"/>
              <a:cs typeface="+mn-cs"/>
            </a:endParaRPr>
          </a:p>
        </p:txBody>
      </p:sp>
      <p:pic>
        <p:nvPicPr>
          <p:cNvPr id="7171" name="Picture 564" descr="j01789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14400"/>
            <a:ext cx="5310188"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407" name="Rectangle 567"/>
          <p:cNvSpPr>
            <a:spLocks noChangeArrowheads="1"/>
          </p:cNvSpPr>
          <p:nvPr/>
        </p:nvSpPr>
        <p:spPr bwMode="auto">
          <a:xfrm>
            <a:off x="228600" y="1847850"/>
            <a:ext cx="3429000" cy="3749675"/>
          </a:xfrm>
          <a:prstGeom prst="rect">
            <a:avLst/>
          </a:prstGeom>
          <a:noFill/>
          <a:ln w="9525">
            <a:noFill/>
            <a:miter lim="800000"/>
            <a:headEnd/>
            <a:tailEnd/>
          </a:ln>
          <a:effectLst/>
        </p:spPr>
        <p:txBody>
          <a:bodyPr>
            <a:spAutoFit/>
          </a:bodyPr>
          <a:lstStyle/>
          <a:p>
            <a:pPr>
              <a:defRPr/>
            </a:pPr>
            <a:r>
              <a:rPr lang="en-US" sz="4000" b="1" dirty="0">
                <a:solidFill>
                  <a:schemeClr val="accent1"/>
                </a:solidFill>
                <a:effectLst>
                  <a:outerShdw blurRad="38100" dist="38100" dir="2700000" algn="tl">
                    <a:srgbClr val="000000"/>
                  </a:outerShdw>
                </a:effectLst>
                <a:latin typeface="Arial" charset="0"/>
                <a:cs typeface="+mn-cs"/>
              </a:rPr>
              <a:t>“Can two walk together unless they are agreed?”  Amos 3:3</a:t>
            </a:r>
          </a:p>
        </p:txBody>
      </p:sp>
      <p:sp>
        <p:nvSpPr>
          <p:cNvPr id="2" name="Slide Number Placeholder 1"/>
          <p:cNvSpPr>
            <a:spLocks noGrp="1"/>
          </p:cNvSpPr>
          <p:nvPr>
            <p:ph type="sldNum" sz="quarter" idx="12"/>
          </p:nvPr>
        </p:nvSpPr>
        <p:spPr/>
        <p:txBody>
          <a:bodyPr/>
          <a:lstStyle/>
          <a:p>
            <a:pPr>
              <a:defRPr/>
            </a:pPr>
            <a:fld id="{0942F553-529E-4172-9ACA-9E2C585A004F}" type="slidenum">
              <a:rPr lang="en-US" smtClean="0"/>
              <a:pPr>
                <a:defRPr/>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407">
                                            <p:txEl>
                                              <p:pRg st="0" end="0"/>
                                            </p:txEl>
                                          </p:spTgt>
                                        </p:tgtEl>
                                        <p:attrNameLst>
                                          <p:attrName>style.visibility</p:attrName>
                                        </p:attrNameLst>
                                      </p:cBhvr>
                                      <p:to>
                                        <p:strVal val="visible"/>
                                      </p:to>
                                    </p:set>
                                    <p:animEffect transition="in" filter="blinds(horizontal)">
                                      <p:cBhvr>
                                        <p:cTn id="7" dur="500"/>
                                        <p:tgtEl>
                                          <p:spTgt spid="364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26988"/>
            <a:ext cx="9144000" cy="5016758"/>
          </a:xfrm>
          <a:prstGeom prst="rect">
            <a:avLst/>
          </a:prstGeom>
          <a:noFill/>
          <a:ln w="9525">
            <a:noFill/>
            <a:miter lim="800000"/>
            <a:headEnd/>
            <a:tailEnd/>
          </a:ln>
          <a:effectLst/>
        </p:spPr>
        <p:txBody>
          <a:bodyPr>
            <a:spAutoFit/>
          </a:bodyPr>
          <a:lstStyle/>
          <a:p>
            <a:pPr marL="342900" indent="-342900">
              <a:spcBef>
                <a:spcPct val="50000"/>
              </a:spcBef>
              <a:tabLst>
                <a:tab pos="5286375" algn="l"/>
              </a:tabLst>
              <a:defRPr/>
            </a:pPr>
            <a:r>
              <a:rPr lang="en-US" sz="3200" b="1" dirty="0">
                <a:solidFill>
                  <a:schemeClr val="accent1"/>
                </a:solidFill>
                <a:latin typeface="Arial" charset="0"/>
                <a:cs typeface="+mn-cs"/>
              </a:rPr>
              <a:t>	</a:t>
            </a:r>
            <a:r>
              <a:rPr lang="en-US" sz="3200" b="1" dirty="0">
                <a:solidFill>
                  <a:schemeClr val="accent1"/>
                </a:solidFill>
                <a:effectLst>
                  <a:outerShdw blurRad="38100" dist="38100" dir="2700000" algn="tl">
                    <a:srgbClr val="000000"/>
                  </a:outerShdw>
                </a:effectLst>
                <a:latin typeface="Arial" charset="0"/>
                <a:cs typeface="+mn-cs"/>
              </a:rPr>
              <a:t>Murderer		John 8:44</a:t>
            </a:r>
          </a:p>
          <a:p>
            <a:pPr marL="342900" indent="-342900">
              <a:spcBef>
                <a:spcPct val="50000"/>
              </a:spcBef>
              <a:tabLst>
                <a:tab pos="5286375" algn="l"/>
              </a:tabLst>
              <a:defRPr/>
            </a:pPr>
            <a:r>
              <a:rPr lang="en-US" sz="3200" b="1" dirty="0">
                <a:solidFill>
                  <a:schemeClr val="accent1"/>
                </a:solidFill>
                <a:effectLst>
                  <a:outerShdw blurRad="38100" dist="38100" dir="2700000" algn="tl">
                    <a:srgbClr val="000000"/>
                  </a:outerShdw>
                </a:effectLst>
                <a:latin typeface="Arial" charset="0"/>
                <a:cs typeface="+mn-cs"/>
              </a:rPr>
              <a:t>	Liar		John 8:44</a:t>
            </a:r>
          </a:p>
          <a:p>
            <a:pPr marL="342900" indent="-342900">
              <a:spcBef>
                <a:spcPct val="50000"/>
              </a:spcBef>
              <a:tabLst>
                <a:tab pos="5286375" algn="l"/>
              </a:tabLst>
              <a:defRPr/>
            </a:pPr>
            <a:r>
              <a:rPr lang="en-US" sz="3200" b="1" dirty="0">
                <a:solidFill>
                  <a:schemeClr val="accent1"/>
                </a:solidFill>
                <a:effectLst>
                  <a:outerShdw blurRad="38100" dist="38100" dir="2700000" algn="tl">
                    <a:srgbClr val="000000"/>
                  </a:outerShdw>
                </a:effectLst>
                <a:latin typeface="Arial" charset="0"/>
                <a:cs typeface="+mn-cs"/>
              </a:rPr>
              <a:t>	Confirmed and </a:t>
            </a:r>
            <a:br>
              <a:rPr lang="en-US" sz="3200" b="1" dirty="0">
                <a:solidFill>
                  <a:schemeClr val="accent1"/>
                </a:solidFill>
                <a:effectLst>
                  <a:outerShdw blurRad="38100" dist="38100" dir="2700000" algn="tl">
                    <a:srgbClr val="000000"/>
                  </a:outerShdw>
                </a:effectLst>
                <a:latin typeface="Arial" charset="0"/>
                <a:cs typeface="+mn-cs"/>
              </a:rPr>
            </a:br>
            <a:r>
              <a:rPr lang="en-US" sz="3200" b="1" dirty="0">
                <a:solidFill>
                  <a:schemeClr val="accent1"/>
                </a:solidFill>
                <a:effectLst>
                  <a:outerShdw blurRad="38100" dist="38100" dir="2700000" algn="tl">
                    <a:srgbClr val="000000"/>
                  </a:outerShdw>
                </a:effectLst>
                <a:latin typeface="Arial" charset="0"/>
              </a:rPr>
              <a:t>practicing </a:t>
            </a:r>
            <a:r>
              <a:rPr lang="en-US" sz="3200" b="1" dirty="0">
                <a:solidFill>
                  <a:schemeClr val="accent1"/>
                </a:solidFill>
                <a:effectLst>
                  <a:outerShdw blurRad="38100" dist="38100" dir="2700000" algn="tl">
                    <a:srgbClr val="000000"/>
                  </a:outerShdw>
                </a:effectLst>
                <a:latin typeface="Arial" charset="0"/>
                <a:cs typeface="+mn-cs"/>
              </a:rPr>
              <a:t>sinner		1 John 3:8</a:t>
            </a:r>
          </a:p>
          <a:p>
            <a:pPr marL="342900" indent="-342900">
              <a:spcBef>
                <a:spcPct val="50000"/>
              </a:spcBef>
              <a:tabLst>
                <a:tab pos="5286375" algn="l"/>
              </a:tabLst>
              <a:defRPr/>
            </a:pPr>
            <a:r>
              <a:rPr lang="en-US" sz="3200" b="1" dirty="0">
                <a:solidFill>
                  <a:schemeClr val="accent1"/>
                </a:solidFill>
                <a:effectLst>
                  <a:outerShdw blurRad="38100" dist="38100" dir="2700000" algn="tl">
                    <a:srgbClr val="000000"/>
                  </a:outerShdw>
                </a:effectLst>
                <a:latin typeface="Arial" charset="0"/>
                <a:cs typeface="+mn-cs"/>
              </a:rPr>
              <a:t>		</a:t>
            </a:r>
            <a:br>
              <a:rPr lang="en-US" sz="3200" b="1" dirty="0">
                <a:solidFill>
                  <a:schemeClr val="accent1"/>
                </a:solidFill>
                <a:effectLst>
                  <a:outerShdw blurRad="38100" dist="38100" dir="2700000" algn="tl">
                    <a:srgbClr val="000000"/>
                  </a:outerShdw>
                </a:effectLst>
                <a:latin typeface="Arial" charset="0"/>
                <a:cs typeface="+mn-cs"/>
              </a:rPr>
            </a:br>
            <a:r>
              <a:rPr lang="en-US" sz="3200" b="1" dirty="0">
                <a:solidFill>
                  <a:schemeClr val="accent1"/>
                </a:solidFill>
                <a:effectLst>
                  <a:outerShdw blurRad="38100" dist="38100" dir="2700000" algn="tl">
                    <a:srgbClr val="000000"/>
                  </a:outerShdw>
                </a:effectLst>
                <a:latin typeface="Arial" charset="0"/>
                <a:cs typeface="+mn-cs"/>
              </a:rPr>
              <a:t>Promotes false lifestyle	Ephesians 2:1-3</a:t>
            </a:r>
          </a:p>
          <a:p>
            <a:pPr marL="342900" indent="-342900">
              <a:spcBef>
                <a:spcPct val="50000"/>
              </a:spcBef>
              <a:tabLst>
                <a:tab pos="5286375" algn="l"/>
              </a:tabLst>
              <a:defRPr/>
            </a:pPr>
            <a:r>
              <a:rPr lang="en-US" sz="3200" b="1" dirty="0">
                <a:solidFill>
                  <a:schemeClr val="accent1"/>
                </a:solidFill>
                <a:effectLst>
                  <a:outerShdw blurRad="38100" dist="38100" dir="2700000" algn="tl">
                    <a:srgbClr val="000000"/>
                  </a:outerShdw>
                </a:effectLst>
                <a:latin typeface="Arial" charset="0"/>
                <a:cs typeface="+mn-cs"/>
              </a:rPr>
              <a:t>	Promotes false religion	1 Tim 4:1-3		</a:t>
            </a:r>
          </a:p>
        </p:txBody>
      </p:sp>
      <p:sp>
        <p:nvSpPr>
          <p:cNvPr id="2" name="Slide Number Placeholder 1"/>
          <p:cNvSpPr>
            <a:spLocks noGrp="1"/>
          </p:cNvSpPr>
          <p:nvPr>
            <p:ph type="sldNum" sz="quarter" idx="12"/>
          </p:nvPr>
        </p:nvSpPr>
        <p:spPr/>
        <p:txBody>
          <a:bodyPr/>
          <a:lstStyle/>
          <a:p>
            <a:pPr>
              <a:defRPr/>
            </a:pPr>
            <a:fld id="{E94159CB-9400-4824-BB61-A9C0AA568C10}" type="slidenum">
              <a:rPr lang="en-US" smtClean="0"/>
              <a:pPr>
                <a:defRPr/>
              </a:pPr>
              <a:t>40</a:t>
            </a:fld>
            <a:endParaRPr lang="en-US"/>
          </a:p>
        </p:txBody>
      </p:sp>
    </p:spTree>
    <p:extLst>
      <p:ext uri="{BB962C8B-B14F-4D97-AF65-F5344CB8AC3E}">
        <p14:creationId xmlns:p14="http://schemas.microsoft.com/office/powerpoint/2010/main" val="346148053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5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035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035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00356">
                                            <p:txEl>
                                              <p:pRg st="4" end="4"/>
                                            </p:txEl>
                                          </p:spTgt>
                                        </p:tgtEl>
                                        <p:attrNameLst>
                                          <p:attrName>style.visibility</p:attrName>
                                        </p:attrNameLst>
                                      </p:cBhvr>
                                      <p:to>
                                        <p:strVal val="visible"/>
                                      </p:to>
                                    </p:set>
                                    <p:animEffect transition="in" filter="fade">
                                      <p:cBhvr>
                                        <p:cTn id="23" dur="500"/>
                                        <p:tgtEl>
                                          <p:spTgt spid="1003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26988"/>
            <a:ext cx="9144000" cy="1631216"/>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Satan’s Description	</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Ezek 28:11-17</a:t>
            </a:r>
          </a:p>
        </p:txBody>
      </p:sp>
      <p:sp>
        <p:nvSpPr>
          <p:cNvPr id="2" name="Slide Number Placeholder 1"/>
          <p:cNvSpPr>
            <a:spLocks noGrp="1"/>
          </p:cNvSpPr>
          <p:nvPr>
            <p:ph type="sldNum" sz="quarter" idx="12"/>
          </p:nvPr>
        </p:nvSpPr>
        <p:spPr/>
        <p:txBody>
          <a:bodyPr/>
          <a:lstStyle/>
          <a:p>
            <a:pPr>
              <a:defRPr/>
            </a:pPr>
            <a:fld id="{33A3E7A3-7CDE-4B92-B164-CEE6EDB6A034}" type="slidenum">
              <a:rPr lang="en-US" smtClean="0"/>
              <a:pPr>
                <a:defRPr/>
              </a:pPr>
              <a:t>41</a:t>
            </a:fld>
            <a:endParaRPr lang="en-US"/>
          </a:p>
        </p:txBody>
      </p:sp>
    </p:spTree>
    <p:extLst>
      <p:ext uri="{BB962C8B-B14F-4D97-AF65-F5344CB8AC3E}">
        <p14:creationId xmlns:p14="http://schemas.microsoft.com/office/powerpoint/2010/main" val="2694033524"/>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D4E612-192B-470E-9B58-1D85BCFD82DA}" type="slidenum">
              <a:rPr lang="en-US" smtClean="0"/>
              <a:pPr>
                <a:defRPr/>
              </a:pPr>
              <a:t>42</a:t>
            </a:fld>
            <a:endParaRPr lang="en-US"/>
          </a:p>
        </p:txBody>
      </p:sp>
      <p:sp>
        <p:nvSpPr>
          <p:cNvPr id="8" name="Rectangle 7"/>
          <p:cNvSpPr/>
          <p:nvPr/>
        </p:nvSpPr>
        <p:spPr>
          <a:xfrm>
            <a:off x="685800" y="457200"/>
            <a:ext cx="7772400" cy="4739760"/>
          </a:xfrm>
          <a:prstGeom prst="rect">
            <a:avLst/>
          </a:prstGeom>
        </p:spPr>
        <p:txBody>
          <a:bodyPr wrap="square">
            <a:spAutoFit/>
          </a:bodyPr>
          <a:lstStyle/>
          <a:p>
            <a:pPr marL="685800" indent="-685800">
              <a:buFont typeface="Arial" panose="020B0604020202020204" pitchFamily="34" charset="0"/>
              <a:buChar char="•"/>
            </a:pPr>
            <a:r>
              <a:rPr lang="en-US" sz="3600" b="1" dirty="0">
                <a:solidFill>
                  <a:schemeClr val="accent1"/>
                </a:solidFill>
                <a:latin typeface="Franklin Gothic Book"/>
                <a:ea typeface="+mj-ea"/>
                <a:cs typeface="+mj-cs"/>
              </a:rPr>
              <a:t>Seal of perfection </a:t>
            </a:r>
          </a:p>
          <a:p>
            <a:pPr marL="685800" indent="-685800">
              <a:buFont typeface="Arial" panose="020B0604020202020204" pitchFamily="34" charset="0"/>
              <a:buChar char="•"/>
            </a:pPr>
            <a:r>
              <a:rPr lang="en-US" sz="3600" b="1" dirty="0">
                <a:solidFill>
                  <a:schemeClr val="accent1"/>
                </a:solidFill>
                <a:latin typeface="Franklin Gothic Book"/>
                <a:ea typeface="+mj-ea"/>
                <a:cs typeface="+mj-cs"/>
              </a:rPr>
              <a:t>Full of wisdom</a:t>
            </a:r>
          </a:p>
          <a:p>
            <a:pPr marL="685800" indent="-685800">
              <a:buFont typeface="Arial" panose="020B0604020202020204" pitchFamily="34" charset="0"/>
              <a:buChar char="•"/>
            </a:pPr>
            <a:r>
              <a:rPr lang="en-US" sz="3600" b="1" dirty="0">
                <a:solidFill>
                  <a:schemeClr val="accent1"/>
                </a:solidFill>
                <a:latin typeface="Franklin Gothic Book"/>
                <a:ea typeface="+mj-ea"/>
                <a:cs typeface="+mj-cs"/>
              </a:rPr>
              <a:t>Perfect in beauty</a:t>
            </a:r>
          </a:p>
          <a:p>
            <a:pPr marL="685800" indent="-685800">
              <a:buFont typeface="Arial" panose="020B0604020202020204" pitchFamily="34" charset="0"/>
              <a:buChar char="•"/>
            </a:pPr>
            <a:r>
              <a:rPr lang="en-US" sz="3600" b="1" dirty="0">
                <a:solidFill>
                  <a:schemeClr val="accent1"/>
                </a:solidFill>
                <a:latin typeface="Franklin Gothic Book"/>
                <a:ea typeface="+mj-ea"/>
                <a:cs typeface="+mj-cs"/>
              </a:rPr>
              <a:t>In Eden</a:t>
            </a:r>
          </a:p>
          <a:p>
            <a:pPr marL="685800" indent="-685800">
              <a:buFont typeface="Arial" panose="020B0604020202020204" pitchFamily="34" charset="0"/>
              <a:buChar char="•"/>
            </a:pPr>
            <a:r>
              <a:rPr lang="en-US" sz="3600" b="1" dirty="0">
                <a:solidFill>
                  <a:schemeClr val="accent1"/>
                </a:solidFill>
                <a:latin typeface="Franklin Gothic Book"/>
                <a:ea typeface="+mj-ea"/>
                <a:cs typeface="+mj-cs"/>
              </a:rPr>
              <a:t>Gloriously clothed</a:t>
            </a:r>
          </a:p>
          <a:p>
            <a:pPr marL="685800" indent="-685800">
              <a:buFont typeface="Arial" panose="020B0604020202020204" pitchFamily="34" charset="0"/>
              <a:buChar char="•"/>
            </a:pPr>
            <a:r>
              <a:rPr lang="en-US" sz="3600" b="1" dirty="0">
                <a:solidFill>
                  <a:schemeClr val="accent1"/>
                </a:solidFill>
                <a:latin typeface="Franklin Gothic Book"/>
                <a:ea typeface="+mj-ea"/>
                <a:cs typeface="+mj-cs"/>
              </a:rPr>
              <a:t>Prepared for music (timbrels and pipes</a:t>
            </a:r>
          </a:p>
          <a:p>
            <a:pPr marL="685800" indent="-685800">
              <a:buFont typeface="Arial" panose="020B0604020202020204" pitchFamily="34" charset="0"/>
              <a:buChar char="•"/>
            </a:pPr>
            <a:r>
              <a:rPr lang="en-US" sz="3600" b="1" dirty="0">
                <a:solidFill>
                  <a:schemeClr val="accent1"/>
                </a:solidFill>
                <a:latin typeface="Franklin Gothic Book"/>
                <a:ea typeface="+mj-ea"/>
                <a:cs typeface="+mj-cs"/>
              </a:rPr>
              <a:t>Created</a:t>
            </a:r>
          </a:p>
          <a:p>
            <a:pPr marL="685800" indent="-685800">
              <a:buFont typeface="Arial" panose="020B0604020202020204" pitchFamily="34" charset="0"/>
              <a:buChar char="•"/>
            </a:pPr>
            <a:endParaRPr lang="en-US" sz="1200" b="1" dirty="0"/>
          </a:p>
        </p:txBody>
      </p:sp>
    </p:spTree>
    <p:extLst>
      <p:ext uri="{BB962C8B-B14F-4D97-AF65-F5344CB8AC3E}">
        <p14:creationId xmlns:p14="http://schemas.microsoft.com/office/powerpoint/2010/main" val="24174308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arn(inVertic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arn(inVertic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arn(inVertical)">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arn(inVertical)">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381000" y="-26988"/>
            <a:ext cx="8763000" cy="5016758"/>
          </a:xfrm>
          <a:prstGeom prst="rect">
            <a:avLst/>
          </a:prstGeom>
          <a:noFill/>
          <a:ln w="9525">
            <a:noFill/>
            <a:miter lim="800000"/>
            <a:headEnd/>
            <a:tailEnd/>
          </a:ln>
          <a:effectLst/>
        </p:spPr>
        <p:txBody>
          <a:bodyPr wrap="square">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Satan’s Position Before God!</a:t>
            </a:r>
          </a:p>
          <a:p>
            <a:pPr marL="571500" indent="-571500">
              <a:spcBef>
                <a:spcPct val="50000"/>
              </a:spcBef>
              <a:buFont typeface="Arial" panose="020B0604020202020204" pitchFamily="34" charset="0"/>
              <a:buChar char="•"/>
              <a:defRPr/>
            </a:pPr>
            <a:r>
              <a:rPr lang="en-US" sz="4000" b="1" dirty="0">
                <a:solidFill>
                  <a:schemeClr val="accent1"/>
                </a:solidFill>
                <a:effectLst>
                  <a:outerShdw blurRad="38100" dist="38100" dir="2700000" algn="tl">
                    <a:srgbClr val="000000"/>
                  </a:outerShdw>
                </a:effectLst>
                <a:latin typeface="Arial" charset="0"/>
                <a:cs typeface="+mn-cs"/>
              </a:rPr>
              <a:t>Anointed Cherub who covers</a:t>
            </a:r>
          </a:p>
          <a:p>
            <a:pPr marL="571500" indent="-571500">
              <a:spcBef>
                <a:spcPct val="50000"/>
              </a:spcBef>
              <a:buFont typeface="Arial" panose="020B0604020202020204" pitchFamily="34" charset="0"/>
              <a:buChar char="•"/>
              <a:defRPr/>
            </a:pPr>
            <a:r>
              <a:rPr lang="en-US" sz="4000" b="1" dirty="0">
                <a:solidFill>
                  <a:schemeClr val="accent1"/>
                </a:solidFill>
                <a:effectLst>
                  <a:outerShdw blurRad="38100" dist="38100" dir="2700000" algn="tl">
                    <a:srgbClr val="000000"/>
                  </a:outerShdw>
                </a:effectLst>
                <a:latin typeface="Arial" charset="0"/>
                <a:cs typeface="+mn-cs"/>
              </a:rPr>
              <a:t>Walked in the midst of fiery stones (close to God)</a:t>
            </a:r>
          </a:p>
          <a:p>
            <a:pPr marL="571500" indent="-571500">
              <a:spcBef>
                <a:spcPct val="50000"/>
              </a:spcBef>
              <a:buFont typeface="Arial" panose="020B0604020202020204" pitchFamily="34" charset="0"/>
              <a:buChar char="•"/>
              <a:defRPr/>
            </a:pPr>
            <a:r>
              <a:rPr lang="en-US" sz="4000" b="1" dirty="0">
                <a:solidFill>
                  <a:schemeClr val="accent1"/>
                </a:solidFill>
                <a:effectLst>
                  <a:outerShdw blurRad="38100" dist="38100" dir="2700000" algn="tl">
                    <a:srgbClr val="000000"/>
                  </a:outerShdw>
                </a:effectLst>
                <a:latin typeface="Arial" charset="0"/>
                <a:cs typeface="+mn-cs"/>
              </a:rPr>
              <a:t>Perfect in all his ways	</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a:t>
            </a:r>
          </a:p>
        </p:txBody>
      </p:sp>
      <p:sp>
        <p:nvSpPr>
          <p:cNvPr id="2" name="Slide Number Placeholder 1"/>
          <p:cNvSpPr>
            <a:spLocks noGrp="1"/>
          </p:cNvSpPr>
          <p:nvPr>
            <p:ph type="sldNum" sz="quarter" idx="12"/>
          </p:nvPr>
        </p:nvSpPr>
        <p:spPr/>
        <p:txBody>
          <a:bodyPr/>
          <a:lstStyle/>
          <a:p>
            <a:pPr>
              <a:defRPr/>
            </a:pPr>
            <a:fld id="{33A3E7A3-7CDE-4B92-B164-CEE6EDB6A034}" type="slidenum">
              <a:rPr lang="en-US" smtClean="0"/>
              <a:pPr>
                <a:defRPr/>
              </a:pPr>
              <a:t>43</a:t>
            </a:fld>
            <a:endParaRPr lang="en-US"/>
          </a:p>
        </p:txBody>
      </p:sp>
    </p:spTree>
    <p:extLst>
      <p:ext uri="{BB962C8B-B14F-4D97-AF65-F5344CB8AC3E}">
        <p14:creationId xmlns:p14="http://schemas.microsoft.com/office/powerpoint/2010/main" val="20104532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356">
                                            <p:txEl>
                                              <p:pRg st="1" end="1"/>
                                            </p:txEl>
                                          </p:spTgt>
                                        </p:tgtEl>
                                        <p:attrNameLst>
                                          <p:attrName>style.visibility</p:attrName>
                                        </p:attrNameLst>
                                      </p:cBhvr>
                                      <p:to>
                                        <p:strVal val="visible"/>
                                      </p:to>
                                    </p:set>
                                    <p:anim calcmode="lin" valueType="num">
                                      <p:cBhvr additive="base">
                                        <p:cTn id="7" dur="500" fill="hold"/>
                                        <p:tgtEl>
                                          <p:spTgt spid="10035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356">
                                            <p:txEl>
                                              <p:pRg st="2" end="2"/>
                                            </p:txEl>
                                          </p:spTgt>
                                        </p:tgtEl>
                                        <p:attrNameLst>
                                          <p:attrName>style.visibility</p:attrName>
                                        </p:attrNameLst>
                                      </p:cBhvr>
                                      <p:to>
                                        <p:strVal val="visible"/>
                                      </p:to>
                                    </p:set>
                                    <p:anim calcmode="lin" valueType="num">
                                      <p:cBhvr additive="base">
                                        <p:cTn id="13" dur="500" fill="hold"/>
                                        <p:tgtEl>
                                          <p:spTgt spid="10035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356">
                                            <p:txEl>
                                              <p:pRg st="3" end="3"/>
                                            </p:txEl>
                                          </p:spTgt>
                                        </p:tgtEl>
                                        <p:attrNameLst>
                                          <p:attrName>style.visibility</p:attrName>
                                        </p:attrNameLst>
                                      </p:cBhvr>
                                      <p:to>
                                        <p:strVal val="visible"/>
                                      </p:to>
                                    </p:set>
                                    <p:anim calcmode="lin" valueType="num">
                                      <p:cBhvr additive="base">
                                        <p:cTn id="19" dur="500" fill="hold"/>
                                        <p:tgtEl>
                                          <p:spTgt spid="10035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381000" y="-26988"/>
            <a:ext cx="8763000" cy="7448193"/>
          </a:xfrm>
          <a:prstGeom prst="rect">
            <a:avLst/>
          </a:prstGeom>
          <a:noFill/>
          <a:ln w="9525">
            <a:noFill/>
            <a:miter lim="800000"/>
            <a:headEnd/>
            <a:tailEnd/>
          </a:ln>
          <a:effectLst/>
        </p:spPr>
        <p:txBody>
          <a:bodyPr wrap="square">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Satan’s Sin		Isaiah 14:12-17</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(Pride)</a:t>
            </a:r>
          </a:p>
          <a:p>
            <a:pPr marL="571500" indent="-571500">
              <a:spcBef>
                <a:spcPct val="50000"/>
              </a:spcBef>
              <a:buFont typeface="Arial" panose="020B0604020202020204" pitchFamily="34" charset="0"/>
              <a:buChar char="•"/>
              <a:defRPr/>
            </a:pPr>
            <a:r>
              <a:rPr lang="en-US" sz="3600" b="1" dirty="0">
                <a:solidFill>
                  <a:schemeClr val="accent1"/>
                </a:solidFill>
                <a:effectLst>
                  <a:outerShdw blurRad="38100" dist="38100" dir="2700000" algn="tl">
                    <a:srgbClr val="000000"/>
                  </a:outerShdw>
                </a:effectLst>
                <a:latin typeface="Arial" charset="0"/>
                <a:cs typeface="+mn-cs"/>
              </a:rPr>
              <a:t>I will ascend into heaven</a:t>
            </a:r>
          </a:p>
          <a:p>
            <a:pPr marL="571500" indent="-571500">
              <a:spcBef>
                <a:spcPct val="50000"/>
              </a:spcBef>
              <a:buFont typeface="Arial" panose="020B0604020202020204" pitchFamily="34" charset="0"/>
              <a:buChar char="•"/>
              <a:defRPr/>
            </a:pPr>
            <a:r>
              <a:rPr lang="en-US" sz="3600" b="1" dirty="0">
                <a:solidFill>
                  <a:schemeClr val="accent1"/>
                </a:solidFill>
                <a:effectLst>
                  <a:outerShdw blurRad="38100" dist="38100" dir="2700000" algn="tl">
                    <a:srgbClr val="000000"/>
                  </a:outerShdw>
                </a:effectLst>
                <a:latin typeface="Arial" charset="0"/>
                <a:cs typeface="+mn-cs"/>
              </a:rPr>
              <a:t>I will exalt my throne above the stars of God</a:t>
            </a:r>
          </a:p>
          <a:p>
            <a:pPr marL="571500" indent="-571500">
              <a:spcBef>
                <a:spcPct val="50000"/>
              </a:spcBef>
              <a:buFont typeface="Arial" panose="020B0604020202020204" pitchFamily="34" charset="0"/>
              <a:buChar char="•"/>
              <a:defRPr/>
            </a:pPr>
            <a:r>
              <a:rPr lang="en-US" sz="3600" b="1" dirty="0">
                <a:solidFill>
                  <a:schemeClr val="accent1"/>
                </a:solidFill>
                <a:effectLst>
                  <a:outerShdw blurRad="38100" dist="38100" dir="2700000" algn="tl">
                    <a:srgbClr val="000000"/>
                  </a:outerShdw>
                </a:effectLst>
                <a:latin typeface="Arial" charset="0"/>
                <a:cs typeface="+mn-cs"/>
              </a:rPr>
              <a:t>I will sit on the mountain of the congregation</a:t>
            </a:r>
          </a:p>
          <a:p>
            <a:pPr marL="571500" indent="-571500">
              <a:spcBef>
                <a:spcPct val="50000"/>
              </a:spcBef>
              <a:buFont typeface="Arial" panose="020B0604020202020204" pitchFamily="34" charset="0"/>
              <a:buChar char="•"/>
              <a:defRPr/>
            </a:pPr>
            <a:r>
              <a:rPr lang="en-US" sz="3600" b="1" dirty="0">
                <a:solidFill>
                  <a:schemeClr val="accent1"/>
                </a:solidFill>
                <a:effectLst>
                  <a:outerShdw blurRad="38100" dist="38100" dir="2700000" algn="tl">
                    <a:srgbClr val="000000"/>
                  </a:outerShdw>
                </a:effectLst>
                <a:latin typeface="Arial" charset="0"/>
                <a:cs typeface="+mn-cs"/>
              </a:rPr>
              <a:t>I will ascend above the heights of the clouds</a:t>
            </a:r>
          </a:p>
          <a:p>
            <a:pPr marL="342900" indent="-342900">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	</a:t>
            </a:r>
            <a:endParaRPr lang="en-US" sz="4000" b="1" dirty="0">
              <a:solidFill>
                <a:schemeClr val="accent1"/>
              </a:solidFill>
              <a:effectLst>
                <a:outerShdw blurRad="38100" dist="38100" dir="2700000" algn="tl">
                  <a:srgbClr val="000000"/>
                </a:outerShdw>
              </a:effectLst>
              <a:latin typeface="Arial" charset="0"/>
              <a:cs typeface="+mn-cs"/>
            </a:endParaRPr>
          </a:p>
        </p:txBody>
      </p:sp>
      <p:sp>
        <p:nvSpPr>
          <p:cNvPr id="2" name="Slide Number Placeholder 1"/>
          <p:cNvSpPr>
            <a:spLocks noGrp="1"/>
          </p:cNvSpPr>
          <p:nvPr>
            <p:ph type="sldNum" sz="quarter" idx="12"/>
          </p:nvPr>
        </p:nvSpPr>
        <p:spPr/>
        <p:txBody>
          <a:bodyPr/>
          <a:lstStyle/>
          <a:p>
            <a:pPr>
              <a:defRPr/>
            </a:pPr>
            <a:fld id="{33A3E7A3-7CDE-4B92-B164-CEE6EDB6A034}" type="slidenum">
              <a:rPr lang="en-US" smtClean="0"/>
              <a:pPr>
                <a:defRPr/>
              </a:pPr>
              <a:t>44</a:t>
            </a:fld>
            <a:endParaRPr lang="en-US"/>
          </a:p>
        </p:txBody>
      </p:sp>
    </p:spTree>
    <p:extLst>
      <p:ext uri="{BB962C8B-B14F-4D97-AF65-F5344CB8AC3E}">
        <p14:creationId xmlns:p14="http://schemas.microsoft.com/office/powerpoint/2010/main" val="56356606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356">
                                            <p:txEl>
                                              <p:pRg st="2" end="2"/>
                                            </p:txEl>
                                          </p:spTgt>
                                        </p:tgtEl>
                                        <p:attrNameLst>
                                          <p:attrName>style.visibility</p:attrName>
                                        </p:attrNameLst>
                                      </p:cBhvr>
                                      <p:to>
                                        <p:strVal val="visible"/>
                                      </p:to>
                                    </p:set>
                                    <p:anim calcmode="lin" valueType="num">
                                      <p:cBhvr additive="base">
                                        <p:cTn id="7" dur="500" fill="hold"/>
                                        <p:tgtEl>
                                          <p:spTgt spid="10035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356">
                                            <p:txEl>
                                              <p:pRg st="3" end="3"/>
                                            </p:txEl>
                                          </p:spTgt>
                                        </p:tgtEl>
                                        <p:attrNameLst>
                                          <p:attrName>style.visibility</p:attrName>
                                        </p:attrNameLst>
                                      </p:cBhvr>
                                      <p:to>
                                        <p:strVal val="visible"/>
                                      </p:to>
                                    </p:set>
                                    <p:anim calcmode="lin" valueType="num">
                                      <p:cBhvr additive="base">
                                        <p:cTn id="13" dur="500" fill="hold"/>
                                        <p:tgtEl>
                                          <p:spTgt spid="10035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356">
                                            <p:txEl>
                                              <p:pRg st="4" end="4"/>
                                            </p:txEl>
                                          </p:spTgt>
                                        </p:tgtEl>
                                        <p:attrNameLst>
                                          <p:attrName>style.visibility</p:attrName>
                                        </p:attrNameLst>
                                      </p:cBhvr>
                                      <p:to>
                                        <p:strVal val="visible"/>
                                      </p:to>
                                    </p:set>
                                    <p:anim calcmode="lin" valueType="num">
                                      <p:cBhvr additive="base">
                                        <p:cTn id="19" dur="500" fill="hold"/>
                                        <p:tgtEl>
                                          <p:spTgt spid="10035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0356">
                                            <p:txEl>
                                              <p:pRg st="5" end="5"/>
                                            </p:txEl>
                                          </p:spTgt>
                                        </p:tgtEl>
                                        <p:attrNameLst>
                                          <p:attrName>style.visibility</p:attrName>
                                        </p:attrNameLst>
                                      </p:cBhvr>
                                      <p:to>
                                        <p:strVal val="visible"/>
                                      </p:to>
                                    </p:set>
                                    <p:anim calcmode="lin" valueType="num">
                                      <p:cBhvr additive="base">
                                        <p:cTn id="25" dur="500" fill="hold"/>
                                        <p:tgtEl>
                                          <p:spTgt spid="10035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35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533400" y="-26988"/>
            <a:ext cx="8610600" cy="5016758"/>
          </a:xfrm>
          <a:prstGeom prst="rect">
            <a:avLst/>
          </a:prstGeom>
          <a:noFill/>
          <a:ln w="9525">
            <a:noFill/>
            <a:miter lim="800000"/>
            <a:headEnd/>
            <a:tailEnd/>
          </a:ln>
          <a:effectLst/>
        </p:spPr>
        <p:txBody>
          <a:bodyPr wrap="square">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Satan’s Sin		 Isaiah 14:12-17</a:t>
            </a:r>
          </a:p>
          <a:p>
            <a:pPr marL="571500" indent="-571500">
              <a:spcBef>
                <a:spcPct val="50000"/>
              </a:spcBef>
              <a:buFont typeface="Arial" panose="020B0604020202020204" pitchFamily="34" charset="0"/>
              <a:buChar char="•"/>
              <a:defRPr/>
            </a:pPr>
            <a:r>
              <a:rPr lang="en-US" sz="4000" b="1" dirty="0">
                <a:solidFill>
                  <a:schemeClr val="accent1"/>
                </a:solidFill>
                <a:effectLst>
                  <a:outerShdw blurRad="38100" dist="38100" dir="2700000" algn="tl">
                    <a:srgbClr val="000000"/>
                  </a:outerShdw>
                </a:effectLst>
                <a:latin typeface="Arial" charset="0"/>
                <a:cs typeface="+mn-cs"/>
              </a:rPr>
              <a:t>I will be like the most high</a:t>
            </a:r>
          </a:p>
          <a:p>
            <a:pPr marL="571500" indent="-571500">
              <a:spcBef>
                <a:spcPct val="50000"/>
              </a:spcBef>
              <a:buFont typeface="Arial" panose="020B0604020202020204" pitchFamily="34" charset="0"/>
              <a:buChar char="•"/>
              <a:defRPr/>
            </a:pPr>
            <a:r>
              <a:rPr lang="en-US" sz="4000" b="1" dirty="0">
                <a:solidFill>
                  <a:schemeClr val="accent1"/>
                </a:solidFill>
                <a:effectLst>
                  <a:outerShdw blurRad="38100" dist="38100" dir="2700000" algn="tl">
                    <a:srgbClr val="000000"/>
                  </a:outerShdw>
                </a:effectLst>
                <a:latin typeface="Arial" charset="0"/>
                <a:cs typeface="+mn-cs"/>
              </a:rPr>
              <a:t>Puffed up with pride	1 Tim 3:6</a:t>
            </a:r>
          </a:p>
          <a:p>
            <a:pPr marL="571500" indent="-571500">
              <a:spcBef>
                <a:spcPct val="50000"/>
              </a:spcBef>
              <a:buFont typeface="Arial" panose="020B0604020202020204" pitchFamily="34" charset="0"/>
              <a:buChar char="•"/>
              <a:defRPr/>
            </a:pPr>
            <a:endParaRPr lang="en-US" sz="4000" b="1" dirty="0">
              <a:solidFill>
                <a:schemeClr val="accent1"/>
              </a:solidFill>
              <a:effectLst>
                <a:outerShdw blurRad="38100" dist="38100" dir="2700000" algn="tl">
                  <a:srgbClr val="000000"/>
                </a:outerShdw>
              </a:effectLst>
              <a:latin typeface="Arial" charset="0"/>
              <a:cs typeface="+mn-cs"/>
            </a:endParaRPr>
          </a:p>
          <a:p>
            <a:pPr marL="571500" indent="-571500">
              <a:spcBef>
                <a:spcPct val="50000"/>
              </a:spcBef>
              <a:buFont typeface="Arial" panose="020B0604020202020204" pitchFamily="34" charset="0"/>
              <a:buChar char="•"/>
              <a:defRPr/>
            </a:pPr>
            <a:r>
              <a:rPr lang="en-US" sz="4000" b="1" dirty="0">
                <a:solidFill>
                  <a:schemeClr val="accent1"/>
                </a:solidFill>
                <a:effectLst>
                  <a:outerShdw blurRad="38100" dist="38100" dir="2700000" algn="tl">
                    <a:srgbClr val="000000"/>
                  </a:outerShdw>
                </a:effectLst>
                <a:latin typeface="Arial" charset="0"/>
                <a:cs typeface="+mn-cs"/>
              </a:rPr>
              <a:t>Extended to other angles                                            						Rev 12:14</a:t>
            </a:r>
          </a:p>
        </p:txBody>
      </p:sp>
      <p:sp>
        <p:nvSpPr>
          <p:cNvPr id="2" name="Slide Number Placeholder 1"/>
          <p:cNvSpPr>
            <a:spLocks noGrp="1"/>
          </p:cNvSpPr>
          <p:nvPr>
            <p:ph type="sldNum" sz="quarter" idx="12"/>
          </p:nvPr>
        </p:nvSpPr>
        <p:spPr/>
        <p:txBody>
          <a:bodyPr/>
          <a:lstStyle/>
          <a:p>
            <a:pPr>
              <a:defRPr/>
            </a:pPr>
            <a:fld id="{33A3E7A3-7CDE-4B92-B164-CEE6EDB6A034}" type="slidenum">
              <a:rPr lang="en-US" smtClean="0"/>
              <a:pPr>
                <a:defRPr/>
              </a:pPr>
              <a:t>45</a:t>
            </a:fld>
            <a:endParaRPr lang="en-US"/>
          </a:p>
        </p:txBody>
      </p:sp>
    </p:spTree>
    <p:extLst>
      <p:ext uri="{BB962C8B-B14F-4D97-AF65-F5344CB8AC3E}">
        <p14:creationId xmlns:p14="http://schemas.microsoft.com/office/powerpoint/2010/main" val="8479448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356">
                                            <p:txEl>
                                              <p:pRg st="1" end="1"/>
                                            </p:txEl>
                                          </p:spTgt>
                                        </p:tgtEl>
                                        <p:attrNameLst>
                                          <p:attrName>style.visibility</p:attrName>
                                        </p:attrNameLst>
                                      </p:cBhvr>
                                      <p:to>
                                        <p:strVal val="visible"/>
                                      </p:to>
                                    </p:set>
                                    <p:anim calcmode="lin" valueType="num">
                                      <p:cBhvr additive="base">
                                        <p:cTn id="7" dur="500" fill="hold"/>
                                        <p:tgtEl>
                                          <p:spTgt spid="10035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356">
                                            <p:txEl>
                                              <p:pRg st="2" end="2"/>
                                            </p:txEl>
                                          </p:spTgt>
                                        </p:tgtEl>
                                        <p:attrNameLst>
                                          <p:attrName>style.visibility</p:attrName>
                                        </p:attrNameLst>
                                      </p:cBhvr>
                                      <p:to>
                                        <p:strVal val="visible"/>
                                      </p:to>
                                    </p:set>
                                    <p:anim calcmode="lin" valueType="num">
                                      <p:cBhvr additive="base">
                                        <p:cTn id="13" dur="500" fill="hold"/>
                                        <p:tgtEl>
                                          <p:spTgt spid="10035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356">
                                            <p:txEl>
                                              <p:pRg st="4" end="4"/>
                                            </p:txEl>
                                          </p:spTgt>
                                        </p:tgtEl>
                                        <p:attrNameLst>
                                          <p:attrName>style.visibility</p:attrName>
                                        </p:attrNameLst>
                                      </p:cBhvr>
                                      <p:to>
                                        <p:strVal val="visible"/>
                                      </p:to>
                                    </p:set>
                                    <p:anim calcmode="lin" valueType="num">
                                      <p:cBhvr additive="base">
                                        <p:cTn id="19" dur="500" fill="hold"/>
                                        <p:tgtEl>
                                          <p:spTgt spid="10035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C.	The Roots of Conflict</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2943563"/>
            <a:ext cx="9144000" cy="3477875"/>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Vs 6		     1 John 2:15-16</a:t>
            </a:r>
          </a:p>
          <a:p>
            <a:pPr marL="342900" indent="-342900">
              <a:spcBef>
                <a:spcPct val="50000"/>
              </a:spcBef>
              <a:defRPr/>
            </a:pPr>
            <a:endParaRPr lang="en-US" sz="4000" b="1" dirty="0">
              <a:solidFill>
                <a:schemeClr val="accent1"/>
              </a:solidFill>
              <a:effectLst>
                <a:outerShdw blurRad="38100" dist="38100" dir="2700000" algn="tl">
                  <a:srgbClr val="000000"/>
                </a:outerShdw>
              </a:effectLst>
              <a:latin typeface="Arial" charset="0"/>
              <a:cs typeface="+mn-cs"/>
            </a:endParaRP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a:t>
            </a:r>
          </a:p>
        </p:txBody>
      </p:sp>
      <p:sp>
        <p:nvSpPr>
          <p:cNvPr id="100358" name="Rectangle 6"/>
          <p:cNvSpPr>
            <a:spLocks noChangeArrowheads="1"/>
          </p:cNvSpPr>
          <p:nvPr/>
        </p:nvSpPr>
        <p:spPr bwMode="auto">
          <a:xfrm>
            <a:off x="0" y="914400"/>
            <a:ext cx="9144000" cy="2554545"/>
          </a:xfrm>
          <a:prstGeom prst="rect">
            <a:avLst/>
          </a:prstGeom>
          <a:noFill/>
          <a:ln w="9525">
            <a:noFill/>
            <a:miter lim="800000"/>
            <a:headEnd/>
            <a:tailEnd/>
          </a:ln>
          <a:effectLst/>
        </p:spPr>
        <p:txBody>
          <a:bodyPr>
            <a:spAutoFit/>
          </a:bodyPr>
          <a:lstStyle/>
          <a:p>
            <a:pPr marL="1657350" lvl="2" indent="-742950">
              <a:buAutoNum type="arabicPeriod" startAt="5"/>
              <a:defRPr/>
            </a:pPr>
            <a:r>
              <a:rPr lang="en-US" sz="4000" b="1" dirty="0">
                <a:solidFill>
                  <a:schemeClr val="accent1"/>
                </a:solidFill>
                <a:effectLst>
                  <a:outerShdw blurRad="38100" dist="38100" dir="2700000" algn="tl">
                    <a:srgbClr val="000000"/>
                  </a:outerShdw>
                </a:effectLst>
                <a:latin typeface="Arial" charset="0"/>
                <a:cs typeface="+mn-cs"/>
              </a:rPr>
              <a:t>The Entry of sin into 	humanity		Genesis 3:1-6</a:t>
            </a:r>
          </a:p>
          <a:p>
            <a:pPr lvl="2">
              <a:defRPr/>
            </a:pPr>
            <a:endParaRPr lang="en-US" sz="4000" b="1" dirty="0">
              <a:solidFill>
                <a:schemeClr val="accent1"/>
              </a:solidFill>
              <a:effectLst>
                <a:outerShdw blurRad="38100" dist="38100" dir="2700000" algn="tl">
                  <a:srgbClr val="000000"/>
                </a:outerShdw>
              </a:effectLst>
              <a:latin typeface="Arial" charset="0"/>
              <a:cs typeface="+mn-cs"/>
            </a:endParaRPr>
          </a:p>
          <a:p>
            <a:pPr lvl="2">
              <a:defRPr/>
            </a:pPr>
            <a:r>
              <a:rPr lang="en-US" sz="4000" b="1" dirty="0">
                <a:solidFill>
                  <a:schemeClr val="accent1"/>
                </a:solidFill>
                <a:effectLst>
                  <a:outerShdw blurRad="38100" dist="38100" dir="2700000" algn="tl">
                    <a:srgbClr val="000000"/>
                  </a:outerShdw>
                </a:effectLst>
                <a:latin typeface="Arial" charset="0"/>
                <a:cs typeface="+mn-cs"/>
              </a:rPr>
              <a:t>	Temptation</a:t>
            </a:r>
          </a:p>
        </p:txBody>
      </p:sp>
      <p:sp>
        <p:nvSpPr>
          <p:cNvPr id="2" name="Slide Number Placeholder 1"/>
          <p:cNvSpPr>
            <a:spLocks noGrp="1"/>
          </p:cNvSpPr>
          <p:nvPr>
            <p:ph type="sldNum" sz="quarter" idx="12"/>
          </p:nvPr>
        </p:nvSpPr>
        <p:spPr/>
        <p:txBody>
          <a:bodyPr/>
          <a:lstStyle/>
          <a:p>
            <a:pPr>
              <a:defRPr/>
            </a:pPr>
            <a:fld id="{4CA8BFA4-C163-4379-9802-6A8974D69B91}" type="slidenum">
              <a:rPr lang="en-US" smtClean="0"/>
              <a:pPr>
                <a:defRPr/>
              </a:pPr>
              <a:t>46</a:t>
            </a:fld>
            <a:endParaRPr lang="en-US"/>
          </a:p>
        </p:txBody>
      </p:sp>
    </p:spTree>
    <p:extLst>
      <p:ext uri="{BB962C8B-B14F-4D97-AF65-F5344CB8AC3E}">
        <p14:creationId xmlns:p14="http://schemas.microsoft.com/office/powerpoint/2010/main" val="25782229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fade">
                                      <p:cBhvr>
                                        <p:cTn id="7" dur="1000"/>
                                        <p:tgtEl>
                                          <p:spTgt spid="100358"/>
                                        </p:tgtEl>
                                      </p:cBhvr>
                                    </p:animEffect>
                                    <p:anim calcmode="lin" valueType="num">
                                      <p:cBhvr>
                                        <p:cTn id="8" dur="1000" fill="hold"/>
                                        <p:tgtEl>
                                          <p:spTgt spid="100358"/>
                                        </p:tgtEl>
                                        <p:attrNameLst>
                                          <p:attrName>ppt_x</p:attrName>
                                        </p:attrNameLst>
                                      </p:cBhvr>
                                      <p:tavLst>
                                        <p:tav tm="0">
                                          <p:val>
                                            <p:strVal val="#ppt_x"/>
                                          </p:val>
                                        </p:tav>
                                        <p:tav tm="100000">
                                          <p:val>
                                            <p:strVal val="#ppt_x"/>
                                          </p:val>
                                        </p:tav>
                                      </p:tavLst>
                                    </p:anim>
                                    <p:anim calcmode="lin" valueType="num">
                                      <p:cBhvr>
                                        <p:cTn id="9" dur="1000" fill="hold"/>
                                        <p:tgtEl>
                                          <p:spTgt spid="10035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00356">
                                            <p:txEl>
                                              <p:pRg st="1" end="1"/>
                                            </p:txEl>
                                          </p:spTgt>
                                        </p:tgtEl>
                                        <p:attrNameLst>
                                          <p:attrName>style.visibility</p:attrName>
                                        </p:attrNameLst>
                                      </p:cBhvr>
                                      <p:to>
                                        <p:strVal val="visible"/>
                                      </p:to>
                                    </p:set>
                                    <p:anim calcmode="lin" valueType="num">
                                      <p:cBhvr additive="base">
                                        <p:cTn id="14" dur="500" fill="hold"/>
                                        <p:tgtEl>
                                          <p:spTgt spid="10035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03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100356">
                                            <p:txEl>
                                              <p:pRg st="3" end="3"/>
                                            </p:txEl>
                                          </p:spTgt>
                                        </p:tgtEl>
                                        <p:attrNameLst>
                                          <p:attrName>style.visibility</p:attrName>
                                        </p:attrNameLst>
                                      </p:cBhvr>
                                      <p:to>
                                        <p:strVal val="visible"/>
                                      </p:to>
                                    </p:set>
                                    <p:animEffect transition="in" filter="barn(inVertical)">
                                      <p:cBhvr>
                                        <p:cTn id="20" dur="500"/>
                                        <p:tgtEl>
                                          <p:spTgt spid="100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
            <a:ext cx="7848600" cy="6147118"/>
          </a:xfrm>
        </p:spPr>
        <p:txBody>
          <a:bodyPr/>
          <a:lstStyle/>
          <a:p>
            <a:pPr algn="ctr"/>
            <a:r>
              <a:rPr lang="en-US" sz="4000" b="1" dirty="0"/>
              <a:t>"Do not love the world or the things in the world. If anyone loves the world, the love of the Father is not in him.  For all that </a:t>
            </a:r>
            <a:r>
              <a:rPr lang="en-US" sz="4000" b="1" i="1" dirty="0"/>
              <a:t>is </a:t>
            </a:r>
            <a:r>
              <a:rPr lang="en-US" sz="4000" b="1" dirty="0"/>
              <a:t>in the world—the lust of the flesh, the lust of the eyes, and the pride of life—is not of the Father but is of the world."	</a:t>
            </a:r>
            <a:br>
              <a:rPr lang="en-US" sz="4000" b="1" dirty="0"/>
            </a:br>
            <a:br>
              <a:rPr lang="en-US" sz="4000" b="1" dirty="0"/>
            </a:br>
            <a:r>
              <a:rPr lang="en-US" sz="4000" b="1" dirty="0"/>
              <a:t>1 John 2:15-16</a:t>
            </a:r>
          </a:p>
        </p:txBody>
      </p:sp>
      <p:sp>
        <p:nvSpPr>
          <p:cNvPr id="2" name="Slide Number Placeholder 1"/>
          <p:cNvSpPr>
            <a:spLocks noGrp="1"/>
          </p:cNvSpPr>
          <p:nvPr>
            <p:ph type="sldNum" sz="quarter" idx="12"/>
          </p:nvPr>
        </p:nvSpPr>
        <p:spPr/>
        <p:txBody>
          <a:bodyPr/>
          <a:lstStyle/>
          <a:p>
            <a:pPr>
              <a:defRPr/>
            </a:pPr>
            <a:fld id="{6FD4E612-192B-470E-9B58-1D85BCFD82DA}" type="slidenum">
              <a:rPr lang="en-US" smtClean="0"/>
              <a:pPr>
                <a:defRPr/>
              </a:pPr>
              <a:t>47</a:t>
            </a:fld>
            <a:endParaRPr lang="en-US"/>
          </a:p>
        </p:txBody>
      </p:sp>
    </p:spTree>
    <p:extLst>
      <p:ext uri="{BB962C8B-B14F-4D97-AF65-F5344CB8AC3E}">
        <p14:creationId xmlns:p14="http://schemas.microsoft.com/office/powerpoint/2010/main" val="2654510434"/>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C.	The Roots of Conflict</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2943563"/>
            <a:ext cx="9144000" cy="3477875"/>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Vs 6		     1 John 2:15-16</a:t>
            </a:r>
          </a:p>
          <a:p>
            <a:pPr marL="342900" indent="-342900">
              <a:spcBef>
                <a:spcPct val="50000"/>
              </a:spcBef>
              <a:defRPr/>
            </a:pPr>
            <a:endParaRPr lang="en-US" sz="4000" b="1" dirty="0">
              <a:solidFill>
                <a:schemeClr val="accent1"/>
              </a:solidFill>
              <a:effectLst>
                <a:outerShdw blurRad="38100" dist="38100" dir="2700000" algn="tl">
                  <a:srgbClr val="000000"/>
                </a:outerShdw>
              </a:effectLst>
              <a:latin typeface="Arial" charset="0"/>
              <a:cs typeface="+mn-cs"/>
            </a:endParaRP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Consequences	  Gen 3:7-19</a:t>
            </a:r>
          </a:p>
        </p:txBody>
      </p:sp>
      <p:sp>
        <p:nvSpPr>
          <p:cNvPr id="100358" name="Rectangle 6"/>
          <p:cNvSpPr>
            <a:spLocks noChangeArrowheads="1"/>
          </p:cNvSpPr>
          <p:nvPr/>
        </p:nvSpPr>
        <p:spPr bwMode="auto">
          <a:xfrm>
            <a:off x="0" y="914400"/>
            <a:ext cx="9144000" cy="2554545"/>
          </a:xfrm>
          <a:prstGeom prst="rect">
            <a:avLst/>
          </a:prstGeom>
          <a:noFill/>
          <a:ln w="9525">
            <a:noFill/>
            <a:miter lim="800000"/>
            <a:headEnd/>
            <a:tailEnd/>
          </a:ln>
          <a:effectLst/>
        </p:spPr>
        <p:txBody>
          <a:bodyPr>
            <a:spAutoFit/>
          </a:bodyPr>
          <a:lstStyle/>
          <a:p>
            <a:pPr marL="1657350" lvl="2" indent="-742950">
              <a:buAutoNum type="arabicPeriod" startAt="5"/>
              <a:defRPr/>
            </a:pPr>
            <a:r>
              <a:rPr lang="en-US" sz="4000" b="1" dirty="0">
                <a:solidFill>
                  <a:schemeClr val="accent1"/>
                </a:solidFill>
                <a:effectLst>
                  <a:outerShdw blurRad="38100" dist="38100" dir="2700000" algn="tl">
                    <a:srgbClr val="000000"/>
                  </a:outerShdw>
                </a:effectLst>
                <a:latin typeface="Arial" charset="0"/>
                <a:cs typeface="+mn-cs"/>
              </a:rPr>
              <a:t>The Entry of sin into 	humanity		Genesis 3:1-6</a:t>
            </a:r>
          </a:p>
          <a:p>
            <a:pPr lvl="2">
              <a:defRPr/>
            </a:pPr>
            <a:endParaRPr lang="en-US" sz="4000" b="1" dirty="0">
              <a:solidFill>
                <a:schemeClr val="accent1"/>
              </a:solidFill>
              <a:effectLst>
                <a:outerShdw blurRad="38100" dist="38100" dir="2700000" algn="tl">
                  <a:srgbClr val="000000"/>
                </a:outerShdw>
              </a:effectLst>
              <a:latin typeface="Arial" charset="0"/>
              <a:cs typeface="+mn-cs"/>
            </a:endParaRPr>
          </a:p>
          <a:p>
            <a:pPr lvl="2">
              <a:defRPr/>
            </a:pPr>
            <a:r>
              <a:rPr lang="en-US" sz="4000" b="1" dirty="0">
                <a:solidFill>
                  <a:schemeClr val="accent1"/>
                </a:solidFill>
                <a:effectLst>
                  <a:outerShdw blurRad="38100" dist="38100" dir="2700000" algn="tl">
                    <a:srgbClr val="000000"/>
                  </a:outerShdw>
                </a:effectLst>
                <a:latin typeface="Arial" charset="0"/>
                <a:cs typeface="+mn-cs"/>
              </a:rPr>
              <a:t>	Temptation</a:t>
            </a:r>
          </a:p>
        </p:txBody>
      </p:sp>
      <p:sp>
        <p:nvSpPr>
          <p:cNvPr id="2" name="Slide Number Placeholder 1"/>
          <p:cNvSpPr>
            <a:spLocks noGrp="1"/>
          </p:cNvSpPr>
          <p:nvPr>
            <p:ph type="sldNum" sz="quarter" idx="12"/>
          </p:nvPr>
        </p:nvSpPr>
        <p:spPr/>
        <p:txBody>
          <a:bodyPr/>
          <a:lstStyle/>
          <a:p>
            <a:pPr>
              <a:defRPr/>
            </a:pPr>
            <a:fld id="{4CA8BFA4-C163-4379-9802-6A8974D69B91}" type="slidenum">
              <a:rPr lang="en-US" smtClean="0"/>
              <a:pPr>
                <a:defRPr/>
              </a:pPr>
              <a:t>48</a:t>
            </a:fld>
            <a:endParaRPr lang="en-US"/>
          </a:p>
        </p:txBody>
      </p:sp>
    </p:spTree>
    <p:extLst>
      <p:ext uri="{BB962C8B-B14F-4D97-AF65-F5344CB8AC3E}">
        <p14:creationId xmlns:p14="http://schemas.microsoft.com/office/powerpoint/2010/main" val="788596346"/>
      </p:ext>
    </p:extLst>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C.	The Roots of Conflict</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1490008"/>
            <a:ext cx="8991600" cy="1938992"/>
          </a:xfrm>
          <a:prstGeom prst="rect">
            <a:avLst/>
          </a:prstGeom>
          <a:noFill/>
          <a:ln w="9525">
            <a:noFill/>
            <a:miter lim="800000"/>
            <a:headEnd/>
            <a:tailEnd/>
          </a:ln>
          <a:effectLst/>
        </p:spPr>
        <p:txBody>
          <a:bodyPr wrap="square">
            <a:spAutoFit/>
          </a:bodyPr>
          <a:lstStyle/>
          <a:p>
            <a:pPr algn="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Conflict between the seed of the serpent and the seed of the woman</a:t>
            </a:r>
            <a:br>
              <a:rPr lang="en-US" sz="4000" b="1" dirty="0">
                <a:solidFill>
                  <a:schemeClr val="accent1"/>
                </a:solidFill>
                <a:effectLst>
                  <a:outerShdw blurRad="38100" dist="38100" dir="2700000" algn="tl">
                    <a:srgbClr val="000000"/>
                  </a:outerShdw>
                </a:effectLst>
                <a:latin typeface="Arial" charset="0"/>
                <a:cs typeface="+mn-cs"/>
              </a:rPr>
            </a:br>
            <a:r>
              <a:rPr lang="en-US" sz="4000" b="1" dirty="0">
                <a:solidFill>
                  <a:schemeClr val="accent1"/>
                </a:solidFill>
                <a:effectLst>
                  <a:outerShdw blurRad="38100" dist="38100" dir="2700000" algn="tl">
                    <a:srgbClr val="000000"/>
                  </a:outerShdw>
                </a:effectLst>
                <a:latin typeface="Arial" charset="0"/>
                <a:cs typeface="+mn-cs"/>
              </a:rPr>
              <a:t>Gen 3:15</a:t>
            </a:r>
          </a:p>
        </p:txBody>
      </p:sp>
      <p:sp>
        <p:nvSpPr>
          <p:cNvPr id="2" name="Slide Number Placeholder 1"/>
          <p:cNvSpPr>
            <a:spLocks noGrp="1"/>
          </p:cNvSpPr>
          <p:nvPr>
            <p:ph type="sldNum" sz="quarter" idx="12"/>
          </p:nvPr>
        </p:nvSpPr>
        <p:spPr/>
        <p:txBody>
          <a:bodyPr/>
          <a:lstStyle/>
          <a:p>
            <a:pPr>
              <a:defRPr/>
            </a:pPr>
            <a:fld id="{4CA8BFA4-C163-4379-9802-6A8974D69B91}" type="slidenum">
              <a:rPr lang="en-US" smtClean="0"/>
              <a:pPr>
                <a:defRPr/>
              </a:pPr>
              <a:t>49</a:t>
            </a:fld>
            <a:endParaRPr lang="en-US"/>
          </a:p>
        </p:txBody>
      </p:sp>
    </p:spTree>
    <p:extLst>
      <p:ext uri="{BB962C8B-B14F-4D97-AF65-F5344CB8AC3E}">
        <p14:creationId xmlns:p14="http://schemas.microsoft.com/office/powerpoint/2010/main" val="167595579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 calcmode="lin" valueType="num">
                                      <p:cBhvr additive="base">
                                        <p:cTn id="7" dur="500" fill="hold"/>
                                        <p:tgtEl>
                                          <p:spTgt spid="1003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marL="342900" indent="-342900" algn="ctr">
              <a:spcBef>
                <a:spcPct val="50000"/>
              </a:spcBef>
              <a:defRPr/>
            </a:pPr>
            <a:r>
              <a:rPr lang="en-US" sz="4800" b="1" dirty="0">
                <a:solidFill>
                  <a:srgbClr val="FFFFFF"/>
                </a:solidFill>
                <a:effectLst>
                  <a:outerShdw blurRad="38100" dist="38100" dir="2700000" algn="tl">
                    <a:srgbClr val="000000"/>
                  </a:outerShdw>
                </a:effectLst>
              </a:rPr>
              <a:t>Four facets to the training</a:t>
            </a:r>
            <a:endParaRPr lang="en-US" sz="4800" b="1" dirty="0">
              <a:solidFill>
                <a:srgbClr val="FFFFFF"/>
              </a:solidFill>
            </a:endParaRPr>
          </a:p>
        </p:txBody>
      </p:sp>
      <p:sp>
        <p:nvSpPr>
          <p:cNvPr id="4" name="Rectangle 3"/>
          <p:cNvSpPr/>
          <p:nvPr/>
        </p:nvSpPr>
        <p:spPr>
          <a:xfrm>
            <a:off x="38100" y="1438276"/>
            <a:ext cx="9124950" cy="646331"/>
          </a:xfrm>
          <a:prstGeom prst="rect">
            <a:avLst/>
          </a:prstGeom>
        </p:spPr>
        <p:txBody>
          <a:bodyPr>
            <a:spAutoFit/>
          </a:bodyPr>
          <a:lstStyle/>
          <a:p>
            <a:pPr>
              <a:spcBef>
                <a:spcPct val="50000"/>
              </a:spcBef>
              <a:defRPr/>
            </a:pPr>
            <a:r>
              <a:rPr lang="en-US" sz="3600" b="1" dirty="0">
                <a:solidFill>
                  <a:srgbClr val="FFFFFF"/>
                </a:solidFill>
                <a:effectLst>
                  <a:outerShdw blurRad="38100" dist="38100" dir="2700000" algn="tl">
                    <a:srgbClr val="000000"/>
                  </a:outerShdw>
                </a:effectLst>
                <a:latin typeface="Arial" charset="0"/>
                <a:cs typeface="+mn-cs"/>
              </a:rPr>
              <a:t>Part 1: 	The Theology of Peacemaking</a:t>
            </a:r>
            <a:endParaRPr lang="en-US" sz="3600" b="1" dirty="0">
              <a:solidFill>
                <a:srgbClr val="FFFFFF"/>
              </a:solidFill>
              <a:latin typeface="Arial" charset="0"/>
              <a:cs typeface="+mn-cs"/>
            </a:endParaRPr>
          </a:p>
        </p:txBody>
      </p:sp>
      <p:sp>
        <p:nvSpPr>
          <p:cNvPr id="6" name="Rectangle 5"/>
          <p:cNvSpPr/>
          <p:nvPr/>
        </p:nvSpPr>
        <p:spPr>
          <a:xfrm>
            <a:off x="0" y="2514600"/>
            <a:ext cx="9105900" cy="646331"/>
          </a:xfrm>
          <a:prstGeom prst="rect">
            <a:avLst/>
          </a:prstGeom>
        </p:spPr>
        <p:txBody>
          <a:bodyPr>
            <a:spAutoFit/>
          </a:bodyPr>
          <a:lstStyle/>
          <a:p>
            <a:pPr>
              <a:spcBef>
                <a:spcPct val="50000"/>
              </a:spcBef>
              <a:defRPr/>
            </a:pPr>
            <a:r>
              <a:rPr lang="en-US" sz="3600" b="1" dirty="0">
                <a:solidFill>
                  <a:srgbClr val="FFFFFF"/>
                </a:solidFill>
                <a:effectLst>
                  <a:outerShdw blurRad="38100" dist="38100" dir="2700000" algn="tl">
                    <a:srgbClr val="000000"/>
                  </a:outerShdw>
                </a:effectLst>
                <a:latin typeface="Arial" charset="0"/>
                <a:cs typeface="+mn-cs"/>
              </a:rPr>
              <a:t>Part 2:	The Practice of  Peacemaking</a:t>
            </a:r>
            <a:endParaRPr lang="en-US" sz="3600" b="1" dirty="0">
              <a:solidFill>
                <a:srgbClr val="FFFFFF"/>
              </a:solidFill>
              <a:latin typeface="Arial" charset="0"/>
              <a:cs typeface="+mn-cs"/>
            </a:endParaRPr>
          </a:p>
        </p:txBody>
      </p:sp>
      <p:sp>
        <p:nvSpPr>
          <p:cNvPr id="3" name="Slide Number Placeholder 2"/>
          <p:cNvSpPr>
            <a:spLocks noGrp="1"/>
          </p:cNvSpPr>
          <p:nvPr>
            <p:ph type="sldNum" sz="quarter" idx="12"/>
          </p:nvPr>
        </p:nvSpPr>
        <p:spPr/>
        <p:txBody>
          <a:bodyPr/>
          <a:lstStyle/>
          <a:p>
            <a:pPr>
              <a:defRPr/>
            </a:pPr>
            <a:fld id="{56A7E912-9745-470B-97DF-4DBD7C49F9D7}" type="slidenum">
              <a:rPr lang="en-US" smtClean="0">
                <a:solidFill>
                  <a:srgbClr val="FFFFFF"/>
                </a:solidFill>
              </a:rPr>
              <a:pPr>
                <a:defRPr/>
              </a:pPr>
              <a:t>5</a:t>
            </a:fld>
            <a:endParaRPr lang="en-US">
              <a:solidFill>
                <a:srgbClr val="FFFFFF"/>
              </a:solidFill>
            </a:endParaRPr>
          </a:p>
        </p:txBody>
      </p:sp>
      <p:sp>
        <p:nvSpPr>
          <p:cNvPr id="7" name="Rectangle 6"/>
          <p:cNvSpPr/>
          <p:nvPr/>
        </p:nvSpPr>
        <p:spPr>
          <a:xfrm>
            <a:off x="57150" y="3611562"/>
            <a:ext cx="9105900" cy="1200329"/>
          </a:xfrm>
          <a:prstGeom prst="rect">
            <a:avLst/>
          </a:prstGeom>
        </p:spPr>
        <p:txBody>
          <a:bodyPr>
            <a:spAutoFit/>
          </a:bodyPr>
          <a:lstStyle/>
          <a:p>
            <a:pPr>
              <a:spcBef>
                <a:spcPct val="50000"/>
              </a:spcBef>
              <a:defRPr/>
            </a:pPr>
            <a:r>
              <a:rPr lang="en-US" sz="3600" b="1" dirty="0">
                <a:solidFill>
                  <a:srgbClr val="FFFFFF"/>
                </a:solidFill>
                <a:effectLst>
                  <a:outerShdw blurRad="38100" dist="38100" dir="2700000" algn="tl">
                    <a:srgbClr val="000000"/>
                  </a:outerShdw>
                </a:effectLst>
                <a:latin typeface="Arial" charset="0"/>
                <a:cs typeface="+mn-cs"/>
              </a:rPr>
              <a:t>Part 3:	Your Personality and   				Peacemaking</a:t>
            </a:r>
            <a:endParaRPr lang="en-US" sz="3600" b="1" dirty="0">
              <a:solidFill>
                <a:srgbClr val="FFFFFF"/>
              </a:solidFill>
              <a:latin typeface="Arial" charset="0"/>
              <a:cs typeface="+mn-cs"/>
            </a:endParaRPr>
          </a:p>
        </p:txBody>
      </p:sp>
      <p:sp>
        <p:nvSpPr>
          <p:cNvPr id="8" name="Rectangle 7"/>
          <p:cNvSpPr/>
          <p:nvPr/>
        </p:nvSpPr>
        <p:spPr>
          <a:xfrm>
            <a:off x="-34332" y="4939356"/>
            <a:ext cx="9105900" cy="1200329"/>
          </a:xfrm>
          <a:prstGeom prst="rect">
            <a:avLst/>
          </a:prstGeom>
        </p:spPr>
        <p:txBody>
          <a:bodyPr>
            <a:spAutoFit/>
          </a:bodyPr>
          <a:lstStyle/>
          <a:p>
            <a:pPr>
              <a:spcBef>
                <a:spcPct val="50000"/>
              </a:spcBef>
              <a:defRPr/>
            </a:pPr>
            <a:r>
              <a:rPr lang="en-US" sz="3600" b="1" dirty="0">
                <a:solidFill>
                  <a:srgbClr val="FFFFFF"/>
                </a:solidFill>
                <a:effectLst>
                  <a:outerShdw blurRad="38100" dist="38100" dir="2700000" algn="tl">
                    <a:srgbClr val="000000"/>
                  </a:outerShdw>
                </a:effectLst>
                <a:latin typeface="Arial" charset="0"/>
                <a:cs typeface="+mn-cs"/>
              </a:rPr>
              <a:t>Part 4:	Intervention in Deeply Troubled 		Churches</a:t>
            </a:r>
            <a:endParaRPr lang="en-US" sz="3600" b="1" dirty="0">
              <a:solidFill>
                <a:srgbClr val="FFFFFF"/>
              </a:solidFill>
              <a:latin typeface="Arial" charset="0"/>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C.	The Roots of Conflict</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762000"/>
            <a:ext cx="8839200" cy="2246769"/>
          </a:xfrm>
          <a:prstGeom prst="rect">
            <a:avLst/>
          </a:prstGeom>
          <a:noFill/>
          <a:ln w="9525">
            <a:noFill/>
            <a:miter lim="800000"/>
            <a:headEnd/>
            <a:tailEnd/>
          </a:ln>
          <a:effectLst/>
        </p:spPr>
        <p:txBody>
          <a:bodyPr wrap="square">
            <a:spAutoFit/>
          </a:bodyPr>
          <a:lstStyle/>
          <a:p>
            <a:pPr marL="342900" indent="-342900">
              <a:spcBef>
                <a:spcPct val="50000"/>
              </a:spcBef>
              <a:defRPr/>
            </a:pPr>
            <a:r>
              <a:rPr lang="en-US" sz="4000" b="1" dirty="0">
                <a:solidFill>
                  <a:schemeClr val="accent1"/>
                </a:solidFill>
                <a:latin typeface="Arial" charset="0"/>
                <a:cs typeface="+mn-cs"/>
              </a:rPr>
              <a:t>					</a:t>
            </a:r>
          </a:p>
          <a:p>
            <a:pPr marL="342900" indent="-342900" algn="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Conflict between man and God</a:t>
            </a:r>
            <a:br>
              <a:rPr lang="en-US" sz="4000" b="1" dirty="0">
                <a:solidFill>
                  <a:schemeClr val="accent1"/>
                </a:solidFill>
                <a:effectLst>
                  <a:outerShdw blurRad="38100" dist="38100" dir="2700000" algn="tl">
                    <a:srgbClr val="000000"/>
                  </a:outerShdw>
                </a:effectLst>
                <a:latin typeface="Arial" charset="0"/>
                <a:cs typeface="+mn-cs"/>
              </a:rPr>
            </a:br>
            <a:r>
              <a:rPr lang="en-US" sz="4000" b="1" dirty="0">
                <a:solidFill>
                  <a:schemeClr val="accent1"/>
                </a:solidFill>
                <a:effectLst>
                  <a:outerShdw blurRad="38100" dist="38100" dir="2700000" algn="tl">
                    <a:srgbClr val="000000"/>
                  </a:outerShdw>
                </a:effectLst>
                <a:latin typeface="Arial" charset="0"/>
                <a:cs typeface="+mn-cs"/>
              </a:rPr>
              <a:t>Matt 16:21-23</a:t>
            </a:r>
          </a:p>
        </p:txBody>
      </p:sp>
      <p:sp>
        <p:nvSpPr>
          <p:cNvPr id="2" name="Slide Number Placeholder 1"/>
          <p:cNvSpPr>
            <a:spLocks noGrp="1"/>
          </p:cNvSpPr>
          <p:nvPr>
            <p:ph type="sldNum" sz="quarter" idx="12"/>
          </p:nvPr>
        </p:nvSpPr>
        <p:spPr/>
        <p:txBody>
          <a:bodyPr/>
          <a:lstStyle/>
          <a:p>
            <a:pPr>
              <a:defRPr/>
            </a:pPr>
            <a:fld id="{4CA8BFA4-C163-4379-9802-6A8974D69B91}" type="slidenum">
              <a:rPr lang="en-US" smtClean="0"/>
              <a:pPr>
                <a:defRPr/>
              </a:pPr>
              <a:t>50</a:t>
            </a:fld>
            <a:endParaRPr lang="en-US"/>
          </a:p>
        </p:txBody>
      </p:sp>
    </p:spTree>
    <p:extLst>
      <p:ext uri="{BB962C8B-B14F-4D97-AF65-F5344CB8AC3E}">
        <p14:creationId xmlns:p14="http://schemas.microsoft.com/office/powerpoint/2010/main" val="118861109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356">
                                            <p:txEl>
                                              <p:pRg st="1" end="1"/>
                                            </p:txEl>
                                          </p:spTgt>
                                        </p:tgtEl>
                                        <p:attrNameLst>
                                          <p:attrName>style.visibility</p:attrName>
                                        </p:attrNameLst>
                                      </p:cBhvr>
                                      <p:to>
                                        <p:strVal val="visible"/>
                                      </p:to>
                                    </p:set>
                                    <p:anim calcmode="lin" valueType="num">
                                      <p:cBhvr additive="base">
                                        <p:cTn id="7" dur="500" fill="hold"/>
                                        <p:tgtEl>
                                          <p:spTgt spid="10035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D.	Conflict in the Christian Life</a:t>
            </a:r>
            <a:endParaRPr lang="en-US" sz="4000" b="1" dirty="0">
              <a:solidFill>
                <a:schemeClr val="accent1"/>
              </a:solidFill>
              <a:latin typeface="Arial" charset="0"/>
              <a:cs typeface="+mn-cs"/>
            </a:endParaRPr>
          </a:p>
        </p:txBody>
      </p:sp>
      <p:sp>
        <p:nvSpPr>
          <p:cNvPr id="2" name="Slide Number Placeholder 1"/>
          <p:cNvSpPr>
            <a:spLocks noGrp="1"/>
          </p:cNvSpPr>
          <p:nvPr>
            <p:ph type="sldNum" sz="quarter" idx="12"/>
          </p:nvPr>
        </p:nvSpPr>
        <p:spPr/>
        <p:txBody>
          <a:bodyPr/>
          <a:lstStyle/>
          <a:p>
            <a:pPr>
              <a:defRPr/>
            </a:pPr>
            <a:fld id="{4CA8BFA4-C163-4379-9802-6A8974D69B91}" type="slidenum">
              <a:rPr lang="en-US" smtClean="0"/>
              <a:pPr>
                <a:defRPr/>
              </a:pPr>
              <a:t>51</a:t>
            </a:fld>
            <a:endParaRPr lang="en-US"/>
          </a:p>
        </p:txBody>
      </p:sp>
    </p:spTree>
    <p:extLst>
      <p:ext uri="{BB962C8B-B14F-4D97-AF65-F5344CB8AC3E}">
        <p14:creationId xmlns:p14="http://schemas.microsoft.com/office/powerpoint/2010/main" val="1993602588"/>
      </p:ext>
    </p:extLst>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274637"/>
            <a:ext cx="7738805" cy="1184511"/>
          </a:xfrm>
        </p:spPr>
        <p:txBody>
          <a:bodyPr/>
          <a:lstStyle/>
          <a:p>
            <a:r>
              <a:rPr lang="en-US" dirty="0"/>
              <a:t>Maps of War</a:t>
            </a:r>
          </a:p>
        </p:txBody>
      </p:sp>
      <p:sp>
        <p:nvSpPr>
          <p:cNvPr id="4" name="Content Placeholder 3"/>
          <p:cNvSpPr>
            <a:spLocks noGrp="1"/>
          </p:cNvSpPr>
          <p:nvPr>
            <p:ph idx="1"/>
          </p:nvPr>
        </p:nvSpPr>
        <p:spPr/>
        <p:txBody>
          <a:bodyPr/>
          <a:lstStyle/>
          <a:p>
            <a:pPr marL="36512" indent="0">
              <a:buNone/>
            </a:pPr>
            <a:r>
              <a:rPr lang="en-US" sz="2000" b="1" u="sng" dirty="0">
                <a:hlinkClick r:id="rId2"/>
              </a:rPr>
              <a:t>http://www.mapsofwar.com/ind/imperial-history.html</a:t>
            </a:r>
            <a:r>
              <a:rPr lang="en-US" sz="2000" b="1" dirty="0"/>
              <a:t>  </a:t>
            </a:r>
            <a:endParaRPr lang="en-US" sz="2000" dirty="0"/>
          </a:p>
          <a:p>
            <a:pPr marL="36512" indent="0">
              <a:buNone/>
            </a:pPr>
            <a:endParaRPr lang="en-US" dirty="0">
              <a:solidFill>
                <a:srgbClr val="FFFF00"/>
              </a:solidFill>
            </a:endParaRPr>
          </a:p>
        </p:txBody>
      </p:sp>
      <p:sp>
        <p:nvSpPr>
          <p:cNvPr id="2" name="Slide Number Placeholder 1"/>
          <p:cNvSpPr>
            <a:spLocks noGrp="1"/>
          </p:cNvSpPr>
          <p:nvPr>
            <p:ph type="sldNum" sz="quarter" idx="12"/>
          </p:nvPr>
        </p:nvSpPr>
        <p:spPr/>
        <p:txBody>
          <a:bodyPr/>
          <a:lstStyle/>
          <a:p>
            <a:pPr>
              <a:defRPr/>
            </a:pPr>
            <a:fld id="{6FD4E612-192B-470E-9B58-1D85BCFD82DA}" type="slidenum">
              <a:rPr lang="en-US" smtClean="0"/>
              <a:pPr>
                <a:defRPr/>
              </a:pPr>
              <a:t>52</a:t>
            </a:fld>
            <a:endParaRPr lang="en-US"/>
          </a:p>
        </p:txBody>
      </p:sp>
    </p:spTree>
    <p:extLst>
      <p:ext uri="{BB962C8B-B14F-4D97-AF65-F5344CB8AC3E}">
        <p14:creationId xmlns:p14="http://schemas.microsoft.com/office/powerpoint/2010/main" val="762955810"/>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35169" y="0"/>
            <a:ext cx="9144000" cy="13239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D.	Five Types of Conflict  in the 	Christian life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914400" y="2971800"/>
            <a:ext cx="8153400" cy="2800767"/>
          </a:xfrm>
          <a:prstGeom prst="rect">
            <a:avLst/>
          </a:prstGeom>
          <a:noFill/>
          <a:ln w="9525">
            <a:noFill/>
            <a:miter lim="800000"/>
            <a:headEnd/>
            <a:tailEnd/>
          </a:ln>
          <a:effectLst/>
        </p:spPr>
        <p:txBody>
          <a:bodyPr wrap="square">
            <a:spAutoFit/>
          </a:bodyPr>
          <a:lstStyle/>
          <a:p>
            <a:pPr marL="514350" indent="-514350">
              <a:spcBef>
                <a:spcPct val="50000"/>
              </a:spcBef>
              <a:buAutoNum type="arabicPeriod" startAt="2"/>
              <a:defRPr/>
            </a:pPr>
            <a:r>
              <a:rPr lang="en-US" sz="3200" b="1" dirty="0">
                <a:solidFill>
                  <a:schemeClr val="accent1"/>
                </a:solidFill>
                <a:effectLst>
                  <a:outerShdw blurRad="38100" dist="38100" dir="2700000" algn="tl">
                    <a:srgbClr val="000000"/>
                  </a:outerShdw>
                </a:effectLst>
                <a:latin typeface="Arial" charset="0"/>
                <a:cs typeface="+mn-cs"/>
              </a:rPr>
              <a:t>Self-condemnation: people struggle to accept God’s forgiveness</a:t>
            </a:r>
            <a:br>
              <a:rPr lang="en-US" sz="3200" b="1" dirty="0">
                <a:solidFill>
                  <a:schemeClr val="accent1"/>
                </a:solidFill>
                <a:effectLst>
                  <a:outerShdw blurRad="38100" dist="38100" dir="2700000" algn="tl">
                    <a:srgbClr val="000000"/>
                  </a:outerShdw>
                </a:effectLst>
                <a:latin typeface="Arial" charset="0"/>
                <a:cs typeface="+mn-cs"/>
              </a:rPr>
            </a:br>
            <a:r>
              <a:rPr lang="en-US" sz="3200" b="1" dirty="0">
                <a:solidFill>
                  <a:schemeClr val="accent1"/>
                </a:solidFill>
                <a:effectLst>
                  <a:outerShdw blurRad="38100" dist="38100" dir="2700000" algn="tl">
                    <a:srgbClr val="000000"/>
                  </a:outerShdw>
                </a:effectLst>
                <a:latin typeface="Arial" charset="0"/>
                <a:cs typeface="+mn-cs"/>
              </a:rPr>
              <a:t>—Isaiah 48:18</a:t>
            </a:r>
          </a:p>
          <a:p>
            <a:pPr marL="514350" indent="-514350">
              <a:spcBef>
                <a:spcPct val="50000"/>
              </a:spcBef>
              <a:buAutoNum type="arabicPeriod" startAt="2"/>
              <a:defRPr/>
            </a:pPr>
            <a:r>
              <a:rPr lang="en-US" sz="3200" b="1" dirty="0">
                <a:solidFill>
                  <a:schemeClr val="accent1"/>
                </a:solidFill>
                <a:effectLst>
                  <a:outerShdw blurRad="38100" dist="38100" dir="2700000" algn="tl">
                    <a:srgbClr val="000000"/>
                  </a:outerShdw>
                </a:effectLst>
                <a:latin typeface="Arial" charset="0"/>
                <a:cs typeface="+mn-cs"/>
              </a:rPr>
              <a:t>Spiritual Warfare</a:t>
            </a:r>
            <a:br>
              <a:rPr lang="en-US" sz="3200" b="1" dirty="0">
                <a:solidFill>
                  <a:schemeClr val="accent1"/>
                </a:solidFill>
                <a:effectLst>
                  <a:outerShdw blurRad="38100" dist="38100" dir="2700000" algn="tl">
                    <a:srgbClr val="000000"/>
                  </a:outerShdw>
                </a:effectLst>
                <a:latin typeface="Arial" charset="0"/>
                <a:cs typeface="+mn-cs"/>
              </a:rPr>
            </a:br>
            <a:r>
              <a:rPr lang="en-US" sz="3200" b="1" dirty="0">
                <a:solidFill>
                  <a:schemeClr val="accent1"/>
                </a:solidFill>
                <a:effectLst>
                  <a:outerShdw blurRad="38100" dist="38100" dir="2700000" algn="tl">
                    <a:srgbClr val="000000"/>
                  </a:outerShdw>
                </a:effectLst>
                <a:latin typeface="Arial" charset="0"/>
                <a:cs typeface="+mn-cs"/>
              </a:rPr>
              <a:t>—Eph 6:10-20</a:t>
            </a:r>
          </a:p>
        </p:txBody>
      </p:sp>
      <p:sp>
        <p:nvSpPr>
          <p:cNvPr id="100358" name="Rectangle 6"/>
          <p:cNvSpPr>
            <a:spLocks noChangeArrowheads="1"/>
          </p:cNvSpPr>
          <p:nvPr/>
        </p:nvSpPr>
        <p:spPr bwMode="auto">
          <a:xfrm>
            <a:off x="914400" y="1589782"/>
            <a:ext cx="8153400" cy="1077218"/>
          </a:xfrm>
          <a:prstGeom prst="rect">
            <a:avLst/>
          </a:prstGeom>
          <a:noFill/>
          <a:ln w="9525">
            <a:noFill/>
            <a:miter lim="800000"/>
            <a:headEnd/>
            <a:tailEnd/>
          </a:ln>
          <a:effectLst/>
        </p:spPr>
        <p:txBody>
          <a:bodyPr wrap="square">
            <a:spAutoFit/>
          </a:bodyPr>
          <a:lstStyle/>
          <a:p>
            <a:pPr marL="536575" lvl="2" indent="-534988">
              <a:defRPr/>
            </a:pPr>
            <a:r>
              <a:rPr lang="en-US" sz="3200" b="1" dirty="0">
                <a:solidFill>
                  <a:schemeClr val="accent1"/>
                </a:solidFill>
                <a:effectLst>
                  <a:outerShdw blurRad="38100" dist="38100" dir="2700000" algn="tl">
                    <a:srgbClr val="000000"/>
                  </a:outerShdw>
                </a:effectLst>
                <a:latin typeface="Arial" charset="0"/>
                <a:cs typeface="+mn-cs"/>
              </a:rPr>
              <a:t>1.	Conflict between people and God</a:t>
            </a:r>
            <a:br>
              <a:rPr lang="en-US" sz="3200" b="1" dirty="0">
                <a:solidFill>
                  <a:schemeClr val="accent1"/>
                </a:solidFill>
                <a:effectLst>
                  <a:outerShdw blurRad="38100" dist="38100" dir="2700000" algn="tl">
                    <a:srgbClr val="000000"/>
                  </a:outerShdw>
                </a:effectLst>
                <a:latin typeface="Arial" charset="0"/>
                <a:cs typeface="+mn-cs"/>
              </a:rPr>
            </a:br>
            <a:r>
              <a:rPr lang="en-US" sz="3200" b="1" dirty="0">
                <a:solidFill>
                  <a:schemeClr val="accent1"/>
                </a:solidFill>
                <a:effectLst>
                  <a:outerShdw blurRad="38100" dist="38100" dir="2700000" algn="tl">
                    <a:srgbClr val="000000"/>
                  </a:outerShdw>
                </a:effectLst>
                <a:latin typeface="Arial" charset="0"/>
                <a:cs typeface="+mn-cs"/>
              </a:rPr>
              <a:t>—Gen 6:3</a:t>
            </a:r>
          </a:p>
        </p:txBody>
      </p:sp>
      <p:sp>
        <p:nvSpPr>
          <p:cNvPr id="2" name="Slide Number Placeholder 1"/>
          <p:cNvSpPr>
            <a:spLocks noGrp="1"/>
          </p:cNvSpPr>
          <p:nvPr>
            <p:ph type="sldNum" sz="quarter" idx="12"/>
          </p:nvPr>
        </p:nvSpPr>
        <p:spPr/>
        <p:txBody>
          <a:bodyPr/>
          <a:lstStyle/>
          <a:p>
            <a:pPr>
              <a:defRPr/>
            </a:pPr>
            <a:fld id="{4C7B44B1-AA5C-4C5E-BDE5-A8C6CDEB2FA3}" type="slidenum">
              <a:rPr lang="en-US" smtClean="0"/>
              <a:pPr>
                <a:defRPr/>
              </a:pPr>
              <a:t>53</a:t>
            </a:fld>
            <a:endParaRPr lang="en-US"/>
          </a:p>
        </p:txBody>
      </p:sp>
    </p:spTree>
    <p:extLst>
      <p:ext uri="{BB962C8B-B14F-4D97-AF65-F5344CB8AC3E}">
        <p14:creationId xmlns:p14="http://schemas.microsoft.com/office/powerpoint/2010/main" val="316486672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wipe(down)">
                                      <p:cBhvr>
                                        <p:cTn id="7" dur="500"/>
                                        <p:tgtEl>
                                          <p:spTgt spid="100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0" end="0"/>
                                            </p:txEl>
                                          </p:spTgt>
                                        </p:tgtEl>
                                        <p:attrNameLst>
                                          <p:attrName>style.visibility</p:attrName>
                                        </p:attrNameLst>
                                      </p:cBhvr>
                                      <p:to>
                                        <p:strVal val="visible"/>
                                      </p:to>
                                    </p:set>
                                    <p:animEffect transition="in" filter="circle(in)">
                                      <p:cBhvr>
                                        <p:cTn id="12" dur="2000"/>
                                        <p:tgtEl>
                                          <p:spTgt spid="1003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0356">
                                            <p:txEl>
                                              <p:pRg st="1" end="1"/>
                                            </p:txEl>
                                          </p:spTgt>
                                        </p:tgtEl>
                                        <p:attrNameLst>
                                          <p:attrName>style.visibility</p:attrName>
                                        </p:attrNameLst>
                                      </p:cBhvr>
                                      <p:to>
                                        <p:strVal val="visible"/>
                                      </p:to>
                                    </p:set>
                                    <p:animEffect transition="in" filter="circle(in)">
                                      <p:cBhvr>
                                        <p:cTn id="17" dur="2000"/>
                                        <p:tgtEl>
                                          <p:spTgt spid="1003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13239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D.	Five Types of Conflict  in the 	Christian life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990600" y="1828800"/>
            <a:ext cx="8178114" cy="2308324"/>
          </a:xfrm>
          <a:prstGeom prst="rect">
            <a:avLst/>
          </a:prstGeom>
          <a:noFill/>
          <a:ln w="9525">
            <a:noFill/>
            <a:miter lim="800000"/>
            <a:headEnd/>
            <a:tailEnd/>
          </a:ln>
          <a:effectLst/>
        </p:spPr>
        <p:txBody>
          <a:bodyPr wrap="square">
            <a:spAutoFit/>
          </a:bodyPr>
          <a:lstStyle/>
          <a:p>
            <a:pPr marL="514350" indent="-514350">
              <a:spcBef>
                <a:spcPct val="50000"/>
              </a:spcBef>
              <a:buFont typeface="+mj-lt"/>
              <a:buAutoNum type="arabicPeriod" startAt="4"/>
            </a:pPr>
            <a:r>
              <a:rPr lang="en-US" sz="3200" b="1" dirty="0">
                <a:solidFill>
                  <a:schemeClr val="accent1"/>
                </a:solidFill>
                <a:effectLst>
                  <a:outerShdw blurRad="38100" dist="38100" dir="2700000" algn="tl">
                    <a:srgbClr val="000000"/>
                  </a:outerShdw>
                </a:effectLst>
                <a:latin typeface="Arial" charset="0"/>
                <a:cs typeface="+mn-cs"/>
              </a:rPr>
              <a:t>	Interpersonal Conflict</a:t>
            </a:r>
            <a:br>
              <a:rPr lang="en-US" sz="3200" b="1" dirty="0">
                <a:solidFill>
                  <a:schemeClr val="accent1"/>
                </a:solidFill>
                <a:effectLst>
                  <a:outerShdw blurRad="38100" dist="38100" dir="2700000" algn="tl">
                    <a:srgbClr val="000000"/>
                  </a:outerShdw>
                </a:effectLst>
                <a:latin typeface="Arial" charset="0"/>
                <a:cs typeface="+mn-cs"/>
              </a:rPr>
            </a:br>
            <a:r>
              <a:rPr lang="en-US" sz="3200" b="1" dirty="0">
                <a:solidFill>
                  <a:schemeClr val="accent1"/>
                </a:solidFill>
                <a:effectLst>
                  <a:outerShdw blurRad="38100" dist="38100" dir="2700000" algn="tl">
                    <a:srgbClr val="000000"/>
                  </a:outerShdw>
                </a:effectLst>
                <a:latin typeface="Arial" charset="0"/>
                <a:cs typeface="+mn-cs"/>
              </a:rPr>
              <a:t>—Matt 5:21-26; 18:15-18</a:t>
            </a:r>
          </a:p>
          <a:p>
            <a:pPr marL="514350" indent="-514350">
              <a:spcBef>
                <a:spcPct val="50000"/>
              </a:spcBef>
              <a:buFont typeface="+mj-lt"/>
              <a:buAutoNum type="arabicPeriod" startAt="4"/>
            </a:pPr>
            <a:r>
              <a:rPr lang="en-US" sz="3200" b="1" dirty="0">
                <a:solidFill>
                  <a:schemeClr val="accent1"/>
                </a:solidFill>
                <a:effectLst>
                  <a:outerShdw blurRad="38100" dist="38100" dir="2700000" algn="tl">
                    <a:srgbClr val="000000"/>
                  </a:outerShdw>
                </a:effectLst>
                <a:latin typeface="Arial" charset="0"/>
                <a:cs typeface="+mn-cs"/>
              </a:rPr>
              <a:t>Conflict with our Enemies</a:t>
            </a:r>
            <a:br>
              <a:rPr lang="en-US" sz="3200" b="1" dirty="0">
                <a:solidFill>
                  <a:schemeClr val="accent1"/>
                </a:solidFill>
                <a:effectLst>
                  <a:outerShdw blurRad="38100" dist="38100" dir="2700000" algn="tl">
                    <a:srgbClr val="000000"/>
                  </a:outerShdw>
                </a:effectLst>
                <a:latin typeface="Arial" charset="0"/>
                <a:cs typeface="+mn-cs"/>
              </a:rPr>
            </a:br>
            <a:r>
              <a:rPr lang="en-US" sz="3200" b="1" dirty="0">
                <a:solidFill>
                  <a:schemeClr val="accent1"/>
                </a:solidFill>
                <a:effectLst>
                  <a:outerShdw blurRad="38100" dist="38100" dir="2700000" algn="tl">
                    <a:srgbClr val="000000"/>
                  </a:outerShdw>
                </a:effectLst>
                <a:latin typeface="Arial" charset="0"/>
                <a:cs typeface="+mn-cs"/>
              </a:rPr>
              <a:t>—Romans 12:16-21</a:t>
            </a:r>
          </a:p>
        </p:txBody>
      </p:sp>
      <p:sp>
        <p:nvSpPr>
          <p:cNvPr id="2" name="Slide Number Placeholder 1"/>
          <p:cNvSpPr>
            <a:spLocks noGrp="1"/>
          </p:cNvSpPr>
          <p:nvPr>
            <p:ph type="sldNum" sz="quarter" idx="12"/>
          </p:nvPr>
        </p:nvSpPr>
        <p:spPr/>
        <p:txBody>
          <a:bodyPr/>
          <a:lstStyle/>
          <a:p>
            <a:pPr>
              <a:defRPr/>
            </a:pPr>
            <a:fld id="{4C7B44B1-AA5C-4C5E-BDE5-A8C6CDEB2FA3}" type="slidenum">
              <a:rPr lang="en-US" smtClean="0"/>
              <a:pPr>
                <a:defRPr/>
              </a:pPr>
              <a:t>54</a:t>
            </a:fld>
            <a:endParaRPr lang="en-US"/>
          </a:p>
        </p:txBody>
      </p:sp>
    </p:spTree>
    <p:extLst>
      <p:ext uri="{BB962C8B-B14F-4D97-AF65-F5344CB8AC3E}">
        <p14:creationId xmlns:p14="http://schemas.microsoft.com/office/powerpoint/2010/main" val="98114488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D.	Conflict in the Christian Life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9728" y="708025"/>
            <a:ext cx="9144000" cy="2246769"/>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a:t>
            </a:r>
          </a:p>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6.	The Pervasiveness of 				Conflict</a:t>
            </a:r>
          </a:p>
        </p:txBody>
      </p:sp>
      <p:sp>
        <p:nvSpPr>
          <p:cNvPr id="2" name="Slide Number Placeholder 1"/>
          <p:cNvSpPr>
            <a:spLocks noGrp="1"/>
          </p:cNvSpPr>
          <p:nvPr>
            <p:ph type="sldNum" sz="quarter" idx="12"/>
          </p:nvPr>
        </p:nvSpPr>
        <p:spPr/>
        <p:txBody>
          <a:bodyPr/>
          <a:lstStyle/>
          <a:p>
            <a:pPr>
              <a:defRPr/>
            </a:pPr>
            <a:fld id="{4CA8BFA4-C163-4379-9802-6A8974D69B91}" type="slidenum">
              <a:rPr lang="en-US" smtClean="0"/>
              <a:pPr>
                <a:defRPr/>
              </a:pPr>
              <a:t>55</a:t>
            </a:fld>
            <a:endParaRPr lang="en-US"/>
          </a:p>
        </p:txBody>
      </p:sp>
      <p:sp>
        <p:nvSpPr>
          <p:cNvPr id="3" name="Rectangle 2"/>
          <p:cNvSpPr/>
          <p:nvPr/>
        </p:nvSpPr>
        <p:spPr>
          <a:xfrm>
            <a:off x="685800" y="3666837"/>
            <a:ext cx="7467600" cy="1015663"/>
          </a:xfrm>
          <a:prstGeom prst="rect">
            <a:avLst/>
          </a:prstGeom>
        </p:spPr>
        <p:txBody>
          <a:bodyPr wrap="square">
            <a:spAutoFit/>
          </a:bodyPr>
          <a:lstStyle/>
          <a:p>
            <a:pPr marL="0" lvl="2" algn="ctr">
              <a:defRPr/>
            </a:pPr>
            <a:r>
              <a:rPr lang="en-US" sz="6000" b="1" dirty="0">
                <a:solidFill>
                  <a:schemeClr val="accent1"/>
                </a:solidFill>
                <a:effectLst>
                  <a:outerShdw blurRad="38100" dist="38100" dir="2700000" algn="tl">
                    <a:srgbClr val="000000"/>
                  </a:outerShdw>
                </a:effectLst>
                <a:latin typeface="Arial" charset="0"/>
              </a:rPr>
              <a:t>Breakout Session</a:t>
            </a:r>
          </a:p>
        </p:txBody>
      </p:sp>
    </p:spTree>
    <p:extLst>
      <p:ext uri="{BB962C8B-B14F-4D97-AF65-F5344CB8AC3E}">
        <p14:creationId xmlns:p14="http://schemas.microsoft.com/office/powerpoint/2010/main" val="34677935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6858000"/>
          </a:xfrm>
          <a:solidFill>
            <a:schemeClr val="tx2"/>
          </a:solidFill>
        </p:spPr>
        <p:txBody>
          <a:bodyPr/>
          <a:lstStyle/>
          <a:p>
            <a:endParaRPr lang="en-US" altLang="en-US" dirty="0">
              <a:solidFill>
                <a:schemeClr val="bg1"/>
              </a:solidFill>
            </a:endParaRPr>
          </a:p>
        </p:txBody>
      </p:sp>
      <p:sp>
        <p:nvSpPr>
          <p:cNvPr id="409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75000"/>
              <a:buFont typeface="Monotype Sorts" pitchFamily="-1" charset="2"/>
              <a:buChar char="u"/>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9pPr>
          </a:lstStyle>
          <a:p>
            <a:pPr>
              <a:spcBef>
                <a:spcPct val="0"/>
              </a:spcBef>
              <a:buClrTx/>
              <a:buSzTx/>
              <a:buFontTx/>
              <a:buNone/>
            </a:pPr>
            <a:fld id="{C3C34187-828B-41B3-A016-6F1D42D19FA0}" type="slidenum">
              <a:rPr lang="en-US" altLang="en-US" sz="1400" smtClean="0"/>
              <a:pPr>
                <a:spcBef>
                  <a:spcPct val="0"/>
                </a:spcBef>
                <a:buClrTx/>
                <a:buSzTx/>
                <a:buFontTx/>
                <a:buNone/>
              </a:pPr>
              <a:t>56</a:t>
            </a:fld>
            <a:endParaRPr lang="en-US" altLang="en-US" sz="1400"/>
          </a:p>
        </p:txBody>
      </p:sp>
      <p:pic>
        <p:nvPicPr>
          <p:cNvPr id="4100" name="Picture 2" descr="Boot-Camp-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71" r="-246" b="7483"/>
          <a:stretch>
            <a:fillRect/>
          </a:stretch>
        </p:blipFill>
        <p:spPr bwMode="auto">
          <a:xfrm>
            <a:off x="1963738" y="2278063"/>
            <a:ext cx="5216525" cy="3124200"/>
          </a:xfrm>
          <a:prstGeom prst="rect">
            <a:avLst/>
          </a:prstGeom>
          <a:noFill/>
          <a:ln>
            <a:noFill/>
          </a:ln>
          <a:extLst>
            <a:ext uri="{909E8E84-426E-40dd-AFC4-6F175D3DCCD1}">
              <a14:hiddenFill xmlns:a14="http://schemas.microsoft.com/office/drawing/2010/main" xmlns="">
                <a:solidFill>
                  <a:srgbClr val="D2972E"/>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4101" name="TextBox 7"/>
          <p:cNvSpPr txBox="1">
            <a:spLocks noChangeArrowheads="1"/>
          </p:cNvSpPr>
          <p:nvPr/>
        </p:nvSpPr>
        <p:spPr bwMode="auto">
          <a:xfrm>
            <a:off x="2514600" y="609600"/>
            <a:ext cx="42672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1"/>
              </a:buClr>
              <a:buSzPct val="75000"/>
              <a:buFont typeface="Monotype Sorts" pitchFamily="-1" charset="2"/>
              <a:buChar char="u"/>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9pPr>
          </a:lstStyle>
          <a:p>
            <a:pPr algn="ctr">
              <a:spcBef>
                <a:spcPct val="0"/>
              </a:spcBef>
              <a:buClrTx/>
              <a:buSzTx/>
              <a:buFontTx/>
              <a:buNone/>
            </a:pPr>
            <a:r>
              <a:rPr lang="en-US" altLang="en-US" sz="4400" b="1">
                <a:solidFill>
                  <a:schemeClr val="bg1"/>
                </a:solidFill>
              </a:rPr>
              <a:t>Turnaround Pastor</a:t>
            </a:r>
          </a:p>
        </p:txBody>
      </p:sp>
      <p:grpSp>
        <p:nvGrpSpPr>
          <p:cNvPr id="4102" name="Group 5"/>
          <p:cNvGrpSpPr>
            <a:grpSpLocks/>
          </p:cNvGrpSpPr>
          <p:nvPr/>
        </p:nvGrpSpPr>
        <p:grpSpPr bwMode="auto">
          <a:xfrm>
            <a:off x="304800" y="328613"/>
            <a:ext cx="2271713" cy="809625"/>
            <a:chOff x="988" y="-321"/>
            <a:chExt cx="3578" cy="1277"/>
          </a:xfrm>
        </p:grpSpPr>
        <p:grpSp>
          <p:nvGrpSpPr>
            <p:cNvPr id="4103" name="Group 6"/>
            <p:cNvGrpSpPr>
              <a:grpSpLocks/>
            </p:cNvGrpSpPr>
            <p:nvPr/>
          </p:nvGrpSpPr>
          <p:grpSpPr bwMode="auto">
            <a:xfrm>
              <a:off x="2507" y="96"/>
              <a:ext cx="347" cy="340"/>
              <a:chOff x="2507" y="96"/>
              <a:chExt cx="347" cy="340"/>
            </a:xfrm>
          </p:grpSpPr>
          <p:sp>
            <p:nvSpPr>
              <p:cNvPr id="4170" name="Freeform 73"/>
              <p:cNvSpPr>
                <a:spLocks/>
              </p:cNvSpPr>
              <p:nvPr/>
            </p:nvSpPr>
            <p:spPr bwMode="auto">
              <a:xfrm>
                <a:off x="2507" y="96"/>
                <a:ext cx="347" cy="340"/>
              </a:xfrm>
              <a:custGeom>
                <a:avLst/>
                <a:gdLst>
                  <a:gd name="T0" fmla="*/ 218 w 347"/>
                  <a:gd name="T1" fmla="*/ 96 h 340"/>
                  <a:gd name="T2" fmla="*/ 129 w 347"/>
                  <a:gd name="T3" fmla="*/ 96 h 340"/>
                  <a:gd name="T4" fmla="*/ 0 w 347"/>
                  <a:gd name="T5" fmla="*/ 436 h 340"/>
                  <a:gd name="T6" fmla="*/ 81 w 347"/>
                  <a:gd name="T7" fmla="*/ 436 h 340"/>
                  <a:gd name="T8" fmla="*/ 102 w 347"/>
                  <a:gd name="T9" fmla="*/ 378 h 340"/>
                  <a:gd name="T10" fmla="*/ 325 w 347"/>
                  <a:gd name="T11" fmla="*/ 378 h 340"/>
                  <a:gd name="T12" fmla="*/ 301 w 347"/>
                  <a:gd name="T13" fmla="*/ 315 h 340"/>
                  <a:gd name="T14" fmla="*/ 122 w 347"/>
                  <a:gd name="T15" fmla="*/ 315 h 340"/>
                  <a:gd name="T16" fmla="*/ 174 w 347"/>
                  <a:gd name="T17" fmla="*/ 168 h 340"/>
                  <a:gd name="T18" fmla="*/ 246 w 347"/>
                  <a:gd name="T19" fmla="*/ 168 h 340"/>
                  <a:gd name="T20" fmla="*/ 218 w 347"/>
                  <a:gd name="T21" fmla="*/ 96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7" h="340">
                    <a:moveTo>
                      <a:pt x="218" y="0"/>
                    </a:moveTo>
                    <a:lnTo>
                      <a:pt x="129" y="0"/>
                    </a:lnTo>
                    <a:lnTo>
                      <a:pt x="0" y="340"/>
                    </a:lnTo>
                    <a:lnTo>
                      <a:pt x="81" y="340"/>
                    </a:lnTo>
                    <a:lnTo>
                      <a:pt x="102" y="282"/>
                    </a:lnTo>
                    <a:lnTo>
                      <a:pt x="325" y="282"/>
                    </a:lnTo>
                    <a:lnTo>
                      <a:pt x="301" y="219"/>
                    </a:lnTo>
                    <a:lnTo>
                      <a:pt x="122" y="219"/>
                    </a:lnTo>
                    <a:lnTo>
                      <a:pt x="174" y="72"/>
                    </a:lnTo>
                    <a:lnTo>
                      <a:pt x="246" y="72"/>
                    </a:lnTo>
                    <a:lnTo>
                      <a:pt x="218"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71" name="Freeform 74"/>
              <p:cNvSpPr>
                <a:spLocks/>
              </p:cNvSpPr>
              <p:nvPr/>
            </p:nvSpPr>
            <p:spPr bwMode="auto">
              <a:xfrm>
                <a:off x="2507" y="96"/>
                <a:ext cx="347" cy="340"/>
              </a:xfrm>
              <a:custGeom>
                <a:avLst/>
                <a:gdLst>
                  <a:gd name="T0" fmla="*/ 325 w 347"/>
                  <a:gd name="T1" fmla="*/ 378 h 340"/>
                  <a:gd name="T2" fmla="*/ 245 w 347"/>
                  <a:gd name="T3" fmla="*/ 378 h 340"/>
                  <a:gd name="T4" fmla="*/ 266 w 347"/>
                  <a:gd name="T5" fmla="*/ 436 h 340"/>
                  <a:gd name="T6" fmla="*/ 347 w 347"/>
                  <a:gd name="T7" fmla="*/ 436 h 340"/>
                  <a:gd name="T8" fmla="*/ 325 w 347"/>
                  <a:gd name="T9" fmla="*/ 378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340">
                    <a:moveTo>
                      <a:pt x="325" y="282"/>
                    </a:moveTo>
                    <a:lnTo>
                      <a:pt x="245" y="282"/>
                    </a:lnTo>
                    <a:lnTo>
                      <a:pt x="266" y="340"/>
                    </a:lnTo>
                    <a:lnTo>
                      <a:pt x="347" y="340"/>
                    </a:lnTo>
                    <a:lnTo>
                      <a:pt x="325" y="282"/>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72" name="Freeform 75"/>
              <p:cNvSpPr>
                <a:spLocks/>
              </p:cNvSpPr>
              <p:nvPr/>
            </p:nvSpPr>
            <p:spPr bwMode="auto">
              <a:xfrm>
                <a:off x="2507" y="96"/>
                <a:ext cx="347" cy="340"/>
              </a:xfrm>
              <a:custGeom>
                <a:avLst/>
                <a:gdLst>
                  <a:gd name="T0" fmla="*/ 246 w 347"/>
                  <a:gd name="T1" fmla="*/ 168 h 340"/>
                  <a:gd name="T2" fmla="*/ 174 w 347"/>
                  <a:gd name="T3" fmla="*/ 168 h 340"/>
                  <a:gd name="T4" fmla="*/ 226 w 347"/>
                  <a:gd name="T5" fmla="*/ 315 h 340"/>
                  <a:gd name="T6" fmla="*/ 301 w 347"/>
                  <a:gd name="T7" fmla="*/ 315 h 340"/>
                  <a:gd name="T8" fmla="*/ 246 w 347"/>
                  <a:gd name="T9" fmla="*/ 168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340">
                    <a:moveTo>
                      <a:pt x="246" y="72"/>
                    </a:moveTo>
                    <a:lnTo>
                      <a:pt x="174" y="72"/>
                    </a:lnTo>
                    <a:lnTo>
                      <a:pt x="226" y="219"/>
                    </a:lnTo>
                    <a:lnTo>
                      <a:pt x="301" y="219"/>
                    </a:lnTo>
                    <a:lnTo>
                      <a:pt x="246" y="72"/>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04" name="Group 7"/>
            <p:cNvGrpSpPr>
              <a:grpSpLocks/>
            </p:cNvGrpSpPr>
            <p:nvPr/>
          </p:nvGrpSpPr>
          <p:grpSpPr bwMode="auto">
            <a:xfrm>
              <a:off x="2872" y="96"/>
              <a:ext cx="270" cy="340"/>
              <a:chOff x="2872" y="96"/>
              <a:chExt cx="270" cy="340"/>
            </a:xfrm>
          </p:grpSpPr>
          <p:sp>
            <p:nvSpPr>
              <p:cNvPr id="4167" name="Freeform 70"/>
              <p:cNvSpPr>
                <a:spLocks/>
              </p:cNvSpPr>
              <p:nvPr/>
            </p:nvSpPr>
            <p:spPr bwMode="auto">
              <a:xfrm>
                <a:off x="2872" y="96"/>
                <a:ext cx="270" cy="340"/>
              </a:xfrm>
              <a:custGeom>
                <a:avLst/>
                <a:gdLst>
                  <a:gd name="T0" fmla="*/ 156 w 270"/>
                  <a:gd name="T1" fmla="*/ 96 h 340"/>
                  <a:gd name="T2" fmla="*/ 0 w 270"/>
                  <a:gd name="T3" fmla="*/ 96 h 340"/>
                  <a:gd name="T4" fmla="*/ 0 w 270"/>
                  <a:gd name="T5" fmla="*/ 436 h 340"/>
                  <a:gd name="T6" fmla="*/ 71 w 270"/>
                  <a:gd name="T7" fmla="*/ 436 h 340"/>
                  <a:gd name="T8" fmla="*/ 71 w 270"/>
                  <a:gd name="T9" fmla="*/ 315 h 340"/>
                  <a:gd name="T10" fmla="*/ 202 w 270"/>
                  <a:gd name="T11" fmla="*/ 315 h 340"/>
                  <a:gd name="T12" fmla="*/ 197 w 270"/>
                  <a:gd name="T13" fmla="*/ 306 h 340"/>
                  <a:gd name="T14" fmla="*/ 212 w 270"/>
                  <a:gd name="T15" fmla="*/ 301 h 340"/>
                  <a:gd name="T16" fmla="*/ 226 w 270"/>
                  <a:gd name="T17" fmla="*/ 292 h 340"/>
                  <a:gd name="T18" fmla="*/ 240 w 270"/>
                  <a:gd name="T19" fmla="*/ 280 h 340"/>
                  <a:gd name="T20" fmla="*/ 251 w 270"/>
                  <a:gd name="T21" fmla="*/ 263 h 340"/>
                  <a:gd name="T22" fmla="*/ 256 w 270"/>
                  <a:gd name="T23" fmla="*/ 251 h 340"/>
                  <a:gd name="T24" fmla="*/ 71 w 270"/>
                  <a:gd name="T25" fmla="*/ 251 h 340"/>
                  <a:gd name="T26" fmla="*/ 71 w 270"/>
                  <a:gd name="T27" fmla="*/ 160 h 340"/>
                  <a:gd name="T28" fmla="*/ 260 w 270"/>
                  <a:gd name="T29" fmla="*/ 160 h 340"/>
                  <a:gd name="T30" fmla="*/ 253 w 270"/>
                  <a:gd name="T31" fmla="*/ 145 h 340"/>
                  <a:gd name="T32" fmla="*/ 240 w 270"/>
                  <a:gd name="T33" fmla="*/ 128 h 340"/>
                  <a:gd name="T34" fmla="*/ 224 w 270"/>
                  <a:gd name="T35" fmla="*/ 115 h 340"/>
                  <a:gd name="T36" fmla="*/ 204 w 270"/>
                  <a:gd name="T37" fmla="*/ 105 h 340"/>
                  <a:gd name="T38" fmla="*/ 182 w 270"/>
                  <a:gd name="T39" fmla="*/ 98 h 340"/>
                  <a:gd name="T40" fmla="*/ 156 w 270"/>
                  <a:gd name="T41" fmla="*/ 96 h 3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0" h="340">
                    <a:moveTo>
                      <a:pt x="156" y="0"/>
                    </a:moveTo>
                    <a:lnTo>
                      <a:pt x="0" y="0"/>
                    </a:lnTo>
                    <a:lnTo>
                      <a:pt x="0" y="340"/>
                    </a:lnTo>
                    <a:lnTo>
                      <a:pt x="71" y="340"/>
                    </a:lnTo>
                    <a:lnTo>
                      <a:pt x="71" y="219"/>
                    </a:lnTo>
                    <a:lnTo>
                      <a:pt x="202" y="219"/>
                    </a:lnTo>
                    <a:lnTo>
                      <a:pt x="197" y="210"/>
                    </a:lnTo>
                    <a:lnTo>
                      <a:pt x="212" y="205"/>
                    </a:lnTo>
                    <a:lnTo>
                      <a:pt x="226" y="196"/>
                    </a:lnTo>
                    <a:lnTo>
                      <a:pt x="240" y="184"/>
                    </a:lnTo>
                    <a:lnTo>
                      <a:pt x="251" y="167"/>
                    </a:lnTo>
                    <a:lnTo>
                      <a:pt x="256" y="155"/>
                    </a:lnTo>
                    <a:lnTo>
                      <a:pt x="71" y="155"/>
                    </a:lnTo>
                    <a:lnTo>
                      <a:pt x="71" y="64"/>
                    </a:lnTo>
                    <a:lnTo>
                      <a:pt x="260" y="64"/>
                    </a:lnTo>
                    <a:lnTo>
                      <a:pt x="253" y="49"/>
                    </a:lnTo>
                    <a:lnTo>
                      <a:pt x="240" y="32"/>
                    </a:lnTo>
                    <a:lnTo>
                      <a:pt x="224" y="19"/>
                    </a:lnTo>
                    <a:lnTo>
                      <a:pt x="204" y="9"/>
                    </a:lnTo>
                    <a:lnTo>
                      <a:pt x="182" y="2"/>
                    </a:lnTo>
                    <a:lnTo>
                      <a:pt x="156"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68" name="Freeform 71"/>
              <p:cNvSpPr>
                <a:spLocks/>
              </p:cNvSpPr>
              <p:nvPr/>
            </p:nvSpPr>
            <p:spPr bwMode="auto">
              <a:xfrm>
                <a:off x="2872" y="96"/>
                <a:ext cx="270" cy="340"/>
              </a:xfrm>
              <a:custGeom>
                <a:avLst/>
                <a:gdLst>
                  <a:gd name="T0" fmla="*/ 202 w 270"/>
                  <a:gd name="T1" fmla="*/ 315 h 340"/>
                  <a:gd name="T2" fmla="*/ 123 w 270"/>
                  <a:gd name="T3" fmla="*/ 315 h 340"/>
                  <a:gd name="T4" fmla="*/ 189 w 270"/>
                  <a:gd name="T5" fmla="*/ 436 h 340"/>
                  <a:gd name="T6" fmla="*/ 270 w 270"/>
                  <a:gd name="T7" fmla="*/ 436 h 340"/>
                  <a:gd name="T8" fmla="*/ 202 w 270"/>
                  <a:gd name="T9" fmla="*/ 315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340">
                    <a:moveTo>
                      <a:pt x="202" y="219"/>
                    </a:moveTo>
                    <a:lnTo>
                      <a:pt x="123" y="219"/>
                    </a:lnTo>
                    <a:lnTo>
                      <a:pt x="189" y="340"/>
                    </a:lnTo>
                    <a:lnTo>
                      <a:pt x="270" y="340"/>
                    </a:lnTo>
                    <a:lnTo>
                      <a:pt x="202" y="219"/>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69" name="Freeform 72"/>
              <p:cNvSpPr>
                <a:spLocks/>
              </p:cNvSpPr>
              <p:nvPr/>
            </p:nvSpPr>
            <p:spPr bwMode="auto">
              <a:xfrm>
                <a:off x="2872" y="96"/>
                <a:ext cx="270" cy="340"/>
              </a:xfrm>
              <a:custGeom>
                <a:avLst/>
                <a:gdLst>
                  <a:gd name="T0" fmla="*/ 260 w 270"/>
                  <a:gd name="T1" fmla="*/ 160 h 340"/>
                  <a:gd name="T2" fmla="*/ 71 w 270"/>
                  <a:gd name="T3" fmla="*/ 160 h 340"/>
                  <a:gd name="T4" fmla="*/ 156 w 270"/>
                  <a:gd name="T5" fmla="*/ 160 h 340"/>
                  <a:gd name="T6" fmla="*/ 177 w 270"/>
                  <a:gd name="T7" fmla="*/ 168 h 340"/>
                  <a:gd name="T8" fmla="*/ 191 w 270"/>
                  <a:gd name="T9" fmla="*/ 183 h 340"/>
                  <a:gd name="T10" fmla="*/ 196 w 270"/>
                  <a:gd name="T11" fmla="*/ 206 h 340"/>
                  <a:gd name="T12" fmla="*/ 195 w 270"/>
                  <a:gd name="T13" fmla="*/ 215 h 340"/>
                  <a:gd name="T14" fmla="*/ 186 w 270"/>
                  <a:gd name="T15" fmla="*/ 235 h 340"/>
                  <a:gd name="T16" fmla="*/ 169 w 270"/>
                  <a:gd name="T17" fmla="*/ 247 h 340"/>
                  <a:gd name="T18" fmla="*/ 146 w 270"/>
                  <a:gd name="T19" fmla="*/ 251 h 340"/>
                  <a:gd name="T20" fmla="*/ 256 w 270"/>
                  <a:gd name="T21" fmla="*/ 251 h 340"/>
                  <a:gd name="T22" fmla="*/ 260 w 270"/>
                  <a:gd name="T23" fmla="*/ 243 h 340"/>
                  <a:gd name="T24" fmla="*/ 265 w 270"/>
                  <a:gd name="T25" fmla="*/ 217 h 340"/>
                  <a:gd name="T26" fmla="*/ 267 w 270"/>
                  <a:gd name="T27" fmla="*/ 186 h 340"/>
                  <a:gd name="T28" fmla="*/ 262 w 270"/>
                  <a:gd name="T29" fmla="*/ 164 h 340"/>
                  <a:gd name="T30" fmla="*/ 260 w 270"/>
                  <a:gd name="T31" fmla="*/ 160 h 3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0" h="340">
                    <a:moveTo>
                      <a:pt x="260" y="64"/>
                    </a:moveTo>
                    <a:lnTo>
                      <a:pt x="71" y="64"/>
                    </a:lnTo>
                    <a:lnTo>
                      <a:pt x="156" y="64"/>
                    </a:lnTo>
                    <a:lnTo>
                      <a:pt x="177" y="72"/>
                    </a:lnTo>
                    <a:lnTo>
                      <a:pt x="191" y="87"/>
                    </a:lnTo>
                    <a:lnTo>
                      <a:pt x="196" y="110"/>
                    </a:lnTo>
                    <a:lnTo>
                      <a:pt x="195" y="119"/>
                    </a:lnTo>
                    <a:lnTo>
                      <a:pt x="186" y="139"/>
                    </a:lnTo>
                    <a:lnTo>
                      <a:pt x="169" y="151"/>
                    </a:lnTo>
                    <a:lnTo>
                      <a:pt x="146" y="155"/>
                    </a:lnTo>
                    <a:lnTo>
                      <a:pt x="256" y="155"/>
                    </a:lnTo>
                    <a:lnTo>
                      <a:pt x="260" y="147"/>
                    </a:lnTo>
                    <a:lnTo>
                      <a:pt x="265" y="121"/>
                    </a:lnTo>
                    <a:lnTo>
                      <a:pt x="267" y="90"/>
                    </a:lnTo>
                    <a:lnTo>
                      <a:pt x="262" y="68"/>
                    </a:lnTo>
                    <a:lnTo>
                      <a:pt x="260" y="64"/>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05" name="Group 8"/>
            <p:cNvGrpSpPr>
              <a:grpSpLocks/>
            </p:cNvGrpSpPr>
            <p:nvPr/>
          </p:nvGrpSpPr>
          <p:grpSpPr bwMode="auto">
            <a:xfrm>
              <a:off x="3165" y="91"/>
              <a:ext cx="348" cy="352"/>
              <a:chOff x="3165" y="91"/>
              <a:chExt cx="348" cy="352"/>
            </a:xfrm>
          </p:grpSpPr>
          <p:sp>
            <p:nvSpPr>
              <p:cNvPr id="4165" name="Freeform 68"/>
              <p:cNvSpPr>
                <a:spLocks/>
              </p:cNvSpPr>
              <p:nvPr/>
            </p:nvSpPr>
            <p:spPr bwMode="auto">
              <a:xfrm>
                <a:off x="3165" y="91"/>
                <a:ext cx="348" cy="352"/>
              </a:xfrm>
              <a:custGeom>
                <a:avLst/>
                <a:gdLst>
                  <a:gd name="T0" fmla="*/ 166 w 348"/>
                  <a:gd name="T1" fmla="*/ 91 h 352"/>
                  <a:gd name="T2" fmla="*/ 99 w 348"/>
                  <a:gd name="T3" fmla="*/ 106 h 352"/>
                  <a:gd name="T4" fmla="*/ 47 w 348"/>
                  <a:gd name="T5" fmla="*/ 143 h 352"/>
                  <a:gd name="T6" fmla="*/ 13 w 348"/>
                  <a:gd name="T7" fmla="*/ 197 h 352"/>
                  <a:gd name="T8" fmla="*/ 0 w 348"/>
                  <a:gd name="T9" fmla="*/ 266 h 352"/>
                  <a:gd name="T10" fmla="*/ 1 w 348"/>
                  <a:gd name="T11" fmla="*/ 272 h 352"/>
                  <a:gd name="T12" fmla="*/ 16 w 348"/>
                  <a:gd name="T13" fmla="*/ 343 h 352"/>
                  <a:gd name="T14" fmla="*/ 53 w 348"/>
                  <a:gd name="T15" fmla="*/ 395 h 352"/>
                  <a:gd name="T16" fmla="*/ 107 w 348"/>
                  <a:gd name="T17" fmla="*/ 430 h 352"/>
                  <a:gd name="T18" fmla="*/ 175 w 348"/>
                  <a:gd name="T19" fmla="*/ 442 h 352"/>
                  <a:gd name="T20" fmla="*/ 198 w 348"/>
                  <a:gd name="T21" fmla="*/ 441 h 352"/>
                  <a:gd name="T22" fmla="*/ 259 w 348"/>
                  <a:gd name="T23" fmla="*/ 422 h 352"/>
                  <a:gd name="T24" fmla="*/ 307 w 348"/>
                  <a:gd name="T25" fmla="*/ 382 h 352"/>
                  <a:gd name="T26" fmla="*/ 310 w 348"/>
                  <a:gd name="T27" fmla="*/ 377 h 352"/>
                  <a:gd name="T28" fmla="*/ 164 w 348"/>
                  <a:gd name="T29" fmla="*/ 377 h 352"/>
                  <a:gd name="T30" fmla="*/ 145 w 348"/>
                  <a:gd name="T31" fmla="*/ 373 h 352"/>
                  <a:gd name="T32" fmla="*/ 88 w 348"/>
                  <a:gd name="T33" fmla="*/ 320 h 352"/>
                  <a:gd name="T34" fmla="*/ 75 w 348"/>
                  <a:gd name="T35" fmla="*/ 243 h 352"/>
                  <a:gd name="T36" fmla="*/ 81 w 348"/>
                  <a:gd name="T37" fmla="*/ 222 h 352"/>
                  <a:gd name="T38" fmla="*/ 119 w 348"/>
                  <a:gd name="T39" fmla="*/ 173 h 352"/>
                  <a:gd name="T40" fmla="*/ 187 w 348"/>
                  <a:gd name="T41" fmla="*/ 155 h 352"/>
                  <a:gd name="T42" fmla="*/ 312 w 348"/>
                  <a:gd name="T43" fmla="*/ 155 h 352"/>
                  <a:gd name="T44" fmla="*/ 308 w 348"/>
                  <a:gd name="T45" fmla="*/ 150 h 352"/>
                  <a:gd name="T46" fmla="*/ 257 w 348"/>
                  <a:gd name="T47" fmla="*/ 111 h 352"/>
                  <a:gd name="T48" fmla="*/ 191 w 348"/>
                  <a:gd name="T49" fmla="*/ 92 h 352"/>
                  <a:gd name="T50" fmla="*/ 166 w 348"/>
                  <a:gd name="T51" fmla="*/ 91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8" h="352">
                    <a:moveTo>
                      <a:pt x="166" y="0"/>
                    </a:moveTo>
                    <a:lnTo>
                      <a:pt x="99" y="15"/>
                    </a:lnTo>
                    <a:lnTo>
                      <a:pt x="47" y="52"/>
                    </a:lnTo>
                    <a:lnTo>
                      <a:pt x="13" y="106"/>
                    </a:lnTo>
                    <a:lnTo>
                      <a:pt x="0" y="175"/>
                    </a:lnTo>
                    <a:lnTo>
                      <a:pt x="1" y="181"/>
                    </a:lnTo>
                    <a:lnTo>
                      <a:pt x="16" y="252"/>
                    </a:lnTo>
                    <a:lnTo>
                      <a:pt x="53" y="304"/>
                    </a:lnTo>
                    <a:lnTo>
                      <a:pt x="107" y="339"/>
                    </a:lnTo>
                    <a:lnTo>
                      <a:pt x="175" y="351"/>
                    </a:lnTo>
                    <a:lnTo>
                      <a:pt x="198" y="350"/>
                    </a:lnTo>
                    <a:lnTo>
                      <a:pt x="259" y="331"/>
                    </a:lnTo>
                    <a:lnTo>
                      <a:pt x="307" y="291"/>
                    </a:lnTo>
                    <a:lnTo>
                      <a:pt x="310" y="286"/>
                    </a:lnTo>
                    <a:lnTo>
                      <a:pt x="164" y="286"/>
                    </a:lnTo>
                    <a:lnTo>
                      <a:pt x="145" y="282"/>
                    </a:lnTo>
                    <a:lnTo>
                      <a:pt x="88" y="229"/>
                    </a:lnTo>
                    <a:lnTo>
                      <a:pt x="75" y="152"/>
                    </a:lnTo>
                    <a:lnTo>
                      <a:pt x="81" y="131"/>
                    </a:lnTo>
                    <a:lnTo>
                      <a:pt x="119" y="82"/>
                    </a:lnTo>
                    <a:lnTo>
                      <a:pt x="187" y="64"/>
                    </a:lnTo>
                    <a:lnTo>
                      <a:pt x="312" y="64"/>
                    </a:lnTo>
                    <a:lnTo>
                      <a:pt x="308" y="59"/>
                    </a:lnTo>
                    <a:lnTo>
                      <a:pt x="257" y="20"/>
                    </a:lnTo>
                    <a:lnTo>
                      <a:pt x="191" y="1"/>
                    </a:lnTo>
                    <a:lnTo>
                      <a:pt x="166"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66" name="Freeform 69"/>
              <p:cNvSpPr>
                <a:spLocks/>
              </p:cNvSpPr>
              <p:nvPr/>
            </p:nvSpPr>
            <p:spPr bwMode="auto">
              <a:xfrm>
                <a:off x="3165" y="91"/>
                <a:ext cx="348" cy="352"/>
              </a:xfrm>
              <a:custGeom>
                <a:avLst/>
                <a:gdLst>
                  <a:gd name="T0" fmla="*/ 312 w 348"/>
                  <a:gd name="T1" fmla="*/ 155 h 352"/>
                  <a:gd name="T2" fmla="*/ 187 w 348"/>
                  <a:gd name="T3" fmla="*/ 155 h 352"/>
                  <a:gd name="T4" fmla="*/ 209 w 348"/>
                  <a:gd name="T5" fmla="*/ 160 h 352"/>
                  <a:gd name="T6" fmla="*/ 229 w 348"/>
                  <a:gd name="T7" fmla="*/ 170 h 352"/>
                  <a:gd name="T8" fmla="*/ 268 w 348"/>
                  <a:gd name="T9" fmla="*/ 219 h 352"/>
                  <a:gd name="T10" fmla="*/ 276 w 348"/>
                  <a:gd name="T11" fmla="*/ 266 h 352"/>
                  <a:gd name="T12" fmla="*/ 274 w 348"/>
                  <a:gd name="T13" fmla="*/ 287 h 352"/>
                  <a:gd name="T14" fmla="*/ 248 w 348"/>
                  <a:gd name="T15" fmla="*/ 345 h 352"/>
                  <a:gd name="T16" fmla="*/ 190 w 348"/>
                  <a:gd name="T17" fmla="*/ 375 h 352"/>
                  <a:gd name="T18" fmla="*/ 164 w 348"/>
                  <a:gd name="T19" fmla="*/ 377 h 352"/>
                  <a:gd name="T20" fmla="*/ 310 w 348"/>
                  <a:gd name="T21" fmla="*/ 377 h 352"/>
                  <a:gd name="T22" fmla="*/ 344 w 348"/>
                  <a:gd name="T23" fmla="*/ 301 h 352"/>
                  <a:gd name="T24" fmla="*/ 348 w 348"/>
                  <a:gd name="T25" fmla="*/ 249 h 352"/>
                  <a:gd name="T26" fmla="*/ 345 w 348"/>
                  <a:gd name="T27" fmla="*/ 227 h 352"/>
                  <a:gd name="T28" fmla="*/ 339 w 348"/>
                  <a:gd name="T29" fmla="*/ 205 h 352"/>
                  <a:gd name="T30" fmla="*/ 331 w 348"/>
                  <a:gd name="T31" fmla="*/ 185 h 352"/>
                  <a:gd name="T32" fmla="*/ 321 w 348"/>
                  <a:gd name="T33" fmla="*/ 167 h 352"/>
                  <a:gd name="T34" fmla="*/ 312 w 348"/>
                  <a:gd name="T35" fmla="*/ 155 h 3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8" h="352">
                    <a:moveTo>
                      <a:pt x="312" y="64"/>
                    </a:moveTo>
                    <a:lnTo>
                      <a:pt x="187" y="64"/>
                    </a:lnTo>
                    <a:lnTo>
                      <a:pt x="209" y="69"/>
                    </a:lnTo>
                    <a:lnTo>
                      <a:pt x="229" y="79"/>
                    </a:lnTo>
                    <a:lnTo>
                      <a:pt x="268" y="128"/>
                    </a:lnTo>
                    <a:lnTo>
                      <a:pt x="276" y="175"/>
                    </a:lnTo>
                    <a:lnTo>
                      <a:pt x="274" y="196"/>
                    </a:lnTo>
                    <a:lnTo>
                      <a:pt x="248" y="254"/>
                    </a:lnTo>
                    <a:lnTo>
                      <a:pt x="190" y="284"/>
                    </a:lnTo>
                    <a:lnTo>
                      <a:pt x="164" y="286"/>
                    </a:lnTo>
                    <a:lnTo>
                      <a:pt x="310" y="286"/>
                    </a:lnTo>
                    <a:lnTo>
                      <a:pt x="344" y="210"/>
                    </a:lnTo>
                    <a:lnTo>
                      <a:pt x="348" y="158"/>
                    </a:lnTo>
                    <a:lnTo>
                      <a:pt x="345" y="136"/>
                    </a:lnTo>
                    <a:lnTo>
                      <a:pt x="339" y="114"/>
                    </a:lnTo>
                    <a:lnTo>
                      <a:pt x="331" y="94"/>
                    </a:lnTo>
                    <a:lnTo>
                      <a:pt x="321" y="76"/>
                    </a:lnTo>
                    <a:lnTo>
                      <a:pt x="312" y="64"/>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06" name="Group 9"/>
            <p:cNvGrpSpPr>
              <a:grpSpLocks/>
            </p:cNvGrpSpPr>
            <p:nvPr/>
          </p:nvGrpSpPr>
          <p:grpSpPr bwMode="auto">
            <a:xfrm>
              <a:off x="3551" y="96"/>
              <a:ext cx="301" cy="346"/>
              <a:chOff x="3551" y="96"/>
              <a:chExt cx="301" cy="346"/>
            </a:xfrm>
          </p:grpSpPr>
          <p:sp>
            <p:nvSpPr>
              <p:cNvPr id="4163" name="Freeform 66"/>
              <p:cNvSpPr>
                <a:spLocks/>
              </p:cNvSpPr>
              <p:nvPr/>
            </p:nvSpPr>
            <p:spPr bwMode="auto">
              <a:xfrm>
                <a:off x="3551" y="96"/>
                <a:ext cx="301" cy="346"/>
              </a:xfrm>
              <a:custGeom>
                <a:avLst/>
                <a:gdLst>
                  <a:gd name="T0" fmla="*/ 72 w 301"/>
                  <a:gd name="T1" fmla="*/ 96 h 346"/>
                  <a:gd name="T2" fmla="*/ 0 w 301"/>
                  <a:gd name="T3" fmla="*/ 96 h 346"/>
                  <a:gd name="T4" fmla="*/ 1 w 301"/>
                  <a:gd name="T5" fmla="*/ 302 h 346"/>
                  <a:gd name="T6" fmla="*/ 19 w 301"/>
                  <a:gd name="T7" fmla="*/ 377 h 346"/>
                  <a:gd name="T8" fmla="*/ 62 w 301"/>
                  <a:gd name="T9" fmla="*/ 419 h 346"/>
                  <a:gd name="T10" fmla="*/ 132 w 301"/>
                  <a:gd name="T11" fmla="*/ 440 h 346"/>
                  <a:gd name="T12" fmla="*/ 161 w 301"/>
                  <a:gd name="T13" fmla="*/ 442 h 346"/>
                  <a:gd name="T14" fmla="*/ 188 w 301"/>
                  <a:gd name="T15" fmla="*/ 439 h 346"/>
                  <a:gd name="T16" fmla="*/ 251 w 301"/>
                  <a:gd name="T17" fmla="*/ 414 h 346"/>
                  <a:gd name="T18" fmla="*/ 283 w 301"/>
                  <a:gd name="T19" fmla="*/ 377 h 346"/>
                  <a:gd name="T20" fmla="*/ 135 w 301"/>
                  <a:gd name="T21" fmla="*/ 377 h 346"/>
                  <a:gd name="T22" fmla="*/ 113 w 301"/>
                  <a:gd name="T23" fmla="*/ 370 h 346"/>
                  <a:gd name="T24" fmla="*/ 95 w 301"/>
                  <a:gd name="T25" fmla="*/ 358 h 346"/>
                  <a:gd name="T26" fmla="*/ 83 w 301"/>
                  <a:gd name="T27" fmla="*/ 342 h 346"/>
                  <a:gd name="T28" fmla="*/ 75 w 301"/>
                  <a:gd name="T29" fmla="*/ 322 h 346"/>
                  <a:gd name="T30" fmla="*/ 72 w 301"/>
                  <a:gd name="T31" fmla="*/ 298 h 346"/>
                  <a:gd name="T32" fmla="*/ 72 w 301"/>
                  <a:gd name="T33" fmla="*/ 96 h 3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1" h="346">
                    <a:moveTo>
                      <a:pt x="72" y="0"/>
                    </a:moveTo>
                    <a:lnTo>
                      <a:pt x="0" y="0"/>
                    </a:lnTo>
                    <a:lnTo>
                      <a:pt x="1" y="206"/>
                    </a:lnTo>
                    <a:lnTo>
                      <a:pt x="19" y="281"/>
                    </a:lnTo>
                    <a:lnTo>
                      <a:pt x="62" y="323"/>
                    </a:lnTo>
                    <a:lnTo>
                      <a:pt x="132" y="344"/>
                    </a:lnTo>
                    <a:lnTo>
                      <a:pt x="161" y="346"/>
                    </a:lnTo>
                    <a:lnTo>
                      <a:pt x="188" y="343"/>
                    </a:lnTo>
                    <a:lnTo>
                      <a:pt x="251" y="318"/>
                    </a:lnTo>
                    <a:lnTo>
                      <a:pt x="283" y="281"/>
                    </a:lnTo>
                    <a:lnTo>
                      <a:pt x="135" y="281"/>
                    </a:lnTo>
                    <a:lnTo>
                      <a:pt x="113" y="274"/>
                    </a:lnTo>
                    <a:lnTo>
                      <a:pt x="95" y="262"/>
                    </a:lnTo>
                    <a:lnTo>
                      <a:pt x="83" y="246"/>
                    </a:lnTo>
                    <a:lnTo>
                      <a:pt x="75" y="226"/>
                    </a:lnTo>
                    <a:lnTo>
                      <a:pt x="72" y="202"/>
                    </a:lnTo>
                    <a:lnTo>
                      <a:pt x="72"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64" name="Freeform 67"/>
              <p:cNvSpPr>
                <a:spLocks/>
              </p:cNvSpPr>
              <p:nvPr/>
            </p:nvSpPr>
            <p:spPr bwMode="auto">
              <a:xfrm>
                <a:off x="3551" y="96"/>
                <a:ext cx="301" cy="346"/>
              </a:xfrm>
              <a:custGeom>
                <a:avLst/>
                <a:gdLst>
                  <a:gd name="T0" fmla="*/ 302 w 301"/>
                  <a:gd name="T1" fmla="*/ 96 h 346"/>
                  <a:gd name="T2" fmla="*/ 229 w 301"/>
                  <a:gd name="T3" fmla="*/ 96 h 346"/>
                  <a:gd name="T4" fmla="*/ 229 w 301"/>
                  <a:gd name="T5" fmla="*/ 302 h 346"/>
                  <a:gd name="T6" fmla="*/ 226 w 301"/>
                  <a:gd name="T7" fmla="*/ 324 h 346"/>
                  <a:gd name="T8" fmla="*/ 165 w 301"/>
                  <a:gd name="T9" fmla="*/ 375 h 346"/>
                  <a:gd name="T10" fmla="*/ 135 w 301"/>
                  <a:gd name="T11" fmla="*/ 377 h 346"/>
                  <a:gd name="T12" fmla="*/ 283 w 301"/>
                  <a:gd name="T13" fmla="*/ 377 h 346"/>
                  <a:gd name="T14" fmla="*/ 289 w 301"/>
                  <a:gd name="T15" fmla="*/ 366 h 346"/>
                  <a:gd name="T16" fmla="*/ 296 w 301"/>
                  <a:gd name="T17" fmla="*/ 346 h 346"/>
                  <a:gd name="T18" fmla="*/ 300 w 301"/>
                  <a:gd name="T19" fmla="*/ 324 h 346"/>
                  <a:gd name="T20" fmla="*/ 301 w 301"/>
                  <a:gd name="T21" fmla="*/ 302 h 346"/>
                  <a:gd name="T22" fmla="*/ 302 w 301"/>
                  <a:gd name="T23" fmla="*/ 96 h 3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1" h="346">
                    <a:moveTo>
                      <a:pt x="302" y="0"/>
                    </a:moveTo>
                    <a:lnTo>
                      <a:pt x="229" y="0"/>
                    </a:lnTo>
                    <a:lnTo>
                      <a:pt x="229" y="206"/>
                    </a:lnTo>
                    <a:lnTo>
                      <a:pt x="226" y="228"/>
                    </a:lnTo>
                    <a:lnTo>
                      <a:pt x="165" y="279"/>
                    </a:lnTo>
                    <a:lnTo>
                      <a:pt x="135" y="281"/>
                    </a:lnTo>
                    <a:lnTo>
                      <a:pt x="283" y="281"/>
                    </a:lnTo>
                    <a:lnTo>
                      <a:pt x="289" y="270"/>
                    </a:lnTo>
                    <a:lnTo>
                      <a:pt x="296" y="250"/>
                    </a:lnTo>
                    <a:lnTo>
                      <a:pt x="300" y="228"/>
                    </a:lnTo>
                    <a:lnTo>
                      <a:pt x="301" y="206"/>
                    </a:lnTo>
                    <a:lnTo>
                      <a:pt x="302"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07" name="Group 10"/>
            <p:cNvGrpSpPr>
              <a:grpSpLocks/>
            </p:cNvGrpSpPr>
            <p:nvPr/>
          </p:nvGrpSpPr>
          <p:grpSpPr bwMode="auto">
            <a:xfrm>
              <a:off x="3905" y="96"/>
              <a:ext cx="299" cy="340"/>
              <a:chOff x="3905" y="96"/>
              <a:chExt cx="299" cy="340"/>
            </a:xfrm>
          </p:grpSpPr>
          <p:sp>
            <p:nvSpPr>
              <p:cNvPr id="4160" name="Freeform 63"/>
              <p:cNvSpPr>
                <a:spLocks/>
              </p:cNvSpPr>
              <p:nvPr/>
            </p:nvSpPr>
            <p:spPr bwMode="auto">
              <a:xfrm>
                <a:off x="3905" y="96"/>
                <a:ext cx="299" cy="340"/>
              </a:xfrm>
              <a:custGeom>
                <a:avLst/>
                <a:gdLst>
                  <a:gd name="T0" fmla="*/ 73 w 299"/>
                  <a:gd name="T1" fmla="*/ 96 h 340"/>
                  <a:gd name="T2" fmla="*/ 0 w 299"/>
                  <a:gd name="T3" fmla="*/ 96 h 340"/>
                  <a:gd name="T4" fmla="*/ 0 w 299"/>
                  <a:gd name="T5" fmla="*/ 436 h 340"/>
                  <a:gd name="T6" fmla="*/ 71 w 299"/>
                  <a:gd name="T7" fmla="*/ 436 h 340"/>
                  <a:gd name="T8" fmla="*/ 71 w 299"/>
                  <a:gd name="T9" fmla="*/ 214 h 340"/>
                  <a:gd name="T10" fmla="*/ 159 w 299"/>
                  <a:gd name="T11" fmla="*/ 214 h 340"/>
                  <a:gd name="T12" fmla="*/ 73 w 299"/>
                  <a:gd name="T13" fmla="*/ 96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340">
                    <a:moveTo>
                      <a:pt x="73" y="0"/>
                    </a:moveTo>
                    <a:lnTo>
                      <a:pt x="0" y="0"/>
                    </a:lnTo>
                    <a:lnTo>
                      <a:pt x="0" y="340"/>
                    </a:lnTo>
                    <a:lnTo>
                      <a:pt x="71" y="340"/>
                    </a:lnTo>
                    <a:lnTo>
                      <a:pt x="71" y="118"/>
                    </a:lnTo>
                    <a:lnTo>
                      <a:pt x="159" y="118"/>
                    </a:lnTo>
                    <a:lnTo>
                      <a:pt x="73"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61" name="Freeform 64"/>
              <p:cNvSpPr>
                <a:spLocks/>
              </p:cNvSpPr>
              <p:nvPr/>
            </p:nvSpPr>
            <p:spPr bwMode="auto">
              <a:xfrm>
                <a:off x="3905" y="96"/>
                <a:ext cx="299" cy="340"/>
              </a:xfrm>
              <a:custGeom>
                <a:avLst/>
                <a:gdLst>
                  <a:gd name="T0" fmla="*/ 159 w 299"/>
                  <a:gd name="T1" fmla="*/ 214 h 340"/>
                  <a:gd name="T2" fmla="*/ 71 w 299"/>
                  <a:gd name="T3" fmla="*/ 214 h 340"/>
                  <a:gd name="T4" fmla="*/ 230 w 299"/>
                  <a:gd name="T5" fmla="*/ 436 h 340"/>
                  <a:gd name="T6" fmla="*/ 299 w 299"/>
                  <a:gd name="T7" fmla="*/ 436 h 340"/>
                  <a:gd name="T8" fmla="*/ 299 w 299"/>
                  <a:gd name="T9" fmla="*/ 309 h 340"/>
                  <a:gd name="T10" fmla="*/ 228 w 299"/>
                  <a:gd name="T11" fmla="*/ 309 h 340"/>
                  <a:gd name="T12" fmla="*/ 159 w 299"/>
                  <a:gd name="T13" fmla="*/ 214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340">
                    <a:moveTo>
                      <a:pt x="159" y="118"/>
                    </a:moveTo>
                    <a:lnTo>
                      <a:pt x="71" y="118"/>
                    </a:lnTo>
                    <a:lnTo>
                      <a:pt x="230" y="340"/>
                    </a:lnTo>
                    <a:lnTo>
                      <a:pt x="299" y="340"/>
                    </a:lnTo>
                    <a:lnTo>
                      <a:pt x="299" y="213"/>
                    </a:lnTo>
                    <a:lnTo>
                      <a:pt x="228" y="213"/>
                    </a:lnTo>
                    <a:lnTo>
                      <a:pt x="159" y="118"/>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62" name="Freeform 65"/>
              <p:cNvSpPr>
                <a:spLocks/>
              </p:cNvSpPr>
              <p:nvPr/>
            </p:nvSpPr>
            <p:spPr bwMode="auto">
              <a:xfrm>
                <a:off x="3905" y="96"/>
                <a:ext cx="299" cy="340"/>
              </a:xfrm>
              <a:custGeom>
                <a:avLst/>
                <a:gdLst>
                  <a:gd name="T0" fmla="*/ 299 w 299"/>
                  <a:gd name="T1" fmla="*/ 96 h 340"/>
                  <a:gd name="T2" fmla="*/ 228 w 299"/>
                  <a:gd name="T3" fmla="*/ 96 h 340"/>
                  <a:gd name="T4" fmla="*/ 228 w 299"/>
                  <a:gd name="T5" fmla="*/ 309 h 340"/>
                  <a:gd name="T6" fmla="*/ 299 w 299"/>
                  <a:gd name="T7" fmla="*/ 309 h 340"/>
                  <a:gd name="T8" fmla="*/ 299 w 299"/>
                  <a:gd name="T9" fmla="*/ 96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340">
                    <a:moveTo>
                      <a:pt x="299" y="0"/>
                    </a:moveTo>
                    <a:lnTo>
                      <a:pt x="228" y="0"/>
                    </a:lnTo>
                    <a:lnTo>
                      <a:pt x="228" y="213"/>
                    </a:lnTo>
                    <a:lnTo>
                      <a:pt x="299" y="213"/>
                    </a:lnTo>
                    <a:lnTo>
                      <a:pt x="299"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08" name="Group 11"/>
            <p:cNvGrpSpPr>
              <a:grpSpLocks/>
            </p:cNvGrpSpPr>
            <p:nvPr/>
          </p:nvGrpSpPr>
          <p:grpSpPr bwMode="auto">
            <a:xfrm>
              <a:off x="1417" y="-321"/>
              <a:ext cx="3149" cy="1277"/>
              <a:chOff x="1417" y="-321"/>
              <a:chExt cx="3149" cy="1277"/>
            </a:xfrm>
          </p:grpSpPr>
          <p:sp>
            <p:nvSpPr>
              <p:cNvPr id="4154" name="Freeform 57"/>
              <p:cNvSpPr>
                <a:spLocks/>
              </p:cNvSpPr>
              <p:nvPr/>
            </p:nvSpPr>
            <p:spPr bwMode="auto">
              <a:xfrm>
                <a:off x="4257" y="96"/>
                <a:ext cx="309" cy="340"/>
              </a:xfrm>
              <a:custGeom>
                <a:avLst/>
                <a:gdLst>
                  <a:gd name="T0" fmla="*/ 132 w 309"/>
                  <a:gd name="T1" fmla="*/ 96 h 340"/>
                  <a:gd name="T2" fmla="*/ 0 w 309"/>
                  <a:gd name="T3" fmla="*/ 96 h 340"/>
                  <a:gd name="T4" fmla="*/ 0 w 309"/>
                  <a:gd name="T5" fmla="*/ 436 h 340"/>
                  <a:gd name="T6" fmla="*/ 144 w 309"/>
                  <a:gd name="T7" fmla="*/ 436 h 340"/>
                  <a:gd name="T8" fmla="*/ 211 w 309"/>
                  <a:gd name="T9" fmla="*/ 421 h 340"/>
                  <a:gd name="T10" fmla="*/ 263 w 309"/>
                  <a:gd name="T11" fmla="*/ 385 h 340"/>
                  <a:gd name="T12" fmla="*/ 274 w 309"/>
                  <a:gd name="T13" fmla="*/ 372 h 340"/>
                  <a:gd name="T14" fmla="*/ 71 w 309"/>
                  <a:gd name="T15" fmla="*/ 372 h 340"/>
                  <a:gd name="T16" fmla="*/ 71 w 309"/>
                  <a:gd name="T17" fmla="*/ 160 h 340"/>
                  <a:gd name="T18" fmla="*/ 275 w 309"/>
                  <a:gd name="T19" fmla="*/ 160 h 340"/>
                  <a:gd name="T20" fmla="*/ 272 w 309"/>
                  <a:gd name="T21" fmla="*/ 156 h 340"/>
                  <a:gd name="T22" fmla="*/ 223 w 309"/>
                  <a:gd name="T23" fmla="*/ 116 h 340"/>
                  <a:gd name="T24" fmla="*/ 157 w 309"/>
                  <a:gd name="T25" fmla="*/ 97 h 340"/>
                  <a:gd name="T26" fmla="*/ 132 w 309"/>
                  <a:gd name="T27" fmla="*/ 96 h 3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9" h="340">
                    <a:moveTo>
                      <a:pt x="132" y="0"/>
                    </a:moveTo>
                    <a:lnTo>
                      <a:pt x="0" y="0"/>
                    </a:lnTo>
                    <a:lnTo>
                      <a:pt x="0" y="340"/>
                    </a:lnTo>
                    <a:lnTo>
                      <a:pt x="144" y="340"/>
                    </a:lnTo>
                    <a:lnTo>
                      <a:pt x="211" y="325"/>
                    </a:lnTo>
                    <a:lnTo>
                      <a:pt x="263" y="289"/>
                    </a:lnTo>
                    <a:lnTo>
                      <a:pt x="274" y="276"/>
                    </a:lnTo>
                    <a:lnTo>
                      <a:pt x="71" y="276"/>
                    </a:lnTo>
                    <a:lnTo>
                      <a:pt x="71" y="64"/>
                    </a:lnTo>
                    <a:lnTo>
                      <a:pt x="275" y="64"/>
                    </a:lnTo>
                    <a:lnTo>
                      <a:pt x="272" y="60"/>
                    </a:lnTo>
                    <a:lnTo>
                      <a:pt x="223" y="20"/>
                    </a:lnTo>
                    <a:lnTo>
                      <a:pt x="157" y="1"/>
                    </a:lnTo>
                    <a:lnTo>
                      <a:pt x="132"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55" name="Freeform 58"/>
              <p:cNvSpPr>
                <a:spLocks/>
              </p:cNvSpPr>
              <p:nvPr/>
            </p:nvSpPr>
            <p:spPr bwMode="auto">
              <a:xfrm>
                <a:off x="4257" y="96"/>
                <a:ext cx="309" cy="340"/>
              </a:xfrm>
              <a:custGeom>
                <a:avLst/>
                <a:gdLst>
                  <a:gd name="T0" fmla="*/ 275 w 309"/>
                  <a:gd name="T1" fmla="*/ 160 h 340"/>
                  <a:gd name="T2" fmla="*/ 71 w 309"/>
                  <a:gd name="T3" fmla="*/ 160 h 340"/>
                  <a:gd name="T4" fmla="*/ 144 w 309"/>
                  <a:gd name="T5" fmla="*/ 160 h 340"/>
                  <a:gd name="T6" fmla="*/ 168 w 309"/>
                  <a:gd name="T7" fmla="*/ 165 h 340"/>
                  <a:gd name="T8" fmla="*/ 219 w 309"/>
                  <a:gd name="T9" fmla="*/ 202 h 340"/>
                  <a:gd name="T10" fmla="*/ 236 w 309"/>
                  <a:gd name="T11" fmla="*/ 266 h 340"/>
                  <a:gd name="T12" fmla="*/ 236 w 309"/>
                  <a:gd name="T13" fmla="*/ 276 h 340"/>
                  <a:gd name="T14" fmla="*/ 213 w 309"/>
                  <a:gd name="T15" fmla="*/ 336 h 340"/>
                  <a:gd name="T16" fmla="*/ 157 w 309"/>
                  <a:gd name="T17" fmla="*/ 370 h 340"/>
                  <a:gd name="T18" fmla="*/ 132 w 309"/>
                  <a:gd name="T19" fmla="*/ 372 h 340"/>
                  <a:gd name="T20" fmla="*/ 274 w 309"/>
                  <a:gd name="T21" fmla="*/ 372 h 340"/>
                  <a:gd name="T22" fmla="*/ 304 w 309"/>
                  <a:gd name="T23" fmla="*/ 308 h 340"/>
                  <a:gd name="T24" fmla="*/ 309 w 309"/>
                  <a:gd name="T25" fmla="*/ 259 h 340"/>
                  <a:gd name="T26" fmla="*/ 307 w 309"/>
                  <a:gd name="T27" fmla="*/ 235 h 340"/>
                  <a:gd name="T28" fmla="*/ 302 w 309"/>
                  <a:gd name="T29" fmla="*/ 213 h 340"/>
                  <a:gd name="T30" fmla="*/ 294 w 309"/>
                  <a:gd name="T31" fmla="*/ 192 h 340"/>
                  <a:gd name="T32" fmla="*/ 284 w 309"/>
                  <a:gd name="T33" fmla="*/ 173 h 340"/>
                  <a:gd name="T34" fmla="*/ 275 w 309"/>
                  <a:gd name="T35" fmla="*/ 160 h 3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9" h="340">
                    <a:moveTo>
                      <a:pt x="275" y="64"/>
                    </a:moveTo>
                    <a:lnTo>
                      <a:pt x="71" y="64"/>
                    </a:lnTo>
                    <a:lnTo>
                      <a:pt x="144" y="64"/>
                    </a:lnTo>
                    <a:lnTo>
                      <a:pt x="168" y="69"/>
                    </a:lnTo>
                    <a:lnTo>
                      <a:pt x="219" y="106"/>
                    </a:lnTo>
                    <a:lnTo>
                      <a:pt x="236" y="170"/>
                    </a:lnTo>
                    <a:lnTo>
                      <a:pt x="236" y="180"/>
                    </a:lnTo>
                    <a:lnTo>
                      <a:pt x="213" y="240"/>
                    </a:lnTo>
                    <a:lnTo>
                      <a:pt x="157" y="274"/>
                    </a:lnTo>
                    <a:lnTo>
                      <a:pt x="132" y="276"/>
                    </a:lnTo>
                    <a:lnTo>
                      <a:pt x="274" y="276"/>
                    </a:lnTo>
                    <a:lnTo>
                      <a:pt x="304" y="212"/>
                    </a:lnTo>
                    <a:lnTo>
                      <a:pt x="309" y="163"/>
                    </a:lnTo>
                    <a:lnTo>
                      <a:pt x="307" y="139"/>
                    </a:lnTo>
                    <a:lnTo>
                      <a:pt x="302" y="117"/>
                    </a:lnTo>
                    <a:lnTo>
                      <a:pt x="294" y="96"/>
                    </a:lnTo>
                    <a:lnTo>
                      <a:pt x="284" y="77"/>
                    </a:lnTo>
                    <a:lnTo>
                      <a:pt x="275" y="64"/>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pic>
            <p:nvPicPr>
              <p:cNvPr id="4156"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 y="-285"/>
                <a:ext cx="916" cy="1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 y="-321"/>
                <a:ext cx="955" cy="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8" name="Picture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 y="181"/>
                <a:ext cx="314" cy="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9"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7" y="-244"/>
                <a:ext cx="927" cy="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109" name="Group 12"/>
            <p:cNvGrpSpPr>
              <a:grpSpLocks/>
            </p:cNvGrpSpPr>
            <p:nvPr/>
          </p:nvGrpSpPr>
          <p:grpSpPr bwMode="auto">
            <a:xfrm>
              <a:off x="1121" y="169"/>
              <a:ext cx="2" cy="277"/>
              <a:chOff x="1121" y="169"/>
              <a:chExt cx="2" cy="277"/>
            </a:xfrm>
          </p:grpSpPr>
          <p:sp>
            <p:nvSpPr>
              <p:cNvPr id="4153" name="Freeform 56"/>
              <p:cNvSpPr>
                <a:spLocks/>
              </p:cNvSpPr>
              <p:nvPr/>
            </p:nvSpPr>
            <p:spPr bwMode="auto">
              <a:xfrm>
                <a:off x="1121" y="169"/>
                <a:ext cx="2" cy="277"/>
              </a:xfrm>
              <a:custGeom>
                <a:avLst/>
                <a:gdLst>
                  <a:gd name="T0" fmla="*/ 0 w 2"/>
                  <a:gd name="T1" fmla="*/ 169 h 277"/>
                  <a:gd name="T2" fmla="*/ 0 w 2"/>
                  <a:gd name="T3" fmla="*/ 445 h 277"/>
                  <a:gd name="T4" fmla="*/ 0 60000 65536"/>
                  <a:gd name="T5" fmla="*/ 0 60000 65536"/>
                </a:gdLst>
                <a:ahLst/>
                <a:cxnLst>
                  <a:cxn ang="T4">
                    <a:pos x="T0" y="T1"/>
                  </a:cxn>
                  <a:cxn ang="T5">
                    <a:pos x="T2" y="T3"/>
                  </a:cxn>
                </a:cxnLst>
                <a:rect l="0" t="0" r="r" b="b"/>
                <a:pathLst>
                  <a:path w="2" h="277">
                    <a:moveTo>
                      <a:pt x="0" y="0"/>
                    </a:moveTo>
                    <a:lnTo>
                      <a:pt x="0" y="276"/>
                    </a:lnTo>
                  </a:path>
                </a:pathLst>
              </a:custGeom>
              <a:noFill/>
              <a:ln w="45402">
                <a:solidFill>
                  <a:srgbClr val="02030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4110" name="Group 13"/>
            <p:cNvGrpSpPr>
              <a:grpSpLocks/>
            </p:cNvGrpSpPr>
            <p:nvPr/>
          </p:nvGrpSpPr>
          <p:grpSpPr bwMode="auto">
            <a:xfrm>
              <a:off x="988" y="137"/>
              <a:ext cx="266" cy="2"/>
              <a:chOff x="988" y="137"/>
              <a:chExt cx="266" cy="2"/>
            </a:xfrm>
          </p:grpSpPr>
          <p:sp>
            <p:nvSpPr>
              <p:cNvPr id="4152" name="Freeform 55"/>
              <p:cNvSpPr>
                <a:spLocks/>
              </p:cNvSpPr>
              <p:nvPr/>
            </p:nvSpPr>
            <p:spPr bwMode="auto">
              <a:xfrm>
                <a:off x="988" y="137"/>
                <a:ext cx="266" cy="2"/>
              </a:xfrm>
              <a:custGeom>
                <a:avLst/>
                <a:gdLst>
                  <a:gd name="T0" fmla="*/ 0 w 266"/>
                  <a:gd name="T1" fmla="*/ 0 h 2"/>
                  <a:gd name="T2" fmla="*/ 266 w 266"/>
                  <a:gd name="T3" fmla="*/ 0 h 2"/>
                  <a:gd name="T4" fmla="*/ 0 60000 65536"/>
                  <a:gd name="T5" fmla="*/ 0 60000 65536"/>
                </a:gdLst>
                <a:ahLst/>
                <a:cxnLst>
                  <a:cxn ang="T4">
                    <a:pos x="T0" y="T1"/>
                  </a:cxn>
                  <a:cxn ang="T5">
                    <a:pos x="T2" y="T3"/>
                  </a:cxn>
                </a:cxnLst>
                <a:rect l="0" t="0" r="r" b="b"/>
                <a:pathLst>
                  <a:path w="266" h="2">
                    <a:moveTo>
                      <a:pt x="0" y="0"/>
                    </a:moveTo>
                    <a:lnTo>
                      <a:pt x="266" y="0"/>
                    </a:lnTo>
                  </a:path>
                </a:pathLst>
              </a:custGeom>
              <a:noFill/>
              <a:ln w="40450">
                <a:solidFill>
                  <a:srgbClr val="02030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4111" name="Group 14"/>
            <p:cNvGrpSpPr>
              <a:grpSpLocks/>
            </p:cNvGrpSpPr>
            <p:nvPr/>
          </p:nvGrpSpPr>
          <p:grpSpPr bwMode="auto">
            <a:xfrm>
              <a:off x="1287" y="105"/>
              <a:ext cx="302" cy="346"/>
              <a:chOff x="1287" y="105"/>
              <a:chExt cx="302" cy="346"/>
            </a:xfrm>
          </p:grpSpPr>
          <p:sp>
            <p:nvSpPr>
              <p:cNvPr id="4150" name="Freeform 53"/>
              <p:cNvSpPr>
                <a:spLocks/>
              </p:cNvSpPr>
              <p:nvPr/>
            </p:nvSpPr>
            <p:spPr bwMode="auto">
              <a:xfrm>
                <a:off x="1287" y="105"/>
                <a:ext cx="302" cy="346"/>
              </a:xfrm>
              <a:custGeom>
                <a:avLst/>
                <a:gdLst>
                  <a:gd name="T0" fmla="*/ 72 w 302"/>
                  <a:gd name="T1" fmla="*/ 105 h 346"/>
                  <a:gd name="T2" fmla="*/ 0 w 302"/>
                  <a:gd name="T3" fmla="*/ 105 h 346"/>
                  <a:gd name="T4" fmla="*/ 0 w 302"/>
                  <a:gd name="T5" fmla="*/ 311 h 346"/>
                  <a:gd name="T6" fmla="*/ 18 w 302"/>
                  <a:gd name="T7" fmla="*/ 386 h 346"/>
                  <a:gd name="T8" fmla="*/ 61 w 302"/>
                  <a:gd name="T9" fmla="*/ 428 h 346"/>
                  <a:gd name="T10" fmla="*/ 131 w 302"/>
                  <a:gd name="T11" fmla="*/ 449 h 346"/>
                  <a:gd name="T12" fmla="*/ 160 w 302"/>
                  <a:gd name="T13" fmla="*/ 451 h 346"/>
                  <a:gd name="T14" fmla="*/ 187 w 302"/>
                  <a:gd name="T15" fmla="*/ 448 h 346"/>
                  <a:gd name="T16" fmla="*/ 251 w 302"/>
                  <a:gd name="T17" fmla="*/ 423 h 346"/>
                  <a:gd name="T18" fmla="*/ 282 w 302"/>
                  <a:gd name="T19" fmla="*/ 386 h 346"/>
                  <a:gd name="T20" fmla="*/ 134 w 302"/>
                  <a:gd name="T21" fmla="*/ 386 h 346"/>
                  <a:gd name="T22" fmla="*/ 112 w 302"/>
                  <a:gd name="T23" fmla="*/ 379 h 346"/>
                  <a:gd name="T24" fmla="*/ 94 w 302"/>
                  <a:gd name="T25" fmla="*/ 368 h 346"/>
                  <a:gd name="T26" fmla="*/ 82 w 302"/>
                  <a:gd name="T27" fmla="*/ 351 h 346"/>
                  <a:gd name="T28" fmla="*/ 74 w 302"/>
                  <a:gd name="T29" fmla="*/ 331 h 346"/>
                  <a:gd name="T30" fmla="*/ 72 w 302"/>
                  <a:gd name="T31" fmla="*/ 307 h 346"/>
                  <a:gd name="T32" fmla="*/ 72 w 302"/>
                  <a:gd name="T33" fmla="*/ 105 h 3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2" h="346">
                    <a:moveTo>
                      <a:pt x="72" y="0"/>
                    </a:moveTo>
                    <a:lnTo>
                      <a:pt x="0" y="0"/>
                    </a:lnTo>
                    <a:lnTo>
                      <a:pt x="0" y="206"/>
                    </a:lnTo>
                    <a:lnTo>
                      <a:pt x="18" y="281"/>
                    </a:lnTo>
                    <a:lnTo>
                      <a:pt x="61" y="323"/>
                    </a:lnTo>
                    <a:lnTo>
                      <a:pt x="131" y="344"/>
                    </a:lnTo>
                    <a:lnTo>
                      <a:pt x="160" y="346"/>
                    </a:lnTo>
                    <a:lnTo>
                      <a:pt x="187" y="343"/>
                    </a:lnTo>
                    <a:lnTo>
                      <a:pt x="251" y="318"/>
                    </a:lnTo>
                    <a:lnTo>
                      <a:pt x="282" y="281"/>
                    </a:lnTo>
                    <a:lnTo>
                      <a:pt x="134" y="281"/>
                    </a:lnTo>
                    <a:lnTo>
                      <a:pt x="112" y="274"/>
                    </a:lnTo>
                    <a:lnTo>
                      <a:pt x="94" y="263"/>
                    </a:lnTo>
                    <a:lnTo>
                      <a:pt x="82" y="246"/>
                    </a:lnTo>
                    <a:lnTo>
                      <a:pt x="74" y="226"/>
                    </a:lnTo>
                    <a:lnTo>
                      <a:pt x="72" y="202"/>
                    </a:lnTo>
                    <a:lnTo>
                      <a:pt x="72"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51" name="Freeform 54"/>
              <p:cNvSpPr>
                <a:spLocks/>
              </p:cNvSpPr>
              <p:nvPr/>
            </p:nvSpPr>
            <p:spPr bwMode="auto">
              <a:xfrm>
                <a:off x="1287" y="105"/>
                <a:ext cx="302" cy="346"/>
              </a:xfrm>
              <a:custGeom>
                <a:avLst/>
                <a:gdLst>
                  <a:gd name="T0" fmla="*/ 301 w 302"/>
                  <a:gd name="T1" fmla="*/ 105 h 346"/>
                  <a:gd name="T2" fmla="*/ 228 w 302"/>
                  <a:gd name="T3" fmla="*/ 105 h 346"/>
                  <a:gd name="T4" fmla="*/ 228 w 302"/>
                  <a:gd name="T5" fmla="*/ 311 h 346"/>
                  <a:gd name="T6" fmla="*/ 225 w 302"/>
                  <a:gd name="T7" fmla="*/ 333 h 346"/>
                  <a:gd name="T8" fmla="*/ 164 w 302"/>
                  <a:gd name="T9" fmla="*/ 384 h 346"/>
                  <a:gd name="T10" fmla="*/ 134 w 302"/>
                  <a:gd name="T11" fmla="*/ 386 h 346"/>
                  <a:gd name="T12" fmla="*/ 282 w 302"/>
                  <a:gd name="T13" fmla="*/ 386 h 346"/>
                  <a:gd name="T14" fmla="*/ 288 w 302"/>
                  <a:gd name="T15" fmla="*/ 375 h 346"/>
                  <a:gd name="T16" fmla="*/ 295 w 302"/>
                  <a:gd name="T17" fmla="*/ 355 h 346"/>
                  <a:gd name="T18" fmla="*/ 299 w 302"/>
                  <a:gd name="T19" fmla="*/ 333 h 346"/>
                  <a:gd name="T20" fmla="*/ 301 w 302"/>
                  <a:gd name="T21" fmla="*/ 311 h 346"/>
                  <a:gd name="T22" fmla="*/ 301 w 302"/>
                  <a:gd name="T23" fmla="*/ 105 h 3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2" h="346">
                    <a:moveTo>
                      <a:pt x="301" y="0"/>
                    </a:moveTo>
                    <a:lnTo>
                      <a:pt x="228" y="0"/>
                    </a:lnTo>
                    <a:lnTo>
                      <a:pt x="228" y="206"/>
                    </a:lnTo>
                    <a:lnTo>
                      <a:pt x="225" y="228"/>
                    </a:lnTo>
                    <a:lnTo>
                      <a:pt x="164" y="279"/>
                    </a:lnTo>
                    <a:lnTo>
                      <a:pt x="134" y="281"/>
                    </a:lnTo>
                    <a:lnTo>
                      <a:pt x="282" y="281"/>
                    </a:lnTo>
                    <a:lnTo>
                      <a:pt x="288" y="270"/>
                    </a:lnTo>
                    <a:lnTo>
                      <a:pt x="295" y="250"/>
                    </a:lnTo>
                    <a:lnTo>
                      <a:pt x="299" y="228"/>
                    </a:lnTo>
                    <a:lnTo>
                      <a:pt x="301" y="206"/>
                    </a:lnTo>
                    <a:lnTo>
                      <a:pt x="301"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12" name="Group 15"/>
            <p:cNvGrpSpPr>
              <a:grpSpLocks/>
            </p:cNvGrpSpPr>
            <p:nvPr/>
          </p:nvGrpSpPr>
          <p:grpSpPr bwMode="auto">
            <a:xfrm>
              <a:off x="1641" y="105"/>
              <a:ext cx="270" cy="340"/>
              <a:chOff x="1641" y="105"/>
              <a:chExt cx="270" cy="340"/>
            </a:xfrm>
          </p:grpSpPr>
          <p:sp>
            <p:nvSpPr>
              <p:cNvPr id="4147" name="Freeform 50"/>
              <p:cNvSpPr>
                <a:spLocks/>
              </p:cNvSpPr>
              <p:nvPr/>
            </p:nvSpPr>
            <p:spPr bwMode="auto">
              <a:xfrm>
                <a:off x="1641" y="105"/>
                <a:ext cx="270" cy="340"/>
              </a:xfrm>
              <a:custGeom>
                <a:avLst/>
                <a:gdLst>
                  <a:gd name="T0" fmla="*/ 156 w 270"/>
                  <a:gd name="T1" fmla="*/ 105 h 340"/>
                  <a:gd name="T2" fmla="*/ 0 w 270"/>
                  <a:gd name="T3" fmla="*/ 105 h 340"/>
                  <a:gd name="T4" fmla="*/ 0 w 270"/>
                  <a:gd name="T5" fmla="*/ 445 h 340"/>
                  <a:gd name="T6" fmla="*/ 71 w 270"/>
                  <a:gd name="T7" fmla="*/ 445 h 340"/>
                  <a:gd name="T8" fmla="*/ 71 w 270"/>
                  <a:gd name="T9" fmla="*/ 324 h 340"/>
                  <a:gd name="T10" fmla="*/ 201 w 270"/>
                  <a:gd name="T11" fmla="*/ 324 h 340"/>
                  <a:gd name="T12" fmla="*/ 196 w 270"/>
                  <a:gd name="T13" fmla="*/ 315 h 340"/>
                  <a:gd name="T14" fmla="*/ 211 w 270"/>
                  <a:gd name="T15" fmla="*/ 310 h 340"/>
                  <a:gd name="T16" fmla="*/ 226 w 270"/>
                  <a:gd name="T17" fmla="*/ 301 h 340"/>
                  <a:gd name="T18" fmla="*/ 239 w 270"/>
                  <a:gd name="T19" fmla="*/ 289 h 340"/>
                  <a:gd name="T20" fmla="*/ 250 w 270"/>
                  <a:gd name="T21" fmla="*/ 273 h 340"/>
                  <a:gd name="T22" fmla="*/ 255 w 270"/>
                  <a:gd name="T23" fmla="*/ 261 h 340"/>
                  <a:gd name="T24" fmla="*/ 71 w 270"/>
                  <a:gd name="T25" fmla="*/ 261 h 340"/>
                  <a:gd name="T26" fmla="*/ 71 w 270"/>
                  <a:gd name="T27" fmla="*/ 169 h 340"/>
                  <a:gd name="T28" fmla="*/ 259 w 270"/>
                  <a:gd name="T29" fmla="*/ 169 h 340"/>
                  <a:gd name="T30" fmla="*/ 252 w 270"/>
                  <a:gd name="T31" fmla="*/ 154 h 340"/>
                  <a:gd name="T32" fmla="*/ 239 w 270"/>
                  <a:gd name="T33" fmla="*/ 137 h 340"/>
                  <a:gd name="T34" fmla="*/ 223 w 270"/>
                  <a:gd name="T35" fmla="*/ 124 h 340"/>
                  <a:gd name="T36" fmla="*/ 203 w 270"/>
                  <a:gd name="T37" fmla="*/ 114 h 340"/>
                  <a:gd name="T38" fmla="*/ 181 w 270"/>
                  <a:gd name="T39" fmla="*/ 107 h 340"/>
                  <a:gd name="T40" fmla="*/ 156 w 270"/>
                  <a:gd name="T41" fmla="*/ 105 h 3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0" h="340">
                    <a:moveTo>
                      <a:pt x="156" y="0"/>
                    </a:moveTo>
                    <a:lnTo>
                      <a:pt x="0" y="0"/>
                    </a:lnTo>
                    <a:lnTo>
                      <a:pt x="0" y="340"/>
                    </a:lnTo>
                    <a:lnTo>
                      <a:pt x="71" y="340"/>
                    </a:lnTo>
                    <a:lnTo>
                      <a:pt x="71" y="219"/>
                    </a:lnTo>
                    <a:lnTo>
                      <a:pt x="201" y="219"/>
                    </a:lnTo>
                    <a:lnTo>
                      <a:pt x="196" y="210"/>
                    </a:lnTo>
                    <a:lnTo>
                      <a:pt x="211" y="205"/>
                    </a:lnTo>
                    <a:lnTo>
                      <a:pt x="226" y="196"/>
                    </a:lnTo>
                    <a:lnTo>
                      <a:pt x="239" y="184"/>
                    </a:lnTo>
                    <a:lnTo>
                      <a:pt x="250" y="168"/>
                    </a:lnTo>
                    <a:lnTo>
                      <a:pt x="255" y="156"/>
                    </a:lnTo>
                    <a:lnTo>
                      <a:pt x="71" y="156"/>
                    </a:lnTo>
                    <a:lnTo>
                      <a:pt x="71" y="64"/>
                    </a:lnTo>
                    <a:lnTo>
                      <a:pt x="259" y="64"/>
                    </a:lnTo>
                    <a:lnTo>
                      <a:pt x="252" y="49"/>
                    </a:lnTo>
                    <a:lnTo>
                      <a:pt x="239" y="32"/>
                    </a:lnTo>
                    <a:lnTo>
                      <a:pt x="223" y="19"/>
                    </a:lnTo>
                    <a:lnTo>
                      <a:pt x="203" y="9"/>
                    </a:lnTo>
                    <a:lnTo>
                      <a:pt x="181" y="2"/>
                    </a:lnTo>
                    <a:lnTo>
                      <a:pt x="156"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48" name="Freeform 51"/>
              <p:cNvSpPr>
                <a:spLocks/>
              </p:cNvSpPr>
              <p:nvPr/>
            </p:nvSpPr>
            <p:spPr bwMode="auto">
              <a:xfrm>
                <a:off x="1641" y="105"/>
                <a:ext cx="270" cy="340"/>
              </a:xfrm>
              <a:custGeom>
                <a:avLst/>
                <a:gdLst>
                  <a:gd name="T0" fmla="*/ 201 w 270"/>
                  <a:gd name="T1" fmla="*/ 324 h 340"/>
                  <a:gd name="T2" fmla="*/ 123 w 270"/>
                  <a:gd name="T3" fmla="*/ 324 h 340"/>
                  <a:gd name="T4" fmla="*/ 188 w 270"/>
                  <a:gd name="T5" fmla="*/ 445 h 340"/>
                  <a:gd name="T6" fmla="*/ 270 w 270"/>
                  <a:gd name="T7" fmla="*/ 445 h 340"/>
                  <a:gd name="T8" fmla="*/ 201 w 270"/>
                  <a:gd name="T9" fmla="*/ 324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340">
                    <a:moveTo>
                      <a:pt x="201" y="219"/>
                    </a:moveTo>
                    <a:lnTo>
                      <a:pt x="123" y="219"/>
                    </a:lnTo>
                    <a:lnTo>
                      <a:pt x="188" y="340"/>
                    </a:lnTo>
                    <a:lnTo>
                      <a:pt x="270" y="340"/>
                    </a:lnTo>
                    <a:lnTo>
                      <a:pt x="201" y="219"/>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49" name="Freeform 52"/>
              <p:cNvSpPr>
                <a:spLocks/>
              </p:cNvSpPr>
              <p:nvPr/>
            </p:nvSpPr>
            <p:spPr bwMode="auto">
              <a:xfrm>
                <a:off x="1641" y="105"/>
                <a:ext cx="270" cy="340"/>
              </a:xfrm>
              <a:custGeom>
                <a:avLst/>
                <a:gdLst>
                  <a:gd name="T0" fmla="*/ 259 w 270"/>
                  <a:gd name="T1" fmla="*/ 169 h 340"/>
                  <a:gd name="T2" fmla="*/ 71 w 270"/>
                  <a:gd name="T3" fmla="*/ 169 h 340"/>
                  <a:gd name="T4" fmla="*/ 155 w 270"/>
                  <a:gd name="T5" fmla="*/ 170 h 340"/>
                  <a:gd name="T6" fmla="*/ 176 w 270"/>
                  <a:gd name="T7" fmla="*/ 177 h 340"/>
                  <a:gd name="T8" fmla="*/ 190 w 270"/>
                  <a:gd name="T9" fmla="*/ 193 h 340"/>
                  <a:gd name="T10" fmla="*/ 195 w 270"/>
                  <a:gd name="T11" fmla="*/ 215 h 340"/>
                  <a:gd name="T12" fmla="*/ 194 w 270"/>
                  <a:gd name="T13" fmla="*/ 224 h 340"/>
                  <a:gd name="T14" fmla="*/ 185 w 270"/>
                  <a:gd name="T15" fmla="*/ 244 h 340"/>
                  <a:gd name="T16" fmla="*/ 168 w 270"/>
                  <a:gd name="T17" fmla="*/ 256 h 340"/>
                  <a:gd name="T18" fmla="*/ 145 w 270"/>
                  <a:gd name="T19" fmla="*/ 261 h 340"/>
                  <a:gd name="T20" fmla="*/ 255 w 270"/>
                  <a:gd name="T21" fmla="*/ 261 h 340"/>
                  <a:gd name="T22" fmla="*/ 259 w 270"/>
                  <a:gd name="T23" fmla="*/ 252 h 340"/>
                  <a:gd name="T24" fmla="*/ 265 w 270"/>
                  <a:gd name="T25" fmla="*/ 226 h 340"/>
                  <a:gd name="T26" fmla="*/ 266 w 270"/>
                  <a:gd name="T27" fmla="*/ 195 h 340"/>
                  <a:gd name="T28" fmla="*/ 261 w 270"/>
                  <a:gd name="T29" fmla="*/ 173 h 340"/>
                  <a:gd name="T30" fmla="*/ 259 w 270"/>
                  <a:gd name="T31" fmla="*/ 169 h 3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0" h="340">
                    <a:moveTo>
                      <a:pt x="259" y="64"/>
                    </a:moveTo>
                    <a:lnTo>
                      <a:pt x="71" y="64"/>
                    </a:lnTo>
                    <a:lnTo>
                      <a:pt x="155" y="65"/>
                    </a:lnTo>
                    <a:lnTo>
                      <a:pt x="176" y="72"/>
                    </a:lnTo>
                    <a:lnTo>
                      <a:pt x="190" y="88"/>
                    </a:lnTo>
                    <a:lnTo>
                      <a:pt x="195" y="110"/>
                    </a:lnTo>
                    <a:lnTo>
                      <a:pt x="194" y="119"/>
                    </a:lnTo>
                    <a:lnTo>
                      <a:pt x="185" y="139"/>
                    </a:lnTo>
                    <a:lnTo>
                      <a:pt x="168" y="151"/>
                    </a:lnTo>
                    <a:lnTo>
                      <a:pt x="145" y="156"/>
                    </a:lnTo>
                    <a:lnTo>
                      <a:pt x="255" y="156"/>
                    </a:lnTo>
                    <a:lnTo>
                      <a:pt x="259" y="147"/>
                    </a:lnTo>
                    <a:lnTo>
                      <a:pt x="265" y="121"/>
                    </a:lnTo>
                    <a:lnTo>
                      <a:pt x="266" y="90"/>
                    </a:lnTo>
                    <a:lnTo>
                      <a:pt x="261" y="68"/>
                    </a:lnTo>
                    <a:lnTo>
                      <a:pt x="259" y="64"/>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13" name="Group 16"/>
            <p:cNvGrpSpPr>
              <a:grpSpLocks/>
            </p:cNvGrpSpPr>
            <p:nvPr/>
          </p:nvGrpSpPr>
          <p:grpSpPr bwMode="auto">
            <a:xfrm>
              <a:off x="1950" y="105"/>
              <a:ext cx="299" cy="340"/>
              <a:chOff x="1950" y="105"/>
              <a:chExt cx="299" cy="340"/>
            </a:xfrm>
          </p:grpSpPr>
          <p:sp>
            <p:nvSpPr>
              <p:cNvPr id="4144" name="Freeform 47"/>
              <p:cNvSpPr>
                <a:spLocks/>
              </p:cNvSpPr>
              <p:nvPr/>
            </p:nvSpPr>
            <p:spPr bwMode="auto">
              <a:xfrm>
                <a:off x="1950" y="105"/>
                <a:ext cx="299" cy="340"/>
              </a:xfrm>
              <a:custGeom>
                <a:avLst/>
                <a:gdLst>
                  <a:gd name="T0" fmla="*/ 73 w 299"/>
                  <a:gd name="T1" fmla="*/ 105 h 340"/>
                  <a:gd name="T2" fmla="*/ 0 w 299"/>
                  <a:gd name="T3" fmla="*/ 105 h 340"/>
                  <a:gd name="T4" fmla="*/ 0 w 299"/>
                  <a:gd name="T5" fmla="*/ 445 h 340"/>
                  <a:gd name="T6" fmla="*/ 71 w 299"/>
                  <a:gd name="T7" fmla="*/ 445 h 340"/>
                  <a:gd name="T8" fmla="*/ 71 w 299"/>
                  <a:gd name="T9" fmla="*/ 223 h 340"/>
                  <a:gd name="T10" fmla="*/ 158 w 299"/>
                  <a:gd name="T11" fmla="*/ 223 h 340"/>
                  <a:gd name="T12" fmla="*/ 73 w 299"/>
                  <a:gd name="T13" fmla="*/ 105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340">
                    <a:moveTo>
                      <a:pt x="73" y="0"/>
                    </a:moveTo>
                    <a:lnTo>
                      <a:pt x="0" y="0"/>
                    </a:lnTo>
                    <a:lnTo>
                      <a:pt x="0" y="340"/>
                    </a:lnTo>
                    <a:lnTo>
                      <a:pt x="71" y="340"/>
                    </a:lnTo>
                    <a:lnTo>
                      <a:pt x="71" y="118"/>
                    </a:lnTo>
                    <a:lnTo>
                      <a:pt x="158" y="118"/>
                    </a:lnTo>
                    <a:lnTo>
                      <a:pt x="73"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45" name="Freeform 48"/>
              <p:cNvSpPr>
                <a:spLocks/>
              </p:cNvSpPr>
              <p:nvPr/>
            </p:nvSpPr>
            <p:spPr bwMode="auto">
              <a:xfrm>
                <a:off x="1950" y="105"/>
                <a:ext cx="299" cy="340"/>
              </a:xfrm>
              <a:custGeom>
                <a:avLst/>
                <a:gdLst>
                  <a:gd name="T0" fmla="*/ 158 w 299"/>
                  <a:gd name="T1" fmla="*/ 223 h 340"/>
                  <a:gd name="T2" fmla="*/ 71 w 299"/>
                  <a:gd name="T3" fmla="*/ 223 h 340"/>
                  <a:gd name="T4" fmla="*/ 230 w 299"/>
                  <a:gd name="T5" fmla="*/ 445 h 340"/>
                  <a:gd name="T6" fmla="*/ 298 w 299"/>
                  <a:gd name="T7" fmla="*/ 445 h 340"/>
                  <a:gd name="T8" fmla="*/ 298 w 299"/>
                  <a:gd name="T9" fmla="*/ 319 h 340"/>
                  <a:gd name="T10" fmla="*/ 227 w 299"/>
                  <a:gd name="T11" fmla="*/ 319 h 340"/>
                  <a:gd name="T12" fmla="*/ 158 w 299"/>
                  <a:gd name="T13" fmla="*/ 223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340">
                    <a:moveTo>
                      <a:pt x="158" y="118"/>
                    </a:moveTo>
                    <a:lnTo>
                      <a:pt x="71" y="118"/>
                    </a:lnTo>
                    <a:lnTo>
                      <a:pt x="230" y="340"/>
                    </a:lnTo>
                    <a:lnTo>
                      <a:pt x="298" y="340"/>
                    </a:lnTo>
                    <a:lnTo>
                      <a:pt x="298" y="214"/>
                    </a:lnTo>
                    <a:lnTo>
                      <a:pt x="227" y="214"/>
                    </a:lnTo>
                    <a:lnTo>
                      <a:pt x="158" y="118"/>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46" name="Freeform 49"/>
              <p:cNvSpPr>
                <a:spLocks/>
              </p:cNvSpPr>
              <p:nvPr/>
            </p:nvSpPr>
            <p:spPr bwMode="auto">
              <a:xfrm>
                <a:off x="1950" y="105"/>
                <a:ext cx="299" cy="340"/>
              </a:xfrm>
              <a:custGeom>
                <a:avLst/>
                <a:gdLst>
                  <a:gd name="T0" fmla="*/ 298 w 299"/>
                  <a:gd name="T1" fmla="*/ 105 h 340"/>
                  <a:gd name="T2" fmla="*/ 227 w 299"/>
                  <a:gd name="T3" fmla="*/ 105 h 340"/>
                  <a:gd name="T4" fmla="*/ 227 w 299"/>
                  <a:gd name="T5" fmla="*/ 319 h 340"/>
                  <a:gd name="T6" fmla="*/ 298 w 299"/>
                  <a:gd name="T7" fmla="*/ 319 h 340"/>
                  <a:gd name="T8" fmla="*/ 298 w 299"/>
                  <a:gd name="T9" fmla="*/ 242 h 340"/>
                  <a:gd name="T10" fmla="*/ 266 w 299"/>
                  <a:gd name="T11" fmla="*/ 214 h 340"/>
                  <a:gd name="T12" fmla="*/ 285 w 299"/>
                  <a:gd name="T13" fmla="*/ 182 h 340"/>
                  <a:gd name="T14" fmla="*/ 298 w 299"/>
                  <a:gd name="T15" fmla="*/ 177 h 340"/>
                  <a:gd name="T16" fmla="*/ 298 w 299"/>
                  <a:gd name="T17" fmla="*/ 105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 h="340">
                    <a:moveTo>
                      <a:pt x="298" y="0"/>
                    </a:moveTo>
                    <a:lnTo>
                      <a:pt x="227" y="0"/>
                    </a:lnTo>
                    <a:lnTo>
                      <a:pt x="227" y="214"/>
                    </a:lnTo>
                    <a:lnTo>
                      <a:pt x="298" y="214"/>
                    </a:lnTo>
                    <a:lnTo>
                      <a:pt x="298" y="137"/>
                    </a:lnTo>
                    <a:lnTo>
                      <a:pt x="266" y="109"/>
                    </a:lnTo>
                    <a:lnTo>
                      <a:pt x="285" y="77"/>
                    </a:lnTo>
                    <a:lnTo>
                      <a:pt x="298" y="72"/>
                    </a:lnTo>
                    <a:lnTo>
                      <a:pt x="298"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14" name="Group 17"/>
            <p:cNvGrpSpPr>
              <a:grpSpLocks/>
            </p:cNvGrpSpPr>
            <p:nvPr/>
          </p:nvGrpSpPr>
          <p:grpSpPr bwMode="auto">
            <a:xfrm>
              <a:off x="1998" y="504"/>
              <a:ext cx="191" cy="275"/>
              <a:chOff x="1998" y="504"/>
              <a:chExt cx="191" cy="275"/>
            </a:xfrm>
          </p:grpSpPr>
          <p:sp>
            <p:nvSpPr>
              <p:cNvPr id="4142" name="Freeform 45"/>
              <p:cNvSpPr>
                <a:spLocks/>
              </p:cNvSpPr>
              <p:nvPr/>
            </p:nvSpPr>
            <p:spPr bwMode="auto">
              <a:xfrm>
                <a:off x="1998" y="504"/>
                <a:ext cx="191" cy="275"/>
              </a:xfrm>
              <a:custGeom>
                <a:avLst/>
                <a:gdLst>
                  <a:gd name="T0" fmla="*/ 108 w 191"/>
                  <a:gd name="T1" fmla="*/ 504 h 275"/>
                  <a:gd name="T2" fmla="*/ 0 w 191"/>
                  <a:gd name="T3" fmla="*/ 504 h 275"/>
                  <a:gd name="T4" fmla="*/ 0 w 191"/>
                  <a:gd name="T5" fmla="*/ 779 h 275"/>
                  <a:gd name="T6" fmla="*/ 33 w 191"/>
                  <a:gd name="T7" fmla="*/ 779 h 275"/>
                  <a:gd name="T8" fmla="*/ 33 w 191"/>
                  <a:gd name="T9" fmla="*/ 669 h 275"/>
                  <a:gd name="T10" fmla="*/ 125 w 191"/>
                  <a:gd name="T11" fmla="*/ 668 h 275"/>
                  <a:gd name="T12" fmla="*/ 145 w 191"/>
                  <a:gd name="T13" fmla="*/ 662 h 275"/>
                  <a:gd name="T14" fmla="*/ 162 w 191"/>
                  <a:gd name="T15" fmla="*/ 651 h 275"/>
                  <a:gd name="T16" fmla="*/ 172 w 191"/>
                  <a:gd name="T17" fmla="*/ 639 h 275"/>
                  <a:gd name="T18" fmla="*/ 33 w 191"/>
                  <a:gd name="T19" fmla="*/ 639 h 275"/>
                  <a:gd name="T20" fmla="*/ 33 w 191"/>
                  <a:gd name="T21" fmla="*/ 534 h 275"/>
                  <a:gd name="T22" fmla="*/ 175 w 191"/>
                  <a:gd name="T23" fmla="*/ 534 h 275"/>
                  <a:gd name="T24" fmla="*/ 171 w 191"/>
                  <a:gd name="T25" fmla="*/ 529 h 275"/>
                  <a:gd name="T26" fmla="*/ 155 w 191"/>
                  <a:gd name="T27" fmla="*/ 515 h 275"/>
                  <a:gd name="T28" fmla="*/ 134 w 191"/>
                  <a:gd name="T29" fmla="*/ 507 h 275"/>
                  <a:gd name="T30" fmla="*/ 108 w 191"/>
                  <a:gd name="T31" fmla="*/ 504 h 2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1" h="275">
                    <a:moveTo>
                      <a:pt x="108" y="0"/>
                    </a:moveTo>
                    <a:lnTo>
                      <a:pt x="0" y="0"/>
                    </a:lnTo>
                    <a:lnTo>
                      <a:pt x="0" y="275"/>
                    </a:lnTo>
                    <a:lnTo>
                      <a:pt x="33" y="275"/>
                    </a:lnTo>
                    <a:lnTo>
                      <a:pt x="33" y="165"/>
                    </a:lnTo>
                    <a:lnTo>
                      <a:pt x="125" y="164"/>
                    </a:lnTo>
                    <a:lnTo>
                      <a:pt x="145" y="158"/>
                    </a:lnTo>
                    <a:lnTo>
                      <a:pt x="162" y="147"/>
                    </a:lnTo>
                    <a:lnTo>
                      <a:pt x="172" y="135"/>
                    </a:lnTo>
                    <a:lnTo>
                      <a:pt x="33" y="135"/>
                    </a:lnTo>
                    <a:lnTo>
                      <a:pt x="33" y="30"/>
                    </a:lnTo>
                    <a:lnTo>
                      <a:pt x="175" y="30"/>
                    </a:lnTo>
                    <a:lnTo>
                      <a:pt x="171" y="25"/>
                    </a:lnTo>
                    <a:lnTo>
                      <a:pt x="155" y="11"/>
                    </a:lnTo>
                    <a:lnTo>
                      <a:pt x="134" y="3"/>
                    </a:lnTo>
                    <a:lnTo>
                      <a:pt x="108"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43" name="Freeform 46"/>
              <p:cNvSpPr>
                <a:spLocks/>
              </p:cNvSpPr>
              <p:nvPr/>
            </p:nvSpPr>
            <p:spPr bwMode="auto">
              <a:xfrm>
                <a:off x="1998" y="504"/>
                <a:ext cx="191" cy="275"/>
              </a:xfrm>
              <a:custGeom>
                <a:avLst/>
                <a:gdLst>
                  <a:gd name="T0" fmla="*/ 175 w 191"/>
                  <a:gd name="T1" fmla="*/ 534 h 275"/>
                  <a:gd name="T2" fmla="*/ 33 w 191"/>
                  <a:gd name="T3" fmla="*/ 534 h 275"/>
                  <a:gd name="T4" fmla="*/ 122 w 191"/>
                  <a:gd name="T5" fmla="*/ 537 h 275"/>
                  <a:gd name="T6" fmla="*/ 141 w 191"/>
                  <a:gd name="T7" fmla="*/ 547 h 275"/>
                  <a:gd name="T8" fmla="*/ 154 w 191"/>
                  <a:gd name="T9" fmla="*/ 564 h 275"/>
                  <a:gd name="T10" fmla="*/ 158 w 191"/>
                  <a:gd name="T11" fmla="*/ 587 h 275"/>
                  <a:gd name="T12" fmla="*/ 155 w 191"/>
                  <a:gd name="T13" fmla="*/ 604 h 275"/>
                  <a:gd name="T14" fmla="*/ 145 w 191"/>
                  <a:gd name="T15" fmla="*/ 622 h 275"/>
                  <a:gd name="T16" fmla="*/ 127 w 191"/>
                  <a:gd name="T17" fmla="*/ 635 h 275"/>
                  <a:gd name="T18" fmla="*/ 104 w 191"/>
                  <a:gd name="T19" fmla="*/ 639 h 275"/>
                  <a:gd name="T20" fmla="*/ 172 w 191"/>
                  <a:gd name="T21" fmla="*/ 639 h 275"/>
                  <a:gd name="T22" fmla="*/ 175 w 191"/>
                  <a:gd name="T23" fmla="*/ 636 h 275"/>
                  <a:gd name="T24" fmla="*/ 184 w 191"/>
                  <a:gd name="T25" fmla="*/ 617 h 275"/>
                  <a:gd name="T26" fmla="*/ 189 w 191"/>
                  <a:gd name="T27" fmla="*/ 593 h 275"/>
                  <a:gd name="T28" fmla="*/ 191 w 191"/>
                  <a:gd name="T29" fmla="*/ 566 h 275"/>
                  <a:gd name="T30" fmla="*/ 183 w 191"/>
                  <a:gd name="T31" fmla="*/ 546 h 275"/>
                  <a:gd name="T32" fmla="*/ 175 w 191"/>
                  <a:gd name="T33" fmla="*/ 534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1" h="275">
                    <a:moveTo>
                      <a:pt x="175" y="30"/>
                    </a:moveTo>
                    <a:lnTo>
                      <a:pt x="33" y="30"/>
                    </a:lnTo>
                    <a:lnTo>
                      <a:pt x="122" y="33"/>
                    </a:lnTo>
                    <a:lnTo>
                      <a:pt x="141" y="43"/>
                    </a:lnTo>
                    <a:lnTo>
                      <a:pt x="154" y="60"/>
                    </a:lnTo>
                    <a:lnTo>
                      <a:pt x="158" y="83"/>
                    </a:lnTo>
                    <a:lnTo>
                      <a:pt x="155" y="100"/>
                    </a:lnTo>
                    <a:lnTo>
                      <a:pt x="145" y="118"/>
                    </a:lnTo>
                    <a:lnTo>
                      <a:pt x="127" y="131"/>
                    </a:lnTo>
                    <a:lnTo>
                      <a:pt x="104" y="135"/>
                    </a:lnTo>
                    <a:lnTo>
                      <a:pt x="172" y="135"/>
                    </a:lnTo>
                    <a:lnTo>
                      <a:pt x="175" y="132"/>
                    </a:lnTo>
                    <a:lnTo>
                      <a:pt x="184" y="113"/>
                    </a:lnTo>
                    <a:lnTo>
                      <a:pt x="189" y="89"/>
                    </a:lnTo>
                    <a:lnTo>
                      <a:pt x="191" y="62"/>
                    </a:lnTo>
                    <a:lnTo>
                      <a:pt x="183" y="42"/>
                    </a:lnTo>
                    <a:lnTo>
                      <a:pt x="175"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15" name="Group 18"/>
            <p:cNvGrpSpPr>
              <a:grpSpLocks/>
            </p:cNvGrpSpPr>
            <p:nvPr/>
          </p:nvGrpSpPr>
          <p:grpSpPr bwMode="auto">
            <a:xfrm>
              <a:off x="2253" y="504"/>
              <a:ext cx="259" cy="275"/>
              <a:chOff x="2253" y="504"/>
              <a:chExt cx="259" cy="275"/>
            </a:xfrm>
          </p:grpSpPr>
          <p:sp>
            <p:nvSpPr>
              <p:cNvPr id="4139" name="Freeform 42"/>
              <p:cNvSpPr>
                <a:spLocks/>
              </p:cNvSpPr>
              <p:nvPr/>
            </p:nvSpPr>
            <p:spPr bwMode="auto">
              <a:xfrm>
                <a:off x="2253" y="504"/>
                <a:ext cx="259" cy="275"/>
              </a:xfrm>
              <a:custGeom>
                <a:avLst/>
                <a:gdLst>
                  <a:gd name="T0" fmla="*/ 150 w 259"/>
                  <a:gd name="T1" fmla="*/ 504 h 275"/>
                  <a:gd name="T2" fmla="*/ 108 w 259"/>
                  <a:gd name="T3" fmla="*/ 504 h 275"/>
                  <a:gd name="T4" fmla="*/ 0 w 259"/>
                  <a:gd name="T5" fmla="*/ 779 h 275"/>
                  <a:gd name="T6" fmla="*/ 38 w 259"/>
                  <a:gd name="T7" fmla="*/ 779 h 275"/>
                  <a:gd name="T8" fmla="*/ 62 w 259"/>
                  <a:gd name="T9" fmla="*/ 718 h 275"/>
                  <a:gd name="T10" fmla="*/ 234 w 259"/>
                  <a:gd name="T11" fmla="*/ 718 h 275"/>
                  <a:gd name="T12" fmla="*/ 222 w 259"/>
                  <a:gd name="T13" fmla="*/ 687 h 275"/>
                  <a:gd name="T14" fmla="*/ 72 w 259"/>
                  <a:gd name="T15" fmla="*/ 687 h 275"/>
                  <a:gd name="T16" fmla="*/ 129 w 259"/>
                  <a:gd name="T17" fmla="*/ 539 h 275"/>
                  <a:gd name="T18" fmla="*/ 164 w 259"/>
                  <a:gd name="T19" fmla="*/ 539 h 275"/>
                  <a:gd name="T20" fmla="*/ 150 w 259"/>
                  <a:gd name="T21" fmla="*/ 504 h 2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75">
                    <a:moveTo>
                      <a:pt x="150" y="0"/>
                    </a:moveTo>
                    <a:lnTo>
                      <a:pt x="108" y="0"/>
                    </a:lnTo>
                    <a:lnTo>
                      <a:pt x="0" y="275"/>
                    </a:lnTo>
                    <a:lnTo>
                      <a:pt x="38" y="275"/>
                    </a:lnTo>
                    <a:lnTo>
                      <a:pt x="62" y="214"/>
                    </a:lnTo>
                    <a:lnTo>
                      <a:pt x="234" y="214"/>
                    </a:lnTo>
                    <a:lnTo>
                      <a:pt x="222" y="183"/>
                    </a:lnTo>
                    <a:lnTo>
                      <a:pt x="72" y="183"/>
                    </a:lnTo>
                    <a:lnTo>
                      <a:pt x="129" y="35"/>
                    </a:lnTo>
                    <a:lnTo>
                      <a:pt x="164" y="35"/>
                    </a:lnTo>
                    <a:lnTo>
                      <a:pt x="150"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40" name="Freeform 43"/>
              <p:cNvSpPr>
                <a:spLocks/>
              </p:cNvSpPr>
              <p:nvPr/>
            </p:nvSpPr>
            <p:spPr bwMode="auto">
              <a:xfrm>
                <a:off x="2253" y="504"/>
                <a:ext cx="259" cy="275"/>
              </a:xfrm>
              <a:custGeom>
                <a:avLst/>
                <a:gdLst>
                  <a:gd name="T0" fmla="*/ 234 w 259"/>
                  <a:gd name="T1" fmla="*/ 718 h 275"/>
                  <a:gd name="T2" fmla="*/ 196 w 259"/>
                  <a:gd name="T3" fmla="*/ 718 h 275"/>
                  <a:gd name="T4" fmla="*/ 220 w 259"/>
                  <a:gd name="T5" fmla="*/ 779 h 275"/>
                  <a:gd name="T6" fmla="*/ 259 w 259"/>
                  <a:gd name="T7" fmla="*/ 779 h 275"/>
                  <a:gd name="T8" fmla="*/ 234 w 259"/>
                  <a:gd name="T9" fmla="*/ 718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 h="275">
                    <a:moveTo>
                      <a:pt x="234" y="214"/>
                    </a:moveTo>
                    <a:lnTo>
                      <a:pt x="196" y="214"/>
                    </a:lnTo>
                    <a:lnTo>
                      <a:pt x="220" y="275"/>
                    </a:lnTo>
                    <a:lnTo>
                      <a:pt x="259" y="275"/>
                    </a:lnTo>
                    <a:lnTo>
                      <a:pt x="234" y="214"/>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41" name="Freeform 44"/>
              <p:cNvSpPr>
                <a:spLocks/>
              </p:cNvSpPr>
              <p:nvPr/>
            </p:nvSpPr>
            <p:spPr bwMode="auto">
              <a:xfrm>
                <a:off x="2253" y="504"/>
                <a:ext cx="259" cy="275"/>
              </a:xfrm>
              <a:custGeom>
                <a:avLst/>
                <a:gdLst>
                  <a:gd name="T0" fmla="*/ 164 w 259"/>
                  <a:gd name="T1" fmla="*/ 539 h 275"/>
                  <a:gd name="T2" fmla="*/ 129 w 259"/>
                  <a:gd name="T3" fmla="*/ 539 h 275"/>
                  <a:gd name="T4" fmla="*/ 186 w 259"/>
                  <a:gd name="T5" fmla="*/ 687 h 275"/>
                  <a:gd name="T6" fmla="*/ 222 w 259"/>
                  <a:gd name="T7" fmla="*/ 687 h 275"/>
                  <a:gd name="T8" fmla="*/ 164 w 259"/>
                  <a:gd name="T9" fmla="*/ 539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 h="275">
                    <a:moveTo>
                      <a:pt x="164" y="35"/>
                    </a:moveTo>
                    <a:lnTo>
                      <a:pt x="129" y="35"/>
                    </a:lnTo>
                    <a:lnTo>
                      <a:pt x="186" y="183"/>
                    </a:lnTo>
                    <a:lnTo>
                      <a:pt x="222" y="183"/>
                    </a:lnTo>
                    <a:lnTo>
                      <a:pt x="164" y="35"/>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16" name="Group 19"/>
            <p:cNvGrpSpPr>
              <a:grpSpLocks/>
            </p:cNvGrpSpPr>
            <p:nvPr/>
          </p:nvGrpSpPr>
          <p:grpSpPr bwMode="auto">
            <a:xfrm>
              <a:off x="2601" y="500"/>
              <a:ext cx="201" cy="284"/>
              <a:chOff x="2601" y="500"/>
              <a:chExt cx="201" cy="284"/>
            </a:xfrm>
          </p:grpSpPr>
          <p:sp>
            <p:nvSpPr>
              <p:cNvPr id="4136" name="Freeform 39"/>
              <p:cNvSpPr>
                <a:spLocks/>
              </p:cNvSpPr>
              <p:nvPr/>
            </p:nvSpPr>
            <p:spPr bwMode="auto">
              <a:xfrm>
                <a:off x="2601" y="500"/>
                <a:ext cx="201" cy="284"/>
              </a:xfrm>
              <a:custGeom>
                <a:avLst/>
                <a:gdLst>
                  <a:gd name="T0" fmla="*/ 20 w 201"/>
                  <a:gd name="T1" fmla="*/ 714 h 284"/>
                  <a:gd name="T2" fmla="*/ 0 w 201"/>
                  <a:gd name="T3" fmla="*/ 740 h 284"/>
                  <a:gd name="T4" fmla="*/ 10 w 201"/>
                  <a:gd name="T5" fmla="*/ 750 h 284"/>
                  <a:gd name="T6" fmla="*/ 25 w 201"/>
                  <a:gd name="T7" fmla="*/ 761 h 284"/>
                  <a:gd name="T8" fmla="*/ 42 w 201"/>
                  <a:gd name="T9" fmla="*/ 771 h 284"/>
                  <a:gd name="T10" fmla="*/ 61 w 201"/>
                  <a:gd name="T11" fmla="*/ 778 h 284"/>
                  <a:gd name="T12" fmla="*/ 83 w 201"/>
                  <a:gd name="T13" fmla="*/ 782 h 284"/>
                  <a:gd name="T14" fmla="*/ 108 w 201"/>
                  <a:gd name="T15" fmla="*/ 783 h 284"/>
                  <a:gd name="T16" fmla="*/ 135 w 201"/>
                  <a:gd name="T17" fmla="*/ 780 h 284"/>
                  <a:gd name="T18" fmla="*/ 157 w 201"/>
                  <a:gd name="T19" fmla="*/ 773 h 284"/>
                  <a:gd name="T20" fmla="*/ 175 w 201"/>
                  <a:gd name="T21" fmla="*/ 762 h 284"/>
                  <a:gd name="T22" fmla="*/ 183 w 201"/>
                  <a:gd name="T23" fmla="*/ 752 h 284"/>
                  <a:gd name="T24" fmla="*/ 89 w 201"/>
                  <a:gd name="T25" fmla="*/ 752 h 284"/>
                  <a:gd name="T26" fmla="*/ 68 w 201"/>
                  <a:gd name="T27" fmla="*/ 747 h 284"/>
                  <a:gd name="T28" fmla="*/ 49 w 201"/>
                  <a:gd name="T29" fmla="*/ 738 h 284"/>
                  <a:gd name="T30" fmla="*/ 33 w 201"/>
                  <a:gd name="T31" fmla="*/ 726 h 284"/>
                  <a:gd name="T32" fmla="*/ 20 w 201"/>
                  <a:gd name="T33" fmla="*/ 714 h 2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84">
                    <a:moveTo>
                      <a:pt x="20" y="214"/>
                    </a:moveTo>
                    <a:lnTo>
                      <a:pt x="0" y="240"/>
                    </a:lnTo>
                    <a:lnTo>
                      <a:pt x="10" y="250"/>
                    </a:lnTo>
                    <a:lnTo>
                      <a:pt x="25" y="261"/>
                    </a:lnTo>
                    <a:lnTo>
                      <a:pt x="42" y="271"/>
                    </a:lnTo>
                    <a:lnTo>
                      <a:pt x="61" y="278"/>
                    </a:lnTo>
                    <a:lnTo>
                      <a:pt x="83" y="282"/>
                    </a:lnTo>
                    <a:lnTo>
                      <a:pt x="108" y="283"/>
                    </a:lnTo>
                    <a:lnTo>
                      <a:pt x="135" y="280"/>
                    </a:lnTo>
                    <a:lnTo>
                      <a:pt x="157" y="273"/>
                    </a:lnTo>
                    <a:lnTo>
                      <a:pt x="175" y="262"/>
                    </a:lnTo>
                    <a:lnTo>
                      <a:pt x="183" y="252"/>
                    </a:lnTo>
                    <a:lnTo>
                      <a:pt x="89" y="252"/>
                    </a:lnTo>
                    <a:lnTo>
                      <a:pt x="68" y="247"/>
                    </a:lnTo>
                    <a:lnTo>
                      <a:pt x="49" y="238"/>
                    </a:lnTo>
                    <a:lnTo>
                      <a:pt x="33" y="226"/>
                    </a:lnTo>
                    <a:lnTo>
                      <a:pt x="20" y="214"/>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37" name="Freeform 40"/>
              <p:cNvSpPr>
                <a:spLocks/>
              </p:cNvSpPr>
              <p:nvPr/>
            </p:nvSpPr>
            <p:spPr bwMode="auto">
              <a:xfrm>
                <a:off x="2601" y="500"/>
                <a:ext cx="201" cy="284"/>
              </a:xfrm>
              <a:custGeom>
                <a:avLst/>
                <a:gdLst>
                  <a:gd name="T0" fmla="*/ 88 w 201"/>
                  <a:gd name="T1" fmla="*/ 500 h 284"/>
                  <a:gd name="T2" fmla="*/ 31 w 201"/>
                  <a:gd name="T3" fmla="*/ 527 h 284"/>
                  <a:gd name="T4" fmla="*/ 10 w 201"/>
                  <a:gd name="T5" fmla="*/ 591 h 284"/>
                  <a:gd name="T6" fmla="*/ 17 w 201"/>
                  <a:gd name="T7" fmla="*/ 609 h 284"/>
                  <a:gd name="T8" fmla="*/ 89 w 201"/>
                  <a:gd name="T9" fmla="*/ 651 h 284"/>
                  <a:gd name="T10" fmla="*/ 114 w 201"/>
                  <a:gd name="T11" fmla="*/ 658 h 284"/>
                  <a:gd name="T12" fmla="*/ 135 w 201"/>
                  <a:gd name="T13" fmla="*/ 665 h 284"/>
                  <a:gd name="T14" fmla="*/ 152 w 201"/>
                  <a:gd name="T15" fmla="*/ 676 h 284"/>
                  <a:gd name="T16" fmla="*/ 164 w 201"/>
                  <a:gd name="T17" fmla="*/ 692 h 284"/>
                  <a:gd name="T18" fmla="*/ 168 w 201"/>
                  <a:gd name="T19" fmla="*/ 715 h 284"/>
                  <a:gd name="T20" fmla="*/ 161 w 201"/>
                  <a:gd name="T21" fmla="*/ 729 h 284"/>
                  <a:gd name="T22" fmla="*/ 147 w 201"/>
                  <a:gd name="T23" fmla="*/ 741 h 284"/>
                  <a:gd name="T24" fmla="*/ 124 w 201"/>
                  <a:gd name="T25" fmla="*/ 749 h 284"/>
                  <a:gd name="T26" fmla="*/ 89 w 201"/>
                  <a:gd name="T27" fmla="*/ 752 h 284"/>
                  <a:gd name="T28" fmla="*/ 183 w 201"/>
                  <a:gd name="T29" fmla="*/ 752 h 284"/>
                  <a:gd name="T30" fmla="*/ 187 w 201"/>
                  <a:gd name="T31" fmla="*/ 747 h 284"/>
                  <a:gd name="T32" fmla="*/ 196 w 201"/>
                  <a:gd name="T33" fmla="*/ 728 h 284"/>
                  <a:gd name="T34" fmla="*/ 200 w 201"/>
                  <a:gd name="T35" fmla="*/ 707 h 284"/>
                  <a:gd name="T36" fmla="*/ 201 w 201"/>
                  <a:gd name="T37" fmla="*/ 683 h 284"/>
                  <a:gd name="T38" fmla="*/ 193 w 201"/>
                  <a:gd name="T39" fmla="*/ 665 h 284"/>
                  <a:gd name="T40" fmla="*/ 144 w 201"/>
                  <a:gd name="T41" fmla="*/ 630 h 284"/>
                  <a:gd name="T42" fmla="*/ 97 w 201"/>
                  <a:gd name="T43" fmla="*/ 616 h 284"/>
                  <a:gd name="T44" fmla="*/ 77 w 201"/>
                  <a:gd name="T45" fmla="*/ 609 h 284"/>
                  <a:gd name="T46" fmla="*/ 60 w 201"/>
                  <a:gd name="T47" fmla="*/ 598 h 284"/>
                  <a:gd name="T48" fmla="*/ 49 w 201"/>
                  <a:gd name="T49" fmla="*/ 583 h 284"/>
                  <a:gd name="T50" fmla="*/ 46 w 201"/>
                  <a:gd name="T51" fmla="*/ 560 h 284"/>
                  <a:gd name="T52" fmla="*/ 58 w 201"/>
                  <a:gd name="T53" fmla="*/ 544 h 284"/>
                  <a:gd name="T54" fmla="*/ 77 w 201"/>
                  <a:gd name="T55" fmla="*/ 534 h 284"/>
                  <a:gd name="T56" fmla="*/ 104 w 201"/>
                  <a:gd name="T57" fmla="*/ 530 h 284"/>
                  <a:gd name="T58" fmla="*/ 187 w 201"/>
                  <a:gd name="T59" fmla="*/ 530 h 284"/>
                  <a:gd name="T60" fmla="*/ 187 w 201"/>
                  <a:gd name="T61" fmla="*/ 528 h 284"/>
                  <a:gd name="T62" fmla="*/ 173 w 201"/>
                  <a:gd name="T63" fmla="*/ 518 h 284"/>
                  <a:gd name="T64" fmla="*/ 157 w 201"/>
                  <a:gd name="T65" fmla="*/ 510 h 284"/>
                  <a:gd name="T66" fmla="*/ 137 w 201"/>
                  <a:gd name="T67" fmla="*/ 505 h 284"/>
                  <a:gd name="T68" fmla="*/ 114 w 201"/>
                  <a:gd name="T69" fmla="*/ 501 h 284"/>
                  <a:gd name="T70" fmla="*/ 88 w 201"/>
                  <a:gd name="T71" fmla="*/ 500 h 2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1" h="284">
                    <a:moveTo>
                      <a:pt x="88" y="0"/>
                    </a:moveTo>
                    <a:lnTo>
                      <a:pt x="31" y="27"/>
                    </a:lnTo>
                    <a:lnTo>
                      <a:pt x="10" y="91"/>
                    </a:lnTo>
                    <a:lnTo>
                      <a:pt x="17" y="109"/>
                    </a:lnTo>
                    <a:lnTo>
                      <a:pt x="89" y="151"/>
                    </a:lnTo>
                    <a:lnTo>
                      <a:pt x="114" y="158"/>
                    </a:lnTo>
                    <a:lnTo>
                      <a:pt x="135" y="165"/>
                    </a:lnTo>
                    <a:lnTo>
                      <a:pt x="152" y="176"/>
                    </a:lnTo>
                    <a:lnTo>
                      <a:pt x="164" y="192"/>
                    </a:lnTo>
                    <a:lnTo>
                      <a:pt x="168" y="215"/>
                    </a:lnTo>
                    <a:lnTo>
                      <a:pt x="161" y="229"/>
                    </a:lnTo>
                    <a:lnTo>
                      <a:pt x="147" y="241"/>
                    </a:lnTo>
                    <a:lnTo>
                      <a:pt x="124" y="249"/>
                    </a:lnTo>
                    <a:lnTo>
                      <a:pt x="89" y="252"/>
                    </a:lnTo>
                    <a:lnTo>
                      <a:pt x="183" y="252"/>
                    </a:lnTo>
                    <a:lnTo>
                      <a:pt x="187" y="247"/>
                    </a:lnTo>
                    <a:lnTo>
                      <a:pt x="196" y="228"/>
                    </a:lnTo>
                    <a:lnTo>
                      <a:pt x="200" y="207"/>
                    </a:lnTo>
                    <a:lnTo>
                      <a:pt x="201" y="183"/>
                    </a:lnTo>
                    <a:lnTo>
                      <a:pt x="193" y="165"/>
                    </a:lnTo>
                    <a:lnTo>
                      <a:pt x="144" y="130"/>
                    </a:lnTo>
                    <a:lnTo>
                      <a:pt x="97" y="116"/>
                    </a:lnTo>
                    <a:lnTo>
                      <a:pt x="77" y="109"/>
                    </a:lnTo>
                    <a:lnTo>
                      <a:pt x="60" y="98"/>
                    </a:lnTo>
                    <a:lnTo>
                      <a:pt x="49" y="83"/>
                    </a:lnTo>
                    <a:lnTo>
                      <a:pt x="46" y="60"/>
                    </a:lnTo>
                    <a:lnTo>
                      <a:pt x="58" y="44"/>
                    </a:lnTo>
                    <a:lnTo>
                      <a:pt x="77" y="34"/>
                    </a:lnTo>
                    <a:lnTo>
                      <a:pt x="104" y="30"/>
                    </a:lnTo>
                    <a:lnTo>
                      <a:pt x="187" y="30"/>
                    </a:lnTo>
                    <a:lnTo>
                      <a:pt x="187" y="28"/>
                    </a:lnTo>
                    <a:lnTo>
                      <a:pt x="173" y="18"/>
                    </a:lnTo>
                    <a:lnTo>
                      <a:pt x="157" y="10"/>
                    </a:lnTo>
                    <a:lnTo>
                      <a:pt x="137" y="5"/>
                    </a:lnTo>
                    <a:lnTo>
                      <a:pt x="114" y="1"/>
                    </a:lnTo>
                    <a:lnTo>
                      <a:pt x="88"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38" name="Freeform 41"/>
              <p:cNvSpPr>
                <a:spLocks/>
              </p:cNvSpPr>
              <p:nvPr/>
            </p:nvSpPr>
            <p:spPr bwMode="auto">
              <a:xfrm>
                <a:off x="2601" y="500"/>
                <a:ext cx="201" cy="284"/>
              </a:xfrm>
              <a:custGeom>
                <a:avLst/>
                <a:gdLst>
                  <a:gd name="T0" fmla="*/ 187 w 201"/>
                  <a:gd name="T1" fmla="*/ 530 h 284"/>
                  <a:gd name="T2" fmla="*/ 104 w 201"/>
                  <a:gd name="T3" fmla="*/ 530 h 284"/>
                  <a:gd name="T4" fmla="*/ 124 w 201"/>
                  <a:gd name="T5" fmla="*/ 533 h 284"/>
                  <a:gd name="T6" fmla="*/ 144 w 201"/>
                  <a:gd name="T7" fmla="*/ 539 h 284"/>
                  <a:gd name="T8" fmla="*/ 161 w 201"/>
                  <a:gd name="T9" fmla="*/ 549 h 284"/>
                  <a:gd name="T10" fmla="*/ 177 w 201"/>
                  <a:gd name="T11" fmla="*/ 563 h 284"/>
                  <a:gd name="T12" fmla="*/ 187 w 201"/>
                  <a:gd name="T13" fmla="*/ 530 h 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284">
                    <a:moveTo>
                      <a:pt x="187" y="30"/>
                    </a:moveTo>
                    <a:lnTo>
                      <a:pt x="104" y="30"/>
                    </a:lnTo>
                    <a:lnTo>
                      <a:pt x="124" y="33"/>
                    </a:lnTo>
                    <a:lnTo>
                      <a:pt x="144" y="39"/>
                    </a:lnTo>
                    <a:lnTo>
                      <a:pt x="161" y="49"/>
                    </a:lnTo>
                    <a:lnTo>
                      <a:pt x="177" y="63"/>
                    </a:lnTo>
                    <a:lnTo>
                      <a:pt x="187"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17" name="Group 20"/>
            <p:cNvGrpSpPr>
              <a:grpSpLocks/>
            </p:cNvGrpSpPr>
            <p:nvPr/>
          </p:nvGrpSpPr>
          <p:grpSpPr bwMode="auto">
            <a:xfrm>
              <a:off x="3014" y="534"/>
              <a:ext cx="2" cy="245"/>
              <a:chOff x="3014" y="534"/>
              <a:chExt cx="2" cy="245"/>
            </a:xfrm>
          </p:grpSpPr>
          <p:sp>
            <p:nvSpPr>
              <p:cNvPr id="4135" name="Freeform 38"/>
              <p:cNvSpPr>
                <a:spLocks/>
              </p:cNvSpPr>
              <p:nvPr/>
            </p:nvSpPr>
            <p:spPr bwMode="auto">
              <a:xfrm>
                <a:off x="3014" y="534"/>
                <a:ext cx="2" cy="245"/>
              </a:xfrm>
              <a:custGeom>
                <a:avLst/>
                <a:gdLst>
                  <a:gd name="T0" fmla="*/ 0 w 2"/>
                  <a:gd name="T1" fmla="*/ 534 h 245"/>
                  <a:gd name="T2" fmla="*/ 0 w 2"/>
                  <a:gd name="T3" fmla="*/ 779 h 245"/>
                  <a:gd name="T4" fmla="*/ 0 60000 65536"/>
                  <a:gd name="T5" fmla="*/ 0 60000 65536"/>
                </a:gdLst>
                <a:ahLst/>
                <a:cxnLst>
                  <a:cxn ang="T4">
                    <a:pos x="T0" y="T1"/>
                  </a:cxn>
                  <a:cxn ang="T5">
                    <a:pos x="T2" y="T3"/>
                  </a:cxn>
                </a:cxnLst>
                <a:rect l="0" t="0" r="r" b="b"/>
                <a:pathLst>
                  <a:path w="2" h="245">
                    <a:moveTo>
                      <a:pt x="0" y="0"/>
                    </a:moveTo>
                    <a:lnTo>
                      <a:pt x="0" y="245"/>
                    </a:lnTo>
                  </a:path>
                </a:pathLst>
              </a:custGeom>
              <a:noFill/>
              <a:ln w="21311">
                <a:solidFill>
                  <a:srgbClr val="C5913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4118" name="Group 21"/>
            <p:cNvGrpSpPr>
              <a:grpSpLocks/>
            </p:cNvGrpSpPr>
            <p:nvPr/>
          </p:nvGrpSpPr>
          <p:grpSpPr bwMode="auto">
            <a:xfrm>
              <a:off x="2912" y="519"/>
              <a:ext cx="205" cy="2"/>
              <a:chOff x="2912" y="519"/>
              <a:chExt cx="205" cy="2"/>
            </a:xfrm>
          </p:grpSpPr>
          <p:sp>
            <p:nvSpPr>
              <p:cNvPr id="4134" name="Freeform 37"/>
              <p:cNvSpPr>
                <a:spLocks/>
              </p:cNvSpPr>
              <p:nvPr/>
            </p:nvSpPr>
            <p:spPr bwMode="auto">
              <a:xfrm>
                <a:off x="2912" y="519"/>
                <a:ext cx="205" cy="2"/>
              </a:xfrm>
              <a:custGeom>
                <a:avLst/>
                <a:gdLst>
                  <a:gd name="T0" fmla="*/ 0 w 205"/>
                  <a:gd name="T1" fmla="*/ 0 h 2"/>
                  <a:gd name="T2" fmla="*/ 205 w 205"/>
                  <a:gd name="T3" fmla="*/ 0 h 2"/>
                  <a:gd name="T4" fmla="*/ 0 60000 65536"/>
                  <a:gd name="T5" fmla="*/ 0 60000 65536"/>
                </a:gdLst>
                <a:ahLst/>
                <a:cxnLst>
                  <a:cxn ang="T4">
                    <a:pos x="T0" y="T1"/>
                  </a:cxn>
                  <a:cxn ang="T5">
                    <a:pos x="T2" y="T3"/>
                  </a:cxn>
                </a:cxnLst>
                <a:rect l="0" t="0" r="r" b="b"/>
                <a:pathLst>
                  <a:path w="205" h="2">
                    <a:moveTo>
                      <a:pt x="0" y="0"/>
                    </a:moveTo>
                    <a:lnTo>
                      <a:pt x="205" y="0"/>
                    </a:lnTo>
                  </a:path>
                </a:pathLst>
              </a:custGeom>
              <a:noFill/>
              <a:ln w="19368">
                <a:solidFill>
                  <a:srgbClr val="C5913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4119" name="Group 22"/>
            <p:cNvGrpSpPr>
              <a:grpSpLocks/>
            </p:cNvGrpSpPr>
            <p:nvPr/>
          </p:nvGrpSpPr>
          <p:grpSpPr bwMode="auto">
            <a:xfrm>
              <a:off x="3216" y="500"/>
              <a:ext cx="268" cy="284"/>
              <a:chOff x="3216" y="500"/>
              <a:chExt cx="268" cy="284"/>
            </a:xfrm>
          </p:grpSpPr>
          <p:sp>
            <p:nvSpPr>
              <p:cNvPr id="4132" name="Freeform 35"/>
              <p:cNvSpPr>
                <a:spLocks/>
              </p:cNvSpPr>
              <p:nvPr/>
            </p:nvSpPr>
            <p:spPr bwMode="auto">
              <a:xfrm>
                <a:off x="3216" y="500"/>
                <a:ext cx="268" cy="284"/>
              </a:xfrm>
              <a:custGeom>
                <a:avLst/>
                <a:gdLst>
                  <a:gd name="T0" fmla="*/ 116 w 268"/>
                  <a:gd name="T1" fmla="*/ 500 h 284"/>
                  <a:gd name="T2" fmla="*/ 55 w 268"/>
                  <a:gd name="T3" fmla="*/ 524 h 284"/>
                  <a:gd name="T4" fmla="*/ 14 w 268"/>
                  <a:gd name="T5" fmla="*/ 573 h 284"/>
                  <a:gd name="T6" fmla="*/ 0 w 268"/>
                  <a:gd name="T7" fmla="*/ 641 h 284"/>
                  <a:gd name="T8" fmla="*/ 1 w 268"/>
                  <a:gd name="T9" fmla="*/ 663 h 284"/>
                  <a:gd name="T10" fmla="*/ 24 w 268"/>
                  <a:gd name="T11" fmla="*/ 725 h 284"/>
                  <a:gd name="T12" fmla="*/ 70 w 268"/>
                  <a:gd name="T13" fmla="*/ 768 h 284"/>
                  <a:gd name="T14" fmla="*/ 138 w 268"/>
                  <a:gd name="T15" fmla="*/ 783 h 284"/>
                  <a:gd name="T16" fmla="*/ 160 w 268"/>
                  <a:gd name="T17" fmla="*/ 781 h 284"/>
                  <a:gd name="T18" fmla="*/ 181 w 268"/>
                  <a:gd name="T19" fmla="*/ 776 h 284"/>
                  <a:gd name="T20" fmla="*/ 200 w 268"/>
                  <a:gd name="T21" fmla="*/ 767 h 284"/>
                  <a:gd name="T22" fmla="*/ 217 w 268"/>
                  <a:gd name="T23" fmla="*/ 755 h 284"/>
                  <a:gd name="T24" fmla="*/ 219 w 268"/>
                  <a:gd name="T25" fmla="*/ 753 h 284"/>
                  <a:gd name="T26" fmla="*/ 127 w 268"/>
                  <a:gd name="T27" fmla="*/ 753 h 284"/>
                  <a:gd name="T28" fmla="*/ 107 w 268"/>
                  <a:gd name="T29" fmla="*/ 750 h 284"/>
                  <a:gd name="T30" fmla="*/ 49 w 268"/>
                  <a:gd name="T31" fmla="*/ 697 h 284"/>
                  <a:gd name="T32" fmla="*/ 36 w 268"/>
                  <a:gd name="T33" fmla="*/ 621 h 284"/>
                  <a:gd name="T34" fmla="*/ 41 w 268"/>
                  <a:gd name="T35" fmla="*/ 599 h 284"/>
                  <a:gd name="T36" fmla="*/ 78 w 268"/>
                  <a:gd name="T37" fmla="*/ 549 h 284"/>
                  <a:gd name="T38" fmla="*/ 145 w 268"/>
                  <a:gd name="T39" fmla="*/ 530 h 284"/>
                  <a:gd name="T40" fmla="*/ 216 w 268"/>
                  <a:gd name="T41" fmla="*/ 530 h 284"/>
                  <a:gd name="T42" fmla="*/ 208 w 268"/>
                  <a:gd name="T43" fmla="*/ 524 h 284"/>
                  <a:gd name="T44" fmla="*/ 189 w 268"/>
                  <a:gd name="T45" fmla="*/ 514 h 284"/>
                  <a:gd name="T46" fmla="*/ 167 w 268"/>
                  <a:gd name="T47" fmla="*/ 506 h 284"/>
                  <a:gd name="T48" fmla="*/ 142 w 268"/>
                  <a:gd name="T49" fmla="*/ 502 h 284"/>
                  <a:gd name="T50" fmla="*/ 116 w 268"/>
                  <a:gd name="T51" fmla="*/ 500 h 2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8" h="284">
                    <a:moveTo>
                      <a:pt x="116" y="0"/>
                    </a:moveTo>
                    <a:lnTo>
                      <a:pt x="55" y="24"/>
                    </a:lnTo>
                    <a:lnTo>
                      <a:pt x="14" y="73"/>
                    </a:lnTo>
                    <a:lnTo>
                      <a:pt x="0" y="141"/>
                    </a:lnTo>
                    <a:lnTo>
                      <a:pt x="1" y="163"/>
                    </a:lnTo>
                    <a:lnTo>
                      <a:pt x="24" y="225"/>
                    </a:lnTo>
                    <a:lnTo>
                      <a:pt x="70" y="268"/>
                    </a:lnTo>
                    <a:lnTo>
                      <a:pt x="138" y="283"/>
                    </a:lnTo>
                    <a:lnTo>
                      <a:pt x="160" y="281"/>
                    </a:lnTo>
                    <a:lnTo>
                      <a:pt x="181" y="276"/>
                    </a:lnTo>
                    <a:lnTo>
                      <a:pt x="200" y="267"/>
                    </a:lnTo>
                    <a:lnTo>
                      <a:pt x="217" y="255"/>
                    </a:lnTo>
                    <a:lnTo>
                      <a:pt x="219" y="253"/>
                    </a:lnTo>
                    <a:lnTo>
                      <a:pt x="127" y="253"/>
                    </a:lnTo>
                    <a:lnTo>
                      <a:pt x="107" y="250"/>
                    </a:lnTo>
                    <a:lnTo>
                      <a:pt x="49" y="197"/>
                    </a:lnTo>
                    <a:lnTo>
                      <a:pt x="36" y="121"/>
                    </a:lnTo>
                    <a:lnTo>
                      <a:pt x="41" y="99"/>
                    </a:lnTo>
                    <a:lnTo>
                      <a:pt x="78" y="49"/>
                    </a:lnTo>
                    <a:lnTo>
                      <a:pt x="145" y="30"/>
                    </a:lnTo>
                    <a:lnTo>
                      <a:pt x="216" y="30"/>
                    </a:lnTo>
                    <a:lnTo>
                      <a:pt x="208" y="24"/>
                    </a:lnTo>
                    <a:lnTo>
                      <a:pt x="189" y="14"/>
                    </a:lnTo>
                    <a:lnTo>
                      <a:pt x="167" y="6"/>
                    </a:lnTo>
                    <a:lnTo>
                      <a:pt x="142" y="2"/>
                    </a:lnTo>
                    <a:lnTo>
                      <a:pt x="116"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33" name="Freeform 36"/>
              <p:cNvSpPr>
                <a:spLocks/>
              </p:cNvSpPr>
              <p:nvPr/>
            </p:nvSpPr>
            <p:spPr bwMode="auto">
              <a:xfrm>
                <a:off x="3216" y="500"/>
                <a:ext cx="268" cy="284"/>
              </a:xfrm>
              <a:custGeom>
                <a:avLst/>
                <a:gdLst>
                  <a:gd name="T0" fmla="*/ 216 w 268"/>
                  <a:gd name="T1" fmla="*/ 530 h 284"/>
                  <a:gd name="T2" fmla="*/ 145 w 268"/>
                  <a:gd name="T3" fmla="*/ 530 h 284"/>
                  <a:gd name="T4" fmla="*/ 167 w 268"/>
                  <a:gd name="T5" fmla="*/ 535 h 284"/>
                  <a:gd name="T6" fmla="*/ 186 w 268"/>
                  <a:gd name="T7" fmla="*/ 544 h 284"/>
                  <a:gd name="T8" fmla="*/ 225 w 268"/>
                  <a:gd name="T9" fmla="*/ 594 h 284"/>
                  <a:gd name="T10" fmla="*/ 233 w 268"/>
                  <a:gd name="T11" fmla="*/ 641 h 284"/>
                  <a:gd name="T12" fmla="*/ 232 w 268"/>
                  <a:gd name="T13" fmla="*/ 658 h 284"/>
                  <a:gd name="T14" fmla="*/ 207 w 268"/>
                  <a:gd name="T15" fmla="*/ 719 h 284"/>
                  <a:gd name="T16" fmla="*/ 152 w 268"/>
                  <a:gd name="T17" fmla="*/ 751 h 284"/>
                  <a:gd name="T18" fmla="*/ 127 w 268"/>
                  <a:gd name="T19" fmla="*/ 753 h 284"/>
                  <a:gd name="T20" fmla="*/ 219 w 268"/>
                  <a:gd name="T21" fmla="*/ 753 h 284"/>
                  <a:gd name="T22" fmla="*/ 254 w 268"/>
                  <a:gd name="T23" fmla="*/ 703 h 284"/>
                  <a:gd name="T24" fmla="*/ 267 w 268"/>
                  <a:gd name="T25" fmla="*/ 631 h 284"/>
                  <a:gd name="T26" fmla="*/ 265 w 268"/>
                  <a:gd name="T27" fmla="*/ 609 h 284"/>
                  <a:gd name="T28" fmla="*/ 259 w 268"/>
                  <a:gd name="T29" fmla="*/ 588 h 284"/>
                  <a:gd name="T30" fmla="*/ 250 w 268"/>
                  <a:gd name="T31" fmla="*/ 569 h 284"/>
                  <a:gd name="T32" fmla="*/ 239 w 268"/>
                  <a:gd name="T33" fmla="*/ 552 h 284"/>
                  <a:gd name="T34" fmla="*/ 225 w 268"/>
                  <a:gd name="T35" fmla="*/ 537 h 284"/>
                  <a:gd name="T36" fmla="*/ 216 w 268"/>
                  <a:gd name="T37" fmla="*/ 530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8" h="284">
                    <a:moveTo>
                      <a:pt x="216" y="30"/>
                    </a:moveTo>
                    <a:lnTo>
                      <a:pt x="145" y="30"/>
                    </a:lnTo>
                    <a:lnTo>
                      <a:pt x="167" y="35"/>
                    </a:lnTo>
                    <a:lnTo>
                      <a:pt x="186" y="44"/>
                    </a:lnTo>
                    <a:lnTo>
                      <a:pt x="225" y="94"/>
                    </a:lnTo>
                    <a:lnTo>
                      <a:pt x="233" y="141"/>
                    </a:lnTo>
                    <a:lnTo>
                      <a:pt x="232" y="158"/>
                    </a:lnTo>
                    <a:lnTo>
                      <a:pt x="207" y="219"/>
                    </a:lnTo>
                    <a:lnTo>
                      <a:pt x="152" y="251"/>
                    </a:lnTo>
                    <a:lnTo>
                      <a:pt x="127" y="253"/>
                    </a:lnTo>
                    <a:lnTo>
                      <a:pt x="219" y="253"/>
                    </a:lnTo>
                    <a:lnTo>
                      <a:pt x="254" y="203"/>
                    </a:lnTo>
                    <a:lnTo>
                      <a:pt x="267" y="131"/>
                    </a:lnTo>
                    <a:lnTo>
                      <a:pt x="265" y="109"/>
                    </a:lnTo>
                    <a:lnTo>
                      <a:pt x="259" y="88"/>
                    </a:lnTo>
                    <a:lnTo>
                      <a:pt x="250" y="69"/>
                    </a:lnTo>
                    <a:lnTo>
                      <a:pt x="239" y="52"/>
                    </a:lnTo>
                    <a:lnTo>
                      <a:pt x="225" y="37"/>
                    </a:lnTo>
                    <a:lnTo>
                      <a:pt x="216"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20" name="Group 23"/>
            <p:cNvGrpSpPr>
              <a:grpSpLocks/>
            </p:cNvGrpSpPr>
            <p:nvPr/>
          </p:nvGrpSpPr>
          <p:grpSpPr bwMode="auto">
            <a:xfrm>
              <a:off x="3613" y="504"/>
              <a:ext cx="196" cy="275"/>
              <a:chOff x="3613" y="504"/>
              <a:chExt cx="196" cy="275"/>
            </a:xfrm>
          </p:grpSpPr>
          <p:sp>
            <p:nvSpPr>
              <p:cNvPr id="4129" name="Freeform 32"/>
              <p:cNvSpPr>
                <a:spLocks/>
              </p:cNvSpPr>
              <p:nvPr/>
            </p:nvSpPr>
            <p:spPr bwMode="auto">
              <a:xfrm>
                <a:off x="3613" y="504"/>
                <a:ext cx="196" cy="275"/>
              </a:xfrm>
              <a:custGeom>
                <a:avLst/>
                <a:gdLst>
                  <a:gd name="T0" fmla="*/ 108 w 196"/>
                  <a:gd name="T1" fmla="*/ 504 h 275"/>
                  <a:gd name="T2" fmla="*/ 0 w 196"/>
                  <a:gd name="T3" fmla="*/ 504 h 275"/>
                  <a:gd name="T4" fmla="*/ 0 w 196"/>
                  <a:gd name="T5" fmla="*/ 779 h 275"/>
                  <a:gd name="T6" fmla="*/ 33 w 196"/>
                  <a:gd name="T7" fmla="*/ 779 h 275"/>
                  <a:gd name="T8" fmla="*/ 33 w 196"/>
                  <a:gd name="T9" fmla="*/ 669 h 275"/>
                  <a:gd name="T10" fmla="*/ 129 w 196"/>
                  <a:gd name="T11" fmla="*/ 669 h 275"/>
                  <a:gd name="T12" fmla="*/ 127 w 196"/>
                  <a:gd name="T13" fmla="*/ 666 h 275"/>
                  <a:gd name="T14" fmla="*/ 144 w 196"/>
                  <a:gd name="T15" fmla="*/ 661 h 275"/>
                  <a:gd name="T16" fmla="*/ 160 w 196"/>
                  <a:gd name="T17" fmla="*/ 653 h 275"/>
                  <a:gd name="T18" fmla="*/ 172 w 196"/>
                  <a:gd name="T19" fmla="*/ 639 h 275"/>
                  <a:gd name="T20" fmla="*/ 33 w 196"/>
                  <a:gd name="T21" fmla="*/ 639 h 275"/>
                  <a:gd name="T22" fmla="*/ 33 w 196"/>
                  <a:gd name="T23" fmla="*/ 534 h 275"/>
                  <a:gd name="T24" fmla="*/ 175 w 196"/>
                  <a:gd name="T25" fmla="*/ 534 h 275"/>
                  <a:gd name="T26" fmla="*/ 170 w 196"/>
                  <a:gd name="T27" fmla="*/ 527 h 275"/>
                  <a:gd name="T28" fmla="*/ 152 w 196"/>
                  <a:gd name="T29" fmla="*/ 514 h 275"/>
                  <a:gd name="T30" fmla="*/ 132 w 196"/>
                  <a:gd name="T31" fmla="*/ 506 h 275"/>
                  <a:gd name="T32" fmla="*/ 108 w 196"/>
                  <a:gd name="T33" fmla="*/ 504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 h="275">
                    <a:moveTo>
                      <a:pt x="108" y="0"/>
                    </a:moveTo>
                    <a:lnTo>
                      <a:pt x="0" y="0"/>
                    </a:lnTo>
                    <a:lnTo>
                      <a:pt x="0" y="275"/>
                    </a:lnTo>
                    <a:lnTo>
                      <a:pt x="33" y="275"/>
                    </a:lnTo>
                    <a:lnTo>
                      <a:pt x="33" y="165"/>
                    </a:lnTo>
                    <a:lnTo>
                      <a:pt x="129" y="165"/>
                    </a:lnTo>
                    <a:lnTo>
                      <a:pt x="127" y="162"/>
                    </a:lnTo>
                    <a:lnTo>
                      <a:pt x="144" y="157"/>
                    </a:lnTo>
                    <a:lnTo>
                      <a:pt x="160" y="149"/>
                    </a:lnTo>
                    <a:lnTo>
                      <a:pt x="172" y="135"/>
                    </a:lnTo>
                    <a:lnTo>
                      <a:pt x="33" y="135"/>
                    </a:lnTo>
                    <a:lnTo>
                      <a:pt x="33" y="30"/>
                    </a:lnTo>
                    <a:lnTo>
                      <a:pt x="175" y="30"/>
                    </a:lnTo>
                    <a:lnTo>
                      <a:pt x="170" y="23"/>
                    </a:lnTo>
                    <a:lnTo>
                      <a:pt x="152" y="10"/>
                    </a:lnTo>
                    <a:lnTo>
                      <a:pt x="132" y="2"/>
                    </a:lnTo>
                    <a:lnTo>
                      <a:pt x="108"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30" name="Freeform 33"/>
              <p:cNvSpPr>
                <a:spLocks/>
              </p:cNvSpPr>
              <p:nvPr/>
            </p:nvSpPr>
            <p:spPr bwMode="auto">
              <a:xfrm>
                <a:off x="3613" y="504"/>
                <a:ext cx="196" cy="275"/>
              </a:xfrm>
              <a:custGeom>
                <a:avLst/>
                <a:gdLst>
                  <a:gd name="T0" fmla="*/ 129 w 196"/>
                  <a:gd name="T1" fmla="*/ 669 h 275"/>
                  <a:gd name="T2" fmla="*/ 87 w 196"/>
                  <a:gd name="T3" fmla="*/ 669 h 275"/>
                  <a:gd name="T4" fmla="*/ 156 w 196"/>
                  <a:gd name="T5" fmla="*/ 779 h 275"/>
                  <a:gd name="T6" fmla="*/ 195 w 196"/>
                  <a:gd name="T7" fmla="*/ 779 h 275"/>
                  <a:gd name="T8" fmla="*/ 129 w 196"/>
                  <a:gd name="T9" fmla="*/ 669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275">
                    <a:moveTo>
                      <a:pt x="129" y="165"/>
                    </a:moveTo>
                    <a:lnTo>
                      <a:pt x="87" y="165"/>
                    </a:lnTo>
                    <a:lnTo>
                      <a:pt x="156" y="275"/>
                    </a:lnTo>
                    <a:lnTo>
                      <a:pt x="195" y="275"/>
                    </a:lnTo>
                    <a:lnTo>
                      <a:pt x="129" y="165"/>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31" name="Freeform 34"/>
              <p:cNvSpPr>
                <a:spLocks/>
              </p:cNvSpPr>
              <p:nvPr/>
            </p:nvSpPr>
            <p:spPr bwMode="auto">
              <a:xfrm>
                <a:off x="3613" y="504"/>
                <a:ext cx="196" cy="275"/>
              </a:xfrm>
              <a:custGeom>
                <a:avLst/>
                <a:gdLst>
                  <a:gd name="T0" fmla="*/ 175 w 196"/>
                  <a:gd name="T1" fmla="*/ 534 h 275"/>
                  <a:gd name="T2" fmla="*/ 33 w 196"/>
                  <a:gd name="T3" fmla="*/ 534 h 275"/>
                  <a:gd name="T4" fmla="*/ 122 w 196"/>
                  <a:gd name="T5" fmla="*/ 537 h 275"/>
                  <a:gd name="T6" fmla="*/ 141 w 196"/>
                  <a:gd name="T7" fmla="*/ 547 h 275"/>
                  <a:gd name="T8" fmla="*/ 153 w 196"/>
                  <a:gd name="T9" fmla="*/ 564 h 275"/>
                  <a:gd name="T10" fmla="*/ 158 w 196"/>
                  <a:gd name="T11" fmla="*/ 587 h 275"/>
                  <a:gd name="T12" fmla="*/ 155 w 196"/>
                  <a:gd name="T13" fmla="*/ 604 h 275"/>
                  <a:gd name="T14" fmla="*/ 145 w 196"/>
                  <a:gd name="T15" fmla="*/ 623 h 275"/>
                  <a:gd name="T16" fmla="*/ 127 w 196"/>
                  <a:gd name="T17" fmla="*/ 635 h 275"/>
                  <a:gd name="T18" fmla="*/ 104 w 196"/>
                  <a:gd name="T19" fmla="*/ 639 h 275"/>
                  <a:gd name="T20" fmla="*/ 172 w 196"/>
                  <a:gd name="T21" fmla="*/ 639 h 275"/>
                  <a:gd name="T22" fmla="*/ 173 w 196"/>
                  <a:gd name="T23" fmla="*/ 639 h 275"/>
                  <a:gd name="T24" fmla="*/ 183 w 196"/>
                  <a:gd name="T25" fmla="*/ 620 h 275"/>
                  <a:gd name="T26" fmla="*/ 189 w 196"/>
                  <a:gd name="T27" fmla="*/ 595 h 275"/>
                  <a:gd name="T28" fmla="*/ 190 w 196"/>
                  <a:gd name="T29" fmla="*/ 564 h 275"/>
                  <a:gd name="T30" fmla="*/ 182 w 196"/>
                  <a:gd name="T31" fmla="*/ 544 h 275"/>
                  <a:gd name="T32" fmla="*/ 175 w 196"/>
                  <a:gd name="T33" fmla="*/ 534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 h="275">
                    <a:moveTo>
                      <a:pt x="175" y="30"/>
                    </a:moveTo>
                    <a:lnTo>
                      <a:pt x="33" y="30"/>
                    </a:lnTo>
                    <a:lnTo>
                      <a:pt x="122" y="33"/>
                    </a:lnTo>
                    <a:lnTo>
                      <a:pt x="141" y="43"/>
                    </a:lnTo>
                    <a:lnTo>
                      <a:pt x="153" y="60"/>
                    </a:lnTo>
                    <a:lnTo>
                      <a:pt x="158" y="83"/>
                    </a:lnTo>
                    <a:lnTo>
                      <a:pt x="155" y="100"/>
                    </a:lnTo>
                    <a:lnTo>
                      <a:pt x="145" y="119"/>
                    </a:lnTo>
                    <a:lnTo>
                      <a:pt x="127" y="131"/>
                    </a:lnTo>
                    <a:lnTo>
                      <a:pt x="104" y="135"/>
                    </a:lnTo>
                    <a:lnTo>
                      <a:pt x="172" y="135"/>
                    </a:lnTo>
                    <a:lnTo>
                      <a:pt x="173" y="135"/>
                    </a:lnTo>
                    <a:lnTo>
                      <a:pt x="183" y="116"/>
                    </a:lnTo>
                    <a:lnTo>
                      <a:pt x="189" y="91"/>
                    </a:lnTo>
                    <a:lnTo>
                      <a:pt x="190" y="60"/>
                    </a:lnTo>
                    <a:lnTo>
                      <a:pt x="182" y="40"/>
                    </a:lnTo>
                    <a:lnTo>
                      <a:pt x="175"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21" name="Group 24"/>
            <p:cNvGrpSpPr>
              <a:grpSpLocks/>
            </p:cNvGrpSpPr>
            <p:nvPr/>
          </p:nvGrpSpPr>
          <p:grpSpPr bwMode="auto">
            <a:xfrm>
              <a:off x="3919" y="500"/>
              <a:ext cx="201" cy="284"/>
              <a:chOff x="3919" y="500"/>
              <a:chExt cx="201" cy="284"/>
            </a:xfrm>
          </p:grpSpPr>
          <p:sp>
            <p:nvSpPr>
              <p:cNvPr id="4126" name="Freeform 29"/>
              <p:cNvSpPr>
                <a:spLocks/>
              </p:cNvSpPr>
              <p:nvPr/>
            </p:nvSpPr>
            <p:spPr bwMode="auto">
              <a:xfrm>
                <a:off x="3919" y="500"/>
                <a:ext cx="201" cy="284"/>
              </a:xfrm>
              <a:custGeom>
                <a:avLst/>
                <a:gdLst>
                  <a:gd name="T0" fmla="*/ 20 w 201"/>
                  <a:gd name="T1" fmla="*/ 714 h 284"/>
                  <a:gd name="T2" fmla="*/ 0 w 201"/>
                  <a:gd name="T3" fmla="*/ 740 h 284"/>
                  <a:gd name="T4" fmla="*/ 10 w 201"/>
                  <a:gd name="T5" fmla="*/ 750 h 284"/>
                  <a:gd name="T6" fmla="*/ 24 w 201"/>
                  <a:gd name="T7" fmla="*/ 761 h 284"/>
                  <a:gd name="T8" fmla="*/ 41 w 201"/>
                  <a:gd name="T9" fmla="*/ 771 h 284"/>
                  <a:gd name="T10" fmla="*/ 61 w 201"/>
                  <a:gd name="T11" fmla="*/ 778 h 284"/>
                  <a:gd name="T12" fmla="*/ 83 w 201"/>
                  <a:gd name="T13" fmla="*/ 782 h 284"/>
                  <a:gd name="T14" fmla="*/ 108 w 201"/>
                  <a:gd name="T15" fmla="*/ 783 h 284"/>
                  <a:gd name="T16" fmla="*/ 135 w 201"/>
                  <a:gd name="T17" fmla="*/ 780 h 284"/>
                  <a:gd name="T18" fmla="*/ 157 w 201"/>
                  <a:gd name="T19" fmla="*/ 773 h 284"/>
                  <a:gd name="T20" fmla="*/ 174 w 201"/>
                  <a:gd name="T21" fmla="*/ 762 h 284"/>
                  <a:gd name="T22" fmla="*/ 182 w 201"/>
                  <a:gd name="T23" fmla="*/ 752 h 284"/>
                  <a:gd name="T24" fmla="*/ 89 w 201"/>
                  <a:gd name="T25" fmla="*/ 752 h 284"/>
                  <a:gd name="T26" fmla="*/ 67 w 201"/>
                  <a:gd name="T27" fmla="*/ 747 h 284"/>
                  <a:gd name="T28" fmla="*/ 49 w 201"/>
                  <a:gd name="T29" fmla="*/ 738 h 284"/>
                  <a:gd name="T30" fmla="*/ 33 w 201"/>
                  <a:gd name="T31" fmla="*/ 726 h 284"/>
                  <a:gd name="T32" fmla="*/ 20 w 201"/>
                  <a:gd name="T33" fmla="*/ 714 h 2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84">
                    <a:moveTo>
                      <a:pt x="20" y="214"/>
                    </a:moveTo>
                    <a:lnTo>
                      <a:pt x="0" y="240"/>
                    </a:lnTo>
                    <a:lnTo>
                      <a:pt x="10" y="250"/>
                    </a:lnTo>
                    <a:lnTo>
                      <a:pt x="24" y="261"/>
                    </a:lnTo>
                    <a:lnTo>
                      <a:pt x="41" y="271"/>
                    </a:lnTo>
                    <a:lnTo>
                      <a:pt x="61" y="278"/>
                    </a:lnTo>
                    <a:lnTo>
                      <a:pt x="83" y="282"/>
                    </a:lnTo>
                    <a:lnTo>
                      <a:pt x="108" y="283"/>
                    </a:lnTo>
                    <a:lnTo>
                      <a:pt x="135" y="280"/>
                    </a:lnTo>
                    <a:lnTo>
                      <a:pt x="157" y="273"/>
                    </a:lnTo>
                    <a:lnTo>
                      <a:pt x="174" y="262"/>
                    </a:lnTo>
                    <a:lnTo>
                      <a:pt x="182" y="252"/>
                    </a:lnTo>
                    <a:lnTo>
                      <a:pt x="89" y="252"/>
                    </a:lnTo>
                    <a:lnTo>
                      <a:pt x="67" y="247"/>
                    </a:lnTo>
                    <a:lnTo>
                      <a:pt x="49" y="238"/>
                    </a:lnTo>
                    <a:lnTo>
                      <a:pt x="33" y="226"/>
                    </a:lnTo>
                    <a:lnTo>
                      <a:pt x="20" y="214"/>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27" name="Freeform 30"/>
              <p:cNvSpPr>
                <a:spLocks/>
              </p:cNvSpPr>
              <p:nvPr/>
            </p:nvSpPr>
            <p:spPr bwMode="auto">
              <a:xfrm>
                <a:off x="3919" y="500"/>
                <a:ext cx="201" cy="284"/>
              </a:xfrm>
              <a:custGeom>
                <a:avLst/>
                <a:gdLst>
                  <a:gd name="T0" fmla="*/ 88 w 201"/>
                  <a:gd name="T1" fmla="*/ 500 h 284"/>
                  <a:gd name="T2" fmla="*/ 31 w 201"/>
                  <a:gd name="T3" fmla="*/ 527 h 284"/>
                  <a:gd name="T4" fmla="*/ 10 w 201"/>
                  <a:gd name="T5" fmla="*/ 591 h 284"/>
                  <a:gd name="T6" fmla="*/ 17 w 201"/>
                  <a:gd name="T7" fmla="*/ 609 h 284"/>
                  <a:gd name="T8" fmla="*/ 89 w 201"/>
                  <a:gd name="T9" fmla="*/ 651 h 284"/>
                  <a:gd name="T10" fmla="*/ 114 w 201"/>
                  <a:gd name="T11" fmla="*/ 658 h 284"/>
                  <a:gd name="T12" fmla="*/ 135 w 201"/>
                  <a:gd name="T13" fmla="*/ 665 h 284"/>
                  <a:gd name="T14" fmla="*/ 152 w 201"/>
                  <a:gd name="T15" fmla="*/ 676 h 284"/>
                  <a:gd name="T16" fmla="*/ 163 w 201"/>
                  <a:gd name="T17" fmla="*/ 692 h 284"/>
                  <a:gd name="T18" fmla="*/ 167 w 201"/>
                  <a:gd name="T19" fmla="*/ 715 h 284"/>
                  <a:gd name="T20" fmla="*/ 161 w 201"/>
                  <a:gd name="T21" fmla="*/ 729 h 284"/>
                  <a:gd name="T22" fmla="*/ 147 w 201"/>
                  <a:gd name="T23" fmla="*/ 741 h 284"/>
                  <a:gd name="T24" fmla="*/ 124 w 201"/>
                  <a:gd name="T25" fmla="*/ 749 h 284"/>
                  <a:gd name="T26" fmla="*/ 89 w 201"/>
                  <a:gd name="T27" fmla="*/ 752 h 284"/>
                  <a:gd name="T28" fmla="*/ 182 w 201"/>
                  <a:gd name="T29" fmla="*/ 752 h 284"/>
                  <a:gd name="T30" fmla="*/ 187 w 201"/>
                  <a:gd name="T31" fmla="*/ 747 h 284"/>
                  <a:gd name="T32" fmla="*/ 195 w 201"/>
                  <a:gd name="T33" fmla="*/ 728 h 284"/>
                  <a:gd name="T34" fmla="*/ 200 w 201"/>
                  <a:gd name="T35" fmla="*/ 707 h 284"/>
                  <a:gd name="T36" fmla="*/ 201 w 201"/>
                  <a:gd name="T37" fmla="*/ 683 h 284"/>
                  <a:gd name="T38" fmla="*/ 193 w 201"/>
                  <a:gd name="T39" fmla="*/ 665 h 284"/>
                  <a:gd name="T40" fmla="*/ 143 w 201"/>
                  <a:gd name="T41" fmla="*/ 630 h 284"/>
                  <a:gd name="T42" fmla="*/ 97 w 201"/>
                  <a:gd name="T43" fmla="*/ 616 h 284"/>
                  <a:gd name="T44" fmla="*/ 76 w 201"/>
                  <a:gd name="T45" fmla="*/ 609 h 284"/>
                  <a:gd name="T46" fmla="*/ 59 w 201"/>
                  <a:gd name="T47" fmla="*/ 598 h 284"/>
                  <a:gd name="T48" fmla="*/ 49 w 201"/>
                  <a:gd name="T49" fmla="*/ 583 h 284"/>
                  <a:gd name="T50" fmla="*/ 46 w 201"/>
                  <a:gd name="T51" fmla="*/ 560 h 284"/>
                  <a:gd name="T52" fmla="*/ 57 w 201"/>
                  <a:gd name="T53" fmla="*/ 544 h 284"/>
                  <a:gd name="T54" fmla="*/ 77 w 201"/>
                  <a:gd name="T55" fmla="*/ 534 h 284"/>
                  <a:gd name="T56" fmla="*/ 104 w 201"/>
                  <a:gd name="T57" fmla="*/ 530 h 284"/>
                  <a:gd name="T58" fmla="*/ 186 w 201"/>
                  <a:gd name="T59" fmla="*/ 530 h 284"/>
                  <a:gd name="T60" fmla="*/ 187 w 201"/>
                  <a:gd name="T61" fmla="*/ 528 h 284"/>
                  <a:gd name="T62" fmla="*/ 173 w 201"/>
                  <a:gd name="T63" fmla="*/ 518 h 284"/>
                  <a:gd name="T64" fmla="*/ 156 w 201"/>
                  <a:gd name="T65" fmla="*/ 510 h 284"/>
                  <a:gd name="T66" fmla="*/ 137 w 201"/>
                  <a:gd name="T67" fmla="*/ 505 h 284"/>
                  <a:gd name="T68" fmla="*/ 114 w 201"/>
                  <a:gd name="T69" fmla="*/ 501 h 284"/>
                  <a:gd name="T70" fmla="*/ 88 w 201"/>
                  <a:gd name="T71" fmla="*/ 500 h 2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1" h="284">
                    <a:moveTo>
                      <a:pt x="88" y="0"/>
                    </a:moveTo>
                    <a:lnTo>
                      <a:pt x="31" y="27"/>
                    </a:lnTo>
                    <a:lnTo>
                      <a:pt x="10" y="91"/>
                    </a:lnTo>
                    <a:lnTo>
                      <a:pt x="17" y="109"/>
                    </a:lnTo>
                    <a:lnTo>
                      <a:pt x="89" y="151"/>
                    </a:lnTo>
                    <a:lnTo>
                      <a:pt x="114" y="158"/>
                    </a:lnTo>
                    <a:lnTo>
                      <a:pt x="135" y="165"/>
                    </a:lnTo>
                    <a:lnTo>
                      <a:pt x="152" y="176"/>
                    </a:lnTo>
                    <a:lnTo>
                      <a:pt x="163" y="192"/>
                    </a:lnTo>
                    <a:lnTo>
                      <a:pt x="167" y="215"/>
                    </a:lnTo>
                    <a:lnTo>
                      <a:pt x="161" y="229"/>
                    </a:lnTo>
                    <a:lnTo>
                      <a:pt x="147" y="241"/>
                    </a:lnTo>
                    <a:lnTo>
                      <a:pt x="124" y="249"/>
                    </a:lnTo>
                    <a:lnTo>
                      <a:pt x="89" y="252"/>
                    </a:lnTo>
                    <a:lnTo>
                      <a:pt x="182" y="252"/>
                    </a:lnTo>
                    <a:lnTo>
                      <a:pt x="187" y="247"/>
                    </a:lnTo>
                    <a:lnTo>
                      <a:pt x="195" y="228"/>
                    </a:lnTo>
                    <a:lnTo>
                      <a:pt x="200" y="207"/>
                    </a:lnTo>
                    <a:lnTo>
                      <a:pt x="201" y="183"/>
                    </a:lnTo>
                    <a:lnTo>
                      <a:pt x="193" y="165"/>
                    </a:lnTo>
                    <a:lnTo>
                      <a:pt x="143" y="130"/>
                    </a:lnTo>
                    <a:lnTo>
                      <a:pt x="97" y="116"/>
                    </a:lnTo>
                    <a:lnTo>
                      <a:pt x="76" y="109"/>
                    </a:lnTo>
                    <a:lnTo>
                      <a:pt x="59" y="98"/>
                    </a:lnTo>
                    <a:lnTo>
                      <a:pt x="49" y="83"/>
                    </a:lnTo>
                    <a:lnTo>
                      <a:pt x="46" y="60"/>
                    </a:lnTo>
                    <a:lnTo>
                      <a:pt x="57" y="44"/>
                    </a:lnTo>
                    <a:lnTo>
                      <a:pt x="77" y="34"/>
                    </a:lnTo>
                    <a:lnTo>
                      <a:pt x="104" y="30"/>
                    </a:lnTo>
                    <a:lnTo>
                      <a:pt x="186" y="30"/>
                    </a:lnTo>
                    <a:lnTo>
                      <a:pt x="187" y="28"/>
                    </a:lnTo>
                    <a:lnTo>
                      <a:pt x="173" y="18"/>
                    </a:lnTo>
                    <a:lnTo>
                      <a:pt x="156" y="10"/>
                    </a:lnTo>
                    <a:lnTo>
                      <a:pt x="137" y="5"/>
                    </a:lnTo>
                    <a:lnTo>
                      <a:pt x="114" y="1"/>
                    </a:lnTo>
                    <a:lnTo>
                      <a:pt x="88"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28" name="Freeform 31"/>
              <p:cNvSpPr>
                <a:spLocks/>
              </p:cNvSpPr>
              <p:nvPr/>
            </p:nvSpPr>
            <p:spPr bwMode="auto">
              <a:xfrm>
                <a:off x="3919" y="500"/>
                <a:ext cx="201" cy="284"/>
              </a:xfrm>
              <a:custGeom>
                <a:avLst/>
                <a:gdLst>
                  <a:gd name="T0" fmla="*/ 186 w 201"/>
                  <a:gd name="T1" fmla="*/ 530 h 284"/>
                  <a:gd name="T2" fmla="*/ 104 w 201"/>
                  <a:gd name="T3" fmla="*/ 530 h 284"/>
                  <a:gd name="T4" fmla="*/ 124 w 201"/>
                  <a:gd name="T5" fmla="*/ 533 h 284"/>
                  <a:gd name="T6" fmla="*/ 143 w 201"/>
                  <a:gd name="T7" fmla="*/ 539 h 284"/>
                  <a:gd name="T8" fmla="*/ 161 w 201"/>
                  <a:gd name="T9" fmla="*/ 549 h 284"/>
                  <a:gd name="T10" fmla="*/ 177 w 201"/>
                  <a:gd name="T11" fmla="*/ 563 h 284"/>
                  <a:gd name="T12" fmla="*/ 186 w 201"/>
                  <a:gd name="T13" fmla="*/ 530 h 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284">
                    <a:moveTo>
                      <a:pt x="186" y="30"/>
                    </a:moveTo>
                    <a:lnTo>
                      <a:pt x="104" y="30"/>
                    </a:lnTo>
                    <a:lnTo>
                      <a:pt x="124" y="33"/>
                    </a:lnTo>
                    <a:lnTo>
                      <a:pt x="143" y="39"/>
                    </a:lnTo>
                    <a:lnTo>
                      <a:pt x="161" y="49"/>
                    </a:lnTo>
                    <a:lnTo>
                      <a:pt x="177" y="63"/>
                    </a:lnTo>
                    <a:lnTo>
                      <a:pt x="186"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122" name="Group 25"/>
            <p:cNvGrpSpPr>
              <a:grpSpLocks/>
            </p:cNvGrpSpPr>
            <p:nvPr/>
          </p:nvGrpSpPr>
          <p:grpSpPr bwMode="auto">
            <a:xfrm>
              <a:off x="2207" y="59"/>
              <a:ext cx="94" cy="223"/>
              <a:chOff x="2207" y="59"/>
              <a:chExt cx="94" cy="223"/>
            </a:xfrm>
          </p:grpSpPr>
          <p:sp>
            <p:nvSpPr>
              <p:cNvPr id="4125" name="Freeform 28"/>
              <p:cNvSpPr>
                <a:spLocks/>
              </p:cNvSpPr>
              <p:nvPr/>
            </p:nvSpPr>
            <p:spPr bwMode="auto">
              <a:xfrm>
                <a:off x="2207" y="59"/>
                <a:ext cx="94" cy="223"/>
              </a:xfrm>
              <a:custGeom>
                <a:avLst/>
                <a:gdLst>
                  <a:gd name="T0" fmla="*/ 0 w 94"/>
                  <a:gd name="T1" fmla="*/ 59 h 223"/>
                  <a:gd name="T2" fmla="*/ 74 w 94"/>
                  <a:gd name="T3" fmla="*/ 158 h 223"/>
                  <a:gd name="T4" fmla="*/ 28 w 94"/>
                  <a:gd name="T5" fmla="*/ 182 h 223"/>
                  <a:gd name="T6" fmla="*/ 9 w 94"/>
                  <a:gd name="T7" fmla="*/ 214 h 223"/>
                  <a:gd name="T8" fmla="*/ 93 w 94"/>
                  <a:gd name="T9" fmla="*/ 281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223">
                    <a:moveTo>
                      <a:pt x="0" y="0"/>
                    </a:moveTo>
                    <a:lnTo>
                      <a:pt x="74" y="99"/>
                    </a:lnTo>
                    <a:lnTo>
                      <a:pt x="28" y="123"/>
                    </a:lnTo>
                    <a:lnTo>
                      <a:pt x="9" y="155"/>
                    </a:lnTo>
                    <a:lnTo>
                      <a:pt x="93" y="222"/>
                    </a:lnTo>
                  </a:path>
                </a:pathLst>
              </a:custGeom>
              <a:noFill/>
              <a:ln w="9868">
                <a:solidFill>
                  <a:srgbClr val="FBFCFB"/>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4123" name="Group 26"/>
            <p:cNvGrpSpPr>
              <a:grpSpLocks/>
            </p:cNvGrpSpPr>
            <p:nvPr/>
          </p:nvGrpSpPr>
          <p:grpSpPr bwMode="auto">
            <a:xfrm>
              <a:off x="2528" y="74"/>
              <a:ext cx="57" cy="418"/>
              <a:chOff x="2528" y="74"/>
              <a:chExt cx="57" cy="418"/>
            </a:xfrm>
          </p:grpSpPr>
          <p:sp>
            <p:nvSpPr>
              <p:cNvPr id="4124" name="Freeform 27"/>
              <p:cNvSpPr>
                <a:spLocks/>
              </p:cNvSpPr>
              <p:nvPr/>
            </p:nvSpPr>
            <p:spPr bwMode="auto">
              <a:xfrm>
                <a:off x="2528" y="74"/>
                <a:ext cx="57" cy="418"/>
              </a:xfrm>
              <a:custGeom>
                <a:avLst/>
                <a:gdLst>
                  <a:gd name="T0" fmla="*/ 57 w 57"/>
                  <a:gd name="T1" fmla="*/ 74 h 418"/>
                  <a:gd name="T2" fmla="*/ 56 w 57"/>
                  <a:gd name="T3" fmla="*/ 142 h 418"/>
                  <a:gd name="T4" fmla="*/ 53 w 57"/>
                  <a:gd name="T5" fmla="*/ 222 h 418"/>
                  <a:gd name="T6" fmla="*/ 48 w 57"/>
                  <a:gd name="T7" fmla="*/ 298 h 418"/>
                  <a:gd name="T8" fmla="*/ 38 w 57"/>
                  <a:gd name="T9" fmla="*/ 360 h 418"/>
                  <a:gd name="T10" fmla="*/ 20 w 57"/>
                  <a:gd name="T11" fmla="*/ 427 h 418"/>
                  <a:gd name="T12" fmla="*/ 8 w 57"/>
                  <a:gd name="T13" fmla="*/ 468 h 418"/>
                  <a:gd name="T14" fmla="*/ 0 w 57"/>
                  <a:gd name="T15" fmla="*/ 492 h 4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418">
                    <a:moveTo>
                      <a:pt x="57" y="0"/>
                    </a:moveTo>
                    <a:lnTo>
                      <a:pt x="56" y="68"/>
                    </a:lnTo>
                    <a:lnTo>
                      <a:pt x="53" y="148"/>
                    </a:lnTo>
                    <a:lnTo>
                      <a:pt x="48" y="224"/>
                    </a:lnTo>
                    <a:lnTo>
                      <a:pt x="38" y="286"/>
                    </a:lnTo>
                    <a:lnTo>
                      <a:pt x="20" y="353"/>
                    </a:lnTo>
                    <a:lnTo>
                      <a:pt x="8" y="394"/>
                    </a:lnTo>
                    <a:lnTo>
                      <a:pt x="0" y="418"/>
                    </a:lnTo>
                  </a:path>
                </a:pathLst>
              </a:custGeom>
              <a:noFill/>
              <a:ln w="9868">
                <a:solidFill>
                  <a:srgbClr val="F8F9FA"/>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spTree>
    <p:extLst>
      <p:ext uri="{BB962C8B-B14F-4D97-AF65-F5344CB8AC3E}">
        <p14:creationId xmlns:p14="http://schemas.microsoft.com/office/powerpoint/2010/main" val="2722945781"/>
      </p:ext>
    </p:extLst>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1323439"/>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E.	Flash Points: Problems that 	Ignite Conflict</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914400" y="1600200"/>
            <a:ext cx="7848600" cy="646331"/>
          </a:xfrm>
          <a:prstGeom prst="rect">
            <a:avLst/>
          </a:prstGeom>
          <a:noFill/>
          <a:ln w="9525">
            <a:noFill/>
            <a:miter lim="800000"/>
            <a:headEnd/>
            <a:tailEnd/>
          </a:ln>
          <a:effectLst/>
        </p:spPr>
        <p:txBody>
          <a:bodyPr wrap="square">
            <a:spAutoFit/>
          </a:bodyPr>
          <a:lstStyle/>
          <a:p>
            <a:pPr marL="893763" indent="-893763">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1.	Loss of Mission and Vision</a:t>
            </a:r>
          </a:p>
        </p:txBody>
      </p:sp>
      <p:sp>
        <p:nvSpPr>
          <p:cNvPr id="2" name="Slide Number Placeholder 1"/>
          <p:cNvSpPr>
            <a:spLocks noGrp="1"/>
          </p:cNvSpPr>
          <p:nvPr>
            <p:ph type="sldNum" sz="quarter" idx="12"/>
          </p:nvPr>
        </p:nvSpPr>
        <p:spPr/>
        <p:txBody>
          <a:bodyPr/>
          <a:lstStyle/>
          <a:p>
            <a:pPr>
              <a:defRPr/>
            </a:pPr>
            <a:fld id="{4CA8BFA4-C163-4379-9802-6A8974D69B91}" type="slidenum">
              <a:rPr lang="en-US" smtClean="0"/>
              <a:pPr>
                <a:defRPr/>
              </a:pPr>
              <a:t>57</a:t>
            </a:fld>
            <a:endParaRPr lang="en-US"/>
          </a:p>
        </p:txBody>
      </p:sp>
    </p:spTree>
    <p:extLst>
      <p:ext uri="{BB962C8B-B14F-4D97-AF65-F5344CB8AC3E}">
        <p14:creationId xmlns:p14="http://schemas.microsoft.com/office/powerpoint/2010/main" val="983175814"/>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74638"/>
            <a:ext cx="9144000" cy="1143000"/>
          </a:xfrm>
        </p:spPr>
        <p:txBody>
          <a:bodyPr/>
          <a:lstStyle/>
          <a:p>
            <a:pPr eaLnBrk="1" hangingPunct="1">
              <a:defRPr/>
            </a:pPr>
            <a:r>
              <a:rPr lang="en-US" sz="5400" b="1" dirty="0">
                <a:solidFill>
                  <a:schemeClr val="accent1"/>
                </a:solidFill>
                <a:effectLst>
                  <a:outerShdw blurRad="38100" dist="38100" dir="2700000" algn="tl">
                    <a:srgbClr val="000000"/>
                  </a:outerShdw>
                </a:effectLst>
              </a:rPr>
              <a:t>Factors Contributing to Conflict	</a:t>
            </a:r>
            <a:endParaRPr lang="en-US" sz="5400" dirty="0">
              <a:solidFill>
                <a:srgbClr val="0070C0"/>
              </a:solidFill>
              <a:effectLst>
                <a:outerShdw blurRad="38100" dist="38100" dir="2700000" algn="tl">
                  <a:srgbClr val="000000">
                    <a:alpha val="43137"/>
                  </a:srgbClr>
                </a:outerShdw>
              </a:effectLst>
              <a:latin typeface="Poornut" pitchFamily="2" charset="0"/>
            </a:endParaRPr>
          </a:p>
        </p:txBody>
      </p:sp>
      <p:sp>
        <p:nvSpPr>
          <p:cNvPr id="2052" name="Rectangle 4"/>
          <p:cNvSpPr>
            <a:spLocks noGrp="1" noChangeArrowheads="1"/>
          </p:cNvSpPr>
          <p:nvPr>
            <p:ph type="body" idx="1"/>
          </p:nvPr>
        </p:nvSpPr>
        <p:spPr>
          <a:xfrm>
            <a:off x="190500" y="3314700"/>
            <a:ext cx="4572000" cy="3581400"/>
          </a:xfrm>
        </p:spPr>
        <p:txBody>
          <a:bodyPr/>
          <a:lstStyle/>
          <a:p>
            <a:pPr>
              <a:defRPr/>
            </a:pPr>
            <a:r>
              <a:rPr lang="en-US" sz="2800" b="1" dirty="0">
                <a:solidFill>
                  <a:schemeClr val="accent1"/>
                </a:solidFill>
                <a:effectLst>
                  <a:outerShdw blurRad="38100" dist="38100" dir="2700000" algn="tl">
                    <a:srgbClr val="000000"/>
                  </a:outerShdw>
                </a:effectLst>
              </a:rPr>
              <a:t>Development of special interest groups</a:t>
            </a:r>
          </a:p>
          <a:p>
            <a:pPr>
              <a:defRPr/>
            </a:pPr>
            <a:r>
              <a:rPr lang="en-US" sz="2800" b="1" dirty="0">
                <a:solidFill>
                  <a:schemeClr val="accent1"/>
                </a:solidFill>
                <a:effectLst>
                  <a:outerShdw blurRad="38100" dist="38100" dir="2700000" algn="tl">
                    <a:srgbClr val="000000"/>
                  </a:outerShdw>
                </a:effectLst>
              </a:rPr>
              <a:t>Conflicting values and purpose</a:t>
            </a:r>
          </a:p>
          <a:p>
            <a:pPr marL="401638" indent="-401638" eaLnBrk="1" hangingPunct="1">
              <a:buFontTx/>
              <a:buNone/>
              <a:defRPr/>
            </a:pPr>
            <a:endParaRPr lang="en-US" dirty="0">
              <a:solidFill>
                <a:schemeClr val="bg1"/>
              </a:solidFill>
              <a:latin typeface="Berlin Sans FB" pitchFamily="34" charset="0"/>
            </a:endParaRPr>
          </a:p>
        </p:txBody>
      </p:sp>
      <p:sp>
        <p:nvSpPr>
          <p:cNvPr id="2053" name="Rectangle 5"/>
          <p:cNvSpPr>
            <a:spLocks noChangeArrowheads="1"/>
          </p:cNvSpPr>
          <p:nvPr/>
        </p:nvSpPr>
        <p:spPr bwMode="auto">
          <a:xfrm>
            <a:off x="190500" y="1676400"/>
            <a:ext cx="8763000" cy="1569660"/>
          </a:xfrm>
          <a:prstGeom prst="rect">
            <a:avLst/>
          </a:prstGeom>
          <a:noFill/>
          <a:ln>
            <a:noFill/>
          </a:ln>
        </p:spPr>
        <p:txBody>
          <a:bodyPr>
            <a:spAutoFit/>
          </a:bodyPr>
          <a:lstStyle/>
          <a:p>
            <a:pPr>
              <a:spcBef>
                <a:spcPct val="20000"/>
              </a:spcBef>
              <a:defRPr/>
            </a:pPr>
            <a:r>
              <a:rPr lang="en-US" sz="3200" b="1" dirty="0">
                <a:solidFill>
                  <a:schemeClr val="accent1"/>
                </a:solidFill>
                <a:effectLst>
                  <a:outerShdw blurRad="38100" dist="38100" dir="2700000" algn="tl">
                    <a:srgbClr val="000000"/>
                  </a:outerShdw>
                </a:effectLst>
                <a:latin typeface="Arial" charset="0"/>
                <a:cs typeface="+mn-cs"/>
              </a:rPr>
              <a:t>Lack of agreement, communication, ownership and application of a Unifying Vision</a:t>
            </a:r>
          </a:p>
        </p:txBody>
      </p:sp>
      <p:sp>
        <p:nvSpPr>
          <p:cNvPr id="2054" name="Oval 6"/>
          <p:cNvSpPr>
            <a:spLocks noChangeArrowheads="1"/>
          </p:cNvSpPr>
          <p:nvPr/>
        </p:nvSpPr>
        <p:spPr bwMode="auto">
          <a:xfrm>
            <a:off x="5867400" y="2895600"/>
            <a:ext cx="1828800" cy="1524000"/>
          </a:xfrm>
          <a:prstGeom prst="ellipse">
            <a:avLst/>
          </a:prstGeom>
          <a:solidFill>
            <a:srgbClr val="002060"/>
          </a:solidFill>
          <a:ln w="38100">
            <a:solidFill>
              <a:schemeClr val="tx1"/>
            </a:solidFill>
            <a:round/>
            <a:headEnd/>
            <a:tailEnd/>
          </a:ln>
        </p:spPr>
        <p:txBody>
          <a:bodyPr wrap="none" anchor="ctr"/>
          <a:lstStyle/>
          <a:p>
            <a:endParaRPr lang="en-US"/>
          </a:p>
        </p:txBody>
      </p:sp>
      <p:sp>
        <p:nvSpPr>
          <p:cNvPr id="2055" name="Text Box 7"/>
          <p:cNvSpPr txBox="1">
            <a:spLocks noChangeArrowheads="1"/>
          </p:cNvSpPr>
          <p:nvPr/>
        </p:nvSpPr>
        <p:spPr bwMode="auto">
          <a:xfrm>
            <a:off x="6019800" y="3276600"/>
            <a:ext cx="1524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000" dirty="0">
                <a:latin typeface="Berlin Sans FB Demi" pitchFamily="34" charset="0"/>
              </a:rPr>
              <a:t>UNIFYING</a:t>
            </a:r>
            <a:br>
              <a:rPr lang="en-US" sz="2000" dirty="0">
                <a:latin typeface="Berlin Sans FB Demi" pitchFamily="34" charset="0"/>
              </a:rPr>
            </a:br>
            <a:r>
              <a:rPr lang="en-US" sz="2000" dirty="0">
                <a:latin typeface="Berlin Sans FB Demi" pitchFamily="34" charset="0"/>
              </a:rPr>
              <a:t>VISION</a:t>
            </a:r>
          </a:p>
        </p:txBody>
      </p:sp>
      <p:sp>
        <p:nvSpPr>
          <p:cNvPr id="2056" name="Text Box 8"/>
          <p:cNvSpPr txBox="1">
            <a:spLocks noChangeArrowheads="1"/>
          </p:cNvSpPr>
          <p:nvPr/>
        </p:nvSpPr>
        <p:spPr bwMode="auto">
          <a:xfrm>
            <a:off x="4572000" y="5257800"/>
            <a:ext cx="1219200" cy="758825"/>
          </a:xfrm>
          <a:prstGeom prst="rect">
            <a:avLst/>
          </a:prstGeom>
          <a:solidFill>
            <a:srgbClr val="FF0000"/>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a:latin typeface="Berlin Sans FB Demi" pitchFamily="34" charset="0"/>
              </a:rPr>
              <a:t>SPECIAL</a:t>
            </a:r>
            <a:br>
              <a:rPr lang="en-US" sz="1400">
                <a:latin typeface="Berlin Sans FB Demi" pitchFamily="34" charset="0"/>
              </a:rPr>
            </a:br>
            <a:r>
              <a:rPr lang="en-US" sz="1400">
                <a:latin typeface="Berlin Sans FB Demi" pitchFamily="34" charset="0"/>
              </a:rPr>
              <a:t>INTEREST GROUP</a:t>
            </a:r>
          </a:p>
        </p:txBody>
      </p:sp>
      <p:sp>
        <p:nvSpPr>
          <p:cNvPr id="2057" name="Text Box 9"/>
          <p:cNvSpPr txBox="1">
            <a:spLocks noChangeArrowheads="1"/>
          </p:cNvSpPr>
          <p:nvPr/>
        </p:nvSpPr>
        <p:spPr bwMode="auto">
          <a:xfrm>
            <a:off x="6324600" y="5257800"/>
            <a:ext cx="1219200" cy="758825"/>
          </a:xfrm>
          <a:prstGeom prst="rect">
            <a:avLst/>
          </a:prstGeom>
          <a:solidFill>
            <a:srgbClr val="FF0000"/>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a:latin typeface="Berlin Sans FB Demi" pitchFamily="34" charset="0"/>
              </a:rPr>
              <a:t>SPECIAL</a:t>
            </a:r>
            <a:br>
              <a:rPr lang="en-US" sz="1400">
                <a:latin typeface="Berlin Sans FB Demi" pitchFamily="34" charset="0"/>
              </a:rPr>
            </a:br>
            <a:r>
              <a:rPr lang="en-US" sz="1400">
                <a:latin typeface="Berlin Sans FB Demi" pitchFamily="34" charset="0"/>
              </a:rPr>
              <a:t>INTEREST GROUP</a:t>
            </a:r>
          </a:p>
        </p:txBody>
      </p:sp>
      <p:sp>
        <p:nvSpPr>
          <p:cNvPr id="2058" name="Text Box 10"/>
          <p:cNvSpPr txBox="1">
            <a:spLocks noChangeArrowheads="1"/>
          </p:cNvSpPr>
          <p:nvPr/>
        </p:nvSpPr>
        <p:spPr bwMode="auto">
          <a:xfrm>
            <a:off x="7848600" y="5257800"/>
            <a:ext cx="1143000" cy="758825"/>
          </a:xfrm>
          <a:prstGeom prst="rect">
            <a:avLst/>
          </a:prstGeom>
          <a:solidFill>
            <a:srgbClr val="FF0000"/>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a:latin typeface="Berlin Sans FB Demi" pitchFamily="34" charset="0"/>
              </a:rPr>
              <a:t>SPECIAL</a:t>
            </a:r>
            <a:br>
              <a:rPr lang="en-US" sz="1400">
                <a:latin typeface="Berlin Sans FB Demi" pitchFamily="34" charset="0"/>
              </a:rPr>
            </a:br>
            <a:r>
              <a:rPr lang="en-US" sz="1400">
                <a:latin typeface="Berlin Sans FB Demi" pitchFamily="34" charset="0"/>
              </a:rPr>
              <a:t>INTEREST GROUP</a:t>
            </a:r>
          </a:p>
        </p:txBody>
      </p:sp>
      <p:sp>
        <p:nvSpPr>
          <p:cNvPr id="2059" name="Line 11"/>
          <p:cNvSpPr>
            <a:spLocks noChangeShapeType="1"/>
          </p:cNvSpPr>
          <p:nvPr/>
        </p:nvSpPr>
        <p:spPr bwMode="auto">
          <a:xfrm flipV="1">
            <a:off x="5105400" y="4038600"/>
            <a:ext cx="838200" cy="1219200"/>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60" name="Line 12"/>
          <p:cNvSpPr>
            <a:spLocks noChangeShapeType="1"/>
          </p:cNvSpPr>
          <p:nvPr/>
        </p:nvSpPr>
        <p:spPr bwMode="auto">
          <a:xfrm flipH="1" flipV="1">
            <a:off x="7653338" y="3908425"/>
            <a:ext cx="881062" cy="1349375"/>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61" name="Line 13"/>
          <p:cNvSpPr>
            <a:spLocks noChangeShapeType="1"/>
          </p:cNvSpPr>
          <p:nvPr/>
        </p:nvSpPr>
        <p:spPr bwMode="auto">
          <a:xfrm flipH="1" flipV="1">
            <a:off x="6781800" y="4419600"/>
            <a:ext cx="23813" cy="827088"/>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txBody>
          <a:bodyPr/>
          <a:lstStyle/>
          <a:p>
            <a:pPr>
              <a:defRPr/>
            </a:pPr>
            <a:endParaRPr lang="en-US">
              <a:ln>
                <a:solidFill>
                  <a:schemeClr val="tx1"/>
                </a:solidFill>
              </a:ln>
              <a:latin typeface="Arial" charset="0"/>
              <a:cs typeface="+mn-cs"/>
            </a:endParaRPr>
          </a:p>
        </p:txBody>
      </p:sp>
      <p:sp>
        <p:nvSpPr>
          <p:cNvPr id="2" name="Slide Number Placeholder 1"/>
          <p:cNvSpPr>
            <a:spLocks noGrp="1"/>
          </p:cNvSpPr>
          <p:nvPr>
            <p:ph type="sldNum" sz="quarter" idx="12"/>
          </p:nvPr>
        </p:nvSpPr>
        <p:spPr/>
        <p:txBody>
          <a:bodyPr/>
          <a:lstStyle/>
          <a:p>
            <a:pPr>
              <a:defRPr/>
            </a:pPr>
            <a:fld id="{491EFFF2-5D77-4B28-A034-AF8BBD12FEA5}" type="slidenum">
              <a:rPr lang="en-US" smtClean="0"/>
              <a:pPr>
                <a:defRPr/>
              </a:pPr>
              <a:t>58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500" fill="hold"/>
                                        <p:tgtEl>
                                          <p:spTgt spid="2053"/>
                                        </p:tgtEl>
                                        <p:attrNameLst>
                                          <p:attrName>ppt_w</p:attrName>
                                        </p:attrNameLst>
                                      </p:cBhvr>
                                      <p:tavLst>
                                        <p:tav tm="0">
                                          <p:val>
                                            <p:fltVal val="0"/>
                                          </p:val>
                                        </p:tav>
                                        <p:tav tm="100000">
                                          <p:val>
                                            <p:strVal val="#ppt_w"/>
                                          </p:val>
                                        </p:tav>
                                      </p:tavLst>
                                    </p:anim>
                                    <p:anim calcmode="lin" valueType="num">
                                      <p:cBhvr>
                                        <p:cTn id="8" dur="500" fill="hold"/>
                                        <p:tgtEl>
                                          <p:spTgt spid="2053"/>
                                        </p:tgtEl>
                                        <p:attrNameLst>
                                          <p:attrName>ppt_h</p:attrName>
                                        </p:attrNameLst>
                                      </p:cBhvr>
                                      <p:tavLst>
                                        <p:tav tm="0">
                                          <p:val>
                                            <p:fltVal val="0"/>
                                          </p:val>
                                        </p:tav>
                                        <p:tav tm="100000">
                                          <p:val>
                                            <p:strVal val="#ppt_h"/>
                                          </p:val>
                                        </p:tav>
                                      </p:tavLst>
                                    </p:anim>
                                    <p:animEffect transition="in" filter="fade">
                                      <p:cBhvr>
                                        <p:cTn id="9" dur="500"/>
                                        <p:tgtEl>
                                          <p:spTgt spid="20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dissolve">
                                      <p:cBhvr>
                                        <p:cTn id="14" dur="500"/>
                                        <p:tgtEl>
                                          <p:spTgt spid="205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dissolve">
                                      <p:cBhvr>
                                        <p:cTn id="17" dur="500"/>
                                        <p:tgtEl>
                                          <p:spTgt spid="20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9"/>
                                        </p:tgtEl>
                                        <p:attrNameLst>
                                          <p:attrName>style.visibility</p:attrName>
                                        </p:attrNameLst>
                                      </p:cBhvr>
                                      <p:to>
                                        <p:strVal val="visible"/>
                                      </p:to>
                                    </p:set>
                                    <p:animEffect transition="in" filter="dissolve">
                                      <p:cBhvr>
                                        <p:cTn id="22" dur="500"/>
                                        <p:tgtEl>
                                          <p:spTgt spid="2059"/>
                                        </p:tgtEl>
                                      </p:cBhvr>
                                    </p:animEffect>
                                  </p:childTnLst>
                                </p:cTn>
                              </p:par>
                            </p:childTnLst>
                          </p:cTn>
                        </p:par>
                        <p:par>
                          <p:cTn id="23" fill="hold" nodeType="afterGroup">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2056"/>
                                        </p:tgtEl>
                                        <p:attrNameLst>
                                          <p:attrName>style.visibility</p:attrName>
                                        </p:attrNameLst>
                                      </p:cBhvr>
                                      <p:to>
                                        <p:strVal val="visible"/>
                                      </p:to>
                                    </p:set>
                                    <p:animEffect transition="in" filter="dissolve">
                                      <p:cBhvr>
                                        <p:cTn id="26" dur="500"/>
                                        <p:tgtEl>
                                          <p:spTgt spid="2056"/>
                                        </p:tgtEl>
                                      </p:cBhvr>
                                    </p:animEffect>
                                  </p:childTnLst>
                                </p:cTn>
                              </p:par>
                            </p:childTnLst>
                          </p:cTn>
                        </p:par>
                        <p:par>
                          <p:cTn id="27" fill="hold" nodeType="afterGroup">
                            <p:stCondLst>
                              <p:cond delay="1000"/>
                            </p:stCondLst>
                            <p:childTnLst>
                              <p:par>
                                <p:cTn id="28" presetID="9" presetClass="entr" presetSubtype="0" fill="hold" nodeType="afterEffect">
                                  <p:stCondLst>
                                    <p:cond delay="0"/>
                                  </p:stCondLst>
                                  <p:childTnLst>
                                    <p:set>
                                      <p:cBhvr>
                                        <p:cTn id="29" dur="1" fill="hold">
                                          <p:stCondLst>
                                            <p:cond delay="0"/>
                                          </p:stCondLst>
                                        </p:cTn>
                                        <p:tgtEl>
                                          <p:spTgt spid="2061"/>
                                        </p:tgtEl>
                                        <p:attrNameLst>
                                          <p:attrName>style.visibility</p:attrName>
                                        </p:attrNameLst>
                                      </p:cBhvr>
                                      <p:to>
                                        <p:strVal val="visible"/>
                                      </p:to>
                                    </p:set>
                                    <p:animEffect transition="in" filter="dissolve">
                                      <p:cBhvr>
                                        <p:cTn id="30" dur="500"/>
                                        <p:tgtEl>
                                          <p:spTgt spid="2061"/>
                                        </p:tgtEl>
                                      </p:cBhvr>
                                    </p:animEffect>
                                  </p:childTnLst>
                                </p:cTn>
                              </p:par>
                            </p:childTnLst>
                          </p:cTn>
                        </p:par>
                        <p:par>
                          <p:cTn id="31" fill="hold" nodeType="afterGroup">
                            <p:stCondLst>
                              <p:cond delay="1500"/>
                            </p:stCondLst>
                            <p:childTnLst>
                              <p:par>
                                <p:cTn id="32" presetID="9" presetClass="entr" presetSubtype="0" fill="hold" grpId="0" nodeType="afterEffect">
                                  <p:stCondLst>
                                    <p:cond delay="0"/>
                                  </p:stCondLst>
                                  <p:childTnLst>
                                    <p:set>
                                      <p:cBhvr>
                                        <p:cTn id="33" dur="1" fill="hold">
                                          <p:stCondLst>
                                            <p:cond delay="0"/>
                                          </p:stCondLst>
                                        </p:cTn>
                                        <p:tgtEl>
                                          <p:spTgt spid="2057"/>
                                        </p:tgtEl>
                                        <p:attrNameLst>
                                          <p:attrName>style.visibility</p:attrName>
                                        </p:attrNameLst>
                                      </p:cBhvr>
                                      <p:to>
                                        <p:strVal val="visible"/>
                                      </p:to>
                                    </p:set>
                                    <p:animEffect transition="in" filter="dissolve">
                                      <p:cBhvr>
                                        <p:cTn id="34" dur="500"/>
                                        <p:tgtEl>
                                          <p:spTgt spid="2057"/>
                                        </p:tgtEl>
                                      </p:cBhvr>
                                    </p:animEffect>
                                  </p:childTnLst>
                                </p:cTn>
                              </p:par>
                            </p:childTnLst>
                          </p:cTn>
                        </p:par>
                        <p:par>
                          <p:cTn id="35" fill="hold" nodeType="afterGroup">
                            <p:stCondLst>
                              <p:cond delay="2000"/>
                            </p:stCondLst>
                            <p:childTnLst>
                              <p:par>
                                <p:cTn id="36" presetID="9" presetClass="entr" presetSubtype="0" fill="hold" grpId="0" nodeType="afterEffect">
                                  <p:stCondLst>
                                    <p:cond delay="0"/>
                                  </p:stCondLst>
                                  <p:childTnLst>
                                    <p:set>
                                      <p:cBhvr>
                                        <p:cTn id="37" dur="1" fill="hold">
                                          <p:stCondLst>
                                            <p:cond delay="0"/>
                                          </p:stCondLst>
                                        </p:cTn>
                                        <p:tgtEl>
                                          <p:spTgt spid="2060"/>
                                        </p:tgtEl>
                                        <p:attrNameLst>
                                          <p:attrName>style.visibility</p:attrName>
                                        </p:attrNameLst>
                                      </p:cBhvr>
                                      <p:to>
                                        <p:strVal val="visible"/>
                                      </p:to>
                                    </p:set>
                                    <p:animEffect transition="in" filter="dissolve">
                                      <p:cBhvr>
                                        <p:cTn id="38" dur="500"/>
                                        <p:tgtEl>
                                          <p:spTgt spid="2060"/>
                                        </p:tgtEl>
                                      </p:cBhvr>
                                    </p:animEffect>
                                  </p:childTnLst>
                                </p:cTn>
                              </p:par>
                            </p:childTnLst>
                          </p:cTn>
                        </p:par>
                        <p:par>
                          <p:cTn id="39" fill="hold" nodeType="afterGroup">
                            <p:stCondLst>
                              <p:cond delay="2500"/>
                            </p:stCondLst>
                            <p:childTnLst>
                              <p:par>
                                <p:cTn id="40" presetID="9" presetClass="entr" presetSubtype="0" fill="hold" grpId="0" nodeType="afterEffect">
                                  <p:stCondLst>
                                    <p:cond delay="0"/>
                                  </p:stCondLst>
                                  <p:childTnLst>
                                    <p:set>
                                      <p:cBhvr>
                                        <p:cTn id="41" dur="1" fill="hold">
                                          <p:stCondLst>
                                            <p:cond delay="0"/>
                                          </p:stCondLst>
                                        </p:cTn>
                                        <p:tgtEl>
                                          <p:spTgt spid="2058"/>
                                        </p:tgtEl>
                                        <p:attrNameLst>
                                          <p:attrName>style.visibility</p:attrName>
                                        </p:attrNameLst>
                                      </p:cBhvr>
                                      <p:to>
                                        <p:strVal val="visible"/>
                                      </p:to>
                                    </p:set>
                                    <p:animEffect transition="in" filter="dissolve">
                                      <p:cBhvr>
                                        <p:cTn id="42" dur="500"/>
                                        <p:tgtEl>
                                          <p:spTgt spid="20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052">
                                            <p:txEl>
                                              <p:pRg st="0" end="0"/>
                                            </p:txEl>
                                          </p:spTgt>
                                        </p:tgtEl>
                                        <p:attrNameLst>
                                          <p:attrName>style.visibility</p:attrName>
                                        </p:attrNameLst>
                                      </p:cBhvr>
                                      <p:to>
                                        <p:strVal val="visible"/>
                                      </p:to>
                                    </p:set>
                                    <p:anim calcmode="lin" valueType="num">
                                      <p:cBhvr>
                                        <p:cTn id="47" dur="500" fill="hold"/>
                                        <p:tgtEl>
                                          <p:spTgt spid="2052">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2052">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2052">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052">
                                            <p:txEl>
                                              <p:pRg st="1" end="1"/>
                                            </p:txEl>
                                          </p:spTgt>
                                        </p:tgtEl>
                                        <p:attrNameLst>
                                          <p:attrName>style.visibility</p:attrName>
                                        </p:attrNameLst>
                                      </p:cBhvr>
                                      <p:to>
                                        <p:strVal val="visible"/>
                                      </p:to>
                                    </p:set>
                                    <p:anim calcmode="lin" valueType="num">
                                      <p:cBhvr>
                                        <p:cTn id="54" dur="500" fill="hold"/>
                                        <p:tgtEl>
                                          <p:spTgt spid="2052">
                                            <p:txEl>
                                              <p:pRg st="1" end="1"/>
                                            </p:txEl>
                                          </p:spTgt>
                                        </p:tgtEl>
                                        <p:attrNameLst>
                                          <p:attrName>ppt_w</p:attrName>
                                        </p:attrNameLst>
                                      </p:cBhvr>
                                      <p:tavLst>
                                        <p:tav tm="0">
                                          <p:val>
                                            <p:fltVal val="0"/>
                                          </p:val>
                                        </p:tav>
                                        <p:tav tm="100000">
                                          <p:val>
                                            <p:strVal val="#ppt_w"/>
                                          </p:val>
                                        </p:tav>
                                      </p:tavLst>
                                    </p:anim>
                                    <p:anim calcmode="lin" valueType="num">
                                      <p:cBhvr>
                                        <p:cTn id="55" dur="500" fill="hold"/>
                                        <p:tgtEl>
                                          <p:spTgt spid="2052">
                                            <p:txEl>
                                              <p:pRg st="1" end="1"/>
                                            </p:txEl>
                                          </p:spTgt>
                                        </p:tgtEl>
                                        <p:attrNameLst>
                                          <p:attrName>ppt_h</p:attrName>
                                        </p:attrNameLst>
                                      </p:cBhvr>
                                      <p:tavLst>
                                        <p:tav tm="0">
                                          <p:val>
                                            <p:fltVal val="0"/>
                                          </p:val>
                                        </p:tav>
                                        <p:tav tm="100000">
                                          <p:val>
                                            <p:strVal val="#ppt_h"/>
                                          </p:val>
                                        </p:tav>
                                      </p:tavLst>
                                    </p:anim>
                                    <p:animEffect transition="in" filter="fade">
                                      <p:cBhvr>
                                        <p:cTn id="56" dur="500"/>
                                        <p:tgtEl>
                                          <p:spTgt spid="20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P spid="2053" grpId="0"/>
      <p:bldP spid="2054" grpId="0" animBg="1"/>
      <p:bldP spid="2055" grpId="0"/>
      <p:bldP spid="2056" grpId="0" animBg="1"/>
      <p:bldP spid="2057" grpId="0" animBg="1"/>
      <p:bldP spid="2058" grpId="0" animBg="1"/>
      <p:bldP spid="2059" grpId="0" animBg="1"/>
      <p:bldP spid="206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9050" y="304800"/>
            <a:ext cx="9144000" cy="1143000"/>
          </a:xfrm>
        </p:spPr>
        <p:txBody>
          <a:bodyPr/>
          <a:lstStyle/>
          <a:p>
            <a:pPr eaLnBrk="1" hangingPunct="1">
              <a:defRPr/>
            </a:pPr>
            <a:r>
              <a:rPr lang="en-US" sz="5400" b="1" dirty="0">
                <a:solidFill>
                  <a:schemeClr val="accent1"/>
                </a:solidFill>
                <a:effectLst>
                  <a:outerShdw blurRad="38100" dist="38100" dir="2700000" algn="tl">
                    <a:srgbClr val="000000"/>
                  </a:outerShdw>
                </a:effectLst>
              </a:rPr>
              <a:t>Factors Contributing to Conflict </a:t>
            </a:r>
            <a:endParaRPr lang="en-US" sz="5400" dirty="0">
              <a:solidFill>
                <a:schemeClr val="bg1"/>
              </a:solidFill>
              <a:latin typeface="Poornut" pitchFamily="2" charset="0"/>
            </a:endParaRPr>
          </a:p>
        </p:txBody>
      </p:sp>
      <p:sp>
        <p:nvSpPr>
          <p:cNvPr id="2054" name="Oval 6"/>
          <p:cNvSpPr>
            <a:spLocks noChangeArrowheads="1"/>
          </p:cNvSpPr>
          <p:nvPr/>
        </p:nvSpPr>
        <p:spPr bwMode="auto">
          <a:xfrm>
            <a:off x="3962400" y="1828800"/>
            <a:ext cx="1828800" cy="1524000"/>
          </a:xfrm>
          <a:prstGeom prst="ellipse">
            <a:avLst/>
          </a:prstGeom>
          <a:solidFill>
            <a:srgbClr val="002060"/>
          </a:solidFill>
          <a:ln w="38100">
            <a:solidFill>
              <a:schemeClr val="tx1"/>
            </a:solidFill>
            <a:round/>
            <a:headEnd/>
            <a:tailEnd/>
          </a:ln>
        </p:spPr>
        <p:txBody>
          <a:bodyPr wrap="none" anchor="ctr"/>
          <a:lstStyle/>
          <a:p>
            <a:endParaRPr lang="en-US"/>
          </a:p>
        </p:txBody>
      </p:sp>
      <p:sp>
        <p:nvSpPr>
          <p:cNvPr id="2055" name="Text Box 7"/>
          <p:cNvSpPr txBox="1">
            <a:spLocks noChangeArrowheads="1"/>
          </p:cNvSpPr>
          <p:nvPr/>
        </p:nvSpPr>
        <p:spPr bwMode="auto">
          <a:xfrm>
            <a:off x="4114800" y="2286000"/>
            <a:ext cx="1524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000" dirty="0">
                <a:latin typeface="Berlin Sans FB Demi" pitchFamily="34" charset="0"/>
              </a:rPr>
              <a:t>UNIFYING</a:t>
            </a:r>
            <a:br>
              <a:rPr lang="en-US" sz="2000" dirty="0">
                <a:latin typeface="Berlin Sans FB Demi" pitchFamily="34" charset="0"/>
              </a:rPr>
            </a:br>
            <a:r>
              <a:rPr lang="en-US" sz="2000" dirty="0">
                <a:latin typeface="Berlin Sans FB Demi" pitchFamily="34" charset="0"/>
              </a:rPr>
              <a:t>VISION</a:t>
            </a:r>
          </a:p>
        </p:txBody>
      </p:sp>
      <p:sp>
        <p:nvSpPr>
          <p:cNvPr id="2056" name="Text Box 8"/>
          <p:cNvSpPr txBox="1">
            <a:spLocks noChangeArrowheads="1"/>
          </p:cNvSpPr>
          <p:nvPr/>
        </p:nvSpPr>
        <p:spPr bwMode="auto">
          <a:xfrm>
            <a:off x="1828800" y="4343400"/>
            <a:ext cx="1219200" cy="758825"/>
          </a:xfrm>
          <a:prstGeom prst="rect">
            <a:avLst/>
          </a:prstGeom>
          <a:solidFill>
            <a:srgbClr val="FF0000"/>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a:latin typeface="Berlin Sans FB Demi" pitchFamily="34" charset="0"/>
              </a:rPr>
              <a:t>SPECIAL</a:t>
            </a:r>
            <a:br>
              <a:rPr lang="en-US" sz="1400">
                <a:latin typeface="Berlin Sans FB Demi" pitchFamily="34" charset="0"/>
              </a:rPr>
            </a:br>
            <a:r>
              <a:rPr lang="en-US" sz="1400">
                <a:latin typeface="Berlin Sans FB Demi" pitchFamily="34" charset="0"/>
              </a:rPr>
              <a:t>INTEREST GROUP</a:t>
            </a:r>
          </a:p>
        </p:txBody>
      </p:sp>
      <p:sp>
        <p:nvSpPr>
          <p:cNvPr id="2057" name="Text Box 9"/>
          <p:cNvSpPr txBox="1">
            <a:spLocks noChangeArrowheads="1"/>
          </p:cNvSpPr>
          <p:nvPr/>
        </p:nvSpPr>
        <p:spPr bwMode="auto">
          <a:xfrm>
            <a:off x="4267200" y="4419600"/>
            <a:ext cx="1219200" cy="758825"/>
          </a:xfrm>
          <a:prstGeom prst="rect">
            <a:avLst/>
          </a:prstGeom>
          <a:solidFill>
            <a:srgbClr val="FF0000"/>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a:latin typeface="Berlin Sans FB Demi" pitchFamily="34" charset="0"/>
              </a:rPr>
              <a:t>SPECIAL</a:t>
            </a:r>
            <a:br>
              <a:rPr lang="en-US" sz="1400">
                <a:latin typeface="Berlin Sans FB Demi" pitchFamily="34" charset="0"/>
              </a:rPr>
            </a:br>
            <a:r>
              <a:rPr lang="en-US" sz="1400">
                <a:latin typeface="Berlin Sans FB Demi" pitchFamily="34" charset="0"/>
              </a:rPr>
              <a:t>INTEREST GROUP</a:t>
            </a:r>
          </a:p>
        </p:txBody>
      </p:sp>
      <p:sp>
        <p:nvSpPr>
          <p:cNvPr id="2058" name="Text Box 10"/>
          <p:cNvSpPr txBox="1">
            <a:spLocks noChangeArrowheads="1"/>
          </p:cNvSpPr>
          <p:nvPr/>
        </p:nvSpPr>
        <p:spPr bwMode="auto">
          <a:xfrm>
            <a:off x="6629400" y="4419600"/>
            <a:ext cx="1143000" cy="758825"/>
          </a:xfrm>
          <a:prstGeom prst="rect">
            <a:avLst/>
          </a:prstGeom>
          <a:solidFill>
            <a:srgbClr val="FF0000"/>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a:latin typeface="Berlin Sans FB Demi" pitchFamily="34" charset="0"/>
              </a:rPr>
              <a:t>SPECIAL</a:t>
            </a:r>
            <a:br>
              <a:rPr lang="en-US" sz="1400">
                <a:latin typeface="Berlin Sans FB Demi" pitchFamily="34" charset="0"/>
              </a:rPr>
            </a:br>
            <a:r>
              <a:rPr lang="en-US" sz="1400">
                <a:latin typeface="Berlin Sans FB Demi" pitchFamily="34" charset="0"/>
              </a:rPr>
              <a:t>INTEREST GROUP</a:t>
            </a:r>
          </a:p>
        </p:txBody>
      </p:sp>
      <p:sp>
        <p:nvSpPr>
          <p:cNvPr id="2059" name="Line 11"/>
          <p:cNvSpPr>
            <a:spLocks noChangeShapeType="1"/>
          </p:cNvSpPr>
          <p:nvPr/>
        </p:nvSpPr>
        <p:spPr bwMode="auto">
          <a:xfrm flipV="1">
            <a:off x="2514600" y="3200400"/>
            <a:ext cx="1752600" cy="990600"/>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60" name="Line 12"/>
          <p:cNvSpPr>
            <a:spLocks noChangeShapeType="1"/>
          </p:cNvSpPr>
          <p:nvPr/>
        </p:nvSpPr>
        <p:spPr bwMode="auto">
          <a:xfrm flipH="1" flipV="1">
            <a:off x="5791200" y="3124200"/>
            <a:ext cx="1447800" cy="1143000"/>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61" name="Line 13"/>
          <p:cNvSpPr>
            <a:spLocks noChangeShapeType="1"/>
          </p:cNvSpPr>
          <p:nvPr/>
        </p:nvSpPr>
        <p:spPr bwMode="auto">
          <a:xfrm flipH="1" flipV="1">
            <a:off x="4876800" y="3429000"/>
            <a:ext cx="23813" cy="827088"/>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 name="Line 11"/>
          <p:cNvSpPr>
            <a:spLocks noChangeShapeType="1"/>
          </p:cNvSpPr>
          <p:nvPr/>
        </p:nvSpPr>
        <p:spPr bwMode="auto">
          <a:xfrm flipV="1">
            <a:off x="3124200" y="5105400"/>
            <a:ext cx="990600" cy="0"/>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 name="Line 11"/>
          <p:cNvSpPr>
            <a:spLocks noChangeShapeType="1"/>
          </p:cNvSpPr>
          <p:nvPr/>
        </p:nvSpPr>
        <p:spPr bwMode="auto">
          <a:xfrm flipV="1">
            <a:off x="5486400" y="5105400"/>
            <a:ext cx="1143000" cy="0"/>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5315" name="Rectangle 19"/>
          <p:cNvSpPr>
            <a:spLocks noChangeArrowheads="1"/>
          </p:cNvSpPr>
          <p:nvPr/>
        </p:nvSpPr>
        <p:spPr bwMode="auto">
          <a:xfrm>
            <a:off x="3048000" y="5715000"/>
            <a:ext cx="3276600" cy="1069975"/>
          </a:xfrm>
          <a:prstGeom prst="rect">
            <a:avLst/>
          </a:prstGeom>
          <a:solidFill>
            <a:srgbClr val="002060"/>
          </a:solidFill>
          <a:ln w="9525">
            <a:solidFill>
              <a:srgbClr val="002060"/>
            </a:solidFill>
            <a:miter lim="800000"/>
            <a:headEnd/>
            <a:tailEnd/>
          </a:ln>
        </p:spPr>
        <p:txBody>
          <a:bodyPr>
            <a:spAutoFit/>
          </a:bodyPr>
          <a:lstStyle/>
          <a:p>
            <a:pPr algn="ctr">
              <a:spcBef>
                <a:spcPct val="50000"/>
              </a:spcBef>
            </a:pPr>
            <a:r>
              <a:rPr lang="en-US" sz="1600" b="1">
                <a:latin typeface="Berlin Sans FB Demi" pitchFamily="34" charset="0"/>
              </a:rPr>
              <a:t>Conflicting Interests</a:t>
            </a:r>
          </a:p>
          <a:p>
            <a:pPr algn="ctr">
              <a:spcBef>
                <a:spcPct val="50000"/>
              </a:spcBef>
            </a:pPr>
            <a:r>
              <a:rPr lang="en-US" sz="1600" b="1">
                <a:latin typeface="Berlin Sans FB Demi" pitchFamily="34" charset="0"/>
              </a:rPr>
              <a:t>Lead to deepening</a:t>
            </a:r>
          </a:p>
          <a:p>
            <a:pPr algn="ctr">
              <a:spcBef>
                <a:spcPct val="50000"/>
              </a:spcBef>
            </a:pPr>
            <a:r>
              <a:rPr lang="en-US" sz="1600" b="1" i="1">
                <a:latin typeface="Berlin Sans FB Demi" pitchFamily="34" charset="0"/>
              </a:rPr>
              <a:t>CONFLICT </a:t>
            </a:r>
            <a:r>
              <a:rPr lang="en-US" sz="1600" b="1">
                <a:latin typeface="Berlin Sans FB Demi" pitchFamily="34" charset="0"/>
              </a:rPr>
              <a:t>and Frustration</a:t>
            </a:r>
            <a:endParaRPr lang="en-US" sz="1600" b="1" i="1">
              <a:latin typeface="Berlin Sans FB Demi" pitchFamily="34" charset="0"/>
            </a:endParaRPr>
          </a:p>
        </p:txBody>
      </p:sp>
      <p:sp>
        <p:nvSpPr>
          <p:cNvPr id="4" name="Slide Number Placeholder 3"/>
          <p:cNvSpPr>
            <a:spLocks noGrp="1"/>
          </p:cNvSpPr>
          <p:nvPr>
            <p:ph type="sldNum" sz="quarter" idx="12"/>
          </p:nvPr>
        </p:nvSpPr>
        <p:spPr/>
        <p:txBody>
          <a:bodyPr/>
          <a:lstStyle/>
          <a:p>
            <a:pPr>
              <a:defRPr/>
            </a:pPr>
            <a:fld id="{F96CC9AB-0C97-4865-BE89-AB65F478BA44}" type="slidenum">
              <a:rPr lang="en-US" smtClean="0"/>
              <a:pPr>
                <a:defRPr/>
              </a:pPr>
              <a:t>59</a:t>
            </a:fld>
            <a:endParaRPr lang="en-US"/>
          </a:p>
        </p:txBody>
      </p:sp>
    </p:spTree>
    <p:extLst>
      <p:ext uri="{BB962C8B-B14F-4D97-AF65-F5344CB8AC3E}">
        <p14:creationId xmlns:p14="http://schemas.microsoft.com/office/powerpoint/2010/main" val="297811334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dissolve">
                                      <p:cBhvr>
                                        <p:cTn id="7" dur="500"/>
                                        <p:tgtEl>
                                          <p:spTgt spid="205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55"/>
                                        </p:tgtEl>
                                        <p:attrNameLst>
                                          <p:attrName>style.visibility</p:attrName>
                                        </p:attrNameLst>
                                      </p:cBhvr>
                                      <p:to>
                                        <p:strVal val="visible"/>
                                      </p:to>
                                    </p:set>
                                    <p:animEffect transition="in" filter="dissolve">
                                      <p:cBhvr>
                                        <p:cTn id="10" dur="500"/>
                                        <p:tgtEl>
                                          <p:spTgt spid="20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059"/>
                                        </p:tgtEl>
                                        <p:attrNameLst>
                                          <p:attrName>style.visibility</p:attrName>
                                        </p:attrNameLst>
                                      </p:cBhvr>
                                      <p:to>
                                        <p:strVal val="visible"/>
                                      </p:to>
                                    </p:set>
                                    <p:animEffect transition="in" filter="dissolve">
                                      <p:cBhvr>
                                        <p:cTn id="15" dur="500"/>
                                        <p:tgtEl>
                                          <p:spTgt spid="2059"/>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dissolve">
                                      <p:cBhvr>
                                        <p:cTn id="19" dur="500"/>
                                        <p:tgtEl>
                                          <p:spTgt spid="2056"/>
                                        </p:tgtEl>
                                      </p:cBhvr>
                                    </p:animEffect>
                                  </p:childTnLst>
                                </p:cTn>
                              </p:par>
                            </p:childTnLst>
                          </p:cTn>
                        </p:par>
                        <p:par>
                          <p:cTn id="20" fill="hold" nodeType="afterGroup">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061"/>
                                        </p:tgtEl>
                                        <p:attrNameLst>
                                          <p:attrName>style.visibility</p:attrName>
                                        </p:attrNameLst>
                                      </p:cBhvr>
                                      <p:to>
                                        <p:strVal val="visible"/>
                                      </p:to>
                                    </p:set>
                                    <p:animEffect transition="in" filter="dissolve">
                                      <p:cBhvr>
                                        <p:cTn id="23" dur="500"/>
                                        <p:tgtEl>
                                          <p:spTgt spid="2061"/>
                                        </p:tgtEl>
                                      </p:cBhvr>
                                    </p:animEffect>
                                  </p:childTnLst>
                                </p:cTn>
                              </p:par>
                            </p:childTnLst>
                          </p:cTn>
                        </p:par>
                        <p:par>
                          <p:cTn id="24" fill="hold" nodeType="afterGroup">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2057"/>
                                        </p:tgtEl>
                                        <p:attrNameLst>
                                          <p:attrName>style.visibility</p:attrName>
                                        </p:attrNameLst>
                                      </p:cBhvr>
                                      <p:to>
                                        <p:strVal val="visible"/>
                                      </p:to>
                                    </p:set>
                                    <p:animEffect transition="in" filter="dissolve">
                                      <p:cBhvr>
                                        <p:cTn id="27" dur="500"/>
                                        <p:tgtEl>
                                          <p:spTgt spid="2057"/>
                                        </p:tgtEl>
                                      </p:cBhvr>
                                    </p:animEffect>
                                  </p:childTnLst>
                                </p:cTn>
                              </p:par>
                            </p:childTnLst>
                          </p:cTn>
                        </p:par>
                        <p:par>
                          <p:cTn id="28" fill="hold" nodeType="afterGroup">
                            <p:stCondLst>
                              <p:cond delay="2000"/>
                            </p:stCondLst>
                            <p:childTnLst>
                              <p:par>
                                <p:cTn id="29" presetID="9" presetClass="entr" presetSubtype="0" fill="hold" grpId="0" nodeType="afterEffect">
                                  <p:stCondLst>
                                    <p:cond delay="0"/>
                                  </p:stCondLst>
                                  <p:childTnLst>
                                    <p:set>
                                      <p:cBhvr>
                                        <p:cTn id="30" dur="1" fill="hold">
                                          <p:stCondLst>
                                            <p:cond delay="0"/>
                                          </p:stCondLst>
                                        </p:cTn>
                                        <p:tgtEl>
                                          <p:spTgt spid="2060"/>
                                        </p:tgtEl>
                                        <p:attrNameLst>
                                          <p:attrName>style.visibility</p:attrName>
                                        </p:attrNameLst>
                                      </p:cBhvr>
                                      <p:to>
                                        <p:strVal val="visible"/>
                                      </p:to>
                                    </p:set>
                                    <p:animEffect transition="in" filter="dissolve">
                                      <p:cBhvr>
                                        <p:cTn id="31" dur="500"/>
                                        <p:tgtEl>
                                          <p:spTgt spid="2060"/>
                                        </p:tgtEl>
                                      </p:cBhvr>
                                    </p:animEffect>
                                  </p:childTnLst>
                                </p:cTn>
                              </p:par>
                            </p:childTnLst>
                          </p:cTn>
                        </p:par>
                        <p:par>
                          <p:cTn id="32" fill="hold" nodeType="afterGroup">
                            <p:stCondLst>
                              <p:cond delay="2500"/>
                            </p:stCondLst>
                            <p:childTnLst>
                              <p:par>
                                <p:cTn id="33" presetID="9" presetClass="entr" presetSubtype="0" fill="hold" grpId="0" nodeType="afterEffect">
                                  <p:stCondLst>
                                    <p:cond delay="0"/>
                                  </p:stCondLst>
                                  <p:childTnLst>
                                    <p:set>
                                      <p:cBhvr>
                                        <p:cTn id="34" dur="1" fill="hold">
                                          <p:stCondLst>
                                            <p:cond delay="0"/>
                                          </p:stCondLst>
                                        </p:cTn>
                                        <p:tgtEl>
                                          <p:spTgt spid="2058"/>
                                        </p:tgtEl>
                                        <p:attrNameLst>
                                          <p:attrName>style.visibility</p:attrName>
                                        </p:attrNameLst>
                                      </p:cBhvr>
                                      <p:to>
                                        <p:strVal val="visible"/>
                                      </p:to>
                                    </p:set>
                                    <p:animEffect transition="in" filter="dissolve">
                                      <p:cBhvr>
                                        <p:cTn id="35" dur="500"/>
                                        <p:tgtEl>
                                          <p:spTgt spid="205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xit" presetSubtype="0" fill="hold" grpId="1" nodeType="clickEffect">
                                  <p:stCondLst>
                                    <p:cond delay="0"/>
                                  </p:stCondLst>
                                  <p:childTnLst>
                                    <p:animEffect transition="out" filter="dissolve">
                                      <p:cBhvr>
                                        <p:cTn id="39" dur="500"/>
                                        <p:tgtEl>
                                          <p:spTgt spid="2055"/>
                                        </p:tgtEl>
                                      </p:cBhvr>
                                    </p:animEffect>
                                    <p:set>
                                      <p:cBhvr>
                                        <p:cTn id="40" dur="1" fill="hold">
                                          <p:stCondLst>
                                            <p:cond delay="499"/>
                                          </p:stCondLst>
                                        </p:cTn>
                                        <p:tgtEl>
                                          <p:spTgt spid="205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xit" presetSubtype="0" fill="hold" grpId="1" nodeType="clickEffect">
                                  <p:stCondLst>
                                    <p:cond delay="0"/>
                                  </p:stCondLst>
                                  <p:childTnLst>
                                    <p:animEffect transition="out" filter="dissolve">
                                      <p:cBhvr>
                                        <p:cTn id="44" dur="500"/>
                                        <p:tgtEl>
                                          <p:spTgt spid="2054"/>
                                        </p:tgtEl>
                                      </p:cBhvr>
                                    </p:animEffect>
                                    <p:set>
                                      <p:cBhvr>
                                        <p:cTn id="45" dur="1" fill="hold">
                                          <p:stCondLst>
                                            <p:cond delay="499"/>
                                          </p:stCondLst>
                                        </p:cTn>
                                        <p:tgtEl>
                                          <p:spTgt spid="2054"/>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2059"/>
                                        </p:tgtEl>
                                      </p:cBhvr>
                                    </p:animEffect>
                                    <p:set>
                                      <p:cBhvr>
                                        <p:cTn id="48" dur="1" fill="hold">
                                          <p:stCondLst>
                                            <p:cond delay="499"/>
                                          </p:stCondLst>
                                        </p:cTn>
                                        <p:tgtEl>
                                          <p:spTgt spid="2059"/>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2061"/>
                                        </p:tgtEl>
                                      </p:cBhvr>
                                    </p:animEffect>
                                    <p:set>
                                      <p:cBhvr>
                                        <p:cTn id="51" dur="1" fill="hold">
                                          <p:stCondLst>
                                            <p:cond delay="499"/>
                                          </p:stCondLst>
                                        </p:cTn>
                                        <p:tgtEl>
                                          <p:spTgt spid="2061"/>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2060"/>
                                        </p:tgtEl>
                                      </p:cBhvr>
                                    </p:animEffect>
                                    <p:set>
                                      <p:cBhvr>
                                        <p:cTn id="54" dur="1" fill="hold">
                                          <p:stCondLst>
                                            <p:cond delay="499"/>
                                          </p:stCondLst>
                                        </p:cTn>
                                        <p:tgtEl>
                                          <p:spTgt spid="2060"/>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55315"/>
                                        </p:tgtEl>
                                        <p:attrNameLst>
                                          <p:attrName>style.visibility</p:attrName>
                                        </p:attrNameLst>
                                      </p:cBhvr>
                                      <p:to>
                                        <p:strVal val="visible"/>
                                      </p:to>
                                    </p:set>
                                    <p:anim calcmode="lin" valueType="num">
                                      <p:cBhvr>
                                        <p:cTn id="59" dur="500" fill="hold"/>
                                        <p:tgtEl>
                                          <p:spTgt spid="55315"/>
                                        </p:tgtEl>
                                        <p:attrNameLst>
                                          <p:attrName>ppt_w</p:attrName>
                                        </p:attrNameLst>
                                      </p:cBhvr>
                                      <p:tavLst>
                                        <p:tav tm="0">
                                          <p:val>
                                            <p:fltVal val="0"/>
                                          </p:val>
                                        </p:tav>
                                        <p:tav tm="100000">
                                          <p:val>
                                            <p:strVal val="#ppt_w"/>
                                          </p:val>
                                        </p:tav>
                                      </p:tavLst>
                                    </p:anim>
                                    <p:anim calcmode="lin" valueType="num">
                                      <p:cBhvr>
                                        <p:cTn id="60" dur="500" fill="hold"/>
                                        <p:tgtEl>
                                          <p:spTgt spid="55315"/>
                                        </p:tgtEl>
                                        <p:attrNameLst>
                                          <p:attrName>ppt_h</p:attrName>
                                        </p:attrNameLst>
                                      </p:cBhvr>
                                      <p:tavLst>
                                        <p:tav tm="0">
                                          <p:val>
                                            <p:fltVal val="0"/>
                                          </p:val>
                                        </p:tav>
                                        <p:tav tm="100000">
                                          <p:val>
                                            <p:strVal val="#ppt_h"/>
                                          </p:val>
                                        </p:tav>
                                      </p:tavLst>
                                    </p:anim>
                                    <p:anim calcmode="lin" valueType="num">
                                      <p:cBhvr>
                                        <p:cTn id="61" dur="500" fill="hold"/>
                                        <p:tgtEl>
                                          <p:spTgt spid="55315"/>
                                        </p:tgtEl>
                                        <p:attrNameLst>
                                          <p:attrName>style.rotation</p:attrName>
                                        </p:attrNameLst>
                                      </p:cBhvr>
                                      <p:tavLst>
                                        <p:tav tm="0">
                                          <p:val>
                                            <p:fltVal val="360"/>
                                          </p:val>
                                        </p:tav>
                                        <p:tav tm="100000">
                                          <p:val>
                                            <p:fltVal val="0"/>
                                          </p:val>
                                        </p:tav>
                                      </p:tavLst>
                                    </p:anim>
                                    <p:animEffect transition="in" filter="fade">
                                      <p:cBhvr>
                                        <p:cTn id="62" dur="500"/>
                                        <p:tgtEl>
                                          <p:spTgt spid="5531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500"/>
                            </p:stCondLst>
                            <p:childTnLst>
                              <p:par>
                                <p:cTn id="70" presetID="2" presetClass="entr" presetSubtype="4"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additive="base">
                                        <p:cTn id="72" dur="500" fill="hold"/>
                                        <p:tgtEl>
                                          <p:spTgt spid="3"/>
                                        </p:tgtEl>
                                        <p:attrNameLst>
                                          <p:attrName>ppt_x</p:attrName>
                                        </p:attrNameLst>
                                      </p:cBhvr>
                                      <p:tavLst>
                                        <p:tav tm="0">
                                          <p:val>
                                            <p:strVal val="#ppt_x"/>
                                          </p:val>
                                        </p:tav>
                                        <p:tav tm="100000">
                                          <p:val>
                                            <p:strVal val="#ppt_x"/>
                                          </p:val>
                                        </p:tav>
                                      </p:tavLst>
                                    </p:anim>
                                    <p:anim calcmode="lin" valueType="num">
                                      <p:cBhvr additive="base">
                                        <p:cTn id="7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4" grpId="1" animBg="1"/>
      <p:bldP spid="2055" grpId="0"/>
      <p:bldP spid="2055" grpId="1"/>
      <p:bldP spid="2056" grpId="0" animBg="1"/>
      <p:bldP spid="2057" grpId="0" animBg="1"/>
      <p:bldP spid="2058" grpId="0" animBg="1"/>
      <p:bldP spid="2059" grpId="0" animBg="1"/>
      <p:bldP spid="2059" grpId="1" animBg="1"/>
      <p:bldP spid="2060" grpId="0" animBg="1"/>
      <p:bldP spid="2060" grpId="1" animBg="1"/>
      <p:bldP spid="2061" grpId="0" animBg="1"/>
      <p:bldP spid="2061" grpId="1" animBg="1"/>
      <p:bldP spid="2" grpId="0" animBg="1"/>
      <p:bldP spid="3" grpId="0" animBg="1"/>
      <p:bldP spid="553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4144962"/>
          </a:xfrm>
        </p:spPr>
        <p:txBody>
          <a:bodyPr/>
          <a:lstStyle/>
          <a:p>
            <a:pPr algn="ctr">
              <a:spcBef>
                <a:spcPct val="50000"/>
              </a:spcBef>
              <a:defRPr/>
            </a:pPr>
            <a:r>
              <a:rPr lang="en-US" sz="6000" b="1" dirty="0">
                <a:solidFill>
                  <a:srgbClr val="FFFFFF"/>
                </a:solidFill>
                <a:effectLst>
                  <a:outerShdw blurRad="38100" dist="38100" dir="2700000" algn="tl">
                    <a:srgbClr val="000000"/>
                  </a:outerShdw>
                </a:effectLst>
              </a:rPr>
              <a:t>Part 1:  </a:t>
            </a:r>
            <a:br>
              <a:rPr lang="en-US" sz="6000" b="1" dirty="0">
                <a:solidFill>
                  <a:srgbClr val="FFFFFF"/>
                </a:solidFill>
                <a:effectLst>
                  <a:outerShdw blurRad="38100" dist="38100" dir="2700000" algn="tl">
                    <a:srgbClr val="000000"/>
                  </a:outerShdw>
                </a:effectLst>
              </a:rPr>
            </a:br>
            <a:br>
              <a:rPr lang="en-US" sz="6000" b="1" dirty="0">
                <a:solidFill>
                  <a:srgbClr val="FFFFFF"/>
                </a:solidFill>
                <a:effectLst>
                  <a:outerShdw blurRad="38100" dist="38100" dir="2700000" algn="tl">
                    <a:srgbClr val="000000"/>
                  </a:outerShdw>
                </a:effectLst>
              </a:rPr>
            </a:br>
            <a:r>
              <a:rPr lang="en-US" sz="6000" b="1" dirty="0">
                <a:solidFill>
                  <a:srgbClr val="FFFFFF"/>
                </a:solidFill>
                <a:effectLst>
                  <a:outerShdw blurRad="38100" dist="38100" dir="2700000" algn="tl">
                    <a:srgbClr val="000000"/>
                  </a:outerShdw>
                </a:effectLst>
              </a:rPr>
              <a:t>The Theology of Peacemaking</a:t>
            </a:r>
            <a:endParaRPr lang="en-US" sz="6000" b="1" dirty="0">
              <a:solidFill>
                <a:srgbClr val="FFFFFF"/>
              </a:solidFill>
            </a:endParaRPr>
          </a:p>
        </p:txBody>
      </p:sp>
      <p:sp>
        <p:nvSpPr>
          <p:cNvPr id="3" name="Slide Number Placeholder 2"/>
          <p:cNvSpPr>
            <a:spLocks noGrp="1"/>
          </p:cNvSpPr>
          <p:nvPr>
            <p:ph type="sldNum" sz="quarter" idx="12"/>
          </p:nvPr>
        </p:nvSpPr>
        <p:spPr/>
        <p:txBody>
          <a:bodyPr/>
          <a:lstStyle/>
          <a:p>
            <a:pPr>
              <a:defRPr/>
            </a:pPr>
            <a:fld id="{F50137BC-1125-4541-82C5-02FC46E42DC1}" type="slidenum">
              <a:rPr lang="en-US" smtClean="0"/>
              <a:pPr>
                <a:defRPr/>
              </a:pPr>
              <a:t>6</a:t>
            </a:fld>
            <a:endParaRPr lang="en-US"/>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8"/>
          <p:cNvSpPr>
            <a:spLocks noChangeArrowheads="1"/>
          </p:cNvSpPr>
          <p:nvPr/>
        </p:nvSpPr>
        <p:spPr bwMode="auto">
          <a:xfrm>
            <a:off x="457200" y="4953000"/>
            <a:ext cx="2679700" cy="1600200"/>
          </a:xfrm>
          <a:prstGeom prst="rect">
            <a:avLst/>
          </a:prstGeom>
          <a:solidFill>
            <a:srgbClr val="002060">
              <a:alpha val="83136"/>
            </a:srgbClr>
          </a:solidFill>
          <a:ln w="38100">
            <a:solidFill>
              <a:schemeClr val="tx1"/>
            </a:solidFill>
            <a:miter lim="800000"/>
            <a:headEnd/>
            <a:tailEnd/>
          </a:ln>
        </p:spPr>
        <p:txBody>
          <a:bodyPr wrap="none" anchor="ctr"/>
          <a:lstStyle/>
          <a:p>
            <a:endParaRPr lang="en-US"/>
          </a:p>
        </p:txBody>
      </p:sp>
      <p:sp>
        <p:nvSpPr>
          <p:cNvPr id="29699" name="AutoShape 23"/>
          <p:cNvSpPr>
            <a:spLocks noChangeArrowheads="1"/>
          </p:cNvSpPr>
          <p:nvPr/>
        </p:nvSpPr>
        <p:spPr bwMode="auto">
          <a:xfrm rot="3302237">
            <a:off x="3623469" y="2767807"/>
            <a:ext cx="1219200" cy="3084512"/>
          </a:xfrm>
          <a:prstGeom prst="upArrow">
            <a:avLst>
              <a:gd name="adj1" fmla="val 50000"/>
              <a:gd name="adj2" fmla="val 63249"/>
            </a:avLst>
          </a:prstGeom>
          <a:solidFill>
            <a:srgbClr val="FFFFFF"/>
          </a:solidFill>
          <a:ln w="28575">
            <a:solidFill>
              <a:schemeClr val="tx1"/>
            </a:solidFill>
            <a:miter lim="800000"/>
            <a:headEnd/>
            <a:tailEnd/>
          </a:ln>
        </p:spPr>
        <p:txBody>
          <a:bodyPr vert="eaVert" wrap="none" anchor="ctr"/>
          <a:lstStyle/>
          <a:p>
            <a:endParaRPr lang="en-US"/>
          </a:p>
        </p:txBody>
      </p:sp>
      <p:sp>
        <p:nvSpPr>
          <p:cNvPr id="29700" name="AutoShape 16"/>
          <p:cNvSpPr>
            <a:spLocks noChangeArrowheads="1"/>
          </p:cNvSpPr>
          <p:nvPr/>
        </p:nvSpPr>
        <p:spPr bwMode="auto">
          <a:xfrm rot="7308238">
            <a:off x="5126832" y="3474243"/>
            <a:ext cx="762000" cy="2633663"/>
          </a:xfrm>
          <a:prstGeom prst="upArrow">
            <a:avLst>
              <a:gd name="adj1" fmla="val 50000"/>
              <a:gd name="adj2" fmla="val 86406"/>
            </a:avLst>
          </a:prstGeom>
          <a:solidFill>
            <a:srgbClr val="FFFFFF"/>
          </a:solidFill>
          <a:ln w="28575">
            <a:solidFill>
              <a:schemeClr val="tx1"/>
            </a:solidFill>
            <a:miter lim="800000"/>
            <a:headEnd/>
            <a:tailEnd/>
          </a:ln>
        </p:spPr>
        <p:txBody>
          <a:bodyPr vert="eaVert" wrap="none" anchor="ctr"/>
          <a:lstStyle/>
          <a:p>
            <a:endParaRPr lang="en-US"/>
          </a:p>
        </p:txBody>
      </p:sp>
      <p:sp>
        <p:nvSpPr>
          <p:cNvPr id="29701" name="Oval 11"/>
          <p:cNvSpPr>
            <a:spLocks noChangeArrowheads="1"/>
          </p:cNvSpPr>
          <p:nvPr/>
        </p:nvSpPr>
        <p:spPr bwMode="auto">
          <a:xfrm>
            <a:off x="3390900" y="2514600"/>
            <a:ext cx="2362200" cy="2286000"/>
          </a:xfrm>
          <a:prstGeom prst="ellipse">
            <a:avLst/>
          </a:prstGeom>
          <a:solidFill>
            <a:srgbClr val="002060"/>
          </a:solidFill>
          <a:ln w="38100">
            <a:solidFill>
              <a:schemeClr val="tx1"/>
            </a:solidFill>
            <a:round/>
            <a:headEnd/>
            <a:tailEnd/>
          </a:ln>
        </p:spPr>
        <p:txBody>
          <a:bodyPr wrap="none" anchor="ctr"/>
          <a:lstStyle/>
          <a:p>
            <a:endParaRPr lang="en-US"/>
          </a:p>
        </p:txBody>
      </p:sp>
      <p:sp>
        <p:nvSpPr>
          <p:cNvPr id="29702" name="Oval 21"/>
          <p:cNvSpPr>
            <a:spLocks noChangeArrowheads="1"/>
          </p:cNvSpPr>
          <p:nvPr/>
        </p:nvSpPr>
        <p:spPr bwMode="auto">
          <a:xfrm>
            <a:off x="6629400" y="4648200"/>
            <a:ext cx="1752600" cy="1752600"/>
          </a:xfrm>
          <a:prstGeom prst="ellipse">
            <a:avLst/>
          </a:prstGeom>
          <a:solidFill>
            <a:srgbClr val="002060"/>
          </a:solidFill>
          <a:ln w="38100">
            <a:solidFill>
              <a:schemeClr val="tx1"/>
            </a:solidFill>
            <a:round/>
            <a:headEnd/>
            <a:tailEnd/>
          </a:ln>
        </p:spPr>
        <p:txBody>
          <a:bodyPr wrap="none" anchor="ctr"/>
          <a:lstStyle/>
          <a:p>
            <a:endParaRPr lang="en-US"/>
          </a:p>
        </p:txBody>
      </p:sp>
      <p:sp>
        <p:nvSpPr>
          <p:cNvPr id="29703" name="Line 30"/>
          <p:cNvSpPr>
            <a:spLocks noChangeShapeType="1"/>
          </p:cNvSpPr>
          <p:nvPr/>
        </p:nvSpPr>
        <p:spPr bwMode="auto">
          <a:xfrm>
            <a:off x="5486400" y="4191000"/>
            <a:ext cx="1371600" cy="914400"/>
          </a:xfrm>
          <a:prstGeom prst="line">
            <a:avLst/>
          </a:prstGeom>
          <a:noFill/>
          <a:ln w="152400">
            <a:solidFill>
              <a:srgbClr val="00206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04" name="Rectangle 4"/>
          <p:cNvSpPr>
            <a:spLocks noChangeArrowheads="1"/>
          </p:cNvSpPr>
          <p:nvPr/>
        </p:nvSpPr>
        <p:spPr bwMode="auto">
          <a:xfrm>
            <a:off x="190500" y="228600"/>
            <a:ext cx="8763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01638" indent="-401638" algn="ctr">
              <a:spcBef>
                <a:spcPct val="20000"/>
              </a:spcBef>
              <a:defRPr/>
            </a:pPr>
            <a:r>
              <a:rPr lang="en-US" sz="5400" b="1" dirty="0">
                <a:solidFill>
                  <a:schemeClr val="accent1"/>
                </a:solidFill>
                <a:effectLst>
                  <a:outerShdw blurRad="38100" dist="38100" dir="2700000" algn="tl">
                    <a:srgbClr val="000000"/>
                  </a:outerShdw>
                </a:effectLst>
                <a:latin typeface="Arial" charset="0"/>
                <a:cs typeface="+mn-cs"/>
              </a:rPr>
              <a:t>Visionary Leadership</a:t>
            </a:r>
          </a:p>
        </p:txBody>
      </p:sp>
      <p:sp>
        <p:nvSpPr>
          <p:cNvPr id="5129" name="Text Box 12"/>
          <p:cNvSpPr txBox="1">
            <a:spLocks noChangeArrowheads="1"/>
          </p:cNvSpPr>
          <p:nvPr/>
        </p:nvSpPr>
        <p:spPr bwMode="auto">
          <a:xfrm>
            <a:off x="3467100" y="3124200"/>
            <a:ext cx="22098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800" dirty="0">
                <a:latin typeface="Berlin Sans FB Demi" pitchFamily="34" charset="0"/>
              </a:rPr>
              <a:t>UNIFYING</a:t>
            </a:r>
            <a:br>
              <a:rPr lang="en-US" sz="2800" dirty="0">
                <a:latin typeface="Berlin Sans FB Demi" pitchFamily="34" charset="0"/>
              </a:rPr>
            </a:br>
            <a:r>
              <a:rPr lang="en-US" sz="2800" dirty="0">
                <a:latin typeface="Berlin Sans FB Demi" pitchFamily="34" charset="0"/>
              </a:rPr>
              <a:t>VISION</a:t>
            </a:r>
          </a:p>
        </p:txBody>
      </p:sp>
      <p:sp>
        <p:nvSpPr>
          <p:cNvPr id="5130" name="Text Box 13"/>
          <p:cNvSpPr txBox="1">
            <a:spLocks noChangeArrowheads="1"/>
          </p:cNvSpPr>
          <p:nvPr/>
        </p:nvSpPr>
        <p:spPr bwMode="auto">
          <a:xfrm>
            <a:off x="457200" y="5257800"/>
            <a:ext cx="2667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4000">
                <a:latin typeface="Berlin Sans FB Demi" pitchFamily="34" charset="0"/>
              </a:rPr>
              <a:t>LEADER</a:t>
            </a:r>
          </a:p>
        </p:txBody>
      </p:sp>
      <p:sp>
        <p:nvSpPr>
          <p:cNvPr id="5131" name="Text Box 14"/>
          <p:cNvSpPr txBox="1">
            <a:spLocks noChangeArrowheads="1"/>
          </p:cNvSpPr>
          <p:nvPr/>
        </p:nvSpPr>
        <p:spPr bwMode="auto">
          <a:xfrm>
            <a:off x="3162300" y="1295400"/>
            <a:ext cx="2819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4000" b="1" dirty="0">
                <a:solidFill>
                  <a:schemeClr val="accent1"/>
                </a:solidFill>
                <a:effectLst>
                  <a:outerShdw blurRad="38100" dist="38100" dir="2700000" algn="tl">
                    <a:srgbClr val="000000"/>
                  </a:outerShdw>
                </a:effectLst>
                <a:cs typeface="+mn-cs"/>
              </a:rPr>
              <a:t>PEOPLE</a:t>
            </a:r>
            <a:endParaRPr lang="en-US" sz="4000" dirty="0">
              <a:solidFill>
                <a:schemeClr val="bg1"/>
              </a:solidFill>
              <a:latin typeface="Berlin Sans FB Demi" pitchFamily="34" charset="0"/>
              <a:cs typeface="+mn-cs"/>
            </a:endParaRPr>
          </a:p>
        </p:txBody>
      </p:sp>
      <p:sp>
        <p:nvSpPr>
          <p:cNvPr id="5132" name="Text Box 17"/>
          <p:cNvSpPr txBox="1">
            <a:spLocks noChangeArrowheads="1"/>
          </p:cNvSpPr>
          <p:nvPr/>
        </p:nvSpPr>
        <p:spPr bwMode="auto">
          <a:xfrm rot="1933640">
            <a:off x="5105400" y="4800600"/>
            <a:ext cx="1371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000" dirty="0">
                <a:solidFill>
                  <a:schemeClr val="bg1"/>
                </a:solidFill>
                <a:latin typeface="Berlin Sans FB Demi" pitchFamily="34" charset="0"/>
              </a:rPr>
              <a:t>VISION</a:t>
            </a:r>
          </a:p>
        </p:txBody>
      </p:sp>
      <p:sp>
        <p:nvSpPr>
          <p:cNvPr id="5133" name="Text Box 20"/>
          <p:cNvSpPr txBox="1">
            <a:spLocks noChangeArrowheads="1"/>
          </p:cNvSpPr>
          <p:nvPr/>
        </p:nvSpPr>
        <p:spPr bwMode="auto">
          <a:xfrm>
            <a:off x="457200" y="6096000"/>
            <a:ext cx="2628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600">
                <a:latin typeface="Berlin Sans FB Demi" pitchFamily="34" charset="0"/>
              </a:rPr>
              <a:t>Accountability Structure</a:t>
            </a:r>
          </a:p>
        </p:txBody>
      </p:sp>
      <p:sp>
        <p:nvSpPr>
          <p:cNvPr id="5134" name="Text Box 22"/>
          <p:cNvSpPr txBox="1">
            <a:spLocks noChangeArrowheads="1"/>
          </p:cNvSpPr>
          <p:nvPr/>
        </p:nvSpPr>
        <p:spPr bwMode="auto">
          <a:xfrm>
            <a:off x="6705600" y="5181600"/>
            <a:ext cx="16002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000">
                <a:latin typeface="Berlin Sans FB Demi" pitchFamily="34" charset="0"/>
              </a:rPr>
              <a:t>MINISTRY</a:t>
            </a:r>
            <a:br>
              <a:rPr lang="en-US" sz="2000">
                <a:latin typeface="Berlin Sans FB Demi" pitchFamily="34" charset="0"/>
              </a:rPr>
            </a:br>
            <a:r>
              <a:rPr lang="en-US" sz="2000">
                <a:latin typeface="Berlin Sans FB Demi" pitchFamily="34" charset="0"/>
              </a:rPr>
              <a:t>GOALS</a:t>
            </a:r>
          </a:p>
        </p:txBody>
      </p:sp>
      <p:sp>
        <p:nvSpPr>
          <p:cNvPr id="5135" name="Text Box 24"/>
          <p:cNvSpPr txBox="1">
            <a:spLocks noChangeArrowheads="1"/>
          </p:cNvSpPr>
          <p:nvPr/>
        </p:nvSpPr>
        <p:spPr bwMode="auto">
          <a:xfrm rot="-2142703">
            <a:off x="2919413" y="4468783"/>
            <a:ext cx="1600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dirty="0">
                <a:solidFill>
                  <a:schemeClr val="bg1"/>
                </a:solidFill>
                <a:latin typeface="Berlin Sans FB Demi" pitchFamily="34" charset="0"/>
              </a:rPr>
              <a:t>VISION</a:t>
            </a:r>
          </a:p>
        </p:txBody>
      </p:sp>
      <p:sp>
        <p:nvSpPr>
          <p:cNvPr id="5136" name="AutoShape 25"/>
          <p:cNvSpPr>
            <a:spLocks noChangeArrowheads="1"/>
          </p:cNvSpPr>
          <p:nvPr/>
        </p:nvSpPr>
        <p:spPr bwMode="auto">
          <a:xfrm rot="-3568444">
            <a:off x="1319750" y="2743200"/>
            <a:ext cx="28956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A50021"/>
          </a:solidFill>
          <a:ln w="28575">
            <a:solidFill>
              <a:schemeClr val="bg1"/>
            </a:solidFill>
            <a:miter lim="800000"/>
            <a:headEnd/>
            <a:tailEnd/>
          </a:ln>
        </p:spPr>
        <p:txBody>
          <a:bodyPr wrap="none" anchor="ctr"/>
          <a:lstStyle/>
          <a:p>
            <a:endParaRPr lang="en-US"/>
          </a:p>
        </p:txBody>
      </p:sp>
      <p:sp>
        <p:nvSpPr>
          <p:cNvPr id="5137" name="Text Box 26"/>
          <p:cNvSpPr txBox="1">
            <a:spLocks noChangeArrowheads="1"/>
          </p:cNvSpPr>
          <p:nvPr/>
        </p:nvSpPr>
        <p:spPr bwMode="auto">
          <a:xfrm rot="-3531910">
            <a:off x="1680368" y="2815432"/>
            <a:ext cx="24304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solidFill>
                  <a:srgbClr val="FFFFFF"/>
                </a:solidFill>
                <a:latin typeface="Berlin Sans FB Demi" pitchFamily="34" charset="0"/>
              </a:rPr>
              <a:t>INFLUENCE</a:t>
            </a:r>
          </a:p>
        </p:txBody>
      </p:sp>
      <p:sp>
        <p:nvSpPr>
          <p:cNvPr id="5138" name="AutoShape 27"/>
          <p:cNvSpPr>
            <a:spLocks noChangeArrowheads="1"/>
          </p:cNvSpPr>
          <p:nvPr/>
        </p:nvSpPr>
        <p:spPr bwMode="auto">
          <a:xfrm rot="3403359">
            <a:off x="4876800" y="2895600"/>
            <a:ext cx="28956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A50021"/>
          </a:solidFill>
          <a:ln w="28575">
            <a:solidFill>
              <a:schemeClr val="bg1"/>
            </a:solidFill>
            <a:miter lim="800000"/>
            <a:headEnd/>
            <a:tailEnd/>
          </a:ln>
        </p:spPr>
        <p:txBody>
          <a:bodyPr wrap="none" anchor="ctr"/>
          <a:lstStyle/>
          <a:p>
            <a:endParaRPr lang="en-US"/>
          </a:p>
        </p:txBody>
      </p:sp>
      <p:sp>
        <p:nvSpPr>
          <p:cNvPr id="5139" name="Text Box 28"/>
          <p:cNvSpPr txBox="1">
            <a:spLocks noChangeArrowheads="1"/>
          </p:cNvSpPr>
          <p:nvPr/>
        </p:nvSpPr>
        <p:spPr bwMode="auto">
          <a:xfrm rot="3469501">
            <a:off x="5125244" y="3510756"/>
            <a:ext cx="282575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200">
                <a:solidFill>
                  <a:srgbClr val="FFFFFF"/>
                </a:solidFill>
                <a:latin typeface="Berlin Sans FB Demi" pitchFamily="34" charset="0"/>
              </a:rPr>
              <a:t>EMPOWERMENT</a:t>
            </a:r>
          </a:p>
        </p:txBody>
      </p:sp>
      <p:sp>
        <p:nvSpPr>
          <p:cNvPr id="5140" name="Text Box 29"/>
          <p:cNvSpPr txBox="1">
            <a:spLocks noChangeArrowheads="1"/>
          </p:cNvSpPr>
          <p:nvPr/>
        </p:nvSpPr>
        <p:spPr bwMode="auto">
          <a:xfrm>
            <a:off x="152400" y="1600200"/>
            <a:ext cx="3276600" cy="20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defRPr/>
            </a:pPr>
            <a:r>
              <a:rPr lang="fr-FR" sz="2400" b="1" dirty="0">
                <a:solidFill>
                  <a:schemeClr val="accent1"/>
                </a:solidFill>
                <a:effectLst>
                  <a:outerShdw blurRad="38100" dist="38100" dir="2700000" algn="tl">
                    <a:srgbClr val="000000"/>
                  </a:outerShdw>
                </a:effectLst>
                <a:cs typeface="+mn-cs"/>
              </a:rPr>
              <a:t>Communication, Communication,</a:t>
            </a:r>
            <a:br>
              <a:rPr lang="fr-FR" sz="2400" b="1" dirty="0">
                <a:solidFill>
                  <a:schemeClr val="accent1"/>
                </a:solidFill>
                <a:effectLst>
                  <a:outerShdw blurRad="38100" dist="38100" dir="2700000" algn="tl">
                    <a:srgbClr val="000000"/>
                  </a:outerShdw>
                </a:effectLst>
                <a:cs typeface="+mn-cs"/>
              </a:rPr>
            </a:br>
            <a:r>
              <a:rPr lang="fr-FR" sz="2400" b="1" dirty="0">
                <a:solidFill>
                  <a:schemeClr val="accent1"/>
                </a:solidFill>
                <a:effectLst>
                  <a:outerShdw blurRad="38100" dist="38100" dir="2700000" algn="tl">
                    <a:srgbClr val="000000"/>
                  </a:outerShdw>
                </a:effectLst>
                <a:cs typeface="+mn-cs"/>
              </a:rPr>
              <a:t>Communication</a:t>
            </a:r>
          </a:p>
          <a:p>
            <a:pPr eaLnBrk="1" hangingPunct="1">
              <a:spcBef>
                <a:spcPct val="20000"/>
              </a:spcBef>
              <a:buFontTx/>
              <a:buChar char="•"/>
              <a:defRPr/>
            </a:pPr>
            <a:r>
              <a:rPr lang="fr-FR" sz="2400" b="1" dirty="0">
                <a:solidFill>
                  <a:schemeClr val="accent1"/>
                </a:solidFill>
                <a:effectLst>
                  <a:outerShdw blurRad="38100" dist="38100" dir="2700000" algn="tl">
                    <a:srgbClr val="000000"/>
                  </a:outerShdw>
                </a:effectLst>
                <a:cs typeface="+mn-cs"/>
              </a:rPr>
              <a:t>Administration</a:t>
            </a:r>
          </a:p>
          <a:p>
            <a:pPr eaLnBrk="1" hangingPunct="1">
              <a:spcBef>
                <a:spcPct val="20000"/>
              </a:spcBef>
              <a:buFontTx/>
              <a:buChar char="•"/>
              <a:defRPr/>
            </a:pPr>
            <a:r>
              <a:rPr lang="fr-FR" sz="2400" b="1" dirty="0">
                <a:solidFill>
                  <a:schemeClr val="accent1"/>
                </a:solidFill>
                <a:effectLst>
                  <a:outerShdw blurRad="38100" dist="38100" dir="2700000" algn="tl">
                    <a:srgbClr val="000000"/>
                  </a:outerShdw>
                </a:effectLst>
                <a:cs typeface="+mn-cs"/>
              </a:rPr>
              <a:t>Modeling  </a:t>
            </a:r>
            <a:endParaRPr lang="en-US" sz="2400" b="1" dirty="0">
              <a:solidFill>
                <a:schemeClr val="accent1"/>
              </a:solidFill>
              <a:effectLst>
                <a:outerShdw blurRad="38100" dist="38100" dir="2700000" algn="tl">
                  <a:srgbClr val="000000"/>
                </a:outerShdw>
              </a:effectLst>
              <a:cs typeface="+mn-cs"/>
            </a:endParaRPr>
          </a:p>
        </p:txBody>
      </p:sp>
      <p:sp>
        <p:nvSpPr>
          <p:cNvPr id="5141" name="Text Box 31"/>
          <p:cNvSpPr txBox="1">
            <a:spLocks noChangeArrowheads="1"/>
          </p:cNvSpPr>
          <p:nvPr/>
        </p:nvSpPr>
        <p:spPr bwMode="auto">
          <a:xfrm>
            <a:off x="5981700" y="1752600"/>
            <a:ext cx="2933700"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buFontTx/>
              <a:buChar char="•"/>
              <a:defRPr/>
            </a:pPr>
            <a:r>
              <a:rPr lang="fr-FR" sz="2400" b="1" dirty="0">
                <a:solidFill>
                  <a:schemeClr val="accent1"/>
                </a:solidFill>
                <a:effectLst>
                  <a:outerShdw blurRad="38100" dist="38100" dir="2700000" algn="tl">
                    <a:srgbClr val="000000"/>
                  </a:outerShdw>
                </a:effectLst>
                <a:cs typeface="+mn-cs"/>
              </a:rPr>
              <a:t>Encouragement   </a:t>
            </a:r>
          </a:p>
          <a:p>
            <a:pPr algn="r" eaLnBrk="1" hangingPunct="1">
              <a:spcBef>
                <a:spcPct val="20000"/>
              </a:spcBef>
              <a:buFontTx/>
              <a:buChar char="•"/>
              <a:defRPr/>
            </a:pPr>
            <a:r>
              <a:rPr lang="fr-FR" sz="2400" b="1" dirty="0">
                <a:solidFill>
                  <a:schemeClr val="accent1"/>
                </a:solidFill>
                <a:effectLst>
                  <a:outerShdw blurRad="38100" dist="38100" dir="2700000" algn="tl">
                    <a:srgbClr val="000000"/>
                  </a:outerShdw>
                </a:effectLst>
                <a:cs typeface="+mn-cs"/>
              </a:rPr>
              <a:t>Resourcing</a:t>
            </a:r>
          </a:p>
          <a:p>
            <a:pPr algn="r" eaLnBrk="1" hangingPunct="1">
              <a:spcBef>
                <a:spcPct val="20000"/>
              </a:spcBef>
              <a:buFontTx/>
              <a:buChar char="•"/>
              <a:defRPr/>
            </a:pPr>
            <a:r>
              <a:rPr lang="fr-FR" sz="2400" b="1" dirty="0">
                <a:solidFill>
                  <a:schemeClr val="accent1"/>
                </a:solidFill>
                <a:effectLst>
                  <a:outerShdw blurRad="38100" dist="38100" dir="2700000" algn="tl">
                    <a:srgbClr val="000000"/>
                  </a:outerShdw>
                </a:effectLst>
                <a:cs typeface="+mn-cs"/>
              </a:rPr>
              <a:t>Equipping</a:t>
            </a:r>
          </a:p>
          <a:p>
            <a:pPr algn="r" eaLnBrk="1" hangingPunct="1">
              <a:spcBef>
                <a:spcPct val="20000"/>
              </a:spcBef>
              <a:buFontTx/>
              <a:buChar char="•"/>
              <a:defRPr/>
            </a:pPr>
            <a:r>
              <a:rPr lang="fr-FR" sz="2400" b="1" dirty="0">
                <a:solidFill>
                  <a:schemeClr val="accent1"/>
                </a:solidFill>
                <a:effectLst>
                  <a:outerShdw blurRad="38100" dist="38100" dir="2700000" algn="tl">
                    <a:srgbClr val="000000"/>
                  </a:outerShdw>
                </a:effectLst>
                <a:cs typeface="+mn-cs"/>
              </a:rPr>
              <a:t>Support  </a:t>
            </a:r>
            <a:endParaRPr lang="en-US" sz="2400" dirty="0">
              <a:solidFill>
                <a:schemeClr val="bg1"/>
              </a:solidFill>
              <a:latin typeface="Berlin Sans FB Demi" pitchFamily="34" charset="0"/>
              <a:cs typeface="+mn-cs"/>
            </a:endParaRPr>
          </a:p>
        </p:txBody>
      </p:sp>
      <p:sp>
        <p:nvSpPr>
          <p:cNvPr id="2" name="Slide Number Placeholder 1"/>
          <p:cNvSpPr>
            <a:spLocks noGrp="1"/>
          </p:cNvSpPr>
          <p:nvPr>
            <p:ph type="sldNum" sz="quarter" idx="12"/>
          </p:nvPr>
        </p:nvSpPr>
        <p:spPr/>
        <p:txBody>
          <a:bodyPr/>
          <a:lstStyle/>
          <a:p>
            <a:pPr>
              <a:defRPr/>
            </a:pPr>
            <a:fld id="{28A01191-3730-4BBF-B659-E11F5BD82A1E}" type="slidenum">
              <a:rPr lang="en-US" smtClean="0"/>
              <a:pPr>
                <a:defRPr/>
              </a:pPr>
              <a:t>60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blinds(horizontal)">
                                      <p:cBhvr>
                                        <p:cTn id="7" dur="500"/>
                                        <p:tgtEl>
                                          <p:spTgt spid="51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34"/>
                                        </p:tgtEl>
                                        <p:attrNameLst>
                                          <p:attrName>style.visibility</p:attrName>
                                        </p:attrNameLst>
                                      </p:cBhvr>
                                      <p:to>
                                        <p:strVal val="visible"/>
                                      </p:to>
                                    </p:set>
                                    <p:animEffect transition="in" filter="box(in)">
                                      <p:cBhvr>
                                        <p:cTn id="12" dur="500"/>
                                        <p:tgtEl>
                                          <p:spTgt spid="51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checkerboard(across)">
                                      <p:cBhvr>
                                        <p:cTn id="17" dur="500"/>
                                        <p:tgtEl>
                                          <p:spTgt spid="51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133"/>
                                        </p:tgtEl>
                                        <p:attrNameLst>
                                          <p:attrName>style.visibility</p:attrName>
                                        </p:attrNameLst>
                                      </p:cBhvr>
                                      <p:to>
                                        <p:strVal val="visible"/>
                                      </p:to>
                                    </p:set>
                                    <p:animEffect transition="in" filter="diamond(in)">
                                      <p:cBhvr>
                                        <p:cTn id="22" dur="2000"/>
                                        <p:tgtEl>
                                          <p:spTgt spid="51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135">
                                            <p:txEl>
                                              <p:pRg st="0" end="0"/>
                                            </p:txEl>
                                          </p:spTgt>
                                        </p:tgtEl>
                                        <p:attrNameLst>
                                          <p:attrName>style.visibility</p:attrName>
                                        </p:attrNameLst>
                                      </p:cBhvr>
                                      <p:to>
                                        <p:strVal val="visible"/>
                                      </p:to>
                                    </p:set>
                                    <p:anim calcmode="lin" valueType="num">
                                      <p:cBhvr additive="base">
                                        <p:cTn id="27" dur="500" fill="hold"/>
                                        <p:tgtEl>
                                          <p:spTgt spid="513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35">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132">
                                            <p:txEl>
                                              <p:pRg st="0" end="0"/>
                                            </p:txEl>
                                          </p:spTgt>
                                        </p:tgtEl>
                                        <p:attrNameLst>
                                          <p:attrName>style.visibility</p:attrName>
                                        </p:attrNameLst>
                                      </p:cBhvr>
                                      <p:to>
                                        <p:strVal val="visible"/>
                                      </p:to>
                                    </p:set>
                                    <p:anim calcmode="lin" valueType="num">
                                      <p:cBhvr additive="base">
                                        <p:cTn id="31" dur="500" fill="hold"/>
                                        <p:tgtEl>
                                          <p:spTgt spid="513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1" presetClass="entr" presetSubtype="0" fill="hold" grpId="0" nodeType="clickEffect">
                                  <p:stCondLst>
                                    <p:cond delay="0"/>
                                  </p:stCondLst>
                                  <p:iterate type="lt">
                                    <p:tmPct val="5000"/>
                                  </p:iterate>
                                  <p:childTnLst>
                                    <p:set>
                                      <p:cBhvr>
                                        <p:cTn id="36" dur="1" fill="hold">
                                          <p:stCondLst>
                                            <p:cond delay="0"/>
                                          </p:stCondLst>
                                        </p:cTn>
                                        <p:tgtEl>
                                          <p:spTgt spid="5131"/>
                                        </p:tgtEl>
                                        <p:attrNameLst>
                                          <p:attrName>style.visibility</p:attrName>
                                        </p:attrNameLst>
                                      </p:cBhvr>
                                      <p:to>
                                        <p:strVal val="visible"/>
                                      </p:to>
                                    </p:set>
                                    <p:anim calcmode="lin" valueType="num">
                                      <p:cBhvr>
                                        <p:cTn id="37" dur="1000" fill="hold"/>
                                        <p:tgtEl>
                                          <p:spTgt spid="5131"/>
                                        </p:tgtEl>
                                        <p:attrNameLst>
                                          <p:attrName>ppt_w</p:attrName>
                                        </p:attrNameLst>
                                      </p:cBhvr>
                                      <p:tavLst>
                                        <p:tav tm="0">
                                          <p:val>
                                            <p:fltVal val="0"/>
                                          </p:val>
                                        </p:tav>
                                        <p:tav tm="100000">
                                          <p:val>
                                            <p:strVal val="#ppt_w"/>
                                          </p:val>
                                        </p:tav>
                                      </p:tavLst>
                                    </p:anim>
                                    <p:anim calcmode="lin" valueType="num">
                                      <p:cBhvr>
                                        <p:cTn id="38" dur="1000" fill="hold"/>
                                        <p:tgtEl>
                                          <p:spTgt spid="5131"/>
                                        </p:tgtEl>
                                        <p:attrNameLst>
                                          <p:attrName>ppt_h</p:attrName>
                                        </p:attrNameLst>
                                      </p:cBhvr>
                                      <p:tavLst>
                                        <p:tav tm="0">
                                          <p:val>
                                            <p:fltVal val="0"/>
                                          </p:val>
                                        </p:tav>
                                        <p:tav tm="100000">
                                          <p:val>
                                            <p:strVal val="#ppt_h"/>
                                          </p:val>
                                        </p:tav>
                                      </p:tavLst>
                                    </p:anim>
                                    <p:anim calcmode="lin" valueType="num">
                                      <p:cBhvr>
                                        <p:cTn id="39" dur="1000" fill="hold"/>
                                        <p:tgtEl>
                                          <p:spTgt spid="5131"/>
                                        </p:tgtEl>
                                        <p:attrNameLst>
                                          <p:attrName>style.rotation</p:attrName>
                                        </p:attrNameLst>
                                      </p:cBhvr>
                                      <p:tavLst>
                                        <p:tav tm="0">
                                          <p:val>
                                            <p:fltVal val="90"/>
                                          </p:val>
                                        </p:tav>
                                        <p:tav tm="100000">
                                          <p:val>
                                            <p:fltVal val="0"/>
                                          </p:val>
                                        </p:tav>
                                      </p:tavLst>
                                    </p:anim>
                                    <p:animEffect transition="in" filter="fade">
                                      <p:cBhvr>
                                        <p:cTn id="40" dur="1000"/>
                                        <p:tgtEl>
                                          <p:spTgt spid="513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136"/>
                                        </p:tgtEl>
                                        <p:attrNameLst>
                                          <p:attrName>style.visibility</p:attrName>
                                        </p:attrNameLst>
                                      </p:cBhvr>
                                      <p:to>
                                        <p:strVal val="visible"/>
                                      </p:to>
                                    </p:set>
                                    <p:anim calcmode="lin" valueType="num">
                                      <p:cBhvr additive="base">
                                        <p:cTn id="45" dur="500" fill="hold"/>
                                        <p:tgtEl>
                                          <p:spTgt spid="5136"/>
                                        </p:tgtEl>
                                        <p:attrNameLst>
                                          <p:attrName>ppt_x</p:attrName>
                                        </p:attrNameLst>
                                      </p:cBhvr>
                                      <p:tavLst>
                                        <p:tav tm="0">
                                          <p:val>
                                            <p:strVal val="#ppt_x"/>
                                          </p:val>
                                        </p:tav>
                                        <p:tav tm="100000">
                                          <p:val>
                                            <p:strVal val="#ppt_x"/>
                                          </p:val>
                                        </p:tav>
                                      </p:tavLst>
                                    </p:anim>
                                    <p:anim calcmode="lin" valueType="num">
                                      <p:cBhvr additive="base">
                                        <p:cTn id="46" dur="500" fill="hold"/>
                                        <p:tgtEl>
                                          <p:spTgt spid="5136"/>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5137"/>
                                        </p:tgtEl>
                                        <p:attrNameLst>
                                          <p:attrName>style.visibility</p:attrName>
                                        </p:attrNameLst>
                                      </p:cBhvr>
                                      <p:to>
                                        <p:strVal val="visible"/>
                                      </p:to>
                                    </p:set>
                                    <p:anim calcmode="lin" valueType="num">
                                      <p:cBhvr>
                                        <p:cTn id="51" dur="500" fill="hold"/>
                                        <p:tgtEl>
                                          <p:spTgt spid="5137"/>
                                        </p:tgtEl>
                                        <p:attrNameLst>
                                          <p:attrName>ppt_w</p:attrName>
                                        </p:attrNameLst>
                                      </p:cBhvr>
                                      <p:tavLst>
                                        <p:tav tm="0">
                                          <p:val>
                                            <p:fltVal val="0"/>
                                          </p:val>
                                        </p:tav>
                                        <p:tav tm="100000">
                                          <p:val>
                                            <p:strVal val="#ppt_w"/>
                                          </p:val>
                                        </p:tav>
                                      </p:tavLst>
                                    </p:anim>
                                    <p:anim calcmode="lin" valueType="num">
                                      <p:cBhvr>
                                        <p:cTn id="52" dur="500" fill="hold"/>
                                        <p:tgtEl>
                                          <p:spTgt spid="5137"/>
                                        </p:tgtEl>
                                        <p:attrNameLst>
                                          <p:attrName>ppt_h</p:attrName>
                                        </p:attrNameLst>
                                      </p:cBhvr>
                                      <p:tavLst>
                                        <p:tav tm="0">
                                          <p:val>
                                            <p:fltVal val="0"/>
                                          </p:val>
                                        </p:tav>
                                        <p:tav tm="100000">
                                          <p:val>
                                            <p:strVal val="#ppt_h"/>
                                          </p:val>
                                        </p:tav>
                                      </p:tavLst>
                                    </p:anim>
                                    <p:anim calcmode="lin" valueType="num">
                                      <p:cBhvr>
                                        <p:cTn id="53" dur="500" fill="hold"/>
                                        <p:tgtEl>
                                          <p:spTgt spid="5137"/>
                                        </p:tgtEl>
                                        <p:attrNameLst>
                                          <p:attrName>style.rotation</p:attrName>
                                        </p:attrNameLst>
                                      </p:cBhvr>
                                      <p:tavLst>
                                        <p:tav tm="0">
                                          <p:val>
                                            <p:fltVal val="360"/>
                                          </p:val>
                                        </p:tav>
                                        <p:tav tm="100000">
                                          <p:val>
                                            <p:fltVal val="0"/>
                                          </p:val>
                                        </p:tav>
                                      </p:tavLst>
                                    </p:anim>
                                    <p:animEffect transition="in" filter="fade">
                                      <p:cBhvr>
                                        <p:cTn id="54" dur="500"/>
                                        <p:tgtEl>
                                          <p:spTgt spid="513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5140"/>
                                        </p:tgtEl>
                                        <p:attrNameLst>
                                          <p:attrName>style.visibility</p:attrName>
                                        </p:attrNameLst>
                                      </p:cBhvr>
                                      <p:to>
                                        <p:strVal val="visible"/>
                                      </p:to>
                                    </p:set>
                                    <p:animEffect transition="in" filter="checkerboard(across)">
                                      <p:cBhvr>
                                        <p:cTn id="59" dur="500"/>
                                        <p:tgtEl>
                                          <p:spTgt spid="514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138"/>
                                        </p:tgtEl>
                                        <p:attrNameLst>
                                          <p:attrName>style.visibility</p:attrName>
                                        </p:attrNameLst>
                                      </p:cBhvr>
                                      <p:to>
                                        <p:strVal val="visible"/>
                                      </p:to>
                                    </p:set>
                                    <p:anim calcmode="lin" valueType="num">
                                      <p:cBhvr additive="base">
                                        <p:cTn id="64" dur="500" fill="hold"/>
                                        <p:tgtEl>
                                          <p:spTgt spid="5138"/>
                                        </p:tgtEl>
                                        <p:attrNameLst>
                                          <p:attrName>ppt_x</p:attrName>
                                        </p:attrNameLst>
                                      </p:cBhvr>
                                      <p:tavLst>
                                        <p:tav tm="0">
                                          <p:val>
                                            <p:strVal val="#ppt_x"/>
                                          </p:val>
                                        </p:tav>
                                        <p:tav tm="100000">
                                          <p:val>
                                            <p:strVal val="#ppt_x"/>
                                          </p:val>
                                        </p:tav>
                                      </p:tavLst>
                                    </p:anim>
                                    <p:anim calcmode="lin" valueType="num">
                                      <p:cBhvr additive="base">
                                        <p:cTn id="65" dur="500" fill="hold"/>
                                        <p:tgtEl>
                                          <p:spTgt spid="5138"/>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9" presetClass="entr" presetSubtype="0" decel="100000" fill="hold" nodeType="clickEffect">
                                  <p:stCondLst>
                                    <p:cond delay="0"/>
                                  </p:stCondLst>
                                  <p:childTnLst>
                                    <p:set>
                                      <p:cBhvr>
                                        <p:cTn id="69" dur="1" fill="hold">
                                          <p:stCondLst>
                                            <p:cond delay="0"/>
                                          </p:stCondLst>
                                        </p:cTn>
                                        <p:tgtEl>
                                          <p:spTgt spid="5139">
                                            <p:txEl>
                                              <p:pRg st="0" end="0"/>
                                            </p:txEl>
                                          </p:spTgt>
                                        </p:tgtEl>
                                        <p:attrNameLst>
                                          <p:attrName>style.visibility</p:attrName>
                                        </p:attrNameLst>
                                      </p:cBhvr>
                                      <p:to>
                                        <p:strVal val="visible"/>
                                      </p:to>
                                    </p:set>
                                    <p:anim calcmode="lin" valueType="num">
                                      <p:cBhvr>
                                        <p:cTn id="70" dur="500" fill="hold"/>
                                        <p:tgtEl>
                                          <p:spTgt spid="5139">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5139">
                                            <p:txEl>
                                              <p:pRg st="0" end="0"/>
                                            </p:txEl>
                                          </p:spTgt>
                                        </p:tgtEl>
                                        <p:attrNameLst>
                                          <p:attrName>ppt_h</p:attrName>
                                        </p:attrNameLst>
                                      </p:cBhvr>
                                      <p:tavLst>
                                        <p:tav tm="0">
                                          <p:val>
                                            <p:fltVal val="0"/>
                                          </p:val>
                                        </p:tav>
                                        <p:tav tm="100000">
                                          <p:val>
                                            <p:strVal val="#ppt_h"/>
                                          </p:val>
                                        </p:tav>
                                      </p:tavLst>
                                    </p:anim>
                                    <p:anim calcmode="lin" valueType="num">
                                      <p:cBhvr>
                                        <p:cTn id="72" dur="500" fill="hold"/>
                                        <p:tgtEl>
                                          <p:spTgt spid="5139">
                                            <p:txEl>
                                              <p:pRg st="0" end="0"/>
                                            </p:txEl>
                                          </p:spTgt>
                                        </p:tgtEl>
                                        <p:attrNameLst>
                                          <p:attrName>style.rotation</p:attrName>
                                        </p:attrNameLst>
                                      </p:cBhvr>
                                      <p:tavLst>
                                        <p:tav tm="0">
                                          <p:val>
                                            <p:fltVal val="360"/>
                                          </p:val>
                                        </p:tav>
                                        <p:tav tm="100000">
                                          <p:val>
                                            <p:fltVal val="0"/>
                                          </p:val>
                                        </p:tav>
                                      </p:tavLst>
                                    </p:anim>
                                    <p:animEffect transition="in" filter="fade">
                                      <p:cBhvr>
                                        <p:cTn id="73" dur="500"/>
                                        <p:tgtEl>
                                          <p:spTgt spid="5139">
                                            <p:txEl>
                                              <p:pRg st="0" end="0"/>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6" presetClass="entr" presetSubtype="26" fill="hold" grpId="0" nodeType="clickEffect">
                                  <p:stCondLst>
                                    <p:cond delay="0"/>
                                  </p:stCondLst>
                                  <p:childTnLst>
                                    <p:set>
                                      <p:cBhvr>
                                        <p:cTn id="77" dur="1" fill="hold">
                                          <p:stCondLst>
                                            <p:cond delay="0"/>
                                          </p:stCondLst>
                                        </p:cTn>
                                        <p:tgtEl>
                                          <p:spTgt spid="5141"/>
                                        </p:tgtEl>
                                        <p:attrNameLst>
                                          <p:attrName>style.visibility</p:attrName>
                                        </p:attrNameLst>
                                      </p:cBhvr>
                                      <p:to>
                                        <p:strVal val="visible"/>
                                      </p:to>
                                    </p:set>
                                    <p:animEffect transition="in" filter="barn(inHorizontal)">
                                      <p:cBhvr>
                                        <p:cTn id="78" dur="500"/>
                                        <p:tgtEl>
                                          <p:spTgt spid="5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0" grpId="0"/>
      <p:bldP spid="5131" grpId="0"/>
      <p:bldP spid="5133" grpId="0"/>
      <p:bldP spid="5134" grpId="0"/>
      <p:bldP spid="5136" grpId="0" animBg="1"/>
      <p:bldP spid="5137" grpId="0"/>
      <p:bldP spid="5138" grpId="0" animBg="1"/>
      <p:bldP spid="5140" grpId="0"/>
      <p:bldP spid="514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3376" y="22698"/>
            <a:ext cx="9144000" cy="1323439"/>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rPr>
              <a:t>E.	Flash Points: Problems that 	Ignite Conflict</a:t>
            </a:r>
            <a:endParaRPr lang="en-US" sz="4000" b="1" dirty="0">
              <a:solidFill>
                <a:schemeClr val="accent1"/>
              </a:solidFill>
              <a:latin typeface="Arial" charset="0"/>
            </a:endParaRPr>
          </a:p>
        </p:txBody>
      </p:sp>
      <p:sp>
        <p:nvSpPr>
          <p:cNvPr id="100356" name="Rectangle 4"/>
          <p:cNvSpPr>
            <a:spLocks noChangeArrowheads="1"/>
          </p:cNvSpPr>
          <p:nvPr/>
        </p:nvSpPr>
        <p:spPr bwMode="auto">
          <a:xfrm>
            <a:off x="990600" y="1533525"/>
            <a:ext cx="8172450" cy="3693318"/>
          </a:xfrm>
          <a:prstGeom prst="rect">
            <a:avLst/>
          </a:prstGeom>
          <a:noFill/>
          <a:ln w="9525">
            <a:noFill/>
            <a:miter lim="800000"/>
            <a:headEnd/>
            <a:tailEnd/>
          </a:ln>
          <a:effectLst/>
        </p:spPr>
        <p:txBody>
          <a:bodyPr wrap="square">
            <a:spAutoFit/>
          </a:bodyPr>
          <a:lstStyle/>
          <a:p>
            <a:pPr marL="742950" indent="-742950">
              <a:spcBef>
                <a:spcPct val="50000"/>
              </a:spcBef>
              <a:buFont typeface="+mj-lt"/>
              <a:buAutoNum type="arabicPeriod" startAt="2"/>
            </a:pPr>
            <a:r>
              <a:rPr lang="en-US" sz="3600" b="1" dirty="0">
                <a:solidFill>
                  <a:srgbClr val="FFFFFF"/>
                </a:solidFill>
                <a:effectLst>
                  <a:outerShdw blurRad="38100" dist="38100" dir="2700000" algn="tl">
                    <a:srgbClr val="000000"/>
                  </a:outerShdw>
                </a:effectLst>
                <a:latin typeface="Arial" charset="0"/>
                <a:cs typeface="+mn-cs"/>
              </a:rPr>
              <a:t>Sinful attitudes that lead to sinful actions</a:t>
            </a:r>
            <a:br>
              <a:rPr lang="en-US" sz="3600" b="1" dirty="0">
                <a:solidFill>
                  <a:srgbClr val="FFFFFF"/>
                </a:solidFill>
                <a:effectLst>
                  <a:outerShdw blurRad="38100" dist="38100" dir="2700000" algn="tl">
                    <a:srgbClr val="000000"/>
                  </a:outerShdw>
                </a:effectLst>
                <a:latin typeface="Arial" charset="0"/>
                <a:cs typeface="+mn-cs"/>
              </a:rPr>
            </a:br>
            <a:r>
              <a:rPr lang="en-US" sz="3600" b="1" dirty="0">
                <a:solidFill>
                  <a:srgbClr val="FFFFFF"/>
                </a:solidFill>
                <a:effectLst>
                  <a:outerShdw blurRad="38100" dist="38100" dir="2700000" algn="tl">
                    <a:srgbClr val="000000"/>
                  </a:outerShdw>
                </a:effectLst>
                <a:latin typeface="Arial" charset="0"/>
                <a:cs typeface="+mn-cs"/>
              </a:rPr>
              <a:t>James 4:1-12</a:t>
            </a:r>
            <a:br>
              <a:rPr lang="en-US" sz="3600" b="1" dirty="0">
                <a:solidFill>
                  <a:srgbClr val="FFFFFF"/>
                </a:solidFill>
                <a:effectLst>
                  <a:outerShdw blurRad="38100" dist="38100" dir="2700000" algn="tl">
                    <a:srgbClr val="000000"/>
                  </a:outerShdw>
                </a:effectLst>
                <a:latin typeface="Arial" charset="0"/>
                <a:cs typeface="+mn-cs"/>
              </a:rPr>
            </a:br>
            <a:r>
              <a:rPr lang="en-US" sz="3600" b="1" dirty="0">
                <a:solidFill>
                  <a:srgbClr val="FFFFFF"/>
                </a:solidFill>
                <a:effectLst>
                  <a:outerShdw blurRad="38100" dist="38100" dir="2700000" algn="tl">
                    <a:srgbClr val="000000"/>
                  </a:outerShdw>
                </a:effectLst>
                <a:latin typeface="Arial" charset="0"/>
                <a:cs typeface="+mn-cs"/>
              </a:rPr>
              <a:t>Matt 15:19</a:t>
            </a:r>
          </a:p>
          <a:p>
            <a:pPr marL="742950" indent="-742950">
              <a:spcBef>
                <a:spcPct val="50000"/>
              </a:spcBef>
              <a:buFont typeface="+mj-lt"/>
              <a:buAutoNum type="arabicPeriod" startAt="2"/>
            </a:pPr>
            <a:r>
              <a:rPr lang="en-US" sz="3600" b="1" dirty="0">
                <a:solidFill>
                  <a:srgbClr val="FFFFFF"/>
                </a:solidFill>
              </a:rPr>
              <a:t>Sins of Commission</a:t>
            </a:r>
            <a:br>
              <a:rPr lang="en-US" sz="3600" b="1" dirty="0">
                <a:solidFill>
                  <a:srgbClr val="FFFFFF"/>
                </a:solidFill>
              </a:rPr>
            </a:br>
            <a:r>
              <a:rPr lang="en-US" sz="3600" b="1" dirty="0">
                <a:solidFill>
                  <a:srgbClr val="FFFFFF"/>
                </a:solidFill>
              </a:rPr>
              <a:t>Gal 5:16-23</a:t>
            </a:r>
          </a:p>
        </p:txBody>
      </p:sp>
      <p:sp>
        <p:nvSpPr>
          <p:cNvPr id="2" name="Slide Number Placeholder 1"/>
          <p:cNvSpPr>
            <a:spLocks noGrp="1"/>
          </p:cNvSpPr>
          <p:nvPr>
            <p:ph type="sldNum" sz="quarter" idx="12"/>
          </p:nvPr>
        </p:nvSpPr>
        <p:spPr/>
        <p:txBody>
          <a:bodyPr/>
          <a:lstStyle/>
          <a:p>
            <a:pPr>
              <a:defRPr/>
            </a:pPr>
            <a:fld id="{A458B339-C02A-4043-AAAD-B78C44601992}" type="slidenum">
              <a:rPr lang="en-US" smtClean="0"/>
              <a:pPr>
                <a:defRPr/>
              </a:pPr>
              <a:t>61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3376" y="22698"/>
            <a:ext cx="9144000" cy="1323439"/>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rPr>
              <a:t>E.	Flash Points: Problems that 	Ignite Conflict</a:t>
            </a:r>
            <a:endParaRPr lang="en-US" sz="4000" b="1" dirty="0">
              <a:solidFill>
                <a:schemeClr val="accent1"/>
              </a:solidFill>
              <a:latin typeface="Arial" charset="0"/>
            </a:endParaRPr>
          </a:p>
        </p:txBody>
      </p:sp>
      <p:sp>
        <p:nvSpPr>
          <p:cNvPr id="100356" name="Rectangle 4"/>
          <p:cNvSpPr>
            <a:spLocks noChangeArrowheads="1"/>
          </p:cNvSpPr>
          <p:nvPr/>
        </p:nvSpPr>
        <p:spPr bwMode="auto">
          <a:xfrm>
            <a:off x="990600" y="1533525"/>
            <a:ext cx="8172450" cy="3139321"/>
          </a:xfrm>
          <a:prstGeom prst="rect">
            <a:avLst/>
          </a:prstGeom>
          <a:noFill/>
          <a:ln w="9525">
            <a:noFill/>
            <a:miter lim="800000"/>
            <a:headEnd/>
            <a:tailEnd/>
          </a:ln>
          <a:effectLst/>
        </p:spPr>
        <p:txBody>
          <a:bodyPr wrap="square">
            <a:spAutoFit/>
          </a:bodyPr>
          <a:lstStyle/>
          <a:p>
            <a:pPr marL="742950" indent="-742950">
              <a:spcBef>
                <a:spcPct val="50000"/>
              </a:spcBef>
              <a:buFont typeface="+mj-lt"/>
              <a:buAutoNum type="arabicPeriod" startAt="4"/>
            </a:pPr>
            <a:r>
              <a:rPr lang="en-US" sz="3600" b="1" dirty="0">
                <a:solidFill>
                  <a:srgbClr val="FFFFFF"/>
                </a:solidFill>
                <a:effectLst>
                  <a:outerShdw blurRad="38100" dist="38100" dir="2700000" algn="tl">
                    <a:srgbClr val="000000"/>
                  </a:outerShdw>
                </a:effectLst>
                <a:latin typeface="Arial" charset="0"/>
                <a:cs typeface="+mn-cs"/>
              </a:rPr>
              <a:t>Interpersonal Relationships</a:t>
            </a:r>
            <a:br>
              <a:rPr lang="en-US" sz="3600" b="1" dirty="0">
                <a:solidFill>
                  <a:srgbClr val="FFFFFF"/>
                </a:solidFill>
                <a:effectLst>
                  <a:outerShdw blurRad="38100" dist="38100" dir="2700000" algn="tl">
                    <a:srgbClr val="000000"/>
                  </a:outerShdw>
                </a:effectLst>
                <a:latin typeface="Arial" charset="0"/>
                <a:cs typeface="+mn-cs"/>
              </a:rPr>
            </a:br>
            <a:r>
              <a:rPr lang="en-US" sz="3600" b="1" dirty="0">
                <a:solidFill>
                  <a:srgbClr val="FFFFFF"/>
                </a:solidFill>
                <a:effectLst>
                  <a:outerShdw blurRad="38100" dist="38100" dir="2700000" algn="tl">
                    <a:srgbClr val="000000"/>
                  </a:outerShdw>
                </a:effectLst>
                <a:latin typeface="Arial" charset="0"/>
                <a:cs typeface="+mn-cs"/>
              </a:rPr>
              <a:t>Galatians 2:1-14</a:t>
            </a:r>
            <a:br>
              <a:rPr lang="en-US" sz="3600" b="1" dirty="0">
                <a:solidFill>
                  <a:srgbClr val="FFFFFF"/>
                </a:solidFill>
                <a:effectLst>
                  <a:outerShdw blurRad="38100" dist="38100" dir="2700000" algn="tl">
                    <a:srgbClr val="000000"/>
                  </a:outerShdw>
                </a:effectLst>
                <a:latin typeface="Arial" charset="0"/>
                <a:cs typeface="+mn-cs"/>
              </a:rPr>
            </a:br>
            <a:r>
              <a:rPr lang="en-US" sz="3600" b="1" dirty="0">
                <a:solidFill>
                  <a:srgbClr val="FFFFFF"/>
                </a:solidFill>
                <a:effectLst>
                  <a:outerShdw blurRad="38100" dist="38100" dir="2700000" algn="tl">
                    <a:srgbClr val="000000"/>
                  </a:outerShdw>
                </a:effectLst>
                <a:latin typeface="Arial" charset="0"/>
                <a:cs typeface="+mn-cs"/>
              </a:rPr>
              <a:t>Matt 15:19</a:t>
            </a:r>
          </a:p>
          <a:p>
            <a:pPr marL="742950" indent="-742950">
              <a:spcBef>
                <a:spcPct val="50000"/>
              </a:spcBef>
              <a:buAutoNum type="arabicPeriod" startAt="4"/>
            </a:pPr>
            <a:r>
              <a:rPr lang="en-US" sz="3600" b="1" dirty="0">
                <a:solidFill>
                  <a:srgbClr val="FFFFFF"/>
                </a:solidFill>
              </a:rPr>
              <a:t>Language Barriers</a:t>
            </a:r>
            <a:br>
              <a:rPr lang="en-US" sz="3600" b="1" dirty="0">
                <a:solidFill>
                  <a:srgbClr val="FFFFFF"/>
                </a:solidFill>
              </a:rPr>
            </a:br>
            <a:r>
              <a:rPr lang="en-US" sz="3600" b="1" dirty="0">
                <a:solidFill>
                  <a:srgbClr val="FFFFFF"/>
                </a:solidFill>
              </a:rPr>
              <a:t>Acts 6:1-6</a:t>
            </a:r>
          </a:p>
        </p:txBody>
      </p:sp>
      <p:sp>
        <p:nvSpPr>
          <p:cNvPr id="2" name="Slide Number Placeholder 1"/>
          <p:cNvSpPr>
            <a:spLocks noGrp="1"/>
          </p:cNvSpPr>
          <p:nvPr>
            <p:ph type="sldNum" sz="quarter" idx="12"/>
          </p:nvPr>
        </p:nvSpPr>
        <p:spPr/>
        <p:txBody>
          <a:bodyPr/>
          <a:lstStyle/>
          <a:p>
            <a:pPr>
              <a:defRPr/>
            </a:pPr>
            <a:fld id="{A458B339-C02A-4043-AAAD-B78C44601992}" type="slidenum">
              <a:rPr lang="en-US" smtClean="0"/>
              <a:pPr>
                <a:defRPr/>
              </a:pPr>
              <a:t>62</a:t>
            </a:fld>
            <a:endParaRPr lang="en-US"/>
          </a:p>
        </p:txBody>
      </p:sp>
    </p:spTree>
    <p:extLst>
      <p:ext uri="{BB962C8B-B14F-4D97-AF65-F5344CB8AC3E}">
        <p14:creationId xmlns:p14="http://schemas.microsoft.com/office/powerpoint/2010/main" val="34276348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3376" y="22698"/>
            <a:ext cx="9144000" cy="1323439"/>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rPr>
              <a:t>E.	Flash Points: Problems that 	Ignite Conflict</a:t>
            </a:r>
            <a:endParaRPr lang="en-US" sz="4000" b="1" dirty="0">
              <a:solidFill>
                <a:schemeClr val="accent1"/>
              </a:solidFill>
              <a:latin typeface="Arial" charset="0"/>
            </a:endParaRPr>
          </a:p>
        </p:txBody>
      </p:sp>
      <p:sp>
        <p:nvSpPr>
          <p:cNvPr id="100356" name="Rectangle 4"/>
          <p:cNvSpPr>
            <a:spLocks noChangeArrowheads="1"/>
          </p:cNvSpPr>
          <p:nvPr/>
        </p:nvSpPr>
        <p:spPr bwMode="auto">
          <a:xfrm>
            <a:off x="914400" y="1533525"/>
            <a:ext cx="8248650" cy="3693318"/>
          </a:xfrm>
          <a:prstGeom prst="rect">
            <a:avLst/>
          </a:prstGeom>
          <a:noFill/>
          <a:ln w="9525">
            <a:noFill/>
            <a:miter lim="800000"/>
            <a:headEnd/>
            <a:tailEnd/>
          </a:ln>
          <a:effectLst/>
        </p:spPr>
        <p:txBody>
          <a:bodyPr wrap="square">
            <a:spAutoFit/>
          </a:bodyPr>
          <a:lstStyle/>
          <a:p>
            <a:pPr marL="742950" indent="-742950">
              <a:spcBef>
                <a:spcPct val="50000"/>
              </a:spcBef>
              <a:buAutoNum type="arabicPeriod" startAt="6"/>
              <a:defRPr/>
            </a:pPr>
            <a:r>
              <a:rPr lang="en-US" sz="3600" b="1" dirty="0">
                <a:solidFill>
                  <a:srgbClr val="FFFFFF"/>
                </a:solidFill>
                <a:effectLst>
                  <a:outerShdw blurRad="38100" dist="38100" dir="2700000" algn="tl">
                    <a:srgbClr val="000000"/>
                  </a:outerShdw>
                </a:effectLst>
                <a:latin typeface="Arial" charset="0"/>
                <a:cs typeface="+mn-cs"/>
              </a:rPr>
              <a:t>Cultural Differences</a:t>
            </a:r>
          </a:p>
          <a:p>
            <a:pPr marL="742950" indent="-742950">
              <a:spcBef>
                <a:spcPct val="50000"/>
              </a:spcBef>
              <a:buAutoNum type="arabicPeriod" startAt="6"/>
              <a:defRPr/>
            </a:pPr>
            <a:r>
              <a:rPr lang="en-US" sz="3600" b="1" dirty="0">
                <a:solidFill>
                  <a:srgbClr val="FFFFFF"/>
                </a:solidFill>
                <a:effectLst>
                  <a:outerShdw blurRad="38100" dist="38100" dir="2700000" algn="tl">
                    <a:srgbClr val="000000"/>
                  </a:outerShdw>
                </a:effectLst>
                <a:latin typeface="Arial" charset="0"/>
                <a:cs typeface="+mn-cs"/>
              </a:rPr>
              <a:t>Misunderstanding from poor communication</a:t>
            </a:r>
          </a:p>
          <a:p>
            <a:pPr marL="742950" indent="-742950">
              <a:spcBef>
                <a:spcPct val="50000"/>
              </a:spcBef>
              <a:buAutoNum type="arabicPeriod" startAt="6"/>
              <a:defRPr/>
            </a:pPr>
            <a:r>
              <a:rPr lang="en-US" sz="3600" b="1" dirty="0">
                <a:solidFill>
                  <a:srgbClr val="FFFFFF"/>
                </a:solidFill>
                <a:effectLst>
                  <a:outerShdw blurRad="38100" dist="38100" dir="2700000" algn="tl">
                    <a:srgbClr val="000000"/>
                  </a:outerShdw>
                </a:effectLst>
                <a:latin typeface="Arial" charset="0"/>
                <a:cs typeface="+mn-cs"/>
              </a:rPr>
              <a:t>Incorrectly judging motives</a:t>
            </a:r>
          </a:p>
          <a:p>
            <a:pPr marL="742950" indent="-742950">
              <a:spcBef>
                <a:spcPct val="50000"/>
              </a:spcBef>
              <a:buAutoNum type="arabicPeriod" startAt="6"/>
              <a:defRPr/>
            </a:pPr>
            <a:r>
              <a:rPr lang="en-US" sz="3600" b="1" dirty="0">
                <a:solidFill>
                  <a:srgbClr val="FFFFFF"/>
                </a:solidFill>
                <a:effectLst>
                  <a:outerShdw blurRad="38100" dist="38100" dir="2700000" algn="tl">
                    <a:srgbClr val="000000"/>
                  </a:outerShdw>
                </a:effectLst>
                <a:latin typeface="Arial" charset="0"/>
                <a:cs typeface="+mn-cs"/>
              </a:rPr>
              <a:t>The tongue</a:t>
            </a:r>
          </a:p>
        </p:txBody>
      </p:sp>
      <p:sp>
        <p:nvSpPr>
          <p:cNvPr id="2" name="Slide Number Placeholder 1"/>
          <p:cNvSpPr>
            <a:spLocks noGrp="1"/>
          </p:cNvSpPr>
          <p:nvPr>
            <p:ph type="sldNum" sz="quarter" idx="12"/>
          </p:nvPr>
        </p:nvSpPr>
        <p:spPr/>
        <p:txBody>
          <a:bodyPr/>
          <a:lstStyle/>
          <a:p>
            <a:pPr>
              <a:defRPr/>
            </a:pPr>
            <a:fld id="{A458B339-C02A-4043-AAAD-B78C44601992}" type="slidenum">
              <a:rPr lang="en-US" smtClean="0"/>
              <a:pPr>
                <a:defRPr/>
              </a:pPr>
              <a:t>63</a:t>
            </a:fld>
            <a:endParaRPr lang="en-US"/>
          </a:p>
        </p:txBody>
      </p:sp>
    </p:spTree>
    <p:extLst>
      <p:ext uri="{BB962C8B-B14F-4D97-AF65-F5344CB8AC3E}">
        <p14:creationId xmlns:p14="http://schemas.microsoft.com/office/powerpoint/2010/main" val="267356943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circle(in)">
                                      <p:cBhvr>
                                        <p:cTn id="17" dur="2000"/>
                                        <p:tgtEl>
                                          <p:spTgt spid="1003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animEffect transition="in" filter="circle(in)">
                                      <p:cBhvr>
                                        <p:cTn id="22" dur="2000"/>
                                        <p:tgtEl>
                                          <p:spTgt spid="100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3376" y="22698"/>
            <a:ext cx="9144000" cy="1323439"/>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rPr>
              <a:t>E.	Flash Points: Problems that 	Ignite Conflict</a:t>
            </a:r>
            <a:endParaRPr lang="en-US" sz="4000" b="1" dirty="0">
              <a:solidFill>
                <a:schemeClr val="accent1"/>
              </a:solidFill>
              <a:latin typeface="Arial" charset="0"/>
            </a:endParaRPr>
          </a:p>
        </p:txBody>
      </p:sp>
      <p:sp>
        <p:nvSpPr>
          <p:cNvPr id="100356" name="Rectangle 4"/>
          <p:cNvSpPr>
            <a:spLocks noChangeArrowheads="1"/>
          </p:cNvSpPr>
          <p:nvPr/>
        </p:nvSpPr>
        <p:spPr bwMode="auto">
          <a:xfrm>
            <a:off x="990600" y="1533525"/>
            <a:ext cx="8172450" cy="4801315"/>
          </a:xfrm>
          <a:prstGeom prst="rect">
            <a:avLst/>
          </a:prstGeom>
          <a:noFill/>
          <a:ln w="9525">
            <a:noFill/>
            <a:miter lim="800000"/>
            <a:headEnd/>
            <a:tailEnd/>
          </a:ln>
          <a:effectLst/>
        </p:spPr>
        <p:txBody>
          <a:bodyPr wrap="square">
            <a:spAutoFit/>
          </a:bodyPr>
          <a:lstStyle/>
          <a:p>
            <a:pPr marL="893763" indent="-893763">
              <a:spcBef>
                <a:spcPct val="50000"/>
              </a:spcBef>
              <a:buFont typeface="+mj-lt"/>
              <a:buAutoNum type="arabicPeriod" startAt="10"/>
            </a:pPr>
            <a:r>
              <a:rPr lang="en-US" sz="3600" b="1" dirty="0">
                <a:solidFill>
                  <a:srgbClr val="FFFFFF"/>
                </a:solidFill>
                <a:effectLst>
                  <a:outerShdw blurRad="38100" dist="38100" dir="2700000" algn="tl">
                    <a:srgbClr val="000000"/>
                  </a:outerShdw>
                </a:effectLst>
                <a:latin typeface="Arial" charset="0"/>
                <a:cs typeface="+mn-cs"/>
              </a:rPr>
              <a:t>Differences in values, goals, gifts, calling</a:t>
            </a:r>
          </a:p>
          <a:p>
            <a:pPr marL="893763" indent="-893763">
              <a:spcBef>
                <a:spcPct val="50000"/>
              </a:spcBef>
              <a:buFont typeface="+mj-lt"/>
              <a:buAutoNum type="arabicPeriod" startAt="10"/>
            </a:pPr>
            <a:r>
              <a:rPr lang="en-US" sz="3600" b="1" dirty="0">
                <a:solidFill>
                  <a:srgbClr val="FFFFFF"/>
                </a:solidFill>
                <a:effectLst>
                  <a:outerShdw blurRad="38100" dist="38100" dir="2700000" algn="tl">
                    <a:srgbClr val="000000"/>
                  </a:outerShdw>
                </a:effectLst>
                <a:latin typeface="Arial" charset="0"/>
                <a:cs typeface="+mn-cs"/>
              </a:rPr>
              <a:t>Competition for limited resources</a:t>
            </a:r>
          </a:p>
          <a:p>
            <a:pPr marL="893763" indent="-893763">
              <a:spcBef>
                <a:spcPct val="50000"/>
              </a:spcBef>
              <a:buFont typeface="+mj-lt"/>
              <a:buAutoNum type="arabicPeriod" startAt="10"/>
            </a:pPr>
            <a:r>
              <a:rPr lang="en-US" sz="3600" b="1" dirty="0">
                <a:solidFill>
                  <a:srgbClr val="FFFFFF"/>
                </a:solidFill>
                <a:effectLst>
                  <a:outerShdw blurRad="38100" dist="38100" dir="2700000" algn="tl">
                    <a:srgbClr val="000000"/>
                  </a:outerShdw>
                </a:effectLst>
                <a:latin typeface="Arial" charset="0"/>
                <a:cs typeface="+mn-cs"/>
              </a:rPr>
              <a:t>Ownership</a:t>
            </a:r>
          </a:p>
          <a:p>
            <a:pPr marL="893763" indent="-893763">
              <a:spcBef>
                <a:spcPct val="50000"/>
              </a:spcBef>
              <a:buFont typeface="+mj-lt"/>
              <a:buAutoNum type="arabicPeriod" startAt="10"/>
            </a:pPr>
            <a:r>
              <a:rPr lang="en-US" sz="3600" b="1" dirty="0">
                <a:solidFill>
                  <a:srgbClr val="FFFFFF"/>
                </a:solidFill>
                <a:effectLst>
                  <a:outerShdw blurRad="38100" dist="38100" dir="2700000" algn="tl">
                    <a:srgbClr val="000000"/>
                  </a:outerShdw>
                </a:effectLst>
                <a:latin typeface="Arial" charset="0"/>
                <a:cs typeface="+mn-cs"/>
              </a:rPr>
              <a:t>Decline in membership and church vitality</a:t>
            </a:r>
          </a:p>
        </p:txBody>
      </p:sp>
      <p:sp>
        <p:nvSpPr>
          <p:cNvPr id="2" name="Slide Number Placeholder 1"/>
          <p:cNvSpPr>
            <a:spLocks noGrp="1"/>
          </p:cNvSpPr>
          <p:nvPr>
            <p:ph type="sldNum" sz="quarter" idx="12"/>
          </p:nvPr>
        </p:nvSpPr>
        <p:spPr/>
        <p:txBody>
          <a:bodyPr/>
          <a:lstStyle/>
          <a:p>
            <a:pPr>
              <a:defRPr/>
            </a:pPr>
            <a:fld id="{A458B339-C02A-4043-AAAD-B78C44601992}" type="slidenum">
              <a:rPr lang="en-US" smtClean="0"/>
              <a:pPr>
                <a:defRPr/>
              </a:pPr>
              <a:t>64</a:t>
            </a:fld>
            <a:endParaRPr lang="en-US"/>
          </a:p>
        </p:txBody>
      </p:sp>
    </p:spTree>
    <p:extLst>
      <p:ext uri="{BB962C8B-B14F-4D97-AF65-F5344CB8AC3E}">
        <p14:creationId xmlns:p14="http://schemas.microsoft.com/office/powerpoint/2010/main" val="319480723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circle(in)">
                                      <p:cBhvr>
                                        <p:cTn id="17" dur="2000"/>
                                        <p:tgtEl>
                                          <p:spTgt spid="1003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animEffect transition="in" filter="circle(in)">
                                      <p:cBhvr>
                                        <p:cTn id="22" dur="2000"/>
                                        <p:tgtEl>
                                          <p:spTgt spid="100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3376" y="22698"/>
            <a:ext cx="9144000" cy="1323439"/>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rPr>
              <a:t>E.	Flash Points: Problems that 	Ignite Conflict</a:t>
            </a:r>
            <a:endParaRPr lang="en-US" sz="4000" b="1" dirty="0">
              <a:solidFill>
                <a:schemeClr val="accent1"/>
              </a:solidFill>
              <a:latin typeface="Arial" charset="0"/>
            </a:endParaRPr>
          </a:p>
        </p:txBody>
      </p:sp>
      <p:sp>
        <p:nvSpPr>
          <p:cNvPr id="100356" name="Rectangle 4"/>
          <p:cNvSpPr>
            <a:spLocks noChangeArrowheads="1"/>
          </p:cNvSpPr>
          <p:nvPr/>
        </p:nvSpPr>
        <p:spPr bwMode="auto">
          <a:xfrm>
            <a:off x="990600" y="1533525"/>
            <a:ext cx="8172450" cy="4247317"/>
          </a:xfrm>
          <a:prstGeom prst="rect">
            <a:avLst/>
          </a:prstGeom>
          <a:noFill/>
          <a:ln w="9525">
            <a:noFill/>
            <a:miter lim="800000"/>
            <a:headEnd/>
            <a:tailEnd/>
          </a:ln>
          <a:effectLst/>
        </p:spPr>
        <p:txBody>
          <a:bodyPr wrap="square">
            <a:spAutoFit/>
          </a:bodyPr>
          <a:lstStyle/>
          <a:p>
            <a:pPr marL="893763" indent="-893763">
              <a:spcBef>
                <a:spcPct val="50000"/>
              </a:spcBef>
              <a:buFont typeface="+mj-lt"/>
              <a:buAutoNum type="arabicPeriod" startAt="14"/>
            </a:pPr>
            <a:r>
              <a:rPr lang="en-US" sz="3600" b="1" dirty="0">
                <a:solidFill>
                  <a:srgbClr val="FFFFFF"/>
                </a:solidFill>
                <a:effectLst>
                  <a:outerShdw blurRad="38100" dist="38100" dir="2700000" algn="tl">
                    <a:srgbClr val="000000"/>
                  </a:outerShdw>
                </a:effectLst>
                <a:latin typeface="Arial" charset="0"/>
                <a:cs typeface="+mn-cs"/>
              </a:rPr>
              <a:t>Traditionalism</a:t>
            </a:r>
          </a:p>
          <a:p>
            <a:pPr marL="893763" indent="-893763">
              <a:spcBef>
                <a:spcPct val="50000"/>
              </a:spcBef>
              <a:buFont typeface="+mj-lt"/>
              <a:buAutoNum type="arabicPeriod" startAt="14"/>
            </a:pPr>
            <a:r>
              <a:rPr lang="en-US" sz="3600" b="1" dirty="0"/>
              <a:t>Ineffective Pastor</a:t>
            </a:r>
          </a:p>
          <a:p>
            <a:pPr marL="893763" indent="-893763">
              <a:spcBef>
                <a:spcPct val="50000"/>
              </a:spcBef>
              <a:buFont typeface="+mj-lt"/>
              <a:buAutoNum type="arabicPeriod" startAt="14"/>
            </a:pPr>
            <a:r>
              <a:rPr lang="en-US" sz="3600" b="1" dirty="0"/>
              <a:t>Controlling or micromanaging governing board</a:t>
            </a:r>
          </a:p>
          <a:p>
            <a:pPr marL="893763" indent="-893763">
              <a:spcBef>
                <a:spcPct val="50000"/>
              </a:spcBef>
              <a:buFont typeface="+mj-lt"/>
              <a:buAutoNum type="arabicPeriod" startAt="14"/>
            </a:pPr>
            <a:r>
              <a:rPr lang="en-US" sz="3600" b="1" dirty="0"/>
              <a:t>Stubborn, rebellious church members</a:t>
            </a:r>
          </a:p>
        </p:txBody>
      </p:sp>
      <p:sp>
        <p:nvSpPr>
          <p:cNvPr id="2" name="Slide Number Placeholder 1"/>
          <p:cNvSpPr>
            <a:spLocks noGrp="1"/>
          </p:cNvSpPr>
          <p:nvPr>
            <p:ph type="sldNum" sz="quarter" idx="12"/>
          </p:nvPr>
        </p:nvSpPr>
        <p:spPr/>
        <p:txBody>
          <a:bodyPr/>
          <a:lstStyle/>
          <a:p>
            <a:pPr>
              <a:defRPr/>
            </a:pPr>
            <a:fld id="{A458B339-C02A-4043-AAAD-B78C44601992}" type="slidenum">
              <a:rPr lang="en-US" smtClean="0"/>
              <a:pPr>
                <a:defRPr/>
              </a:pPr>
              <a:t>65</a:t>
            </a:fld>
            <a:endParaRPr lang="en-US"/>
          </a:p>
        </p:txBody>
      </p:sp>
    </p:spTree>
    <p:extLst>
      <p:ext uri="{BB962C8B-B14F-4D97-AF65-F5344CB8AC3E}">
        <p14:creationId xmlns:p14="http://schemas.microsoft.com/office/powerpoint/2010/main" val="148251654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circle(in)">
                                      <p:cBhvr>
                                        <p:cTn id="17" dur="2000"/>
                                        <p:tgtEl>
                                          <p:spTgt spid="1003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animEffect transition="in" filter="circle(in)">
                                      <p:cBhvr>
                                        <p:cTn id="22" dur="2000"/>
                                        <p:tgtEl>
                                          <p:spTgt spid="100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3376" y="22698"/>
            <a:ext cx="9144000" cy="1323439"/>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rPr>
              <a:t>E.	Flash Points: Problems that 	Ignite Conflict</a:t>
            </a:r>
            <a:endParaRPr lang="en-US" sz="4000" b="1" dirty="0">
              <a:solidFill>
                <a:schemeClr val="accent1"/>
              </a:solidFill>
              <a:latin typeface="Arial" charset="0"/>
            </a:endParaRPr>
          </a:p>
        </p:txBody>
      </p:sp>
      <p:sp>
        <p:nvSpPr>
          <p:cNvPr id="100356" name="Rectangle 4"/>
          <p:cNvSpPr>
            <a:spLocks noChangeArrowheads="1"/>
          </p:cNvSpPr>
          <p:nvPr/>
        </p:nvSpPr>
        <p:spPr bwMode="auto">
          <a:xfrm>
            <a:off x="990600" y="1533525"/>
            <a:ext cx="8172450" cy="3970318"/>
          </a:xfrm>
          <a:prstGeom prst="rect">
            <a:avLst/>
          </a:prstGeom>
          <a:noFill/>
          <a:ln w="9525">
            <a:noFill/>
            <a:miter lim="800000"/>
            <a:headEnd/>
            <a:tailEnd/>
          </a:ln>
          <a:effectLst/>
        </p:spPr>
        <p:txBody>
          <a:bodyPr wrap="square">
            <a:spAutoFit/>
          </a:bodyPr>
          <a:lstStyle/>
          <a:p>
            <a:pPr marL="893763" indent="-893763">
              <a:spcBef>
                <a:spcPct val="50000"/>
              </a:spcBef>
              <a:buFont typeface="+mj-lt"/>
              <a:buAutoNum type="arabicPeriod" startAt="18"/>
            </a:pPr>
            <a:r>
              <a:rPr lang="en-US" sz="3600" b="1" dirty="0">
                <a:solidFill>
                  <a:srgbClr val="FFFFFF"/>
                </a:solidFill>
                <a:effectLst>
                  <a:outerShdw blurRad="38100" dist="38100" dir="2700000" algn="tl">
                    <a:srgbClr val="000000"/>
                  </a:outerShdw>
                </a:effectLst>
                <a:latin typeface="Arial" charset="0"/>
                <a:cs typeface="+mn-cs"/>
              </a:rPr>
              <a:t>	Poor fit between pastor 			and congregation</a:t>
            </a:r>
          </a:p>
          <a:p>
            <a:pPr marL="893763" indent="-893763">
              <a:spcBef>
                <a:spcPct val="50000"/>
              </a:spcBef>
              <a:buFont typeface="+mj-lt"/>
              <a:buAutoNum type="arabicPeriod" startAt="18"/>
            </a:pPr>
            <a:r>
              <a:rPr lang="en-US" sz="3600" b="1" dirty="0">
                <a:solidFill>
                  <a:srgbClr val="FFFFFF"/>
                </a:solidFill>
              </a:rPr>
              <a:t>Conflict between the Pioneers (Old Guard) and 	Homesteaders (new people)</a:t>
            </a:r>
          </a:p>
          <a:p>
            <a:pPr marL="893763" indent="-893763">
              <a:spcBef>
                <a:spcPct val="50000"/>
              </a:spcBef>
              <a:buFont typeface="+mj-lt"/>
              <a:buAutoNum type="arabicPeriod" startAt="18"/>
            </a:pPr>
            <a:r>
              <a:rPr lang="en-US" sz="3600" b="1" dirty="0">
                <a:solidFill>
                  <a:srgbClr val="FFFFFF"/>
                </a:solidFill>
              </a:rPr>
              <a:t>Other</a:t>
            </a:r>
          </a:p>
        </p:txBody>
      </p:sp>
      <p:sp>
        <p:nvSpPr>
          <p:cNvPr id="2" name="Slide Number Placeholder 1"/>
          <p:cNvSpPr>
            <a:spLocks noGrp="1"/>
          </p:cNvSpPr>
          <p:nvPr>
            <p:ph type="sldNum" sz="quarter" idx="12"/>
          </p:nvPr>
        </p:nvSpPr>
        <p:spPr/>
        <p:txBody>
          <a:bodyPr/>
          <a:lstStyle/>
          <a:p>
            <a:pPr>
              <a:defRPr/>
            </a:pPr>
            <a:fld id="{A458B339-C02A-4043-AAAD-B78C44601992}" type="slidenum">
              <a:rPr lang="en-US" smtClean="0"/>
              <a:pPr>
                <a:defRPr/>
              </a:pPr>
              <a:t>66</a:t>
            </a:fld>
            <a:endParaRPr lang="en-US"/>
          </a:p>
        </p:txBody>
      </p:sp>
    </p:spTree>
    <p:extLst>
      <p:ext uri="{BB962C8B-B14F-4D97-AF65-F5344CB8AC3E}">
        <p14:creationId xmlns:p14="http://schemas.microsoft.com/office/powerpoint/2010/main" val="377362765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circle(in)">
                                      <p:cBhvr>
                                        <p:cTn id="17" dur="2000"/>
                                        <p:tgtEl>
                                          <p:spTgt spid="1003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6" name="Rectangle 6"/>
          <p:cNvSpPr>
            <a:spLocks noChangeArrowheads="1"/>
          </p:cNvSpPr>
          <p:nvPr/>
        </p:nvSpPr>
        <p:spPr bwMode="auto">
          <a:xfrm>
            <a:off x="0" y="0"/>
            <a:ext cx="9144000" cy="1006475"/>
          </a:xfrm>
          <a:prstGeom prst="rect">
            <a:avLst/>
          </a:prstGeom>
          <a:noFill/>
          <a:ln w="9525">
            <a:noFill/>
            <a:miter lim="800000"/>
            <a:headEnd/>
            <a:tailEnd/>
          </a:ln>
          <a:effectLst/>
        </p:spPr>
        <p:txBody>
          <a:bodyPr>
            <a:spAutoFit/>
          </a:bodyPr>
          <a:lstStyle/>
          <a:p>
            <a:pPr algn="ctr">
              <a:defRPr/>
            </a:pPr>
            <a:r>
              <a:rPr lang="en-US" sz="6000" b="1" u="sng" dirty="0">
                <a:solidFill>
                  <a:schemeClr val="accent1"/>
                </a:solidFill>
                <a:effectLst>
                  <a:outerShdw blurRad="38100" dist="38100" dir="2700000" algn="tl">
                    <a:srgbClr val="000000"/>
                  </a:outerShdw>
                </a:effectLst>
                <a:latin typeface="Arial" charset="0"/>
                <a:cs typeface="+mn-cs"/>
              </a:rPr>
              <a:t>Conflict Resolution</a:t>
            </a:r>
            <a:endParaRPr lang="en-US" sz="6000" u="sng" dirty="0">
              <a:solidFill>
                <a:schemeClr val="accent1"/>
              </a:solidFill>
              <a:effectLst>
                <a:outerShdw blurRad="38100" dist="38100" dir="2700000" algn="tl">
                  <a:srgbClr val="000000"/>
                </a:outerShdw>
              </a:effectLst>
              <a:latin typeface="Arial" charset="0"/>
              <a:cs typeface="+mn-cs"/>
            </a:endParaRPr>
          </a:p>
        </p:txBody>
      </p:sp>
      <p:pic>
        <p:nvPicPr>
          <p:cNvPr id="7171" name="Picture 564" descr="j01789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14400"/>
            <a:ext cx="5310188"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407" name="Rectangle 567"/>
          <p:cNvSpPr>
            <a:spLocks noChangeArrowheads="1"/>
          </p:cNvSpPr>
          <p:nvPr/>
        </p:nvSpPr>
        <p:spPr bwMode="auto">
          <a:xfrm>
            <a:off x="0" y="1847850"/>
            <a:ext cx="3429000" cy="3749675"/>
          </a:xfrm>
          <a:prstGeom prst="rect">
            <a:avLst/>
          </a:prstGeom>
          <a:noFill/>
          <a:ln w="9525">
            <a:noFill/>
            <a:miter lim="800000"/>
            <a:headEnd/>
            <a:tailEnd/>
          </a:ln>
          <a:effectLst/>
        </p:spPr>
        <p:txBody>
          <a:bodyPr>
            <a:spAutoFit/>
          </a:bodyPr>
          <a:lstStyle/>
          <a:p>
            <a:pPr>
              <a:defRPr/>
            </a:pPr>
            <a:r>
              <a:rPr lang="en-US" sz="4000" b="1" dirty="0">
                <a:solidFill>
                  <a:schemeClr val="accent1"/>
                </a:solidFill>
                <a:effectLst>
                  <a:outerShdw blurRad="38100" dist="38100" dir="2700000" algn="tl">
                    <a:srgbClr val="000000"/>
                  </a:outerShdw>
                </a:effectLst>
                <a:latin typeface="Arial" charset="0"/>
                <a:cs typeface="+mn-cs"/>
              </a:rPr>
              <a:t>“Can two walk together unless they are agreed?”  Amos 3:3</a:t>
            </a:r>
          </a:p>
        </p:txBody>
      </p:sp>
      <p:sp>
        <p:nvSpPr>
          <p:cNvPr id="2" name="Slide Number Placeholder 1"/>
          <p:cNvSpPr>
            <a:spLocks noGrp="1"/>
          </p:cNvSpPr>
          <p:nvPr>
            <p:ph type="sldNum" sz="quarter" idx="12"/>
          </p:nvPr>
        </p:nvSpPr>
        <p:spPr/>
        <p:txBody>
          <a:bodyPr/>
          <a:lstStyle/>
          <a:p>
            <a:pPr>
              <a:defRPr/>
            </a:pPr>
            <a:fld id="{0942F553-529E-4172-9ACA-9E2C585A004F}" type="slidenum">
              <a:rPr lang="en-US" smtClean="0"/>
              <a:pPr>
                <a:defRPr/>
              </a:pPr>
              <a:t>67</a:t>
            </a:fld>
            <a:endParaRPr lang="en-US"/>
          </a:p>
        </p:txBody>
      </p:sp>
    </p:spTree>
    <p:extLst>
      <p:ext uri="{BB962C8B-B14F-4D97-AF65-F5344CB8AC3E}">
        <p14:creationId xmlns:p14="http://schemas.microsoft.com/office/powerpoint/2010/main" val="24076451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407">
                                            <p:txEl>
                                              <p:pRg st="0" end="0"/>
                                            </p:txEl>
                                          </p:spTgt>
                                        </p:tgtEl>
                                        <p:attrNameLst>
                                          <p:attrName>style.visibility</p:attrName>
                                        </p:attrNameLst>
                                      </p:cBhvr>
                                      <p:to>
                                        <p:strVal val="visible"/>
                                      </p:to>
                                    </p:set>
                                    <p:animEffect transition="in" filter="blinds(horizontal)">
                                      <p:cBhvr>
                                        <p:cTn id="7" dur="500"/>
                                        <p:tgtEl>
                                          <p:spTgt spid="364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4144962"/>
          </a:xfrm>
        </p:spPr>
        <p:txBody>
          <a:bodyPr/>
          <a:lstStyle/>
          <a:p>
            <a:pPr algn="ctr">
              <a:spcBef>
                <a:spcPct val="50000"/>
              </a:spcBef>
              <a:defRPr/>
            </a:pPr>
            <a:r>
              <a:rPr lang="en-US" sz="6000" b="1" dirty="0">
                <a:solidFill>
                  <a:srgbClr val="FFFFFF"/>
                </a:solidFill>
                <a:effectLst>
                  <a:outerShdw blurRad="38100" dist="38100" dir="2700000" algn="tl">
                    <a:srgbClr val="000000"/>
                  </a:outerShdw>
                </a:effectLst>
              </a:rPr>
              <a:t>Part 2:  </a:t>
            </a:r>
            <a:br>
              <a:rPr lang="en-US" sz="6000" b="1" dirty="0">
                <a:solidFill>
                  <a:srgbClr val="FFFFFF"/>
                </a:solidFill>
                <a:effectLst>
                  <a:outerShdw blurRad="38100" dist="38100" dir="2700000" algn="tl">
                    <a:srgbClr val="000000"/>
                  </a:outerShdw>
                </a:effectLst>
              </a:rPr>
            </a:br>
            <a:br>
              <a:rPr lang="en-US" sz="6000" b="1" dirty="0">
                <a:solidFill>
                  <a:srgbClr val="FFFFFF"/>
                </a:solidFill>
                <a:effectLst>
                  <a:outerShdw blurRad="38100" dist="38100" dir="2700000" algn="tl">
                    <a:srgbClr val="000000"/>
                  </a:outerShdw>
                </a:effectLst>
              </a:rPr>
            </a:br>
            <a:r>
              <a:rPr lang="en-US" sz="6000" b="1" dirty="0">
                <a:solidFill>
                  <a:srgbClr val="FFFFFF"/>
                </a:solidFill>
                <a:effectLst>
                  <a:outerShdw blurRad="38100" dist="38100" dir="2700000" algn="tl">
                    <a:srgbClr val="000000"/>
                  </a:outerShdw>
                </a:effectLst>
              </a:rPr>
              <a:t>The Practice of Peacemaking</a:t>
            </a:r>
            <a:endParaRPr lang="en-US" sz="6000" b="1" dirty="0">
              <a:solidFill>
                <a:srgbClr val="FFFFFF"/>
              </a:solidFill>
            </a:endParaRPr>
          </a:p>
        </p:txBody>
      </p:sp>
      <p:sp>
        <p:nvSpPr>
          <p:cNvPr id="3" name="Slide Number Placeholder 2"/>
          <p:cNvSpPr>
            <a:spLocks noGrp="1"/>
          </p:cNvSpPr>
          <p:nvPr>
            <p:ph type="sldNum" sz="quarter" idx="12"/>
          </p:nvPr>
        </p:nvSpPr>
        <p:spPr/>
        <p:txBody>
          <a:bodyPr/>
          <a:lstStyle/>
          <a:p>
            <a:pPr>
              <a:defRPr/>
            </a:pPr>
            <a:fld id="{1DE93E78-561A-4034-A05E-EBB6C147CC0C}" type="slidenum">
              <a:rPr lang="en-US" smtClean="0">
                <a:solidFill>
                  <a:srgbClr val="FFFFFF"/>
                </a:solidFill>
              </a:rPr>
              <a:pPr>
                <a:defRPr/>
              </a:pPr>
              <a:t>68</a:t>
            </a:fld>
            <a:endParaRPr lang="en-US">
              <a:solidFill>
                <a:srgbClr val="FFFFFF"/>
              </a:solidFill>
            </a:endParaRPr>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a:spcBef>
                <a:spcPct val="50000"/>
              </a:spcBef>
              <a:defRPr/>
            </a:pPr>
            <a:r>
              <a:rPr lang="en-US" sz="4000" b="1" dirty="0">
                <a:solidFill>
                  <a:schemeClr val="accent1"/>
                </a:solidFill>
                <a:effectLst>
                  <a:outerShdw blurRad="38100" dist="38100" dir="2700000" algn="tl">
                    <a:srgbClr val="000000"/>
                  </a:outerShdw>
                </a:effectLst>
                <a:latin typeface="Times New Roman" pitchFamily="18" charset="0"/>
                <a:cs typeface="+mn-cs"/>
              </a:rPr>
              <a:t>The Objectives of Conflict Resolution</a:t>
            </a:r>
          </a:p>
        </p:txBody>
      </p:sp>
      <p:sp>
        <p:nvSpPr>
          <p:cNvPr id="36874" name="Rectangle 10"/>
          <p:cNvSpPr>
            <a:spLocks noChangeArrowheads="1"/>
          </p:cNvSpPr>
          <p:nvPr/>
        </p:nvSpPr>
        <p:spPr bwMode="auto">
          <a:xfrm>
            <a:off x="-37289" y="1032005"/>
            <a:ext cx="8839200" cy="646331"/>
          </a:xfrm>
          <a:prstGeom prst="rect">
            <a:avLst/>
          </a:prstGeom>
          <a:noFill/>
          <a:ln w="9525">
            <a:noFill/>
            <a:miter lim="800000"/>
            <a:headEnd/>
            <a:tailEnd/>
          </a:ln>
          <a:effectLst/>
        </p:spPr>
        <p:txBody>
          <a:bodyPr>
            <a:spAutoFit/>
          </a:bodyPr>
          <a:lstStyle/>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1.	Foundational Assumptions	</a:t>
            </a:r>
          </a:p>
        </p:txBody>
      </p:sp>
      <p:sp>
        <p:nvSpPr>
          <p:cNvPr id="2" name="Slide Number Placeholder 1"/>
          <p:cNvSpPr>
            <a:spLocks noGrp="1"/>
          </p:cNvSpPr>
          <p:nvPr>
            <p:ph type="sldNum" sz="quarter" idx="12"/>
          </p:nvPr>
        </p:nvSpPr>
        <p:spPr/>
        <p:txBody>
          <a:bodyPr/>
          <a:lstStyle/>
          <a:p>
            <a:pPr>
              <a:defRPr/>
            </a:pPr>
            <a:fld id="{7B1FC62B-73F9-4219-89EE-28619AC6550D}" type="slidenum">
              <a:rPr lang="en-US" smtClean="0"/>
              <a:pPr>
                <a:defRPr/>
              </a:pPr>
              <a:t>69</a:t>
            </a:fld>
            <a:endParaRPr lang="en-US"/>
          </a:p>
        </p:txBody>
      </p:sp>
      <p:sp>
        <p:nvSpPr>
          <p:cNvPr id="3" name="Rectangle 2"/>
          <p:cNvSpPr/>
          <p:nvPr/>
        </p:nvSpPr>
        <p:spPr>
          <a:xfrm>
            <a:off x="747713" y="4950610"/>
            <a:ext cx="4572000" cy="369332"/>
          </a:xfrm>
          <a:prstGeom prst="rect">
            <a:avLst/>
          </a:prstGeom>
        </p:spPr>
        <p:txBody>
          <a:bodyPr>
            <a:spAutoFit/>
          </a:bodyPr>
          <a:lstStyle/>
          <a:p>
            <a:endParaRPr lang="en-US" dirty="0"/>
          </a:p>
        </p:txBody>
      </p:sp>
      <p:sp>
        <p:nvSpPr>
          <p:cNvPr id="5" name="Rectangle 4"/>
          <p:cNvSpPr/>
          <p:nvPr/>
        </p:nvSpPr>
        <p:spPr>
          <a:xfrm>
            <a:off x="914399" y="1833895"/>
            <a:ext cx="7864813" cy="5109091"/>
          </a:xfrm>
          <a:prstGeom prst="rect">
            <a:avLst/>
          </a:prstGeom>
        </p:spPr>
        <p:txBody>
          <a:bodyPr wrap="square">
            <a:spAutoFit/>
          </a:bodyPr>
          <a:lstStyle/>
          <a:p>
            <a:pPr marL="714375" indent="-714375"/>
            <a:r>
              <a:rPr lang="en-US" sz="2800" b="1" dirty="0">
                <a:solidFill>
                  <a:srgbClr val="DDDDDD"/>
                </a:solidFill>
                <a:effectLst>
                  <a:outerShdw blurRad="38100" dist="38100" dir="2700000" algn="tl">
                    <a:srgbClr val="000000"/>
                  </a:outerShdw>
                </a:effectLst>
                <a:latin typeface="Arial" charset="0"/>
              </a:rPr>
              <a:t>A.	Christ desires harmony to exist in the Body of Christ, the local church. </a:t>
            </a:r>
          </a:p>
          <a:p>
            <a:pPr marL="714375" indent="-714375"/>
            <a:endParaRPr lang="en-US" sz="2800" b="1" dirty="0">
              <a:solidFill>
                <a:srgbClr val="DDDDDD"/>
              </a:solidFill>
              <a:effectLst>
                <a:outerShdw blurRad="38100" dist="38100" dir="2700000" algn="tl">
                  <a:srgbClr val="000000"/>
                </a:outerShdw>
              </a:effectLst>
              <a:latin typeface="Arial" charset="0"/>
            </a:endParaRPr>
          </a:p>
          <a:p>
            <a:pPr marL="714375" indent="-714375"/>
            <a:r>
              <a:rPr lang="en-US" sz="2800" b="1" dirty="0">
                <a:solidFill>
                  <a:srgbClr val="DDDDDD"/>
                </a:solidFill>
                <a:effectLst>
                  <a:outerShdw blurRad="38100" dist="38100" dir="2700000" algn="tl">
                    <a:srgbClr val="000000"/>
                  </a:outerShdw>
                </a:effectLst>
                <a:latin typeface="Arial" charset="0"/>
              </a:rPr>
              <a:t>B.	The Primary Objective is the Restoration of Broken Relationships.</a:t>
            </a:r>
          </a:p>
          <a:p>
            <a:pPr marL="714375" indent="-714375"/>
            <a:endParaRPr lang="en-US" sz="2800" b="1" dirty="0">
              <a:solidFill>
                <a:srgbClr val="DDDDDD"/>
              </a:solidFill>
              <a:effectLst>
                <a:outerShdw blurRad="38100" dist="38100" dir="2700000" algn="tl">
                  <a:srgbClr val="000000"/>
                </a:outerShdw>
              </a:effectLst>
              <a:latin typeface="Arial" charset="0"/>
            </a:endParaRPr>
          </a:p>
          <a:p>
            <a:pPr marL="714375" indent="-714375"/>
            <a:r>
              <a:rPr lang="en-US" sz="2800" b="1" dirty="0">
                <a:solidFill>
                  <a:srgbClr val="DDDDDD"/>
                </a:solidFill>
                <a:effectLst>
                  <a:outerShdw blurRad="38100" dist="38100" dir="2700000" algn="tl">
                    <a:srgbClr val="000000"/>
                  </a:outerShdw>
                </a:effectLst>
                <a:latin typeface="Arial" charset="0"/>
              </a:rPr>
              <a:t>C.	In the event of failure to achieve repentance, confession and forgiveness, the offending parties must be dismissed until such time as these biblical responses take place.  </a:t>
            </a:r>
          </a:p>
          <a:p>
            <a:pPr marL="714375" indent="-714375"/>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I.	The God of Peace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1682750"/>
            <a:ext cx="9144000" cy="5253746"/>
          </a:xfrm>
          <a:prstGeom prst="rect">
            <a:avLst/>
          </a:prstGeom>
          <a:noFill/>
          <a:ln w="9525">
            <a:noFill/>
            <a:miter lim="800000"/>
            <a:headEnd/>
            <a:tailEnd/>
          </a:ln>
          <a:effectLst/>
        </p:spPr>
        <p:txBody>
          <a:bodyPr>
            <a:spAutoFit/>
          </a:bodyPr>
          <a:lstStyle/>
          <a:p>
            <a:pPr marL="342900" indent="-342900">
              <a:lnSpc>
                <a:spcPct val="90000"/>
              </a:lnSpc>
              <a:spcBef>
                <a:spcPct val="50000"/>
              </a:spcBef>
              <a:defRPr/>
            </a:pPr>
            <a:r>
              <a:rPr lang="en-US" sz="3600" b="1" dirty="0">
                <a:solidFill>
                  <a:schemeClr val="accent1"/>
                </a:solidFill>
                <a:latin typeface="Arial" charset="0"/>
                <a:cs typeface="+mn-cs"/>
              </a:rPr>
              <a:t>					</a:t>
            </a:r>
            <a:r>
              <a:rPr lang="en-US" sz="3600" b="1" dirty="0">
                <a:solidFill>
                  <a:schemeClr val="accent1"/>
                </a:solidFill>
                <a:effectLst>
                  <a:outerShdw blurRad="38100" dist="38100" dir="2700000" algn="tl">
                    <a:srgbClr val="000000"/>
                  </a:outerShdw>
                </a:effectLst>
                <a:latin typeface="Arial" charset="0"/>
                <a:cs typeface="+mn-cs"/>
              </a:rPr>
              <a:t>Romans 15:33</a:t>
            </a:r>
          </a:p>
          <a:p>
            <a:pPr marL="342900" indent="-342900">
              <a:lnSpc>
                <a:spcPct val="90000"/>
              </a:lnSpc>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					Romans 16:20</a:t>
            </a:r>
          </a:p>
          <a:p>
            <a:pPr marL="342900" indent="-342900">
              <a:lnSpc>
                <a:spcPct val="90000"/>
              </a:lnSpc>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					Philippians 4:9</a:t>
            </a:r>
          </a:p>
          <a:p>
            <a:pPr marL="342900" indent="-342900">
              <a:lnSpc>
                <a:spcPct val="90000"/>
              </a:lnSpc>
              <a:spcBef>
                <a:spcPct val="50000"/>
              </a:spcBef>
              <a:defRPr/>
            </a:pPr>
            <a:r>
              <a:rPr lang="en-US" sz="3600" b="1" dirty="0">
                <a:solidFill>
                  <a:schemeClr val="accent1"/>
                </a:solidFill>
                <a:latin typeface="Arial" charset="0"/>
                <a:cs typeface="+mn-cs"/>
              </a:rPr>
              <a:t>					</a:t>
            </a:r>
            <a:r>
              <a:rPr lang="en-US" sz="3600" b="1" dirty="0">
                <a:solidFill>
                  <a:schemeClr val="accent1"/>
                </a:solidFill>
                <a:effectLst>
                  <a:outerShdw blurRad="38100" dist="38100" dir="2700000" algn="tl">
                    <a:srgbClr val="000000"/>
                  </a:outerShdw>
                </a:effectLst>
                <a:latin typeface="Arial" charset="0"/>
                <a:cs typeface="+mn-cs"/>
              </a:rPr>
              <a:t>1 Thessalonians 5:23</a:t>
            </a:r>
          </a:p>
          <a:p>
            <a:pPr marL="342900" indent="-342900">
              <a:lnSpc>
                <a:spcPct val="90000"/>
              </a:lnSpc>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					Hebrews 13:20-21</a:t>
            </a:r>
          </a:p>
          <a:p>
            <a:pPr marL="342900" indent="-342900">
              <a:lnSpc>
                <a:spcPct val="90000"/>
              </a:lnSpc>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					Judges 6:24</a:t>
            </a:r>
            <a:endParaRPr lang="en-US" sz="3600" b="1" dirty="0">
              <a:solidFill>
                <a:schemeClr val="accent1"/>
              </a:solidFill>
              <a:latin typeface="Arial" charset="0"/>
              <a:cs typeface="+mn-cs"/>
            </a:endParaRPr>
          </a:p>
          <a:p>
            <a:pPr marL="342900" indent="-342900">
              <a:lnSpc>
                <a:spcPct val="90000"/>
              </a:lnSpc>
              <a:spcBef>
                <a:spcPct val="50000"/>
              </a:spcBef>
              <a:defRPr/>
            </a:pPr>
            <a:endParaRPr lang="en-US" sz="3600" b="1" dirty="0">
              <a:solidFill>
                <a:schemeClr val="accent1"/>
              </a:solidFill>
              <a:latin typeface="Arial" charset="0"/>
              <a:cs typeface="+mn-cs"/>
            </a:endParaRPr>
          </a:p>
        </p:txBody>
      </p:sp>
      <p:sp>
        <p:nvSpPr>
          <p:cNvPr id="100358" name="Rectangle 6"/>
          <p:cNvSpPr>
            <a:spLocks noChangeArrowheads="1"/>
          </p:cNvSpPr>
          <p:nvPr/>
        </p:nvSpPr>
        <p:spPr bwMode="auto">
          <a:xfrm>
            <a:off x="0" y="914400"/>
            <a:ext cx="9144000" cy="708025"/>
          </a:xfrm>
          <a:prstGeom prst="rect">
            <a:avLst/>
          </a:prstGeom>
          <a:noFill/>
          <a:ln w="9525">
            <a:noFill/>
            <a:miter lim="800000"/>
            <a:headEnd/>
            <a:tailEnd/>
          </a:ln>
          <a:effectLst/>
        </p:spPr>
        <p:txBody>
          <a:bodyPr>
            <a:spAutoFit/>
          </a:bodyPr>
          <a:lstStyle/>
          <a:p>
            <a:pPr lvl="2">
              <a:defRPr/>
            </a:pPr>
            <a:r>
              <a:rPr lang="en-US" sz="4000" b="1" dirty="0">
                <a:solidFill>
                  <a:schemeClr val="accent1"/>
                </a:solidFill>
                <a:effectLst>
                  <a:outerShdw blurRad="38100" dist="38100" dir="2700000" algn="tl">
                    <a:srgbClr val="000000"/>
                  </a:outerShdw>
                </a:effectLst>
                <a:latin typeface="Arial" charset="0"/>
                <a:cs typeface="+mn-cs"/>
              </a:rPr>
              <a:t>A.	God is the “God of Peace”</a:t>
            </a:r>
          </a:p>
        </p:txBody>
      </p:sp>
      <p:sp>
        <p:nvSpPr>
          <p:cNvPr id="2" name="Slide Number Placeholder 1"/>
          <p:cNvSpPr>
            <a:spLocks noGrp="1"/>
          </p:cNvSpPr>
          <p:nvPr>
            <p:ph type="sldNum" sz="quarter" idx="12"/>
          </p:nvPr>
        </p:nvSpPr>
        <p:spPr/>
        <p:txBody>
          <a:bodyPr/>
          <a:lstStyle/>
          <a:p>
            <a:pPr>
              <a:defRPr/>
            </a:pPr>
            <a:fld id="{93046CFF-3FFF-43BD-9EE2-DFF1159C948F}" type="slidenum">
              <a:rPr lang="en-US" smtClean="0"/>
              <a:pPr>
                <a:defRPr/>
              </a:pPr>
              <a:t>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anim calcmode="lin" valueType="num">
                                      <p:cBhvr additive="base">
                                        <p:cTn id="7" dur="500" fill="hold"/>
                                        <p:tgtEl>
                                          <p:spTgt spid="100358"/>
                                        </p:tgtEl>
                                        <p:attrNameLst>
                                          <p:attrName>ppt_x</p:attrName>
                                        </p:attrNameLst>
                                      </p:cBhvr>
                                      <p:tavLst>
                                        <p:tav tm="0">
                                          <p:val>
                                            <p:strVal val="#ppt_x"/>
                                          </p:val>
                                        </p:tav>
                                        <p:tav tm="100000">
                                          <p:val>
                                            <p:strVal val="#ppt_x"/>
                                          </p:val>
                                        </p:tav>
                                      </p:tavLst>
                                    </p:anim>
                                    <p:anim calcmode="lin" valueType="num">
                                      <p:cBhvr additive="base">
                                        <p:cTn id="8" dur="500" fill="hold"/>
                                        <p:tgtEl>
                                          <p:spTgt spid="1003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0356"/>
                                        </p:tgtEl>
                                        <p:attrNameLst>
                                          <p:attrName>style.visibility</p:attrName>
                                        </p:attrNameLst>
                                      </p:cBhvr>
                                      <p:to>
                                        <p:strVal val="visible"/>
                                      </p:to>
                                    </p:set>
                                    <p:animEffect transition="in" filter="fade">
                                      <p:cBhvr>
                                        <p:cTn id="13" dur="1000"/>
                                        <p:tgtEl>
                                          <p:spTgt spid="100356"/>
                                        </p:tgtEl>
                                      </p:cBhvr>
                                    </p:animEffect>
                                    <p:anim calcmode="lin" valueType="num">
                                      <p:cBhvr>
                                        <p:cTn id="14" dur="1000" fill="hold"/>
                                        <p:tgtEl>
                                          <p:spTgt spid="100356"/>
                                        </p:tgtEl>
                                        <p:attrNameLst>
                                          <p:attrName>ppt_x</p:attrName>
                                        </p:attrNameLst>
                                      </p:cBhvr>
                                      <p:tavLst>
                                        <p:tav tm="0">
                                          <p:val>
                                            <p:strVal val="#ppt_x"/>
                                          </p:val>
                                        </p:tav>
                                        <p:tav tm="100000">
                                          <p:val>
                                            <p:strVal val="#ppt_x"/>
                                          </p:val>
                                        </p:tav>
                                      </p:tavLst>
                                    </p:anim>
                                    <p:anim calcmode="lin" valueType="num">
                                      <p:cBhvr>
                                        <p:cTn id="15" dur="1000" fill="hold"/>
                                        <p:tgtEl>
                                          <p:spTgt spid="1003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0"/>
            <a:ext cx="9144000" cy="7016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2. 	4 Levels of Conflict Resolution</a:t>
            </a:r>
            <a:endParaRPr lang="en-US" sz="4000" b="1" dirty="0">
              <a:solidFill>
                <a:schemeClr val="accent1"/>
              </a:solidFill>
              <a:latin typeface="Arial" charset="0"/>
              <a:cs typeface="+mn-cs"/>
            </a:endParaRPr>
          </a:p>
        </p:txBody>
      </p:sp>
      <p:sp>
        <p:nvSpPr>
          <p:cNvPr id="47108" name="Rectangle 4"/>
          <p:cNvSpPr>
            <a:spLocks noChangeArrowheads="1"/>
          </p:cNvSpPr>
          <p:nvPr/>
        </p:nvSpPr>
        <p:spPr bwMode="auto">
          <a:xfrm>
            <a:off x="0" y="1066800"/>
            <a:ext cx="9144000" cy="701675"/>
          </a:xfrm>
          <a:prstGeom prst="rect">
            <a:avLst/>
          </a:prstGeom>
          <a:noFill/>
          <a:ln w="9525">
            <a:noFill/>
            <a:miter lim="800000"/>
            <a:headEnd/>
            <a:tailEnd/>
          </a:ln>
          <a:effectLst/>
        </p:spPr>
        <p:txBody>
          <a:bodyPr>
            <a:spAutoFit/>
          </a:bodyPr>
          <a:lstStyle/>
          <a:p>
            <a:pPr lvl="2">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A.	Peace with God</a:t>
            </a:r>
            <a:endParaRPr lang="en-US" sz="4000" b="1" dirty="0">
              <a:solidFill>
                <a:schemeClr val="accent1"/>
              </a:solidFill>
              <a:latin typeface="Arial" charset="0"/>
              <a:cs typeface="+mn-cs"/>
            </a:endParaRPr>
          </a:p>
        </p:txBody>
      </p:sp>
      <p:sp>
        <p:nvSpPr>
          <p:cNvPr id="47110" name="Rectangle 6"/>
          <p:cNvSpPr>
            <a:spLocks noChangeArrowheads="1"/>
          </p:cNvSpPr>
          <p:nvPr/>
        </p:nvSpPr>
        <p:spPr bwMode="auto">
          <a:xfrm>
            <a:off x="0" y="3370917"/>
            <a:ext cx="9144000" cy="1323439"/>
          </a:xfrm>
          <a:prstGeom prst="rect">
            <a:avLst/>
          </a:prstGeom>
          <a:noFill/>
          <a:ln w="9525">
            <a:noFill/>
            <a:miter lim="800000"/>
            <a:headEnd/>
            <a:tailEnd/>
          </a:ln>
          <a:effectLst/>
        </p:spPr>
        <p:txBody>
          <a:bodyPr>
            <a:spAutoFit/>
          </a:bodyPr>
          <a:lstStyle/>
          <a:p>
            <a:pPr lvl="2">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C.	Peace with Others—Making 	Peace in the Church</a:t>
            </a:r>
            <a:endParaRPr lang="en-US" sz="4000" b="1" dirty="0">
              <a:solidFill>
                <a:schemeClr val="accent1"/>
              </a:solidFill>
              <a:latin typeface="Arial" charset="0"/>
              <a:cs typeface="+mn-cs"/>
            </a:endParaRPr>
          </a:p>
        </p:txBody>
      </p:sp>
      <p:sp>
        <p:nvSpPr>
          <p:cNvPr id="2" name="Slide Number Placeholder 1"/>
          <p:cNvSpPr>
            <a:spLocks noGrp="1"/>
          </p:cNvSpPr>
          <p:nvPr>
            <p:ph type="sldNum" sz="quarter" idx="12"/>
          </p:nvPr>
        </p:nvSpPr>
        <p:spPr/>
        <p:txBody>
          <a:bodyPr/>
          <a:lstStyle/>
          <a:p>
            <a:pPr>
              <a:defRPr/>
            </a:pPr>
            <a:fld id="{152150A1-2EF8-4E4D-A0B2-E10C42274083}" type="slidenum">
              <a:rPr lang="en-US" smtClean="0"/>
              <a:pPr>
                <a:defRPr/>
              </a:pPr>
              <a:t>70</a:t>
            </a:fld>
            <a:endParaRPr lang="en-US"/>
          </a:p>
        </p:txBody>
      </p:sp>
      <p:sp>
        <p:nvSpPr>
          <p:cNvPr id="6" name="Rectangle 6"/>
          <p:cNvSpPr>
            <a:spLocks noChangeArrowheads="1"/>
          </p:cNvSpPr>
          <p:nvPr/>
        </p:nvSpPr>
        <p:spPr bwMode="auto">
          <a:xfrm>
            <a:off x="-19455" y="2304117"/>
            <a:ext cx="9144000" cy="707886"/>
          </a:xfrm>
          <a:prstGeom prst="rect">
            <a:avLst/>
          </a:prstGeom>
          <a:noFill/>
          <a:ln w="9525">
            <a:noFill/>
            <a:miter lim="800000"/>
            <a:headEnd/>
            <a:tailEnd/>
          </a:ln>
          <a:effectLst/>
        </p:spPr>
        <p:txBody>
          <a:bodyPr>
            <a:spAutoFit/>
          </a:bodyPr>
          <a:lstStyle/>
          <a:p>
            <a:pPr lvl="2">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B.	Peace with Ourselves</a:t>
            </a:r>
            <a:endParaRPr lang="en-US" sz="4000" b="1" dirty="0">
              <a:solidFill>
                <a:schemeClr val="accent1"/>
              </a:solidFill>
              <a:latin typeface="Arial" charset="0"/>
              <a:cs typeface="+mn-cs"/>
            </a:endParaRPr>
          </a:p>
        </p:txBody>
      </p:sp>
      <p:sp>
        <p:nvSpPr>
          <p:cNvPr id="7" name="Rectangle 6"/>
          <p:cNvSpPr>
            <a:spLocks noChangeArrowheads="1"/>
          </p:cNvSpPr>
          <p:nvPr/>
        </p:nvSpPr>
        <p:spPr bwMode="auto">
          <a:xfrm>
            <a:off x="14592" y="5041389"/>
            <a:ext cx="9144000" cy="707886"/>
          </a:xfrm>
          <a:prstGeom prst="rect">
            <a:avLst/>
          </a:prstGeom>
          <a:noFill/>
          <a:ln w="9525">
            <a:noFill/>
            <a:miter lim="800000"/>
            <a:headEnd/>
            <a:tailEnd/>
          </a:ln>
          <a:effectLst/>
        </p:spPr>
        <p:txBody>
          <a:bodyPr>
            <a:spAutoFit/>
          </a:bodyPr>
          <a:lstStyle/>
          <a:p>
            <a:pPr lvl="2">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B.	Peace with Difficult People</a:t>
            </a:r>
            <a:endParaRPr lang="en-US" sz="4000" b="1" dirty="0">
              <a:solidFill>
                <a:schemeClr val="accent1"/>
              </a:solidFill>
              <a:latin typeface="Arial" charset="0"/>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linds(horizontal)">
                                      <p:cBhvr>
                                        <p:cTn id="7" dur="500"/>
                                        <p:tgtEl>
                                          <p:spTgt spid="47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110"/>
                                        </p:tgtEl>
                                        <p:attrNameLst>
                                          <p:attrName>style.visibility</p:attrName>
                                        </p:attrNameLst>
                                      </p:cBhvr>
                                      <p:to>
                                        <p:strVal val="visible"/>
                                      </p:to>
                                    </p:set>
                                    <p:animEffect transition="in" filter="checkerboard(across)">
                                      <p:cBhvr>
                                        <p:cTn id="17" dur="500"/>
                                        <p:tgtEl>
                                          <p:spTgt spid="471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10" grpId="0"/>
      <p:bldP spid="6" grpId="0"/>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0"/>
            <a:ext cx="9144000" cy="7016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sz="4000" b="1">
                <a:solidFill>
                  <a:schemeClr val="accent1"/>
                </a:solidFill>
                <a:effectLst>
                  <a:outerShdw blurRad="38100" dist="38100" dir="2700000" algn="tl">
                    <a:srgbClr val="000000"/>
                  </a:outerShdw>
                </a:effectLst>
                <a:latin typeface="Arial" charset="0"/>
                <a:cs typeface="+mn-cs"/>
              </a:rPr>
              <a:t>Our First Response to Offense</a:t>
            </a:r>
            <a:r>
              <a:rPr lang="en-US" sz="4000" b="1">
                <a:solidFill>
                  <a:schemeClr val="accent1"/>
                </a:solidFill>
                <a:latin typeface="Arial" charset="0"/>
                <a:cs typeface="+mn-cs"/>
              </a:rPr>
              <a:t> </a:t>
            </a:r>
          </a:p>
        </p:txBody>
      </p:sp>
      <p:sp>
        <p:nvSpPr>
          <p:cNvPr id="47108" name="Rectangle 4"/>
          <p:cNvSpPr>
            <a:spLocks noChangeArrowheads="1"/>
          </p:cNvSpPr>
          <p:nvPr/>
        </p:nvSpPr>
        <p:spPr bwMode="auto">
          <a:xfrm>
            <a:off x="0" y="1066800"/>
            <a:ext cx="9144000" cy="701675"/>
          </a:xfrm>
          <a:prstGeom prst="rect">
            <a:avLst/>
          </a:prstGeom>
          <a:noFill/>
          <a:ln w="9525">
            <a:noFill/>
            <a:miter lim="800000"/>
            <a:headEnd/>
            <a:tailEnd/>
          </a:ln>
          <a:effectLst/>
        </p:spPr>
        <p:txBody>
          <a:bodyPr>
            <a:spAutoFit/>
          </a:bodyPr>
          <a:lstStyle/>
          <a:p>
            <a:pPr>
              <a:spcBef>
                <a:spcPct val="50000"/>
              </a:spcBef>
              <a:defRPr/>
            </a:pPr>
            <a:r>
              <a:rPr lang="en-US" sz="4000" b="1">
                <a:solidFill>
                  <a:schemeClr val="accent1"/>
                </a:solidFill>
                <a:effectLst>
                  <a:outerShdw blurRad="38100" dist="38100" dir="2700000" algn="tl">
                    <a:srgbClr val="000000"/>
                  </a:outerShdw>
                </a:effectLst>
                <a:latin typeface="Arial" charset="0"/>
                <a:cs typeface="+mn-cs"/>
              </a:rPr>
              <a:t>Passage:  1 Peter 4:8</a:t>
            </a:r>
            <a:r>
              <a:rPr lang="en-US" sz="4000" b="1">
                <a:solidFill>
                  <a:schemeClr val="accent1"/>
                </a:solidFill>
                <a:latin typeface="Arial" charset="0"/>
                <a:cs typeface="+mn-cs"/>
              </a:rPr>
              <a:t> </a:t>
            </a:r>
          </a:p>
        </p:txBody>
      </p:sp>
      <p:sp>
        <p:nvSpPr>
          <p:cNvPr id="47110" name="Rectangle 6"/>
          <p:cNvSpPr>
            <a:spLocks noChangeArrowheads="1"/>
          </p:cNvSpPr>
          <p:nvPr/>
        </p:nvSpPr>
        <p:spPr bwMode="auto">
          <a:xfrm>
            <a:off x="0" y="2209800"/>
            <a:ext cx="9144000" cy="1920875"/>
          </a:xfrm>
          <a:prstGeom prst="rect">
            <a:avLst/>
          </a:prstGeom>
          <a:noFill/>
          <a:ln w="9525">
            <a:noFill/>
            <a:miter lim="800000"/>
            <a:headEnd/>
            <a:tailEnd/>
          </a:ln>
          <a:effectLst/>
        </p:spPr>
        <p:txBody>
          <a:bodyPr>
            <a:spAutoFit/>
          </a:bodyPr>
          <a:lstStyle/>
          <a:p>
            <a:pPr>
              <a:spcBef>
                <a:spcPct val="50000"/>
              </a:spcBef>
              <a:defRPr/>
            </a:pPr>
            <a:r>
              <a:rPr lang="en-US" sz="4000" b="1">
                <a:solidFill>
                  <a:schemeClr val="accent1"/>
                </a:solidFill>
                <a:effectLst>
                  <a:outerShdw blurRad="38100" dist="38100" dir="2700000" algn="tl">
                    <a:srgbClr val="000000"/>
                  </a:outerShdw>
                </a:effectLst>
                <a:latin typeface="Arial" charset="0"/>
                <a:cs typeface="+mn-cs"/>
              </a:rPr>
              <a:t>“And above all things have a fervent love for one another, for love will cover a multitude of sins.”</a:t>
            </a:r>
            <a:r>
              <a:rPr lang="en-US" sz="4000" b="1">
                <a:solidFill>
                  <a:schemeClr val="accent1"/>
                </a:solidFill>
                <a:latin typeface="Arial" charset="0"/>
                <a:cs typeface="+mn-cs"/>
              </a:rPr>
              <a:t>  </a:t>
            </a:r>
          </a:p>
        </p:txBody>
      </p:sp>
      <p:sp>
        <p:nvSpPr>
          <p:cNvPr id="2" name="Slide Number Placeholder 1"/>
          <p:cNvSpPr>
            <a:spLocks noGrp="1"/>
          </p:cNvSpPr>
          <p:nvPr>
            <p:ph type="sldNum" sz="quarter" idx="12"/>
          </p:nvPr>
        </p:nvSpPr>
        <p:spPr/>
        <p:txBody>
          <a:bodyPr/>
          <a:lstStyle/>
          <a:p>
            <a:pPr>
              <a:defRPr/>
            </a:pPr>
            <a:fld id="{152150A1-2EF8-4E4D-A0B2-E10C42274083}" type="slidenum">
              <a:rPr lang="en-US" smtClean="0"/>
              <a:pPr>
                <a:defRPr/>
              </a:pPr>
              <a:t>71</a:t>
            </a:fld>
            <a:endParaRPr lang="en-US"/>
          </a:p>
        </p:txBody>
      </p:sp>
    </p:spTree>
    <p:extLst>
      <p:ext uri="{BB962C8B-B14F-4D97-AF65-F5344CB8AC3E}">
        <p14:creationId xmlns:p14="http://schemas.microsoft.com/office/powerpoint/2010/main" val="272320243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linds(horizontal)">
                                      <p:cBhvr>
                                        <p:cTn id="7" dur="500"/>
                                        <p:tgtEl>
                                          <p:spTgt spid="47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110"/>
                                        </p:tgtEl>
                                        <p:attrNameLst>
                                          <p:attrName>style.visibility</p:attrName>
                                        </p:attrNameLst>
                                      </p:cBhvr>
                                      <p:to>
                                        <p:strVal val="visible"/>
                                      </p:to>
                                    </p:set>
                                    <p:animEffect transition="in" filter="checkerboard(across)">
                                      <p:cBhvr>
                                        <p:cTn id="12" dur="5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10"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0"/>
            <a:ext cx="9144000" cy="1323439"/>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r>
              <a:rPr lang="en-US" sz="4000" b="1" dirty="0">
                <a:solidFill>
                  <a:schemeClr val="tx2"/>
                </a:solidFill>
              </a:rPr>
              <a:t>Essential Keys for Biblical Conflict Resolution:</a:t>
            </a:r>
            <a:endParaRPr lang="en-US" sz="4000" dirty="0">
              <a:solidFill>
                <a:schemeClr val="tx2"/>
              </a:solidFill>
            </a:endParaRPr>
          </a:p>
        </p:txBody>
      </p:sp>
      <p:sp>
        <p:nvSpPr>
          <p:cNvPr id="47108" name="Rectangle 4"/>
          <p:cNvSpPr>
            <a:spLocks noChangeArrowheads="1"/>
          </p:cNvSpPr>
          <p:nvPr/>
        </p:nvSpPr>
        <p:spPr bwMode="auto">
          <a:xfrm>
            <a:off x="-6824" y="1676400"/>
            <a:ext cx="9144000" cy="5940088"/>
          </a:xfrm>
          <a:prstGeom prst="rect">
            <a:avLst/>
          </a:prstGeom>
          <a:noFill/>
          <a:ln w="9525">
            <a:noFill/>
            <a:miter lim="800000"/>
            <a:headEnd/>
            <a:tailEnd/>
          </a:ln>
          <a:effectLst/>
        </p:spPr>
        <p:txBody>
          <a:bodyPr>
            <a:spAutoFit/>
          </a:bodyPr>
          <a:lstStyle/>
          <a:p>
            <a:pPr marL="571500" indent="-571500">
              <a:spcBef>
                <a:spcPct val="50000"/>
              </a:spcBef>
              <a:buFont typeface="Wingdings" panose="05000000000000000000" pitchFamily="2" charset="2"/>
              <a:buChar char="ü"/>
              <a:defRPr/>
            </a:pPr>
            <a:r>
              <a:rPr lang="en-US" sz="4000" b="1" dirty="0">
                <a:solidFill>
                  <a:schemeClr val="accent1"/>
                </a:solidFill>
                <a:effectLst>
                  <a:outerShdw blurRad="38100" dist="38100" dir="2700000" algn="tl">
                    <a:srgbClr val="000000"/>
                  </a:outerShdw>
                </a:effectLst>
                <a:latin typeface="Arial" charset="0"/>
                <a:cs typeface="+mn-cs"/>
              </a:rPr>
              <a:t>Keep the circle small!</a:t>
            </a:r>
          </a:p>
          <a:p>
            <a:pPr marL="571500" indent="-571500">
              <a:spcBef>
                <a:spcPct val="50000"/>
              </a:spcBef>
              <a:buFont typeface="Wingdings" panose="05000000000000000000" pitchFamily="2" charset="2"/>
              <a:buChar char="ü"/>
              <a:defRPr/>
            </a:pPr>
            <a:r>
              <a:rPr lang="en-US" sz="4000" b="1" dirty="0">
                <a:solidFill>
                  <a:schemeClr val="accent1"/>
                </a:solidFill>
                <a:effectLst>
                  <a:outerShdw blurRad="38100" dist="38100" dir="2700000" algn="tl">
                    <a:srgbClr val="000000"/>
                  </a:outerShdw>
                </a:effectLst>
                <a:latin typeface="Arial" charset="0"/>
                <a:cs typeface="+mn-cs"/>
              </a:rPr>
              <a:t>Own your own</a:t>
            </a:r>
          </a:p>
          <a:p>
            <a:pPr marL="571500" indent="-571500">
              <a:spcBef>
                <a:spcPct val="50000"/>
              </a:spcBef>
              <a:buFont typeface="Wingdings" panose="05000000000000000000" pitchFamily="2" charset="2"/>
              <a:buChar char="ü"/>
              <a:defRPr/>
            </a:pPr>
            <a:r>
              <a:rPr lang="en-US" sz="4000" b="1" dirty="0">
                <a:solidFill>
                  <a:schemeClr val="accent1"/>
                </a:solidFill>
                <a:effectLst>
                  <a:outerShdw blurRad="38100" dist="38100" dir="2700000" algn="tl">
                    <a:srgbClr val="000000"/>
                  </a:outerShdw>
                </a:effectLst>
                <a:latin typeface="Arial" charset="0"/>
                <a:cs typeface="+mn-cs"/>
              </a:rPr>
              <a:t>Apply the proper passage to the  conflict issue at hand and the appropriate responses to each. Matthew 18:15-18 is not the cure-all for every conflict </a:t>
            </a:r>
          </a:p>
          <a:p>
            <a:pPr marL="571500" indent="-571500">
              <a:spcBef>
                <a:spcPct val="50000"/>
              </a:spcBef>
              <a:buFont typeface="Wingdings" panose="05000000000000000000" pitchFamily="2" charset="2"/>
              <a:buChar char="ü"/>
              <a:defRPr/>
            </a:pPr>
            <a:endParaRPr lang="en-US" sz="4000" b="1" dirty="0">
              <a:solidFill>
                <a:schemeClr val="accent1"/>
              </a:solidFill>
              <a:latin typeface="Arial" charset="0"/>
              <a:cs typeface="+mn-cs"/>
            </a:endParaRPr>
          </a:p>
        </p:txBody>
      </p:sp>
      <p:sp>
        <p:nvSpPr>
          <p:cNvPr id="2" name="Slide Number Placeholder 1"/>
          <p:cNvSpPr>
            <a:spLocks noGrp="1"/>
          </p:cNvSpPr>
          <p:nvPr>
            <p:ph type="sldNum" sz="quarter" idx="12"/>
          </p:nvPr>
        </p:nvSpPr>
        <p:spPr/>
        <p:txBody>
          <a:bodyPr/>
          <a:lstStyle/>
          <a:p>
            <a:pPr>
              <a:defRPr/>
            </a:pPr>
            <a:fld id="{152150A1-2EF8-4E4D-A0B2-E10C42274083}" type="slidenum">
              <a:rPr lang="en-US" smtClean="0"/>
              <a:pPr>
                <a:defRPr/>
              </a:pPr>
              <a:t>72</a:t>
            </a:fld>
            <a:endParaRPr lang="en-US"/>
          </a:p>
        </p:txBody>
      </p:sp>
    </p:spTree>
    <p:extLst>
      <p:ext uri="{BB962C8B-B14F-4D97-AF65-F5344CB8AC3E}">
        <p14:creationId xmlns:p14="http://schemas.microsoft.com/office/powerpoint/2010/main" val="210040890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linds(horizontal)">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7108">
                                            <p:txEl>
                                              <p:pRg st="0" end="0"/>
                                            </p:txEl>
                                          </p:spTgt>
                                        </p:tgtEl>
                                        <p:attrNameLst>
                                          <p:attrName>style.visibility</p:attrName>
                                        </p:attrNameLst>
                                      </p:cBhvr>
                                      <p:to>
                                        <p:strVal val="visible"/>
                                      </p:to>
                                    </p:set>
                                    <p:animEffect transition="in" filter="barn(inVertical)">
                                      <p:cBhvr>
                                        <p:cTn id="12" dur="500"/>
                                        <p:tgtEl>
                                          <p:spTgt spid="471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7108">
                                            <p:txEl>
                                              <p:pRg st="1" end="1"/>
                                            </p:txEl>
                                          </p:spTgt>
                                        </p:tgtEl>
                                        <p:attrNameLst>
                                          <p:attrName>style.visibility</p:attrName>
                                        </p:attrNameLst>
                                      </p:cBhvr>
                                      <p:to>
                                        <p:strVal val="visible"/>
                                      </p:to>
                                    </p:set>
                                    <p:animEffect transition="in" filter="barn(inVertical)">
                                      <p:cBhvr>
                                        <p:cTn id="17" dur="500"/>
                                        <p:tgtEl>
                                          <p:spTgt spid="4710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7108">
                                            <p:txEl>
                                              <p:pRg st="2" end="2"/>
                                            </p:txEl>
                                          </p:spTgt>
                                        </p:tgtEl>
                                        <p:attrNameLst>
                                          <p:attrName>style.visibility</p:attrName>
                                        </p:attrNameLst>
                                      </p:cBhvr>
                                      <p:to>
                                        <p:strVal val="visible"/>
                                      </p:to>
                                    </p:set>
                                    <p:animEffect transition="in" filter="barn(inVertical)">
                                      <p:cBhvr>
                                        <p:cTn id="22" dur="500"/>
                                        <p:tgtEl>
                                          <p:spTgt spid="471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0"/>
            <a:ext cx="9144000" cy="1323439"/>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r>
              <a:rPr lang="en-US" sz="4000" b="1" dirty="0">
                <a:solidFill>
                  <a:schemeClr val="tx2"/>
                </a:solidFill>
              </a:rPr>
              <a:t>Essential Keys for Biblical Conflict Resolution:</a:t>
            </a:r>
            <a:endParaRPr lang="en-US" sz="4000" dirty="0">
              <a:solidFill>
                <a:schemeClr val="tx2"/>
              </a:solidFill>
            </a:endParaRPr>
          </a:p>
        </p:txBody>
      </p:sp>
      <p:sp>
        <p:nvSpPr>
          <p:cNvPr id="47108" name="Rectangle 4"/>
          <p:cNvSpPr>
            <a:spLocks noChangeArrowheads="1"/>
          </p:cNvSpPr>
          <p:nvPr/>
        </p:nvSpPr>
        <p:spPr bwMode="auto">
          <a:xfrm>
            <a:off x="-6824" y="1676400"/>
            <a:ext cx="9144000" cy="1631216"/>
          </a:xfrm>
          <a:prstGeom prst="rect">
            <a:avLst/>
          </a:prstGeom>
          <a:noFill/>
          <a:ln w="9525">
            <a:noFill/>
            <a:miter lim="800000"/>
            <a:headEnd/>
            <a:tailEnd/>
          </a:ln>
          <a:effectLst/>
        </p:spPr>
        <p:txBody>
          <a:bodyPr>
            <a:spAutoFit/>
          </a:bodyPr>
          <a:lstStyle/>
          <a:p>
            <a:pPr marL="571500" indent="-571500">
              <a:spcBef>
                <a:spcPct val="50000"/>
              </a:spcBef>
              <a:buFont typeface="Wingdings" panose="05000000000000000000" pitchFamily="2" charset="2"/>
              <a:buChar char="ü"/>
              <a:defRPr/>
            </a:pPr>
            <a:r>
              <a:rPr lang="en-US" sz="4000" b="1">
                <a:solidFill>
                  <a:schemeClr val="accent1"/>
                </a:solidFill>
                <a:effectLst>
                  <a:outerShdw blurRad="38100" dist="38100" dir="2700000" algn="tl">
                    <a:srgbClr val="000000"/>
                  </a:outerShdw>
                </a:effectLst>
                <a:latin typeface="Arial" charset="0"/>
                <a:cs typeface="+mn-cs"/>
              </a:rPr>
              <a:t>You know, you go!</a:t>
            </a:r>
            <a:endParaRPr lang="en-US" sz="4000" b="1" dirty="0">
              <a:solidFill>
                <a:schemeClr val="accent1"/>
              </a:solidFill>
              <a:effectLst>
                <a:outerShdw blurRad="38100" dist="38100" dir="2700000" algn="tl">
                  <a:srgbClr val="000000"/>
                </a:outerShdw>
              </a:effectLst>
              <a:latin typeface="Arial" charset="0"/>
              <a:cs typeface="+mn-cs"/>
            </a:endParaRPr>
          </a:p>
          <a:p>
            <a:pPr marL="571500" indent="-571500">
              <a:spcBef>
                <a:spcPct val="50000"/>
              </a:spcBef>
              <a:buFont typeface="Wingdings" panose="05000000000000000000" pitchFamily="2" charset="2"/>
              <a:buChar char="ü"/>
              <a:defRPr/>
            </a:pPr>
            <a:endParaRPr lang="en-US" sz="4000" b="1" dirty="0">
              <a:solidFill>
                <a:schemeClr val="accent1"/>
              </a:solidFill>
              <a:latin typeface="Arial" charset="0"/>
              <a:cs typeface="+mn-cs"/>
            </a:endParaRPr>
          </a:p>
        </p:txBody>
      </p:sp>
      <p:sp>
        <p:nvSpPr>
          <p:cNvPr id="2" name="Slide Number Placeholder 1"/>
          <p:cNvSpPr>
            <a:spLocks noGrp="1"/>
          </p:cNvSpPr>
          <p:nvPr>
            <p:ph type="sldNum" sz="quarter" idx="12"/>
          </p:nvPr>
        </p:nvSpPr>
        <p:spPr/>
        <p:txBody>
          <a:bodyPr/>
          <a:lstStyle/>
          <a:p>
            <a:pPr>
              <a:defRPr/>
            </a:pPr>
            <a:fld id="{152150A1-2EF8-4E4D-A0B2-E10C42274083}" type="slidenum">
              <a:rPr lang="en-US" smtClean="0"/>
              <a:pPr>
                <a:defRPr/>
              </a:pPr>
              <a:t>73</a:t>
            </a:fld>
            <a:endParaRPr lang="en-US"/>
          </a:p>
        </p:txBody>
      </p:sp>
    </p:spTree>
    <p:extLst>
      <p:ext uri="{BB962C8B-B14F-4D97-AF65-F5344CB8AC3E}">
        <p14:creationId xmlns:p14="http://schemas.microsoft.com/office/powerpoint/2010/main" val="350357960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linds(horizontal)">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7108">
                                            <p:txEl>
                                              <p:pRg st="0" end="0"/>
                                            </p:txEl>
                                          </p:spTgt>
                                        </p:tgtEl>
                                        <p:attrNameLst>
                                          <p:attrName>style.visibility</p:attrName>
                                        </p:attrNameLst>
                                      </p:cBhvr>
                                      <p:to>
                                        <p:strVal val="visible"/>
                                      </p:to>
                                    </p:set>
                                    <p:animEffect transition="in" filter="barn(inVertical)">
                                      <p:cBhvr>
                                        <p:cTn id="12" dur="500"/>
                                        <p:tgtEl>
                                          <p:spTgt spid="471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6824" y="0"/>
            <a:ext cx="9144000" cy="923330"/>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a:r>
              <a:rPr lang="en-US" sz="5400" b="1" dirty="0">
                <a:solidFill>
                  <a:schemeClr val="tx2"/>
                </a:solidFill>
              </a:rPr>
              <a:t>Breakout Session</a:t>
            </a:r>
            <a:endParaRPr lang="en-US" sz="5400" dirty="0">
              <a:solidFill>
                <a:schemeClr val="tx2"/>
              </a:solidFill>
            </a:endParaRPr>
          </a:p>
        </p:txBody>
      </p:sp>
      <p:sp>
        <p:nvSpPr>
          <p:cNvPr id="47108" name="Rectangle 4"/>
          <p:cNvSpPr>
            <a:spLocks noChangeArrowheads="1"/>
          </p:cNvSpPr>
          <p:nvPr/>
        </p:nvSpPr>
        <p:spPr bwMode="auto">
          <a:xfrm>
            <a:off x="-6824" y="1676400"/>
            <a:ext cx="9144000" cy="5016758"/>
          </a:xfrm>
          <a:prstGeom prst="rect">
            <a:avLst/>
          </a:prstGeom>
          <a:noFill/>
          <a:ln w="9525">
            <a:noFill/>
            <a:miter lim="800000"/>
            <a:headEnd/>
            <a:tailEnd/>
          </a:ln>
          <a:effectLst/>
        </p:spPr>
        <p:txBody>
          <a:bodyPr>
            <a:spAutoFit/>
          </a:bodyPr>
          <a:lstStyle/>
          <a:p>
            <a:pPr marL="571500" indent="-571500">
              <a:spcBef>
                <a:spcPct val="50000"/>
              </a:spcBef>
              <a:buFont typeface="Arial" panose="020B0604020202020204" pitchFamily="34" charset="0"/>
              <a:buChar char="•"/>
              <a:defRPr/>
            </a:pPr>
            <a:r>
              <a:rPr lang="en-US" sz="4000" b="1" dirty="0">
                <a:solidFill>
                  <a:schemeClr val="accent1"/>
                </a:solidFill>
                <a:effectLst>
                  <a:outerShdw blurRad="38100" dist="38100" dir="2700000" algn="tl">
                    <a:srgbClr val="000000"/>
                  </a:outerShdw>
                </a:effectLst>
                <a:latin typeface="Arial" charset="0"/>
                <a:cs typeface="+mn-cs"/>
              </a:rPr>
              <a:t>Meet in groups of 4 or 5 and discuss a conflict issue you have faced.</a:t>
            </a:r>
          </a:p>
          <a:p>
            <a:pPr marL="571500" indent="-571500">
              <a:spcBef>
                <a:spcPct val="50000"/>
              </a:spcBef>
              <a:buFont typeface="Arial" panose="020B0604020202020204" pitchFamily="34" charset="0"/>
              <a:buChar char="•"/>
              <a:defRPr/>
            </a:pPr>
            <a:r>
              <a:rPr lang="en-US" sz="4000" b="1" dirty="0">
                <a:solidFill>
                  <a:schemeClr val="accent1"/>
                </a:solidFill>
                <a:effectLst>
                  <a:outerShdw blurRad="38100" dist="38100" dir="2700000" algn="tl">
                    <a:srgbClr val="000000"/>
                  </a:outerShdw>
                </a:effectLst>
                <a:latin typeface="Arial" charset="0"/>
                <a:cs typeface="+mn-cs"/>
              </a:rPr>
              <a:t>Write down the issue and answer the question, “How did I handle this issue?”</a:t>
            </a:r>
          </a:p>
          <a:p>
            <a:pPr marL="571500" indent="-571500">
              <a:spcBef>
                <a:spcPct val="50000"/>
              </a:spcBef>
              <a:buFont typeface="Wingdings" panose="05000000000000000000" pitchFamily="2" charset="2"/>
              <a:buChar char="ü"/>
              <a:defRPr/>
            </a:pPr>
            <a:endParaRPr lang="en-US" sz="4000" b="1" dirty="0">
              <a:solidFill>
                <a:schemeClr val="accent1"/>
              </a:solidFill>
              <a:latin typeface="Arial" charset="0"/>
              <a:cs typeface="+mn-cs"/>
            </a:endParaRPr>
          </a:p>
        </p:txBody>
      </p:sp>
      <p:sp>
        <p:nvSpPr>
          <p:cNvPr id="2" name="Slide Number Placeholder 1"/>
          <p:cNvSpPr>
            <a:spLocks noGrp="1"/>
          </p:cNvSpPr>
          <p:nvPr>
            <p:ph type="sldNum" sz="quarter" idx="12"/>
          </p:nvPr>
        </p:nvSpPr>
        <p:spPr/>
        <p:txBody>
          <a:bodyPr/>
          <a:lstStyle/>
          <a:p>
            <a:pPr>
              <a:defRPr/>
            </a:pPr>
            <a:fld id="{152150A1-2EF8-4E4D-A0B2-E10C42274083}" type="slidenum">
              <a:rPr lang="en-US" smtClean="0"/>
              <a:pPr>
                <a:defRPr/>
              </a:pPr>
              <a:t>74</a:t>
            </a:fld>
            <a:endParaRPr lang="en-US"/>
          </a:p>
        </p:txBody>
      </p:sp>
    </p:spTree>
    <p:extLst>
      <p:ext uri="{BB962C8B-B14F-4D97-AF65-F5344CB8AC3E}">
        <p14:creationId xmlns:p14="http://schemas.microsoft.com/office/powerpoint/2010/main" val="305708800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linds(horizontal)">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7108">
                                            <p:txEl>
                                              <p:pRg st="0" end="0"/>
                                            </p:txEl>
                                          </p:spTgt>
                                        </p:tgtEl>
                                        <p:attrNameLst>
                                          <p:attrName>style.visibility</p:attrName>
                                        </p:attrNameLst>
                                      </p:cBhvr>
                                      <p:to>
                                        <p:strVal val="visible"/>
                                      </p:to>
                                    </p:set>
                                    <p:animEffect transition="in" filter="barn(inVertical)">
                                      <p:cBhvr>
                                        <p:cTn id="12" dur="500"/>
                                        <p:tgtEl>
                                          <p:spTgt spid="471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7108">
                                            <p:txEl>
                                              <p:pRg st="1" end="1"/>
                                            </p:txEl>
                                          </p:spTgt>
                                        </p:tgtEl>
                                        <p:attrNameLst>
                                          <p:attrName>style.visibility</p:attrName>
                                        </p:attrNameLst>
                                      </p:cBhvr>
                                      <p:to>
                                        <p:strVal val="visible"/>
                                      </p:to>
                                    </p:set>
                                    <p:animEffect transition="in" filter="barn(inVertical)">
                                      <p:cBhvr>
                                        <p:cTn id="17" dur="500"/>
                                        <p:tgtEl>
                                          <p:spTgt spid="471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821362"/>
          </a:xfrm>
        </p:spPr>
        <p:txBody>
          <a:bodyPr/>
          <a:lstStyle/>
          <a:p>
            <a:pPr algn="ctr">
              <a:spcBef>
                <a:spcPct val="50000"/>
              </a:spcBef>
              <a:defRPr/>
            </a:pPr>
            <a:r>
              <a:rPr lang="en-US" sz="6000" b="1" dirty="0">
                <a:solidFill>
                  <a:srgbClr val="FFFFFF"/>
                </a:solidFill>
                <a:effectLst>
                  <a:outerShdw blurRad="38100" dist="38100" dir="2700000" algn="tl">
                    <a:srgbClr val="000000"/>
                  </a:outerShdw>
                </a:effectLst>
              </a:rPr>
              <a:t>Part 3:  </a:t>
            </a:r>
            <a:br>
              <a:rPr lang="en-US" sz="6000" b="1" dirty="0">
                <a:solidFill>
                  <a:srgbClr val="FFFFFF"/>
                </a:solidFill>
                <a:effectLst>
                  <a:outerShdw blurRad="38100" dist="38100" dir="2700000" algn="tl">
                    <a:srgbClr val="000000"/>
                  </a:outerShdw>
                </a:effectLst>
              </a:rPr>
            </a:br>
            <a:br>
              <a:rPr lang="en-US" sz="6000" b="1" dirty="0">
                <a:solidFill>
                  <a:srgbClr val="FFFFFF"/>
                </a:solidFill>
                <a:effectLst>
                  <a:outerShdw blurRad="38100" dist="38100" dir="2700000" algn="tl">
                    <a:srgbClr val="000000"/>
                  </a:outerShdw>
                </a:effectLst>
              </a:rPr>
            </a:br>
            <a:r>
              <a:rPr lang="en-US" sz="6000" b="1" dirty="0">
                <a:solidFill>
                  <a:srgbClr val="FFFFFF"/>
                </a:solidFill>
                <a:effectLst>
                  <a:outerShdw blurRad="38100" dist="38100" dir="2700000" algn="tl">
                    <a:srgbClr val="000000"/>
                  </a:outerShdw>
                </a:effectLst>
              </a:rPr>
              <a:t>Major Conflict Passages:</a:t>
            </a:r>
            <a:br>
              <a:rPr lang="en-US" sz="6000" b="1" dirty="0">
                <a:solidFill>
                  <a:srgbClr val="FFFFFF"/>
                </a:solidFill>
                <a:effectLst>
                  <a:outerShdw blurRad="38100" dist="38100" dir="2700000" algn="tl">
                    <a:srgbClr val="000000"/>
                  </a:outerShdw>
                </a:effectLst>
              </a:rPr>
            </a:br>
            <a:r>
              <a:rPr lang="en-US" sz="6000" b="1" dirty="0">
                <a:solidFill>
                  <a:srgbClr val="FFFFFF"/>
                </a:solidFill>
                <a:effectLst>
                  <a:outerShdw blurRad="38100" dist="38100" dir="2700000" algn="tl">
                    <a:srgbClr val="000000"/>
                  </a:outerShdw>
                </a:effectLst>
              </a:rPr>
              <a:t>Specific Passages with Specific Prescriptions for Peacemaking </a:t>
            </a:r>
            <a:endParaRPr lang="en-US" sz="6000" b="1" dirty="0">
              <a:solidFill>
                <a:srgbClr val="FFFFFF"/>
              </a:solidFill>
            </a:endParaRPr>
          </a:p>
        </p:txBody>
      </p:sp>
      <p:sp>
        <p:nvSpPr>
          <p:cNvPr id="3" name="Slide Number Placeholder 2"/>
          <p:cNvSpPr>
            <a:spLocks noGrp="1"/>
          </p:cNvSpPr>
          <p:nvPr>
            <p:ph type="sldNum" sz="quarter" idx="12"/>
          </p:nvPr>
        </p:nvSpPr>
        <p:spPr/>
        <p:txBody>
          <a:bodyPr/>
          <a:lstStyle/>
          <a:p>
            <a:pPr>
              <a:defRPr/>
            </a:pPr>
            <a:fld id="{1DE93E78-561A-4034-A05E-EBB6C147CC0C}" type="slidenum">
              <a:rPr lang="en-US" smtClean="0">
                <a:solidFill>
                  <a:srgbClr val="FFFFFF"/>
                </a:solidFill>
              </a:rPr>
              <a:pPr>
                <a:defRPr/>
              </a:pPr>
              <a:t>75</a:t>
            </a:fld>
            <a:endParaRPr lang="en-US">
              <a:solidFill>
                <a:srgbClr val="FFFFFF"/>
              </a:solidFill>
            </a:endParaRPr>
          </a:p>
        </p:txBody>
      </p:sp>
    </p:spTree>
    <p:extLst>
      <p:ext uri="{BB962C8B-B14F-4D97-AF65-F5344CB8AC3E}">
        <p14:creationId xmlns:p14="http://schemas.microsoft.com/office/powerpoint/2010/main" val="1754312924"/>
      </p:ext>
    </p:extLst>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0"/>
            <a:ext cx="9144000" cy="7016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sz="4000" b="1">
                <a:solidFill>
                  <a:schemeClr val="accent1"/>
                </a:solidFill>
                <a:effectLst>
                  <a:outerShdw blurRad="38100" dist="38100" dir="2700000" algn="tl">
                    <a:srgbClr val="000000"/>
                  </a:outerShdw>
                </a:effectLst>
                <a:latin typeface="Arial" charset="0"/>
                <a:cs typeface="+mn-cs"/>
              </a:rPr>
              <a:t>Passage:  Matt 5:21-26</a:t>
            </a:r>
            <a:r>
              <a:rPr lang="en-US" sz="4000" b="1">
                <a:solidFill>
                  <a:schemeClr val="accent1"/>
                </a:solidFill>
                <a:latin typeface="Arial" charset="0"/>
                <a:cs typeface="+mn-cs"/>
              </a:rPr>
              <a:t> </a:t>
            </a:r>
          </a:p>
        </p:txBody>
      </p:sp>
      <p:sp>
        <p:nvSpPr>
          <p:cNvPr id="58371" name="Rectangle 3"/>
          <p:cNvSpPr>
            <a:spLocks noChangeArrowheads="1"/>
          </p:cNvSpPr>
          <p:nvPr/>
        </p:nvSpPr>
        <p:spPr bwMode="auto">
          <a:xfrm>
            <a:off x="381000" y="1066800"/>
            <a:ext cx="8763000" cy="1200329"/>
          </a:xfrm>
          <a:prstGeom prst="rect">
            <a:avLst/>
          </a:prstGeom>
          <a:noFill/>
          <a:ln w="9525">
            <a:noFill/>
            <a:miter lim="800000"/>
            <a:headEnd/>
            <a:tailEnd/>
          </a:ln>
          <a:effectLst/>
        </p:spPr>
        <p:txBody>
          <a:bodyPr wrap="square">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Problem:  A believer realizes he/she has offended another.</a:t>
            </a:r>
            <a:r>
              <a:rPr lang="en-US" sz="3600" b="1">
                <a:solidFill>
                  <a:schemeClr val="accent1"/>
                </a:solidFill>
                <a:latin typeface="Arial" charset="0"/>
                <a:cs typeface="+mn-cs"/>
              </a:rPr>
              <a:t> </a:t>
            </a:r>
          </a:p>
        </p:txBody>
      </p:sp>
      <p:sp>
        <p:nvSpPr>
          <p:cNvPr id="58372" name="Rectangle 4"/>
          <p:cNvSpPr>
            <a:spLocks noChangeArrowheads="1"/>
          </p:cNvSpPr>
          <p:nvPr/>
        </p:nvSpPr>
        <p:spPr bwMode="auto">
          <a:xfrm>
            <a:off x="381000" y="2895600"/>
            <a:ext cx="8763000" cy="1200329"/>
          </a:xfrm>
          <a:prstGeom prst="rect">
            <a:avLst/>
          </a:prstGeom>
          <a:noFill/>
          <a:ln w="9525">
            <a:noFill/>
            <a:miter lim="800000"/>
            <a:headEnd/>
            <a:tailEnd/>
          </a:ln>
          <a:effectLst/>
        </p:spPr>
        <p:txBody>
          <a:bodyPr wrap="square">
            <a:spAutoFit/>
          </a:bodyPr>
          <a:lstStyle/>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Those Involved:  Offender and one assumed to be offended</a:t>
            </a:r>
            <a:r>
              <a:rPr lang="en-US" sz="3600" b="1" dirty="0">
                <a:solidFill>
                  <a:schemeClr val="accent1"/>
                </a:solidFill>
                <a:latin typeface="Arial" charset="0"/>
                <a:cs typeface="+mn-cs"/>
              </a:rPr>
              <a:t>  </a:t>
            </a:r>
          </a:p>
        </p:txBody>
      </p:sp>
      <p:sp>
        <p:nvSpPr>
          <p:cNvPr id="5" name="Rectangle 4"/>
          <p:cNvSpPr/>
          <p:nvPr/>
        </p:nvSpPr>
        <p:spPr>
          <a:xfrm>
            <a:off x="362744" y="4648200"/>
            <a:ext cx="8781256" cy="1200329"/>
          </a:xfrm>
          <a:prstGeom prst="rect">
            <a:avLst/>
          </a:prstGeom>
        </p:spPr>
        <p:txBody>
          <a:bodyPr wrap="square">
            <a:spAutoFit/>
          </a:bodyPr>
          <a:lstStyle/>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Person(s) responsible for resolution:  The one who caused the offense</a:t>
            </a:r>
            <a:endParaRPr lang="en-US" sz="3600" b="1" dirty="0">
              <a:solidFill>
                <a:schemeClr val="accent1"/>
              </a:solidFill>
              <a:latin typeface="Arial" charset="0"/>
              <a:cs typeface="+mn-cs"/>
            </a:endParaRPr>
          </a:p>
        </p:txBody>
      </p:sp>
      <p:sp>
        <p:nvSpPr>
          <p:cNvPr id="6" name="Slide Number Placeholder 5"/>
          <p:cNvSpPr>
            <a:spLocks noGrp="1"/>
          </p:cNvSpPr>
          <p:nvPr>
            <p:ph type="sldNum" sz="quarter" idx="12"/>
          </p:nvPr>
        </p:nvSpPr>
        <p:spPr/>
        <p:txBody>
          <a:bodyPr/>
          <a:lstStyle/>
          <a:p>
            <a:pPr>
              <a:defRPr/>
            </a:pPr>
            <a:fld id="{1ADC4419-2E48-4F78-84ED-755CC1B370EB}" type="slidenum">
              <a:rPr lang="en-US" smtClean="0"/>
              <a:pPr>
                <a:defRPr/>
              </a:pPr>
              <a:t>76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blinds(horizontal)">
                                      <p:cBhvr>
                                        <p:cTn id="7" dur="500"/>
                                        <p:tgtEl>
                                          <p:spTgt spid="58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8372"/>
                                        </p:tgtEl>
                                        <p:attrNameLst>
                                          <p:attrName>style.visibility</p:attrName>
                                        </p:attrNameLst>
                                      </p:cBhvr>
                                      <p:to>
                                        <p:strVal val="visible"/>
                                      </p:to>
                                    </p:set>
                                    <p:animEffect transition="in" filter="checkerboard(across)">
                                      <p:cBhvr>
                                        <p:cTn id="12" dur="500"/>
                                        <p:tgtEl>
                                          <p:spTgt spid="583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58372" grpId="0"/>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0" y="0"/>
            <a:ext cx="9144000" cy="20313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Process:</a:t>
            </a:r>
          </a:p>
          <a:p>
            <a:pPr marL="342900" indent="-342900">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1.	Leave your offering (resolution is 	more important than giving!)</a:t>
            </a:r>
            <a:endParaRPr lang="en-US" sz="3600" b="1" dirty="0">
              <a:solidFill>
                <a:schemeClr val="accent1"/>
              </a:solidFill>
              <a:latin typeface="Arial" charset="0"/>
              <a:cs typeface="+mn-cs"/>
            </a:endParaRPr>
          </a:p>
        </p:txBody>
      </p:sp>
      <p:sp>
        <p:nvSpPr>
          <p:cNvPr id="59395" name="Rectangle 3"/>
          <p:cNvSpPr>
            <a:spLocks noChangeArrowheads="1"/>
          </p:cNvSpPr>
          <p:nvPr/>
        </p:nvSpPr>
        <p:spPr bwMode="auto">
          <a:xfrm>
            <a:off x="0" y="2743200"/>
            <a:ext cx="9144000" cy="1200329"/>
          </a:xfrm>
          <a:prstGeom prst="rect">
            <a:avLst/>
          </a:prstGeom>
          <a:noFill/>
          <a:ln w="9525">
            <a:noFill/>
            <a:miter lim="800000"/>
            <a:headEnd/>
            <a:tailEnd/>
          </a:ln>
          <a:effectLst/>
        </p:spPr>
        <p:txBody>
          <a:bodyPr>
            <a:spAutoFit/>
          </a:bodyPr>
          <a:lstStyle/>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2.	The one who offender seeks 	forgiveness.</a:t>
            </a:r>
            <a:endParaRPr lang="en-US" sz="3600" b="1" dirty="0">
              <a:solidFill>
                <a:schemeClr val="accent1"/>
              </a:solidFill>
              <a:latin typeface="Arial" charset="0"/>
              <a:cs typeface="+mn-cs"/>
            </a:endParaRPr>
          </a:p>
        </p:txBody>
      </p:sp>
      <p:sp>
        <p:nvSpPr>
          <p:cNvPr id="59396" name="Rectangle 4"/>
          <p:cNvSpPr>
            <a:spLocks noChangeArrowheads="1"/>
          </p:cNvSpPr>
          <p:nvPr/>
        </p:nvSpPr>
        <p:spPr bwMode="auto">
          <a:xfrm>
            <a:off x="0" y="4267200"/>
            <a:ext cx="9144000" cy="646331"/>
          </a:xfrm>
          <a:prstGeom prst="rect">
            <a:avLst/>
          </a:prstGeom>
          <a:noFill/>
          <a:ln w="9525">
            <a:noFill/>
            <a:miter lim="800000"/>
            <a:headEnd/>
            <a:tailEnd/>
          </a:ln>
          <a:effectLst/>
        </p:spPr>
        <p:txBody>
          <a:bodyPr>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Purpose:	Reconciliation  </a:t>
            </a:r>
            <a:endParaRPr lang="en-US" sz="3600" b="1">
              <a:solidFill>
                <a:schemeClr val="accent1"/>
              </a:solidFill>
              <a:latin typeface="Arial" charset="0"/>
              <a:cs typeface="+mn-cs"/>
            </a:endParaRPr>
          </a:p>
        </p:txBody>
      </p:sp>
      <p:sp>
        <p:nvSpPr>
          <p:cNvPr id="59398" name="Rectangle 6"/>
          <p:cNvSpPr>
            <a:spLocks noChangeArrowheads="1"/>
          </p:cNvSpPr>
          <p:nvPr/>
        </p:nvSpPr>
        <p:spPr bwMode="auto">
          <a:xfrm>
            <a:off x="0" y="5181600"/>
            <a:ext cx="8250977" cy="646331"/>
          </a:xfrm>
          <a:prstGeom prst="rect">
            <a:avLst/>
          </a:prstGeom>
          <a:noFill/>
          <a:ln w="9525">
            <a:noFill/>
            <a:miter lim="800000"/>
            <a:headEnd/>
            <a:tailEnd/>
          </a:ln>
          <a:effectLst/>
        </p:spPr>
        <p:txBody>
          <a:bodyPr wrap="none">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Result:  Reconciliation and Harmony</a:t>
            </a:r>
            <a:r>
              <a:rPr lang="en-US" sz="3600" b="1">
                <a:solidFill>
                  <a:schemeClr val="accent1"/>
                </a:solidFill>
                <a:latin typeface="Arial" charset="0"/>
                <a:cs typeface="+mn-cs"/>
              </a:rPr>
              <a:t> </a:t>
            </a:r>
          </a:p>
        </p:txBody>
      </p:sp>
      <p:sp>
        <p:nvSpPr>
          <p:cNvPr id="2" name="Slide Number Placeholder 1"/>
          <p:cNvSpPr>
            <a:spLocks noGrp="1"/>
          </p:cNvSpPr>
          <p:nvPr>
            <p:ph type="sldNum" sz="quarter" idx="12"/>
          </p:nvPr>
        </p:nvSpPr>
        <p:spPr/>
        <p:txBody>
          <a:bodyPr/>
          <a:lstStyle/>
          <a:p>
            <a:pPr>
              <a:defRPr/>
            </a:pPr>
            <a:fld id="{77CF9CB6-A15A-49B8-B910-6185B7A0EC16}" type="slidenum">
              <a:rPr lang="en-US" smtClean="0"/>
              <a:pPr>
                <a:defRPr/>
              </a:pPr>
              <a:t>77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blinds(horizontal)">
                                      <p:cBhvr>
                                        <p:cTn id="7" dur="500"/>
                                        <p:tgtEl>
                                          <p:spTgt spid="59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9396"/>
                                        </p:tgtEl>
                                        <p:attrNameLst>
                                          <p:attrName>style.visibility</p:attrName>
                                        </p:attrNameLst>
                                      </p:cBhvr>
                                      <p:to>
                                        <p:strVal val="visible"/>
                                      </p:to>
                                    </p:set>
                                    <p:animEffect transition="in" filter="checkerboard(across)">
                                      <p:cBhvr>
                                        <p:cTn id="12" dur="500"/>
                                        <p:tgtEl>
                                          <p:spTgt spid="593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9398"/>
                                        </p:tgtEl>
                                        <p:attrNameLst>
                                          <p:attrName>style.visibility</p:attrName>
                                        </p:attrNameLst>
                                      </p:cBhvr>
                                      <p:to>
                                        <p:strVal val="visible"/>
                                      </p:to>
                                    </p:set>
                                    <p:anim calcmode="lin" valueType="num">
                                      <p:cBhvr additive="base">
                                        <p:cTn id="17" dur="500" fill="hold"/>
                                        <p:tgtEl>
                                          <p:spTgt spid="59398"/>
                                        </p:tgtEl>
                                        <p:attrNameLst>
                                          <p:attrName>ppt_x</p:attrName>
                                        </p:attrNameLst>
                                      </p:cBhvr>
                                      <p:tavLst>
                                        <p:tav tm="0">
                                          <p:val>
                                            <p:strVal val="#ppt_x"/>
                                          </p:val>
                                        </p:tav>
                                        <p:tav tm="100000">
                                          <p:val>
                                            <p:strVal val="#ppt_x"/>
                                          </p:val>
                                        </p:tav>
                                      </p:tavLst>
                                    </p:anim>
                                    <p:anim calcmode="lin" valueType="num">
                                      <p:cBhvr additive="base">
                                        <p:cTn id="18" dur="500" fill="hold"/>
                                        <p:tgtEl>
                                          <p:spTgt spid="593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P spid="59396" grpId="0"/>
      <p:bldP spid="59398" grpId="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0" y="0"/>
            <a:ext cx="9144000" cy="7016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sz="4000" b="1">
                <a:solidFill>
                  <a:schemeClr val="accent1"/>
                </a:solidFill>
                <a:effectLst>
                  <a:outerShdw blurRad="38100" dist="38100" dir="2700000" algn="tl">
                    <a:srgbClr val="000000"/>
                  </a:outerShdw>
                </a:effectLst>
                <a:latin typeface="Arial" charset="0"/>
                <a:cs typeface="+mn-cs"/>
              </a:rPr>
              <a:t>Passage:  Matthew 18:15-18</a:t>
            </a:r>
            <a:r>
              <a:rPr lang="en-US" sz="4000" b="1">
                <a:solidFill>
                  <a:schemeClr val="accent1"/>
                </a:solidFill>
                <a:latin typeface="Arial" charset="0"/>
                <a:cs typeface="+mn-cs"/>
              </a:rPr>
              <a:t> </a:t>
            </a:r>
          </a:p>
        </p:txBody>
      </p:sp>
      <p:sp>
        <p:nvSpPr>
          <p:cNvPr id="68611" name="Rectangle 3"/>
          <p:cNvSpPr>
            <a:spLocks noChangeArrowheads="1"/>
          </p:cNvSpPr>
          <p:nvPr/>
        </p:nvSpPr>
        <p:spPr bwMode="auto">
          <a:xfrm>
            <a:off x="228600" y="1066800"/>
            <a:ext cx="8915400" cy="1200329"/>
          </a:xfrm>
          <a:prstGeom prst="rect">
            <a:avLst/>
          </a:prstGeom>
          <a:noFill/>
          <a:ln w="9525">
            <a:noFill/>
            <a:miter lim="800000"/>
            <a:headEnd/>
            <a:tailEnd/>
          </a:ln>
          <a:effectLst/>
        </p:spPr>
        <p:txBody>
          <a:bodyPr wrap="square">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Problem:  One believer has sinned against another believer.</a:t>
            </a:r>
            <a:r>
              <a:rPr lang="en-US" sz="3600" b="1">
                <a:solidFill>
                  <a:schemeClr val="accent1"/>
                </a:solidFill>
                <a:latin typeface="Arial" charset="0"/>
                <a:cs typeface="+mn-cs"/>
              </a:rPr>
              <a:t> </a:t>
            </a:r>
          </a:p>
        </p:txBody>
      </p:sp>
      <p:sp>
        <p:nvSpPr>
          <p:cNvPr id="68612" name="Rectangle 4"/>
          <p:cNvSpPr>
            <a:spLocks noChangeArrowheads="1"/>
          </p:cNvSpPr>
          <p:nvPr/>
        </p:nvSpPr>
        <p:spPr bwMode="auto">
          <a:xfrm>
            <a:off x="228600" y="2895600"/>
            <a:ext cx="8915400" cy="3139321"/>
          </a:xfrm>
          <a:prstGeom prst="rect">
            <a:avLst/>
          </a:prstGeom>
          <a:noFill/>
          <a:ln w="9525">
            <a:noFill/>
            <a:miter lim="800000"/>
            <a:headEnd/>
            <a:tailEnd/>
          </a:ln>
          <a:effectLst/>
        </p:spPr>
        <p:txBody>
          <a:bodyPr wrap="square">
            <a:spAutoFit/>
          </a:bodyPr>
          <a:lstStyle/>
          <a:p>
            <a:pPr marL="342900" indent="-342900">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Those responsible for reconciliation:  </a:t>
            </a:r>
          </a:p>
          <a:p>
            <a:pPr marL="342900" indent="-342900">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1.	Offender and person offended</a:t>
            </a:r>
          </a:p>
          <a:p>
            <a:pPr marL="342900" indent="-342900">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2.	One or two additional witnesses</a:t>
            </a:r>
          </a:p>
          <a:p>
            <a:pPr marL="342900" indent="-342900">
              <a:spcBef>
                <a:spcPct val="50000"/>
              </a:spcBef>
              <a:defRPr/>
            </a:pPr>
            <a:r>
              <a:rPr lang="en-US" sz="3600" b="1" dirty="0">
                <a:solidFill>
                  <a:schemeClr val="accent1"/>
                </a:solidFill>
                <a:effectLst>
                  <a:outerShdw blurRad="38100" dist="38100" dir="2700000" algn="tl">
                    <a:srgbClr val="000000">
                      <a:alpha val="43137"/>
                    </a:srgbClr>
                  </a:outerShdw>
                </a:effectLst>
                <a:latin typeface="Arial" charset="0"/>
                <a:cs typeface="+mn-cs"/>
              </a:rPr>
              <a:t>3.	The entire church</a:t>
            </a:r>
          </a:p>
        </p:txBody>
      </p:sp>
      <p:sp>
        <p:nvSpPr>
          <p:cNvPr id="2" name="Slide Number Placeholder 1"/>
          <p:cNvSpPr>
            <a:spLocks noGrp="1"/>
          </p:cNvSpPr>
          <p:nvPr>
            <p:ph type="sldNum" sz="quarter" idx="12"/>
          </p:nvPr>
        </p:nvSpPr>
        <p:spPr/>
        <p:txBody>
          <a:bodyPr/>
          <a:lstStyle/>
          <a:p>
            <a:pPr>
              <a:defRPr/>
            </a:pPr>
            <a:fld id="{47B9F7DB-3B96-45F0-9979-FFEC59743AC6}" type="slidenum">
              <a:rPr lang="en-US" smtClean="0"/>
              <a:pPr>
                <a:defRPr/>
              </a:pPr>
              <a:t>78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linds(horizontal)">
                                      <p:cBhvr>
                                        <p:cTn id="7" dur="500"/>
                                        <p:tgtEl>
                                          <p:spTgt spid="68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8612"/>
                                        </p:tgtEl>
                                        <p:attrNameLst>
                                          <p:attrName>style.visibility</p:attrName>
                                        </p:attrNameLst>
                                      </p:cBhvr>
                                      <p:to>
                                        <p:strVal val="visible"/>
                                      </p:to>
                                    </p:set>
                                    <p:animEffect transition="in" filter="checkerboard(across)">
                                      <p:cBhvr>
                                        <p:cTn id="12"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2" grpId="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62668" y="0"/>
            <a:ext cx="8839200" cy="2031325"/>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marL="342900" indent="-342900">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Process:</a:t>
            </a:r>
          </a:p>
          <a:p>
            <a:pPr marL="342900" indent="-342900">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1.  	The offended party  meets alone                                            	 with the offending party</a:t>
            </a:r>
            <a:endParaRPr lang="en-US" sz="3600" b="1" dirty="0">
              <a:solidFill>
                <a:schemeClr val="accent1"/>
              </a:solidFill>
              <a:latin typeface="Arial" charset="0"/>
              <a:cs typeface="+mn-cs"/>
            </a:endParaRPr>
          </a:p>
        </p:txBody>
      </p:sp>
      <p:sp>
        <p:nvSpPr>
          <p:cNvPr id="64515" name="Rectangle 3"/>
          <p:cNvSpPr>
            <a:spLocks noChangeArrowheads="1"/>
          </p:cNvSpPr>
          <p:nvPr/>
        </p:nvSpPr>
        <p:spPr bwMode="auto">
          <a:xfrm>
            <a:off x="262668" y="2055673"/>
            <a:ext cx="8839200" cy="1200329"/>
          </a:xfrm>
          <a:prstGeom prst="rect">
            <a:avLst/>
          </a:prstGeom>
          <a:noFill/>
          <a:ln w="9525">
            <a:noFill/>
            <a:miter lim="800000"/>
            <a:headEnd/>
            <a:tailEnd/>
          </a:ln>
          <a:effectLst/>
        </p:spPr>
        <p:txBody>
          <a:bodyPr wrap="square">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2.	Resolution!  PTL.  No resolution, 	1-2 witnesses.</a:t>
            </a:r>
            <a:endParaRPr lang="en-US" sz="3600" b="1">
              <a:solidFill>
                <a:schemeClr val="accent1"/>
              </a:solidFill>
              <a:latin typeface="Arial" charset="0"/>
              <a:cs typeface="+mn-cs"/>
            </a:endParaRPr>
          </a:p>
        </p:txBody>
      </p:sp>
      <p:sp>
        <p:nvSpPr>
          <p:cNvPr id="64516" name="Rectangle 4"/>
          <p:cNvSpPr>
            <a:spLocks noChangeArrowheads="1"/>
          </p:cNvSpPr>
          <p:nvPr/>
        </p:nvSpPr>
        <p:spPr bwMode="auto">
          <a:xfrm>
            <a:off x="262668" y="5257800"/>
            <a:ext cx="8839200" cy="646331"/>
          </a:xfrm>
          <a:prstGeom prst="rect">
            <a:avLst/>
          </a:prstGeom>
          <a:noFill/>
          <a:ln w="9525">
            <a:noFill/>
            <a:miter lim="800000"/>
            <a:headEnd/>
            <a:tailEnd/>
          </a:ln>
          <a:effectLst/>
        </p:spPr>
        <p:txBody>
          <a:bodyPr wrap="square">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Purpose: Resolution between two </a:t>
            </a:r>
            <a:endParaRPr lang="en-US" sz="3600" b="1">
              <a:solidFill>
                <a:schemeClr val="accent1"/>
              </a:solidFill>
              <a:latin typeface="Arial" charset="0"/>
              <a:cs typeface="+mn-cs"/>
            </a:endParaRPr>
          </a:p>
        </p:txBody>
      </p:sp>
      <p:sp>
        <p:nvSpPr>
          <p:cNvPr id="64517" name="Rectangle 5"/>
          <p:cNvSpPr>
            <a:spLocks noChangeArrowheads="1"/>
          </p:cNvSpPr>
          <p:nvPr/>
        </p:nvSpPr>
        <p:spPr bwMode="auto">
          <a:xfrm>
            <a:off x="262668" y="6156325"/>
            <a:ext cx="8957532" cy="646331"/>
          </a:xfrm>
          <a:prstGeom prst="rect">
            <a:avLst/>
          </a:prstGeom>
          <a:noFill/>
          <a:ln w="9525">
            <a:noFill/>
            <a:miter lim="800000"/>
            <a:headEnd/>
            <a:tailEnd/>
          </a:ln>
          <a:effectLst/>
        </p:spPr>
        <p:txBody>
          <a:bodyPr wrap="square">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Result: Resolution or removal</a:t>
            </a:r>
            <a:r>
              <a:rPr lang="en-US" sz="3600" b="1">
                <a:solidFill>
                  <a:schemeClr val="accent1"/>
                </a:solidFill>
                <a:latin typeface="Arial" charset="0"/>
                <a:cs typeface="+mn-cs"/>
              </a:rPr>
              <a:t> </a:t>
            </a:r>
          </a:p>
        </p:txBody>
      </p:sp>
      <p:sp>
        <p:nvSpPr>
          <p:cNvPr id="64519" name="Rectangle 7"/>
          <p:cNvSpPr>
            <a:spLocks noChangeArrowheads="1"/>
          </p:cNvSpPr>
          <p:nvPr/>
        </p:nvSpPr>
        <p:spPr bwMode="auto">
          <a:xfrm>
            <a:off x="262668" y="3351073"/>
            <a:ext cx="8839200" cy="1754327"/>
          </a:xfrm>
          <a:prstGeom prst="rect">
            <a:avLst/>
          </a:prstGeom>
          <a:noFill/>
          <a:ln w="9525">
            <a:noFill/>
            <a:miter lim="800000"/>
            <a:headEnd/>
            <a:tailEnd/>
          </a:ln>
          <a:effectLst/>
        </p:spPr>
        <p:txBody>
          <a:bodyPr wrap="square">
            <a:spAutoFit/>
          </a:bodyPr>
          <a:lstStyle/>
          <a:p>
            <a:pPr>
              <a:defRPr/>
            </a:pPr>
            <a:r>
              <a:rPr lang="en-US" sz="3600" b="1">
                <a:solidFill>
                  <a:schemeClr val="accent1"/>
                </a:solidFill>
                <a:effectLst>
                  <a:outerShdw blurRad="38100" dist="38100" dir="2700000" algn="tl">
                    <a:srgbClr val="000000"/>
                  </a:outerShdw>
                </a:effectLst>
                <a:latin typeface="Arial" charset="0"/>
                <a:cs typeface="+mn-cs"/>
              </a:rPr>
              <a:t>3.	Offender is taken before the 	church.  Reconciliation or 	dismissal from the church.</a:t>
            </a:r>
          </a:p>
        </p:txBody>
      </p:sp>
      <p:sp>
        <p:nvSpPr>
          <p:cNvPr id="2" name="Slide Number Placeholder 1"/>
          <p:cNvSpPr>
            <a:spLocks noGrp="1"/>
          </p:cNvSpPr>
          <p:nvPr>
            <p:ph type="sldNum" sz="quarter" idx="12"/>
          </p:nvPr>
        </p:nvSpPr>
        <p:spPr/>
        <p:txBody>
          <a:bodyPr/>
          <a:lstStyle/>
          <a:p>
            <a:pPr>
              <a:defRPr/>
            </a:pPr>
            <a:fld id="{80942D6A-CAA7-4314-9364-1F346E9EF365}" type="slidenum">
              <a:rPr lang="en-US" smtClean="0"/>
              <a:pPr>
                <a:defRPr/>
              </a:pPr>
              <a:t>79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blinds(horizontal)">
                                      <p:cBhvr>
                                        <p:cTn id="7" dur="500"/>
                                        <p:tgtEl>
                                          <p:spTgt spid="64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451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64516"/>
                                        </p:tgtEl>
                                        <p:attrNameLst>
                                          <p:attrName>style.visibility</p:attrName>
                                        </p:attrNameLst>
                                      </p:cBhvr>
                                      <p:to>
                                        <p:strVal val="visible"/>
                                      </p:to>
                                    </p:set>
                                    <p:animEffect transition="in" filter="checkerboard(across)">
                                      <p:cBhvr>
                                        <p:cTn id="16" dur="500"/>
                                        <p:tgtEl>
                                          <p:spTgt spid="645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4517"/>
                                        </p:tgtEl>
                                        <p:attrNameLst>
                                          <p:attrName>style.visibility</p:attrName>
                                        </p:attrNameLst>
                                      </p:cBhvr>
                                      <p:to>
                                        <p:strVal val="visible"/>
                                      </p:to>
                                    </p:set>
                                    <p:anim calcmode="lin" valueType="num">
                                      <p:cBhvr additive="base">
                                        <p:cTn id="21" dur="500" fill="hold"/>
                                        <p:tgtEl>
                                          <p:spTgt spid="64517"/>
                                        </p:tgtEl>
                                        <p:attrNameLst>
                                          <p:attrName>ppt_x</p:attrName>
                                        </p:attrNameLst>
                                      </p:cBhvr>
                                      <p:tavLst>
                                        <p:tav tm="0">
                                          <p:val>
                                            <p:strVal val="#ppt_x"/>
                                          </p:val>
                                        </p:tav>
                                        <p:tav tm="100000">
                                          <p:val>
                                            <p:strVal val="#ppt_x"/>
                                          </p:val>
                                        </p:tav>
                                      </p:tavLst>
                                    </p:anim>
                                    <p:anim calcmode="lin" valueType="num">
                                      <p:cBhvr additive="base">
                                        <p:cTn id="22" dur="500" fill="hold"/>
                                        <p:tgtEl>
                                          <p:spTgt spid="645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P spid="64516" grpId="0"/>
      <p:bldP spid="64517" grpId="0"/>
      <p:bldP spid="645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1.	The God of Peace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2514600"/>
            <a:ext cx="9144000" cy="3477875"/>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Romans 16:20 </a:t>
            </a:r>
          </a:p>
          <a:p>
            <a:pPr marL="342900" indent="-342900">
              <a:spcBef>
                <a:spcPct val="50000"/>
              </a:spcBef>
              <a:defRPr/>
            </a:pPr>
            <a:r>
              <a:rPr lang="en-US" sz="4000" b="1" dirty="0">
                <a:solidFill>
                  <a:schemeClr val="accent1"/>
                </a:solidFill>
                <a:latin typeface="Arial" charset="0"/>
                <a:cs typeface="+mn-cs"/>
              </a:rPr>
              <a:t>	"And the God of peace will crush Satan under your feet shortly. The grace of our Lord Jesus Christ be with you. Amen."</a:t>
            </a:r>
          </a:p>
        </p:txBody>
      </p:sp>
      <p:sp>
        <p:nvSpPr>
          <p:cNvPr id="100358" name="Rectangle 6"/>
          <p:cNvSpPr>
            <a:spLocks noChangeArrowheads="1"/>
          </p:cNvSpPr>
          <p:nvPr/>
        </p:nvSpPr>
        <p:spPr bwMode="auto">
          <a:xfrm>
            <a:off x="0" y="914400"/>
            <a:ext cx="9144000" cy="708025"/>
          </a:xfrm>
          <a:prstGeom prst="rect">
            <a:avLst/>
          </a:prstGeom>
          <a:noFill/>
          <a:ln w="9525">
            <a:noFill/>
            <a:miter lim="800000"/>
            <a:headEnd/>
            <a:tailEnd/>
          </a:ln>
          <a:effectLst/>
        </p:spPr>
        <p:txBody>
          <a:bodyPr>
            <a:spAutoFit/>
          </a:bodyPr>
          <a:lstStyle/>
          <a:p>
            <a:pPr lvl="2">
              <a:defRPr/>
            </a:pPr>
            <a:r>
              <a:rPr lang="en-US" sz="4000" b="1" dirty="0">
                <a:solidFill>
                  <a:schemeClr val="accent1"/>
                </a:solidFill>
                <a:effectLst>
                  <a:outerShdw blurRad="38100" dist="38100" dir="2700000" algn="tl">
                    <a:srgbClr val="000000"/>
                  </a:outerShdw>
                </a:effectLst>
                <a:latin typeface="Arial" charset="0"/>
                <a:cs typeface="+mn-cs"/>
              </a:rPr>
              <a:t>A.	God is the “God of Peace”</a:t>
            </a:r>
          </a:p>
        </p:txBody>
      </p:sp>
      <p:sp>
        <p:nvSpPr>
          <p:cNvPr id="2" name="Slide Number Placeholder 1"/>
          <p:cNvSpPr>
            <a:spLocks noGrp="1"/>
          </p:cNvSpPr>
          <p:nvPr>
            <p:ph type="sldNum" sz="quarter" idx="12"/>
          </p:nvPr>
        </p:nvSpPr>
        <p:spPr/>
        <p:txBody>
          <a:bodyPr/>
          <a:lstStyle/>
          <a:p>
            <a:pPr>
              <a:defRPr/>
            </a:pPr>
            <a:fld id="{93046CFF-3FFF-43BD-9EE2-DFF1159C948F}" type="slidenum">
              <a:rPr lang="en-US" smtClean="0"/>
              <a:pPr>
                <a:defRPr/>
              </a:pPr>
              <a:t>8</a:t>
            </a:fld>
            <a:endParaRPr lang="en-US"/>
          </a:p>
        </p:txBody>
      </p:sp>
    </p:spTree>
    <p:extLst>
      <p:ext uri="{BB962C8B-B14F-4D97-AF65-F5344CB8AC3E}">
        <p14:creationId xmlns:p14="http://schemas.microsoft.com/office/powerpoint/2010/main" val="2098082055"/>
      </p:ext>
    </p:extLst>
  </p:cSld>
  <p:clrMapOvr>
    <a:masterClrMapping/>
  </p:clrMapOvr>
  <p:transition>
    <p:random/>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0" y="0"/>
            <a:ext cx="9144000" cy="7016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sz="4000" b="1">
                <a:solidFill>
                  <a:schemeClr val="accent1"/>
                </a:solidFill>
                <a:effectLst>
                  <a:outerShdw blurRad="38100" dist="38100" dir="2700000" algn="tl">
                    <a:srgbClr val="000000"/>
                  </a:outerShdw>
                </a:effectLst>
                <a:latin typeface="Arial" charset="0"/>
                <a:cs typeface="+mn-cs"/>
              </a:rPr>
              <a:t>Passage:  Galatians 6:1, 10</a:t>
            </a:r>
            <a:endParaRPr lang="en-US" sz="4000" b="1">
              <a:solidFill>
                <a:schemeClr val="accent1"/>
              </a:solidFill>
              <a:latin typeface="Arial" charset="0"/>
              <a:cs typeface="+mn-cs"/>
            </a:endParaRPr>
          </a:p>
        </p:txBody>
      </p:sp>
      <p:sp>
        <p:nvSpPr>
          <p:cNvPr id="69635" name="Rectangle 3"/>
          <p:cNvSpPr>
            <a:spLocks noChangeArrowheads="1"/>
          </p:cNvSpPr>
          <p:nvPr/>
        </p:nvSpPr>
        <p:spPr bwMode="auto">
          <a:xfrm>
            <a:off x="381000" y="1066800"/>
            <a:ext cx="8763000" cy="1754327"/>
          </a:xfrm>
          <a:prstGeom prst="rect">
            <a:avLst/>
          </a:prstGeom>
          <a:noFill/>
          <a:ln w="9525">
            <a:noFill/>
            <a:miter lim="800000"/>
            <a:headEnd/>
            <a:tailEnd/>
          </a:ln>
          <a:effectLst/>
        </p:spPr>
        <p:txBody>
          <a:bodyPr wrap="square">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Problem:  A believer is overtaken (detect, overtake, surprise) in a fault (false step, transgression sin)</a:t>
            </a:r>
            <a:r>
              <a:rPr lang="en-US" sz="3600" b="1">
                <a:solidFill>
                  <a:schemeClr val="accent1"/>
                </a:solidFill>
                <a:latin typeface="Arial" charset="0"/>
                <a:cs typeface="+mn-cs"/>
              </a:rPr>
              <a:t> </a:t>
            </a:r>
          </a:p>
        </p:txBody>
      </p:sp>
      <p:sp>
        <p:nvSpPr>
          <p:cNvPr id="69636" name="Rectangle 4"/>
          <p:cNvSpPr>
            <a:spLocks noChangeArrowheads="1"/>
          </p:cNvSpPr>
          <p:nvPr/>
        </p:nvSpPr>
        <p:spPr bwMode="auto">
          <a:xfrm>
            <a:off x="381000" y="3200400"/>
            <a:ext cx="8763000" cy="3139321"/>
          </a:xfrm>
          <a:prstGeom prst="rect">
            <a:avLst/>
          </a:prstGeom>
          <a:noFill/>
          <a:ln w="9525">
            <a:noFill/>
            <a:miter lim="800000"/>
            <a:headEnd/>
            <a:tailEnd/>
          </a:ln>
          <a:effectLst/>
        </p:spPr>
        <p:txBody>
          <a:bodyPr wrap="square">
            <a:spAutoFit/>
          </a:bodyPr>
          <a:lstStyle/>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Those responsible for reconciliation: </a:t>
            </a:r>
          </a:p>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1.	The observer</a:t>
            </a:r>
          </a:p>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2.	Those who are spiritual</a:t>
            </a:r>
          </a:p>
          <a:p>
            <a:pPr>
              <a:spcBef>
                <a:spcPct val="50000"/>
              </a:spcBef>
              <a:defRPr/>
            </a:pPr>
            <a:r>
              <a:rPr lang="en-US" sz="3600" b="1" dirty="0">
                <a:solidFill>
                  <a:schemeClr val="accent1"/>
                </a:solidFill>
                <a:latin typeface="Arial" charset="0"/>
                <a:cs typeface="+mn-cs"/>
              </a:rPr>
              <a:t>3.	</a:t>
            </a:r>
            <a:r>
              <a:rPr lang="en-US" sz="3600" b="1" dirty="0">
                <a:solidFill>
                  <a:schemeClr val="accent1"/>
                </a:solidFill>
                <a:effectLst>
                  <a:outerShdw blurRad="38100" dist="38100" dir="2700000" algn="tl">
                    <a:srgbClr val="000000"/>
                  </a:outerShdw>
                </a:effectLst>
                <a:latin typeface="Arial" charset="0"/>
                <a:cs typeface="+mn-cs"/>
              </a:rPr>
              <a:t>The individual overtaken in sin</a:t>
            </a:r>
            <a:endParaRPr lang="en-US" sz="3600" b="1" dirty="0">
              <a:solidFill>
                <a:schemeClr val="accent1"/>
              </a:solidFill>
              <a:latin typeface="Arial" charset="0"/>
              <a:cs typeface="+mn-cs"/>
            </a:endParaRPr>
          </a:p>
        </p:txBody>
      </p:sp>
      <p:sp>
        <p:nvSpPr>
          <p:cNvPr id="2" name="Slide Number Placeholder 1"/>
          <p:cNvSpPr>
            <a:spLocks noGrp="1"/>
          </p:cNvSpPr>
          <p:nvPr>
            <p:ph type="sldNum" sz="quarter" idx="12"/>
          </p:nvPr>
        </p:nvSpPr>
        <p:spPr/>
        <p:txBody>
          <a:bodyPr/>
          <a:lstStyle/>
          <a:p>
            <a:pPr>
              <a:defRPr/>
            </a:pPr>
            <a:fld id="{5888E15A-1D61-419B-AB6A-C22E69876BD9}" type="slidenum">
              <a:rPr lang="en-US" smtClean="0"/>
              <a:pPr>
                <a:defRPr/>
              </a:pPr>
              <a:t>80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blinds(horizontal)">
                                      <p:cBhvr>
                                        <p:cTn id="7" dur="500"/>
                                        <p:tgtEl>
                                          <p:spTgt spid="69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9636"/>
                                        </p:tgtEl>
                                        <p:attrNameLst>
                                          <p:attrName>style.visibility</p:attrName>
                                        </p:attrNameLst>
                                      </p:cBhvr>
                                      <p:to>
                                        <p:strVal val="visible"/>
                                      </p:to>
                                    </p:set>
                                    <p:animEffect transition="in" filter="checkerboard(across)">
                                      <p:cBhvr>
                                        <p:cTn id="12"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P spid="69636" grpId="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304800" y="0"/>
            <a:ext cx="8839200" cy="147732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marL="342900" indent="-342900">
              <a:spcBef>
                <a:spcPct val="50000"/>
              </a:spcBef>
              <a:defRPr/>
            </a:pPr>
            <a:r>
              <a:rPr lang="en-US" sz="3600" b="1">
                <a:solidFill>
                  <a:schemeClr val="accent1"/>
                </a:solidFill>
                <a:effectLst>
                  <a:outerShdw blurRad="38100" dist="38100" dir="2700000" algn="tl">
                    <a:srgbClr val="000000"/>
                  </a:outerShdw>
                </a:effectLst>
                <a:latin typeface="Arial" charset="0"/>
                <a:cs typeface="+mn-cs"/>
              </a:rPr>
              <a:t>Process:  </a:t>
            </a:r>
          </a:p>
          <a:p>
            <a:pPr marL="342900" indent="-342900">
              <a:spcBef>
                <a:spcPct val="50000"/>
              </a:spcBef>
              <a:defRPr/>
            </a:pPr>
            <a:r>
              <a:rPr lang="en-US" sz="3600" b="1">
                <a:solidFill>
                  <a:schemeClr val="accent1"/>
                </a:solidFill>
                <a:effectLst>
                  <a:outerShdw blurRad="38100" dist="38100" dir="2700000" algn="tl">
                    <a:srgbClr val="000000"/>
                  </a:outerShdw>
                </a:effectLst>
                <a:latin typeface="Arial" charset="0"/>
                <a:cs typeface="+mn-cs"/>
              </a:rPr>
              <a:t>1.	The observation</a:t>
            </a:r>
            <a:endParaRPr lang="en-US" sz="3600" b="1">
              <a:solidFill>
                <a:schemeClr val="accent1"/>
              </a:solidFill>
              <a:latin typeface="Arial" charset="0"/>
              <a:cs typeface="+mn-cs"/>
            </a:endParaRPr>
          </a:p>
        </p:txBody>
      </p:sp>
      <p:sp>
        <p:nvSpPr>
          <p:cNvPr id="72707" name="Rectangle 3"/>
          <p:cNvSpPr>
            <a:spLocks noChangeArrowheads="1"/>
          </p:cNvSpPr>
          <p:nvPr/>
        </p:nvSpPr>
        <p:spPr bwMode="auto">
          <a:xfrm>
            <a:off x="304800" y="1524000"/>
            <a:ext cx="8839200" cy="646331"/>
          </a:xfrm>
          <a:prstGeom prst="rect">
            <a:avLst/>
          </a:prstGeom>
          <a:noFill/>
          <a:ln w="9525">
            <a:noFill/>
            <a:miter lim="800000"/>
            <a:headEnd/>
            <a:tailEnd/>
          </a:ln>
          <a:effectLst/>
        </p:spPr>
        <p:txBody>
          <a:bodyPr wrap="square">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2.	Spiritual preparation</a:t>
            </a:r>
            <a:endParaRPr lang="en-US" sz="3600" b="1">
              <a:solidFill>
                <a:schemeClr val="accent1"/>
              </a:solidFill>
              <a:latin typeface="Arial" charset="0"/>
              <a:cs typeface="+mn-cs"/>
            </a:endParaRPr>
          </a:p>
        </p:txBody>
      </p:sp>
      <p:sp>
        <p:nvSpPr>
          <p:cNvPr id="72708" name="Rectangle 4"/>
          <p:cNvSpPr>
            <a:spLocks noChangeArrowheads="1"/>
          </p:cNvSpPr>
          <p:nvPr/>
        </p:nvSpPr>
        <p:spPr bwMode="auto">
          <a:xfrm>
            <a:off x="304800" y="3581400"/>
            <a:ext cx="8839200" cy="1200329"/>
          </a:xfrm>
          <a:prstGeom prst="rect">
            <a:avLst/>
          </a:prstGeom>
          <a:noFill/>
          <a:ln w="9525">
            <a:noFill/>
            <a:miter lim="800000"/>
            <a:headEnd/>
            <a:tailEnd/>
          </a:ln>
          <a:effectLst/>
        </p:spPr>
        <p:txBody>
          <a:bodyPr wrap="square">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Purpose:	Restoration to useful 				Christian living </a:t>
            </a:r>
            <a:endParaRPr lang="en-US" sz="3600" b="1">
              <a:solidFill>
                <a:schemeClr val="accent1"/>
              </a:solidFill>
              <a:latin typeface="Arial" charset="0"/>
              <a:cs typeface="+mn-cs"/>
            </a:endParaRPr>
          </a:p>
        </p:txBody>
      </p:sp>
      <p:sp>
        <p:nvSpPr>
          <p:cNvPr id="72709" name="Rectangle 5"/>
          <p:cNvSpPr>
            <a:spLocks noChangeArrowheads="1"/>
          </p:cNvSpPr>
          <p:nvPr/>
        </p:nvSpPr>
        <p:spPr bwMode="auto">
          <a:xfrm>
            <a:off x="304800" y="4953000"/>
            <a:ext cx="8839200" cy="1477328"/>
          </a:xfrm>
          <a:prstGeom prst="rect">
            <a:avLst/>
          </a:prstGeom>
          <a:noFill/>
          <a:ln w="9525">
            <a:noFill/>
            <a:miter lim="800000"/>
            <a:headEnd/>
            <a:tailEnd/>
          </a:ln>
          <a:effectLst/>
        </p:spPr>
        <p:txBody>
          <a:bodyPr wrap="square">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Result:  1.	Restoration</a:t>
            </a:r>
          </a:p>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		2.	Removal if no repentance</a:t>
            </a:r>
            <a:r>
              <a:rPr lang="en-US" sz="3600" b="1">
                <a:solidFill>
                  <a:schemeClr val="accent1"/>
                </a:solidFill>
                <a:latin typeface="Arial" charset="0"/>
                <a:cs typeface="+mn-cs"/>
              </a:rPr>
              <a:t> </a:t>
            </a:r>
          </a:p>
        </p:txBody>
      </p:sp>
      <p:sp>
        <p:nvSpPr>
          <p:cNvPr id="72710" name="Rectangle 6"/>
          <p:cNvSpPr>
            <a:spLocks noChangeArrowheads="1"/>
          </p:cNvSpPr>
          <p:nvPr/>
        </p:nvSpPr>
        <p:spPr bwMode="auto">
          <a:xfrm>
            <a:off x="304800" y="2209800"/>
            <a:ext cx="8839200" cy="1200329"/>
          </a:xfrm>
          <a:prstGeom prst="rect">
            <a:avLst/>
          </a:prstGeom>
          <a:noFill/>
          <a:ln w="9525">
            <a:noFill/>
            <a:miter lim="800000"/>
            <a:headEnd/>
            <a:tailEnd/>
          </a:ln>
          <a:effectLst/>
        </p:spPr>
        <p:txBody>
          <a:bodyPr wrap="square">
            <a:spAutoFit/>
          </a:bodyPr>
          <a:lstStyle/>
          <a:p>
            <a:pPr>
              <a:defRPr/>
            </a:pPr>
            <a:r>
              <a:rPr lang="en-US" sz="3600" b="1">
                <a:solidFill>
                  <a:schemeClr val="accent1"/>
                </a:solidFill>
                <a:effectLst>
                  <a:outerShdw blurRad="38100" dist="38100" dir="2700000" algn="tl">
                    <a:srgbClr val="000000"/>
                  </a:outerShdw>
                </a:effectLst>
                <a:latin typeface="Arial" charset="0"/>
                <a:cs typeface="+mn-cs"/>
              </a:rPr>
              <a:t>3.	Gently approaching the guilty 	party</a:t>
            </a:r>
          </a:p>
        </p:txBody>
      </p:sp>
      <p:sp>
        <p:nvSpPr>
          <p:cNvPr id="2" name="Slide Number Placeholder 1"/>
          <p:cNvSpPr>
            <a:spLocks noGrp="1"/>
          </p:cNvSpPr>
          <p:nvPr>
            <p:ph type="sldNum" sz="quarter" idx="12"/>
          </p:nvPr>
        </p:nvSpPr>
        <p:spPr/>
        <p:txBody>
          <a:bodyPr/>
          <a:lstStyle/>
          <a:p>
            <a:pPr>
              <a:defRPr/>
            </a:pPr>
            <a:fld id="{9FAFA329-CEFB-436A-B88D-113E4D6B2A17}" type="slidenum">
              <a:rPr lang="en-US" smtClean="0"/>
              <a:pPr>
                <a:defRPr/>
              </a:pPr>
              <a:t>81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blinds(horizontal)">
                                      <p:cBhvr>
                                        <p:cTn id="7" dur="500"/>
                                        <p:tgtEl>
                                          <p:spTgt spid="72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271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2708"/>
                                        </p:tgtEl>
                                        <p:attrNameLst>
                                          <p:attrName>style.visibility</p:attrName>
                                        </p:attrNameLst>
                                      </p:cBhvr>
                                      <p:to>
                                        <p:strVal val="visible"/>
                                      </p:to>
                                    </p:set>
                                    <p:animEffect transition="in" filter="checkerboard(across)">
                                      <p:cBhvr>
                                        <p:cTn id="16" dur="500"/>
                                        <p:tgtEl>
                                          <p:spTgt spid="727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2709"/>
                                        </p:tgtEl>
                                        <p:attrNameLst>
                                          <p:attrName>style.visibility</p:attrName>
                                        </p:attrNameLst>
                                      </p:cBhvr>
                                      <p:to>
                                        <p:strVal val="visible"/>
                                      </p:to>
                                    </p:set>
                                    <p:anim calcmode="lin" valueType="num">
                                      <p:cBhvr additive="base">
                                        <p:cTn id="21" dur="500" fill="hold"/>
                                        <p:tgtEl>
                                          <p:spTgt spid="72709"/>
                                        </p:tgtEl>
                                        <p:attrNameLst>
                                          <p:attrName>ppt_x</p:attrName>
                                        </p:attrNameLst>
                                      </p:cBhvr>
                                      <p:tavLst>
                                        <p:tav tm="0">
                                          <p:val>
                                            <p:strVal val="#ppt_x"/>
                                          </p:val>
                                        </p:tav>
                                        <p:tav tm="100000">
                                          <p:val>
                                            <p:strVal val="#ppt_x"/>
                                          </p:val>
                                        </p:tav>
                                      </p:tavLst>
                                    </p:anim>
                                    <p:anim calcmode="lin" valueType="num">
                                      <p:cBhvr additive="base">
                                        <p:cTn id="22" dur="500" fill="hold"/>
                                        <p:tgtEl>
                                          <p:spTgt spid="727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P spid="72708" grpId="0"/>
      <p:bldP spid="72709" grpId="0"/>
      <p:bldP spid="72710" grpId="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0" y="0"/>
            <a:ext cx="9144000" cy="163121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Passage:  Titus 3:1-11, Rom 16:17-18</a:t>
            </a:r>
          </a:p>
          <a:p>
            <a:pP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3 John 9-10</a:t>
            </a:r>
            <a:r>
              <a:rPr lang="en-US" sz="4000" b="1" dirty="0">
                <a:solidFill>
                  <a:schemeClr val="accent1"/>
                </a:solidFill>
                <a:latin typeface="Arial" charset="0"/>
                <a:cs typeface="+mn-cs"/>
              </a:rPr>
              <a:t> </a:t>
            </a:r>
          </a:p>
        </p:txBody>
      </p:sp>
      <p:sp>
        <p:nvSpPr>
          <p:cNvPr id="70659" name="Rectangle 3"/>
          <p:cNvSpPr>
            <a:spLocks noChangeArrowheads="1"/>
          </p:cNvSpPr>
          <p:nvPr/>
        </p:nvSpPr>
        <p:spPr bwMode="auto">
          <a:xfrm>
            <a:off x="533400" y="1905000"/>
            <a:ext cx="8610600" cy="1200329"/>
          </a:xfrm>
          <a:prstGeom prst="rect">
            <a:avLst/>
          </a:prstGeom>
          <a:noFill/>
          <a:ln w="9525">
            <a:noFill/>
            <a:miter lim="800000"/>
            <a:headEnd/>
            <a:tailEnd/>
          </a:ln>
          <a:effectLst/>
        </p:spPr>
        <p:txBody>
          <a:bodyPr wrap="square">
            <a:spAutoFit/>
          </a:bodyPr>
          <a:lstStyle/>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Problem:  A divisive person who disrupts the church</a:t>
            </a:r>
            <a:r>
              <a:rPr lang="en-US" sz="3600" b="1" dirty="0">
                <a:solidFill>
                  <a:schemeClr val="accent1"/>
                </a:solidFill>
                <a:latin typeface="Arial" charset="0"/>
                <a:cs typeface="+mn-cs"/>
              </a:rPr>
              <a:t> </a:t>
            </a:r>
          </a:p>
        </p:txBody>
      </p:sp>
      <p:sp>
        <p:nvSpPr>
          <p:cNvPr id="70660" name="Rectangle 4"/>
          <p:cNvSpPr>
            <a:spLocks noChangeArrowheads="1"/>
          </p:cNvSpPr>
          <p:nvPr/>
        </p:nvSpPr>
        <p:spPr bwMode="auto">
          <a:xfrm>
            <a:off x="533400" y="3551237"/>
            <a:ext cx="8610600" cy="1200329"/>
          </a:xfrm>
          <a:prstGeom prst="rect">
            <a:avLst/>
          </a:prstGeom>
          <a:noFill/>
          <a:ln w="9525">
            <a:noFill/>
            <a:miter lim="800000"/>
            <a:headEnd/>
            <a:tailEnd/>
          </a:ln>
          <a:effectLst/>
        </p:spPr>
        <p:txBody>
          <a:bodyPr wrap="square">
            <a:spAutoFit/>
          </a:bodyPr>
          <a:lstStyle/>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Those Involved:  The individual and the church</a:t>
            </a:r>
            <a:r>
              <a:rPr lang="en-US" sz="3600" b="1" dirty="0">
                <a:solidFill>
                  <a:schemeClr val="accent1"/>
                </a:solidFill>
                <a:latin typeface="Arial" charset="0"/>
                <a:cs typeface="+mn-cs"/>
              </a:rPr>
              <a:t>  </a:t>
            </a:r>
          </a:p>
        </p:txBody>
      </p:sp>
      <p:sp>
        <p:nvSpPr>
          <p:cNvPr id="2" name="Slide Number Placeholder 1"/>
          <p:cNvSpPr>
            <a:spLocks noGrp="1"/>
          </p:cNvSpPr>
          <p:nvPr>
            <p:ph type="sldNum" sz="quarter" idx="12"/>
          </p:nvPr>
        </p:nvSpPr>
        <p:spPr>
          <a:xfrm>
            <a:off x="8197850" y="6421438"/>
            <a:ext cx="717550" cy="365125"/>
          </a:xfrm>
        </p:spPr>
        <p:txBody>
          <a:bodyPr/>
          <a:lstStyle/>
          <a:p>
            <a:pPr>
              <a:defRPr/>
            </a:pPr>
            <a:fld id="{4829247B-98DD-4109-ADD3-2E7B33036F83}" type="slidenum">
              <a:rPr lang="en-US" sz="900" smtClean="0"/>
              <a:pPr>
                <a:defRPr/>
              </a:pPr>
              <a:t>82</a:t>
            </a:fld>
            <a:endParaRPr lang="en-US" sz="900"/>
          </a:p>
        </p:txBody>
      </p:sp>
      <p:sp>
        <p:nvSpPr>
          <p:cNvPr id="6" name="Rectangle 4"/>
          <p:cNvSpPr>
            <a:spLocks noChangeArrowheads="1"/>
          </p:cNvSpPr>
          <p:nvPr/>
        </p:nvSpPr>
        <p:spPr bwMode="auto">
          <a:xfrm>
            <a:off x="569259" y="4898371"/>
            <a:ext cx="8610600" cy="1200329"/>
          </a:xfrm>
          <a:prstGeom prst="rect">
            <a:avLst/>
          </a:prstGeom>
          <a:noFill/>
          <a:ln w="9525">
            <a:noFill/>
            <a:miter lim="800000"/>
            <a:headEnd/>
            <a:tailEnd/>
          </a:ln>
          <a:effectLst/>
        </p:spPr>
        <p:txBody>
          <a:bodyPr wrap="square">
            <a:spAutoFit/>
          </a:bodyPr>
          <a:lstStyle/>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Those Responsible:  The individual and the church</a:t>
            </a:r>
            <a:r>
              <a:rPr lang="en-US" sz="3600" b="1" dirty="0">
                <a:solidFill>
                  <a:schemeClr val="accent1"/>
                </a:solidFill>
                <a:latin typeface="Arial" charset="0"/>
                <a:cs typeface="+mn-cs"/>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blinds(horizontal)">
                                      <p:cBhvr>
                                        <p:cTn id="7" dur="500"/>
                                        <p:tgtEl>
                                          <p:spTgt spid="70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0660"/>
                                        </p:tgtEl>
                                        <p:attrNameLst>
                                          <p:attrName>style.visibility</p:attrName>
                                        </p:attrNameLst>
                                      </p:cBhvr>
                                      <p:to>
                                        <p:strVal val="visible"/>
                                      </p:to>
                                    </p:set>
                                    <p:animEffect transition="in" filter="checkerboard(across)">
                                      <p:cBhvr>
                                        <p:cTn id="12" dur="500"/>
                                        <p:tgtEl>
                                          <p:spTgt spid="7066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70660" grpId="0"/>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0"/>
            <a:ext cx="9144000" cy="153888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Process:</a:t>
            </a:r>
          </a:p>
          <a:p>
            <a:pPr marL="342900" indent="-342900">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1.	Give two warnings</a:t>
            </a:r>
            <a:endParaRPr lang="en-US" sz="3600" b="1" dirty="0">
              <a:solidFill>
                <a:schemeClr val="accent1"/>
              </a:solidFill>
              <a:latin typeface="Arial" charset="0"/>
              <a:cs typeface="+mn-cs"/>
            </a:endParaRPr>
          </a:p>
        </p:txBody>
      </p:sp>
      <p:sp>
        <p:nvSpPr>
          <p:cNvPr id="66563" name="Rectangle 3"/>
          <p:cNvSpPr>
            <a:spLocks noChangeArrowheads="1"/>
          </p:cNvSpPr>
          <p:nvPr/>
        </p:nvSpPr>
        <p:spPr bwMode="auto">
          <a:xfrm>
            <a:off x="-21432" y="1905000"/>
            <a:ext cx="9144000" cy="1754327"/>
          </a:xfrm>
          <a:prstGeom prst="rect">
            <a:avLst/>
          </a:prstGeom>
          <a:noFill/>
          <a:ln w="9525">
            <a:noFill/>
            <a:miter lim="800000"/>
            <a:headEnd/>
            <a:tailEnd/>
          </a:ln>
          <a:effectLst/>
        </p:spPr>
        <p:txBody>
          <a:bodyPr>
            <a:spAutoFit/>
          </a:bodyPr>
          <a:lstStyle/>
          <a:p>
            <a:pPr marL="893763" indent="-893763">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2.	If there is a third incidence of disruption, the member is removed from the church by the church.</a:t>
            </a:r>
            <a:endParaRPr lang="en-US" sz="3600" b="1" dirty="0">
              <a:solidFill>
                <a:schemeClr val="accent1"/>
              </a:solidFill>
              <a:latin typeface="Arial" charset="0"/>
              <a:cs typeface="+mn-cs"/>
            </a:endParaRPr>
          </a:p>
        </p:txBody>
      </p:sp>
      <p:sp>
        <p:nvSpPr>
          <p:cNvPr id="66564" name="Rectangle 4"/>
          <p:cNvSpPr>
            <a:spLocks noChangeArrowheads="1"/>
          </p:cNvSpPr>
          <p:nvPr/>
        </p:nvSpPr>
        <p:spPr bwMode="auto">
          <a:xfrm>
            <a:off x="0" y="4114800"/>
            <a:ext cx="9144000" cy="1200329"/>
          </a:xfrm>
          <a:prstGeom prst="rect">
            <a:avLst/>
          </a:prstGeom>
          <a:noFill/>
          <a:ln w="9525">
            <a:noFill/>
            <a:miter lim="800000"/>
            <a:headEnd/>
            <a:tailEnd/>
          </a:ln>
          <a:effectLst/>
        </p:spPr>
        <p:txBody>
          <a:bodyPr>
            <a:spAutoFit/>
          </a:bodyPr>
          <a:lstStyle/>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Purpose: Repentance and reconciliation.  If not, removal which leads to harmony. </a:t>
            </a:r>
            <a:endParaRPr lang="en-US" sz="3600" b="1" dirty="0">
              <a:solidFill>
                <a:schemeClr val="accent1"/>
              </a:solidFill>
              <a:latin typeface="Arial" charset="0"/>
              <a:cs typeface="+mn-cs"/>
            </a:endParaRPr>
          </a:p>
        </p:txBody>
      </p:sp>
      <p:sp>
        <p:nvSpPr>
          <p:cNvPr id="66565" name="Rectangle 5"/>
          <p:cNvSpPr>
            <a:spLocks noChangeArrowheads="1"/>
          </p:cNvSpPr>
          <p:nvPr/>
        </p:nvSpPr>
        <p:spPr bwMode="auto">
          <a:xfrm>
            <a:off x="-42863" y="5638800"/>
            <a:ext cx="9186863" cy="646331"/>
          </a:xfrm>
          <a:prstGeom prst="rect">
            <a:avLst/>
          </a:prstGeom>
          <a:noFill/>
          <a:ln w="9525">
            <a:noFill/>
            <a:miter lim="800000"/>
            <a:headEnd/>
            <a:tailEnd/>
          </a:ln>
          <a:effectLst/>
        </p:spPr>
        <p:txBody>
          <a:bodyPr>
            <a:spAutoFit/>
          </a:bodyPr>
          <a:lstStyle/>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Result:  Harmony in the church</a:t>
            </a:r>
            <a:endParaRPr lang="en-US" sz="3600" b="1" dirty="0">
              <a:solidFill>
                <a:schemeClr val="accent1"/>
              </a:solidFill>
              <a:latin typeface="Arial" charset="0"/>
              <a:cs typeface="+mn-cs"/>
            </a:endParaRPr>
          </a:p>
        </p:txBody>
      </p:sp>
      <p:sp>
        <p:nvSpPr>
          <p:cNvPr id="2" name="Slide Number Placeholder 1"/>
          <p:cNvSpPr>
            <a:spLocks noGrp="1"/>
          </p:cNvSpPr>
          <p:nvPr>
            <p:ph type="sldNum" sz="quarter" idx="12"/>
          </p:nvPr>
        </p:nvSpPr>
        <p:spPr/>
        <p:txBody>
          <a:bodyPr/>
          <a:lstStyle/>
          <a:p>
            <a:pPr>
              <a:defRPr/>
            </a:pPr>
            <a:fld id="{ACD68B88-CD21-4227-B4DE-4A1BF876D48B}" type="slidenum">
              <a:rPr lang="en-US" smtClean="0"/>
              <a:pPr>
                <a:defRPr/>
              </a:pPr>
              <a:t>83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blinds(horizontal)">
                                      <p:cBhvr>
                                        <p:cTn id="7" dur="500"/>
                                        <p:tgtEl>
                                          <p:spTgt spid="665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checkerboard(across)">
                                      <p:cBhvr>
                                        <p:cTn id="12" dur="500"/>
                                        <p:tgtEl>
                                          <p:spTgt spid="665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6565"/>
                                        </p:tgtEl>
                                        <p:attrNameLst>
                                          <p:attrName>style.visibility</p:attrName>
                                        </p:attrNameLst>
                                      </p:cBhvr>
                                      <p:to>
                                        <p:strVal val="visible"/>
                                      </p:to>
                                    </p:set>
                                    <p:anim calcmode="lin" valueType="num">
                                      <p:cBhvr additive="base">
                                        <p:cTn id="17" dur="500" fill="hold"/>
                                        <p:tgtEl>
                                          <p:spTgt spid="66565"/>
                                        </p:tgtEl>
                                        <p:attrNameLst>
                                          <p:attrName>ppt_x</p:attrName>
                                        </p:attrNameLst>
                                      </p:cBhvr>
                                      <p:tavLst>
                                        <p:tav tm="0">
                                          <p:val>
                                            <p:strVal val="#ppt_x"/>
                                          </p:val>
                                        </p:tav>
                                        <p:tav tm="100000">
                                          <p:val>
                                            <p:strVal val="#ppt_x"/>
                                          </p:val>
                                        </p:tav>
                                      </p:tavLst>
                                    </p:anim>
                                    <p:anim calcmode="lin" valueType="num">
                                      <p:cBhvr additive="base">
                                        <p:cTn id="18" dur="500" fill="hold"/>
                                        <p:tgtEl>
                                          <p:spTgt spid="665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P spid="66564" grpId="0"/>
      <p:bldP spid="66565" grpId="0"/>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0" y="0"/>
            <a:ext cx="9144000" cy="7016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sz="4000" b="1">
                <a:solidFill>
                  <a:schemeClr val="accent1"/>
                </a:solidFill>
                <a:effectLst>
                  <a:outerShdw blurRad="38100" dist="38100" dir="2700000" algn="tl">
                    <a:srgbClr val="000000"/>
                  </a:outerShdw>
                </a:effectLst>
                <a:latin typeface="Arial" charset="0"/>
                <a:cs typeface="+mn-cs"/>
              </a:rPr>
              <a:t>Passage:  2 Thessalonians 3:6-15</a:t>
            </a:r>
            <a:r>
              <a:rPr lang="en-US" sz="4000" b="1">
                <a:solidFill>
                  <a:schemeClr val="accent1"/>
                </a:solidFill>
                <a:latin typeface="Arial" charset="0"/>
                <a:cs typeface="+mn-cs"/>
              </a:rPr>
              <a:t> </a:t>
            </a:r>
          </a:p>
        </p:txBody>
      </p:sp>
      <p:sp>
        <p:nvSpPr>
          <p:cNvPr id="71683" name="Rectangle 3"/>
          <p:cNvSpPr>
            <a:spLocks noChangeArrowheads="1"/>
          </p:cNvSpPr>
          <p:nvPr/>
        </p:nvSpPr>
        <p:spPr bwMode="auto">
          <a:xfrm>
            <a:off x="381000" y="1066800"/>
            <a:ext cx="8763000" cy="1754327"/>
          </a:xfrm>
          <a:prstGeom prst="rect">
            <a:avLst/>
          </a:prstGeom>
          <a:noFill/>
          <a:ln w="9525">
            <a:noFill/>
            <a:miter lim="800000"/>
            <a:headEnd/>
            <a:tailEnd/>
          </a:ln>
          <a:effectLst/>
        </p:spPr>
        <p:txBody>
          <a:bodyPr wrap="square">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Problem:  A believer is behaving in a disorderly manner—not providing for one’s needs, a busy body</a:t>
            </a:r>
            <a:r>
              <a:rPr lang="en-US" sz="3600" b="1">
                <a:solidFill>
                  <a:schemeClr val="accent1"/>
                </a:solidFill>
                <a:latin typeface="Arial" charset="0"/>
                <a:cs typeface="+mn-cs"/>
              </a:rPr>
              <a:t> </a:t>
            </a:r>
          </a:p>
        </p:txBody>
      </p:sp>
      <p:sp>
        <p:nvSpPr>
          <p:cNvPr id="71684" name="Rectangle 4"/>
          <p:cNvSpPr>
            <a:spLocks noChangeArrowheads="1"/>
          </p:cNvSpPr>
          <p:nvPr/>
        </p:nvSpPr>
        <p:spPr bwMode="auto">
          <a:xfrm>
            <a:off x="381000" y="3429000"/>
            <a:ext cx="8763000" cy="1754327"/>
          </a:xfrm>
          <a:prstGeom prst="rect">
            <a:avLst/>
          </a:prstGeom>
          <a:noFill/>
          <a:ln w="9525">
            <a:noFill/>
            <a:miter lim="800000"/>
            <a:headEnd/>
            <a:tailEnd/>
          </a:ln>
          <a:effectLst/>
        </p:spPr>
        <p:txBody>
          <a:bodyPr wrap="square">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Those Involved:  Believers and the church dealing with the disorderly brother (sister)</a:t>
            </a:r>
            <a:r>
              <a:rPr lang="en-US" sz="3600" b="1">
                <a:solidFill>
                  <a:schemeClr val="accent1"/>
                </a:solidFill>
                <a:latin typeface="Arial" charset="0"/>
                <a:cs typeface="+mn-cs"/>
              </a:rPr>
              <a:t>  </a:t>
            </a:r>
          </a:p>
        </p:txBody>
      </p:sp>
      <p:sp>
        <p:nvSpPr>
          <p:cNvPr id="2" name="Slide Number Placeholder 1"/>
          <p:cNvSpPr>
            <a:spLocks noGrp="1"/>
          </p:cNvSpPr>
          <p:nvPr>
            <p:ph type="sldNum" sz="quarter" idx="12"/>
          </p:nvPr>
        </p:nvSpPr>
        <p:spPr/>
        <p:txBody>
          <a:bodyPr/>
          <a:lstStyle/>
          <a:p>
            <a:pPr>
              <a:defRPr/>
            </a:pPr>
            <a:fld id="{08F73356-3F46-4560-B6A7-B31F5D765428}" type="slidenum">
              <a:rPr lang="en-US" smtClean="0"/>
              <a:pPr>
                <a:defRPr/>
              </a:pPr>
              <a:t>84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blinds(horizontal)">
                                      <p:cBhvr>
                                        <p:cTn id="7" dur="500"/>
                                        <p:tgtEl>
                                          <p:spTgt spid="716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checkerboard(across)">
                                      <p:cBhvr>
                                        <p:cTn id="12"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684" grpId="0"/>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0" y="0"/>
            <a:ext cx="9144000" cy="153888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a:solidFill>
                  <a:schemeClr val="accent1"/>
                </a:solidFill>
                <a:effectLst>
                  <a:outerShdw blurRad="38100" dist="38100" dir="2700000" algn="tl">
                    <a:srgbClr val="000000"/>
                  </a:outerShdw>
                </a:effectLst>
                <a:latin typeface="Arial" charset="0"/>
                <a:cs typeface="+mn-cs"/>
              </a:rPr>
              <a:t>Process:  </a:t>
            </a:r>
          </a:p>
          <a:p>
            <a:pPr marL="342900" indent="-342900">
              <a:spcBef>
                <a:spcPct val="50000"/>
              </a:spcBef>
              <a:defRPr/>
            </a:pPr>
            <a:r>
              <a:rPr lang="en-US" sz="3600" b="1">
                <a:solidFill>
                  <a:schemeClr val="accent1"/>
                </a:solidFill>
                <a:effectLst>
                  <a:outerShdw blurRad="38100" dist="38100" dir="2700000" algn="tl">
                    <a:srgbClr val="000000"/>
                  </a:outerShdw>
                </a:effectLst>
                <a:latin typeface="Arial" charset="0"/>
                <a:cs typeface="+mn-cs"/>
              </a:rPr>
              <a:t>1.	Recognize the condition</a:t>
            </a:r>
            <a:endParaRPr lang="en-US" sz="3600" b="1">
              <a:solidFill>
                <a:schemeClr val="accent1"/>
              </a:solidFill>
              <a:latin typeface="Arial" charset="0"/>
              <a:cs typeface="+mn-cs"/>
            </a:endParaRPr>
          </a:p>
        </p:txBody>
      </p:sp>
      <p:sp>
        <p:nvSpPr>
          <p:cNvPr id="73731" name="Rectangle 3"/>
          <p:cNvSpPr>
            <a:spLocks noChangeArrowheads="1"/>
          </p:cNvSpPr>
          <p:nvPr/>
        </p:nvSpPr>
        <p:spPr bwMode="auto">
          <a:xfrm>
            <a:off x="0" y="1905000"/>
            <a:ext cx="9144000" cy="646331"/>
          </a:xfrm>
          <a:prstGeom prst="rect">
            <a:avLst/>
          </a:prstGeom>
          <a:noFill/>
          <a:ln w="9525">
            <a:noFill/>
            <a:miter lim="800000"/>
            <a:headEnd/>
            <a:tailEnd/>
          </a:ln>
          <a:effectLst/>
        </p:spPr>
        <p:txBody>
          <a:bodyPr>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2.	Do not keep company w/ them</a:t>
            </a:r>
            <a:endParaRPr lang="en-US" sz="3600" b="1">
              <a:solidFill>
                <a:schemeClr val="accent1"/>
              </a:solidFill>
              <a:latin typeface="Arial" charset="0"/>
              <a:cs typeface="+mn-cs"/>
            </a:endParaRPr>
          </a:p>
        </p:txBody>
      </p:sp>
      <p:sp>
        <p:nvSpPr>
          <p:cNvPr id="73732" name="Rectangle 4"/>
          <p:cNvSpPr>
            <a:spLocks noChangeArrowheads="1"/>
          </p:cNvSpPr>
          <p:nvPr/>
        </p:nvSpPr>
        <p:spPr bwMode="auto">
          <a:xfrm>
            <a:off x="0" y="3962400"/>
            <a:ext cx="9144000" cy="1200329"/>
          </a:xfrm>
          <a:prstGeom prst="rect">
            <a:avLst/>
          </a:prstGeom>
          <a:noFill/>
          <a:ln w="9525">
            <a:noFill/>
            <a:miter lim="800000"/>
            <a:headEnd/>
            <a:tailEnd/>
          </a:ln>
          <a:effectLst/>
        </p:spPr>
        <p:txBody>
          <a:bodyPr>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Purpose: Repentance and restoration to full fellowship </a:t>
            </a:r>
            <a:endParaRPr lang="en-US" sz="3600" b="1">
              <a:solidFill>
                <a:schemeClr val="accent1"/>
              </a:solidFill>
              <a:latin typeface="Arial" charset="0"/>
              <a:cs typeface="+mn-cs"/>
            </a:endParaRPr>
          </a:p>
        </p:txBody>
      </p:sp>
      <p:sp>
        <p:nvSpPr>
          <p:cNvPr id="73733" name="Rectangle 5"/>
          <p:cNvSpPr>
            <a:spLocks noChangeArrowheads="1"/>
          </p:cNvSpPr>
          <p:nvPr/>
        </p:nvSpPr>
        <p:spPr bwMode="auto">
          <a:xfrm>
            <a:off x="0" y="5334000"/>
            <a:ext cx="9144000" cy="1200329"/>
          </a:xfrm>
          <a:prstGeom prst="rect">
            <a:avLst/>
          </a:prstGeom>
          <a:noFill/>
          <a:ln w="9525">
            <a:noFill/>
            <a:miter lim="800000"/>
            <a:headEnd/>
            <a:tailEnd/>
          </a:ln>
          <a:effectLst/>
        </p:spPr>
        <p:txBody>
          <a:bodyPr>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Result:  The disorderly brother would be shamed to repentance</a:t>
            </a:r>
            <a:endParaRPr lang="en-US" sz="3600" b="1">
              <a:solidFill>
                <a:schemeClr val="accent1"/>
              </a:solidFill>
              <a:latin typeface="Arial" charset="0"/>
              <a:cs typeface="+mn-cs"/>
            </a:endParaRPr>
          </a:p>
        </p:txBody>
      </p:sp>
      <p:sp>
        <p:nvSpPr>
          <p:cNvPr id="73734" name="Rectangle 6"/>
          <p:cNvSpPr>
            <a:spLocks noChangeArrowheads="1"/>
          </p:cNvSpPr>
          <p:nvPr/>
        </p:nvSpPr>
        <p:spPr bwMode="auto">
          <a:xfrm>
            <a:off x="0" y="2590800"/>
            <a:ext cx="9144000" cy="1200329"/>
          </a:xfrm>
          <a:prstGeom prst="rect">
            <a:avLst/>
          </a:prstGeom>
          <a:noFill/>
          <a:ln w="9525">
            <a:noFill/>
            <a:miter lim="800000"/>
            <a:headEnd/>
            <a:tailEnd/>
          </a:ln>
          <a:effectLst/>
        </p:spPr>
        <p:txBody>
          <a:bodyPr>
            <a:spAutoFit/>
          </a:bodyPr>
          <a:lstStyle/>
          <a:p>
            <a:pPr>
              <a:defRPr/>
            </a:pPr>
            <a:r>
              <a:rPr lang="en-US" sz="3600" b="1">
                <a:solidFill>
                  <a:schemeClr val="accent1"/>
                </a:solidFill>
                <a:effectLst>
                  <a:outerShdw blurRad="38100" dist="38100" dir="2700000" algn="tl">
                    <a:srgbClr val="000000"/>
                  </a:outerShdw>
                </a:effectLst>
                <a:latin typeface="Arial" charset="0"/>
                <a:cs typeface="+mn-cs"/>
              </a:rPr>
              <a:t>3.	Admonish the disorderly to 	become orderly</a:t>
            </a:r>
          </a:p>
        </p:txBody>
      </p:sp>
      <p:sp>
        <p:nvSpPr>
          <p:cNvPr id="2" name="Slide Number Placeholder 1"/>
          <p:cNvSpPr>
            <a:spLocks noGrp="1"/>
          </p:cNvSpPr>
          <p:nvPr>
            <p:ph type="sldNum" sz="quarter" idx="12"/>
          </p:nvPr>
        </p:nvSpPr>
        <p:spPr/>
        <p:txBody>
          <a:bodyPr/>
          <a:lstStyle/>
          <a:p>
            <a:pPr>
              <a:defRPr/>
            </a:pPr>
            <a:fld id="{038F1D29-D3C5-44FD-976E-39058660070C}" type="slidenum">
              <a:rPr lang="en-US" sz="900" smtClean="0"/>
              <a:pPr>
                <a:defRPr/>
              </a:pPr>
              <a:t>85</a:t>
            </a:fld>
            <a:endParaRPr lang="en-US" sz="9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blinds(horizontal)">
                                      <p:cBhvr>
                                        <p:cTn id="7" dur="500"/>
                                        <p:tgtEl>
                                          <p:spTgt spid="737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373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3732"/>
                                        </p:tgtEl>
                                        <p:attrNameLst>
                                          <p:attrName>style.visibility</p:attrName>
                                        </p:attrNameLst>
                                      </p:cBhvr>
                                      <p:to>
                                        <p:strVal val="visible"/>
                                      </p:to>
                                    </p:set>
                                    <p:animEffect transition="in" filter="checkerboard(across)">
                                      <p:cBhvr>
                                        <p:cTn id="16" dur="500"/>
                                        <p:tgtEl>
                                          <p:spTgt spid="737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3733"/>
                                        </p:tgtEl>
                                        <p:attrNameLst>
                                          <p:attrName>style.visibility</p:attrName>
                                        </p:attrNameLst>
                                      </p:cBhvr>
                                      <p:to>
                                        <p:strVal val="visible"/>
                                      </p:to>
                                    </p:set>
                                    <p:anim calcmode="lin" valueType="num">
                                      <p:cBhvr additive="base">
                                        <p:cTn id="21" dur="500" fill="hold"/>
                                        <p:tgtEl>
                                          <p:spTgt spid="73733"/>
                                        </p:tgtEl>
                                        <p:attrNameLst>
                                          <p:attrName>ppt_x</p:attrName>
                                        </p:attrNameLst>
                                      </p:cBhvr>
                                      <p:tavLst>
                                        <p:tav tm="0">
                                          <p:val>
                                            <p:strVal val="#ppt_x"/>
                                          </p:val>
                                        </p:tav>
                                        <p:tav tm="100000">
                                          <p:val>
                                            <p:strVal val="#ppt_x"/>
                                          </p:val>
                                        </p:tav>
                                      </p:tavLst>
                                    </p:anim>
                                    <p:anim calcmode="lin" valueType="num">
                                      <p:cBhvr additive="base">
                                        <p:cTn id="22" dur="500" fill="hold"/>
                                        <p:tgtEl>
                                          <p:spTgt spid="737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P spid="73732" grpId="0"/>
      <p:bldP spid="73733" grpId="0"/>
      <p:bldP spid="73734" grpId="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0" y="0"/>
            <a:ext cx="9144000" cy="7016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Passage:  1 Corinthians 6:1-11</a:t>
            </a:r>
            <a:endParaRPr lang="en-US" sz="4000" b="1" dirty="0">
              <a:solidFill>
                <a:schemeClr val="accent1"/>
              </a:solidFill>
              <a:latin typeface="Arial" charset="0"/>
              <a:cs typeface="+mn-cs"/>
            </a:endParaRPr>
          </a:p>
        </p:txBody>
      </p:sp>
      <p:sp>
        <p:nvSpPr>
          <p:cNvPr id="68611" name="Rectangle 3"/>
          <p:cNvSpPr>
            <a:spLocks noChangeArrowheads="1"/>
          </p:cNvSpPr>
          <p:nvPr/>
        </p:nvSpPr>
        <p:spPr bwMode="auto">
          <a:xfrm>
            <a:off x="457200" y="1238071"/>
            <a:ext cx="8686800" cy="1200329"/>
          </a:xfrm>
          <a:prstGeom prst="rect">
            <a:avLst/>
          </a:prstGeom>
          <a:noFill/>
          <a:ln w="9525">
            <a:noFill/>
            <a:miter lim="800000"/>
            <a:headEnd/>
            <a:tailEnd/>
          </a:ln>
          <a:effectLst/>
        </p:spPr>
        <p:txBody>
          <a:bodyPr wrap="square">
            <a:spAutoFit/>
          </a:bodyPr>
          <a:lstStyle/>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Problem:  One believer in a church has sued another believer in a civil matter.</a:t>
            </a:r>
            <a:r>
              <a:rPr lang="en-US" sz="3600" b="1" dirty="0">
                <a:solidFill>
                  <a:schemeClr val="accent1"/>
                </a:solidFill>
                <a:latin typeface="Arial" charset="0"/>
                <a:cs typeface="+mn-cs"/>
              </a:rPr>
              <a:t> </a:t>
            </a:r>
          </a:p>
        </p:txBody>
      </p:sp>
      <p:sp>
        <p:nvSpPr>
          <p:cNvPr id="68612" name="Rectangle 4"/>
          <p:cNvSpPr>
            <a:spLocks noChangeArrowheads="1"/>
          </p:cNvSpPr>
          <p:nvPr/>
        </p:nvSpPr>
        <p:spPr bwMode="auto">
          <a:xfrm>
            <a:off x="457200" y="2827972"/>
            <a:ext cx="8686800" cy="1477328"/>
          </a:xfrm>
          <a:prstGeom prst="rect">
            <a:avLst/>
          </a:prstGeom>
          <a:noFill/>
          <a:ln w="9525">
            <a:noFill/>
            <a:miter lim="800000"/>
            <a:headEnd/>
            <a:tailEnd/>
          </a:ln>
          <a:effectLst/>
        </p:spPr>
        <p:txBody>
          <a:bodyPr wrap="square">
            <a:spAutoFit/>
          </a:bodyPr>
          <a:lstStyle/>
          <a:p>
            <a:pPr marL="342900" indent="-342900">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Those Involved:  </a:t>
            </a:r>
          </a:p>
          <a:p>
            <a:pPr marL="342900" indent="-342900" algn="ct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Two Combatants and the church</a:t>
            </a:r>
          </a:p>
        </p:txBody>
      </p:sp>
      <p:sp>
        <p:nvSpPr>
          <p:cNvPr id="2" name="Slide Number Placeholder 1"/>
          <p:cNvSpPr>
            <a:spLocks noGrp="1"/>
          </p:cNvSpPr>
          <p:nvPr>
            <p:ph type="sldNum" sz="quarter" idx="12"/>
          </p:nvPr>
        </p:nvSpPr>
        <p:spPr/>
        <p:txBody>
          <a:bodyPr/>
          <a:lstStyle/>
          <a:p>
            <a:pPr>
              <a:defRPr/>
            </a:pPr>
            <a:fld id="{3864BDF8-493C-480B-BDD9-D39168C5251F}" type="slidenum">
              <a:rPr lang="en-US" smtClean="0"/>
              <a:pPr>
                <a:defRPr/>
              </a:pPr>
              <a:t>86</a:t>
            </a:fld>
            <a:endParaRPr lang="en-US"/>
          </a:p>
        </p:txBody>
      </p:sp>
      <p:sp>
        <p:nvSpPr>
          <p:cNvPr id="6" name="Rectangle 4"/>
          <p:cNvSpPr>
            <a:spLocks noChangeArrowheads="1"/>
          </p:cNvSpPr>
          <p:nvPr/>
        </p:nvSpPr>
        <p:spPr bwMode="auto">
          <a:xfrm>
            <a:off x="457200" y="4694872"/>
            <a:ext cx="8686800" cy="1477328"/>
          </a:xfrm>
          <a:prstGeom prst="rect">
            <a:avLst/>
          </a:prstGeom>
          <a:noFill/>
          <a:ln w="9525">
            <a:noFill/>
            <a:miter lim="800000"/>
            <a:headEnd/>
            <a:tailEnd/>
          </a:ln>
          <a:effectLst/>
        </p:spPr>
        <p:txBody>
          <a:bodyPr wrap="square">
            <a:spAutoFit/>
          </a:bodyPr>
          <a:lstStyle/>
          <a:p>
            <a:pPr marL="342900" indent="-342900">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Parties Responsible for Resolution: </a:t>
            </a:r>
          </a:p>
          <a:p>
            <a:pPr marL="342900" indent="-342900" algn="ct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Two Combatants and the church</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linds(horizontal)">
                                      <p:cBhvr>
                                        <p:cTn id="7" dur="500"/>
                                        <p:tgtEl>
                                          <p:spTgt spid="68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8612"/>
                                        </p:tgtEl>
                                        <p:attrNameLst>
                                          <p:attrName>style.visibility</p:attrName>
                                        </p:attrNameLst>
                                      </p:cBhvr>
                                      <p:to>
                                        <p:strVal val="visible"/>
                                      </p:to>
                                    </p:set>
                                    <p:animEffect transition="in" filter="checkerboard(across)">
                                      <p:cBhvr>
                                        <p:cTn id="12" dur="500"/>
                                        <p:tgtEl>
                                          <p:spTgt spid="686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2" grpId="0"/>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D4E612-192B-470E-9B58-1D85BCFD82DA}" type="slidenum">
              <a:rPr lang="en-US" smtClean="0"/>
              <a:pPr>
                <a:defRPr/>
              </a:pPr>
              <a:t>87</a:t>
            </a:fld>
            <a:endParaRPr lang="en-US"/>
          </a:p>
        </p:txBody>
      </p:sp>
      <p:sp>
        <p:nvSpPr>
          <p:cNvPr id="4" name="Rectangle 3"/>
          <p:cNvSpPr/>
          <p:nvPr/>
        </p:nvSpPr>
        <p:spPr>
          <a:xfrm>
            <a:off x="514350" y="56138"/>
            <a:ext cx="8229600" cy="6801862"/>
          </a:xfrm>
          <a:prstGeom prst="rect">
            <a:avLst/>
          </a:prstGeom>
        </p:spPr>
        <p:txBody>
          <a:bodyPr wrap="square">
            <a:spAutoFit/>
          </a:bodyPr>
          <a:lstStyle/>
          <a:p>
            <a:pPr lvl="0">
              <a:spcBef>
                <a:spcPct val="50000"/>
              </a:spcBef>
              <a:defRPr/>
            </a:pPr>
            <a:r>
              <a:rPr lang="en-US" sz="4000" b="1" dirty="0">
                <a:solidFill>
                  <a:srgbClr val="DDDDDD"/>
                </a:solidFill>
                <a:effectLst>
                  <a:outerShdw blurRad="38100" dist="38100" dir="2700000" algn="tl">
                    <a:srgbClr val="000000"/>
                  </a:outerShdw>
                </a:effectLst>
                <a:latin typeface="Arial" charset="0"/>
              </a:rPr>
              <a:t>Process:                                              </a:t>
            </a:r>
            <a:r>
              <a:rPr lang="en-US" sz="3600" b="1" dirty="0">
                <a:solidFill>
                  <a:srgbClr val="DDDDDD"/>
                </a:solidFill>
                <a:effectLst>
                  <a:outerShdw blurRad="38100" dist="38100" dir="2700000" algn="tl">
                    <a:srgbClr val="000000"/>
                  </a:outerShdw>
                </a:effectLst>
                <a:latin typeface="Arial" charset="0"/>
              </a:rPr>
              <a:t>1.  Recognize the church’s position.</a:t>
            </a:r>
          </a:p>
          <a:p>
            <a:pPr lvl="0">
              <a:spcBef>
                <a:spcPct val="50000"/>
              </a:spcBef>
              <a:defRPr/>
            </a:pPr>
            <a:r>
              <a:rPr lang="en-US" sz="3600" b="1" dirty="0">
                <a:solidFill>
                  <a:srgbClr val="DDDDDD"/>
                </a:solidFill>
                <a:effectLst>
                  <a:outerShdw blurRad="38100" dist="38100" dir="2700000" algn="tl">
                    <a:srgbClr val="000000"/>
                  </a:outerShdw>
                </a:effectLst>
                <a:latin typeface="Arial" charset="0"/>
              </a:rPr>
              <a:t>2.  Hold a “trial”</a:t>
            </a:r>
          </a:p>
          <a:p>
            <a:pPr marL="682625" lvl="0" indent="-682625">
              <a:spcBef>
                <a:spcPct val="50000"/>
              </a:spcBef>
              <a:defRPr/>
            </a:pPr>
            <a:r>
              <a:rPr lang="en-US" sz="3600" b="1" dirty="0">
                <a:solidFill>
                  <a:srgbClr val="DDDDDD"/>
                </a:solidFill>
                <a:effectLst>
                  <a:outerShdw blurRad="38100" dist="38100" dir="2700000" algn="tl">
                    <a:srgbClr val="000000"/>
                  </a:outerShdw>
                </a:effectLst>
                <a:latin typeface="Arial" charset="0"/>
              </a:rPr>
              <a:t>3.  Appoint the “least” in the body as “judge” or appoint the most esteemed believer as the “judge.”</a:t>
            </a:r>
          </a:p>
          <a:p>
            <a:pPr marL="742950" lvl="0" indent="-742950">
              <a:spcBef>
                <a:spcPct val="50000"/>
              </a:spcBef>
              <a:buFontTx/>
              <a:buAutoNum type="arabicPeriod" startAt="4"/>
              <a:defRPr/>
            </a:pPr>
            <a:r>
              <a:rPr lang="en-US" sz="3600" b="1" dirty="0">
                <a:solidFill>
                  <a:srgbClr val="DDDDDD"/>
                </a:solidFill>
                <a:effectLst>
                  <a:outerShdw blurRad="38100" dist="38100" dir="2700000" algn="tl">
                    <a:srgbClr val="000000"/>
                  </a:outerShdw>
                </a:effectLst>
                <a:latin typeface="Arial" charset="0"/>
              </a:rPr>
              <a:t>Allow oneself to be defrauded rather than to defraud Christ.</a:t>
            </a:r>
          </a:p>
          <a:p>
            <a:pPr marL="742950" lvl="0" indent="-742950">
              <a:spcBef>
                <a:spcPct val="50000"/>
              </a:spcBef>
              <a:buFontTx/>
              <a:buAutoNum type="arabicPeriod" startAt="4"/>
              <a:defRPr/>
            </a:pPr>
            <a:r>
              <a:rPr lang="en-US" sz="3600" b="1" dirty="0">
                <a:solidFill>
                  <a:srgbClr val="DDDDDD"/>
                </a:solidFill>
                <a:effectLst>
                  <a:outerShdw blurRad="38100" dist="38100" dir="2700000" algn="tl">
                    <a:srgbClr val="000000"/>
                  </a:outerShdw>
                </a:effectLst>
                <a:latin typeface="Arial" charset="0"/>
              </a:rPr>
              <a:t>Allow oneself to be cheated rather than defraud Christ.</a:t>
            </a:r>
            <a:endParaRPr lang="en-US" sz="4000" b="1" dirty="0">
              <a:solidFill>
                <a:srgbClr val="DDDDDD"/>
              </a:solidFill>
              <a:latin typeface="Arial" charset="0"/>
            </a:endParaRPr>
          </a:p>
        </p:txBody>
      </p:sp>
    </p:spTree>
    <p:extLst>
      <p:ext uri="{BB962C8B-B14F-4D97-AF65-F5344CB8AC3E}">
        <p14:creationId xmlns:p14="http://schemas.microsoft.com/office/powerpoint/2010/main" val="34208219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barn(inVertical)">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down)">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additive="base">
                                        <p:cTn id="2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0" y="0"/>
            <a:ext cx="9144000" cy="1631950"/>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Purpose:</a:t>
            </a:r>
          </a:p>
          <a:p>
            <a:pP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1.  To treat the Lord with respect</a:t>
            </a:r>
            <a:endParaRPr lang="en-US" sz="4000" b="1" dirty="0">
              <a:solidFill>
                <a:schemeClr val="accent1"/>
              </a:solidFill>
              <a:latin typeface="Arial" charset="0"/>
              <a:cs typeface="+mn-cs"/>
            </a:endParaRPr>
          </a:p>
        </p:txBody>
      </p:sp>
      <p:sp>
        <p:nvSpPr>
          <p:cNvPr id="64515" name="Rectangle 3"/>
          <p:cNvSpPr>
            <a:spLocks noChangeArrowheads="1"/>
          </p:cNvSpPr>
          <p:nvPr/>
        </p:nvSpPr>
        <p:spPr bwMode="auto">
          <a:xfrm>
            <a:off x="0" y="1905000"/>
            <a:ext cx="9144000" cy="1323975"/>
          </a:xfrm>
          <a:prstGeom prst="rect">
            <a:avLst/>
          </a:prstGeom>
          <a:noFill/>
          <a:ln w="9525">
            <a:noFill/>
            <a:miter lim="800000"/>
            <a:headEnd/>
            <a:tailEnd/>
          </a:ln>
          <a:effectLst/>
        </p:spPr>
        <p:txBody>
          <a:bodyPr>
            <a:spAutoFit/>
          </a:bodyPr>
          <a:lstStyle/>
          <a:p>
            <a:pPr marL="914400" indent="-9144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2.	To settle the dispute dividing the church</a:t>
            </a:r>
            <a:endParaRPr lang="en-US" sz="4000" b="1" dirty="0">
              <a:solidFill>
                <a:schemeClr val="accent1"/>
              </a:solidFill>
              <a:latin typeface="Arial" charset="0"/>
              <a:cs typeface="+mn-cs"/>
            </a:endParaRPr>
          </a:p>
        </p:txBody>
      </p:sp>
      <p:sp>
        <p:nvSpPr>
          <p:cNvPr id="64519" name="Rectangle 7"/>
          <p:cNvSpPr>
            <a:spLocks noChangeArrowheads="1"/>
          </p:cNvSpPr>
          <p:nvPr/>
        </p:nvSpPr>
        <p:spPr bwMode="auto">
          <a:xfrm>
            <a:off x="0" y="3200400"/>
            <a:ext cx="9144000" cy="3478213"/>
          </a:xfrm>
          <a:prstGeom prst="rect">
            <a:avLst/>
          </a:prstGeom>
          <a:noFill/>
          <a:ln w="9525">
            <a:noFill/>
            <a:miter lim="800000"/>
            <a:headEnd/>
            <a:tailEnd/>
          </a:ln>
          <a:effectLst/>
        </p:spPr>
        <p:txBody>
          <a:bodyPr>
            <a:spAutoFit/>
          </a:bodyPr>
          <a:lstStyle/>
          <a:p>
            <a:pPr>
              <a:defRPr/>
            </a:pPr>
            <a:r>
              <a:rPr lang="en-US" sz="4000" b="1" dirty="0">
                <a:solidFill>
                  <a:schemeClr val="accent1"/>
                </a:solidFill>
                <a:effectLst>
                  <a:outerShdw blurRad="38100" dist="38100" dir="2700000" algn="tl">
                    <a:srgbClr val="000000"/>
                  </a:outerShdw>
                </a:effectLst>
                <a:latin typeface="Arial" charset="0"/>
                <a:cs typeface="+mn-cs"/>
              </a:rPr>
              <a:t>Result:</a:t>
            </a:r>
          </a:p>
          <a:p>
            <a:pPr>
              <a:lnSpc>
                <a:spcPct val="150000"/>
              </a:lnSpc>
              <a:defRPr/>
            </a:pPr>
            <a:r>
              <a:rPr lang="en-US" sz="4000" b="1" dirty="0">
                <a:solidFill>
                  <a:schemeClr val="accent1"/>
                </a:solidFill>
                <a:effectLst>
                  <a:outerShdw blurRad="38100" dist="38100" dir="2700000" algn="tl">
                    <a:srgbClr val="000000"/>
                  </a:outerShdw>
                </a:effectLst>
                <a:latin typeface="Arial" charset="0"/>
                <a:cs typeface="+mn-cs"/>
              </a:rPr>
              <a:t>1.  The issue is settled.</a:t>
            </a:r>
          </a:p>
          <a:p>
            <a:pPr>
              <a:lnSpc>
                <a:spcPct val="150000"/>
              </a:lnSpc>
              <a:defRPr/>
            </a:pPr>
            <a:r>
              <a:rPr lang="en-US" sz="4000" b="1" dirty="0">
                <a:solidFill>
                  <a:schemeClr val="accent1"/>
                </a:solidFill>
                <a:effectLst>
                  <a:outerShdw blurRad="38100" dist="38100" dir="2700000" algn="tl">
                    <a:srgbClr val="000000"/>
                  </a:outerShdw>
                </a:effectLst>
                <a:latin typeface="Arial" charset="0"/>
                <a:cs typeface="+mn-cs"/>
              </a:rPr>
              <a:t>2.  The name of Christ is honored.</a:t>
            </a:r>
          </a:p>
          <a:p>
            <a:pPr>
              <a:lnSpc>
                <a:spcPct val="150000"/>
              </a:lnSpc>
              <a:defRPr/>
            </a:pPr>
            <a:r>
              <a:rPr lang="en-US" sz="4000" b="1" dirty="0">
                <a:solidFill>
                  <a:schemeClr val="accent1"/>
                </a:solidFill>
                <a:effectLst>
                  <a:outerShdw blurRad="38100" dist="38100" dir="2700000" algn="tl">
                    <a:srgbClr val="000000"/>
                  </a:outerShdw>
                </a:effectLst>
                <a:latin typeface="Arial" charset="0"/>
                <a:cs typeface="+mn-cs"/>
              </a:rPr>
              <a:t>3.  Those outside will notice</a:t>
            </a:r>
          </a:p>
        </p:txBody>
      </p:sp>
      <p:sp>
        <p:nvSpPr>
          <p:cNvPr id="2" name="Slide Number Placeholder 1"/>
          <p:cNvSpPr>
            <a:spLocks noGrp="1"/>
          </p:cNvSpPr>
          <p:nvPr>
            <p:ph type="sldNum" sz="quarter" idx="12"/>
          </p:nvPr>
        </p:nvSpPr>
        <p:spPr/>
        <p:txBody>
          <a:bodyPr/>
          <a:lstStyle/>
          <a:p>
            <a:pPr>
              <a:defRPr/>
            </a:pPr>
            <a:fld id="{B50D261F-B156-4F17-A70C-0D8171C268C7}" type="slidenum">
              <a:rPr lang="en-US" smtClean="0"/>
              <a:pPr>
                <a:defRPr/>
              </a:pPr>
              <a:t>88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blinds(horizontal)">
                                      <p:cBhvr>
                                        <p:cTn id="7" dur="500"/>
                                        <p:tgtEl>
                                          <p:spTgt spid="64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P spid="64519" grpId="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0" y="0"/>
            <a:ext cx="9144000" cy="13112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Passage:  	1 Tim 1:19-20 			     			2 Tim 2:16-18	</a:t>
            </a:r>
            <a:endParaRPr lang="en-US" sz="4000" b="1" dirty="0">
              <a:solidFill>
                <a:schemeClr val="accent1"/>
              </a:solidFill>
              <a:latin typeface="Arial" charset="0"/>
              <a:cs typeface="+mn-cs"/>
            </a:endParaRPr>
          </a:p>
        </p:txBody>
      </p:sp>
      <p:sp>
        <p:nvSpPr>
          <p:cNvPr id="98307" name="Rectangle 3"/>
          <p:cNvSpPr>
            <a:spLocks noChangeArrowheads="1"/>
          </p:cNvSpPr>
          <p:nvPr/>
        </p:nvSpPr>
        <p:spPr bwMode="auto">
          <a:xfrm>
            <a:off x="152400" y="1598473"/>
            <a:ext cx="8991600" cy="1754327"/>
          </a:xfrm>
          <a:prstGeom prst="rect">
            <a:avLst/>
          </a:prstGeom>
          <a:noFill/>
          <a:ln w="9525">
            <a:noFill/>
            <a:miter lim="800000"/>
            <a:headEnd/>
            <a:tailEnd/>
          </a:ln>
          <a:effectLst/>
        </p:spPr>
        <p:txBody>
          <a:bodyPr wrap="square">
            <a:spAutoFit/>
          </a:bodyPr>
          <a:lstStyle/>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Problem:  False Doctrine/ those who teach blasphemy (slanderous, abusive speech)</a:t>
            </a:r>
            <a:endParaRPr lang="en-US" sz="3600" b="1" dirty="0">
              <a:solidFill>
                <a:schemeClr val="accent1"/>
              </a:solidFill>
              <a:latin typeface="Arial" charset="0"/>
              <a:cs typeface="+mn-cs"/>
            </a:endParaRPr>
          </a:p>
        </p:txBody>
      </p:sp>
      <p:sp>
        <p:nvSpPr>
          <p:cNvPr id="98308" name="Rectangle 4"/>
          <p:cNvSpPr>
            <a:spLocks noChangeArrowheads="1"/>
          </p:cNvSpPr>
          <p:nvPr/>
        </p:nvSpPr>
        <p:spPr bwMode="auto">
          <a:xfrm>
            <a:off x="152400" y="4937125"/>
            <a:ext cx="8991600" cy="1754327"/>
          </a:xfrm>
          <a:prstGeom prst="rect">
            <a:avLst/>
          </a:prstGeom>
          <a:noFill/>
          <a:ln w="9525">
            <a:noFill/>
            <a:miter lim="800000"/>
            <a:headEnd/>
            <a:tailEnd/>
          </a:ln>
          <a:effectLst/>
        </p:spPr>
        <p:txBody>
          <a:bodyPr wrap="square">
            <a:spAutoFit/>
          </a:bodyPr>
          <a:lstStyle/>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Those Responsible:  Believers who slander and teach false doctrine and the church </a:t>
            </a:r>
            <a:endParaRPr lang="en-US" sz="3600" b="1" dirty="0">
              <a:solidFill>
                <a:schemeClr val="accent1"/>
              </a:solidFill>
              <a:latin typeface="Arial" charset="0"/>
              <a:cs typeface="+mn-cs"/>
            </a:endParaRPr>
          </a:p>
        </p:txBody>
      </p:sp>
      <p:sp>
        <p:nvSpPr>
          <p:cNvPr id="98310" name="Rectangle 6"/>
          <p:cNvSpPr>
            <a:spLocks noChangeArrowheads="1"/>
          </p:cNvSpPr>
          <p:nvPr/>
        </p:nvSpPr>
        <p:spPr bwMode="auto">
          <a:xfrm>
            <a:off x="162128" y="3544798"/>
            <a:ext cx="8991600" cy="1200329"/>
          </a:xfrm>
          <a:prstGeom prst="rect">
            <a:avLst/>
          </a:prstGeom>
          <a:noFill/>
          <a:ln w="9525">
            <a:noFill/>
            <a:miter lim="800000"/>
            <a:headEnd/>
            <a:tailEnd/>
          </a:ln>
          <a:effectLst/>
        </p:spPr>
        <p:txBody>
          <a:bodyPr wrap="square">
            <a:spAutoFit/>
          </a:bodyPr>
          <a:lstStyle/>
          <a:p>
            <a:pPr>
              <a:defRPr/>
            </a:pPr>
            <a:r>
              <a:rPr lang="en-US" sz="3600" b="1" dirty="0">
                <a:solidFill>
                  <a:schemeClr val="accent1"/>
                </a:solidFill>
                <a:effectLst>
                  <a:outerShdw blurRad="38100" dist="38100" dir="2700000" algn="tl">
                    <a:srgbClr val="000000"/>
                  </a:outerShdw>
                </a:effectLst>
                <a:latin typeface="Arial" charset="0"/>
                <a:cs typeface="+mn-cs"/>
              </a:rPr>
              <a:t>Persons Involved:  Church and troubling individuals</a:t>
            </a:r>
          </a:p>
        </p:txBody>
      </p:sp>
      <p:sp>
        <p:nvSpPr>
          <p:cNvPr id="2" name="Slide Number Placeholder 1"/>
          <p:cNvSpPr>
            <a:spLocks noGrp="1"/>
          </p:cNvSpPr>
          <p:nvPr>
            <p:ph type="sldNum" sz="quarter" idx="12"/>
          </p:nvPr>
        </p:nvSpPr>
        <p:spPr/>
        <p:txBody>
          <a:bodyPr/>
          <a:lstStyle/>
          <a:p>
            <a:pPr>
              <a:defRPr/>
            </a:pPr>
            <a:fld id="{A0E7A9D1-FC4A-401F-8CA2-F0D5BA0FD084}" type="slidenum">
              <a:rPr lang="en-US" smtClean="0"/>
              <a:pPr>
                <a:defRPr/>
              </a:pPr>
              <a:t>89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blinds(horizontal)">
                                      <p:cBhvr>
                                        <p:cTn id="7" dur="500"/>
                                        <p:tgtEl>
                                          <p:spTgt spid="9830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8310"/>
                                        </p:tgtEl>
                                        <p:attrNameLst>
                                          <p:attrName>style.visibility</p:attrName>
                                        </p:attrNameLst>
                                      </p:cBhvr>
                                      <p:to>
                                        <p:strVal val="visible"/>
                                      </p:to>
                                    </p:set>
                                    <p:animEffect transition="in" filter="checkerboard(across)">
                                      <p:cBhvr>
                                        <p:cTn id="12" dur="500"/>
                                        <p:tgtEl>
                                          <p:spTgt spid="983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8308"/>
                                        </p:tgtEl>
                                        <p:attrNameLst>
                                          <p:attrName>style.visibility</p:attrName>
                                        </p:attrNameLst>
                                      </p:cBhvr>
                                      <p:to>
                                        <p:strVal val="visible"/>
                                      </p:to>
                                    </p:set>
                                    <p:animEffect transition="in" filter="checkerboard(across)">
                                      <p:cBhvr>
                                        <p:cTn id="17" dur="5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P spid="98308" grpId="0"/>
      <p:bldP spid="983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1.	The God of Peace</a:t>
            </a:r>
            <a:endParaRPr lang="en-US" sz="4000" b="1" dirty="0">
              <a:solidFill>
                <a:schemeClr val="accent1"/>
              </a:solidFill>
              <a:latin typeface="Arial" charset="0"/>
              <a:cs typeface="+mn-cs"/>
            </a:endParaRPr>
          </a:p>
        </p:txBody>
      </p:sp>
      <p:sp>
        <p:nvSpPr>
          <p:cNvPr id="100356" name="Rectangle 4"/>
          <p:cNvSpPr>
            <a:spLocks noChangeArrowheads="1"/>
          </p:cNvSpPr>
          <p:nvPr/>
        </p:nvSpPr>
        <p:spPr bwMode="auto">
          <a:xfrm>
            <a:off x="0" y="2514600"/>
            <a:ext cx="9144000" cy="3477875"/>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latin typeface="Arial" charset="0"/>
                <a:cs typeface="+mn-cs"/>
              </a:rPr>
              <a:t>	Philippians 4:9 </a:t>
            </a:r>
          </a:p>
          <a:p>
            <a:pPr marL="342900" indent="-342900">
              <a:spcBef>
                <a:spcPct val="50000"/>
              </a:spcBef>
              <a:defRPr/>
            </a:pPr>
            <a:r>
              <a:rPr lang="en-US" sz="4000" b="1" dirty="0">
                <a:solidFill>
                  <a:schemeClr val="accent1"/>
                </a:solidFill>
                <a:latin typeface="Arial" charset="0"/>
                <a:cs typeface="+mn-cs"/>
              </a:rPr>
              <a:t>	"The things which you learned and received and heard and saw in me, these do, and the God of peace will be with you."</a:t>
            </a:r>
          </a:p>
        </p:txBody>
      </p:sp>
      <p:sp>
        <p:nvSpPr>
          <p:cNvPr id="100358" name="Rectangle 6"/>
          <p:cNvSpPr>
            <a:spLocks noChangeArrowheads="1"/>
          </p:cNvSpPr>
          <p:nvPr/>
        </p:nvSpPr>
        <p:spPr bwMode="auto">
          <a:xfrm>
            <a:off x="0" y="914400"/>
            <a:ext cx="9144000" cy="708025"/>
          </a:xfrm>
          <a:prstGeom prst="rect">
            <a:avLst/>
          </a:prstGeom>
          <a:noFill/>
          <a:ln w="9525">
            <a:noFill/>
            <a:miter lim="800000"/>
            <a:headEnd/>
            <a:tailEnd/>
          </a:ln>
          <a:effectLst/>
        </p:spPr>
        <p:txBody>
          <a:bodyPr>
            <a:spAutoFit/>
          </a:bodyPr>
          <a:lstStyle/>
          <a:p>
            <a:pPr lvl="2">
              <a:defRPr/>
            </a:pPr>
            <a:r>
              <a:rPr lang="en-US" sz="4000" b="1" dirty="0">
                <a:solidFill>
                  <a:schemeClr val="accent1"/>
                </a:solidFill>
                <a:effectLst>
                  <a:outerShdw blurRad="38100" dist="38100" dir="2700000" algn="tl">
                    <a:srgbClr val="000000"/>
                  </a:outerShdw>
                </a:effectLst>
                <a:latin typeface="Arial" charset="0"/>
                <a:cs typeface="+mn-cs"/>
              </a:rPr>
              <a:t>A.	God is the “God of Peace”</a:t>
            </a:r>
          </a:p>
        </p:txBody>
      </p:sp>
      <p:sp>
        <p:nvSpPr>
          <p:cNvPr id="2" name="Slide Number Placeholder 1"/>
          <p:cNvSpPr>
            <a:spLocks noGrp="1"/>
          </p:cNvSpPr>
          <p:nvPr>
            <p:ph type="sldNum" sz="quarter" idx="12"/>
          </p:nvPr>
        </p:nvSpPr>
        <p:spPr/>
        <p:txBody>
          <a:bodyPr/>
          <a:lstStyle/>
          <a:p>
            <a:pPr>
              <a:defRPr/>
            </a:pPr>
            <a:fld id="{93046CFF-3FFF-43BD-9EE2-DFF1159C948F}" type="slidenum">
              <a:rPr lang="en-US" smtClean="0"/>
              <a:pPr>
                <a:defRPr/>
              </a:pPr>
              <a:t>9</a:t>
            </a:fld>
            <a:endParaRPr lang="en-US"/>
          </a:p>
        </p:txBody>
      </p:sp>
    </p:spTree>
    <p:extLst>
      <p:ext uri="{BB962C8B-B14F-4D97-AF65-F5344CB8AC3E}">
        <p14:creationId xmlns:p14="http://schemas.microsoft.com/office/powerpoint/2010/main" val="389298563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228600" y="0"/>
            <a:ext cx="8915400" cy="147732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marL="342900" indent="-342900">
              <a:spcBef>
                <a:spcPct val="50000"/>
              </a:spcBef>
              <a:defRPr/>
            </a:pPr>
            <a:r>
              <a:rPr lang="en-US" sz="3600" b="1">
                <a:solidFill>
                  <a:schemeClr val="accent1"/>
                </a:solidFill>
                <a:effectLst>
                  <a:outerShdw blurRad="38100" dist="38100" dir="2700000" algn="tl">
                    <a:srgbClr val="000000"/>
                  </a:outerShdw>
                </a:effectLst>
                <a:latin typeface="Arial" charset="0"/>
                <a:cs typeface="+mn-cs"/>
              </a:rPr>
              <a:t>Process:  </a:t>
            </a:r>
          </a:p>
          <a:p>
            <a:pPr marL="342900" indent="-342900">
              <a:spcBef>
                <a:spcPct val="50000"/>
              </a:spcBef>
              <a:defRPr/>
            </a:pPr>
            <a:r>
              <a:rPr lang="en-US" sz="3600" b="1">
                <a:solidFill>
                  <a:schemeClr val="accent1"/>
                </a:solidFill>
                <a:effectLst>
                  <a:outerShdw blurRad="38100" dist="38100" dir="2700000" algn="tl">
                    <a:srgbClr val="000000"/>
                  </a:outerShdw>
                </a:effectLst>
                <a:latin typeface="Arial" charset="0"/>
                <a:cs typeface="+mn-cs"/>
              </a:rPr>
              <a:t>1.	Recognize the deadly poison</a:t>
            </a:r>
            <a:endParaRPr lang="en-US" sz="3600" b="1">
              <a:solidFill>
                <a:schemeClr val="accent1"/>
              </a:solidFill>
              <a:latin typeface="Arial" charset="0"/>
              <a:cs typeface="+mn-cs"/>
            </a:endParaRPr>
          </a:p>
        </p:txBody>
      </p:sp>
      <p:sp>
        <p:nvSpPr>
          <p:cNvPr id="100356" name="Rectangle 4"/>
          <p:cNvSpPr>
            <a:spLocks noChangeArrowheads="1"/>
          </p:cNvSpPr>
          <p:nvPr/>
        </p:nvSpPr>
        <p:spPr bwMode="auto">
          <a:xfrm>
            <a:off x="228600" y="3505200"/>
            <a:ext cx="8915400" cy="1200329"/>
          </a:xfrm>
          <a:prstGeom prst="rect">
            <a:avLst/>
          </a:prstGeom>
          <a:noFill/>
          <a:ln w="9525">
            <a:noFill/>
            <a:miter lim="800000"/>
            <a:headEnd/>
            <a:tailEnd/>
          </a:ln>
          <a:effectLst/>
        </p:spPr>
        <p:txBody>
          <a:bodyPr wrap="square">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Purpose: Protect the church from blasphemy and false teaching </a:t>
            </a:r>
            <a:endParaRPr lang="en-US" sz="3600" b="1">
              <a:solidFill>
                <a:schemeClr val="accent1"/>
              </a:solidFill>
              <a:latin typeface="Arial" charset="0"/>
              <a:cs typeface="+mn-cs"/>
            </a:endParaRPr>
          </a:p>
        </p:txBody>
      </p:sp>
      <p:sp>
        <p:nvSpPr>
          <p:cNvPr id="100357" name="Rectangle 5"/>
          <p:cNvSpPr>
            <a:spLocks noChangeArrowheads="1"/>
          </p:cNvSpPr>
          <p:nvPr/>
        </p:nvSpPr>
        <p:spPr bwMode="auto">
          <a:xfrm>
            <a:off x="228600" y="5334000"/>
            <a:ext cx="8915400" cy="1200329"/>
          </a:xfrm>
          <a:prstGeom prst="rect">
            <a:avLst/>
          </a:prstGeom>
          <a:noFill/>
          <a:ln w="9525">
            <a:noFill/>
            <a:miter lim="800000"/>
            <a:headEnd/>
            <a:tailEnd/>
          </a:ln>
          <a:effectLst/>
        </p:spPr>
        <p:txBody>
          <a:bodyPr wrap="square">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Result:  The church will be protected from blasphemy and false teaching</a:t>
            </a:r>
            <a:endParaRPr lang="en-US" sz="3600" b="1">
              <a:solidFill>
                <a:schemeClr val="accent1"/>
              </a:solidFill>
              <a:latin typeface="Arial" charset="0"/>
              <a:cs typeface="+mn-cs"/>
            </a:endParaRPr>
          </a:p>
        </p:txBody>
      </p:sp>
      <p:sp>
        <p:nvSpPr>
          <p:cNvPr id="100358" name="Rectangle 6"/>
          <p:cNvSpPr>
            <a:spLocks noChangeArrowheads="1"/>
          </p:cNvSpPr>
          <p:nvPr/>
        </p:nvSpPr>
        <p:spPr bwMode="auto">
          <a:xfrm>
            <a:off x="228600" y="1981200"/>
            <a:ext cx="8915400" cy="1200329"/>
          </a:xfrm>
          <a:prstGeom prst="rect">
            <a:avLst/>
          </a:prstGeom>
          <a:noFill/>
          <a:ln w="9525">
            <a:noFill/>
            <a:miter lim="800000"/>
            <a:headEnd/>
            <a:tailEnd/>
          </a:ln>
          <a:effectLst/>
        </p:spPr>
        <p:txBody>
          <a:bodyPr wrap="square">
            <a:spAutoFit/>
          </a:bodyPr>
          <a:lstStyle/>
          <a:p>
            <a:pPr>
              <a:defRPr/>
            </a:pPr>
            <a:r>
              <a:rPr lang="en-US" sz="3600" b="1">
                <a:solidFill>
                  <a:schemeClr val="accent1"/>
                </a:solidFill>
                <a:effectLst>
                  <a:outerShdw blurRad="38100" dist="38100" dir="2700000" algn="tl">
                    <a:srgbClr val="000000"/>
                  </a:outerShdw>
                </a:effectLst>
                <a:latin typeface="Arial" charset="0"/>
                <a:cs typeface="+mn-cs"/>
              </a:rPr>
              <a:t>2.	Deliver blasphemers to Satan so 	that they learn not to blaspheme.</a:t>
            </a:r>
          </a:p>
        </p:txBody>
      </p:sp>
      <p:sp>
        <p:nvSpPr>
          <p:cNvPr id="2" name="Slide Number Placeholder 1"/>
          <p:cNvSpPr>
            <a:spLocks noGrp="1"/>
          </p:cNvSpPr>
          <p:nvPr>
            <p:ph type="sldNum" sz="quarter" idx="12"/>
          </p:nvPr>
        </p:nvSpPr>
        <p:spPr/>
        <p:txBody>
          <a:bodyPr/>
          <a:lstStyle/>
          <a:p>
            <a:pPr>
              <a:defRPr/>
            </a:pPr>
            <a:fld id="{33C15BCC-C2D9-4AC7-8814-0F501B7FF736}" type="slidenum">
              <a:rPr lang="en-US" smtClean="0"/>
              <a:pPr>
                <a:defRPr/>
              </a:pPr>
              <a:t>90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00356"/>
                                        </p:tgtEl>
                                        <p:attrNameLst>
                                          <p:attrName>style.visibility</p:attrName>
                                        </p:attrNameLst>
                                      </p:cBhvr>
                                      <p:to>
                                        <p:strVal val="visible"/>
                                      </p:to>
                                    </p:set>
                                    <p:animEffect transition="in" filter="checkerboard(across)">
                                      <p:cBhvr>
                                        <p:cTn id="11" dur="500"/>
                                        <p:tgtEl>
                                          <p:spTgt spid="1003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0357"/>
                                        </p:tgtEl>
                                        <p:attrNameLst>
                                          <p:attrName>style.visibility</p:attrName>
                                        </p:attrNameLst>
                                      </p:cBhvr>
                                      <p:to>
                                        <p:strVal val="visible"/>
                                      </p:to>
                                    </p:set>
                                    <p:anim calcmode="lin" valueType="num">
                                      <p:cBhvr additive="base">
                                        <p:cTn id="16" dur="500" fill="hold"/>
                                        <p:tgtEl>
                                          <p:spTgt spid="100357"/>
                                        </p:tgtEl>
                                        <p:attrNameLst>
                                          <p:attrName>ppt_x</p:attrName>
                                        </p:attrNameLst>
                                      </p:cBhvr>
                                      <p:tavLst>
                                        <p:tav tm="0">
                                          <p:val>
                                            <p:strVal val="#ppt_x"/>
                                          </p:val>
                                        </p:tav>
                                        <p:tav tm="100000">
                                          <p:val>
                                            <p:strVal val="#ppt_x"/>
                                          </p:val>
                                        </p:tav>
                                      </p:tavLst>
                                    </p:anim>
                                    <p:anim calcmode="lin" valueType="num">
                                      <p:cBhvr additive="base">
                                        <p:cTn id="17" dur="500" fill="hold"/>
                                        <p:tgtEl>
                                          <p:spTgt spid="1003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p:bldP spid="100358" grpId="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0" y="0"/>
            <a:ext cx="9144000" cy="7016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sz="4000" b="1">
                <a:solidFill>
                  <a:schemeClr val="accent1"/>
                </a:solidFill>
                <a:effectLst>
                  <a:outerShdw blurRad="38100" dist="38100" dir="2700000" algn="tl">
                    <a:srgbClr val="000000"/>
                  </a:outerShdw>
                </a:effectLst>
                <a:latin typeface="Arial" charset="0"/>
                <a:cs typeface="+mn-cs"/>
              </a:rPr>
              <a:t>Passage:  	1 Corinthians 5:1-13</a:t>
            </a:r>
            <a:endParaRPr lang="en-US" sz="4000" b="1">
              <a:solidFill>
                <a:schemeClr val="accent1"/>
              </a:solidFill>
              <a:latin typeface="Arial" charset="0"/>
              <a:cs typeface="+mn-cs"/>
            </a:endParaRPr>
          </a:p>
        </p:txBody>
      </p:sp>
      <p:sp>
        <p:nvSpPr>
          <p:cNvPr id="102403" name="Rectangle 3"/>
          <p:cNvSpPr>
            <a:spLocks noChangeArrowheads="1"/>
          </p:cNvSpPr>
          <p:nvPr/>
        </p:nvSpPr>
        <p:spPr bwMode="auto">
          <a:xfrm>
            <a:off x="381000" y="3048000"/>
            <a:ext cx="8763000" cy="1754327"/>
          </a:xfrm>
          <a:prstGeom prst="rect">
            <a:avLst/>
          </a:prstGeom>
          <a:noFill/>
          <a:ln w="9525">
            <a:noFill/>
            <a:miter lim="800000"/>
            <a:headEnd/>
            <a:tailEnd/>
          </a:ln>
          <a:effectLst/>
        </p:spPr>
        <p:txBody>
          <a:bodyPr wrap="square">
            <a:spAutoFit/>
          </a:bodyPr>
          <a:lstStyle/>
          <a:p>
            <a:pPr>
              <a:defRPr/>
            </a:pPr>
            <a:r>
              <a:rPr lang="en-US" sz="3600" b="1">
                <a:solidFill>
                  <a:schemeClr val="accent1"/>
                </a:solidFill>
                <a:effectLst>
                  <a:outerShdw blurRad="38100" dist="38100" dir="2700000" algn="tl">
                    <a:srgbClr val="000000"/>
                  </a:outerShdw>
                </a:effectLst>
                <a:latin typeface="Arial" charset="0"/>
                <a:cs typeface="+mn-cs"/>
              </a:rPr>
              <a:t>Persons Involved:  Church and immoral person</a:t>
            </a:r>
          </a:p>
          <a:p>
            <a:pPr>
              <a:defRPr/>
            </a:pPr>
            <a:endParaRPr lang="en-US" sz="3600" b="1">
              <a:solidFill>
                <a:schemeClr val="accent1"/>
              </a:solidFill>
              <a:latin typeface="Arial" charset="0"/>
              <a:cs typeface="+mn-cs"/>
            </a:endParaRPr>
          </a:p>
        </p:txBody>
      </p:sp>
      <p:sp>
        <p:nvSpPr>
          <p:cNvPr id="102404" name="Rectangle 4"/>
          <p:cNvSpPr>
            <a:spLocks noChangeArrowheads="1"/>
          </p:cNvSpPr>
          <p:nvPr/>
        </p:nvSpPr>
        <p:spPr bwMode="auto">
          <a:xfrm>
            <a:off x="381000" y="4937125"/>
            <a:ext cx="8763000" cy="1200329"/>
          </a:xfrm>
          <a:prstGeom prst="rect">
            <a:avLst/>
          </a:prstGeom>
          <a:noFill/>
          <a:ln w="9525">
            <a:noFill/>
            <a:miter lim="800000"/>
            <a:headEnd/>
            <a:tailEnd/>
          </a:ln>
          <a:effectLst/>
        </p:spPr>
        <p:txBody>
          <a:bodyPr wrap="square">
            <a:spAutoFit/>
          </a:bodyPr>
          <a:lstStyle/>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Those Responsible:  The immoral person and the church</a:t>
            </a:r>
            <a:endParaRPr lang="en-US" sz="3600" b="1" dirty="0">
              <a:solidFill>
                <a:schemeClr val="accent1"/>
              </a:solidFill>
              <a:latin typeface="Arial" charset="0"/>
              <a:cs typeface="+mn-cs"/>
            </a:endParaRPr>
          </a:p>
        </p:txBody>
      </p:sp>
      <p:sp>
        <p:nvSpPr>
          <p:cNvPr id="102405" name="Rectangle 5"/>
          <p:cNvSpPr>
            <a:spLocks noChangeArrowheads="1"/>
          </p:cNvSpPr>
          <p:nvPr/>
        </p:nvSpPr>
        <p:spPr bwMode="auto">
          <a:xfrm>
            <a:off x="381000" y="1524000"/>
            <a:ext cx="8763000" cy="646331"/>
          </a:xfrm>
          <a:prstGeom prst="rect">
            <a:avLst/>
          </a:prstGeom>
          <a:noFill/>
          <a:ln w="9525">
            <a:noFill/>
            <a:miter lim="800000"/>
            <a:headEnd/>
            <a:tailEnd/>
          </a:ln>
          <a:effectLst/>
        </p:spPr>
        <p:txBody>
          <a:bodyPr wrap="square">
            <a:spAutoFit/>
          </a:bodyPr>
          <a:lstStyle/>
          <a:p>
            <a:pPr>
              <a:defRPr/>
            </a:pPr>
            <a:r>
              <a:rPr lang="en-US" sz="3600" b="1">
                <a:solidFill>
                  <a:schemeClr val="accent1"/>
                </a:solidFill>
                <a:effectLst>
                  <a:outerShdw blurRad="38100" dist="38100" dir="2700000" algn="tl">
                    <a:srgbClr val="000000"/>
                  </a:outerShdw>
                </a:effectLst>
                <a:latin typeface="Arial" charset="0"/>
                <a:cs typeface="+mn-cs"/>
              </a:rPr>
              <a:t>Problem:  Immorality in the Church</a:t>
            </a:r>
          </a:p>
        </p:txBody>
      </p:sp>
      <p:sp>
        <p:nvSpPr>
          <p:cNvPr id="2" name="Slide Number Placeholder 1"/>
          <p:cNvSpPr>
            <a:spLocks noGrp="1"/>
          </p:cNvSpPr>
          <p:nvPr>
            <p:ph type="sldNum" sz="quarter" idx="12"/>
          </p:nvPr>
        </p:nvSpPr>
        <p:spPr/>
        <p:txBody>
          <a:bodyPr/>
          <a:lstStyle/>
          <a:p>
            <a:pPr>
              <a:defRPr/>
            </a:pPr>
            <a:fld id="{07F8D723-1306-40F8-858E-21FD99664717}" type="slidenum">
              <a:rPr lang="en-US" smtClean="0"/>
              <a:pPr>
                <a:defRPr/>
              </a:pPr>
              <a:t>91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checkerboard(across)">
                                      <p:cBhvr>
                                        <p:cTn id="7" dur="500"/>
                                        <p:tgtEl>
                                          <p:spTgt spid="102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03"/>
                                        </p:tgtEl>
                                        <p:attrNameLst>
                                          <p:attrName>style.visibility</p:attrName>
                                        </p:attrNameLst>
                                      </p:cBhvr>
                                      <p:to>
                                        <p:strVal val="visible"/>
                                      </p:to>
                                    </p:set>
                                    <p:animEffect transition="in" filter="blinds(horizontal)">
                                      <p:cBhvr>
                                        <p:cTn id="12" dur="500"/>
                                        <p:tgtEl>
                                          <p:spTgt spid="1024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2404"/>
                                        </p:tgtEl>
                                        <p:attrNameLst>
                                          <p:attrName>style.visibility</p:attrName>
                                        </p:attrNameLst>
                                      </p:cBhvr>
                                      <p:to>
                                        <p:strVal val="visible"/>
                                      </p:to>
                                    </p:set>
                                    <p:animEffect transition="in" filter="checkerboard(across)">
                                      <p:cBhvr>
                                        <p:cTn id="17" dur="5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P spid="102404" grpId="0"/>
      <p:bldP spid="102405" grpId="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04800" y="0"/>
            <a:ext cx="8839200" cy="147732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marL="342900" indent="-342900">
              <a:spcBef>
                <a:spcPct val="50000"/>
              </a:spcBef>
              <a:defRPr/>
            </a:pPr>
            <a:r>
              <a:rPr lang="en-US" sz="3600" b="1">
                <a:solidFill>
                  <a:schemeClr val="accent1"/>
                </a:solidFill>
                <a:effectLst>
                  <a:outerShdw blurRad="38100" dist="38100" dir="2700000" algn="tl">
                    <a:srgbClr val="000000"/>
                  </a:outerShdw>
                </a:effectLst>
                <a:latin typeface="Arial" charset="0"/>
                <a:cs typeface="+mn-cs"/>
              </a:rPr>
              <a:t>Process:  </a:t>
            </a:r>
          </a:p>
          <a:p>
            <a:pPr marL="714375" indent="-714375">
              <a:spcBef>
                <a:spcPct val="50000"/>
              </a:spcBef>
              <a:defRPr/>
            </a:pPr>
            <a:r>
              <a:rPr lang="en-US" sz="3600" b="1">
                <a:solidFill>
                  <a:schemeClr val="accent1"/>
                </a:solidFill>
                <a:effectLst>
                  <a:outerShdw blurRad="38100" dist="38100" dir="2700000" algn="tl">
                    <a:srgbClr val="000000"/>
                  </a:outerShdw>
                </a:effectLst>
                <a:latin typeface="Arial" charset="0"/>
                <a:cs typeface="+mn-cs"/>
              </a:rPr>
              <a:t>1.	Recognize the  sin of immorality</a:t>
            </a:r>
            <a:endParaRPr lang="en-US" sz="3600" b="1">
              <a:solidFill>
                <a:schemeClr val="accent1"/>
              </a:solidFill>
              <a:latin typeface="Arial" charset="0"/>
              <a:cs typeface="+mn-cs"/>
            </a:endParaRPr>
          </a:p>
        </p:txBody>
      </p:sp>
      <p:sp>
        <p:nvSpPr>
          <p:cNvPr id="104451" name="Rectangle 3"/>
          <p:cNvSpPr>
            <a:spLocks noChangeArrowheads="1"/>
          </p:cNvSpPr>
          <p:nvPr/>
        </p:nvSpPr>
        <p:spPr bwMode="auto">
          <a:xfrm>
            <a:off x="304800" y="4038600"/>
            <a:ext cx="8839200" cy="1200329"/>
          </a:xfrm>
          <a:prstGeom prst="rect">
            <a:avLst/>
          </a:prstGeom>
          <a:noFill/>
          <a:ln w="9525">
            <a:noFill/>
            <a:miter lim="800000"/>
            <a:headEnd/>
            <a:tailEnd/>
          </a:ln>
          <a:effectLst/>
        </p:spPr>
        <p:txBody>
          <a:bodyPr wrap="square">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Purpose:	Cleanse the church from moral uncleanness </a:t>
            </a:r>
            <a:endParaRPr lang="en-US" sz="3600" b="1">
              <a:solidFill>
                <a:schemeClr val="accent1"/>
              </a:solidFill>
              <a:latin typeface="Arial" charset="0"/>
              <a:cs typeface="+mn-cs"/>
            </a:endParaRPr>
          </a:p>
        </p:txBody>
      </p:sp>
      <p:sp>
        <p:nvSpPr>
          <p:cNvPr id="104452" name="Rectangle 4"/>
          <p:cNvSpPr>
            <a:spLocks noChangeArrowheads="1"/>
          </p:cNvSpPr>
          <p:nvPr/>
        </p:nvSpPr>
        <p:spPr bwMode="auto">
          <a:xfrm>
            <a:off x="304800" y="5334000"/>
            <a:ext cx="8839200" cy="1200329"/>
          </a:xfrm>
          <a:prstGeom prst="rect">
            <a:avLst/>
          </a:prstGeom>
          <a:noFill/>
          <a:ln w="9525">
            <a:noFill/>
            <a:miter lim="800000"/>
            <a:headEnd/>
            <a:tailEnd/>
          </a:ln>
          <a:effectLst/>
        </p:spPr>
        <p:txBody>
          <a:bodyPr wrap="square">
            <a:spAutoFit/>
          </a:bodyPr>
          <a:lstStyle/>
          <a:p>
            <a:pPr>
              <a:spcBef>
                <a:spcPct val="50000"/>
              </a:spcBef>
              <a:defRPr/>
            </a:pPr>
            <a:r>
              <a:rPr lang="en-US" sz="3600" b="1">
                <a:solidFill>
                  <a:schemeClr val="accent1"/>
                </a:solidFill>
                <a:effectLst>
                  <a:outerShdw blurRad="38100" dist="38100" dir="2700000" algn="tl">
                    <a:srgbClr val="000000"/>
                  </a:outerShdw>
                </a:effectLst>
                <a:latin typeface="Arial" charset="0"/>
                <a:cs typeface="+mn-cs"/>
              </a:rPr>
              <a:t>Result:  The church will be cleansed from immorality</a:t>
            </a:r>
            <a:endParaRPr lang="en-US" sz="3600" b="1">
              <a:solidFill>
                <a:schemeClr val="accent1"/>
              </a:solidFill>
              <a:latin typeface="Arial" charset="0"/>
              <a:cs typeface="+mn-cs"/>
            </a:endParaRPr>
          </a:p>
        </p:txBody>
      </p:sp>
      <p:sp>
        <p:nvSpPr>
          <p:cNvPr id="104453" name="Rectangle 5"/>
          <p:cNvSpPr>
            <a:spLocks noChangeArrowheads="1"/>
          </p:cNvSpPr>
          <p:nvPr/>
        </p:nvSpPr>
        <p:spPr bwMode="auto">
          <a:xfrm>
            <a:off x="304800" y="1676400"/>
            <a:ext cx="8839200" cy="1754327"/>
          </a:xfrm>
          <a:prstGeom prst="rect">
            <a:avLst/>
          </a:prstGeom>
          <a:noFill/>
          <a:ln w="9525">
            <a:noFill/>
            <a:miter lim="800000"/>
            <a:headEnd/>
            <a:tailEnd/>
          </a:ln>
          <a:effectLst/>
        </p:spPr>
        <p:txBody>
          <a:bodyPr wrap="square">
            <a:spAutoFit/>
          </a:bodyPr>
          <a:lstStyle/>
          <a:p>
            <a:pPr marL="630238" indent="-630238">
              <a:defRPr/>
            </a:pPr>
            <a:r>
              <a:rPr lang="en-US" sz="3600" b="1">
                <a:solidFill>
                  <a:schemeClr val="accent1"/>
                </a:solidFill>
                <a:effectLst>
                  <a:outerShdw blurRad="38100" dist="38100" dir="2700000" algn="tl">
                    <a:srgbClr val="000000"/>
                  </a:outerShdw>
                </a:effectLst>
                <a:latin typeface="Arial" charset="0"/>
                <a:cs typeface="+mn-cs"/>
              </a:rPr>
              <a:t>2.	Confront.  If repentance, PTL.  If not, dismissal from Church. Turn one over to Satan for destruction of flesh</a:t>
            </a:r>
          </a:p>
        </p:txBody>
      </p:sp>
      <p:sp>
        <p:nvSpPr>
          <p:cNvPr id="2" name="Slide Number Placeholder 1"/>
          <p:cNvSpPr>
            <a:spLocks noGrp="1"/>
          </p:cNvSpPr>
          <p:nvPr>
            <p:ph type="sldNum" sz="quarter" idx="12"/>
          </p:nvPr>
        </p:nvSpPr>
        <p:spPr/>
        <p:txBody>
          <a:bodyPr/>
          <a:lstStyle/>
          <a:p>
            <a:pPr>
              <a:defRPr/>
            </a:pPr>
            <a:fld id="{A585131F-0B48-4490-9DB1-B1E495EF320D}" type="slidenum">
              <a:rPr lang="en-US" smtClean="0"/>
              <a:pPr>
                <a:defRPr/>
              </a:pPr>
              <a:t>92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04451"/>
                                        </p:tgtEl>
                                        <p:attrNameLst>
                                          <p:attrName>style.visibility</p:attrName>
                                        </p:attrNameLst>
                                      </p:cBhvr>
                                      <p:to>
                                        <p:strVal val="visible"/>
                                      </p:to>
                                    </p:set>
                                    <p:animEffect transition="in" filter="checkerboard(across)">
                                      <p:cBhvr>
                                        <p:cTn id="11" dur="500"/>
                                        <p:tgtEl>
                                          <p:spTgt spid="1044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4452"/>
                                        </p:tgtEl>
                                        <p:attrNameLst>
                                          <p:attrName>style.visibility</p:attrName>
                                        </p:attrNameLst>
                                      </p:cBhvr>
                                      <p:to>
                                        <p:strVal val="visible"/>
                                      </p:to>
                                    </p:set>
                                    <p:anim calcmode="lin" valueType="num">
                                      <p:cBhvr additive="base">
                                        <p:cTn id="16" dur="500" fill="hold"/>
                                        <p:tgtEl>
                                          <p:spTgt spid="104452"/>
                                        </p:tgtEl>
                                        <p:attrNameLst>
                                          <p:attrName>ppt_x</p:attrName>
                                        </p:attrNameLst>
                                      </p:cBhvr>
                                      <p:tavLst>
                                        <p:tav tm="0">
                                          <p:val>
                                            <p:strVal val="#ppt_x"/>
                                          </p:val>
                                        </p:tav>
                                        <p:tav tm="100000">
                                          <p:val>
                                            <p:strVal val="#ppt_x"/>
                                          </p:val>
                                        </p:tav>
                                      </p:tavLst>
                                    </p:anim>
                                    <p:anim calcmode="lin" valueType="num">
                                      <p:cBhvr additive="base">
                                        <p:cTn id="17" dur="500" fill="hold"/>
                                        <p:tgtEl>
                                          <p:spTgt spid="1044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P spid="104452" grpId="0"/>
      <p:bldP spid="104453" grpId="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0" y="0"/>
            <a:ext cx="9144000" cy="163121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Passage:  	Proverbs 26:20-22</a:t>
            </a:r>
          </a:p>
          <a:p>
            <a:pP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			2 Corinthians 12:20</a:t>
            </a:r>
            <a:endParaRPr lang="en-US" sz="4000" b="1" dirty="0">
              <a:solidFill>
                <a:schemeClr val="accent1"/>
              </a:solidFill>
              <a:latin typeface="Arial" charset="0"/>
              <a:cs typeface="+mn-cs"/>
            </a:endParaRPr>
          </a:p>
        </p:txBody>
      </p:sp>
      <p:sp>
        <p:nvSpPr>
          <p:cNvPr id="102403" name="Rectangle 3"/>
          <p:cNvSpPr>
            <a:spLocks noChangeArrowheads="1"/>
          </p:cNvSpPr>
          <p:nvPr/>
        </p:nvSpPr>
        <p:spPr bwMode="auto">
          <a:xfrm>
            <a:off x="304800" y="3048000"/>
            <a:ext cx="8839200" cy="1754327"/>
          </a:xfrm>
          <a:prstGeom prst="rect">
            <a:avLst/>
          </a:prstGeom>
          <a:noFill/>
          <a:ln w="9525">
            <a:noFill/>
            <a:miter lim="800000"/>
            <a:headEnd/>
            <a:tailEnd/>
          </a:ln>
          <a:effectLst/>
        </p:spPr>
        <p:txBody>
          <a:bodyPr wrap="square">
            <a:spAutoFit/>
          </a:bodyPr>
          <a:lstStyle/>
          <a:p>
            <a:pPr>
              <a:defRPr/>
            </a:pPr>
            <a:r>
              <a:rPr lang="en-US" sz="3600" b="1" dirty="0">
                <a:solidFill>
                  <a:schemeClr val="accent1"/>
                </a:solidFill>
                <a:effectLst>
                  <a:outerShdw blurRad="38100" dist="38100" dir="2700000" algn="tl">
                    <a:srgbClr val="000000"/>
                  </a:outerShdw>
                </a:effectLst>
                <a:latin typeface="Arial" charset="0"/>
                <a:cs typeface="+mn-cs"/>
              </a:rPr>
              <a:t>Persons Involved:  Church and those who gossip</a:t>
            </a:r>
          </a:p>
          <a:p>
            <a:pPr>
              <a:defRPr/>
            </a:pPr>
            <a:endParaRPr lang="en-US" sz="3600" b="1" dirty="0">
              <a:solidFill>
                <a:schemeClr val="accent1"/>
              </a:solidFill>
              <a:latin typeface="Arial" charset="0"/>
              <a:cs typeface="+mn-cs"/>
            </a:endParaRPr>
          </a:p>
        </p:txBody>
      </p:sp>
      <p:sp>
        <p:nvSpPr>
          <p:cNvPr id="102404" name="Rectangle 4"/>
          <p:cNvSpPr>
            <a:spLocks noChangeArrowheads="1"/>
          </p:cNvSpPr>
          <p:nvPr/>
        </p:nvSpPr>
        <p:spPr bwMode="auto">
          <a:xfrm>
            <a:off x="304800" y="4937125"/>
            <a:ext cx="8839200" cy="1200329"/>
          </a:xfrm>
          <a:prstGeom prst="rect">
            <a:avLst/>
          </a:prstGeom>
          <a:noFill/>
          <a:ln w="9525">
            <a:noFill/>
            <a:miter lim="800000"/>
            <a:headEnd/>
            <a:tailEnd/>
          </a:ln>
          <a:effectLst/>
        </p:spPr>
        <p:txBody>
          <a:bodyPr wrap="square">
            <a:spAutoFit/>
          </a:bodyPr>
          <a:lstStyle/>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Those Responsible:  The church leadership, the church and the gossips</a:t>
            </a:r>
            <a:endParaRPr lang="en-US" sz="3600" b="1" dirty="0">
              <a:solidFill>
                <a:schemeClr val="accent1"/>
              </a:solidFill>
              <a:latin typeface="Arial" charset="0"/>
              <a:cs typeface="+mn-cs"/>
            </a:endParaRPr>
          </a:p>
        </p:txBody>
      </p:sp>
      <p:sp>
        <p:nvSpPr>
          <p:cNvPr id="102405" name="Rectangle 5"/>
          <p:cNvSpPr>
            <a:spLocks noChangeArrowheads="1"/>
          </p:cNvSpPr>
          <p:nvPr/>
        </p:nvSpPr>
        <p:spPr bwMode="auto">
          <a:xfrm>
            <a:off x="309664" y="1759085"/>
            <a:ext cx="8839200" cy="646331"/>
          </a:xfrm>
          <a:prstGeom prst="rect">
            <a:avLst/>
          </a:prstGeom>
          <a:noFill/>
          <a:ln w="9525">
            <a:noFill/>
            <a:miter lim="800000"/>
            <a:headEnd/>
            <a:tailEnd/>
          </a:ln>
          <a:effectLst/>
        </p:spPr>
        <p:txBody>
          <a:bodyPr wrap="square">
            <a:spAutoFit/>
          </a:bodyPr>
          <a:lstStyle/>
          <a:p>
            <a:pPr>
              <a:defRPr/>
            </a:pPr>
            <a:r>
              <a:rPr lang="en-US" sz="3600" b="1" dirty="0">
                <a:solidFill>
                  <a:schemeClr val="accent1"/>
                </a:solidFill>
                <a:effectLst>
                  <a:outerShdw blurRad="38100" dist="38100" dir="2700000" algn="tl">
                    <a:srgbClr val="000000"/>
                  </a:outerShdw>
                </a:effectLst>
                <a:latin typeface="Arial" charset="0"/>
                <a:cs typeface="+mn-cs"/>
              </a:rPr>
              <a:t>Problem:  Gossip</a:t>
            </a:r>
          </a:p>
        </p:txBody>
      </p:sp>
      <p:sp>
        <p:nvSpPr>
          <p:cNvPr id="2" name="Slide Number Placeholder 1"/>
          <p:cNvSpPr>
            <a:spLocks noGrp="1"/>
          </p:cNvSpPr>
          <p:nvPr>
            <p:ph type="sldNum" sz="quarter" idx="12"/>
          </p:nvPr>
        </p:nvSpPr>
        <p:spPr/>
        <p:txBody>
          <a:bodyPr/>
          <a:lstStyle/>
          <a:p>
            <a:pPr>
              <a:defRPr/>
            </a:pPr>
            <a:fld id="{07F8D723-1306-40F8-858E-21FD99664717}" type="slidenum">
              <a:rPr lang="en-US" smtClean="0"/>
              <a:pPr>
                <a:defRPr/>
              </a:pPr>
              <a:t>93</a:t>
            </a:fld>
            <a:endParaRPr lang="en-US"/>
          </a:p>
        </p:txBody>
      </p:sp>
    </p:spTree>
    <p:extLst>
      <p:ext uri="{BB962C8B-B14F-4D97-AF65-F5344CB8AC3E}">
        <p14:creationId xmlns:p14="http://schemas.microsoft.com/office/powerpoint/2010/main" val="91996125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checkerboard(across)">
                                      <p:cBhvr>
                                        <p:cTn id="7" dur="500"/>
                                        <p:tgtEl>
                                          <p:spTgt spid="102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03"/>
                                        </p:tgtEl>
                                        <p:attrNameLst>
                                          <p:attrName>style.visibility</p:attrName>
                                        </p:attrNameLst>
                                      </p:cBhvr>
                                      <p:to>
                                        <p:strVal val="visible"/>
                                      </p:to>
                                    </p:set>
                                    <p:animEffect transition="in" filter="blinds(horizontal)">
                                      <p:cBhvr>
                                        <p:cTn id="12" dur="500"/>
                                        <p:tgtEl>
                                          <p:spTgt spid="1024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2404"/>
                                        </p:tgtEl>
                                        <p:attrNameLst>
                                          <p:attrName>style.visibility</p:attrName>
                                        </p:attrNameLst>
                                      </p:cBhvr>
                                      <p:to>
                                        <p:strVal val="visible"/>
                                      </p:to>
                                    </p:set>
                                    <p:animEffect transition="in" filter="checkerboard(across)">
                                      <p:cBhvr>
                                        <p:cTn id="17" dur="5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P spid="102404" grpId="0"/>
      <p:bldP spid="102405" grpId="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81000" y="0"/>
            <a:ext cx="8763000" cy="1754327"/>
          </a:xfrm>
          <a:prstGeom prst="rect">
            <a:avLst/>
          </a:prstGeom>
          <a:noFill/>
          <a:ln w="9525">
            <a:noFill/>
            <a:miter lim="800000"/>
            <a:headEnd/>
            <a:tailEnd/>
          </a:ln>
          <a:effectLst/>
        </p:spPr>
        <p:txBody>
          <a:bodyPr wrap="square">
            <a:spAutoFit/>
          </a:bodyPr>
          <a:lstStyle>
            <a:defPPr>
              <a:defRPr lang="en-US"/>
            </a:defPPr>
            <a:lvl1pPr marL="714375" indent="-714375">
              <a:tabLst>
                <a:tab pos="0" algn="l"/>
              </a:tabLst>
              <a:defRPr sz="3600" b="1">
                <a:solidFill>
                  <a:schemeClr val="accent1"/>
                </a:solidFill>
                <a:effectLst>
                  <a:outerShdw blurRad="38100" dist="38100" dir="2700000" algn="tl">
                    <a:srgbClr val="000000"/>
                  </a:outerShdw>
                </a:effectLst>
                <a:latin typeface="Arial" charset="0"/>
                <a:cs typeface="+mn-cs"/>
              </a:defRPr>
            </a:lvl1pPr>
          </a:lstStyle>
          <a:p>
            <a:r>
              <a:rPr lang="en-US" dirty="0"/>
              <a:t>Process:</a:t>
            </a:r>
            <a:br>
              <a:rPr lang="en-US" dirty="0"/>
            </a:br>
            <a:r>
              <a:rPr lang="en-US" dirty="0"/>
              <a:t> </a:t>
            </a:r>
          </a:p>
          <a:p>
            <a:r>
              <a:rPr lang="en-US" dirty="0"/>
              <a:t>1.	Recognize the  problem</a:t>
            </a:r>
          </a:p>
        </p:txBody>
      </p:sp>
      <p:sp>
        <p:nvSpPr>
          <p:cNvPr id="104451" name="Rectangle 3"/>
          <p:cNvSpPr>
            <a:spLocks noChangeArrowheads="1"/>
          </p:cNvSpPr>
          <p:nvPr/>
        </p:nvSpPr>
        <p:spPr bwMode="auto">
          <a:xfrm>
            <a:off x="381000" y="3435866"/>
            <a:ext cx="8763000" cy="1200329"/>
          </a:xfrm>
          <a:prstGeom prst="rect">
            <a:avLst/>
          </a:prstGeom>
          <a:noFill/>
          <a:ln w="9525">
            <a:noFill/>
            <a:miter lim="800000"/>
            <a:headEnd/>
            <a:tailEnd/>
          </a:ln>
          <a:effectLst/>
        </p:spPr>
        <p:txBody>
          <a:bodyPr wrap="square">
            <a:spAutoFit/>
          </a:bodyPr>
          <a:lstStyle/>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Purpose: Protect the church from gossip</a:t>
            </a:r>
            <a:endParaRPr lang="en-US" sz="3600" b="1" dirty="0">
              <a:solidFill>
                <a:schemeClr val="accent1"/>
              </a:solidFill>
              <a:latin typeface="Arial" charset="0"/>
              <a:cs typeface="+mn-cs"/>
            </a:endParaRPr>
          </a:p>
        </p:txBody>
      </p:sp>
      <p:sp>
        <p:nvSpPr>
          <p:cNvPr id="104452" name="Rectangle 4"/>
          <p:cNvSpPr>
            <a:spLocks noChangeArrowheads="1"/>
          </p:cNvSpPr>
          <p:nvPr/>
        </p:nvSpPr>
        <p:spPr bwMode="auto">
          <a:xfrm>
            <a:off x="381000" y="4876800"/>
            <a:ext cx="8763000" cy="1200329"/>
          </a:xfrm>
          <a:prstGeom prst="rect">
            <a:avLst/>
          </a:prstGeom>
          <a:noFill/>
          <a:ln w="9525">
            <a:noFill/>
            <a:miter lim="800000"/>
            <a:headEnd/>
            <a:tailEnd/>
          </a:ln>
          <a:effectLst/>
        </p:spPr>
        <p:txBody>
          <a:bodyPr wrap="square">
            <a:spAutoFit/>
          </a:bodyPr>
          <a:lstStyle/>
          <a:p>
            <a:pPr>
              <a:spcBef>
                <a:spcPct val="50000"/>
              </a:spcBef>
              <a:defRPr/>
            </a:pPr>
            <a:r>
              <a:rPr lang="en-US" sz="3600" b="1" dirty="0">
                <a:solidFill>
                  <a:schemeClr val="accent1"/>
                </a:solidFill>
                <a:effectLst>
                  <a:outerShdw blurRad="38100" dist="38100" dir="2700000" algn="tl">
                    <a:srgbClr val="000000"/>
                  </a:outerShdw>
                </a:effectLst>
                <a:latin typeface="Arial" charset="0"/>
                <a:cs typeface="+mn-cs"/>
              </a:rPr>
              <a:t>Result:  The church will be protected and people will take note!</a:t>
            </a:r>
            <a:endParaRPr lang="en-US" sz="3600" b="1" dirty="0">
              <a:solidFill>
                <a:schemeClr val="accent1"/>
              </a:solidFill>
              <a:latin typeface="Arial" charset="0"/>
              <a:cs typeface="+mn-cs"/>
            </a:endParaRPr>
          </a:p>
        </p:txBody>
      </p:sp>
      <p:sp>
        <p:nvSpPr>
          <p:cNvPr id="104453" name="Rectangle 5"/>
          <p:cNvSpPr>
            <a:spLocks noChangeArrowheads="1"/>
          </p:cNvSpPr>
          <p:nvPr/>
        </p:nvSpPr>
        <p:spPr bwMode="auto">
          <a:xfrm>
            <a:off x="381000" y="1994932"/>
            <a:ext cx="8763000" cy="1200329"/>
          </a:xfrm>
          <a:prstGeom prst="rect">
            <a:avLst/>
          </a:prstGeom>
          <a:noFill/>
          <a:ln w="9525">
            <a:noFill/>
            <a:miter lim="800000"/>
            <a:headEnd/>
            <a:tailEnd/>
          </a:ln>
          <a:effectLst/>
        </p:spPr>
        <p:txBody>
          <a:bodyPr wrap="square">
            <a:spAutoFit/>
          </a:bodyPr>
          <a:lstStyle/>
          <a:p>
            <a:pPr marL="714375" indent="-714375">
              <a:tabLst>
                <a:tab pos="0" algn="l"/>
              </a:tabLst>
              <a:defRPr/>
            </a:pPr>
            <a:r>
              <a:rPr lang="en-US" sz="3600" b="1" dirty="0">
                <a:solidFill>
                  <a:schemeClr val="accent1"/>
                </a:solidFill>
                <a:effectLst>
                  <a:outerShdw blurRad="38100" dist="38100" dir="2700000" algn="tl">
                    <a:srgbClr val="000000"/>
                  </a:outerShdw>
                </a:effectLst>
                <a:latin typeface="Arial" charset="0"/>
                <a:cs typeface="+mn-cs"/>
              </a:rPr>
              <a:t>2.	Confront and deal with the “elephant in the room.”</a:t>
            </a:r>
          </a:p>
        </p:txBody>
      </p:sp>
      <p:sp>
        <p:nvSpPr>
          <p:cNvPr id="2" name="Slide Number Placeholder 1"/>
          <p:cNvSpPr>
            <a:spLocks noGrp="1"/>
          </p:cNvSpPr>
          <p:nvPr>
            <p:ph type="sldNum" sz="quarter" idx="12"/>
          </p:nvPr>
        </p:nvSpPr>
        <p:spPr/>
        <p:txBody>
          <a:bodyPr/>
          <a:lstStyle/>
          <a:p>
            <a:pPr>
              <a:defRPr/>
            </a:pPr>
            <a:fld id="{A585131F-0B48-4490-9DB1-B1E495EF320D}" type="slidenum">
              <a:rPr lang="en-US" smtClean="0"/>
              <a:pPr>
                <a:defRPr/>
              </a:pPr>
              <a:t>94</a:t>
            </a:fld>
            <a:endParaRPr lang="en-US"/>
          </a:p>
        </p:txBody>
      </p:sp>
    </p:spTree>
    <p:extLst>
      <p:ext uri="{BB962C8B-B14F-4D97-AF65-F5344CB8AC3E}">
        <p14:creationId xmlns:p14="http://schemas.microsoft.com/office/powerpoint/2010/main" val="4188402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04451"/>
                                        </p:tgtEl>
                                        <p:attrNameLst>
                                          <p:attrName>style.visibility</p:attrName>
                                        </p:attrNameLst>
                                      </p:cBhvr>
                                      <p:to>
                                        <p:strVal val="visible"/>
                                      </p:to>
                                    </p:set>
                                    <p:animEffect transition="in" filter="checkerboard(across)">
                                      <p:cBhvr>
                                        <p:cTn id="11" dur="500"/>
                                        <p:tgtEl>
                                          <p:spTgt spid="1044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4452"/>
                                        </p:tgtEl>
                                        <p:attrNameLst>
                                          <p:attrName>style.visibility</p:attrName>
                                        </p:attrNameLst>
                                      </p:cBhvr>
                                      <p:to>
                                        <p:strVal val="visible"/>
                                      </p:to>
                                    </p:set>
                                    <p:anim calcmode="lin" valueType="num">
                                      <p:cBhvr additive="base">
                                        <p:cTn id="16" dur="500" fill="hold"/>
                                        <p:tgtEl>
                                          <p:spTgt spid="104452"/>
                                        </p:tgtEl>
                                        <p:attrNameLst>
                                          <p:attrName>ppt_x</p:attrName>
                                        </p:attrNameLst>
                                      </p:cBhvr>
                                      <p:tavLst>
                                        <p:tav tm="0">
                                          <p:val>
                                            <p:strVal val="#ppt_x"/>
                                          </p:val>
                                        </p:tav>
                                        <p:tav tm="100000">
                                          <p:val>
                                            <p:strVal val="#ppt_x"/>
                                          </p:val>
                                        </p:tav>
                                      </p:tavLst>
                                    </p:anim>
                                    <p:anim calcmode="lin" valueType="num">
                                      <p:cBhvr additive="base">
                                        <p:cTn id="17" dur="500" fill="hold"/>
                                        <p:tgtEl>
                                          <p:spTgt spid="1044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P spid="104452" grpId="0"/>
      <p:bldP spid="10445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D4E612-192B-470E-9B58-1D85BCFD82DA}" type="slidenum">
              <a:rPr lang="en-US" smtClean="0"/>
              <a:pPr>
                <a:defRPr/>
              </a:pPr>
              <a:t>95</a:t>
            </a:fld>
            <a:endParaRPr lang="en-US"/>
          </a:p>
        </p:txBody>
      </p:sp>
      <p:sp>
        <p:nvSpPr>
          <p:cNvPr id="3" name="Rectangle 3"/>
          <p:cNvSpPr>
            <a:spLocks noChangeArrowheads="1"/>
          </p:cNvSpPr>
          <p:nvPr/>
        </p:nvSpPr>
        <p:spPr bwMode="auto">
          <a:xfrm>
            <a:off x="-21432" y="1905000"/>
            <a:ext cx="9144000" cy="2554545"/>
          </a:xfrm>
          <a:prstGeom prst="rect">
            <a:avLst/>
          </a:prstGeom>
          <a:noFill/>
          <a:ln w="9525">
            <a:noFill/>
            <a:miter lim="800000"/>
            <a:headEnd/>
            <a:tailEnd/>
          </a:ln>
          <a:effectLst/>
        </p:spPr>
        <p:txBody>
          <a:bodyPr>
            <a:spAutoFit/>
          </a:bodyPr>
          <a:lstStyle/>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Church Bullies</a:t>
            </a:r>
          </a:p>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&amp;</a:t>
            </a:r>
          </a:p>
          <a:p>
            <a:pPr algn="ctr">
              <a:spcBef>
                <a:spcPct val="50000"/>
              </a:spcBef>
              <a:defRPr/>
            </a:pPr>
            <a:r>
              <a:rPr lang="en-US" sz="4000" b="1" dirty="0">
                <a:solidFill>
                  <a:schemeClr val="accent1"/>
                </a:solidFill>
                <a:effectLst>
                  <a:outerShdw blurRad="38100" dist="38100" dir="2700000" algn="tl">
                    <a:srgbClr val="000000"/>
                  </a:outerShdw>
                </a:effectLst>
                <a:latin typeface="Arial" charset="0"/>
                <a:cs typeface="+mn-cs"/>
              </a:rPr>
              <a:t>Clergy Killers</a:t>
            </a:r>
            <a:endParaRPr lang="en-US" sz="4000" b="1" dirty="0">
              <a:solidFill>
                <a:schemeClr val="accent1"/>
              </a:solidFill>
              <a:latin typeface="Arial" charset="0"/>
              <a:cs typeface="+mn-cs"/>
            </a:endParaRPr>
          </a:p>
        </p:txBody>
      </p:sp>
    </p:spTree>
    <p:extLst>
      <p:ext uri="{BB962C8B-B14F-4D97-AF65-F5344CB8AC3E}">
        <p14:creationId xmlns:p14="http://schemas.microsoft.com/office/powerpoint/2010/main" val="14133136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9885119-84EC-4A8A-AA33-EE9DB3488DD2}" type="slidenum">
              <a:rPr lang="en-US" smtClean="0"/>
              <a:pPr>
                <a:defRPr/>
              </a:pPr>
              <a:t>96</a:t>
            </a:fld>
            <a:endParaRPr lang="en-US"/>
          </a:p>
        </p:txBody>
      </p:sp>
      <p:sp>
        <p:nvSpPr>
          <p:cNvPr id="8" name="Rectangle 7"/>
          <p:cNvSpPr/>
          <p:nvPr/>
        </p:nvSpPr>
        <p:spPr>
          <a:xfrm>
            <a:off x="1219200" y="228600"/>
            <a:ext cx="6553200" cy="800219"/>
          </a:xfrm>
          <a:prstGeom prst="rect">
            <a:avLst/>
          </a:prstGeom>
        </p:spPr>
        <p:txBody>
          <a:bodyPr wrap="square">
            <a:spAutoFit/>
          </a:bodyPr>
          <a:lstStyle/>
          <a:p>
            <a:pPr algn="ctr"/>
            <a:r>
              <a:rPr lang="en-US" sz="4600" dirty="0">
                <a:solidFill>
                  <a:prstClr val="white"/>
                </a:solidFill>
                <a:latin typeface="Franklin Gothic Book"/>
                <a:ea typeface="+mj-ea"/>
                <a:cs typeface="+mj-cs"/>
              </a:rPr>
              <a:t>The Conflict Pyramid</a:t>
            </a:r>
            <a:endParaRPr lang="en-US" dirty="0"/>
          </a:p>
        </p:txBody>
      </p:sp>
      <p:cxnSp>
        <p:nvCxnSpPr>
          <p:cNvPr id="11" name="Straight Connector 10"/>
          <p:cNvCxnSpPr/>
          <p:nvPr/>
        </p:nvCxnSpPr>
        <p:spPr>
          <a:xfrm>
            <a:off x="1143000" y="5962654"/>
            <a:ext cx="71247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0" y="6146363"/>
            <a:ext cx="9144000" cy="338554"/>
          </a:xfrm>
          <a:prstGeom prst="rect">
            <a:avLst/>
          </a:prstGeom>
        </p:spPr>
        <p:txBody>
          <a:bodyPr wrap="square">
            <a:spAutoFit/>
          </a:bodyPr>
          <a:lstStyle/>
          <a:p>
            <a:pPr algn="ctr"/>
            <a:r>
              <a:rPr lang="en-US" sz="1600" dirty="0">
                <a:solidFill>
                  <a:prstClr val="white"/>
                </a:solidFill>
                <a:latin typeface="Franklin Gothic Book"/>
              </a:rPr>
              <a:t>Dennis R. Maynard, </a:t>
            </a:r>
            <a:r>
              <a:rPr lang="en-US" sz="1600" i="1" dirty="0">
                <a:solidFill>
                  <a:prstClr val="white"/>
                </a:solidFill>
                <a:latin typeface="Franklin Gothic Book"/>
              </a:rPr>
              <a:t>When Sheep Attack</a:t>
            </a:r>
            <a:r>
              <a:rPr lang="en-US" sz="1600" dirty="0">
                <a:solidFill>
                  <a:prstClr val="white"/>
                </a:solidFill>
                <a:latin typeface="Franklin Gothic Book"/>
              </a:rPr>
              <a:t>  (</a:t>
            </a:r>
            <a:r>
              <a:rPr lang="en-US" sz="1600" dirty="0" err="1">
                <a:solidFill>
                  <a:prstClr val="white"/>
                </a:solidFill>
                <a:latin typeface="Franklin Gothic Book"/>
              </a:rPr>
              <a:t>Booksurge</a:t>
            </a:r>
            <a:r>
              <a:rPr lang="en-US" sz="1600" dirty="0">
                <a:solidFill>
                  <a:prstClr val="white"/>
                </a:solidFill>
                <a:latin typeface="Franklin Gothic Book"/>
              </a:rPr>
              <a:t>, 2010), 47-48 </a:t>
            </a:r>
            <a:endParaRPr lang="en-US" sz="1600" dirty="0"/>
          </a:p>
        </p:txBody>
      </p:sp>
      <p:cxnSp>
        <p:nvCxnSpPr>
          <p:cNvPr id="4" name="Straight Arrow Connector 3"/>
          <p:cNvCxnSpPr/>
          <p:nvPr/>
        </p:nvCxnSpPr>
        <p:spPr>
          <a:xfrm flipV="1">
            <a:off x="1143000" y="1276409"/>
            <a:ext cx="0" cy="44386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rot="16200000">
            <a:off x="-1291685" y="2953435"/>
            <a:ext cx="4065537" cy="646331"/>
          </a:xfrm>
          <a:prstGeom prst="rect">
            <a:avLst/>
          </a:prstGeom>
        </p:spPr>
        <p:txBody>
          <a:bodyPr wrap="none">
            <a:spAutoFit/>
          </a:bodyPr>
          <a:lstStyle/>
          <a:p>
            <a:r>
              <a:rPr lang="en-US" sz="3600" dirty="0">
                <a:solidFill>
                  <a:prstClr val="white"/>
                </a:solidFill>
                <a:latin typeface="Franklin Gothic Book"/>
              </a:rPr>
              <a:t>Growing Opposition </a:t>
            </a:r>
            <a:endParaRPr lang="en-US" sz="1200" dirty="0"/>
          </a:p>
        </p:txBody>
      </p:sp>
      <p:sp>
        <p:nvSpPr>
          <p:cNvPr id="2" name="Isosceles Triangle 1"/>
          <p:cNvSpPr/>
          <p:nvPr/>
        </p:nvSpPr>
        <p:spPr>
          <a:xfrm>
            <a:off x="1143000" y="1211890"/>
            <a:ext cx="7162800" cy="4750763"/>
          </a:xfrm>
          <a:prstGeom prst="triangle">
            <a:avLst/>
          </a:prstGeom>
          <a:gradFill>
            <a:gsLst>
              <a:gs pos="0">
                <a:srgbClr val="FF0000"/>
              </a:gs>
              <a:gs pos="100000">
                <a:schemeClr val="bg2">
                  <a:shade val="100000"/>
                  <a:hueMod val="100000"/>
                  <a:satMod val="110000"/>
                  <a:lumMod val="130000"/>
                </a:schemeClr>
              </a:gs>
              <a:gs pos="100000">
                <a:schemeClr val="bg2">
                  <a:shade val="78000"/>
                  <a:hueMod val="44000"/>
                  <a:satMod val="200000"/>
                  <a:lumMod val="69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flipV="1">
            <a:off x="1552575" y="5391036"/>
            <a:ext cx="630555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133600" y="4648200"/>
            <a:ext cx="510540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552700" y="4038600"/>
            <a:ext cx="430530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3200400" y="3276600"/>
            <a:ext cx="3124200" cy="1916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438400" y="2481713"/>
            <a:ext cx="4572000" cy="3631763"/>
          </a:xfrm>
          <a:prstGeom prst="rect">
            <a:avLst/>
          </a:prstGeom>
        </p:spPr>
        <p:txBody>
          <a:bodyPr>
            <a:spAutoFit/>
          </a:bodyPr>
          <a:lstStyle/>
          <a:p>
            <a:pPr algn="ctr"/>
            <a:r>
              <a:rPr lang="en-US" sz="4600" dirty="0">
                <a:solidFill>
                  <a:prstClr val="white"/>
                </a:solidFill>
                <a:latin typeface="Franklin Gothic Book"/>
                <a:ea typeface="+mj-ea"/>
                <a:cs typeface="+mj-cs"/>
              </a:rPr>
              <a:t>Pastor’s Removal</a:t>
            </a:r>
          </a:p>
          <a:p>
            <a:pPr algn="ctr"/>
            <a:r>
              <a:rPr lang="en-US" sz="4600" dirty="0">
                <a:solidFill>
                  <a:prstClr val="white"/>
                </a:solidFill>
                <a:latin typeface="Franklin Gothic Book"/>
                <a:ea typeface="+mj-ea"/>
                <a:cs typeface="+mj-cs"/>
              </a:rPr>
              <a:t>Accusation</a:t>
            </a:r>
          </a:p>
          <a:p>
            <a:pPr algn="ctr"/>
            <a:r>
              <a:rPr lang="en-US" sz="4600" dirty="0">
                <a:solidFill>
                  <a:prstClr val="white"/>
                </a:solidFill>
                <a:latin typeface="Franklin Gothic Book"/>
                <a:ea typeface="+mj-ea"/>
                <a:cs typeface="+mj-cs"/>
              </a:rPr>
              <a:t>Innuendo</a:t>
            </a:r>
          </a:p>
          <a:p>
            <a:pPr algn="ctr"/>
            <a:r>
              <a:rPr lang="en-US" sz="4600" dirty="0">
                <a:solidFill>
                  <a:prstClr val="white"/>
                </a:solidFill>
                <a:latin typeface="Franklin Gothic Book"/>
                <a:ea typeface="+mj-ea"/>
                <a:cs typeface="+mj-cs"/>
              </a:rPr>
              <a:t>Opinion</a:t>
            </a:r>
          </a:p>
          <a:p>
            <a:pPr algn="ctr"/>
            <a:r>
              <a:rPr lang="en-US" sz="4600" dirty="0">
                <a:solidFill>
                  <a:prstClr val="white"/>
                </a:solidFill>
                <a:latin typeface="Franklin Gothic Book"/>
                <a:ea typeface="+mj-ea"/>
                <a:cs typeface="+mj-cs"/>
              </a:rPr>
              <a:t>Facts</a:t>
            </a:r>
            <a:endParaRPr lang="en-US" dirty="0"/>
          </a:p>
        </p:txBody>
      </p:sp>
    </p:spTree>
    <p:extLst>
      <p:ext uri="{BB962C8B-B14F-4D97-AF65-F5344CB8AC3E}">
        <p14:creationId xmlns:p14="http://schemas.microsoft.com/office/powerpoint/2010/main" val="146268674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xEl>
                                              <p:pRg st="4" end="4"/>
                                            </p:txEl>
                                          </p:spTgt>
                                        </p:tgtEl>
                                        <p:attrNameLst>
                                          <p:attrName>style.visibility</p:attrName>
                                        </p:attrNameLst>
                                      </p:cBhvr>
                                      <p:to>
                                        <p:strVal val="visible"/>
                                      </p:to>
                                    </p:set>
                                    <p:animEffect transition="in" filter="barn(inVertical)">
                                      <p:cBhvr>
                                        <p:cTn id="7" dur="500"/>
                                        <p:tgtEl>
                                          <p:spTgt spid="2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3" end="3"/>
                                            </p:txEl>
                                          </p:spTgt>
                                        </p:tgtEl>
                                        <p:attrNameLst>
                                          <p:attrName>style.visibility</p:attrName>
                                        </p:attrNameLst>
                                      </p:cBhvr>
                                      <p:to>
                                        <p:strVal val="visible"/>
                                      </p:to>
                                    </p:set>
                                    <p:animEffect transition="in" filter="barn(inVertical)">
                                      <p:cBhvr>
                                        <p:cTn id="12" dur="500"/>
                                        <p:tgtEl>
                                          <p:spTgt spid="2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barn(inVertical)">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barn(inVertical)">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barn(inVertical)">
                                      <p:cBhvr>
                                        <p:cTn id="2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821362"/>
          </a:xfrm>
        </p:spPr>
        <p:txBody>
          <a:bodyPr/>
          <a:lstStyle/>
          <a:p>
            <a:pPr algn="ctr">
              <a:spcBef>
                <a:spcPct val="50000"/>
              </a:spcBef>
              <a:defRPr/>
            </a:pPr>
            <a:r>
              <a:rPr lang="en-US" sz="6000" b="1" dirty="0">
                <a:solidFill>
                  <a:srgbClr val="FFFFFF"/>
                </a:solidFill>
                <a:effectLst>
                  <a:outerShdw blurRad="38100" dist="38100" dir="2700000" algn="tl">
                    <a:srgbClr val="000000"/>
                  </a:outerShdw>
                </a:effectLst>
              </a:rPr>
              <a:t>Part 4:  </a:t>
            </a:r>
            <a:br>
              <a:rPr lang="en-US" sz="6000" b="1" dirty="0">
                <a:solidFill>
                  <a:srgbClr val="FFFFFF"/>
                </a:solidFill>
                <a:effectLst>
                  <a:outerShdw blurRad="38100" dist="38100" dir="2700000" algn="tl">
                    <a:srgbClr val="000000"/>
                  </a:outerShdw>
                </a:effectLst>
              </a:rPr>
            </a:br>
            <a:br>
              <a:rPr lang="en-US" sz="6000" b="1" dirty="0">
                <a:solidFill>
                  <a:srgbClr val="FFFFFF"/>
                </a:solidFill>
                <a:effectLst>
                  <a:outerShdw blurRad="38100" dist="38100" dir="2700000" algn="tl">
                    <a:srgbClr val="000000"/>
                  </a:outerShdw>
                </a:effectLst>
              </a:rPr>
            </a:br>
            <a:r>
              <a:rPr lang="en-US" sz="6000" b="1" dirty="0">
                <a:solidFill>
                  <a:srgbClr val="FFFFFF"/>
                </a:solidFill>
                <a:effectLst>
                  <a:outerShdw blurRad="38100" dist="38100" dir="2700000" algn="tl">
                    <a:srgbClr val="000000"/>
                  </a:outerShdw>
                </a:effectLst>
              </a:rPr>
              <a:t>Your Personality and Peacemaking</a:t>
            </a:r>
            <a:endParaRPr lang="en-US" sz="6000" b="1" dirty="0">
              <a:solidFill>
                <a:srgbClr val="FFFFFF"/>
              </a:solidFill>
            </a:endParaRPr>
          </a:p>
        </p:txBody>
      </p:sp>
      <p:sp>
        <p:nvSpPr>
          <p:cNvPr id="3" name="Slide Number Placeholder 2"/>
          <p:cNvSpPr>
            <a:spLocks noGrp="1"/>
          </p:cNvSpPr>
          <p:nvPr>
            <p:ph type="sldNum" sz="quarter" idx="12"/>
          </p:nvPr>
        </p:nvSpPr>
        <p:spPr/>
        <p:txBody>
          <a:bodyPr/>
          <a:lstStyle/>
          <a:p>
            <a:pPr>
              <a:defRPr/>
            </a:pPr>
            <a:fld id="{1DE93E78-561A-4034-A05E-EBB6C147CC0C}" type="slidenum">
              <a:rPr lang="en-US" smtClean="0">
                <a:solidFill>
                  <a:srgbClr val="FFFFFF"/>
                </a:solidFill>
              </a:rPr>
              <a:pPr>
                <a:defRPr/>
              </a:pPr>
              <a:t>97</a:t>
            </a:fld>
            <a:endParaRPr lang="en-US">
              <a:solidFill>
                <a:srgbClr val="FFFFFF"/>
              </a:solidFill>
            </a:endParaRPr>
          </a:p>
        </p:txBody>
      </p:sp>
    </p:spTree>
    <p:extLst>
      <p:ext uri="{BB962C8B-B14F-4D97-AF65-F5344CB8AC3E}">
        <p14:creationId xmlns:p14="http://schemas.microsoft.com/office/powerpoint/2010/main" val="2407710009"/>
      </p:ext>
    </p:extLst>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p:cNvSpPr>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defRPr/>
            </a:pPr>
            <a:r>
              <a:rPr lang="en-US" sz="4000" b="1" dirty="0">
                <a:solidFill>
                  <a:schemeClr val="accent1"/>
                </a:solidFill>
                <a:effectLst>
                  <a:outerShdw blurRad="38100" dist="38100" dir="2700000" algn="tl">
                    <a:srgbClr val="000000"/>
                  </a:outerShdw>
                </a:effectLst>
                <a:latin typeface="Arial" charset="0"/>
                <a:cs typeface="+mn-cs"/>
              </a:rPr>
              <a:t>Handling Conflict </a:t>
            </a:r>
            <a:r>
              <a:rPr lang="en-US" sz="4000" b="1" dirty="0">
                <a:solidFill>
                  <a:srgbClr val="FFFF00"/>
                </a:solidFill>
                <a:effectLst>
                  <a:outerShdw blurRad="38100" dist="38100" dir="2700000" algn="tl">
                    <a:srgbClr val="000000"/>
                  </a:outerShdw>
                </a:effectLst>
                <a:latin typeface="Arial" charset="0"/>
                <a:cs typeface="+mn-cs"/>
              </a:rPr>
              <a:t>Satan’s </a:t>
            </a:r>
            <a:r>
              <a:rPr lang="en-US" sz="4000" b="1" dirty="0">
                <a:solidFill>
                  <a:schemeClr val="accent1"/>
                </a:solidFill>
                <a:effectLst>
                  <a:outerShdw blurRad="38100" dist="38100" dir="2700000" algn="tl">
                    <a:srgbClr val="000000"/>
                  </a:outerShdw>
                </a:effectLst>
                <a:latin typeface="Arial" charset="0"/>
                <a:cs typeface="+mn-cs"/>
              </a:rPr>
              <a:t>Way</a:t>
            </a:r>
          </a:p>
        </p:txBody>
      </p:sp>
      <p:sp>
        <p:nvSpPr>
          <p:cNvPr id="96263" name="Rectangle 7"/>
          <p:cNvSpPr>
            <a:spLocks noChangeArrowheads="1"/>
          </p:cNvSpPr>
          <p:nvPr/>
        </p:nvSpPr>
        <p:spPr bwMode="auto">
          <a:xfrm>
            <a:off x="0" y="1524000"/>
            <a:ext cx="9144000" cy="1311275"/>
          </a:xfrm>
          <a:prstGeom prst="rect">
            <a:avLst/>
          </a:prstGeom>
          <a:noFill/>
          <a:ln w="9525">
            <a:noFill/>
            <a:miter lim="800000"/>
            <a:headEnd/>
            <a:tailEnd/>
          </a:ln>
          <a:effectLst/>
        </p:spPr>
        <p:txBody>
          <a:bodyPr>
            <a:spAutoFit/>
          </a:bodyPr>
          <a:lstStyle/>
          <a:p>
            <a:pPr algn="ctr">
              <a:defRPr/>
            </a:pPr>
            <a:r>
              <a:rPr lang="en-US" sz="4000" b="1" dirty="0">
                <a:solidFill>
                  <a:schemeClr val="accent1"/>
                </a:solidFill>
                <a:effectLst>
                  <a:outerShdw blurRad="38100" dist="38100" dir="2700000" algn="tl">
                    <a:srgbClr val="000000"/>
                  </a:outerShdw>
                </a:effectLst>
                <a:latin typeface="Arial" charset="0"/>
                <a:cs typeface="+mn-cs"/>
              </a:rPr>
              <a:t>Typical ways we </a:t>
            </a:r>
            <a:r>
              <a:rPr lang="en-US" sz="4000" b="1" dirty="0">
                <a:solidFill>
                  <a:srgbClr val="FFFF00"/>
                </a:solidFill>
                <a:effectLst>
                  <a:outerShdw blurRad="38100" dist="38100" dir="2700000" algn="tl">
                    <a:srgbClr val="000000"/>
                  </a:outerShdw>
                </a:effectLst>
                <a:latin typeface="Arial" charset="0"/>
                <a:cs typeface="+mn-cs"/>
              </a:rPr>
              <a:t>mishandle </a:t>
            </a:r>
            <a:r>
              <a:rPr lang="en-US" sz="4000" b="1" dirty="0">
                <a:solidFill>
                  <a:schemeClr val="accent1"/>
                </a:solidFill>
                <a:effectLst>
                  <a:outerShdw blurRad="38100" dist="38100" dir="2700000" algn="tl">
                    <a:srgbClr val="000000"/>
                  </a:outerShdw>
                </a:effectLst>
                <a:latin typeface="Arial" charset="0"/>
                <a:cs typeface="+mn-cs"/>
              </a:rPr>
              <a:t>church conflict</a:t>
            </a:r>
          </a:p>
        </p:txBody>
      </p:sp>
      <p:sp>
        <p:nvSpPr>
          <p:cNvPr id="2" name="Slide Number Placeholder 1"/>
          <p:cNvSpPr>
            <a:spLocks noGrp="1"/>
          </p:cNvSpPr>
          <p:nvPr>
            <p:ph type="sldNum" sz="quarter" idx="12"/>
          </p:nvPr>
        </p:nvSpPr>
        <p:spPr/>
        <p:txBody>
          <a:bodyPr/>
          <a:lstStyle/>
          <a:p>
            <a:pPr>
              <a:defRPr/>
            </a:pPr>
            <a:fld id="{465D969D-2457-4F7B-8B02-C2341FBEA7D6}" type="slidenum">
              <a:rPr lang="en-US" smtClean="0"/>
              <a:pPr>
                <a:defRPr/>
              </a:pPr>
              <a:t>98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63"/>
                                        </p:tgtEl>
                                        <p:attrNameLst>
                                          <p:attrName>style.visibility</p:attrName>
                                        </p:attrNameLst>
                                      </p:cBhvr>
                                      <p:to>
                                        <p:strVal val="visible"/>
                                      </p:to>
                                    </p:set>
                                    <p:anim calcmode="lin" valueType="num">
                                      <p:cBhvr additive="base">
                                        <p:cTn id="7" dur="500" fill="hold"/>
                                        <p:tgtEl>
                                          <p:spTgt spid="96263"/>
                                        </p:tgtEl>
                                        <p:attrNameLst>
                                          <p:attrName>ppt_x</p:attrName>
                                        </p:attrNameLst>
                                      </p:cBhvr>
                                      <p:tavLst>
                                        <p:tav tm="0">
                                          <p:val>
                                            <p:strVal val="#ppt_x"/>
                                          </p:val>
                                        </p:tav>
                                        <p:tav tm="100000">
                                          <p:val>
                                            <p:strVal val="#ppt_x"/>
                                          </p:val>
                                        </p:tav>
                                      </p:tavLst>
                                    </p:anim>
                                    <p:anim calcmode="lin" valueType="num">
                                      <p:cBhvr additive="base">
                                        <p:cTn id="8" dur="500" fill="hold"/>
                                        <p:tgtEl>
                                          <p:spTgt spid="962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p:bldLst>
  </p:timing>
</p:sld>
</file>

<file path=ppt/slides/slide9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050" y="-152400"/>
            <a:ext cx="9144000" cy="1408112"/>
          </a:xfrm>
        </p:spPr>
        <p:txBody>
          <a:bodyPr/>
          <a:lstStyle/>
          <a:p>
            <a:pPr algn="ctr" eaLnBrk="1" hangingPunct="1"/>
            <a:r>
              <a:rPr lang="en-US" altLang="en-US" sz="4000" b="1" dirty="0"/>
              <a:t>Four Inappropriate Response Styles</a:t>
            </a:r>
            <a:br>
              <a:rPr lang="en-US" altLang="en-US" dirty="0"/>
            </a:br>
            <a:r>
              <a:rPr lang="en-US" altLang="en-US" sz="2400" dirty="0"/>
              <a:t>Jim Van Yperen, </a:t>
            </a:r>
            <a:r>
              <a:rPr lang="en-US" altLang="en-US" sz="2400" i="1" dirty="0"/>
              <a:t>Making Peace</a:t>
            </a:r>
            <a:r>
              <a:rPr lang="en-US" altLang="en-US" sz="2400" dirty="0"/>
              <a:t> (used by permission)</a:t>
            </a:r>
          </a:p>
        </p:txBody>
      </p:sp>
      <p:sp>
        <p:nvSpPr>
          <p:cNvPr id="76803" name="Rectangle 3"/>
          <p:cNvSpPr>
            <a:spLocks noGrp="1" noChangeArrowheads="1"/>
          </p:cNvSpPr>
          <p:nvPr>
            <p:ph type="body" sz="half" idx="2"/>
          </p:nvPr>
        </p:nvSpPr>
        <p:spPr>
          <a:xfrm>
            <a:off x="2449513" y="2427288"/>
            <a:ext cx="1916112" cy="1252537"/>
          </a:xfrm>
        </p:spPr>
        <p:txBody>
          <a:bodyPr/>
          <a:lstStyle/>
          <a:p>
            <a:pPr algn="r" eaLnBrk="1" hangingPunct="1">
              <a:lnSpc>
                <a:spcPct val="110000"/>
              </a:lnSpc>
              <a:buFontTx/>
              <a:buNone/>
            </a:pPr>
            <a:r>
              <a:rPr lang="en-US" altLang="en-US" sz="2400">
                <a:solidFill>
                  <a:schemeClr val="accent1"/>
                </a:solidFill>
              </a:rPr>
              <a:t>PASSIVE </a:t>
            </a:r>
            <a:r>
              <a:rPr lang="en-US" altLang="en-US" sz="1400" b="1">
                <a:solidFill>
                  <a:schemeClr val="accent1"/>
                </a:solidFill>
                <a:latin typeface="Charter BT"/>
              </a:rPr>
              <a:t>holding onto self-love</a:t>
            </a:r>
            <a:endParaRPr lang="en-US" altLang="en-US" sz="2800">
              <a:solidFill>
                <a:schemeClr val="accent1"/>
              </a:solidFill>
            </a:endParaRPr>
          </a:p>
        </p:txBody>
      </p:sp>
      <p:sp>
        <p:nvSpPr>
          <p:cNvPr id="76804" name="Rectangle 4"/>
          <p:cNvSpPr>
            <a:spLocks noChangeArrowheads="1"/>
          </p:cNvSpPr>
          <p:nvPr/>
        </p:nvSpPr>
        <p:spPr bwMode="auto">
          <a:xfrm>
            <a:off x="2449513" y="4408488"/>
            <a:ext cx="1916112"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r">
              <a:lnSpc>
                <a:spcPct val="110000"/>
              </a:lnSpc>
              <a:spcBef>
                <a:spcPct val="20000"/>
              </a:spcBef>
            </a:pPr>
            <a:r>
              <a:rPr lang="en-US" altLang="en-US" sz="2400">
                <a:solidFill>
                  <a:schemeClr val="accent1"/>
                </a:solidFill>
              </a:rPr>
              <a:t>EVASIVE </a:t>
            </a:r>
            <a:r>
              <a:rPr lang="en-US" altLang="en-US" sz="1400" b="1">
                <a:solidFill>
                  <a:schemeClr val="accent1"/>
                </a:solidFill>
                <a:latin typeface="Charter BT"/>
              </a:rPr>
              <a:t>avoiding self-truth &amp; self-love</a:t>
            </a:r>
            <a:endParaRPr lang="en-US" altLang="en-US" sz="1600" b="1">
              <a:solidFill>
                <a:schemeClr val="accent1"/>
              </a:solidFill>
              <a:latin typeface="Charter BT"/>
            </a:endParaRPr>
          </a:p>
        </p:txBody>
      </p:sp>
      <p:sp>
        <p:nvSpPr>
          <p:cNvPr id="76805" name="Rectangle 5"/>
          <p:cNvSpPr>
            <a:spLocks noChangeArrowheads="1"/>
          </p:cNvSpPr>
          <p:nvPr/>
        </p:nvSpPr>
        <p:spPr bwMode="auto">
          <a:xfrm>
            <a:off x="4572000" y="2427288"/>
            <a:ext cx="2151063"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110000"/>
              </a:lnSpc>
              <a:spcBef>
                <a:spcPct val="20000"/>
              </a:spcBef>
            </a:pPr>
            <a:r>
              <a:rPr lang="en-US" altLang="en-US" sz="2400">
                <a:solidFill>
                  <a:schemeClr val="accent1"/>
                </a:solidFill>
              </a:rPr>
              <a:t>DEFENSIVE </a:t>
            </a:r>
            <a:r>
              <a:rPr lang="en-US" altLang="en-US" sz="1400" b="1">
                <a:solidFill>
                  <a:schemeClr val="accent1"/>
                </a:solidFill>
                <a:latin typeface="Charter BT"/>
              </a:rPr>
              <a:t>defending    self-love &amp;   self-truth</a:t>
            </a:r>
            <a:endParaRPr lang="en-US" altLang="en-US" sz="1600" b="1">
              <a:solidFill>
                <a:schemeClr val="accent1"/>
              </a:solidFill>
              <a:latin typeface="Charter BT"/>
            </a:endParaRPr>
          </a:p>
        </p:txBody>
      </p:sp>
      <p:sp>
        <p:nvSpPr>
          <p:cNvPr id="76806" name="Rectangle 6"/>
          <p:cNvSpPr>
            <a:spLocks noChangeArrowheads="1"/>
          </p:cNvSpPr>
          <p:nvPr/>
        </p:nvSpPr>
        <p:spPr bwMode="auto">
          <a:xfrm>
            <a:off x="4572000" y="4398963"/>
            <a:ext cx="2301875"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110000"/>
              </a:lnSpc>
              <a:spcBef>
                <a:spcPct val="20000"/>
              </a:spcBef>
            </a:pPr>
            <a:r>
              <a:rPr lang="en-US" altLang="en-US" sz="2400">
                <a:solidFill>
                  <a:schemeClr val="accent1"/>
                </a:solidFill>
              </a:rPr>
              <a:t>AGGRESSIVE </a:t>
            </a:r>
            <a:r>
              <a:rPr lang="en-US" altLang="en-US" sz="1400" b="1">
                <a:solidFill>
                  <a:schemeClr val="accent1"/>
                </a:solidFill>
                <a:latin typeface="Charter BT"/>
              </a:rPr>
              <a:t>forcing          self-truth</a:t>
            </a:r>
            <a:endParaRPr lang="en-US" altLang="en-US" sz="1600" b="1">
              <a:solidFill>
                <a:schemeClr val="accent1"/>
              </a:solidFill>
              <a:latin typeface="Charter BT"/>
            </a:endParaRPr>
          </a:p>
        </p:txBody>
      </p:sp>
      <p:sp>
        <p:nvSpPr>
          <p:cNvPr id="76807" name="Text Box 7"/>
          <p:cNvSpPr txBox="1">
            <a:spLocks noChangeArrowheads="1"/>
          </p:cNvSpPr>
          <p:nvPr/>
        </p:nvSpPr>
        <p:spPr bwMode="auto">
          <a:xfrm>
            <a:off x="1192213" y="2905125"/>
            <a:ext cx="439737"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3200" b="1" dirty="0">
                <a:solidFill>
                  <a:srgbClr val="FFC000"/>
                </a:solidFill>
                <a:latin typeface="RegularJoe"/>
              </a:rPr>
              <a:t>LOVE</a:t>
            </a:r>
            <a:endParaRPr lang="en-US" altLang="en-US" sz="3200" dirty="0">
              <a:solidFill>
                <a:srgbClr val="FFC000"/>
              </a:solidFill>
              <a:latin typeface="RegularJoe"/>
            </a:endParaRPr>
          </a:p>
        </p:txBody>
      </p:sp>
      <p:sp>
        <p:nvSpPr>
          <p:cNvPr id="76808" name="Text Box 8"/>
          <p:cNvSpPr txBox="1">
            <a:spLocks noChangeArrowheads="1"/>
          </p:cNvSpPr>
          <p:nvPr/>
        </p:nvSpPr>
        <p:spPr bwMode="auto">
          <a:xfrm>
            <a:off x="465138" y="1752600"/>
            <a:ext cx="439737" cy="434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b="1" dirty="0">
                <a:latin typeface="Charter BT"/>
              </a:rPr>
              <a:t>OVER -EMPAHAS I ZE</a:t>
            </a:r>
            <a:endParaRPr lang="en-US" altLang="en-US" sz="2400" dirty="0">
              <a:latin typeface="Charter BT"/>
            </a:endParaRPr>
          </a:p>
        </p:txBody>
      </p:sp>
      <p:sp>
        <p:nvSpPr>
          <p:cNvPr id="76809" name="Text Box 9"/>
          <p:cNvSpPr txBox="1">
            <a:spLocks noChangeArrowheads="1"/>
          </p:cNvSpPr>
          <p:nvPr/>
        </p:nvSpPr>
        <p:spPr bwMode="auto">
          <a:xfrm>
            <a:off x="7535863" y="2701925"/>
            <a:ext cx="439737" cy="255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3200" b="1" dirty="0">
                <a:solidFill>
                  <a:srgbClr val="FFC000"/>
                </a:solidFill>
                <a:latin typeface="RegularJoe"/>
              </a:rPr>
              <a:t>TRUTH</a:t>
            </a:r>
            <a:endParaRPr lang="en-US" altLang="en-US" sz="3600" dirty="0">
              <a:solidFill>
                <a:srgbClr val="FFC000"/>
              </a:solidFill>
              <a:latin typeface="RegularJoe"/>
            </a:endParaRPr>
          </a:p>
        </p:txBody>
      </p:sp>
      <p:sp>
        <p:nvSpPr>
          <p:cNvPr id="76810" name="Text Box 10"/>
          <p:cNvSpPr txBox="1">
            <a:spLocks noChangeArrowheads="1"/>
          </p:cNvSpPr>
          <p:nvPr/>
        </p:nvSpPr>
        <p:spPr bwMode="auto">
          <a:xfrm>
            <a:off x="8196263" y="1752600"/>
            <a:ext cx="439737" cy="434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b="1" dirty="0">
                <a:latin typeface="Charter BT"/>
              </a:rPr>
              <a:t>OVER -EMPAHAS I ZE</a:t>
            </a:r>
            <a:endParaRPr lang="en-US" altLang="en-US" sz="2400" dirty="0">
              <a:latin typeface="Charter BT"/>
            </a:endParaRPr>
          </a:p>
        </p:txBody>
      </p:sp>
      <p:sp>
        <p:nvSpPr>
          <p:cNvPr id="65547" name="AutoShape 11"/>
          <p:cNvSpPr>
            <a:spLocks noChangeArrowheads="1"/>
          </p:cNvSpPr>
          <p:nvPr/>
        </p:nvSpPr>
        <p:spPr bwMode="auto">
          <a:xfrm>
            <a:off x="2057400" y="1752600"/>
            <a:ext cx="5092700" cy="4568825"/>
          </a:xfrm>
          <a:prstGeom prst="flowChartOr">
            <a:avLst/>
          </a:prstGeom>
          <a:noFill/>
          <a:ln w="571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chemeClr val="accent1"/>
              </a:solidFill>
            </a:endParaRPr>
          </a:p>
        </p:txBody>
      </p:sp>
      <p:sp>
        <p:nvSpPr>
          <p:cNvPr id="65548" name="Line 12"/>
          <p:cNvSpPr>
            <a:spLocks noChangeShapeType="1"/>
          </p:cNvSpPr>
          <p:nvPr/>
        </p:nvSpPr>
        <p:spPr bwMode="auto">
          <a:xfrm>
            <a:off x="4572000" y="1752600"/>
            <a:ext cx="0" cy="4572000"/>
          </a:xfrm>
          <a:prstGeom prst="line">
            <a:avLst/>
          </a:prstGeom>
          <a:noFill/>
          <a:ln w="7620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813" name="Text Box 13"/>
          <p:cNvSpPr txBox="1">
            <a:spLocks noChangeArrowheads="1"/>
          </p:cNvSpPr>
          <p:nvPr/>
        </p:nvSpPr>
        <p:spPr bwMode="auto">
          <a:xfrm>
            <a:off x="1219200" y="5943600"/>
            <a:ext cx="1727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2800" dirty="0">
                <a:solidFill>
                  <a:srgbClr val="FFC000"/>
                </a:solidFill>
                <a:latin typeface="RegularJoe"/>
              </a:rPr>
              <a:t>dishonest</a:t>
            </a:r>
            <a:endParaRPr lang="en-US" altLang="en-US" sz="2400" dirty="0">
              <a:solidFill>
                <a:srgbClr val="FFC000"/>
              </a:solidFill>
              <a:latin typeface="Times" pitchFamily="18" charset="0"/>
            </a:endParaRPr>
          </a:p>
        </p:txBody>
      </p:sp>
      <p:sp>
        <p:nvSpPr>
          <p:cNvPr id="76814" name="Rectangle 14"/>
          <p:cNvSpPr>
            <a:spLocks noChangeArrowheads="1"/>
          </p:cNvSpPr>
          <p:nvPr/>
        </p:nvSpPr>
        <p:spPr bwMode="auto">
          <a:xfrm>
            <a:off x="6103938" y="5964238"/>
            <a:ext cx="17494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altLang="en-US" sz="2800" dirty="0">
                <a:solidFill>
                  <a:srgbClr val="FFC000"/>
                </a:solidFill>
                <a:latin typeface="RegularJoe"/>
              </a:rPr>
              <a:t>indifferent</a:t>
            </a:r>
          </a:p>
        </p:txBody>
      </p:sp>
      <p:sp>
        <p:nvSpPr>
          <p:cNvPr id="17" name="Flowchart: Or 16"/>
          <p:cNvSpPr/>
          <p:nvPr/>
        </p:nvSpPr>
        <p:spPr>
          <a:xfrm>
            <a:off x="2057400" y="1752600"/>
            <a:ext cx="5105400" cy="4572000"/>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r">
              <a:lnSpc>
                <a:spcPct val="110000"/>
              </a:lnSpc>
              <a:spcBef>
                <a:spcPct val="20000"/>
              </a:spcBef>
              <a:defRPr/>
            </a:pPr>
            <a:endParaRPr lang="en-US" altLang="en-US" b="1" dirty="0">
              <a:solidFill>
                <a:schemeClr val="bg1"/>
              </a:solidFill>
              <a:latin typeface="Charter BT" charset="0"/>
            </a:endParaRPr>
          </a:p>
        </p:txBody>
      </p:sp>
      <p:sp>
        <p:nvSpPr>
          <p:cNvPr id="65552" name="Rectangle 19"/>
          <p:cNvSpPr>
            <a:spLocks noChangeArrowheads="1"/>
          </p:cNvSpPr>
          <p:nvPr/>
        </p:nvSpPr>
        <p:spPr bwMode="auto">
          <a:xfrm>
            <a:off x="2438400" y="2743200"/>
            <a:ext cx="2095500"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419100" indent="-382588" algn="r">
              <a:lnSpc>
                <a:spcPct val="110000"/>
              </a:lnSpc>
              <a:spcBef>
                <a:spcPct val="20000"/>
              </a:spcBef>
              <a:buClr>
                <a:srgbClr val="6EA0B0"/>
              </a:buClr>
              <a:buSzPct val="80000"/>
            </a:pPr>
            <a:r>
              <a:rPr lang="en-US" altLang="en-US" sz="2400" dirty="0">
                <a:solidFill>
                  <a:srgbClr val="000000"/>
                </a:solidFill>
              </a:rPr>
              <a:t>PASSIVE </a:t>
            </a:r>
          </a:p>
          <a:p>
            <a:pPr marL="419100" indent="-382588">
              <a:lnSpc>
                <a:spcPct val="110000"/>
              </a:lnSpc>
              <a:spcBef>
                <a:spcPct val="20000"/>
              </a:spcBef>
              <a:buClr>
                <a:srgbClr val="6EA0B0"/>
              </a:buClr>
              <a:buSzPct val="80000"/>
            </a:pPr>
            <a:r>
              <a:rPr lang="en-US" altLang="en-US" sz="1400" b="1" dirty="0">
                <a:solidFill>
                  <a:srgbClr val="000000"/>
                </a:solidFill>
                <a:latin typeface="Charter BT"/>
              </a:rPr>
              <a:t>holding onto self-love</a:t>
            </a:r>
            <a:endParaRPr lang="en-US" altLang="en-US" sz="2800" dirty="0">
              <a:solidFill>
                <a:srgbClr val="000000"/>
              </a:solidFill>
            </a:endParaRPr>
          </a:p>
        </p:txBody>
      </p:sp>
      <p:sp>
        <p:nvSpPr>
          <p:cNvPr id="65553" name="Rectangle 20"/>
          <p:cNvSpPr>
            <a:spLocks noChangeArrowheads="1"/>
          </p:cNvSpPr>
          <p:nvPr/>
        </p:nvSpPr>
        <p:spPr bwMode="auto">
          <a:xfrm>
            <a:off x="2400300" y="4114800"/>
            <a:ext cx="2133600" cy="108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r">
              <a:lnSpc>
                <a:spcPct val="110000"/>
              </a:lnSpc>
              <a:spcBef>
                <a:spcPct val="20000"/>
              </a:spcBef>
            </a:pPr>
            <a:r>
              <a:rPr lang="en-US" altLang="en-US" sz="2400" dirty="0">
                <a:solidFill>
                  <a:schemeClr val="bg1"/>
                </a:solidFill>
              </a:rPr>
              <a:t>EVASIVE</a:t>
            </a:r>
            <a:r>
              <a:rPr lang="en-US" altLang="en-US" sz="3200" dirty="0">
                <a:solidFill>
                  <a:schemeClr val="bg1"/>
                </a:solidFill>
              </a:rPr>
              <a:t> </a:t>
            </a:r>
            <a:r>
              <a:rPr lang="en-US" altLang="en-US" sz="1400" b="1" dirty="0">
                <a:solidFill>
                  <a:schemeClr val="bg1"/>
                </a:solidFill>
                <a:latin typeface="Charter BT"/>
              </a:rPr>
              <a:t>avoiding self-truth &amp; self-love</a:t>
            </a:r>
          </a:p>
        </p:txBody>
      </p:sp>
      <p:sp>
        <p:nvSpPr>
          <p:cNvPr id="65554" name="Rectangle 21"/>
          <p:cNvSpPr>
            <a:spLocks noChangeArrowheads="1"/>
          </p:cNvSpPr>
          <p:nvPr/>
        </p:nvSpPr>
        <p:spPr bwMode="auto">
          <a:xfrm>
            <a:off x="4800600" y="2743200"/>
            <a:ext cx="2057400" cy="973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10000"/>
              </a:lnSpc>
              <a:spcBef>
                <a:spcPct val="20000"/>
              </a:spcBef>
            </a:pPr>
            <a:r>
              <a:rPr lang="en-US" altLang="en-US" sz="2400" dirty="0">
                <a:solidFill>
                  <a:schemeClr val="bg1"/>
                </a:solidFill>
              </a:rPr>
              <a:t>DEFENSIVE </a:t>
            </a:r>
            <a:r>
              <a:rPr lang="en-US" altLang="en-US" sz="1400" b="1" dirty="0">
                <a:solidFill>
                  <a:schemeClr val="bg1"/>
                </a:solidFill>
                <a:latin typeface="Charter BT"/>
              </a:rPr>
              <a:t>defending self-love &amp; self-truth</a:t>
            </a:r>
          </a:p>
        </p:txBody>
      </p:sp>
      <p:sp>
        <p:nvSpPr>
          <p:cNvPr id="65555" name="Rectangle 22"/>
          <p:cNvSpPr>
            <a:spLocks noChangeArrowheads="1"/>
          </p:cNvSpPr>
          <p:nvPr/>
        </p:nvSpPr>
        <p:spPr bwMode="auto">
          <a:xfrm>
            <a:off x="4800600" y="4114800"/>
            <a:ext cx="2286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nSpc>
                <a:spcPct val="110000"/>
              </a:lnSpc>
              <a:spcBef>
                <a:spcPct val="20000"/>
              </a:spcBef>
            </a:pPr>
            <a:r>
              <a:rPr lang="en-US" altLang="en-US" sz="2400" dirty="0">
                <a:solidFill>
                  <a:schemeClr val="bg1"/>
                </a:solidFill>
              </a:rPr>
              <a:t>AGGRESSIVE</a:t>
            </a:r>
            <a:r>
              <a:rPr lang="en-US" altLang="en-US" sz="3200" dirty="0">
                <a:solidFill>
                  <a:schemeClr val="bg1"/>
                </a:solidFill>
              </a:rPr>
              <a:t> </a:t>
            </a:r>
          </a:p>
          <a:p>
            <a:pPr marL="342900" indent="-342900">
              <a:lnSpc>
                <a:spcPct val="110000"/>
              </a:lnSpc>
              <a:spcBef>
                <a:spcPct val="20000"/>
              </a:spcBef>
            </a:pPr>
            <a:r>
              <a:rPr lang="en-US" altLang="en-US" sz="1400" b="1" dirty="0">
                <a:solidFill>
                  <a:schemeClr val="bg1"/>
                </a:solidFill>
                <a:latin typeface="Charter BT"/>
              </a:rPr>
              <a:t>forcing self-truth</a:t>
            </a:r>
            <a:endParaRPr lang="en-US" altLang="en-US" sz="2000" b="1" dirty="0">
              <a:solidFill>
                <a:schemeClr val="bg1"/>
              </a:solidFill>
              <a:latin typeface="Charter BT"/>
            </a:endParaRPr>
          </a:p>
        </p:txBody>
      </p:sp>
      <p:sp>
        <p:nvSpPr>
          <p:cNvPr id="2" name="Slide Number Placeholder 1"/>
          <p:cNvSpPr>
            <a:spLocks noGrp="1"/>
          </p:cNvSpPr>
          <p:nvPr>
            <p:ph type="sldNum" sz="quarter" idx="12"/>
          </p:nvPr>
        </p:nvSpPr>
        <p:spPr/>
        <p:txBody>
          <a:bodyPr/>
          <a:lstStyle/>
          <a:p>
            <a:pPr>
              <a:defRPr/>
            </a:pPr>
            <a:fld id="{A7146D69-0ABB-4470-A0D6-67C2EB7E6BE0}" type="slidenum">
              <a:rPr lang="en-US" smtClean="0"/>
              <a:pPr>
                <a:defRPr/>
              </a:pPr>
              <a:t>99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5553"/>
                                        </p:tgtEl>
                                        <p:attrNameLst>
                                          <p:attrName>style.visibility</p:attrName>
                                        </p:attrNameLst>
                                      </p:cBhvr>
                                      <p:to>
                                        <p:strVal val="visible"/>
                                      </p:to>
                                    </p:set>
                                    <p:animEffect transition="in" filter="wipe(down)">
                                      <p:cBhvr>
                                        <p:cTn id="11" dur="500"/>
                                        <p:tgtEl>
                                          <p:spTgt spid="65553"/>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65554"/>
                                        </p:tgtEl>
                                        <p:attrNameLst>
                                          <p:attrName>style.visibility</p:attrName>
                                        </p:attrNameLst>
                                      </p:cBhvr>
                                      <p:to>
                                        <p:strVal val="visible"/>
                                      </p:to>
                                    </p:set>
                                    <p:animEffect transition="in" filter="wipe(down)">
                                      <p:cBhvr>
                                        <p:cTn id="16" dur="580">
                                          <p:stCondLst>
                                            <p:cond delay="0"/>
                                          </p:stCondLst>
                                        </p:cTn>
                                        <p:tgtEl>
                                          <p:spTgt spid="65554"/>
                                        </p:tgtEl>
                                      </p:cBhvr>
                                    </p:animEffect>
                                    <p:anim calcmode="lin" valueType="num">
                                      <p:cBhvr>
                                        <p:cTn id="17" dur="1822" tmFilter="0,0; 0.14,0.36; 0.43,0.73; 0.71,0.91; 1.0,1.0">
                                          <p:stCondLst>
                                            <p:cond delay="0"/>
                                          </p:stCondLst>
                                        </p:cTn>
                                        <p:tgtEl>
                                          <p:spTgt spid="6555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555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555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555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5554"/>
                                        </p:tgtEl>
                                        <p:attrNameLst>
                                          <p:attrName>ppt_y</p:attrName>
                                        </p:attrNameLst>
                                      </p:cBhvr>
                                      <p:tavLst>
                                        <p:tav tm="0" fmla="#ppt_y-sin(pi*$)/81">
                                          <p:val>
                                            <p:fltVal val="0"/>
                                          </p:val>
                                        </p:tav>
                                        <p:tav tm="100000">
                                          <p:val>
                                            <p:fltVal val="1"/>
                                          </p:val>
                                        </p:tav>
                                      </p:tavLst>
                                    </p:anim>
                                    <p:animScale>
                                      <p:cBhvr>
                                        <p:cTn id="22" dur="26">
                                          <p:stCondLst>
                                            <p:cond delay="650"/>
                                          </p:stCondLst>
                                        </p:cTn>
                                        <p:tgtEl>
                                          <p:spTgt spid="65554"/>
                                        </p:tgtEl>
                                      </p:cBhvr>
                                      <p:to x="100000" y="60000"/>
                                    </p:animScale>
                                    <p:animScale>
                                      <p:cBhvr>
                                        <p:cTn id="23" dur="166" decel="50000">
                                          <p:stCondLst>
                                            <p:cond delay="676"/>
                                          </p:stCondLst>
                                        </p:cTn>
                                        <p:tgtEl>
                                          <p:spTgt spid="65554"/>
                                        </p:tgtEl>
                                      </p:cBhvr>
                                      <p:to x="100000" y="100000"/>
                                    </p:animScale>
                                    <p:animScale>
                                      <p:cBhvr>
                                        <p:cTn id="24" dur="26">
                                          <p:stCondLst>
                                            <p:cond delay="1312"/>
                                          </p:stCondLst>
                                        </p:cTn>
                                        <p:tgtEl>
                                          <p:spTgt spid="65554"/>
                                        </p:tgtEl>
                                      </p:cBhvr>
                                      <p:to x="100000" y="80000"/>
                                    </p:animScale>
                                    <p:animScale>
                                      <p:cBhvr>
                                        <p:cTn id="25" dur="166" decel="50000">
                                          <p:stCondLst>
                                            <p:cond delay="1338"/>
                                          </p:stCondLst>
                                        </p:cTn>
                                        <p:tgtEl>
                                          <p:spTgt spid="65554"/>
                                        </p:tgtEl>
                                      </p:cBhvr>
                                      <p:to x="100000" y="100000"/>
                                    </p:animScale>
                                    <p:animScale>
                                      <p:cBhvr>
                                        <p:cTn id="26" dur="26">
                                          <p:stCondLst>
                                            <p:cond delay="1642"/>
                                          </p:stCondLst>
                                        </p:cTn>
                                        <p:tgtEl>
                                          <p:spTgt spid="65554"/>
                                        </p:tgtEl>
                                      </p:cBhvr>
                                      <p:to x="100000" y="90000"/>
                                    </p:animScale>
                                    <p:animScale>
                                      <p:cBhvr>
                                        <p:cTn id="27" dur="166" decel="50000">
                                          <p:stCondLst>
                                            <p:cond delay="1668"/>
                                          </p:stCondLst>
                                        </p:cTn>
                                        <p:tgtEl>
                                          <p:spTgt spid="65554"/>
                                        </p:tgtEl>
                                      </p:cBhvr>
                                      <p:to x="100000" y="100000"/>
                                    </p:animScale>
                                    <p:animScale>
                                      <p:cBhvr>
                                        <p:cTn id="28" dur="26">
                                          <p:stCondLst>
                                            <p:cond delay="1808"/>
                                          </p:stCondLst>
                                        </p:cTn>
                                        <p:tgtEl>
                                          <p:spTgt spid="65554"/>
                                        </p:tgtEl>
                                      </p:cBhvr>
                                      <p:to x="100000" y="95000"/>
                                    </p:animScale>
                                    <p:animScale>
                                      <p:cBhvr>
                                        <p:cTn id="29" dur="166" decel="50000">
                                          <p:stCondLst>
                                            <p:cond delay="1834"/>
                                          </p:stCondLst>
                                        </p:cTn>
                                        <p:tgtEl>
                                          <p:spTgt spid="6555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65555"/>
                                        </p:tgtEl>
                                        <p:attrNameLst>
                                          <p:attrName>style.visibility</p:attrName>
                                        </p:attrNameLst>
                                      </p:cBhvr>
                                      <p:to>
                                        <p:strVal val="visible"/>
                                      </p:to>
                                    </p:set>
                                    <p:animEffect transition="in" filter="fade">
                                      <p:cBhvr>
                                        <p:cTn id="34" dur="2000"/>
                                        <p:tgtEl>
                                          <p:spTgt spid="65555"/>
                                        </p:tgtEl>
                                      </p:cBhvr>
                                    </p:animEffect>
                                    <p:anim calcmode="lin" valueType="num">
                                      <p:cBhvr>
                                        <p:cTn id="35" dur="2000" fill="hold"/>
                                        <p:tgtEl>
                                          <p:spTgt spid="65555"/>
                                        </p:tgtEl>
                                        <p:attrNameLst>
                                          <p:attrName>ppt_w</p:attrName>
                                        </p:attrNameLst>
                                      </p:cBhvr>
                                      <p:tavLst>
                                        <p:tav tm="0" fmla="#ppt_w*sin(2.5*pi*$)">
                                          <p:val>
                                            <p:fltVal val="0"/>
                                          </p:val>
                                        </p:tav>
                                        <p:tav tm="100000">
                                          <p:val>
                                            <p:fltVal val="1"/>
                                          </p:val>
                                        </p:tav>
                                      </p:tavLst>
                                    </p:anim>
                                    <p:anim calcmode="lin" valueType="num">
                                      <p:cBhvr>
                                        <p:cTn id="36" dur="2000" fill="hold"/>
                                        <p:tgtEl>
                                          <p:spTgt spid="65555"/>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6808">
                                            <p:txEl>
                                              <p:pRg st="0" end="0"/>
                                            </p:txEl>
                                          </p:spTgt>
                                        </p:tgtEl>
                                        <p:attrNameLst>
                                          <p:attrName>style.visibility</p:attrName>
                                        </p:attrNameLst>
                                      </p:cBhvr>
                                      <p:to>
                                        <p:strVal val="visible"/>
                                      </p:to>
                                    </p:set>
                                    <p:anim calcmode="lin" valueType="num">
                                      <p:cBhvr>
                                        <p:cTn id="41" dur="500" fill="hold"/>
                                        <p:tgtEl>
                                          <p:spTgt spid="76808">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76808">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7680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76807">
                                            <p:txEl>
                                              <p:pRg st="0" end="0"/>
                                            </p:txEl>
                                          </p:spTgt>
                                        </p:tgtEl>
                                        <p:attrNameLst>
                                          <p:attrName>style.visibility</p:attrName>
                                        </p:attrNameLst>
                                      </p:cBhvr>
                                      <p:to>
                                        <p:strVal val="visible"/>
                                      </p:to>
                                    </p:set>
                                    <p:animEffect transition="in" filter="dissolve">
                                      <p:cBhvr>
                                        <p:cTn id="48" dur="500"/>
                                        <p:tgtEl>
                                          <p:spTgt spid="7680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76810">
                                            <p:txEl>
                                              <p:pRg st="0" end="0"/>
                                            </p:txEl>
                                          </p:spTgt>
                                        </p:tgtEl>
                                        <p:attrNameLst>
                                          <p:attrName>style.visibility</p:attrName>
                                        </p:attrNameLst>
                                      </p:cBhvr>
                                      <p:to>
                                        <p:strVal val="visible"/>
                                      </p:to>
                                    </p:set>
                                    <p:animEffect transition="in" filter="dissolve">
                                      <p:cBhvr>
                                        <p:cTn id="53" dur="500"/>
                                        <p:tgtEl>
                                          <p:spTgt spid="76810">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76809">
                                            <p:txEl>
                                              <p:pRg st="0" end="0"/>
                                            </p:txEl>
                                          </p:spTgt>
                                        </p:tgtEl>
                                        <p:attrNameLst>
                                          <p:attrName>style.visibility</p:attrName>
                                        </p:attrNameLst>
                                      </p:cBhvr>
                                      <p:to>
                                        <p:strVal val="visible"/>
                                      </p:to>
                                    </p:set>
                                    <p:animEffect transition="in" filter="dissolve">
                                      <p:cBhvr>
                                        <p:cTn id="58" dur="500"/>
                                        <p:tgtEl>
                                          <p:spTgt spid="7680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76813">
                                            <p:txEl>
                                              <p:pRg st="0" end="0"/>
                                            </p:txEl>
                                          </p:spTgt>
                                        </p:tgtEl>
                                        <p:attrNameLst>
                                          <p:attrName>style.visibility</p:attrName>
                                        </p:attrNameLst>
                                      </p:cBhvr>
                                      <p:to>
                                        <p:strVal val="visible"/>
                                      </p:to>
                                    </p:set>
                                    <p:animEffect transition="in" filter="dissolve">
                                      <p:cBhvr>
                                        <p:cTn id="63" dur="500"/>
                                        <p:tgtEl>
                                          <p:spTgt spid="76813">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76814">
                                            <p:txEl>
                                              <p:pRg st="0" end="0"/>
                                            </p:txEl>
                                          </p:spTgt>
                                        </p:tgtEl>
                                        <p:attrNameLst>
                                          <p:attrName>style.visibility</p:attrName>
                                        </p:attrNameLst>
                                      </p:cBhvr>
                                      <p:to>
                                        <p:strVal val="visible"/>
                                      </p:to>
                                    </p:set>
                                    <p:animEffect transition="in" filter="dissolve">
                                      <p:cBhvr>
                                        <p:cTn id="68" dur="500"/>
                                        <p:tgtEl>
                                          <p:spTgt spid="768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build="p" autoUpdateAnimBg="0"/>
      <p:bldP spid="76808" grpId="0" build="p" autoUpdateAnimBg="0"/>
      <p:bldP spid="76809" grpId="0" build="p" autoUpdateAnimBg="0"/>
      <p:bldP spid="76810" grpId="0" build="p" autoUpdateAnimBg="0"/>
      <p:bldP spid="76813" grpId="0" build="p" autoUpdateAnimBg="0"/>
      <p:bldP spid="76814" grpId="0" build="p" autoUpdateAnimBg="0"/>
      <p:bldP spid="65552" grpId="0"/>
      <p:bldP spid="65553" grpId="0"/>
      <p:bldP spid="65554" grpId="0"/>
      <p:bldP spid="65555" grpId="0"/>
    </p:bldLst>
  </p:timing>
</p:sld>
</file>

<file path=ppt/theme/theme1.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TM04033927[[fn=Main Event]]</Template>
  <TotalTime>33579</TotalTime>
  <Words>4359</Words>
  <Application>Microsoft Macintosh PowerPoint</Application>
  <PresentationFormat>On-screen Show (4:3)</PresentationFormat>
  <Paragraphs>716</Paragraphs>
  <Slides>117</Slides>
  <Notes>97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117</vt:i4>
      </vt:variant>
    </vt:vector>
  </HeadingPairs>
  <TitlesOfParts>
    <vt:vector size="130" baseType="lpstr">
      <vt:lpstr>Poornut</vt:lpstr>
      <vt:lpstr>RegularJoe</vt:lpstr>
      <vt:lpstr>Times</vt:lpstr>
      <vt:lpstr>Arial</vt:lpstr>
      <vt:lpstr>Berlin Sans FB</vt:lpstr>
      <vt:lpstr>Berlin Sans FB Demi</vt:lpstr>
      <vt:lpstr>Charter BT</vt:lpstr>
      <vt:lpstr>Franklin Gothic Book</vt:lpstr>
      <vt:lpstr>Times New Roman</vt:lpstr>
      <vt:lpstr>Wingdings</vt:lpstr>
      <vt:lpstr>Wingdings 2</vt:lpstr>
      <vt:lpstr>Technic</vt:lpstr>
      <vt:lpstr>Orbit</vt:lpstr>
      <vt:lpstr>Conflict Resolution  &amp; Biblical Peacemaking</vt:lpstr>
      <vt:lpstr>Turnaround Pastor</vt:lpstr>
      <vt:lpstr>Note: These slides are copyrighted and proprietary information. They are intended for the use by the seminar participants alone. They are not to be reproduced or transmitted to others under any circumstances! Dr. Gordon E. Penfold</vt:lpstr>
      <vt:lpstr>PowerPoint Presentation</vt:lpstr>
      <vt:lpstr>Four facets to the training</vt:lpstr>
      <vt:lpstr>Part 1:    The Theology of Peacemaking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Paul and Barnabas’ Conflict   Acts 15:16-31</vt:lpstr>
      <vt:lpstr>Paul and Barnabas’ Conflict   Acts 15:16-31</vt:lpstr>
      <vt:lpstr>Paul and Barnabas’ Conflict   Acts 15:16-31</vt:lpstr>
      <vt:lpstr>Paul and Barnabas’ Conflict   Acts 15:16-31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not love the world or the things in the world. If anyone loves the world, the love of the Father is not in him.  For all that is in the world—the lust of the flesh, the lust of the eyes, and the pride of life—is not of the Father but is of the world."   1 John 2:15-16</vt:lpstr>
      <vt:lpstr>PowerPoint Presentation</vt:lpstr>
      <vt:lpstr>PowerPoint Presentation</vt:lpstr>
      <vt:lpstr>PowerPoint Presentation</vt:lpstr>
      <vt:lpstr>PowerPoint Presentation</vt:lpstr>
      <vt:lpstr>Maps of War</vt:lpstr>
      <vt:lpstr>PowerPoint Presentation</vt:lpstr>
      <vt:lpstr>PowerPoint Presentation</vt:lpstr>
      <vt:lpstr>PowerPoint Presentation</vt:lpstr>
      <vt:lpstr>PowerPoint Presentation</vt:lpstr>
      <vt:lpstr>PowerPoint Presentation</vt:lpstr>
      <vt:lpstr>Factors Contributing to Conflict </vt:lpstr>
      <vt:lpstr>Factors Contributing to Conflict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2:    The Practice of Peacemaking</vt:lpstr>
      <vt:lpstr>PowerPoint Presentation</vt:lpstr>
      <vt:lpstr>PowerPoint Presentation</vt:lpstr>
      <vt:lpstr>PowerPoint Presentation</vt:lpstr>
      <vt:lpstr>PowerPoint Presentation</vt:lpstr>
      <vt:lpstr>PowerPoint Presentation</vt:lpstr>
      <vt:lpstr>PowerPoint Presentation</vt:lpstr>
      <vt:lpstr>Part 3:    Major Conflict Passages: Specific Passages with Specific Prescriptions for Peacemaking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4:    Your Personality and Peacemaking</vt:lpstr>
      <vt:lpstr>PowerPoint Presentation</vt:lpstr>
      <vt:lpstr>Four Inappropriate Response Styles Jim Van Yperen, Making Peace (used by permission)</vt:lpstr>
      <vt:lpstr>PowerPoint Presentation</vt:lpstr>
      <vt:lpstr>PowerPoint Presentation</vt:lpstr>
      <vt:lpstr>“Do all things without complaining and disputing, that you may become blameless and harmless, children of God without fault in the midst of a crooked and perverse generation, among whom you shine as lights in the world.”   --Philippians 2:14-15</vt:lpstr>
      <vt:lpstr>"And the second is like it: 'You shall love your neighbor as yourself.”  —Matthew 22:39</vt:lpstr>
      <vt:lpstr>[Love] "does not behave rudely, does not seek its own, is not provoked, thinks no evil"  --1 Corinthians 13:5 </vt:lpstr>
      <vt:lpstr>"Therefore, whatever you want men to do to you, do also to them, for this is the Law and the Prophets." —Matthew 7:12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 These slides are copyrighted and proprietary information. They are intended for the use by the seminar participants alone. They are not to be reproduced or transmitted to others under any circumstances!  Dr. Gordon E. Penfold</vt:lpstr>
      <vt:lpstr>Black</vt:lpstr>
      <vt:lpstr>Church Transformation link at BibleStudyDownloads.org</vt:lpstr>
    </vt:vector>
  </TitlesOfParts>
  <Company>First Baptist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PastorPenfold</dc:creator>
  <cp:lastModifiedBy>Rick Griffith</cp:lastModifiedBy>
  <cp:revision>257</cp:revision>
  <dcterms:created xsi:type="dcterms:W3CDTF">2004-11-21T05:33:19Z</dcterms:created>
  <dcterms:modified xsi:type="dcterms:W3CDTF">2023-01-15T20:38:20Z</dcterms:modified>
</cp:coreProperties>
</file>