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7"/>
  </p:notesMasterIdLst>
  <p:sldIdLst>
    <p:sldId id="510" r:id="rId3"/>
    <p:sldId id="511" r:id="rId4"/>
    <p:sldId id="464" r:id="rId5"/>
    <p:sldId id="365" r:id="rId6"/>
    <p:sldId id="472" r:id="rId7"/>
    <p:sldId id="366" r:id="rId8"/>
    <p:sldId id="368" r:id="rId9"/>
    <p:sldId id="369" r:id="rId10"/>
    <p:sldId id="370" r:id="rId11"/>
    <p:sldId id="371" r:id="rId12"/>
    <p:sldId id="372" r:id="rId13"/>
    <p:sldId id="373" r:id="rId14"/>
    <p:sldId id="474" r:id="rId15"/>
    <p:sldId id="500" r:id="rId16"/>
    <p:sldId id="506" r:id="rId17"/>
    <p:sldId id="507" r:id="rId18"/>
    <p:sldId id="485" r:id="rId19"/>
    <p:sldId id="486" r:id="rId20"/>
    <p:sldId id="487" r:id="rId21"/>
    <p:sldId id="488" r:id="rId22"/>
    <p:sldId id="489" r:id="rId23"/>
    <p:sldId id="377" r:id="rId24"/>
    <p:sldId id="508" r:id="rId25"/>
    <p:sldId id="50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0" autoAdjust="0"/>
    <p:restoredTop sz="88626" autoAdjust="0"/>
  </p:normalViewPr>
  <p:slideViewPr>
    <p:cSldViewPr>
      <p:cViewPr>
        <p:scale>
          <a:sx n="92" d="100"/>
          <a:sy n="92" d="100"/>
        </p:scale>
        <p:origin x="456" y="9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D03583-452D-4A1D-9CEF-C3C669632DE6}" type="datetimeFigureOut">
              <a:rPr lang="en-US"/>
              <a:pPr>
                <a:defRPr/>
              </a:pPr>
              <a:t>1/15/23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B4C4BA-CFBB-4D3C-97AC-DD201C6B7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17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BFEB94-72D0-4EB6-B52D-D148CD63B6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2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C5E16-D2B6-4736-A39A-5D55856635E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8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55D313-541B-4139-960E-9047853126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90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84F60-CFD3-42B8-8338-EAAA8291658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21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Mission—make disciples. Core Beliefs tie the mission to</a:t>
            </a:r>
            <a:r>
              <a:rPr lang="en-US" baseline="0" dirty="0"/>
              <a:t> the vision. The Ministry Map provides the structure. The Vision carries the mission.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B4C4BA-CFBB-4D3C-97AC-DD201C6B765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4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EE0853-2F6E-4DC1-ADF7-EF36B488CA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3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Matthew Fite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0C12-25BE-4BBE-8E19-68B432D65B3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23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ndolence,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mpotence,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ncompetence,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ntroversion,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ndividualism,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nsensitivity,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neffectiveness,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nward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Focus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ndifference.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APATHY—what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that? I don’t know and I don’t care!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0C12-25BE-4BBE-8E19-68B432D65B3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68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Todd Beamer Sept 11,</a:t>
            </a:r>
            <a:r>
              <a:rPr lang="en-US" baseline="0" dirty="0"/>
              <a:t> 2001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0C12-25BE-4BBE-8E19-68B432D65B3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0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A0C12-25BE-4BBE-8E19-68B432D65B3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10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C552D-B9C1-4F89-B34C-69F3259D1812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3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Many churches have more of a plan for hosting a wedding than they do a plan for reaching their communities with the Gospel. Same with Christmas program, 4</a:t>
            </a:r>
            <a:r>
              <a:rPr lang="en-US" altLang="en-US" baseline="30000"/>
              <a:t>th</a:t>
            </a:r>
            <a:r>
              <a:rPr lang="en-US" altLang="en-US"/>
              <a:t> of July picnics and serving in the kitchen.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0B57A-63C9-4CB5-BF55-6F5C9781EA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755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3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24F147-F040-48BF-9911-812B4EF4CB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22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Transformation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0579D1-A547-454C-B6E0-8DE73519BC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1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DF9BEE-AC9C-404D-A137-561802FA01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4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70E15-04BA-4723-B8E6-C8A9C2E42C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16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23004-A16C-426B-9463-671D2B9B5D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75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0A31C9-8914-4BE0-BE8A-B1DDBECCB4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70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892CF-56E1-4F82-BE57-4DA9854DEF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14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AC06B6-AB15-4564-A19A-6C62BE45150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0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C4EF6-4ACA-4E42-8CB8-1A0704EB0191}" type="datetime1">
              <a:rPr lang="en-US"/>
              <a:pPr>
                <a:defRPr/>
              </a:pPr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DA843-2C05-41AC-9551-AFC0A264C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0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1AA22-5D71-4E21-B3AB-E879A2B48251}" type="datetime1">
              <a:rPr lang="en-US"/>
              <a:pPr>
                <a:defRPr/>
              </a:pPr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7B55-5913-45B9-BF23-3B018F866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3AA8-A5A4-4F11-81D6-6285B7998705}" type="datetime1">
              <a:rPr lang="en-US"/>
              <a:pPr>
                <a:defRPr/>
              </a:pPr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E672-D8C9-41BB-BCB2-122629582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18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DBF4-6702-4252-902D-7A5217834AF9}" type="datetime1">
              <a:rPr lang="en-US"/>
              <a:pPr>
                <a:defRPr/>
              </a:pPr>
              <a:t>1/15/23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F9E3-A1DB-46CE-B63B-34867FFF8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75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1724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724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4BA4347-2C05-4EFF-B748-CFDD0947E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56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DE88-F65D-4F1D-9D95-88D1FA122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9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9C205-A778-4693-9CA4-7AE6D8723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65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5F3E5-9815-4230-816B-0D41C02E9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67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8B44A-F871-4E4A-B25A-8431566DA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49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C5FC2-E2E1-4567-9CC3-140B7C7B2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35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77F2-45E0-490E-965E-4AEA38197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0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FB738-76BF-4CBC-BAC1-B3146E95FEC6}" type="datetime1">
              <a:rPr lang="en-US"/>
              <a:pPr>
                <a:defRPr/>
              </a:pPr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C966-7D29-40D9-A2F2-7F6145DDE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71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9950E-79BE-4E2C-BCA4-B017A4B4C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86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E48B-67E0-42F0-B323-59EDDCE9D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97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60A0A-9182-4204-BE30-8B799FCB8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81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90945-B815-44F5-A0B9-F7D959C33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49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ADBF4-6702-4252-902D-7A5217834AF9}" type="datetime1">
              <a:rPr lang="en-US"/>
              <a:pPr>
                <a:defRPr/>
              </a:pPr>
              <a:t>1/15/23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CF9E3-A1DB-46CE-B63B-34867FFF8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5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4D7C-5D22-4C40-B8E7-27866B3783B7}" type="datetime1">
              <a:rPr lang="en-US"/>
              <a:pPr>
                <a:defRPr/>
              </a:pPr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83E0E-F120-4DFA-82D5-4372C964E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9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90C48-6850-4E6E-BFEF-B05326483C6E}" type="datetime1">
              <a:rPr lang="en-US"/>
              <a:pPr>
                <a:defRPr/>
              </a:pPr>
              <a:t>1/15/23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D3F67-5C94-4281-9C96-8836AC6E7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4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83554-4CB6-4D31-BBB5-E68A1C81925C}" type="datetime1">
              <a:rPr lang="en-US"/>
              <a:pPr>
                <a:defRPr/>
              </a:pPr>
              <a:t>1/15/23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CB7A-4F55-42CF-B0E1-2605CF545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2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D7A6B-4FCE-4ED9-90BF-55B48E6C400C}" type="datetime1">
              <a:rPr lang="en-US"/>
              <a:pPr>
                <a:defRPr/>
              </a:pPr>
              <a:t>1/15/23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BDE7-A750-4E22-AE87-EDD89FBCC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5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8B421-2D35-4BDC-ADA4-7489925AD440}" type="datetime1">
              <a:rPr lang="en-US"/>
              <a:pPr>
                <a:defRPr/>
              </a:pPr>
              <a:t>1/15/23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97A84-0808-4039-9673-35424FC09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7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BE623-34BC-4BBA-9A6E-464A8141EA9E}" type="datetime1">
              <a:rPr lang="en-US"/>
              <a:pPr>
                <a:defRPr/>
              </a:pPr>
              <a:t>1/15/23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62DF-DED4-4881-901B-F388DE390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3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93109-0640-4063-9704-6D768786705C}" type="datetime1">
              <a:rPr lang="en-US"/>
              <a:pPr>
                <a:defRPr/>
              </a:pPr>
              <a:t>1/15/23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B824A-D7E0-437D-9170-3657C8DC7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5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7BB713-F852-4756-A22A-6F87567AEBCA}" type="datetime1">
              <a:rPr lang="en-US"/>
              <a:pPr>
                <a:defRPr/>
              </a:pPr>
              <a:t>1/15/23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2EE751-33E2-4A71-9D99-12CFBAACB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1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621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1621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621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1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2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8C288C85-2458-4CE9-AE22-F0713AF5F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622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13609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Preview" descr="Filename: j0411673.jpg&#10;Keywords: academics, concepts, discoveries ...&#10;File Size: 483 KB">
            <a:extLst>
              <a:ext uri="{FF2B5EF4-FFF2-40B4-BE49-F238E27FC236}">
                <a16:creationId xmlns:a16="http://schemas.microsoft.com/office/drawing/2014/main" id="{BB57F4CC-D349-991C-A678-C8454446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5" t="10417" b="10938"/>
          <a:stretch>
            <a:fillRect/>
          </a:stretch>
        </p:blipFill>
        <p:spPr bwMode="auto">
          <a:xfrm>
            <a:off x="1343891" y="28698"/>
            <a:ext cx="6796644" cy="548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7772400" cy="2819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>
                <a:effectLst>
                  <a:glow rad="228600">
                    <a:schemeClr val="bg1">
                      <a:alpha val="82206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Ministry 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FA28A-5C48-4018-980F-F7034EB4EA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98964" y="3765875"/>
            <a:ext cx="5250873" cy="1752600"/>
          </a:xfrm>
        </p:spPr>
        <p:txBody>
          <a:bodyPr/>
          <a:lstStyle/>
          <a:p>
            <a:r>
              <a:rPr lang="en-US" sz="4000" b="1" dirty="0">
                <a:effectLst>
                  <a:glow rad="228600">
                    <a:schemeClr val="bg1">
                      <a:alpha val="82206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Developing a Plan for the Future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654107"/>
            <a:ext cx="9252520" cy="119931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Taught by Dr. Gordon Penfold for Doctor of Ministry Students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Singapore Bible College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Action Plan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creation of a System is often a basic Action Step in an initial Action Plan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them on no more than three systems in one Ministry Year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Foundational Cluster of Systems to Address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Evangelism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Assimilation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 Involvement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E73DC-A9A9-4497-8D0E-E656CDC257D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Action Plan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Steps are often expressed in a SMART Goal format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 </a:t>
            </a:r>
            <a:r>
              <a:rPr lang="mr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</a:t>
            </a:r>
            <a:r>
              <a:rPr lang="mr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Results-oriented requirement since the results are included in the Goal itself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6C65B-FA21-4243-99CC-63CA29C5DF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Breakout Session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 a Goal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your Action Steps to achieve the Goal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0F448-A614-4A59-B34B-D73C888AE8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97A84-0808-4039-9673-35424FC0934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66914" name="Picture 2" descr="hot air ball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44117" cy="684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6400800" y="6039255"/>
            <a:ext cx="2574334" cy="804862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Mission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23867" y="5181600"/>
            <a:ext cx="3258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The Core Beliefs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80217" y="3435941"/>
            <a:ext cx="2590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The Ministry Map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5000" y="1219199"/>
            <a:ext cx="3785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The Vision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114800" y="6324600"/>
            <a:ext cx="2209800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797643" y="5518972"/>
            <a:ext cx="1926224" cy="19602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797643" y="3657600"/>
            <a:ext cx="2526957" cy="228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267200" y="2438401"/>
            <a:ext cx="2313018" cy="12192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37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</a:t>
            </a: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a Deeply Conflicted Church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Denver, Colorado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507AF-1ACC-4B8C-91A7-859161DE3B2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We want to glorify God by providing a safe place where . . .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chemeClr val="tx2"/>
                </a:solidFill>
              </a:rPr>
              <a:t>We love like Jesus loves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chemeClr val="tx2"/>
                </a:solidFill>
              </a:rPr>
              <a:t>Forgive like Jesus forgives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chemeClr val="tx2"/>
                </a:solidFill>
              </a:rPr>
              <a:t>Serve like Jesus serves and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chemeClr val="tx2"/>
                </a:solidFill>
              </a:rPr>
              <a:t>Extend grace the way Jesus extends grace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by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4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515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Touching 1500 people per year with the love of Christ</a:t>
            </a:r>
          </a:p>
          <a:p>
            <a:pPr marL="0" indent="0" algn="ctr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Touching 1500 people per year with the love of Christ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Touching 1500 people per year with the love of Christ</a:t>
            </a:r>
          </a:p>
          <a:p>
            <a:pPr marL="0" indent="0" algn="ctr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Asking God for 15 new believers this year.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Faith Church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04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3629"/>
            <a:ext cx="9124334" cy="1291771"/>
          </a:xfrm>
        </p:spPr>
        <p:txBody>
          <a:bodyPr/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promise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8C6875B-764D-41C8-9254-05A9D5F082D8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8445" y="1822341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/>
            <a:r>
              <a:rPr lang="en-US" sz="4400" cap="all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 will build My church, and the gates of Hades shall not prevail against it.</a:t>
            </a:r>
          </a:p>
          <a:p>
            <a:pPr marL="0" lvl="2" algn="ctr"/>
            <a:r>
              <a:rPr lang="en-US" sz="4400" cap="all" spc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Matthew 16:18</a:t>
            </a:r>
          </a:p>
        </p:txBody>
      </p:sp>
    </p:spTree>
    <p:extLst>
      <p:ext uri="{BB962C8B-B14F-4D97-AF65-F5344CB8AC3E}">
        <p14:creationId xmlns:p14="http://schemas.microsoft.com/office/powerpoint/2010/main" val="79966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37513" cy="1362075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 has been hijacked . . 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8C6875B-764D-41C8-9254-05A9D5F082D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5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885113" cy="1362075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Roll!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8C6875B-764D-41C8-9254-05A9D5F082D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2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gPreview" descr="Filename: j0411673.jpg&#10;Keywords: academics, concepts, discoveries ...&#10;File Size: 483 K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5" t="10417" b="10938"/>
          <a:stretch>
            <a:fillRect/>
          </a:stretch>
        </p:blipFill>
        <p:spPr bwMode="auto">
          <a:xfrm>
            <a:off x="1816187" y="2253756"/>
            <a:ext cx="5511626" cy="445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33400"/>
            <a:ext cx="9144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Developing Biblically Based Vision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And Ministry Map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D30D6-04A1-4E99-BB97-C13EE8AD3A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3629"/>
            <a:ext cx="9124334" cy="1291771"/>
          </a:xfrm>
        </p:spPr>
        <p:txBody>
          <a:bodyPr/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. . 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8C6875B-764D-41C8-9254-05A9D5F082D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1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0" y="0"/>
            <a:ext cx="9144000" cy="667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Reaping the Whirlwind—Part 3</a:t>
            </a:r>
          </a:p>
          <a:p>
            <a:pPr algn="ctr" eaLnBrk="1" hangingPunct="1"/>
            <a:endParaRPr lang="en-US" sz="7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 eaLnBrk="1" hangingPunct="1"/>
            <a:r>
              <a: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7 Wrongs do not make a Right</a:t>
            </a:r>
          </a:p>
          <a:p>
            <a:pPr algn="ctr" eaLnBrk="1" hangingPunct="1"/>
            <a:r>
              <a: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</a:t>
            </a: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Judges 21</a:t>
            </a:r>
          </a:p>
        </p:txBody>
      </p:sp>
      <p:pic>
        <p:nvPicPr>
          <p:cNvPr id="219139" name="Picture 3" descr="MPj038607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66406" y="68451"/>
            <a:ext cx="90995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Storm the Gates</a:t>
            </a:r>
          </a:p>
        </p:txBody>
      </p:sp>
    </p:spTree>
    <p:extLst>
      <p:ext uri="{BB962C8B-B14F-4D97-AF65-F5344CB8AC3E}">
        <p14:creationId xmlns:p14="http://schemas.microsoft.com/office/powerpoint/2010/main" val="399015650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49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1398588"/>
            <a:ext cx="6521450" cy="5459412"/>
          </a:xfrm>
        </p:spPr>
      </p:pic>
      <p:sp>
        <p:nvSpPr>
          <p:cNvPr id="4" name="Rectangle 3"/>
          <p:cNvSpPr/>
          <p:nvPr/>
        </p:nvSpPr>
        <p:spPr>
          <a:xfrm>
            <a:off x="0" y="381000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Pastor, It’s Your Move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6A46E-9321-4F07-9043-68D9649D94B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105436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Church Transformation link at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Mapping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5698B-769C-4EFE-84BB-C676CD92422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2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Step Process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 SMART Goals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the Action Steps required to achieve each goal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9EBE6-FB54-49ED-A94B-15FF965072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Process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 the planning process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Goals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Measureable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Aligned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Results-oriented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Time-constrained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0BA1E9-86CE-4353-A67B-8819588DE3F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3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Setting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 church-wide SMART Goals in each Key Measurement Area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6FED9-4CBD-4755-918F-EC97569418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Setting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 church-wide SMART Goals in each Key Measurement Area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Conversions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Attendance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Assimilation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 Involvement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Group Involvement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 Development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Tithers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82FD6-77EF-4933-8421-7CC0644512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Setting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Typically at least one SMART Goal for each Measurement Area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staff person (paid, unpaid, full or part-time) and ministry will establish SMART Goals that contribute to the church-wide goals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them in establishing one SMART Goal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Typically conversions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Review, critique and refine their work on the remaining goals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F186C-FDEA-4E73-9754-7FDA164275E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Action Plan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 consists of the Action Steps required to achieve their SMART Goal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Action Plan is too detailed it will be counter-productive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must be detailed enough to cover all the main activities required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8A1C1-44DA-4D64-9371-E8B782BFB82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ass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39213</TotalTime>
  <Words>624</Words>
  <Application>Microsoft Macintosh PowerPoint</Application>
  <PresentationFormat>On-screen Show (4:3)</PresentationFormat>
  <Paragraphs>135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Narrow</vt:lpstr>
      <vt:lpstr>Calibri</vt:lpstr>
      <vt:lpstr>Tahoma</vt:lpstr>
      <vt:lpstr>Times New Roman</vt:lpstr>
      <vt:lpstr>Wingdings</vt:lpstr>
      <vt:lpstr>Office Theme</vt:lpstr>
      <vt:lpstr>Compass</vt:lpstr>
      <vt:lpstr>The Ministry Map</vt:lpstr>
      <vt:lpstr>PowerPoint Presentation</vt:lpstr>
      <vt:lpstr>Ministry Mapping</vt:lpstr>
      <vt:lpstr>Two Step Process</vt:lpstr>
      <vt:lpstr>The Process</vt:lpstr>
      <vt:lpstr>Goal Setting</vt:lpstr>
      <vt:lpstr>Goal Setting</vt:lpstr>
      <vt:lpstr>Goal Setting</vt:lpstr>
      <vt:lpstr>Create Action Plan</vt:lpstr>
      <vt:lpstr>Create Action Plan</vt:lpstr>
      <vt:lpstr>Create Action Plan</vt:lpstr>
      <vt:lpstr>Breakout Session</vt:lpstr>
      <vt:lpstr>PowerPoint Presentation</vt:lpstr>
      <vt:lpstr>Case Study</vt:lpstr>
      <vt:lpstr>PowerPoint Presentation</vt:lpstr>
      <vt:lpstr>PowerPoint Presentation</vt:lpstr>
      <vt:lpstr>The promise</vt:lpstr>
      <vt:lpstr>The church has been hijacked . . .</vt:lpstr>
      <vt:lpstr>Let’s Roll!</vt:lpstr>
      <vt:lpstr>Then . . . </vt:lpstr>
      <vt:lpstr>PowerPoint Presentation</vt:lpstr>
      <vt:lpstr>PowerPoint Presentation</vt:lpstr>
      <vt:lpstr>Black</vt:lpstr>
      <vt:lpstr>Church Transformation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Health and Growth</dc:title>
  <dc:creator>Gordon Penfold</dc:creator>
  <cp:lastModifiedBy>Rick Griffith</cp:lastModifiedBy>
  <cp:revision>222</cp:revision>
  <dcterms:created xsi:type="dcterms:W3CDTF">2010-05-25T22:20:10Z</dcterms:created>
  <dcterms:modified xsi:type="dcterms:W3CDTF">2023-01-15T20:25:59Z</dcterms:modified>
</cp:coreProperties>
</file>