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notesSlides/notesSlide23.xml" ContentType="application/vnd.openxmlformats-officedocument.presentationml.notesSlide+xml"/>
  <Override PartName="/ppt/ink/ink3.xml" ContentType="application/inkml+xml"/>
  <Override PartName="/ppt/notesSlides/notesSlide24.xml" ContentType="application/vnd.openxmlformats-officedocument.presentationml.notesSlide+xml"/>
  <Override PartName="/ppt/ink/ink4.xml" ContentType="application/inkml+xml"/>
  <Override PartName="/ppt/notesSlides/notesSlide25.xml" ContentType="application/vnd.openxmlformats-officedocument.presentationml.notesSlide+xml"/>
  <Override PartName="/ppt/ink/ink5.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8"/>
  </p:notesMasterIdLst>
  <p:handoutMasterIdLst>
    <p:handoutMasterId r:id="rId49"/>
  </p:handoutMasterIdLst>
  <p:sldIdLst>
    <p:sldId id="256" r:id="rId3"/>
    <p:sldId id="280" r:id="rId4"/>
    <p:sldId id="292" r:id="rId5"/>
    <p:sldId id="311" r:id="rId6"/>
    <p:sldId id="312" r:id="rId7"/>
    <p:sldId id="260" r:id="rId8"/>
    <p:sldId id="285" r:id="rId9"/>
    <p:sldId id="293" r:id="rId10"/>
    <p:sldId id="261" r:id="rId11"/>
    <p:sldId id="296" r:id="rId12"/>
    <p:sldId id="295" r:id="rId13"/>
    <p:sldId id="257" r:id="rId14"/>
    <p:sldId id="304" r:id="rId15"/>
    <p:sldId id="305" r:id="rId16"/>
    <p:sldId id="274" r:id="rId17"/>
    <p:sldId id="275" r:id="rId18"/>
    <p:sldId id="276" r:id="rId19"/>
    <p:sldId id="297" r:id="rId20"/>
    <p:sldId id="277" r:id="rId21"/>
    <p:sldId id="282" r:id="rId22"/>
    <p:sldId id="283" r:id="rId23"/>
    <p:sldId id="258" r:id="rId24"/>
    <p:sldId id="265" r:id="rId25"/>
    <p:sldId id="264" r:id="rId26"/>
    <p:sldId id="266" r:id="rId27"/>
    <p:sldId id="294" r:id="rId28"/>
    <p:sldId id="267" r:id="rId29"/>
    <p:sldId id="286" r:id="rId30"/>
    <p:sldId id="307" r:id="rId31"/>
    <p:sldId id="269" r:id="rId32"/>
    <p:sldId id="290" r:id="rId33"/>
    <p:sldId id="268" r:id="rId34"/>
    <p:sldId id="308" r:id="rId35"/>
    <p:sldId id="289" r:id="rId36"/>
    <p:sldId id="310" r:id="rId37"/>
    <p:sldId id="309" r:id="rId38"/>
    <p:sldId id="298" r:id="rId39"/>
    <p:sldId id="288" r:id="rId40"/>
    <p:sldId id="299" r:id="rId41"/>
    <p:sldId id="291" r:id="rId42"/>
    <p:sldId id="300" r:id="rId43"/>
    <p:sldId id="301" r:id="rId44"/>
    <p:sldId id="287" r:id="rId45"/>
    <p:sldId id="313" r:id="rId46"/>
    <p:sldId id="31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6" autoAdjust="0"/>
    <p:restoredTop sz="86785" autoAdjust="0"/>
  </p:normalViewPr>
  <p:slideViewPr>
    <p:cSldViewPr snapToGrid="0">
      <p:cViewPr>
        <p:scale>
          <a:sx n="91" d="100"/>
          <a:sy n="91" d="100"/>
        </p:scale>
        <p:origin x="2640" y="496"/>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170" d="100"/>
          <a:sy n="170" d="100"/>
        </p:scale>
        <p:origin x="146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B3986-7476-F84D-9767-906C7694623F}" type="datetimeFigureOut">
              <a:rPr lang="en-US" smtClean="0"/>
              <a:t>1/15/23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F19DA7-8168-DC4C-AF22-6D351AE272F6}" type="slidenum">
              <a:rPr lang="en-US" smtClean="0"/>
              <a:t>‹#›</a:t>
            </a:fld>
            <a:endParaRPr lang="en-US"/>
          </a:p>
        </p:txBody>
      </p:sp>
    </p:spTree>
    <p:extLst>
      <p:ext uri="{BB962C8B-B14F-4D97-AF65-F5344CB8AC3E}">
        <p14:creationId xmlns:p14="http://schemas.microsoft.com/office/powerpoint/2010/main" val="10689204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8T00:24:31.555"/>
    </inkml:context>
    <inkml:brush xml:id="br0">
      <inkml:brushProperty name="width" value="0.09071" units="cm"/>
      <inkml:brushProperty name="height" value="0.09071" units="cm"/>
    </inkml:brush>
  </inkml:definitions>
  <inkml:trace contextRef="#ctx0" brushRef="#br0">47 17 8355,'7'0'-102,"-7"0"0,-9 1 0,-5 3-831,-2 1 1,7 2 802,4-1 1,5-6-1,3 0 114,2-9 1,1-5 0,-6-2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8T00:24:31.555"/>
    </inkml:context>
    <inkml:brush xml:id="br0">
      <inkml:brushProperty name="width" value="0.09071" units="cm"/>
      <inkml:brushProperty name="height" value="0.09071" units="cm"/>
    </inkml:brush>
  </inkml:definitions>
  <inkml:trace contextRef="#ctx0" brushRef="#br0">47 17 8355,'7'0'-102,"-7"0"0,-9 1 0,-5 3-831,-2 1 1,7 2 802,4-1 1,5-6-1,3 0 114,2-9 1,1-5 0,-6-2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8T00:24:31.555"/>
    </inkml:context>
    <inkml:brush xml:id="br0">
      <inkml:brushProperty name="width" value="0.09071" units="cm"/>
      <inkml:brushProperty name="height" value="0.09071" units="cm"/>
    </inkml:brush>
  </inkml:definitions>
  <inkml:trace contextRef="#ctx0" brushRef="#br0">47 17 8355,'7'0'-102,"-7"0"0,-9 1 0,-5 3-831,-2 1 1,7 2 802,4-1 1,5-6-1,3 0 114,2-9 1,1-5 0,-6-2 0</inkml:trace>
  <inkml:trace contextRef="#ctx0" brushRef="#br0" timeOffset="223">192 17 8355,'-8'16'45,"0"0"0,-1-6 0,5-1 0,8 0 0,8-2-1646,8 0 1289,-3-1 1,6 1 0,-7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25T04:38:59.804"/>
    </inkml:context>
    <inkml:brush xml:id="br0">
      <inkml:brushProperty name="width" value="0.13607" units="cm"/>
      <inkml:brushProperty name="height" value="0.13607" units="cm"/>
    </inkml:brush>
  </inkml:definitions>
  <inkml:trace contextRef="#ctx0" brushRef="#br0">400 208 8355,'9'-7'-105,"-2"-2"1,-2-1 0,1-1 0,-3-2-8,-1-1 1,3-2 0,2 0 0,0 0 500,0 0 1,1 2 0,-5 2 0,2 1 160,-1-1 1,-2 3 308,-2-2-158,0 8-185,0-4 1,-2 7-120,-3 0 1,1 0 0,-5 1-75,2 5 0,-5 2 0,3 8-71,0 0 0,0 8 1,6 2-1,-5 4-33,0 2 0,-3 7 0,-5 6 0,0 6 212,0 8 1,0 10-1,-2 6 1,-1 4 118,-3 7 0,-1-5 0,2 8 0,-4-2-237,0-2 1,2 2 0,9-18 222,3-1 1,-1-10 0,7-6 0,1-8-60,2-7 1,2-10-172,0-6-364,0-10 0,2-9 0,2-9 4,1-2-16,0-2 0,-6 2 1,-5 4 83,-4 3 1,-5 4 0,-1 3-338,0 6 1,0-2-121,1 2-317,6-8 0,2 2 0,7-10 0,1-4 1,5-1-1115,4-1 0,4 2-584,2-2 0,0-3 1,0 5-1</inkml:trace>
  <inkml:trace contextRef="#ctx0" brushRef="#br0" timeOffset="12342">-303 655 5754,'-11'0'246,"2"2"1,1 2 186,-1 1 1,3 0 407,-4-5 1,4 0-254,-4 0 0,-1 2-447,-5 4 1,6-5 98,-1 5 0,6 1 0,-6-2 0,0 0 508,2 3 0,0-7 637,4 5-1017,-4 2 1,-1-6 269,-1 4-343,7-5-130,-3-1 80,7 0-137,0-7 0,7 4-18,4-8 1,-2 8-1,0-5 1,0 3 27,0 0 1,3-8-1,8 4-29,1 1 1,2-7 0,-2 5 0,4-4 25,0-2 0,5 0 1,-2 0-1,6 1-12,3 5 1,1-4-1,-6 3 1,0-3-2,0-2 1,5 5 0,0 0 0,-1 1 2,-3 1 0,-1-4 1,-1 6-1,-3 0-99,-1 0 1,-6 0 0,4 4 0,-2-3 26,-4 3 0,1-4 0,-1 1-107,3 3 1,-1 1 0,-3 2-1,1-2 1,2-1 57,-1-3 1,-2 1-1,-2 5 53,0 0 1,0 0 0,0 0 0,0 0-8,0 0 1,0-5 0,0-1 0,0 3 22,0 1 1,-1 2 0,1 0 0,-1-2-14,-5-3 1,5 3 0,-5-3-291,4 3 1,-3 2-25,0 0 103,-8 0 193,11 0 214,-12 0 1,5 2-71,-7 3 82,0-3-164,0 5 1,2-7 62,3 0-11,-3 0 172,5 0-797,-7 0 663,0 7-35,7-5 1,2 10-255,7-6 1,-5-1 0,0-5-81,1 0 1,-3 0-1,0-2-223,-2-3 466,-2 3 47,-5-5-689,0 7 0,-5 2 108,-1 3 0,-6-1 15,1 6 0,-3-1 0,0 4 0,2-5-3251,1 0 2350,7 4 1,-10-3-1,5 7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8T00:24:31.555"/>
    </inkml:context>
    <inkml:brush xml:id="br0">
      <inkml:brushProperty name="width" value="0.09071" units="cm"/>
      <inkml:brushProperty name="height" value="0.09071" units="cm"/>
    </inkml:brush>
  </inkml:definitions>
  <inkml:trace contextRef="#ctx0" brushRef="#br0">47 17 8355,'7'0'-102,"-7"0"0,-9 1 0,-5 3-831,-2 1 1,7 2 802,4-1 1,5-6-1,3 0 114,2-9 1,1-5 0,-6-2 0</inkml:trace>
  <inkml:trace contextRef="#ctx0" brushRef="#br0" timeOffset="223">192 17 8355,'-8'16'45,"0"0"0,-1-6 0,5-1 0,8 0 0,8-2-1646,8 0 1289,-3-1 1,6 1 0,-7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79B21-92EB-6A48-9067-1354A91416CF}" type="datetimeFigureOut">
              <a:rPr lang="en-US" smtClean="0"/>
              <a:t>1/15/23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EE668-FEF3-7B4A-96B7-608D9897B0EF}" type="slidenum">
              <a:rPr lang="en-US" smtClean="0"/>
              <a:t>‹#›</a:t>
            </a:fld>
            <a:endParaRPr lang="en-US"/>
          </a:p>
        </p:txBody>
      </p:sp>
    </p:spTree>
    <p:extLst>
      <p:ext uri="{BB962C8B-B14F-4D97-AF65-F5344CB8AC3E}">
        <p14:creationId xmlns:p14="http://schemas.microsoft.com/office/powerpoint/2010/main" val="181356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a:p>
        </p:txBody>
      </p:sp>
      <p:sp>
        <p:nvSpPr>
          <p:cNvPr id="4" name="Slide Number Placeholder 3"/>
          <p:cNvSpPr>
            <a:spLocks noGrp="1"/>
          </p:cNvSpPr>
          <p:nvPr>
            <p:ph type="sldNum" sz="quarter" idx="10"/>
          </p:nvPr>
        </p:nvSpPr>
        <p:spPr/>
        <p:txBody>
          <a:bodyPr/>
          <a:lstStyle/>
          <a:p>
            <a:fld id="{A07EE668-FEF3-7B4A-96B7-608D9897B0EF}" type="slidenum">
              <a:rPr lang="en-US" smtClean="0"/>
              <a:t>2</a:t>
            </a:fld>
            <a:endParaRPr lang="en-US"/>
          </a:p>
        </p:txBody>
      </p:sp>
    </p:spTree>
    <p:extLst>
      <p:ext uri="{BB962C8B-B14F-4D97-AF65-F5344CB8AC3E}">
        <p14:creationId xmlns:p14="http://schemas.microsoft.com/office/powerpoint/2010/main" val="786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change in your church </a:t>
            </a:r>
            <a:r>
              <a:rPr lang="mr-IN" dirty="0"/>
              <a:t>–</a:t>
            </a:r>
            <a:r>
              <a:rPr lang="en-US" dirty="0"/>
              <a:t> the </a:t>
            </a:r>
            <a:r>
              <a:rPr lang="en-US" u="sng" dirty="0"/>
              <a:t>transformation</a:t>
            </a:r>
            <a:r>
              <a:rPr lang="en-US" u="none" dirty="0"/>
              <a:t> of how your church members</a:t>
            </a:r>
            <a:r>
              <a:rPr lang="en-US" u="none" baseline="0" dirty="0"/>
              <a:t> think and of their value system </a:t>
            </a:r>
            <a:r>
              <a:rPr lang="mr-IN" u="none" baseline="0" dirty="0"/>
              <a:t>–</a:t>
            </a:r>
            <a:r>
              <a:rPr lang="en-US" u="none" baseline="0" dirty="0"/>
              <a:t> must begin with the highest, most transcendent, and most unchanging truth.</a:t>
            </a:r>
          </a:p>
          <a:p>
            <a:endParaRPr lang="en-US" u="none" baseline="0" dirty="0"/>
          </a:p>
          <a:p>
            <a:r>
              <a:rPr lang="en-US" u="none" baseline="0" dirty="0"/>
              <a:t>This will provide them with the handle they need to hold on to while life swirls around them.</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13</a:t>
            </a:fld>
            <a:endParaRPr lang="en-US"/>
          </a:p>
        </p:txBody>
      </p:sp>
    </p:spTree>
    <p:extLst>
      <p:ext uri="{BB962C8B-B14F-4D97-AF65-F5344CB8AC3E}">
        <p14:creationId xmlns:p14="http://schemas.microsoft.com/office/powerpoint/2010/main" val="1462003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change in your church </a:t>
            </a:r>
            <a:r>
              <a:rPr lang="mr-IN" dirty="0"/>
              <a:t>–</a:t>
            </a:r>
            <a:r>
              <a:rPr lang="en-US" dirty="0"/>
              <a:t> the </a:t>
            </a:r>
            <a:r>
              <a:rPr lang="en-US" u="sng" dirty="0"/>
              <a:t>transformation</a:t>
            </a:r>
            <a:r>
              <a:rPr lang="en-US" u="none" dirty="0"/>
              <a:t> of how your church members</a:t>
            </a:r>
            <a:r>
              <a:rPr lang="en-US" u="none" baseline="0" dirty="0"/>
              <a:t> think and of their value system </a:t>
            </a:r>
            <a:r>
              <a:rPr lang="mr-IN" u="none" baseline="0" dirty="0"/>
              <a:t>–</a:t>
            </a:r>
            <a:r>
              <a:rPr lang="en-US" u="none" baseline="0" dirty="0"/>
              <a:t> must begin with the highest, most transcendent, and most unchanging truth.</a:t>
            </a:r>
          </a:p>
          <a:p>
            <a:endParaRPr lang="en-US" u="none" baseline="0" dirty="0"/>
          </a:p>
          <a:p>
            <a:r>
              <a:rPr lang="en-US" u="none" baseline="0" dirty="0"/>
              <a:t>This will provide them with the handle they need to hold on to while life swirls around them.</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14</a:t>
            </a:fld>
            <a:endParaRPr lang="en-US"/>
          </a:p>
        </p:txBody>
      </p:sp>
    </p:spTree>
    <p:extLst>
      <p:ext uri="{BB962C8B-B14F-4D97-AF65-F5344CB8AC3E}">
        <p14:creationId xmlns:p14="http://schemas.microsoft.com/office/powerpoint/2010/main" val="16185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Metanarrative is </a:t>
            </a:r>
            <a:r>
              <a:rPr lang="en-US" sz="1200" i="0" kern="1200" dirty="0">
                <a:solidFill>
                  <a:schemeClr val="tx1"/>
                </a:solidFill>
                <a:latin typeface="+mn-lt"/>
                <a:ea typeface="+mn-ea"/>
                <a:cs typeface="+mn-cs"/>
              </a:rPr>
              <a:t>a "Big Story" that</a:t>
            </a:r>
            <a:r>
              <a:rPr lang="en-US" sz="1200" i="0" kern="1200" baseline="0" dirty="0">
                <a:solidFill>
                  <a:schemeClr val="tx1"/>
                </a:solidFill>
                <a:latin typeface="+mn-lt"/>
                <a:ea typeface="+mn-ea"/>
                <a:cs typeface="+mn-cs"/>
              </a:rPr>
              <a:t> offers </a:t>
            </a:r>
            <a:r>
              <a:rPr lang="en-US" sz="1200" i="0" kern="1200" dirty="0">
                <a:solidFill>
                  <a:schemeClr val="tx1"/>
                </a:solidFill>
                <a:latin typeface="+mn-lt"/>
                <a:ea typeface="+mn-ea"/>
                <a:cs typeface="+mn-cs"/>
              </a:rPr>
              <a:t>a comprehensive explanation of many little stories. </a:t>
            </a:r>
          </a:p>
          <a:p>
            <a:endParaRPr lang="en-US" sz="1200" i="0" kern="1200" dirty="0">
              <a:solidFill>
                <a:schemeClr val="tx1"/>
              </a:solidFill>
              <a:latin typeface="+mn-lt"/>
              <a:ea typeface="+mn-ea"/>
              <a:cs typeface="+mn-cs"/>
            </a:endParaRPr>
          </a:p>
          <a:p>
            <a:pPr marL="171450" indent="-171450">
              <a:buFont typeface="Arial" charset="0"/>
              <a:buChar char="•"/>
            </a:pPr>
            <a:r>
              <a:rPr lang="en-US" sz="1200" i="1" kern="1200" dirty="0">
                <a:solidFill>
                  <a:schemeClr val="tx1"/>
                </a:solidFill>
                <a:latin typeface="+mn-lt"/>
                <a:ea typeface="+mn-ea"/>
                <a:cs typeface="+mn-cs"/>
              </a:rPr>
              <a:t>Naturalism</a:t>
            </a:r>
            <a:r>
              <a:rPr lang="en-US" sz="1200" i="0" kern="1200" dirty="0">
                <a:solidFill>
                  <a:schemeClr val="tx1"/>
                </a:solidFill>
                <a:latin typeface="+mn-lt"/>
                <a:ea typeface="+mn-ea"/>
                <a:cs typeface="+mn-cs"/>
              </a:rPr>
              <a:t> Everything is the result of naturally occurring processes, without influence from ‘outside’ forces because there is no ‘outside.’</a:t>
            </a:r>
          </a:p>
          <a:p>
            <a:pPr marL="171450" indent="-171450">
              <a:buFont typeface="Arial" charset="0"/>
              <a:buChar char="•"/>
            </a:pPr>
            <a:r>
              <a:rPr lang="en-US" sz="1200" i="1" kern="1200" dirty="0" err="1">
                <a:solidFill>
                  <a:schemeClr val="tx1"/>
                </a:solidFill>
                <a:latin typeface="+mn-lt"/>
                <a:ea typeface="+mn-ea"/>
                <a:cs typeface="+mn-cs"/>
              </a:rPr>
              <a:t>Panttheism</a:t>
            </a:r>
            <a:r>
              <a:rPr lang="en-US" sz="1200" i="1" kern="1200" dirty="0">
                <a:solidFill>
                  <a:schemeClr val="tx1"/>
                </a:solidFill>
                <a:latin typeface="+mn-lt"/>
                <a:ea typeface="+mn-ea"/>
                <a:cs typeface="+mn-cs"/>
              </a:rPr>
              <a:t> / Hinduism</a:t>
            </a:r>
            <a:r>
              <a:rPr lang="en-US" sz="1200" i="0" kern="1200" dirty="0">
                <a:solidFill>
                  <a:schemeClr val="tx1"/>
                </a:solidFill>
                <a:latin typeface="+mn-lt"/>
                <a:ea typeface="+mn-ea"/>
                <a:cs typeface="+mn-cs"/>
              </a:rPr>
              <a:t> Everything is simply an illusion created by an impersonal reality into which all will one day be reabsorbed.</a:t>
            </a:r>
          </a:p>
          <a:p>
            <a:pPr marL="171450" indent="-171450">
              <a:buFont typeface="Arial" charset="0"/>
              <a:buChar char="•"/>
            </a:pPr>
            <a:r>
              <a:rPr lang="en-US" sz="1200" i="1" kern="1200" dirty="0" err="1">
                <a:solidFill>
                  <a:schemeClr val="tx1"/>
                </a:solidFill>
                <a:latin typeface="+mn-lt"/>
                <a:ea typeface="+mn-ea"/>
                <a:cs typeface="+mn-cs"/>
              </a:rPr>
              <a:t>Biblicicism</a:t>
            </a:r>
            <a:r>
              <a:rPr lang="en-US" sz="1200" i="0" kern="1200" dirty="0">
                <a:solidFill>
                  <a:schemeClr val="tx1"/>
                </a:solidFill>
                <a:latin typeface="+mn-lt"/>
                <a:ea typeface="+mn-ea"/>
                <a:cs typeface="+mn-cs"/>
              </a:rPr>
              <a:t> All things are created by, through, and for Jesus Christ.</a:t>
            </a:r>
          </a:p>
          <a:p>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15</a:t>
            </a:fld>
            <a:endParaRPr lang="en-US"/>
          </a:p>
        </p:txBody>
      </p:sp>
    </p:spTree>
    <p:extLst>
      <p:ext uri="{BB962C8B-B14F-4D97-AF65-F5344CB8AC3E}">
        <p14:creationId xmlns:p14="http://schemas.microsoft.com/office/powerpoint/2010/main" val="112055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Bible contains many stories, all woven together by a</a:t>
            </a:r>
            <a:r>
              <a:rPr lang="en-US" baseline="0" dirty="0"/>
              <a:t> metanarrative</a:t>
            </a:r>
            <a:r>
              <a:rPr lang="en-US" dirty="0"/>
              <a:t>. It is presented to us in the stories of people God chooses to participate in and advance the</a:t>
            </a:r>
            <a:r>
              <a:rPr lang="en-US" baseline="0" dirty="0"/>
              <a:t> metanarrative arc.</a:t>
            </a:r>
          </a:p>
          <a:p>
            <a:endParaRPr lang="en-US" dirty="0"/>
          </a:p>
          <a:p>
            <a:r>
              <a:rPr lang="en-US" dirty="0"/>
              <a:t>Like any other story, the meta narrative of the Bible has a plot line along which the story unfolds. </a:t>
            </a:r>
          </a:p>
        </p:txBody>
      </p:sp>
      <p:sp>
        <p:nvSpPr>
          <p:cNvPr id="4" name="Slide Number Placeholder 3"/>
          <p:cNvSpPr>
            <a:spLocks noGrp="1"/>
          </p:cNvSpPr>
          <p:nvPr>
            <p:ph type="sldNum" sz="quarter" idx="10"/>
          </p:nvPr>
        </p:nvSpPr>
        <p:spPr/>
        <p:txBody>
          <a:bodyPr/>
          <a:lstStyle/>
          <a:p>
            <a:fld id="{A07EE668-FEF3-7B4A-96B7-608D9897B0EF}" type="slidenum">
              <a:rPr lang="en-US" smtClean="0"/>
              <a:t>16</a:t>
            </a:fld>
            <a:endParaRPr lang="en-US"/>
          </a:p>
        </p:txBody>
      </p:sp>
    </p:spTree>
    <p:extLst>
      <p:ext uri="{BB962C8B-B14F-4D97-AF65-F5344CB8AC3E}">
        <p14:creationId xmlns:p14="http://schemas.microsoft.com/office/powerpoint/2010/main" val="5753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average believer in America today interprets the biblical metanarrative as </a:t>
            </a:r>
            <a:r>
              <a:rPr lang="en-US" i="1" baseline="0" dirty="0"/>
              <a:t>God orchestrating all things in order to bless us with a life of peace, tranquility and happiness that begins in this world and continues forever in the next.</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17</a:t>
            </a:fld>
            <a:endParaRPr lang="en-US"/>
          </a:p>
        </p:txBody>
      </p:sp>
    </p:spTree>
    <p:extLst>
      <p:ext uri="{BB962C8B-B14F-4D97-AF65-F5344CB8AC3E}">
        <p14:creationId xmlns:p14="http://schemas.microsoft.com/office/powerpoint/2010/main" val="1831159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not going to</a:t>
            </a:r>
            <a:r>
              <a:rPr lang="en-US" baseline="0" dirty="0"/>
              <a:t> move from a self-centric to a theocentric worldview just because you give them a few lessons about the “big story.” They have been thoroughly indoctrinated in a postmodern western culture which, at the very least, casts serious doubt on the notion of transcendent truth. At a bare minimum, their assumed frame of reference includes the following, contra biblical values:</a:t>
            </a:r>
          </a:p>
          <a:p>
            <a:endParaRPr lang="en-US" baseline="0" dirty="0"/>
          </a:p>
          <a:p>
            <a:r>
              <a:rPr lang="en-US" baseline="0" dirty="0"/>
              <a:t> 1. The purpose of life revolves around personal fulfillment and happiness.</a:t>
            </a:r>
          </a:p>
          <a:p>
            <a:r>
              <a:rPr lang="en-US" baseline="0" dirty="0"/>
              <a:t> 2. God wants me to be happy (and perhaps prosperous)</a:t>
            </a:r>
          </a:p>
          <a:p>
            <a:r>
              <a:rPr lang="en-US" baseline="0" dirty="0"/>
              <a:t> 3. Therefore, he orchestrates things for my benefit.</a:t>
            </a:r>
          </a:p>
          <a:p>
            <a:r>
              <a:rPr lang="en-US" baseline="0" dirty="0"/>
              <a:t> 4. I am an autonomous individual; I have the right to do as I please, regardless of who if effects, as long as I don’t actually do physical harm to persons or property.</a:t>
            </a:r>
          </a:p>
          <a:p>
            <a:endParaRPr lang="en-US" dirty="0"/>
          </a:p>
          <a:p>
            <a:r>
              <a:rPr lang="en-US" dirty="0"/>
              <a:t>One</a:t>
            </a:r>
            <a:r>
              <a:rPr lang="en-US" baseline="0" dirty="0"/>
              <a:t> mission-critical component of your efforts to help people transform their thinking from this self-centric to a theocentric worldview is to </a:t>
            </a:r>
            <a:r>
              <a:rPr lang="en-US" u="sng" baseline="0" dirty="0"/>
              <a:t>hit the “big picture” as often as you possibly can, from as many different angles as you possibly can</a:t>
            </a:r>
            <a:r>
              <a:rPr lang="en-US" u="none" baseline="0" dirty="0"/>
              <a:t>.</a:t>
            </a:r>
          </a:p>
          <a:p>
            <a:endParaRPr lang="en-US" u="none" baseline="0" dirty="0"/>
          </a:p>
          <a:p>
            <a:pPr marL="171450" indent="-171450">
              <a:buFont typeface="Arial" charset="0"/>
              <a:buChar char="•"/>
            </a:pPr>
            <a:r>
              <a:rPr lang="en-US" u="none" baseline="0" dirty="0"/>
              <a:t>Learn the art of connecting the preaching portion for each Sunday to God’s “big story.”</a:t>
            </a:r>
          </a:p>
          <a:p>
            <a:pPr marL="171450" indent="-171450">
              <a:buFont typeface="Arial" charset="0"/>
              <a:buChar char="•"/>
            </a:pPr>
            <a:r>
              <a:rPr lang="en-US" u="none" baseline="0" dirty="0"/>
              <a:t>Over the course of many months the message will slowly begin to seep in, that there’s a “big story” here.</a:t>
            </a:r>
          </a:p>
          <a:p>
            <a:pPr marL="171450" indent="-171450">
              <a:buFont typeface="Arial" charset="0"/>
              <a:buChar char="•"/>
            </a:pPr>
            <a:r>
              <a:rPr lang="en-US" u="none" baseline="0" dirty="0"/>
              <a:t>This may be a challenge for you in several ways:</a:t>
            </a:r>
          </a:p>
          <a:p>
            <a:pPr marL="685800" lvl="1" indent="-228600">
              <a:buFont typeface="+mj-lt"/>
              <a:buAutoNum type="arabicPeriod"/>
            </a:pPr>
            <a:r>
              <a:rPr lang="en-US" u="none" baseline="0" dirty="0"/>
              <a:t>You do not have the theological training to be able to pull this off. If that’s the case then you </a:t>
            </a:r>
            <a:r>
              <a:rPr lang="en-US" i="1" u="none" baseline="0" dirty="0"/>
              <a:t>must be all means possible get that training!</a:t>
            </a:r>
          </a:p>
          <a:p>
            <a:pPr marL="685800" lvl="1" indent="-228600">
              <a:buFont typeface="+mj-lt"/>
              <a:buAutoNum type="arabicPeriod"/>
            </a:pPr>
            <a:r>
              <a:rPr lang="en-US" i="0" u="none" baseline="0" dirty="0"/>
              <a:t>Your personality profile makes it easy for you to see the details in a biblical passage, but your profile works against you when you try to back away and see the big picture when you attempt to put all the pieces together.</a:t>
            </a:r>
          </a:p>
          <a:p>
            <a:pPr marL="685800" lvl="1" indent="-228600">
              <a:buFont typeface="+mj-lt"/>
              <a:buAutoNum type="arabicPeriod"/>
            </a:pPr>
            <a:r>
              <a:rPr lang="en-US" i="0" u="none" baseline="0" dirty="0"/>
              <a:t>Creative types really resist this discipline because it gets boring to them.</a:t>
            </a:r>
          </a:p>
          <a:p>
            <a:pPr marL="685800" lvl="1" indent="-228600">
              <a:buFont typeface="+mj-lt"/>
              <a:buAutoNum type="arabicPeriod"/>
            </a:pPr>
            <a:r>
              <a:rPr lang="en-US" i="0" u="none" baseline="0" dirty="0"/>
              <a:t>Others struggle against this discipline because they think that since they “get it” so does or so should everyone else.</a:t>
            </a:r>
          </a:p>
          <a:p>
            <a:pPr marL="685800" lvl="1" indent="-228600">
              <a:buFont typeface="+mj-lt"/>
              <a:buAutoNum type="arabicPeriod"/>
            </a:pPr>
            <a:endParaRPr lang="en-US" i="0" u="none" baseline="0" dirty="0"/>
          </a:p>
          <a:p>
            <a:pPr marL="228600" lvl="0" indent="-228600">
              <a:buFont typeface="Arial" charset="0"/>
              <a:buChar char="•"/>
            </a:pPr>
            <a:r>
              <a:rPr lang="en-US" i="0" u="none" baseline="0" dirty="0"/>
              <a:t>This is a skill, a discipline, and an art that takes quite a bit of hard work to acquire and years to master.</a:t>
            </a:r>
          </a:p>
          <a:p>
            <a:pPr marL="685800" lvl="1"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18</a:t>
            </a:fld>
            <a:endParaRPr lang="en-US"/>
          </a:p>
        </p:txBody>
      </p:sp>
    </p:spTree>
    <p:extLst>
      <p:ext uri="{BB962C8B-B14F-4D97-AF65-F5344CB8AC3E}">
        <p14:creationId xmlns:p14="http://schemas.microsoft.com/office/powerpoint/2010/main" val="1905297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latin typeface="+mn-lt"/>
                <a:ea typeface="+mn-ea"/>
                <a:cs typeface="+mn-cs"/>
              </a:rPr>
              <a:t>At the risk of oversimplification, there are 10 ways that scholars have conceptualized the meta narrative of scripture:</a:t>
            </a:r>
          </a:p>
          <a:p>
            <a:endParaRPr lang="en-US" sz="120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1. The Incarnation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God's self-revelation to us reaches its highest culmination in the Incarnation. The "Word became flesh" in the Messiah. Everything leads up to this in the Bible, or from it.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2. The Two Covenants </a:t>
            </a:r>
            <a:endParaRPr lang="en-US" sz="1200" b="0" i="0" kern="1200" dirty="0">
              <a:solidFill>
                <a:schemeClr val="tx1"/>
              </a:solidFill>
              <a:latin typeface="+mn-lt"/>
              <a:ea typeface="+mn-ea"/>
              <a:cs typeface="+mn-cs"/>
            </a:endParaRPr>
          </a:p>
          <a:p>
            <a:pPr marL="171450" indent="-171450">
              <a:buFont typeface="Arial" charset="0"/>
              <a:buChar char="•"/>
            </a:pPr>
            <a:r>
              <a:rPr lang="en-US" sz="1200" b="0" i="0" kern="1200" dirty="0">
                <a:solidFill>
                  <a:schemeClr val="tx1"/>
                </a:solidFill>
                <a:latin typeface="+mn-lt"/>
                <a:ea typeface="+mn-ea"/>
                <a:cs typeface="+mn-cs"/>
              </a:rPr>
              <a:t>The early church divided the Bible into two parts: the “Old Covenant” and the “New Covenant” to reflect the coming of the Messiah. </a:t>
            </a:r>
          </a:p>
          <a:p>
            <a:pPr marL="171450" indent="-171450">
              <a:buFont typeface="Arial" charset="0"/>
              <a:buChar char="•"/>
            </a:pPr>
            <a:r>
              <a:rPr lang="en-US" sz="1200" b="0" i="0" kern="1200" dirty="0">
                <a:solidFill>
                  <a:schemeClr val="tx1"/>
                </a:solidFill>
                <a:latin typeface="+mn-lt"/>
                <a:ea typeface="+mn-ea"/>
                <a:cs typeface="+mn-cs"/>
              </a:rPr>
              <a:t>The Old looks forward to his coming, while the New looks back on it. </a:t>
            </a:r>
          </a:p>
          <a:p>
            <a:pPr marL="171450" indent="-171450">
              <a:buFont typeface="Arial" charset="0"/>
              <a:buChar char="•"/>
            </a:pPr>
            <a:r>
              <a:rPr lang="en-US" sz="1200" b="0" i="0" kern="1200" dirty="0">
                <a:solidFill>
                  <a:schemeClr val="tx1"/>
                </a:solidFill>
                <a:latin typeface="+mn-lt"/>
                <a:ea typeface="+mn-ea"/>
                <a:cs typeface="+mn-cs"/>
              </a:rPr>
              <a:t>This meta narrative is prominent in Reformed and Reformed Baptist theology</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3. The Christo-centric Approach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In Luke 24:27 it says of Jesus: "And beginning with Moses and all the Prophets, he explained to them what was said in all the Scriptures concerning himself." The Christo-centric approach to the biblical metanarrative relates the entire Bible to Jesus.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4. Salvation History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Bible is the story of God's self-revelation to the world through a chosen people. The history of this relationship between God and the "chosen people" becomes a way to understand the biblical metanarrative. The major events in the story-line of this history are: Creation, the Fall, Abraham, the Exodus, Israel, Israel's exile, Israel's Restoration in the Messiah, and the Final Consummation. Or, stated more simply: Creation, Sin, Exile, Restoration.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5. The Worldview Approach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A worldview provides an interpretive framework for understanding the world. According to the biblical scholar N. T. Wright, every worldview answers four basic questions: (1) Who are we? (2) Where are we? (3) What is wrong? and (4) What is the solution? The metanarrative of Bible can be understood in terms of these four worldview questions.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6. The Bible as Drama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We can also understand God's Big Story as a drama. Every drama revolves around a problem that needs to be resolved. In the Bible we see the elements of this drama as: Paradise, Sin, a Resolution Promised, a Resolution Obtained.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7. The Covenant Promises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Bible records a series of covenant promises made to Eve, Abraham and David. It then describes how God honored these promises and worked through them to bring salvation to the world. This is typical of Dispensationalism, which traces the development of the Abrahamic covenant, particularly the promise in Genesis 12:3.</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8. The Presence of God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Presence of God had been given in Paradise, was lost in the Fall and is being restored in Christ. See Gordon D. Fee, </a:t>
            </a:r>
            <a:r>
              <a:rPr lang="en-US" sz="1200" b="0" i="1" kern="1200" dirty="0">
                <a:solidFill>
                  <a:schemeClr val="tx1"/>
                </a:solidFill>
                <a:latin typeface="+mn-lt"/>
                <a:ea typeface="+mn-ea"/>
                <a:cs typeface="+mn-cs"/>
              </a:rPr>
              <a:t>Paul, the Spirit and the People of God (1</a:t>
            </a:r>
            <a:r>
              <a:rPr lang="en-US" sz="1200" b="0" i="0" kern="1200" dirty="0">
                <a:solidFill>
                  <a:schemeClr val="tx1"/>
                </a:solidFill>
                <a:latin typeface="+mn-lt"/>
                <a:ea typeface="+mn-ea"/>
                <a:cs typeface="+mn-cs"/>
              </a:rPr>
              <a:t>996).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9. The Mission of God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Bible describes the mission of God to redeem the world. Christopher J. H. Wright traces this theme in: </a:t>
            </a:r>
            <a:r>
              <a:rPr lang="en-US" sz="1200" b="0" i="1" kern="1200" dirty="0">
                <a:solidFill>
                  <a:schemeClr val="tx1"/>
                </a:solidFill>
                <a:latin typeface="+mn-lt"/>
                <a:ea typeface="+mn-ea"/>
                <a:cs typeface="+mn-cs"/>
              </a:rPr>
              <a:t>The Mission of God: Unlocking the Bible's Grand Narrative (</a:t>
            </a:r>
            <a:r>
              <a:rPr lang="en-US" sz="1200" b="0" i="0" kern="1200" dirty="0">
                <a:solidFill>
                  <a:schemeClr val="tx1"/>
                </a:solidFill>
                <a:latin typeface="+mn-lt"/>
                <a:ea typeface="+mn-ea"/>
                <a:cs typeface="+mn-cs"/>
              </a:rPr>
              <a:t>2006).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10. The Kingdom of God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God's mission to the world results in the reign of God. See John Bright's </a:t>
            </a:r>
            <a:r>
              <a:rPr lang="en-US" sz="1200" b="0" i="1" kern="1200" dirty="0">
                <a:solidFill>
                  <a:schemeClr val="tx1"/>
                </a:solidFill>
                <a:latin typeface="+mn-lt"/>
                <a:ea typeface="+mn-ea"/>
                <a:cs typeface="+mn-cs"/>
              </a:rPr>
              <a:t>Kingdom of God </a:t>
            </a:r>
            <a:r>
              <a:rPr lang="en-US" sz="1200" b="0" i="0" kern="1200" dirty="0">
                <a:solidFill>
                  <a:schemeClr val="tx1"/>
                </a:solidFill>
                <a:latin typeface="+mn-lt"/>
                <a:ea typeface="+mn-ea"/>
                <a:cs typeface="+mn-cs"/>
              </a:rPr>
              <a:t>(1953).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Your task as the pastor of a turnaround church is to help people through a </a:t>
            </a:r>
            <a:r>
              <a:rPr lang="en-US" sz="1200" b="0" i="0" u="sng" kern="1200" dirty="0">
                <a:solidFill>
                  <a:schemeClr val="tx1"/>
                </a:solidFill>
                <a:latin typeface="+mn-lt"/>
                <a:ea typeface="+mn-ea"/>
                <a:cs typeface="+mn-cs"/>
              </a:rPr>
              <a:t>transition in their thinking.</a:t>
            </a:r>
          </a:p>
          <a:p>
            <a:endParaRPr lang="en-US" sz="1200" b="0" i="0" u="sng" kern="1200" dirty="0">
              <a:solidFill>
                <a:schemeClr val="tx1"/>
              </a:solidFill>
              <a:latin typeface="+mn-lt"/>
              <a:ea typeface="+mn-ea"/>
              <a:cs typeface="+mn-cs"/>
            </a:endParaRPr>
          </a:p>
          <a:p>
            <a:r>
              <a:rPr lang="en-US" sz="1200" b="0" i="0" u="sng" kern="1200" dirty="0">
                <a:solidFill>
                  <a:schemeClr val="tx1"/>
                </a:solidFill>
                <a:latin typeface="+mn-lt"/>
                <a:ea typeface="+mn-ea"/>
                <a:cs typeface="+mn-cs"/>
              </a:rPr>
              <a:t>* Away from a self-centric understanding of God, the world, salvation, and the church in which all elements are orchestrated to insure that we enjoy a blessed and happy life.</a:t>
            </a:r>
          </a:p>
          <a:p>
            <a:r>
              <a:rPr lang="en-US" sz="1200" b="0" i="0" u="sng" kern="1200" dirty="0">
                <a:solidFill>
                  <a:schemeClr val="tx1"/>
                </a:solidFill>
                <a:latin typeface="+mn-lt"/>
                <a:ea typeface="+mn-ea"/>
                <a:cs typeface="+mn-cs"/>
              </a:rPr>
              <a:t>* To a God-centric understanding of all things,  in which the individual participates as a servant who’s task is to participate in moving God’s story forward.</a:t>
            </a:r>
          </a:p>
          <a:p>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19</a:t>
            </a:fld>
            <a:endParaRPr lang="en-US"/>
          </a:p>
        </p:txBody>
      </p:sp>
    </p:spTree>
    <p:extLst>
      <p:ext uri="{BB962C8B-B14F-4D97-AF65-F5344CB8AC3E}">
        <p14:creationId xmlns:p14="http://schemas.microsoft.com/office/powerpoint/2010/main" val="1350780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20</a:t>
            </a:fld>
            <a:endParaRPr lang="en-US"/>
          </a:p>
        </p:txBody>
      </p:sp>
    </p:spTree>
    <p:extLst>
      <p:ext uri="{BB962C8B-B14F-4D97-AF65-F5344CB8AC3E}">
        <p14:creationId xmlns:p14="http://schemas.microsoft.com/office/powerpoint/2010/main" val="1926910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latin typeface="+mn-lt"/>
                <a:ea typeface="+mn-ea"/>
                <a:cs typeface="+mn-cs"/>
              </a:rPr>
              <a:t>At the risk of oversimplification, there are 10 ways that scholars have conceptualized the meta narrative of scripture:</a:t>
            </a:r>
          </a:p>
          <a:p>
            <a:endParaRPr lang="en-US" sz="120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1. The Incarnation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God's self-revelation to us reaches its highest culmination in the Incarnation. The "Word became flesh" in the Messiah. Everything leads up to this in the Bible, or from it.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2. The Two Covenants </a:t>
            </a:r>
            <a:endParaRPr lang="en-US" sz="1200" b="0" i="0" kern="1200" dirty="0">
              <a:solidFill>
                <a:schemeClr val="tx1"/>
              </a:solidFill>
              <a:latin typeface="+mn-lt"/>
              <a:ea typeface="+mn-ea"/>
              <a:cs typeface="+mn-cs"/>
            </a:endParaRPr>
          </a:p>
          <a:p>
            <a:pPr marL="171450" indent="-171450">
              <a:buFont typeface="Arial" charset="0"/>
              <a:buChar char="•"/>
            </a:pPr>
            <a:r>
              <a:rPr lang="en-US" sz="1200" b="0" i="0" kern="1200" dirty="0">
                <a:solidFill>
                  <a:schemeClr val="tx1"/>
                </a:solidFill>
                <a:latin typeface="+mn-lt"/>
                <a:ea typeface="+mn-ea"/>
                <a:cs typeface="+mn-cs"/>
              </a:rPr>
              <a:t>The early church divided the Bible into two parts: the “Old Covenant” and the “New Covenant” to reflect the coming of the Messiah. </a:t>
            </a:r>
          </a:p>
          <a:p>
            <a:pPr marL="171450" indent="-171450">
              <a:buFont typeface="Arial" charset="0"/>
              <a:buChar char="•"/>
            </a:pPr>
            <a:r>
              <a:rPr lang="en-US" sz="1200" b="0" i="0" kern="1200" dirty="0">
                <a:solidFill>
                  <a:schemeClr val="tx1"/>
                </a:solidFill>
                <a:latin typeface="+mn-lt"/>
                <a:ea typeface="+mn-ea"/>
                <a:cs typeface="+mn-cs"/>
              </a:rPr>
              <a:t>The Old looks forward to his coming, while the New looks back on it. </a:t>
            </a:r>
          </a:p>
          <a:p>
            <a:pPr marL="171450" indent="-171450">
              <a:buFont typeface="Arial" charset="0"/>
              <a:buChar char="•"/>
            </a:pPr>
            <a:r>
              <a:rPr lang="en-US" sz="1200" b="0" i="0" kern="1200" dirty="0">
                <a:solidFill>
                  <a:schemeClr val="tx1"/>
                </a:solidFill>
                <a:latin typeface="+mn-lt"/>
                <a:ea typeface="+mn-ea"/>
                <a:cs typeface="+mn-cs"/>
              </a:rPr>
              <a:t>This meta narrative is prominent in Reformed and Reformed Baptist theology</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3. The Christo-centric Approach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In Luke 24:27 it says of Jesus: "And beginning with Moses and all the Prophets, he explained to them what was said in all the Scriptures concerning himself." The Christo-centric approach to the biblical metanarrative relates the entire Bible to Jesus.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4. Salvation History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Bible is the story of God's self-revelation to the world through a chosen people. The history of this relationship between God and the "chosen people" becomes a way to understand the biblical metanarrative. The major events in the story-line of this history are: Creation, the Fall, Abraham, the Exodus, Israel, Israel's exile, Israel's Restoration in the Messiah, and the Final Consummation. Or, stated more simply: Creation, Sin, Exile, Restoration.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5. The Worldview Approach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A worldview provides an interpretive framework for understanding the world. According to the biblical scholar N. T. Wright, every worldview answers four basic questions: (1) Who are we? (2) Where are we? (3) What is wrong? and (4) What is the solution? The metanarrative of Bible can be understood in terms of these four worldview questions.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6. The Bible as Drama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We can also understand God's Big Story as a drama. Every drama revolves around a problem that needs to be resolved. In the Bible we see the elements of this drama as: Paradise, Sin, a Resolution Promised, a Resolution Obtained.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7. The Covenant Promises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Bible records a series of covenant promises made to Eve, Abraham and David. It then describes how God honored these promises and worked through them to bring salvation to the world. This is typical of Dispensationalism, which traces the development of the Abrahamic covenant, particularly the promise in Genesis 12:3.</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8. The Presence of God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Presence of God had been given in Paradise, was lost in the Fall and is being restored in Christ. See Gordon D. Fee, </a:t>
            </a:r>
            <a:r>
              <a:rPr lang="en-US" sz="1200" b="0" i="1" kern="1200" dirty="0">
                <a:solidFill>
                  <a:schemeClr val="tx1"/>
                </a:solidFill>
                <a:latin typeface="+mn-lt"/>
                <a:ea typeface="+mn-ea"/>
                <a:cs typeface="+mn-cs"/>
              </a:rPr>
              <a:t>Paul, the Spirit and the People of God (1</a:t>
            </a:r>
            <a:r>
              <a:rPr lang="en-US" sz="1200" b="0" i="0" kern="1200" dirty="0">
                <a:solidFill>
                  <a:schemeClr val="tx1"/>
                </a:solidFill>
                <a:latin typeface="+mn-lt"/>
                <a:ea typeface="+mn-ea"/>
                <a:cs typeface="+mn-cs"/>
              </a:rPr>
              <a:t>996).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9. The Mission of God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Bible describes the mission of God to redeem the world. Christopher J. H. Wright traces this theme in: </a:t>
            </a:r>
            <a:r>
              <a:rPr lang="en-US" sz="1200" b="0" i="1" kern="1200" dirty="0">
                <a:solidFill>
                  <a:schemeClr val="tx1"/>
                </a:solidFill>
                <a:latin typeface="+mn-lt"/>
                <a:ea typeface="+mn-ea"/>
                <a:cs typeface="+mn-cs"/>
              </a:rPr>
              <a:t>The Mission of God: Unlocking the Bible's Grand Narrative (</a:t>
            </a:r>
            <a:r>
              <a:rPr lang="en-US" sz="1200" b="0" i="0" kern="1200" dirty="0">
                <a:solidFill>
                  <a:schemeClr val="tx1"/>
                </a:solidFill>
                <a:latin typeface="+mn-lt"/>
                <a:ea typeface="+mn-ea"/>
                <a:cs typeface="+mn-cs"/>
              </a:rPr>
              <a:t>2006).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10. The Kingdom of God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God's mission to the world results in the reign of God. See John Bright's </a:t>
            </a:r>
            <a:r>
              <a:rPr lang="en-US" sz="1200" b="0" i="1" kern="1200" dirty="0">
                <a:solidFill>
                  <a:schemeClr val="tx1"/>
                </a:solidFill>
                <a:latin typeface="+mn-lt"/>
                <a:ea typeface="+mn-ea"/>
                <a:cs typeface="+mn-cs"/>
              </a:rPr>
              <a:t>Kingdom of God </a:t>
            </a:r>
            <a:r>
              <a:rPr lang="en-US" sz="1200" b="0" i="0" kern="1200" dirty="0">
                <a:solidFill>
                  <a:schemeClr val="tx1"/>
                </a:solidFill>
                <a:latin typeface="+mn-lt"/>
                <a:ea typeface="+mn-ea"/>
                <a:cs typeface="+mn-cs"/>
              </a:rPr>
              <a:t>(1953).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Your task as the pastor of a turnaround church is to help people through a </a:t>
            </a:r>
            <a:r>
              <a:rPr lang="en-US" sz="1200" b="0" i="0" u="sng" kern="1200" dirty="0">
                <a:solidFill>
                  <a:schemeClr val="tx1"/>
                </a:solidFill>
                <a:latin typeface="+mn-lt"/>
                <a:ea typeface="+mn-ea"/>
                <a:cs typeface="+mn-cs"/>
              </a:rPr>
              <a:t>transition in their thinking.</a:t>
            </a:r>
          </a:p>
          <a:p>
            <a:endParaRPr lang="en-US" sz="1200" b="0" i="0" u="sng" kern="1200" dirty="0">
              <a:solidFill>
                <a:schemeClr val="tx1"/>
              </a:solidFill>
              <a:latin typeface="+mn-lt"/>
              <a:ea typeface="+mn-ea"/>
              <a:cs typeface="+mn-cs"/>
            </a:endParaRPr>
          </a:p>
          <a:p>
            <a:r>
              <a:rPr lang="en-US" sz="1200" b="0" i="0" u="sng" kern="1200" dirty="0">
                <a:solidFill>
                  <a:schemeClr val="tx1"/>
                </a:solidFill>
                <a:latin typeface="+mn-lt"/>
                <a:ea typeface="+mn-ea"/>
                <a:cs typeface="+mn-cs"/>
              </a:rPr>
              <a:t>* Away from a self-centric understanding of God, the world, salvation, and the church in which all elements are orchestrated to insure that we enjoy a blessed and happy life.</a:t>
            </a:r>
          </a:p>
          <a:p>
            <a:r>
              <a:rPr lang="en-US" sz="1200" b="0" i="0" u="sng" kern="1200" dirty="0">
                <a:solidFill>
                  <a:schemeClr val="tx1"/>
                </a:solidFill>
                <a:latin typeface="+mn-lt"/>
                <a:ea typeface="+mn-ea"/>
                <a:cs typeface="+mn-cs"/>
              </a:rPr>
              <a:t>* To a God-centric understanding of all things,  in which the individual participates as a servant who’s task is to participate in moving God’s story forward.</a:t>
            </a:r>
          </a:p>
          <a:p>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21</a:t>
            </a:fld>
            <a:endParaRPr lang="en-US"/>
          </a:p>
        </p:txBody>
      </p:sp>
    </p:spTree>
    <p:extLst>
      <p:ext uri="{BB962C8B-B14F-4D97-AF65-F5344CB8AC3E}">
        <p14:creationId xmlns:p14="http://schemas.microsoft.com/office/powerpoint/2010/main" val="644092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we adopt the “Kingdom of God” as our metanarrative, then we might say that a given church’s role in the metanarrative is two-fold:</a:t>
            </a:r>
          </a:p>
          <a:p>
            <a:endParaRPr lang="en-US" baseline="0" dirty="0"/>
          </a:p>
          <a:p>
            <a:pPr marL="228600" indent="-228600">
              <a:buAutoNum type="arabicPeriod"/>
            </a:pPr>
            <a:r>
              <a:rPr lang="en-US" baseline="0" dirty="0"/>
              <a:t>The recruit kingdom citizens through our witness. In some iterations of this approach this is done through direct witness and evangelism; in others, particularly in churches that have an intense missional focus, this might be by “living as a witness to the kingdom” in such winsome ways that people are drawn to it.</a:t>
            </a:r>
          </a:p>
          <a:p>
            <a:pPr marL="228600" indent="-228600">
              <a:buAutoNum type="arabicPeriod"/>
            </a:pPr>
            <a:endParaRPr lang="en-US" baseline="0" dirty="0"/>
          </a:p>
          <a:p>
            <a:pPr marL="228600" indent="-228600">
              <a:buAutoNum type="arabicPeriod"/>
            </a:pPr>
            <a:r>
              <a:rPr lang="en-US" baseline="0" dirty="0"/>
              <a:t>Discipleship in this model becomes a process of training kingdom administrators; people who will lead this one little instance of a kingdom community in this place and </a:t>
            </a:r>
            <a:r>
              <a:rPr lang="mr-IN" baseline="0" dirty="0"/>
              <a:t>–</a:t>
            </a:r>
            <a:r>
              <a:rPr lang="en-US" baseline="0" dirty="0"/>
              <a:t> depending upon your </a:t>
            </a:r>
            <a:r>
              <a:rPr lang="en-US" baseline="0" dirty="0" err="1"/>
              <a:t>eschatalogical</a:t>
            </a:r>
            <a:r>
              <a:rPr lang="en-US" baseline="0" dirty="0"/>
              <a:t> understanding </a:t>
            </a:r>
            <a:r>
              <a:rPr lang="mr-IN" baseline="0" dirty="0"/>
              <a:t>–</a:t>
            </a:r>
            <a:r>
              <a:rPr lang="en-US" baseline="0" dirty="0"/>
              <a:t> men and women who will reign with Christ in the millennium, or the eternal state, or both.</a:t>
            </a:r>
          </a:p>
        </p:txBody>
      </p:sp>
      <p:sp>
        <p:nvSpPr>
          <p:cNvPr id="4" name="Slide Number Placeholder 3"/>
          <p:cNvSpPr>
            <a:spLocks noGrp="1"/>
          </p:cNvSpPr>
          <p:nvPr>
            <p:ph type="sldNum" sz="quarter" idx="10"/>
          </p:nvPr>
        </p:nvSpPr>
        <p:spPr/>
        <p:txBody>
          <a:bodyPr/>
          <a:lstStyle/>
          <a:p>
            <a:fld id="{A07EE668-FEF3-7B4A-96B7-608D9897B0EF}" type="slidenum">
              <a:rPr lang="en-US" smtClean="0"/>
              <a:t>24</a:t>
            </a:fld>
            <a:endParaRPr lang="en-US"/>
          </a:p>
        </p:txBody>
      </p:sp>
    </p:spTree>
    <p:extLst>
      <p:ext uri="{BB962C8B-B14F-4D97-AF65-F5344CB8AC3E}">
        <p14:creationId xmlns:p14="http://schemas.microsoft.com/office/powerpoint/2010/main" val="158546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See Holyoke envisioning process</a:t>
            </a:r>
            <a:r>
              <a:rPr lang="en-US" altLang="en-US" baseline="0" dirty="0"/>
              <a:t> for the description of purpose, mission and vision</a:t>
            </a:r>
            <a:endParaRPr lang="en-US" altLang="en-US" dirty="0"/>
          </a:p>
        </p:txBody>
      </p:sp>
      <p:sp>
        <p:nvSpPr>
          <p:cNvPr id="4" name="Slide Number Placeholder 3"/>
          <p:cNvSpPr>
            <a:spLocks noGrp="1"/>
          </p:cNvSpPr>
          <p:nvPr>
            <p:ph type="sldNum" sz="quarter" idx="5"/>
          </p:nvPr>
        </p:nvSpPr>
        <p:spPr/>
        <p:txBody>
          <a:bodyPr/>
          <a:lstStyle/>
          <a:p>
            <a:pPr>
              <a:defRPr/>
            </a:pPr>
            <a:fld id="{642BEE9F-839A-44AD-8162-F20E59F6C3EC}" type="slidenum">
              <a:rPr lang="en-US" smtClean="0"/>
              <a:pPr>
                <a:defRPr/>
              </a:pPr>
              <a:t>4</a:t>
            </a:fld>
            <a:endParaRPr lang="en-US"/>
          </a:p>
        </p:txBody>
      </p:sp>
    </p:spTree>
    <p:extLst>
      <p:ext uri="{BB962C8B-B14F-4D97-AF65-F5344CB8AC3E}">
        <p14:creationId xmlns:p14="http://schemas.microsoft.com/office/powerpoint/2010/main" val="4036665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25</a:t>
            </a:fld>
            <a:endParaRPr lang="en-US"/>
          </a:p>
        </p:txBody>
      </p:sp>
    </p:spTree>
    <p:extLst>
      <p:ext uri="{BB962C8B-B14F-4D97-AF65-F5344CB8AC3E}">
        <p14:creationId xmlns:p14="http://schemas.microsoft.com/office/powerpoint/2010/main" val="1905761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26</a:t>
            </a:fld>
            <a:endParaRPr lang="en-US"/>
          </a:p>
        </p:txBody>
      </p:sp>
    </p:spTree>
    <p:extLst>
      <p:ext uri="{BB962C8B-B14F-4D97-AF65-F5344CB8AC3E}">
        <p14:creationId xmlns:p14="http://schemas.microsoft.com/office/powerpoint/2010/main" val="1291852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step in the process of developing</a:t>
            </a:r>
            <a:r>
              <a:rPr lang="en-US" baseline="0" dirty="0"/>
              <a:t> a widely owned, unifying vision in small and medium sized churches is to look outward.</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30</a:t>
            </a:fld>
            <a:endParaRPr lang="en-US"/>
          </a:p>
        </p:txBody>
      </p:sp>
    </p:spTree>
    <p:extLst>
      <p:ext uri="{BB962C8B-B14F-4D97-AF65-F5344CB8AC3E}">
        <p14:creationId xmlns:p14="http://schemas.microsoft.com/office/powerpoint/2010/main" val="178346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dirty="0"/>
              <a:t>TASK FORCE</a:t>
            </a:r>
          </a:p>
          <a:p>
            <a:pPr marL="0" indent="0">
              <a:buFont typeface="Arial" charset="0"/>
              <a:buNone/>
            </a:pPr>
            <a:endParaRPr lang="en-US" b="1" dirty="0"/>
          </a:p>
          <a:p>
            <a:pPr marL="171450" indent="-171450">
              <a:buFont typeface="Arial" charset="0"/>
              <a:buChar char="•"/>
            </a:pPr>
            <a:r>
              <a:rPr lang="en-US" dirty="0"/>
              <a:t>Appoint a task force of seven people to study the demographic makeup of your church. </a:t>
            </a:r>
          </a:p>
          <a:p>
            <a:pPr marL="171450" indent="-171450">
              <a:buFont typeface="Arial" charset="0"/>
              <a:buChar char="•"/>
            </a:pPr>
            <a:r>
              <a:rPr lang="en-US" dirty="0"/>
              <a:t>Ask them to find out what group or groups of people your church primarily attracts and which group or groups your church has difficulty reaching. </a:t>
            </a:r>
          </a:p>
          <a:p>
            <a:pPr marL="171450" indent="-171450">
              <a:buFont typeface="Arial" charset="0"/>
              <a:buChar char="•"/>
            </a:pPr>
            <a:r>
              <a:rPr lang="en-US" dirty="0"/>
              <a:t>Ask them to identify underserved,</a:t>
            </a:r>
            <a:r>
              <a:rPr lang="en-US" baseline="0" dirty="0"/>
              <a:t> unwanted (there really are groups that churches don’t want to serve!), or unreached groups within your community (a later slide will say more about this).</a:t>
            </a:r>
            <a:endParaRPr lang="en-US" dirty="0"/>
          </a:p>
          <a:p>
            <a:pPr marL="171450" indent="-171450">
              <a:buFont typeface="Arial" charset="0"/>
              <a:buChar char="•"/>
            </a:pPr>
            <a:r>
              <a:rPr lang="en-US" dirty="0"/>
              <a:t>What insights and recommendations can they suggest so that your church could be more effective in its outreach?</a:t>
            </a:r>
          </a:p>
          <a:p>
            <a:pPr marL="0" indent="0">
              <a:buFont typeface="Arial" charset="0"/>
              <a:buNone/>
            </a:pPr>
            <a:endParaRPr lang="en-US" dirty="0"/>
          </a:p>
          <a:p>
            <a:pPr marL="0" indent="0">
              <a:buFont typeface="Arial" charset="0"/>
              <a:buNone/>
            </a:pPr>
            <a:r>
              <a:rPr lang="en-US" b="1" dirty="0"/>
              <a:t>IDENTIFY RECEPTIVE GROUPS</a:t>
            </a:r>
          </a:p>
          <a:p>
            <a:pPr marL="0" indent="0">
              <a:buFont typeface="Arial" charset="0"/>
              <a:buNone/>
            </a:pPr>
            <a:endParaRPr lang="en-US" b="1" dirty="0"/>
          </a:p>
          <a:p>
            <a:pPr marL="171450" indent="-171450">
              <a:buFont typeface="Arial" charset="0"/>
              <a:buChar char="•"/>
            </a:pPr>
            <a:endParaRPr lang="en-US" b="0" dirty="0"/>
          </a:p>
          <a:p>
            <a:pPr marL="0" indent="0">
              <a:buFont typeface="Arial" charset="0"/>
              <a:buNone/>
            </a:pPr>
            <a:r>
              <a:rPr lang="en-US" b="1" dirty="0"/>
              <a:t>FOCUS ON A TARGET GROUP</a:t>
            </a:r>
          </a:p>
          <a:p>
            <a:pPr marL="0" indent="0">
              <a:buFont typeface="Arial" charset="0"/>
              <a:buNone/>
            </a:pPr>
            <a:endParaRPr lang="en-US" b="0" dirty="0"/>
          </a:p>
          <a:p>
            <a:pPr marL="171450" indent="-171450">
              <a:buFont typeface="Arial" charset="0"/>
              <a:buChar char="•"/>
            </a:pPr>
            <a:r>
              <a:rPr lang="en-US" b="0" dirty="0"/>
              <a:t>A group of people who are similar to those</a:t>
            </a:r>
            <a:r>
              <a:rPr lang="en-US" b="0" baseline="0" dirty="0"/>
              <a:t> in the church; </a:t>
            </a:r>
            <a:r>
              <a:rPr lang="en-US" b="0" baseline="0" dirty="0" err="1"/>
              <a:t>esp</a:t>
            </a:r>
            <a:r>
              <a:rPr lang="en-US" b="0" baseline="0" dirty="0"/>
              <a:t> important in smaller churches</a:t>
            </a:r>
          </a:p>
          <a:p>
            <a:pPr marL="171450" indent="-171450">
              <a:buFont typeface="Arial" charset="0"/>
              <a:buChar char="•"/>
            </a:pPr>
            <a:r>
              <a:rPr lang="en-US" b="0" baseline="0" dirty="0"/>
              <a:t>Smaller churches should confine themselves to one or two groups who happen to be “closest” to the congregation. </a:t>
            </a:r>
          </a:p>
          <a:p>
            <a:pPr marL="171450" indent="-171450">
              <a:buFont typeface="Arial" charset="0"/>
              <a:buChar char="•"/>
            </a:pPr>
            <a:r>
              <a:rPr lang="en-US" b="0" baseline="0" dirty="0"/>
              <a:t>Larger churches will have the resources to build bridges to several different and perhaps very diverse groups within the community.</a:t>
            </a:r>
            <a:endParaRPr lang="en-US" b="0" dirty="0"/>
          </a:p>
        </p:txBody>
      </p:sp>
      <p:sp>
        <p:nvSpPr>
          <p:cNvPr id="4" name="Slide Number Placeholder 3"/>
          <p:cNvSpPr>
            <a:spLocks noGrp="1"/>
          </p:cNvSpPr>
          <p:nvPr>
            <p:ph type="sldNum" sz="quarter" idx="10"/>
          </p:nvPr>
        </p:nvSpPr>
        <p:spPr/>
        <p:txBody>
          <a:bodyPr/>
          <a:lstStyle/>
          <a:p>
            <a:fld id="{A07EE668-FEF3-7B4A-96B7-608D9897B0EF}" type="slidenum">
              <a:rPr lang="en-US" smtClean="0"/>
              <a:t>34</a:t>
            </a:fld>
            <a:endParaRPr lang="en-US"/>
          </a:p>
        </p:txBody>
      </p:sp>
    </p:spTree>
    <p:extLst>
      <p:ext uri="{BB962C8B-B14F-4D97-AF65-F5344CB8AC3E}">
        <p14:creationId xmlns:p14="http://schemas.microsoft.com/office/powerpoint/2010/main" val="76032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dirty="0"/>
              <a:t>TASK FORCE</a:t>
            </a:r>
          </a:p>
          <a:p>
            <a:pPr marL="0" indent="0">
              <a:buFont typeface="Arial" charset="0"/>
              <a:buNone/>
            </a:pPr>
            <a:endParaRPr lang="en-US" b="1" dirty="0"/>
          </a:p>
          <a:p>
            <a:pPr marL="171450" indent="-171450">
              <a:buFont typeface="Arial" charset="0"/>
              <a:buChar char="•"/>
            </a:pPr>
            <a:r>
              <a:rPr lang="en-US" dirty="0"/>
              <a:t>Appoint a task force of seven people to study the demographic makeup of your church. </a:t>
            </a:r>
          </a:p>
          <a:p>
            <a:pPr marL="171450" indent="-171450">
              <a:buFont typeface="Arial" charset="0"/>
              <a:buChar char="•"/>
            </a:pPr>
            <a:r>
              <a:rPr lang="en-US" dirty="0"/>
              <a:t>Ask them to find out what group or groups of people your church primarily attracts and which group or groups your church has difficulty reaching. </a:t>
            </a:r>
          </a:p>
          <a:p>
            <a:pPr marL="171450" indent="-171450">
              <a:buFont typeface="Arial" charset="0"/>
              <a:buChar char="•"/>
            </a:pPr>
            <a:r>
              <a:rPr lang="en-US" dirty="0"/>
              <a:t>Ask them to identify underserved,</a:t>
            </a:r>
            <a:r>
              <a:rPr lang="en-US" baseline="0" dirty="0"/>
              <a:t> unwanted (there really are groups that churches don’t want to serve!), or unreached groups within your community (a later slide will say more about this).</a:t>
            </a:r>
            <a:endParaRPr lang="en-US" dirty="0"/>
          </a:p>
          <a:p>
            <a:pPr marL="171450" indent="-171450">
              <a:buFont typeface="Arial" charset="0"/>
              <a:buChar char="•"/>
            </a:pPr>
            <a:r>
              <a:rPr lang="en-US" dirty="0"/>
              <a:t>What insights and recommendations can they suggest so that your church could be more effective in its outreach?</a:t>
            </a:r>
          </a:p>
          <a:p>
            <a:pPr marL="0" indent="0">
              <a:buFont typeface="Arial" charset="0"/>
              <a:buNone/>
            </a:pPr>
            <a:endParaRPr lang="en-US" dirty="0"/>
          </a:p>
          <a:p>
            <a:pPr marL="0" indent="0">
              <a:buFont typeface="Arial" charset="0"/>
              <a:buNone/>
            </a:pPr>
            <a:r>
              <a:rPr lang="en-US" b="1" dirty="0"/>
              <a:t>IDENTIFY RECEPTIVE GROUPS</a:t>
            </a:r>
          </a:p>
          <a:p>
            <a:pPr marL="0" indent="0">
              <a:buFont typeface="Arial" charset="0"/>
              <a:buNone/>
            </a:pPr>
            <a:endParaRPr lang="en-US" b="1" dirty="0"/>
          </a:p>
          <a:p>
            <a:pPr marL="171450" indent="-171450">
              <a:buFont typeface="Arial" charset="0"/>
              <a:buChar char="•"/>
            </a:pPr>
            <a:endParaRPr lang="en-US" b="0" dirty="0"/>
          </a:p>
          <a:p>
            <a:pPr marL="0" indent="0">
              <a:buFont typeface="Arial" charset="0"/>
              <a:buNone/>
            </a:pPr>
            <a:r>
              <a:rPr lang="en-US" b="1" dirty="0"/>
              <a:t>FOCUS ON A TARGET GROUP</a:t>
            </a:r>
          </a:p>
          <a:p>
            <a:pPr marL="0" indent="0">
              <a:buFont typeface="Arial" charset="0"/>
              <a:buNone/>
            </a:pPr>
            <a:endParaRPr lang="en-US" b="0" dirty="0"/>
          </a:p>
          <a:p>
            <a:pPr marL="171450" indent="-171450">
              <a:buFont typeface="Arial" charset="0"/>
              <a:buChar char="•"/>
            </a:pPr>
            <a:r>
              <a:rPr lang="en-US" b="0" dirty="0"/>
              <a:t>A group of people who are similar to those</a:t>
            </a:r>
            <a:r>
              <a:rPr lang="en-US" b="0" baseline="0" dirty="0"/>
              <a:t> in the church; </a:t>
            </a:r>
            <a:r>
              <a:rPr lang="en-US" b="0" baseline="0" dirty="0" err="1"/>
              <a:t>esp</a:t>
            </a:r>
            <a:r>
              <a:rPr lang="en-US" b="0" baseline="0" dirty="0"/>
              <a:t> important in smaller churches</a:t>
            </a:r>
          </a:p>
          <a:p>
            <a:pPr marL="171450" indent="-171450">
              <a:buFont typeface="Arial" charset="0"/>
              <a:buChar char="•"/>
            </a:pPr>
            <a:r>
              <a:rPr lang="en-US" b="0" baseline="0" dirty="0"/>
              <a:t>Smaller churches should confine themselves to one or two groups who happen to be “closest” to the congregation. </a:t>
            </a:r>
          </a:p>
          <a:p>
            <a:pPr marL="171450" indent="-171450">
              <a:buFont typeface="Arial" charset="0"/>
              <a:buChar char="•"/>
            </a:pPr>
            <a:r>
              <a:rPr lang="en-US" b="0" baseline="0" dirty="0"/>
              <a:t>Larger churches will have the resources to build bridges to several different and perhaps very diverse groups within the community.</a:t>
            </a:r>
            <a:endParaRPr lang="en-US" b="0" dirty="0"/>
          </a:p>
        </p:txBody>
      </p:sp>
      <p:sp>
        <p:nvSpPr>
          <p:cNvPr id="4" name="Slide Number Placeholder 3"/>
          <p:cNvSpPr>
            <a:spLocks noGrp="1"/>
          </p:cNvSpPr>
          <p:nvPr>
            <p:ph type="sldNum" sz="quarter" idx="10"/>
          </p:nvPr>
        </p:nvSpPr>
        <p:spPr/>
        <p:txBody>
          <a:bodyPr/>
          <a:lstStyle/>
          <a:p>
            <a:fld id="{A07EE668-FEF3-7B4A-96B7-608D9897B0EF}" type="slidenum">
              <a:rPr lang="en-US" smtClean="0"/>
              <a:t>35</a:t>
            </a:fld>
            <a:endParaRPr lang="en-US"/>
          </a:p>
        </p:txBody>
      </p:sp>
    </p:spTree>
    <p:extLst>
      <p:ext uri="{BB962C8B-B14F-4D97-AF65-F5344CB8AC3E}">
        <p14:creationId xmlns:p14="http://schemas.microsoft.com/office/powerpoint/2010/main" val="1936822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dirty="0"/>
              <a:t>TASK FORCE</a:t>
            </a:r>
          </a:p>
          <a:p>
            <a:pPr marL="0" indent="0">
              <a:buFont typeface="Arial" charset="0"/>
              <a:buNone/>
            </a:pPr>
            <a:endParaRPr lang="en-US" b="1" dirty="0"/>
          </a:p>
          <a:p>
            <a:pPr marL="171450" indent="-171450">
              <a:buFont typeface="Arial" charset="0"/>
              <a:buChar char="•"/>
            </a:pPr>
            <a:r>
              <a:rPr lang="en-US" dirty="0"/>
              <a:t>Appoint a task force of seven people to study the demographic makeup of your church. </a:t>
            </a:r>
          </a:p>
          <a:p>
            <a:pPr marL="171450" indent="-171450">
              <a:buFont typeface="Arial" charset="0"/>
              <a:buChar char="•"/>
            </a:pPr>
            <a:r>
              <a:rPr lang="en-US" dirty="0"/>
              <a:t>Ask them to find out what group or groups of people your church primarily attracts and which group or groups your church has difficulty reaching. </a:t>
            </a:r>
          </a:p>
          <a:p>
            <a:pPr marL="171450" indent="-171450">
              <a:buFont typeface="Arial" charset="0"/>
              <a:buChar char="•"/>
            </a:pPr>
            <a:r>
              <a:rPr lang="en-US" dirty="0"/>
              <a:t>Ask them to identify underserved,</a:t>
            </a:r>
            <a:r>
              <a:rPr lang="en-US" baseline="0" dirty="0"/>
              <a:t> unwanted (there really are groups that churches don’t want to serve!), or unreached groups within your community (a later slide will say more about this).</a:t>
            </a:r>
            <a:endParaRPr lang="en-US" dirty="0"/>
          </a:p>
          <a:p>
            <a:pPr marL="171450" indent="-171450">
              <a:buFont typeface="Arial" charset="0"/>
              <a:buChar char="•"/>
            </a:pPr>
            <a:r>
              <a:rPr lang="en-US" dirty="0"/>
              <a:t>What insights and recommendations can they suggest so that your church could be more effective in its outreach?</a:t>
            </a:r>
          </a:p>
          <a:p>
            <a:pPr marL="0" indent="0">
              <a:buFont typeface="Arial" charset="0"/>
              <a:buNone/>
            </a:pPr>
            <a:endParaRPr lang="en-US" dirty="0"/>
          </a:p>
          <a:p>
            <a:pPr marL="0" indent="0">
              <a:buFont typeface="Arial" charset="0"/>
              <a:buNone/>
            </a:pPr>
            <a:r>
              <a:rPr lang="en-US" b="1" dirty="0"/>
              <a:t>IDENTIFY RECEPTIVE GROUPS</a:t>
            </a:r>
          </a:p>
          <a:p>
            <a:pPr marL="0" indent="0">
              <a:buFont typeface="Arial" charset="0"/>
              <a:buNone/>
            </a:pPr>
            <a:endParaRPr lang="en-US" b="1" dirty="0"/>
          </a:p>
          <a:p>
            <a:pPr marL="171450" indent="-171450">
              <a:buFont typeface="Arial" charset="0"/>
              <a:buChar char="•"/>
            </a:pPr>
            <a:endParaRPr lang="en-US" b="0" dirty="0"/>
          </a:p>
          <a:p>
            <a:pPr marL="0" indent="0">
              <a:buFont typeface="Arial" charset="0"/>
              <a:buNone/>
            </a:pPr>
            <a:r>
              <a:rPr lang="en-US" b="1" dirty="0"/>
              <a:t>FOCUS ON A TARGET GROUP</a:t>
            </a:r>
          </a:p>
          <a:p>
            <a:pPr marL="0" indent="0">
              <a:buFont typeface="Arial" charset="0"/>
              <a:buNone/>
            </a:pPr>
            <a:endParaRPr lang="en-US" b="0" dirty="0"/>
          </a:p>
          <a:p>
            <a:pPr marL="171450" indent="-171450">
              <a:buFont typeface="Arial" charset="0"/>
              <a:buChar char="•"/>
            </a:pPr>
            <a:r>
              <a:rPr lang="en-US" b="0" dirty="0"/>
              <a:t>A group of people who are similar to those</a:t>
            </a:r>
            <a:r>
              <a:rPr lang="en-US" b="0" baseline="0" dirty="0"/>
              <a:t> in the church; </a:t>
            </a:r>
            <a:r>
              <a:rPr lang="en-US" b="0" baseline="0" dirty="0" err="1"/>
              <a:t>esp</a:t>
            </a:r>
            <a:r>
              <a:rPr lang="en-US" b="0" baseline="0" dirty="0"/>
              <a:t> important in smaller churches</a:t>
            </a:r>
          </a:p>
          <a:p>
            <a:pPr marL="171450" indent="-171450">
              <a:buFont typeface="Arial" charset="0"/>
              <a:buChar char="•"/>
            </a:pPr>
            <a:r>
              <a:rPr lang="en-US" b="0" baseline="0" dirty="0"/>
              <a:t>Smaller churches should confine themselves to one or two groups who happen to be “closest” to the congregation. </a:t>
            </a:r>
          </a:p>
          <a:p>
            <a:pPr marL="171450" indent="-171450">
              <a:buFont typeface="Arial" charset="0"/>
              <a:buChar char="•"/>
            </a:pPr>
            <a:r>
              <a:rPr lang="en-US" b="0" baseline="0" dirty="0"/>
              <a:t>Larger churches will have the resources to build bridges to several different and perhaps very diverse groups within the community.</a:t>
            </a:r>
            <a:endParaRPr lang="en-US" b="0" dirty="0"/>
          </a:p>
        </p:txBody>
      </p:sp>
      <p:sp>
        <p:nvSpPr>
          <p:cNvPr id="4" name="Slide Number Placeholder 3"/>
          <p:cNvSpPr>
            <a:spLocks noGrp="1"/>
          </p:cNvSpPr>
          <p:nvPr>
            <p:ph type="sldNum" sz="quarter" idx="10"/>
          </p:nvPr>
        </p:nvSpPr>
        <p:spPr/>
        <p:txBody>
          <a:bodyPr/>
          <a:lstStyle/>
          <a:p>
            <a:fld id="{A07EE668-FEF3-7B4A-96B7-608D9897B0EF}" type="slidenum">
              <a:rPr lang="en-US" smtClean="0"/>
              <a:t>36</a:t>
            </a:fld>
            <a:endParaRPr lang="en-US"/>
          </a:p>
        </p:txBody>
      </p:sp>
    </p:spTree>
    <p:extLst>
      <p:ext uri="{BB962C8B-B14F-4D97-AF65-F5344CB8AC3E}">
        <p14:creationId xmlns:p14="http://schemas.microsoft.com/office/powerpoint/2010/main" val="1350883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r>
              <a:rPr lang="en-US" baseline="0" dirty="0"/>
              <a:t> Hunter, quoted in GROW: A Journal of Church Growth, Evangelism and Discipleship 1 (1990): 5. Cited in Gary L. McIntosh, </a:t>
            </a:r>
            <a:r>
              <a:rPr lang="en-US" i="1" baseline="0" dirty="0"/>
              <a:t>Biblical Church Growth: How You Can Work with God to Build a Faithful Church </a:t>
            </a:r>
            <a:r>
              <a:rPr lang="en-US" baseline="0" dirty="0"/>
              <a:t>(Kindle Locations 2854-2855). Baker Publishing Group. Kindle Edition. </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37</a:t>
            </a:fld>
            <a:endParaRPr lang="en-US"/>
          </a:p>
        </p:txBody>
      </p:sp>
    </p:spTree>
    <p:extLst>
      <p:ext uri="{BB962C8B-B14F-4D97-AF65-F5344CB8AC3E}">
        <p14:creationId xmlns:p14="http://schemas.microsoft.com/office/powerpoint/2010/main" val="1974837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begin this process yourself. </a:t>
            </a:r>
          </a:p>
        </p:txBody>
      </p:sp>
      <p:sp>
        <p:nvSpPr>
          <p:cNvPr id="4" name="Slide Number Placeholder 3"/>
          <p:cNvSpPr>
            <a:spLocks noGrp="1"/>
          </p:cNvSpPr>
          <p:nvPr>
            <p:ph type="sldNum" sz="quarter" idx="10"/>
          </p:nvPr>
        </p:nvSpPr>
        <p:spPr/>
        <p:txBody>
          <a:bodyPr/>
          <a:lstStyle/>
          <a:p>
            <a:fld id="{A07EE668-FEF3-7B4A-96B7-608D9897B0EF}" type="slidenum">
              <a:rPr lang="en-US" smtClean="0"/>
              <a:t>38</a:t>
            </a:fld>
            <a:endParaRPr lang="en-US"/>
          </a:p>
        </p:txBody>
      </p:sp>
    </p:spTree>
    <p:extLst>
      <p:ext uri="{BB962C8B-B14F-4D97-AF65-F5344CB8AC3E}">
        <p14:creationId xmlns:p14="http://schemas.microsoft.com/office/powerpoint/2010/main" val="859153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your objective here is to </a:t>
            </a:r>
            <a:r>
              <a:rPr lang="en-US" u="sng" dirty="0"/>
              <a:t>get ownership</a:t>
            </a:r>
            <a:r>
              <a:rPr lang="en-US" u="none" dirty="0"/>
              <a:t> by the congregation, so once you’ve finished your preliminary assessment of potentially receptive communities, you want to delegate a task force (made up of church leaders and influencers) who will go out and </a:t>
            </a:r>
            <a:r>
              <a:rPr lang="en-US" i="1" u="none" dirty="0"/>
              <a:t>hear the stories</a:t>
            </a:r>
            <a:r>
              <a:rPr lang="en-US" i="0" u="none" dirty="0"/>
              <a:t> that will unlock their hearts and stoke creative ideas in their</a:t>
            </a:r>
            <a:r>
              <a:rPr lang="en-US" i="0" u="none" baseline="0" dirty="0"/>
              <a:t> minds.</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39</a:t>
            </a:fld>
            <a:endParaRPr lang="en-US"/>
          </a:p>
        </p:txBody>
      </p:sp>
    </p:spTree>
    <p:extLst>
      <p:ext uri="{BB962C8B-B14F-4D97-AF65-F5344CB8AC3E}">
        <p14:creationId xmlns:p14="http://schemas.microsoft.com/office/powerpoint/2010/main" val="106230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and vision overlap, but because mission is transcendent,</a:t>
            </a:r>
            <a:r>
              <a:rPr lang="en-US" baseline="0" dirty="0"/>
              <a:t> it looks beyond vision. Because vision is contextual, it refers to mission but includes additional information.</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43</a:t>
            </a:fld>
            <a:endParaRPr lang="en-US"/>
          </a:p>
        </p:txBody>
      </p:sp>
    </p:spTree>
    <p:extLst>
      <p:ext uri="{BB962C8B-B14F-4D97-AF65-F5344CB8AC3E}">
        <p14:creationId xmlns:p14="http://schemas.microsoft.com/office/powerpoint/2010/main" val="36866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See Holyoke envisioning process</a:t>
            </a:r>
            <a:r>
              <a:rPr lang="en-US" altLang="en-US" baseline="0" dirty="0"/>
              <a:t> for the description of purpose, mission and vision</a:t>
            </a:r>
            <a:endParaRPr lang="en-US" altLang="en-US" dirty="0"/>
          </a:p>
        </p:txBody>
      </p:sp>
      <p:sp>
        <p:nvSpPr>
          <p:cNvPr id="4" name="Slide Number Placeholder 3"/>
          <p:cNvSpPr>
            <a:spLocks noGrp="1"/>
          </p:cNvSpPr>
          <p:nvPr>
            <p:ph type="sldNum" sz="quarter" idx="5"/>
          </p:nvPr>
        </p:nvSpPr>
        <p:spPr/>
        <p:txBody>
          <a:bodyPr/>
          <a:lstStyle/>
          <a:p>
            <a:pPr>
              <a:defRPr/>
            </a:pPr>
            <a:fld id="{642BEE9F-839A-44AD-8162-F20E59F6C3EC}" type="slidenum">
              <a:rPr lang="en-US" smtClean="0"/>
              <a:pPr>
                <a:defRPr/>
              </a:pPr>
              <a:t>5</a:t>
            </a:fld>
            <a:endParaRPr lang="en-US"/>
          </a:p>
        </p:txBody>
      </p:sp>
    </p:spTree>
    <p:extLst>
      <p:ext uri="{BB962C8B-B14F-4D97-AF65-F5344CB8AC3E}">
        <p14:creationId xmlns:p14="http://schemas.microsoft.com/office/powerpoint/2010/main" val="60464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pastors will gravitate toward either “big picture” thinking </a:t>
            </a:r>
            <a:r>
              <a:rPr lang="mr-IN" dirty="0"/>
              <a:t>–</a:t>
            </a:r>
            <a:r>
              <a:rPr lang="en-US" dirty="0"/>
              <a:t> the ability to look at</a:t>
            </a:r>
            <a:r>
              <a:rPr lang="en-US" baseline="0" dirty="0"/>
              <a:t> the Bible, theology, and practical ministry as a whole and to see the future </a:t>
            </a:r>
            <a:r>
              <a:rPr lang="mr-IN" baseline="0" dirty="0"/>
              <a:t>–</a:t>
            </a:r>
            <a:r>
              <a:rPr lang="en-US" baseline="0" dirty="0"/>
              <a:t> or “fine detail” </a:t>
            </a:r>
            <a:r>
              <a:rPr lang="mr-IN" baseline="0" dirty="0"/>
              <a:t>–</a:t>
            </a:r>
            <a:r>
              <a:rPr lang="en-US" baseline="0" dirty="0"/>
              <a:t> here’s what we’re going to do and how we’re going to do it. In other words, most pastors will tend toward the blue / green side of the Leadership Style Grid or toward the Yellow / Red side. Developing and maintaining vision requires disciplines and behaviors from both sides; you have to learn to move fluidly between the big picture to the details and master both.</a:t>
            </a:r>
          </a:p>
          <a:p>
            <a:endParaRPr lang="en-US" baseline="0" dirty="0"/>
          </a:p>
          <a:p>
            <a:r>
              <a:rPr lang="en-US" baseline="0" dirty="0"/>
              <a:t>Vision is challenging because it is never “done.” As the church moves toward the realization of its vision, it will necessarily change and grow. Additional resources will become available (more people, additional funds, new opportunities). These additional resources need to be marshalled to the mission field, and this will require you to lead the process of developing a fresher, larger vision.</a:t>
            </a:r>
          </a:p>
        </p:txBody>
      </p:sp>
      <p:sp>
        <p:nvSpPr>
          <p:cNvPr id="4" name="Slide Number Placeholder 3"/>
          <p:cNvSpPr>
            <a:spLocks noGrp="1"/>
          </p:cNvSpPr>
          <p:nvPr>
            <p:ph type="sldNum" sz="quarter" idx="10"/>
          </p:nvPr>
        </p:nvSpPr>
        <p:spPr/>
        <p:txBody>
          <a:bodyPr/>
          <a:lstStyle/>
          <a:p>
            <a:fld id="{A07EE668-FEF3-7B4A-96B7-608D9897B0EF}" type="slidenum">
              <a:rPr lang="en-US" smtClean="0"/>
              <a:t>7</a:t>
            </a:fld>
            <a:endParaRPr lang="en-US"/>
          </a:p>
        </p:txBody>
      </p:sp>
    </p:spTree>
    <p:extLst>
      <p:ext uri="{BB962C8B-B14F-4D97-AF65-F5344CB8AC3E}">
        <p14:creationId xmlns:p14="http://schemas.microsoft.com/office/powerpoint/2010/main" val="56835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 previous life I was involved with an organization that trained, placed, and coached intentional interim pastors. We focused on troubled churches, and acted as agents of deliberate change. </a:t>
            </a:r>
          </a:p>
          <a:p>
            <a:endParaRPr lang="en-US" baseline="0" dirty="0"/>
          </a:p>
          <a:p>
            <a:r>
              <a:rPr lang="en-US" baseline="0" dirty="0"/>
              <a:t>One common theme we observed in most of the churches we served was ”vision whiplash.” When we examined the church records, we usually found evidence of a pastor who really didn’t know what he or she was supposed to be doing or how to go about it. </a:t>
            </a:r>
          </a:p>
          <a:p>
            <a:endParaRPr lang="en-US" baseline="0" dirty="0"/>
          </a:p>
          <a:p>
            <a:r>
              <a:rPr lang="en-US" baseline="0" dirty="0"/>
              <a:t>In the search for a “handle” these pastors would flit from one conference to the next in desperate hope of finally getting a grip on where and how to lead the church. In the interview phase of our assessments we found that most church members had become cynical about the pastor. They knew that every time the pastor went to another conference or work shop, they’d all be off in that direction </a:t>
            </a:r>
            <a:r>
              <a:rPr lang="mr-IN" baseline="0" dirty="0"/>
              <a:t>–</a:t>
            </a:r>
            <a:r>
              <a:rPr lang="en-US" baseline="0" dirty="0"/>
              <a:t> until his interest or his abilities ran out. Then it would be off to another conference and the cycle would repeat. </a:t>
            </a:r>
          </a:p>
          <a:p>
            <a:endParaRPr lang="en-US" baseline="0" dirty="0"/>
          </a:p>
          <a:p>
            <a:r>
              <a:rPr lang="en-US" baseline="0" dirty="0"/>
              <a:t>But many pastors don’t even follow this trajectory. They simply plod along week in and week out, continuing along a path that had been blazed many decades (or even centuries) earlier without realizing that there was no destination, no objective, and no legitimate means of allocating resources other than personal preference. In these congregations the “vision vacuum” is filled by the church members themselves.</a:t>
            </a:r>
          </a:p>
          <a:p>
            <a:endParaRPr lang="en-US" baseline="0" dirty="0"/>
          </a:p>
          <a:p>
            <a:r>
              <a:rPr lang="en-US" baseline="0" dirty="0"/>
              <a:t>This is the model for training in practical pastoral theology in North America today, and it is a complete failure. The results are self-evident: discourage pastors, bewildered believers, and deteriorating churches.</a:t>
            </a:r>
          </a:p>
        </p:txBody>
      </p:sp>
      <p:sp>
        <p:nvSpPr>
          <p:cNvPr id="4" name="Slide Number Placeholder 3"/>
          <p:cNvSpPr>
            <a:spLocks noGrp="1"/>
          </p:cNvSpPr>
          <p:nvPr>
            <p:ph type="sldNum" sz="quarter" idx="10"/>
          </p:nvPr>
        </p:nvSpPr>
        <p:spPr/>
        <p:txBody>
          <a:bodyPr/>
          <a:lstStyle/>
          <a:p>
            <a:fld id="{A07EE668-FEF3-7B4A-96B7-608D9897B0EF}" type="slidenum">
              <a:rPr lang="en-US" smtClean="0"/>
              <a:t>8</a:t>
            </a:fld>
            <a:endParaRPr lang="en-US"/>
          </a:p>
        </p:txBody>
      </p:sp>
    </p:spTree>
    <p:extLst>
      <p:ext uri="{BB962C8B-B14F-4D97-AF65-F5344CB8AC3E}">
        <p14:creationId xmlns:p14="http://schemas.microsoft.com/office/powerpoint/2010/main" val="5515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and vision overlap, but because mission is transcendent,</a:t>
            </a:r>
            <a:r>
              <a:rPr lang="en-US" baseline="0" dirty="0"/>
              <a:t> it looks beyond vision. Because vision is contextual, it refers to mission but includes additional information.</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9</a:t>
            </a:fld>
            <a:endParaRPr lang="en-US"/>
          </a:p>
        </p:txBody>
      </p:sp>
    </p:spTree>
    <p:extLst>
      <p:ext uri="{BB962C8B-B14F-4D97-AF65-F5344CB8AC3E}">
        <p14:creationId xmlns:p14="http://schemas.microsoft.com/office/powerpoint/2010/main" val="93511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and vision overlap, but because mission is transcendent,</a:t>
            </a:r>
            <a:r>
              <a:rPr lang="en-US" baseline="0" dirty="0"/>
              <a:t> it looks beyond vision. Because vision is contextual, it refers to mission but includes additional information.</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10</a:t>
            </a:fld>
            <a:endParaRPr lang="en-US"/>
          </a:p>
        </p:txBody>
      </p:sp>
    </p:spTree>
    <p:extLst>
      <p:ext uri="{BB962C8B-B14F-4D97-AF65-F5344CB8AC3E}">
        <p14:creationId xmlns:p14="http://schemas.microsoft.com/office/powerpoint/2010/main" val="186062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and vision overlap, but because mission is transcendent,</a:t>
            </a:r>
            <a:r>
              <a:rPr lang="en-US" baseline="0" dirty="0"/>
              <a:t> it looks beyond vision. Because vision is contextual, it refers to mission but includes additional information.</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11</a:t>
            </a:fld>
            <a:endParaRPr lang="en-US"/>
          </a:p>
        </p:txBody>
      </p:sp>
    </p:spTree>
    <p:extLst>
      <p:ext uri="{BB962C8B-B14F-4D97-AF65-F5344CB8AC3E}">
        <p14:creationId xmlns:p14="http://schemas.microsoft.com/office/powerpoint/2010/main" val="213548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change in your church </a:t>
            </a:r>
            <a:r>
              <a:rPr lang="mr-IN" dirty="0"/>
              <a:t>–</a:t>
            </a:r>
            <a:r>
              <a:rPr lang="en-US" dirty="0"/>
              <a:t> the </a:t>
            </a:r>
            <a:r>
              <a:rPr lang="en-US" u="sng" dirty="0"/>
              <a:t>transformation</a:t>
            </a:r>
            <a:r>
              <a:rPr lang="en-US" u="none" dirty="0"/>
              <a:t> of how your church members</a:t>
            </a:r>
            <a:r>
              <a:rPr lang="en-US" u="none" baseline="0" dirty="0"/>
              <a:t> think and of their value system </a:t>
            </a:r>
            <a:r>
              <a:rPr lang="mr-IN" u="none" baseline="0" dirty="0"/>
              <a:t>–</a:t>
            </a:r>
            <a:r>
              <a:rPr lang="en-US" u="none" baseline="0" dirty="0"/>
              <a:t> must begin with the highest, most transcendent, and most unchanging truth.</a:t>
            </a:r>
          </a:p>
          <a:p>
            <a:endParaRPr lang="en-US" u="none" baseline="0" dirty="0"/>
          </a:p>
          <a:p>
            <a:r>
              <a:rPr lang="en-US" u="none" baseline="0" dirty="0"/>
              <a:t>This will provide them with the handle they need to hold on to while life swirls around them.</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12</a:t>
            </a:fld>
            <a:endParaRPr lang="en-US"/>
          </a:p>
        </p:txBody>
      </p:sp>
    </p:spTree>
    <p:extLst>
      <p:ext uri="{BB962C8B-B14F-4D97-AF65-F5344CB8AC3E}">
        <p14:creationId xmlns:p14="http://schemas.microsoft.com/office/powerpoint/2010/main" val="1106755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B877B3-31C1-CD46-876B-4F977BE7BBC8}" type="datetime1">
              <a:rPr lang="en-US" smtClean="0"/>
              <a:t>1/15/23</a:t>
            </a:fld>
            <a:endParaRPr lang="en-US"/>
          </a:p>
        </p:txBody>
      </p:sp>
      <p:sp>
        <p:nvSpPr>
          <p:cNvPr id="5" name="Footer Placeholder 4"/>
          <p:cNvSpPr>
            <a:spLocks noGrp="1"/>
          </p:cNvSpPr>
          <p:nvPr>
            <p:ph type="ftr" sz="quarter" idx="11"/>
          </p:nvPr>
        </p:nvSpPr>
        <p:spPr/>
        <p:txBody>
          <a:bodyPr/>
          <a:lstStyle/>
          <a:p>
            <a:r>
              <a:rPr lang="de-DE"/>
              <a:t>© 2016 All Rights Reserved Turnaround Pastors Inc.</a:t>
            </a:r>
            <a:endParaRPr lang="en-US" dirty="0"/>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0487" y="210038"/>
            <a:ext cx="1861026" cy="820250"/>
          </a:xfrm>
          <a:prstGeom prst="rect">
            <a:avLst/>
          </a:prstGeom>
        </p:spPr>
      </p:pic>
    </p:spTree>
    <p:extLst>
      <p:ext uri="{BB962C8B-B14F-4D97-AF65-F5344CB8AC3E}">
        <p14:creationId xmlns:p14="http://schemas.microsoft.com/office/powerpoint/2010/main" val="3100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EC06D3-480F-E842-A71E-0DB6140EA82D}"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17894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C1422-A856-BF47-9FAA-7E790E87974F}"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39062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0371476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436160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191435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718032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67109530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441134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3100935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264211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02C80-43D0-9741-8545-FBBD920BAFE6}"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3250579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612167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8260426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647782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C879E1-6F06-1D46-B050-D388BF8C092E}"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70240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0EC870-DC17-3949-8000-30AD1F2E9875}" type="datetime1">
              <a:rPr lang="en-US" smtClean="0"/>
              <a:t>1/15/23</a:t>
            </a:fld>
            <a:endParaRPr lang="en-US"/>
          </a:p>
        </p:txBody>
      </p:sp>
      <p:sp>
        <p:nvSpPr>
          <p:cNvPr id="6" name="Footer Placeholder 5"/>
          <p:cNvSpPr>
            <a:spLocks noGrp="1"/>
          </p:cNvSpPr>
          <p:nvPr>
            <p:ph type="ftr" sz="quarter" idx="11"/>
          </p:nvPr>
        </p:nvSpPr>
        <p:spPr/>
        <p:txBody>
          <a:bodyPr/>
          <a:lstStyle/>
          <a:p>
            <a:r>
              <a:rPr lang="en-US"/>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0309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3231C2-D1EA-824E-ACEB-05CBB4575799}" type="datetime1">
              <a:rPr lang="en-US" smtClean="0"/>
              <a:t>1/15/23</a:t>
            </a:fld>
            <a:endParaRPr lang="en-US"/>
          </a:p>
        </p:txBody>
      </p:sp>
      <p:sp>
        <p:nvSpPr>
          <p:cNvPr id="8" name="Footer Placeholder 7"/>
          <p:cNvSpPr>
            <a:spLocks noGrp="1"/>
          </p:cNvSpPr>
          <p:nvPr>
            <p:ph type="ftr" sz="quarter" idx="11"/>
          </p:nvPr>
        </p:nvSpPr>
        <p:spPr/>
        <p:txBody>
          <a:bodyPr/>
          <a:lstStyle/>
          <a:p>
            <a:r>
              <a:rPr lang="en-US"/>
              <a:t>© 2016 All Rights Reserved Turnaround Pastors Inc.</a:t>
            </a:r>
          </a:p>
        </p:txBody>
      </p:sp>
      <p:sp>
        <p:nvSpPr>
          <p:cNvPr id="9" name="Slide Number Placeholder 8"/>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88715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0D89C-AF32-5949-AC08-98C7B451C8B1}" type="datetime1">
              <a:rPr lang="en-US" smtClean="0"/>
              <a:t>1/15/23</a:t>
            </a:fld>
            <a:endParaRPr lang="en-US"/>
          </a:p>
        </p:txBody>
      </p:sp>
      <p:sp>
        <p:nvSpPr>
          <p:cNvPr id="4" name="Footer Placeholder 3"/>
          <p:cNvSpPr>
            <a:spLocks noGrp="1"/>
          </p:cNvSpPr>
          <p:nvPr>
            <p:ph type="ftr" sz="quarter" idx="11"/>
          </p:nvPr>
        </p:nvSpPr>
        <p:spPr/>
        <p:txBody>
          <a:bodyPr/>
          <a:lstStyle/>
          <a:p>
            <a:r>
              <a:rPr lang="en-US"/>
              <a:t>© 2016 All Rights Reserved Turnaround Pastors Inc.</a:t>
            </a:r>
          </a:p>
        </p:txBody>
      </p:sp>
      <p:sp>
        <p:nvSpPr>
          <p:cNvPr id="5" name="Slide Number Placeholder 4"/>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85668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0D41A-1C74-C74C-9084-885A4EBBAC18}" type="datetime1">
              <a:rPr lang="en-US" smtClean="0"/>
              <a:t>1/15/23</a:t>
            </a:fld>
            <a:endParaRPr lang="en-US"/>
          </a:p>
        </p:txBody>
      </p:sp>
      <p:sp>
        <p:nvSpPr>
          <p:cNvPr id="3" name="Footer Placeholder 2"/>
          <p:cNvSpPr>
            <a:spLocks noGrp="1"/>
          </p:cNvSpPr>
          <p:nvPr>
            <p:ph type="ftr" sz="quarter" idx="11"/>
          </p:nvPr>
        </p:nvSpPr>
        <p:spPr/>
        <p:txBody>
          <a:bodyPr/>
          <a:lstStyle/>
          <a:p>
            <a:r>
              <a:rPr lang="en-US"/>
              <a:t>© 2016 All Rights Reserved Turnaround Pastors Inc.</a:t>
            </a:r>
          </a:p>
        </p:txBody>
      </p:sp>
      <p:sp>
        <p:nvSpPr>
          <p:cNvPr id="4" name="Slide Number Placeholder 3"/>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50720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D19250-8A9D-B74E-94C4-E6B80C56CB4A}" type="datetime1">
              <a:rPr lang="en-US" smtClean="0"/>
              <a:t>1/15/23</a:t>
            </a:fld>
            <a:endParaRPr lang="en-US"/>
          </a:p>
        </p:txBody>
      </p:sp>
      <p:sp>
        <p:nvSpPr>
          <p:cNvPr id="6" name="Footer Placeholder 5"/>
          <p:cNvSpPr>
            <a:spLocks noGrp="1"/>
          </p:cNvSpPr>
          <p:nvPr>
            <p:ph type="ftr" sz="quarter" idx="11"/>
          </p:nvPr>
        </p:nvSpPr>
        <p:spPr/>
        <p:txBody>
          <a:bodyPr/>
          <a:lstStyle/>
          <a:p>
            <a:r>
              <a:rPr lang="en-US"/>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87475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1E230-BF16-9547-8AAB-8117C232ED05}" type="datetime1">
              <a:rPr lang="en-US" smtClean="0"/>
              <a:t>1/15/23</a:t>
            </a:fld>
            <a:endParaRPr lang="en-US"/>
          </a:p>
        </p:txBody>
      </p:sp>
      <p:sp>
        <p:nvSpPr>
          <p:cNvPr id="6" name="Footer Placeholder 5"/>
          <p:cNvSpPr>
            <a:spLocks noGrp="1"/>
          </p:cNvSpPr>
          <p:nvPr>
            <p:ph type="ftr" sz="quarter" idx="11"/>
          </p:nvPr>
        </p:nvSpPr>
        <p:spPr/>
        <p:txBody>
          <a:bodyPr/>
          <a:lstStyle/>
          <a:p>
            <a:r>
              <a:rPr lang="en-US"/>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130594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50000">
              <a:schemeClr val="accent2">
                <a:lumMod val="0"/>
                <a:lumOff val="100000"/>
              </a:schemeClr>
            </a:gs>
            <a:gs pos="100000">
              <a:schemeClr val="accent2">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6D7F8-8384-7B43-A492-EB53476EEEC7}" type="datetime1">
              <a:rPr lang="en-US" smtClean="0"/>
              <a:t>1/15/23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 2016 All Rights Reserved Turnaround Pastors Inc.</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16EAB-F610-4270-A282-65417274D179}" type="slidenum">
              <a:rPr lang="en-US" smtClean="0"/>
              <a:t>‹#›</a:t>
            </a:fld>
            <a:endParaRPr lang="en-US"/>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070487" y="210038"/>
            <a:ext cx="1861026" cy="820250"/>
          </a:xfrm>
          <a:prstGeom prst="rect">
            <a:avLst/>
          </a:prstGeom>
        </p:spPr>
      </p:pic>
    </p:spTree>
    <p:extLst>
      <p:ext uri="{BB962C8B-B14F-4D97-AF65-F5344CB8AC3E}">
        <p14:creationId xmlns:p14="http://schemas.microsoft.com/office/powerpoint/2010/main" val="3684581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5356502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8557"/>
            <a:ext cx="7772400" cy="2387600"/>
          </a:xfrm>
        </p:spPr>
        <p:txBody>
          <a:bodyPr/>
          <a:lstStyle/>
          <a:p>
            <a:r>
              <a:rPr lang="en-US" dirty="0"/>
              <a:t>Grasping Vision for Your Ministry Context</a:t>
            </a:r>
          </a:p>
        </p:txBody>
      </p:sp>
      <p:sp>
        <p:nvSpPr>
          <p:cNvPr id="3" name="Subtitle 2"/>
          <p:cNvSpPr>
            <a:spLocks noGrp="1"/>
          </p:cNvSpPr>
          <p:nvPr>
            <p:ph type="subTitle" idx="1"/>
          </p:nvPr>
        </p:nvSpPr>
        <p:spPr>
          <a:xfrm>
            <a:off x="1143000" y="3138232"/>
            <a:ext cx="6858000" cy="2118278"/>
          </a:xfrm>
        </p:spPr>
        <p:txBody>
          <a:bodyPr>
            <a:normAutofit lnSpcReduction="10000"/>
          </a:bodyPr>
          <a:lstStyle/>
          <a:p>
            <a:r>
              <a:rPr lang="en-US" dirty="0"/>
              <a:t>Turnaround Pastors, Inc.</a:t>
            </a:r>
          </a:p>
          <a:p>
            <a:r>
              <a:rPr lang="en-US" dirty="0"/>
              <a:t>Copyright © 2017</a:t>
            </a:r>
          </a:p>
          <a:p>
            <a:r>
              <a:rPr lang="en-US" dirty="0"/>
              <a:t>Turnaround Pastors, Inc.</a:t>
            </a:r>
          </a:p>
          <a:p>
            <a:r>
              <a:rPr lang="en-US" dirty="0"/>
              <a:t>Gordon E. Penfold, Lavern E. Brown, Gary J. Westra</a:t>
            </a:r>
          </a:p>
          <a:p>
            <a:r>
              <a:rPr lang="en-US" dirty="0"/>
              <a:t>This material may be used if proper credit is given.</a:t>
            </a:r>
          </a:p>
          <a:p>
            <a:endParaRPr lang="en-US" dirty="0"/>
          </a:p>
          <a:p>
            <a:endParaRPr lang="en-US" dirty="0"/>
          </a:p>
        </p:txBody>
      </p:sp>
      <p:sp>
        <p:nvSpPr>
          <p:cNvPr id="4" name="Rectangle 3"/>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Gordon Penfold for Doctor of Ministry Students</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3777456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Elements of Vision</a:t>
            </a:r>
          </a:p>
        </p:txBody>
      </p:sp>
      <p:sp>
        <p:nvSpPr>
          <p:cNvPr id="5" name="Oval 4"/>
          <p:cNvSpPr/>
          <p:nvPr/>
        </p:nvSpPr>
        <p:spPr>
          <a:xfrm>
            <a:off x="3185902" y="1385375"/>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What is God doing?</a:t>
            </a:r>
          </a:p>
        </p:txBody>
      </p:sp>
      <p:sp>
        <p:nvSpPr>
          <p:cNvPr id="6" name="Oval 5"/>
          <p:cNvSpPr/>
          <p:nvPr/>
        </p:nvSpPr>
        <p:spPr>
          <a:xfrm>
            <a:off x="2073993"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What is</a:t>
            </a:r>
            <a:br>
              <a:rPr lang="en-US" sz="2400" b="1" dirty="0">
                <a:solidFill>
                  <a:schemeClr val="tx1"/>
                </a:solidFill>
              </a:rPr>
            </a:br>
            <a:r>
              <a:rPr lang="en-US" sz="2400" b="1" dirty="0">
                <a:solidFill>
                  <a:schemeClr val="tx1"/>
                </a:solidFill>
              </a:rPr>
              <a:t>our field?</a:t>
            </a:r>
          </a:p>
        </p:txBody>
      </p:sp>
      <p:sp>
        <p:nvSpPr>
          <p:cNvPr id="7" name="Oval 6"/>
          <p:cNvSpPr/>
          <p:nvPr/>
        </p:nvSpPr>
        <p:spPr>
          <a:xfrm>
            <a:off x="4297811"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Who are </a:t>
            </a:r>
            <a:br>
              <a:rPr lang="en-US" sz="2400" b="1" dirty="0">
                <a:solidFill>
                  <a:schemeClr val="tx1"/>
                </a:solidFill>
              </a:rPr>
            </a:br>
            <a:r>
              <a:rPr lang="en-US" sz="2400" b="1" dirty="0">
                <a:solidFill>
                  <a:schemeClr val="tx1"/>
                </a:solidFill>
              </a:rPr>
              <a:t>we?</a:t>
            </a:r>
          </a:p>
        </p:txBody>
      </p:sp>
      <p:sp>
        <p:nvSpPr>
          <p:cNvPr id="8" name="Freeform 7"/>
          <p:cNvSpPr/>
          <p:nvPr/>
        </p:nvSpPr>
        <p:spPr>
          <a:xfrm>
            <a:off x="4330460" y="3530478"/>
            <a:ext cx="845389" cy="948905"/>
          </a:xfrm>
          <a:custGeom>
            <a:avLst/>
            <a:gdLst>
              <a:gd name="connsiteX0" fmla="*/ 422695 w 845389"/>
              <a:gd name="connsiteY0" fmla="*/ 0 h 948905"/>
              <a:gd name="connsiteX1" fmla="*/ 172529 w 845389"/>
              <a:gd name="connsiteY1" fmla="*/ 301924 h 948905"/>
              <a:gd name="connsiteX2" fmla="*/ 94891 w 845389"/>
              <a:gd name="connsiteY2" fmla="*/ 474453 h 948905"/>
              <a:gd name="connsiteX3" fmla="*/ 34506 w 845389"/>
              <a:gd name="connsiteY3" fmla="*/ 681487 h 948905"/>
              <a:gd name="connsiteX4" fmla="*/ 0 w 845389"/>
              <a:gd name="connsiteY4" fmla="*/ 828136 h 948905"/>
              <a:gd name="connsiteX5" fmla="*/ 0 w 845389"/>
              <a:gd name="connsiteY5" fmla="*/ 914400 h 948905"/>
              <a:gd name="connsiteX6" fmla="*/ 155276 w 845389"/>
              <a:gd name="connsiteY6" fmla="*/ 940279 h 948905"/>
              <a:gd name="connsiteX7" fmla="*/ 370936 w 845389"/>
              <a:gd name="connsiteY7" fmla="*/ 948905 h 948905"/>
              <a:gd name="connsiteX8" fmla="*/ 560717 w 845389"/>
              <a:gd name="connsiteY8" fmla="*/ 948905 h 948905"/>
              <a:gd name="connsiteX9" fmla="*/ 690114 w 845389"/>
              <a:gd name="connsiteY9" fmla="*/ 931653 h 948905"/>
              <a:gd name="connsiteX10" fmla="*/ 802257 w 845389"/>
              <a:gd name="connsiteY10" fmla="*/ 914400 h 948905"/>
              <a:gd name="connsiteX11" fmla="*/ 845389 w 845389"/>
              <a:gd name="connsiteY11" fmla="*/ 879894 h 948905"/>
              <a:gd name="connsiteX12" fmla="*/ 810883 w 845389"/>
              <a:gd name="connsiteY12" fmla="*/ 690113 h 948905"/>
              <a:gd name="connsiteX13" fmla="*/ 733246 w 845389"/>
              <a:gd name="connsiteY13" fmla="*/ 474453 h 948905"/>
              <a:gd name="connsiteX14" fmla="*/ 655608 w 845389"/>
              <a:gd name="connsiteY14" fmla="*/ 319177 h 948905"/>
              <a:gd name="connsiteX15" fmla="*/ 543465 w 845389"/>
              <a:gd name="connsiteY15" fmla="*/ 155275 h 948905"/>
              <a:gd name="connsiteX16" fmla="*/ 457200 w 845389"/>
              <a:gd name="connsiteY16" fmla="*/ 51758 h 948905"/>
              <a:gd name="connsiteX17" fmla="*/ 422695 w 845389"/>
              <a:gd name="connsiteY17" fmla="*/ 0 h 94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5389" h="948905">
                <a:moveTo>
                  <a:pt x="422695" y="0"/>
                </a:moveTo>
                <a:lnTo>
                  <a:pt x="172529" y="301924"/>
                </a:lnTo>
                <a:lnTo>
                  <a:pt x="94891" y="474453"/>
                </a:lnTo>
                <a:lnTo>
                  <a:pt x="34506" y="681487"/>
                </a:lnTo>
                <a:lnTo>
                  <a:pt x="0" y="828136"/>
                </a:lnTo>
                <a:lnTo>
                  <a:pt x="0" y="914400"/>
                </a:lnTo>
                <a:lnTo>
                  <a:pt x="155276" y="940279"/>
                </a:lnTo>
                <a:lnTo>
                  <a:pt x="370936" y="948905"/>
                </a:lnTo>
                <a:lnTo>
                  <a:pt x="560717" y="948905"/>
                </a:lnTo>
                <a:lnTo>
                  <a:pt x="690114" y="931653"/>
                </a:lnTo>
                <a:lnTo>
                  <a:pt x="802257" y="914400"/>
                </a:lnTo>
                <a:lnTo>
                  <a:pt x="845389" y="879894"/>
                </a:lnTo>
                <a:lnTo>
                  <a:pt x="810883" y="690113"/>
                </a:lnTo>
                <a:lnTo>
                  <a:pt x="733246" y="474453"/>
                </a:lnTo>
                <a:lnTo>
                  <a:pt x="655608" y="319177"/>
                </a:lnTo>
                <a:lnTo>
                  <a:pt x="543465" y="155275"/>
                </a:lnTo>
                <a:lnTo>
                  <a:pt x="457200" y="51758"/>
                </a:lnTo>
                <a:lnTo>
                  <a:pt x="422695" y="0"/>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4642A694-85BD-E64C-8039-8C63140AFAE9}" type="datetime1">
              <a:rPr lang="en-US" smtClean="0"/>
              <a:t>1/15/23</a:t>
            </a:fld>
            <a:endParaRPr lang="en-US"/>
          </a:p>
        </p:txBody>
      </p:sp>
      <p:sp>
        <p:nvSpPr>
          <p:cNvPr id="4" name="Footer Placeholder 3"/>
          <p:cNvSpPr>
            <a:spLocks noGrp="1"/>
          </p:cNvSpPr>
          <p:nvPr>
            <p:ph type="ftr" sz="quarter" idx="11"/>
          </p:nvPr>
        </p:nvSpPr>
        <p:spPr/>
        <p:txBody>
          <a:bodyPr/>
          <a:lstStyle/>
          <a:p>
            <a:r>
              <a:rPr lang="en-US"/>
              <a:t>© 2016 All Rights Reserved Turnaround Pastors Inc.</a:t>
            </a:r>
          </a:p>
        </p:txBody>
      </p:sp>
      <p:sp>
        <p:nvSpPr>
          <p:cNvPr id="9" name="Slide Number Placeholder 8"/>
          <p:cNvSpPr>
            <a:spLocks noGrp="1"/>
          </p:cNvSpPr>
          <p:nvPr>
            <p:ph type="sldNum" sz="quarter" idx="12"/>
          </p:nvPr>
        </p:nvSpPr>
        <p:spPr/>
        <p:txBody>
          <a:bodyPr/>
          <a:lstStyle/>
          <a:p>
            <a:fld id="{E8416EAB-F610-4270-A282-65417274D179}" type="slidenum">
              <a:rPr lang="en-US" smtClean="0"/>
              <a:t>10</a:t>
            </a:fld>
            <a:endParaRPr lang="en-US"/>
          </a:p>
        </p:txBody>
      </p:sp>
    </p:spTree>
    <p:extLst>
      <p:ext uri="{BB962C8B-B14F-4D97-AF65-F5344CB8AC3E}">
        <p14:creationId xmlns:p14="http://schemas.microsoft.com/office/powerpoint/2010/main" val="212025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Elements of Vision</a:t>
            </a:r>
          </a:p>
        </p:txBody>
      </p:sp>
      <p:sp>
        <p:nvSpPr>
          <p:cNvPr id="5" name="Oval 4"/>
          <p:cNvSpPr/>
          <p:nvPr/>
        </p:nvSpPr>
        <p:spPr>
          <a:xfrm>
            <a:off x="3185902" y="1385375"/>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70C0"/>
                </a:solidFill>
              </a:rPr>
              <a:t>UP</a:t>
            </a:r>
            <a:endParaRPr lang="en-US" sz="5400" dirty="0">
              <a:solidFill>
                <a:schemeClr val="tx1"/>
              </a:solidFill>
            </a:endParaRPr>
          </a:p>
        </p:txBody>
      </p:sp>
      <p:sp>
        <p:nvSpPr>
          <p:cNvPr id="6" name="Oval 5"/>
          <p:cNvSpPr/>
          <p:nvPr/>
        </p:nvSpPr>
        <p:spPr>
          <a:xfrm>
            <a:off x="2073993"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70C0"/>
                </a:solidFill>
              </a:rPr>
              <a:t>OUT</a:t>
            </a:r>
            <a:endParaRPr lang="en-US" sz="5400" dirty="0">
              <a:solidFill>
                <a:schemeClr val="tx1"/>
              </a:solidFill>
            </a:endParaRPr>
          </a:p>
        </p:txBody>
      </p:sp>
      <p:sp>
        <p:nvSpPr>
          <p:cNvPr id="7" name="Oval 6"/>
          <p:cNvSpPr/>
          <p:nvPr/>
        </p:nvSpPr>
        <p:spPr>
          <a:xfrm>
            <a:off x="4297811"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70C0"/>
                </a:solidFill>
              </a:rPr>
              <a:t>IN</a:t>
            </a:r>
            <a:endParaRPr lang="en-US" sz="5400" dirty="0">
              <a:solidFill>
                <a:schemeClr val="tx1"/>
              </a:solidFill>
            </a:endParaRPr>
          </a:p>
        </p:txBody>
      </p:sp>
      <p:sp>
        <p:nvSpPr>
          <p:cNvPr id="8" name="Freeform 7"/>
          <p:cNvSpPr/>
          <p:nvPr/>
        </p:nvSpPr>
        <p:spPr>
          <a:xfrm>
            <a:off x="4330460" y="3530478"/>
            <a:ext cx="845389" cy="948905"/>
          </a:xfrm>
          <a:custGeom>
            <a:avLst/>
            <a:gdLst>
              <a:gd name="connsiteX0" fmla="*/ 422695 w 845389"/>
              <a:gd name="connsiteY0" fmla="*/ 0 h 948905"/>
              <a:gd name="connsiteX1" fmla="*/ 172529 w 845389"/>
              <a:gd name="connsiteY1" fmla="*/ 301924 h 948905"/>
              <a:gd name="connsiteX2" fmla="*/ 94891 w 845389"/>
              <a:gd name="connsiteY2" fmla="*/ 474453 h 948905"/>
              <a:gd name="connsiteX3" fmla="*/ 34506 w 845389"/>
              <a:gd name="connsiteY3" fmla="*/ 681487 h 948905"/>
              <a:gd name="connsiteX4" fmla="*/ 0 w 845389"/>
              <a:gd name="connsiteY4" fmla="*/ 828136 h 948905"/>
              <a:gd name="connsiteX5" fmla="*/ 0 w 845389"/>
              <a:gd name="connsiteY5" fmla="*/ 914400 h 948905"/>
              <a:gd name="connsiteX6" fmla="*/ 155276 w 845389"/>
              <a:gd name="connsiteY6" fmla="*/ 940279 h 948905"/>
              <a:gd name="connsiteX7" fmla="*/ 370936 w 845389"/>
              <a:gd name="connsiteY7" fmla="*/ 948905 h 948905"/>
              <a:gd name="connsiteX8" fmla="*/ 560717 w 845389"/>
              <a:gd name="connsiteY8" fmla="*/ 948905 h 948905"/>
              <a:gd name="connsiteX9" fmla="*/ 690114 w 845389"/>
              <a:gd name="connsiteY9" fmla="*/ 931653 h 948905"/>
              <a:gd name="connsiteX10" fmla="*/ 802257 w 845389"/>
              <a:gd name="connsiteY10" fmla="*/ 914400 h 948905"/>
              <a:gd name="connsiteX11" fmla="*/ 845389 w 845389"/>
              <a:gd name="connsiteY11" fmla="*/ 879894 h 948905"/>
              <a:gd name="connsiteX12" fmla="*/ 810883 w 845389"/>
              <a:gd name="connsiteY12" fmla="*/ 690113 h 948905"/>
              <a:gd name="connsiteX13" fmla="*/ 733246 w 845389"/>
              <a:gd name="connsiteY13" fmla="*/ 474453 h 948905"/>
              <a:gd name="connsiteX14" fmla="*/ 655608 w 845389"/>
              <a:gd name="connsiteY14" fmla="*/ 319177 h 948905"/>
              <a:gd name="connsiteX15" fmla="*/ 543465 w 845389"/>
              <a:gd name="connsiteY15" fmla="*/ 155275 h 948905"/>
              <a:gd name="connsiteX16" fmla="*/ 457200 w 845389"/>
              <a:gd name="connsiteY16" fmla="*/ 51758 h 948905"/>
              <a:gd name="connsiteX17" fmla="*/ 422695 w 845389"/>
              <a:gd name="connsiteY17" fmla="*/ 0 h 94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5389" h="948905">
                <a:moveTo>
                  <a:pt x="422695" y="0"/>
                </a:moveTo>
                <a:lnTo>
                  <a:pt x="172529" y="301924"/>
                </a:lnTo>
                <a:lnTo>
                  <a:pt x="94891" y="474453"/>
                </a:lnTo>
                <a:lnTo>
                  <a:pt x="34506" y="681487"/>
                </a:lnTo>
                <a:lnTo>
                  <a:pt x="0" y="828136"/>
                </a:lnTo>
                <a:lnTo>
                  <a:pt x="0" y="914400"/>
                </a:lnTo>
                <a:lnTo>
                  <a:pt x="155276" y="940279"/>
                </a:lnTo>
                <a:lnTo>
                  <a:pt x="370936" y="948905"/>
                </a:lnTo>
                <a:lnTo>
                  <a:pt x="560717" y="948905"/>
                </a:lnTo>
                <a:lnTo>
                  <a:pt x="690114" y="931653"/>
                </a:lnTo>
                <a:lnTo>
                  <a:pt x="802257" y="914400"/>
                </a:lnTo>
                <a:lnTo>
                  <a:pt x="845389" y="879894"/>
                </a:lnTo>
                <a:lnTo>
                  <a:pt x="810883" y="690113"/>
                </a:lnTo>
                <a:lnTo>
                  <a:pt x="733246" y="474453"/>
                </a:lnTo>
                <a:lnTo>
                  <a:pt x="655608" y="319177"/>
                </a:lnTo>
                <a:lnTo>
                  <a:pt x="543465" y="155275"/>
                </a:lnTo>
                <a:lnTo>
                  <a:pt x="457200" y="51758"/>
                </a:lnTo>
                <a:lnTo>
                  <a:pt x="422695" y="0"/>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4642A694-85BD-E64C-8039-8C63140AFAE9}" type="datetime1">
              <a:rPr lang="en-US" smtClean="0"/>
              <a:t>1/15/23</a:t>
            </a:fld>
            <a:endParaRPr lang="en-US"/>
          </a:p>
        </p:txBody>
      </p:sp>
      <p:sp>
        <p:nvSpPr>
          <p:cNvPr id="4" name="Footer Placeholder 3"/>
          <p:cNvSpPr>
            <a:spLocks noGrp="1"/>
          </p:cNvSpPr>
          <p:nvPr>
            <p:ph type="ftr" sz="quarter" idx="11"/>
          </p:nvPr>
        </p:nvSpPr>
        <p:spPr/>
        <p:txBody>
          <a:bodyPr/>
          <a:lstStyle/>
          <a:p>
            <a:r>
              <a:rPr lang="en-US"/>
              <a:t>© 2016 All Rights Reserved Turnaround Pastors Inc.</a:t>
            </a:r>
          </a:p>
        </p:txBody>
      </p:sp>
      <p:sp>
        <p:nvSpPr>
          <p:cNvPr id="9" name="Slide Number Placeholder 8"/>
          <p:cNvSpPr>
            <a:spLocks noGrp="1"/>
          </p:cNvSpPr>
          <p:nvPr>
            <p:ph type="sldNum" sz="quarter" idx="12"/>
          </p:nvPr>
        </p:nvSpPr>
        <p:spPr/>
        <p:txBody>
          <a:bodyPr/>
          <a:lstStyle/>
          <a:p>
            <a:fld id="{E8416EAB-F610-4270-A282-65417274D179}" type="slidenum">
              <a:rPr lang="en-US" smtClean="0"/>
              <a:t>11</a:t>
            </a:fld>
            <a:endParaRPr lang="en-US"/>
          </a:p>
        </p:txBody>
      </p:sp>
    </p:spTree>
    <p:extLst>
      <p:ext uri="{BB962C8B-B14F-4D97-AF65-F5344CB8AC3E}">
        <p14:creationId xmlns:p14="http://schemas.microsoft.com/office/powerpoint/2010/main" val="213521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God’s Mission</a:t>
            </a:r>
          </a:p>
        </p:txBody>
      </p:sp>
      <p:sp>
        <p:nvSpPr>
          <p:cNvPr id="3" name="Content Placeholder 2"/>
          <p:cNvSpPr>
            <a:spLocks noGrp="1"/>
          </p:cNvSpPr>
          <p:nvPr>
            <p:ph idx="1"/>
          </p:nvPr>
        </p:nvSpPr>
        <p:spPr/>
        <p:txBody>
          <a:bodyPr/>
          <a:lstStyle/>
          <a:p>
            <a:r>
              <a:rPr lang="en-US" dirty="0"/>
              <a:t>The </a:t>
            </a:r>
            <a:r>
              <a:rPr lang="en-US" b="1" dirty="0"/>
              <a:t>first step </a:t>
            </a:r>
            <a:r>
              <a:rPr lang="en-US" dirty="0"/>
              <a:t>in guiding your church toward a vision that everyone owns is to insure that everyone understands the mission.</a:t>
            </a:r>
          </a:p>
          <a:p>
            <a:r>
              <a:rPr lang="en-US" dirty="0"/>
              <a:t>You must explain two truths to the church:</a:t>
            </a:r>
            <a:br>
              <a:rPr lang="en-US" dirty="0"/>
            </a:br>
            <a:endParaRPr lang="en-US" dirty="0"/>
          </a:p>
          <a:p>
            <a:pPr marL="914400" lvl="1" indent="-457200">
              <a:buFont typeface="+mj-lt"/>
              <a:buAutoNum type="arabicPeriod"/>
            </a:pPr>
            <a:r>
              <a:rPr lang="en-US" dirty="0"/>
              <a:t>What is God doing?</a:t>
            </a:r>
          </a:p>
          <a:p>
            <a:pPr marL="914400" lvl="1" indent="-457200">
              <a:buFont typeface="+mj-lt"/>
              <a:buAutoNum type="arabicPeriod"/>
            </a:pPr>
            <a:r>
              <a:rPr lang="en-US" dirty="0"/>
              <a:t>How do we fit in?</a:t>
            </a:r>
          </a:p>
        </p:txBody>
      </p:sp>
      <p:sp>
        <p:nvSpPr>
          <p:cNvPr id="4" name="Date Placeholder 3"/>
          <p:cNvSpPr>
            <a:spLocks noGrp="1"/>
          </p:cNvSpPr>
          <p:nvPr>
            <p:ph type="dt" sz="half" idx="10"/>
          </p:nvPr>
        </p:nvSpPr>
        <p:spPr/>
        <p:txBody>
          <a:bodyPr/>
          <a:lstStyle/>
          <a:p>
            <a:fld id="{2DC93188-D4F1-B541-A473-13EBED13FA91}"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12</a:t>
            </a:fld>
            <a:endParaRPr lang="en-US"/>
          </a:p>
        </p:txBody>
      </p:sp>
    </p:spTree>
    <p:extLst>
      <p:ext uri="{BB962C8B-B14F-4D97-AF65-F5344CB8AC3E}">
        <p14:creationId xmlns:p14="http://schemas.microsoft.com/office/powerpoint/2010/main" val="361674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God’s Mission</a:t>
            </a:r>
          </a:p>
        </p:txBody>
      </p:sp>
      <p:sp>
        <p:nvSpPr>
          <p:cNvPr id="3" name="Content Placeholder 2"/>
          <p:cNvSpPr>
            <a:spLocks noGrp="1"/>
          </p:cNvSpPr>
          <p:nvPr>
            <p:ph idx="1"/>
          </p:nvPr>
        </p:nvSpPr>
        <p:spPr/>
        <p:txBody>
          <a:bodyPr/>
          <a:lstStyle/>
          <a:p>
            <a:r>
              <a:rPr lang="en-US" dirty="0"/>
              <a:t>Why?</a:t>
            </a:r>
          </a:p>
          <a:p>
            <a:endParaRPr lang="en-US" dirty="0"/>
          </a:p>
          <a:p>
            <a:pPr marL="0" indent="0">
              <a:buNone/>
            </a:pPr>
            <a:r>
              <a:rPr lang="en-US" dirty="0"/>
              <a:t>Because the most important and most difficult change you must lead is not in what people do, but in </a:t>
            </a:r>
            <a:r>
              <a:rPr lang="en-US" i="1" dirty="0"/>
              <a:t>how they think</a:t>
            </a:r>
            <a:r>
              <a:rPr lang="en-US" dirty="0"/>
              <a:t>.</a:t>
            </a:r>
          </a:p>
          <a:p>
            <a:pPr marL="0" indent="0">
              <a:buNone/>
            </a:pPr>
            <a:endParaRPr lang="en-US" dirty="0"/>
          </a:p>
          <a:p>
            <a:pPr marL="0" indent="0">
              <a:buNone/>
            </a:pPr>
            <a:r>
              <a:rPr lang="en-US" dirty="0"/>
              <a:t>This is near the fountainhead of behavior.</a:t>
            </a:r>
          </a:p>
        </p:txBody>
      </p:sp>
      <p:sp>
        <p:nvSpPr>
          <p:cNvPr id="4" name="Date Placeholder 3"/>
          <p:cNvSpPr>
            <a:spLocks noGrp="1"/>
          </p:cNvSpPr>
          <p:nvPr>
            <p:ph type="dt" sz="half" idx="10"/>
          </p:nvPr>
        </p:nvSpPr>
        <p:spPr/>
        <p:txBody>
          <a:bodyPr/>
          <a:lstStyle/>
          <a:p>
            <a:fld id="{2DC93188-D4F1-B541-A473-13EBED13FA91}"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13</a:t>
            </a:fld>
            <a:endParaRPr lang="en-US"/>
          </a:p>
        </p:txBody>
      </p:sp>
    </p:spTree>
    <p:extLst>
      <p:ext uri="{BB962C8B-B14F-4D97-AF65-F5344CB8AC3E}">
        <p14:creationId xmlns:p14="http://schemas.microsoft.com/office/powerpoint/2010/main" val="23046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God’s Mission</a:t>
            </a:r>
          </a:p>
        </p:txBody>
      </p:sp>
      <p:sp>
        <p:nvSpPr>
          <p:cNvPr id="3" name="Content Placeholder 2"/>
          <p:cNvSpPr>
            <a:spLocks noGrp="1"/>
          </p:cNvSpPr>
          <p:nvPr>
            <p:ph idx="1"/>
          </p:nvPr>
        </p:nvSpPr>
        <p:spPr/>
        <p:txBody>
          <a:bodyPr/>
          <a:lstStyle/>
          <a:p>
            <a:r>
              <a:rPr lang="en-US" dirty="0"/>
              <a:t>How do we change the way they think?</a:t>
            </a:r>
          </a:p>
          <a:p>
            <a:endParaRPr lang="en-US" dirty="0"/>
          </a:p>
          <a:p>
            <a:pPr marL="0" indent="0">
              <a:buNone/>
            </a:pPr>
            <a:r>
              <a:rPr lang="en-US" dirty="0"/>
              <a:t>WE don't – but God will through his Word and his Spirit.</a:t>
            </a:r>
          </a:p>
          <a:p>
            <a:pPr marL="0" indent="0">
              <a:buNone/>
            </a:pPr>
            <a:endParaRPr lang="en-US" dirty="0"/>
          </a:p>
          <a:p>
            <a:pPr marL="0" indent="0">
              <a:buNone/>
            </a:pPr>
            <a:r>
              <a:rPr lang="en-US" dirty="0"/>
              <a:t>So we cooperate with God to bring both to bear on the hearts and minds of those we lead.</a:t>
            </a:r>
          </a:p>
        </p:txBody>
      </p:sp>
      <p:sp>
        <p:nvSpPr>
          <p:cNvPr id="4" name="Date Placeholder 3"/>
          <p:cNvSpPr>
            <a:spLocks noGrp="1"/>
          </p:cNvSpPr>
          <p:nvPr>
            <p:ph type="dt" sz="half" idx="10"/>
          </p:nvPr>
        </p:nvSpPr>
        <p:spPr/>
        <p:txBody>
          <a:bodyPr/>
          <a:lstStyle/>
          <a:p>
            <a:fld id="{2DC93188-D4F1-B541-A473-13EBED13FA91}"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14</a:t>
            </a:fld>
            <a:endParaRPr lang="en-US"/>
          </a:p>
        </p:txBody>
      </p:sp>
    </p:spTree>
    <p:extLst>
      <p:ext uri="{BB962C8B-B14F-4D97-AF65-F5344CB8AC3E}">
        <p14:creationId xmlns:p14="http://schemas.microsoft.com/office/powerpoint/2010/main" val="38217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God’s Mission</a:t>
            </a:r>
          </a:p>
        </p:txBody>
      </p:sp>
      <p:sp>
        <p:nvSpPr>
          <p:cNvPr id="3" name="Content Placeholder 2"/>
          <p:cNvSpPr>
            <a:spLocks noGrp="1"/>
          </p:cNvSpPr>
          <p:nvPr>
            <p:ph idx="1"/>
          </p:nvPr>
        </p:nvSpPr>
        <p:spPr/>
        <p:txBody>
          <a:bodyPr>
            <a:normAutofit/>
          </a:bodyPr>
          <a:lstStyle/>
          <a:p>
            <a:pPr marL="0" indent="0">
              <a:buNone/>
            </a:pPr>
            <a:r>
              <a:rPr lang="en-US" dirty="0"/>
              <a:t>Tell the “big story” </a:t>
            </a:r>
            <a:br>
              <a:rPr lang="en-US" dirty="0"/>
            </a:br>
            <a:endParaRPr lang="en-US" dirty="0"/>
          </a:p>
          <a:p>
            <a:pPr lvl="1"/>
            <a:r>
              <a:rPr lang="en-US" i="1" dirty="0"/>
              <a:t>Naturalism: everything that exists is the result of naturally occurring processes in a closed universe</a:t>
            </a:r>
          </a:p>
          <a:p>
            <a:pPr lvl="1"/>
            <a:r>
              <a:rPr lang="en-US" i="1" dirty="0"/>
              <a:t>Hinduism: What is Hinduism’s story?</a:t>
            </a:r>
          </a:p>
          <a:p>
            <a:pPr lvl="1"/>
            <a:r>
              <a:rPr lang="en-US" i="1" dirty="0"/>
              <a:t>What is Buddhism's story?</a:t>
            </a:r>
          </a:p>
          <a:p>
            <a:pPr lvl="1"/>
            <a:r>
              <a:rPr lang="en-US" i="1" dirty="0"/>
              <a:t>What is the Bible’s account? All things are created by, through, and for Christ</a:t>
            </a:r>
          </a:p>
        </p:txBody>
      </p:sp>
      <p:sp>
        <p:nvSpPr>
          <p:cNvPr id="4" name="Date Placeholder 3"/>
          <p:cNvSpPr>
            <a:spLocks noGrp="1"/>
          </p:cNvSpPr>
          <p:nvPr>
            <p:ph type="dt" sz="half" idx="10"/>
          </p:nvPr>
        </p:nvSpPr>
        <p:spPr/>
        <p:txBody>
          <a:bodyPr/>
          <a:lstStyle/>
          <a:p>
            <a:fld id="{DD8DA8FE-4816-BA49-87C0-4CBB8D64F5E6}"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15</a:t>
            </a:fld>
            <a:endParaRPr lang="en-US"/>
          </a:p>
        </p:txBody>
      </p:sp>
    </p:spTree>
    <p:extLst>
      <p:ext uri="{BB962C8B-B14F-4D97-AF65-F5344CB8AC3E}">
        <p14:creationId xmlns:p14="http://schemas.microsoft.com/office/powerpoint/2010/main" val="123418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God’s Mission</a:t>
            </a:r>
          </a:p>
        </p:txBody>
      </p:sp>
      <p:sp>
        <p:nvSpPr>
          <p:cNvPr id="3" name="Content Placeholder 2"/>
          <p:cNvSpPr>
            <a:spLocks noGrp="1"/>
          </p:cNvSpPr>
          <p:nvPr>
            <p:ph idx="1"/>
          </p:nvPr>
        </p:nvSpPr>
        <p:spPr/>
        <p:txBody>
          <a:bodyPr/>
          <a:lstStyle/>
          <a:p>
            <a:r>
              <a:rPr lang="en-US" dirty="0"/>
              <a:t>The “big story” integrates the “little stories”</a:t>
            </a:r>
            <a:br>
              <a:rPr lang="en-US" dirty="0"/>
            </a:br>
            <a:endParaRPr lang="en-US" dirty="0"/>
          </a:p>
          <a:p>
            <a:r>
              <a:rPr lang="en-US" dirty="0"/>
              <a:t>The Bible’s metanarrative, like any other story, unfolds along a plot line.</a:t>
            </a:r>
            <a:br>
              <a:rPr lang="en-US" dirty="0"/>
            </a:br>
            <a:endParaRPr lang="en-US" dirty="0"/>
          </a:p>
          <a:p>
            <a:pPr lvl="1"/>
            <a:r>
              <a:rPr lang="en-US" dirty="0"/>
              <a:t>The “little stories” advance the “big story.”</a:t>
            </a:r>
          </a:p>
          <a:p>
            <a:pPr lvl="1"/>
            <a:r>
              <a:rPr lang="en-US" dirty="0"/>
              <a:t>The “big story” lends sense to the “little stories.”</a:t>
            </a:r>
          </a:p>
        </p:txBody>
      </p:sp>
      <p:sp>
        <p:nvSpPr>
          <p:cNvPr id="4" name="Date Placeholder 3"/>
          <p:cNvSpPr>
            <a:spLocks noGrp="1"/>
          </p:cNvSpPr>
          <p:nvPr>
            <p:ph type="dt" sz="half" idx="10"/>
          </p:nvPr>
        </p:nvSpPr>
        <p:spPr/>
        <p:txBody>
          <a:bodyPr/>
          <a:lstStyle/>
          <a:p>
            <a:fld id="{F632A9E1-405B-0343-A125-D53E4631C2B8}"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16</a:t>
            </a:fld>
            <a:endParaRPr lang="en-US"/>
          </a:p>
        </p:txBody>
      </p:sp>
    </p:spTree>
    <p:extLst>
      <p:ext uri="{BB962C8B-B14F-4D97-AF65-F5344CB8AC3E}">
        <p14:creationId xmlns:p14="http://schemas.microsoft.com/office/powerpoint/2010/main" val="114026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God’s Mission</a:t>
            </a:r>
          </a:p>
        </p:txBody>
      </p:sp>
      <p:sp>
        <p:nvSpPr>
          <p:cNvPr id="3" name="Content Placeholder 2"/>
          <p:cNvSpPr>
            <a:spLocks noGrp="1"/>
          </p:cNvSpPr>
          <p:nvPr>
            <p:ph idx="1"/>
          </p:nvPr>
        </p:nvSpPr>
        <p:spPr/>
        <p:txBody>
          <a:bodyPr>
            <a:normAutofit fontScale="92500"/>
          </a:bodyPr>
          <a:lstStyle/>
          <a:p>
            <a:pPr marL="0" indent="0">
              <a:buNone/>
            </a:pPr>
            <a:r>
              <a:rPr lang="en-US" dirty="0"/>
              <a:t>About the “big story”</a:t>
            </a:r>
          </a:p>
          <a:p>
            <a:pPr marL="0" indent="0">
              <a:buNone/>
            </a:pPr>
            <a:endParaRPr lang="en-US" dirty="0"/>
          </a:p>
          <a:p>
            <a:r>
              <a:rPr lang="en-US" dirty="0"/>
              <a:t>Your task as a turnaround pastor is to guide people through a transition in their thinking by showing them how </a:t>
            </a:r>
            <a:r>
              <a:rPr lang="en-US" i="1" dirty="0"/>
              <a:t>their little story</a:t>
            </a:r>
            <a:r>
              <a:rPr lang="en-US" dirty="0"/>
              <a:t> connects to the metanarrative.</a:t>
            </a:r>
            <a:br>
              <a:rPr lang="en-US" dirty="0"/>
            </a:br>
            <a:endParaRPr lang="en-US" dirty="0"/>
          </a:p>
          <a:p>
            <a:pPr lvl="1"/>
            <a:r>
              <a:rPr lang="en-US" dirty="0"/>
              <a:t>Move them from a self-referential to a theocentric worldview</a:t>
            </a:r>
            <a:br>
              <a:rPr lang="en-US" dirty="0"/>
            </a:br>
            <a:endParaRPr lang="en-US" dirty="0"/>
          </a:p>
          <a:p>
            <a:r>
              <a:rPr lang="en-US" dirty="0"/>
              <a:t>Your hermeneutics (and your theological tradition) will determine how you present the “big story”</a:t>
            </a:r>
          </a:p>
        </p:txBody>
      </p:sp>
      <p:sp>
        <p:nvSpPr>
          <p:cNvPr id="4" name="Date Placeholder 3"/>
          <p:cNvSpPr>
            <a:spLocks noGrp="1"/>
          </p:cNvSpPr>
          <p:nvPr>
            <p:ph type="dt" sz="half" idx="10"/>
          </p:nvPr>
        </p:nvSpPr>
        <p:spPr/>
        <p:txBody>
          <a:bodyPr/>
          <a:lstStyle/>
          <a:p>
            <a:fld id="{A3CABDBC-65F5-614D-9382-7948D25FD60B}"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17</a:t>
            </a:fld>
            <a:endParaRPr lang="en-US"/>
          </a:p>
        </p:txBody>
      </p:sp>
    </p:spTree>
    <p:extLst>
      <p:ext uri="{BB962C8B-B14F-4D97-AF65-F5344CB8AC3E}">
        <p14:creationId xmlns:p14="http://schemas.microsoft.com/office/powerpoint/2010/main" val="9416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God’s Mission</a:t>
            </a:r>
          </a:p>
        </p:txBody>
      </p:sp>
      <p:sp>
        <p:nvSpPr>
          <p:cNvPr id="3" name="Content Placeholder 2"/>
          <p:cNvSpPr>
            <a:spLocks noGrp="1"/>
          </p:cNvSpPr>
          <p:nvPr>
            <p:ph idx="1"/>
          </p:nvPr>
        </p:nvSpPr>
        <p:spPr/>
        <p:txBody>
          <a:bodyPr/>
          <a:lstStyle/>
          <a:p>
            <a:pPr marL="0" indent="0">
              <a:buNone/>
            </a:pPr>
            <a:r>
              <a:rPr lang="en-US" dirty="0"/>
              <a:t>Master the art of connecting your preaching text to the “big story”</a:t>
            </a:r>
          </a:p>
          <a:p>
            <a:pPr marL="0" indent="0">
              <a:buNone/>
            </a:pPr>
            <a:endParaRPr lang="en-US" dirty="0"/>
          </a:p>
          <a:p>
            <a:pPr marL="0" indent="0">
              <a:buNone/>
            </a:pPr>
            <a:endParaRPr lang="en-US" dirty="0"/>
          </a:p>
          <a:p>
            <a:pPr marL="0" indent="0">
              <a:buNone/>
            </a:pPr>
            <a:r>
              <a:rPr lang="en-US" dirty="0"/>
              <a:t>“Do not be conformed to this world, but be transformed by the renewal of your mind</a:t>
            </a:r>
            <a:r>
              <a:rPr lang="mr-IN" dirty="0"/>
              <a:t>…</a:t>
            </a:r>
            <a:r>
              <a:rPr lang="en-US" dirty="0"/>
              <a:t>”</a:t>
            </a:r>
          </a:p>
        </p:txBody>
      </p:sp>
      <p:sp>
        <p:nvSpPr>
          <p:cNvPr id="4" name="Date Placeholder 3"/>
          <p:cNvSpPr>
            <a:spLocks noGrp="1"/>
          </p:cNvSpPr>
          <p:nvPr>
            <p:ph type="dt" sz="half" idx="10"/>
          </p:nvPr>
        </p:nvSpPr>
        <p:spPr/>
        <p:txBody>
          <a:bodyPr/>
          <a:lstStyle/>
          <a:p>
            <a:fld id="{F632A9E1-405B-0343-A125-D53E4631C2B8}"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18</a:t>
            </a:fld>
            <a:endParaRPr lang="en-US"/>
          </a:p>
        </p:txBody>
      </p:sp>
    </p:spTree>
    <p:extLst>
      <p:ext uri="{BB962C8B-B14F-4D97-AF65-F5344CB8AC3E}">
        <p14:creationId xmlns:p14="http://schemas.microsoft.com/office/powerpoint/2010/main" val="16846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Story” Approaches</a:t>
            </a:r>
          </a:p>
        </p:txBody>
      </p:sp>
      <p:sp>
        <p:nvSpPr>
          <p:cNvPr id="3" name="Content Placeholder 2"/>
          <p:cNvSpPr>
            <a:spLocks noGrp="1"/>
          </p:cNvSpPr>
          <p:nvPr>
            <p:ph sz="half" idx="1"/>
          </p:nvPr>
        </p:nvSpPr>
        <p:spPr/>
        <p:txBody>
          <a:bodyPr>
            <a:normAutofit/>
          </a:bodyPr>
          <a:lstStyle/>
          <a:p>
            <a:pPr marL="514350" indent="-514350">
              <a:buFont typeface="+mj-lt"/>
              <a:buAutoNum type="arabicPeriod"/>
            </a:pPr>
            <a:r>
              <a:rPr lang="en-US" dirty="0"/>
              <a:t>The Incarnation</a:t>
            </a:r>
          </a:p>
          <a:p>
            <a:pPr marL="514350" indent="-514350">
              <a:buFont typeface="+mj-lt"/>
              <a:buAutoNum type="arabicPeriod"/>
            </a:pPr>
            <a:r>
              <a:rPr lang="en-US" dirty="0"/>
              <a:t>The Two Covenants</a:t>
            </a:r>
          </a:p>
          <a:p>
            <a:pPr marL="514350" indent="-514350">
              <a:buFont typeface="+mj-lt"/>
              <a:buAutoNum type="arabicPeriod"/>
            </a:pPr>
            <a:r>
              <a:rPr lang="en-US" dirty="0"/>
              <a:t>Christo-centric</a:t>
            </a:r>
          </a:p>
          <a:p>
            <a:pPr marL="514350" indent="-514350">
              <a:buFont typeface="+mj-lt"/>
              <a:buAutoNum type="arabicPeriod"/>
            </a:pPr>
            <a:r>
              <a:rPr lang="en-US" dirty="0"/>
              <a:t>Salvation history</a:t>
            </a:r>
          </a:p>
          <a:p>
            <a:pPr marL="514350" indent="-514350">
              <a:buFont typeface="+mj-lt"/>
              <a:buAutoNum type="arabicPeriod"/>
            </a:pPr>
            <a:r>
              <a:rPr lang="en-US" dirty="0"/>
              <a:t>Worldview</a:t>
            </a:r>
          </a:p>
        </p:txBody>
      </p:sp>
      <p:sp>
        <p:nvSpPr>
          <p:cNvPr id="4" name="Content Placeholder 3"/>
          <p:cNvSpPr>
            <a:spLocks noGrp="1"/>
          </p:cNvSpPr>
          <p:nvPr>
            <p:ph sz="half" idx="2"/>
          </p:nvPr>
        </p:nvSpPr>
        <p:spPr/>
        <p:txBody>
          <a:bodyPr>
            <a:normAutofit/>
          </a:bodyPr>
          <a:lstStyle/>
          <a:p>
            <a:pPr marL="514350" indent="-514350">
              <a:buFont typeface="+mj-lt"/>
              <a:buAutoNum type="arabicPeriod" startAt="6"/>
            </a:pPr>
            <a:r>
              <a:rPr lang="en-US" dirty="0"/>
              <a:t>Bible as Drama</a:t>
            </a:r>
          </a:p>
          <a:p>
            <a:pPr marL="514350" indent="-514350">
              <a:buFont typeface="+mj-lt"/>
              <a:buAutoNum type="arabicPeriod" startAt="6"/>
            </a:pPr>
            <a:r>
              <a:rPr lang="en-US" dirty="0"/>
              <a:t>Covenant progress</a:t>
            </a:r>
          </a:p>
          <a:p>
            <a:pPr marL="514350" indent="-514350">
              <a:buFont typeface="+mj-lt"/>
              <a:buAutoNum type="arabicPeriod" startAt="6"/>
            </a:pPr>
            <a:r>
              <a:rPr lang="en-US" dirty="0"/>
              <a:t>Presence of God</a:t>
            </a:r>
          </a:p>
          <a:p>
            <a:pPr marL="514350" indent="-514350">
              <a:buFont typeface="+mj-lt"/>
              <a:buAutoNum type="arabicPeriod" startAt="6"/>
            </a:pPr>
            <a:r>
              <a:rPr lang="en-US" dirty="0"/>
              <a:t>Mission of God</a:t>
            </a:r>
          </a:p>
          <a:p>
            <a:pPr marL="514350" indent="-514350">
              <a:buFont typeface="+mj-lt"/>
              <a:buAutoNum type="arabicPeriod" startAt="6"/>
            </a:pPr>
            <a:r>
              <a:rPr lang="en-US" dirty="0"/>
              <a:t>Kingdom of God</a:t>
            </a:r>
          </a:p>
          <a:p>
            <a:pPr marL="514350" indent="-514350">
              <a:buFont typeface="+mj-lt"/>
              <a:buAutoNum type="arabicPeriod" startAt="6"/>
            </a:pPr>
            <a:endParaRPr lang="en-US" dirty="0"/>
          </a:p>
        </p:txBody>
      </p:sp>
      <p:sp>
        <p:nvSpPr>
          <p:cNvPr id="5" name="Date Placeholder 4"/>
          <p:cNvSpPr>
            <a:spLocks noGrp="1"/>
          </p:cNvSpPr>
          <p:nvPr>
            <p:ph type="dt" sz="half" idx="10"/>
          </p:nvPr>
        </p:nvSpPr>
        <p:spPr/>
        <p:txBody>
          <a:bodyPr/>
          <a:lstStyle/>
          <a:p>
            <a:fld id="{EDB52EA8-A4E2-A84C-8967-3F4CF888E79F}" type="datetime1">
              <a:rPr lang="en-US" smtClean="0"/>
              <a:t>1/15/23</a:t>
            </a:fld>
            <a:endParaRPr lang="en-US"/>
          </a:p>
        </p:txBody>
      </p:sp>
      <p:sp>
        <p:nvSpPr>
          <p:cNvPr id="6" name="Footer Placeholder 5"/>
          <p:cNvSpPr>
            <a:spLocks noGrp="1"/>
          </p:cNvSpPr>
          <p:nvPr>
            <p:ph type="ftr" sz="quarter" idx="11"/>
          </p:nvPr>
        </p:nvSpPr>
        <p:spPr/>
        <p:txBody>
          <a:bodyPr/>
          <a:lstStyle/>
          <a:p>
            <a:r>
              <a:rPr lang="en-US"/>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t>19</a:t>
            </a:fld>
            <a:endParaRPr lang="en-US"/>
          </a:p>
        </p:txBody>
      </p:sp>
    </p:spTree>
    <p:extLst>
      <p:ext uri="{BB962C8B-B14F-4D97-AF65-F5344CB8AC3E}">
        <p14:creationId xmlns:p14="http://schemas.microsoft.com/office/powerpoint/2010/main" val="213441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a:t>
            </a:r>
          </a:p>
        </p:txBody>
      </p:sp>
      <p:sp>
        <p:nvSpPr>
          <p:cNvPr id="3" name="Subtitle 2"/>
          <p:cNvSpPr>
            <a:spLocks noGrp="1"/>
          </p:cNvSpPr>
          <p:nvPr>
            <p:ph type="body" idx="1"/>
          </p:nvPr>
        </p:nvSpPr>
        <p:spPr/>
        <p:txBody>
          <a:bodyPr/>
          <a:lstStyle/>
          <a:p>
            <a:r>
              <a:rPr lang="en-US" dirty="0"/>
              <a:t>How to develop a widely shared unifying vision in small and medium sized congregations.</a:t>
            </a:r>
          </a:p>
        </p:txBody>
      </p:sp>
      <p:sp>
        <p:nvSpPr>
          <p:cNvPr id="5" name="Date Placeholder 4"/>
          <p:cNvSpPr>
            <a:spLocks noGrp="1"/>
          </p:cNvSpPr>
          <p:nvPr>
            <p:ph type="dt" sz="half" idx="10"/>
          </p:nvPr>
        </p:nvSpPr>
        <p:spPr/>
        <p:txBody>
          <a:bodyPr/>
          <a:lstStyle/>
          <a:p>
            <a:fld id="{8BF99922-5DB3-CC4A-B0BD-A7E2BAB300FA}" type="datetime1">
              <a:rPr lang="en-US" smtClean="0"/>
              <a:t>1/15/23</a:t>
            </a:fld>
            <a:endParaRPr lang="en-US"/>
          </a:p>
        </p:txBody>
      </p:sp>
      <p:sp>
        <p:nvSpPr>
          <p:cNvPr id="6" name="Footer Placeholder 5"/>
          <p:cNvSpPr>
            <a:spLocks noGrp="1"/>
          </p:cNvSpPr>
          <p:nvPr>
            <p:ph type="ftr" sz="quarter" idx="11"/>
          </p:nvPr>
        </p:nvSpPr>
        <p:spPr/>
        <p:txBody>
          <a:bodyPr/>
          <a:lstStyle/>
          <a:p>
            <a:r>
              <a:rPr lang="en-US"/>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t>2</a:t>
            </a:fld>
            <a:endParaRPr lang="en-US"/>
          </a:p>
        </p:txBody>
      </p:sp>
    </p:spTree>
    <p:extLst>
      <p:ext uri="{BB962C8B-B14F-4D97-AF65-F5344CB8AC3E}">
        <p14:creationId xmlns:p14="http://schemas.microsoft.com/office/powerpoint/2010/main" val="1862864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metanarrative</a:t>
            </a:r>
          </a:p>
        </p:txBody>
      </p:sp>
      <p:sp>
        <p:nvSpPr>
          <p:cNvPr id="5" name="Text Placeholder 4"/>
          <p:cNvSpPr>
            <a:spLocks noGrp="1"/>
          </p:cNvSpPr>
          <p:nvPr>
            <p:ph type="body" idx="1"/>
          </p:nvPr>
        </p:nvSpPr>
        <p:spPr/>
        <p:txBody>
          <a:bodyPr/>
          <a:lstStyle/>
          <a:p>
            <a:r>
              <a:rPr lang="en-US" dirty="0"/>
              <a:t>Genesis</a:t>
            </a:r>
          </a:p>
        </p:txBody>
      </p:sp>
      <p:sp>
        <p:nvSpPr>
          <p:cNvPr id="3" name="Content Placeholder 2"/>
          <p:cNvSpPr>
            <a:spLocks noGrp="1"/>
          </p:cNvSpPr>
          <p:nvPr>
            <p:ph sz="half" idx="2"/>
          </p:nvPr>
        </p:nvSpPr>
        <p:spPr/>
        <p:txBody>
          <a:bodyPr>
            <a:normAutofit/>
          </a:bodyPr>
          <a:lstStyle/>
          <a:p>
            <a:pPr marL="514350" indent="-514350">
              <a:buFont typeface="+mj-lt"/>
              <a:buAutoNum type="arabicPeriod"/>
            </a:pPr>
            <a:r>
              <a:rPr lang="en-US" dirty="0"/>
              <a:t>God creates a perfect world </a:t>
            </a:r>
          </a:p>
          <a:p>
            <a:pPr marL="514350" indent="-514350">
              <a:buFont typeface="+mj-lt"/>
              <a:buAutoNum type="arabicPeriod"/>
            </a:pPr>
            <a:r>
              <a:rPr lang="en-US" dirty="0"/>
              <a:t>God creates man in his image</a:t>
            </a:r>
          </a:p>
          <a:p>
            <a:pPr marL="514350" indent="-514350">
              <a:buFont typeface="+mj-lt"/>
              <a:buAutoNum type="arabicPeriod"/>
            </a:pPr>
            <a:r>
              <a:rPr lang="en-US" dirty="0"/>
              <a:t>Man appointed to rule the creation</a:t>
            </a:r>
          </a:p>
          <a:p>
            <a:pPr marL="514350" indent="-514350">
              <a:buFont typeface="+mj-lt"/>
              <a:buAutoNum type="arabicPeriod"/>
            </a:pPr>
            <a:r>
              <a:rPr lang="en-US" dirty="0"/>
              <a:t>God and man enjoy direct fellowship</a:t>
            </a:r>
          </a:p>
        </p:txBody>
      </p:sp>
      <p:sp>
        <p:nvSpPr>
          <p:cNvPr id="6" name="Text Placeholder 5"/>
          <p:cNvSpPr>
            <a:spLocks noGrp="1"/>
          </p:cNvSpPr>
          <p:nvPr>
            <p:ph type="body" sz="quarter" idx="3"/>
          </p:nvPr>
        </p:nvSpPr>
        <p:spPr/>
        <p:txBody>
          <a:bodyPr/>
          <a:lstStyle/>
          <a:p>
            <a:r>
              <a:rPr lang="en-US" dirty="0"/>
              <a:t>Revelation</a:t>
            </a:r>
          </a:p>
        </p:txBody>
      </p:sp>
      <p:sp>
        <p:nvSpPr>
          <p:cNvPr id="4" name="Content Placeholder 3"/>
          <p:cNvSpPr>
            <a:spLocks noGrp="1"/>
          </p:cNvSpPr>
          <p:nvPr>
            <p:ph sz="quarter" idx="4"/>
          </p:nvPr>
        </p:nvSpPr>
        <p:spPr/>
        <p:txBody>
          <a:bodyPr>
            <a:normAutofit/>
          </a:bodyPr>
          <a:lstStyle/>
          <a:p>
            <a:pPr marL="514350" indent="-514350">
              <a:buFont typeface="+mj-lt"/>
              <a:buAutoNum type="arabicPeriod"/>
            </a:pPr>
            <a:r>
              <a:rPr lang="en-US" dirty="0"/>
              <a:t>God recreates a perfect world</a:t>
            </a:r>
          </a:p>
          <a:p>
            <a:pPr marL="514350" indent="-514350">
              <a:buFont typeface="+mj-lt"/>
              <a:buAutoNum type="arabicPeriod"/>
            </a:pPr>
            <a:r>
              <a:rPr lang="en-US" dirty="0"/>
              <a:t>The image of God is restored in man</a:t>
            </a:r>
          </a:p>
          <a:p>
            <a:pPr marL="514350" indent="-514350">
              <a:buFont typeface="+mj-lt"/>
              <a:buAutoNum type="arabicPeriod"/>
            </a:pPr>
            <a:r>
              <a:rPr lang="en-US" dirty="0"/>
              <a:t>The God-Man rules all creation</a:t>
            </a:r>
          </a:p>
          <a:p>
            <a:pPr marL="514350" indent="-514350">
              <a:buFont typeface="+mj-lt"/>
              <a:buAutoNum type="arabicPeriod"/>
            </a:pPr>
            <a:r>
              <a:rPr lang="en-US" dirty="0"/>
              <a:t>God and man enjoy direct fellowship</a:t>
            </a:r>
          </a:p>
        </p:txBody>
      </p:sp>
      <p:sp>
        <p:nvSpPr>
          <p:cNvPr id="7" name="Date Placeholder 6"/>
          <p:cNvSpPr>
            <a:spLocks noGrp="1"/>
          </p:cNvSpPr>
          <p:nvPr>
            <p:ph type="dt" sz="half" idx="10"/>
          </p:nvPr>
        </p:nvSpPr>
        <p:spPr/>
        <p:txBody>
          <a:bodyPr/>
          <a:lstStyle/>
          <a:p>
            <a:fld id="{2BF97B7B-6123-F047-9101-B50DF4B06D21}" type="datetime1">
              <a:rPr lang="en-US" smtClean="0"/>
              <a:t>1/15/23</a:t>
            </a:fld>
            <a:endParaRPr lang="en-US"/>
          </a:p>
        </p:txBody>
      </p:sp>
      <p:sp>
        <p:nvSpPr>
          <p:cNvPr id="8" name="Footer Placeholder 7"/>
          <p:cNvSpPr>
            <a:spLocks noGrp="1"/>
          </p:cNvSpPr>
          <p:nvPr>
            <p:ph type="ftr" sz="quarter" idx="11"/>
          </p:nvPr>
        </p:nvSpPr>
        <p:spPr/>
        <p:txBody>
          <a:bodyPr/>
          <a:lstStyle/>
          <a:p>
            <a:r>
              <a:rPr lang="en-US"/>
              <a:t>© 2016 All Rights Reserved Turnaround Pastors Inc.</a:t>
            </a:r>
          </a:p>
        </p:txBody>
      </p:sp>
      <p:sp>
        <p:nvSpPr>
          <p:cNvPr id="9" name="Slide Number Placeholder 8"/>
          <p:cNvSpPr>
            <a:spLocks noGrp="1"/>
          </p:cNvSpPr>
          <p:nvPr>
            <p:ph type="sldNum" sz="quarter" idx="12"/>
          </p:nvPr>
        </p:nvSpPr>
        <p:spPr/>
        <p:txBody>
          <a:bodyPr/>
          <a:lstStyle/>
          <a:p>
            <a:fld id="{E8416EAB-F610-4270-A282-65417274D179}" type="slidenum">
              <a:rPr lang="en-US" smtClean="0"/>
              <a:t>20</a:t>
            </a:fld>
            <a:endParaRPr lang="en-US"/>
          </a:p>
        </p:txBody>
      </p:sp>
    </p:spTree>
    <p:extLst>
      <p:ext uri="{BB962C8B-B14F-4D97-AF65-F5344CB8AC3E}">
        <p14:creationId xmlns:p14="http://schemas.microsoft.com/office/powerpoint/2010/main" val="16173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metanarrative</a:t>
            </a:r>
          </a:p>
        </p:txBody>
      </p:sp>
      <p:sp>
        <p:nvSpPr>
          <p:cNvPr id="5" name="Text Placeholder 4"/>
          <p:cNvSpPr>
            <a:spLocks noGrp="1"/>
          </p:cNvSpPr>
          <p:nvPr>
            <p:ph type="body" idx="1"/>
          </p:nvPr>
        </p:nvSpPr>
        <p:spPr/>
        <p:txBody>
          <a:bodyPr/>
          <a:lstStyle/>
          <a:p>
            <a:r>
              <a:rPr lang="en-US" dirty="0">
                <a:solidFill>
                  <a:schemeClr val="bg2">
                    <a:lumMod val="50000"/>
                  </a:schemeClr>
                </a:solidFill>
              </a:rPr>
              <a:t>Genesis</a:t>
            </a:r>
          </a:p>
        </p:txBody>
      </p:sp>
      <p:sp>
        <p:nvSpPr>
          <p:cNvPr id="3" name="Content Placeholder 2"/>
          <p:cNvSpPr>
            <a:spLocks noGrp="1"/>
          </p:cNvSpPr>
          <p:nvPr>
            <p:ph sz="half" idx="2"/>
          </p:nvPr>
        </p:nvSpPr>
        <p:spPr/>
        <p:txBody>
          <a:bodyPr>
            <a:normAutofit/>
          </a:bodyPr>
          <a:lstStyle/>
          <a:p>
            <a:pPr marL="514350" indent="-514350">
              <a:buFont typeface="+mj-lt"/>
              <a:buAutoNum type="arabicPeriod"/>
            </a:pPr>
            <a:r>
              <a:rPr lang="en-US" dirty="0">
                <a:solidFill>
                  <a:schemeClr val="bg2">
                    <a:lumMod val="75000"/>
                  </a:schemeClr>
                </a:solidFill>
              </a:rPr>
              <a:t>God creates a perfect world </a:t>
            </a:r>
          </a:p>
          <a:p>
            <a:pPr marL="514350" indent="-514350">
              <a:buFont typeface="+mj-lt"/>
              <a:buAutoNum type="arabicPeriod"/>
            </a:pPr>
            <a:r>
              <a:rPr lang="en-US" dirty="0">
                <a:solidFill>
                  <a:schemeClr val="bg2">
                    <a:lumMod val="75000"/>
                  </a:schemeClr>
                </a:solidFill>
              </a:rPr>
              <a:t>God creates man in his image</a:t>
            </a:r>
          </a:p>
          <a:p>
            <a:pPr marL="514350" indent="-514350">
              <a:buFont typeface="+mj-lt"/>
              <a:buAutoNum type="arabicPeriod"/>
            </a:pPr>
            <a:r>
              <a:rPr lang="en-US" dirty="0">
                <a:solidFill>
                  <a:schemeClr val="bg2">
                    <a:lumMod val="75000"/>
                  </a:schemeClr>
                </a:solidFill>
              </a:rPr>
              <a:t>Man appointed to rule the creation</a:t>
            </a:r>
          </a:p>
          <a:p>
            <a:pPr marL="514350" indent="-514350">
              <a:buFont typeface="+mj-lt"/>
              <a:buAutoNum type="arabicPeriod"/>
            </a:pPr>
            <a:r>
              <a:rPr lang="en-US" dirty="0">
                <a:solidFill>
                  <a:schemeClr val="bg2">
                    <a:lumMod val="75000"/>
                  </a:schemeClr>
                </a:solidFill>
              </a:rPr>
              <a:t>God and man enjoy direct fellowship</a:t>
            </a:r>
          </a:p>
        </p:txBody>
      </p:sp>
      <p:sp>
        <p:nvSpPr>
          <p:cNvPr id="6" name="Text Placeholder 5"/>
          <p:cNvSpPr>
            <a:spLocks noGrp="1"/>
          </p:cNvSpPr>
          <p:nvPr>
            <p:ph type="body" sz="quarter" idx="3"/>
          </p:nvPr>
        </p:nvSpPr>
        <p:spPr/>
        <p:txBody>
          <a:bodyPr/>
          <a:lstStyle/>
          <a:p>
            <a:r>
              <a:rPr lang="en-US" dirty="0">
                <a:solidFill>
                  <a:schemeClr val="bg2">
                    <a:lumMod val="50000"/>
                  </a:schemeClr>
                </a:solidFill>
              </a:rPr>
              <a:t>Revelation</a:t>
            </a:r>
          </a:p>
        </p:txBody>
      </p:sp>
      <p:sp>
        <p:nvSpPr>
          <p:cNvPr id="4" name="Content Placeholder 3"/>
          <p:cNvSpPr>
            <a:spLocks noGrp="1"/>
          </p:cNvSpPr>
          <p:nvPr>
            <p:ph sz="quarter" idx="4"/>
          </p:nvPr>
        </p:nvSpPr>
        <p:spPr/>
        <p:txBody>
          <a:bodyPr>
            <a:normAutofit/>
          </a:bodyPr>
          <a:lstStyle/>
          <a:p>
            <a:pPr marL="514350" indent="-514350">
              <a:buFont typeface="+mj-lt"/>
              <a:buAutoNum type="arabicPeriod"/>
            </a:pPr>
            <a:r>
              <a:rPr lang="en-US" dirty="0">
                <a:solidFill>
                  <a:schemeClr val="bg2">
                    <a:lumMod val="75000"/>
                  </a:schemeClr>
                </a:solidFill>
              </a:rPr>
              <a:t>God recreates a perfect world</a:t>
            </a:r>
          </a:p>
          <a:p>
            <a:pPr marL="514350" indent="-514350">
              <a:buFont typeface="+mj-lt"/>
              <a:buAutoNum type="arabicPeriod"/>
            </a:pPr>
            <a:r>
              <a:rPr lang="en-US" dirty="0">
                <a:solidFill>
                  <a:schemeClr val="bg2">
                    <a:lumMod val="75000"/>
                  </a:schemeClr>
                </a:solidFill>
              </a:rPr>
              <a:t>The image of God is restored in man</a:t>
            </a:r>
          </a:p>
          <a:p>
            <a:pPr marL="514350" indent="-514350">
              <a:buFont typeface="+mj-lt"/>
              <a:buAutoNum type="arabicPeriod"/>
            </a:pPr>
            <a:r>
              <a:rPr lang="en-US" dirty="0">
                <a:solidFill>
                  <a:schemeClr val="bg2">
                    <a:lumMod val="75000"/>
                  </a:schemeClr>
                </a:solidFill>
              </a:rPr>
              <a:t>The God-Man rules all creation</a:t>
            </a:r>
          </a:p>
          <a:p>
            <a:pPr marL="514350" indent="-514350">
              <a:buFont typeface="+mj-lt"/>
              <a:buAutoNum type="arabicPeriod"/>
            </a:pPr>
            <a:r>
              <a:rPr lang="en-US" dirty="0">
                <a:solidFill>
                  <a:schemeClr val="bg2">
                    <a:lumMod val="75000"/>
                  </a:schemeClr>
                </a:solidFill>
              </a:rPr>
              <a:t>God and man enjoy direct fellowship</a:t>
            </a:r>
          </a:p>
        </p:txBody>
      </p:sp>
      <p:sp>
        <p:nvSpPr>
          <p:cNvPr id="7" name="Round Diagonal Corner Rectangle 6"/>
          <p:cNvSpPr/>
          <p:nvPr/>
        </p:nvSpPr>
        <p:spPr>
          <a:xfrm>
            <a:off x="1082842" y="3006726"/>
            <a:ext cx="6978316" cy="2343651"/>
          </a:xfrm>
          <a:prstGeom prst="round2DiagRect">
            <a:avLst/>
          </a:prstGeom>
          <a:gradFill flip="none" rotWithShape="1">
            <a:gsLst>
              <a:gs pos="0">
                <a:schemeClr val="accent1">
                  <a:lumMod val="5000"/>
                  <a:lumOff val="95000"/>
                </a:schemeClr>
              </a:gs>
              <a:gs pos="53000">
                <a:schemeClr val="accent6">
                  <a:lumMod val="20000"/>
                  <a:lumOff val="80000"/>
                </a:schemeClr>
              </a:gs>
              <a:gs pos="77000">
                <a:schemeClr val="accent6">
                  <a:lumMod val="40000"/>
                  <a:lumOff val="60000"/>
                </a:schemeClr>
              </a:gs>
              <a:gs pos="100000">
                <a:schemeClr val="accent6">
                  <a:lumMod val="40000"/>
                  <a:lumOff val="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God is re-establishing his theocratic kingdom on earth by his Word and his Spirit, following the plan revealed in his covenants and promises</a:t>
            </a:r>
          </a:p>
        </p:txBody>
      </p:sp>
      <p:sp>
        <p:nvSpPr>
          <p:cNvPr id="8" name="Date Placeholder 7"/>
          <p:cNvSpPr>
            <a:spLocks noGrp="1"/>
          </p:cNvSpPr>
          <p:nvPr>
            <p:ph type="dt" sz="half" idx="10"/>
          </p:nvPr>
        </p:nvSpPr>
        <p:spPr/>
        <p:txBody>
          <a:bodyPr/>
          <a:lstStyle/>
          <a:p>
            <a:fld id="{F51DA600-17E1-1F45-B636-9B2E92F917FC}" type="datetime1">
              <a:rPr lang="en-US" smtClean="0"/>
              <a:t>1/15/23</a:t>
            </a:fld>
            <a:endParaRPr lang="en-US"/>
          </a:p>
        </p:txBody>
      </p:sp>
      <p:sp>
        <p:nvSpPr>
          <p:cNvPr id="9" name="Footer Placeholder 8"/>
          <p:cNvSpPr>
            <a:spLocks noGrp="1"/>
          </p:cNvSpPr>
          <p:nvPr>
            <p:ph type="ftr" sz="quarter" idx="11"/>
          </p:nvPr>
        </p:nvSpPr>
        <p:spPr/>
        <p:txBody>
          <a:bodyPr/>
          <a:lstStyle/>
          <a:p>
            <a:r>
              <a:rPr lang="en-US"/>
              <a:t>© 2016 All Rights Reserved Turnaround Pastors Inc.</a:t>
            </a:r>
          </a:p>
        </p:txBody>
      </p:sp>
      <p:sp>
        <p:nvSpPr>
          <p:cNvPr id="10" name="Slide Number Placeholder 9"/>
          <p:cNvSpPr>
            <a:spLocks noGrp="1"/>
          </p:cNvSpPr>
          <p:nvPr>
            <p:ph type="sldNum" sz="quarter" idx="12"/>
          </p:nvPr>
        </p:nvSpPr>
        <p:spPr/>
        <p:txBody>
          <a:bodyPr/>
          <a:lstStyle/>
          <a:p>
            <a:fld id="{E8416EAB-F610-4270-A282-65417274D179}" type="slidenum">
              <a:rPr lang="en-US" smtClean="0"/>
              <a:t>21</a:t>
            </a:fld>
            <a:endParaRPr lang="en-US"/>
          </a:p>
        </p:txBody>
      </p:sp>
    </p:spTree>
    <p:extLst>
      <p:ext uri="{BB962C8B-B14F-4D97-AF65-F5344CB8AC3E}">
        <p14:creationId xmlns:p14="http://schemas.microsoft.com/office/powerpoint/2010/main" val="356014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God’s Mission</a:t>
            </a:r>
          </a:p>
        </p:txBody>
      </p:sp>
      <p:sp>
        <p:nvSpPr>
          <p:cNvPr id="3" name="Content Placeholder 2"/>
          <p:cNvSpPr>
            <a:spLocks noGrp="1"/>
          </p:cNvSpPr>
          <p:nvPr>
            <p:ph idx="1"/>
          </p:nvPr>
        </p:nvSpPr>
        <p:spPr/>
        <p:txBody>
          <a:bodyPr/>
          <a:lstStyle/>
          <a:p>
            <a:pPr marL="0" indent="0">
              <a:buNone/>
            </a:pPr>
            <a:r>
              <a:rPr lang="en-US" dirty="0"/>
              <a:t>Exercise</a:t>
            </a:r>
          </a:p>
          <a:p>
            <a:pPr marL="0" indent="0">
              <a:buNone/>
            </a:pPr>
            <a:endParaRPr lang="en-US" dirty="0"/>
          </a:p>
          <a:p>
            <a:r>
              <a:rPr lang="en-US" dirty="0"/>
              <a:t>Write down the metanarrative scheme you will use to reorient the way your congregation thinks:</a:t>
            </a:r>
            <a:br>
              <a:rPr lang="en-US" dirty="0"/>
            </a:br>
            <a:endParaRPr lang="en-US" dirty="0"/>
          </a:p>
          <a:p>
            <a:pPr lvl="1"/>
            <a:r>
              <a:rPr lang="en-US" dirty="0"/>
              <a:t>A single declarative sentence if possible</a:t>
            </a:r>
          </a:p>
          <a:p>
            <a:pPr lvl="1"/>
            <a:r>
              <a:rPr lang="en-US" dirty="0"/>
              <a:t>At most a short paragraph of two to three sentences</a:t>
            </a:r>
            <a:br>
              <a:rPr lang="en-US" dirty="0"/>
            </a:br>
            <a:endParaRPr lang="en-US" dirty="0"/>
          </a:p>
          <a:p>
            <a:r>
              <a:rPr lang="en-US" dirty="0"/>
              <a:t>Identify key texts that will anchor your preaching and teaching</a:t>
            </a:r>
          </a:p>
        </p:txBody>
      </p:sp>
      <p:sp>
        <p:nvSpPr>
          <p:cNvPr id="4" name="Date Placeholder 3"/>
          <p:cNvSpPr>
            <a:spLocks noGrp="1"/>
          </p:cNvSpPr>
          <p:nvPr>
            <p:ph type="dt" sz="half" idx="10"/>
          </p:nvPr>
        </p:nvSpPr>
        <p:spPr/>
        <p:txBody>
          <a:bodyPr/>
          <a:lstStyle/>
          <a:p>
            <a:fld id="{5A51434B-B613-AF40-9B96-914458A839FD}"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22</a:t>
            </a:fld>
            <a:endParaRPr lang="en-US"/>
          </a:p>
        </p:txBody>
      </p:sp>
    </p:spTree>
    <p:extLst>
      <p:ext uri="{BB962C8B-B14F-4D97-AF65-F5344CB8AC3E}">
        <p14:creationId xmlns:p14="http://schemas.microsoft.com/office/powerpoint/2010/main" val="16807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Our Church</a:t>
            </a:r>
          </a:p>
        </p:txBody>
      </p:sp>
      <p:sp>
        <p:nvSpPr>
          <p:cNvPr id="5" name="Oval 4"/>
          <p:cNvSpPr/>
          <p:nvPr/>
        </p:nvSpPr>
        <p:spPr>
          <a:xfrm>
            <a:off x="3217800" y="1393208"/>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God's Mission</a:t>
            </a:r>
          </a:p>
        </p:txBody>
      </p:sp>
      <p:sp>
        <p:nvSpPr>
          <p:cNvPr id="7" name="Oval 6"/>
          <p:cNvSpPr/>
          <p:nvPr/>
        </p:nvSpPr>
        <p:spPr>
          <a:xfrm>
            <a:off x="4297811" y="3052145"/>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Our </a:t>
            </a:r>
          </a:p>
          <a:p>
            <a:pPr algn="ctr"/>
            <a:r>
              <a:rPr lang="en-US" dirty="0">
                <a:solidFill>
                  <a:schemeClr val="tx1"/>
                </a:solidFill>
              </a:rPr>
              <a:t>Church</a:t>
            </a:r>
          </a:p>
        </p:txBody>
      </p:sp>
      <p:sp>
        <p:nvSpPr>
          <p:cNvPr id="3" name="Date Placeholder 2"/>
          <p:cNvSpPr>
            <a:spLocks noGrp="1"/>
          </p:cNvSpPr>
          <p:nvPr>
            <p:ph type="dt" sz="half" idx="10"/>
          </p:nvPr>
        </p:nvSpPr>
        <p:spPr/>
        <p:txBody>
          <a:bodyPr/>
          <a:lstStyle/>
          <a:p>
            <a:fld id="{1B734124-2CE1-A944-8BA0-5C18800FB61B}" type="datetime1">
              <a:rPr lang="en-US" smtClean="0"/>
              <a:t>1/15/23</a:t>
            </a:fld>
            <a:endParaRPr lang="en-US"/>
          </a:p>
        </p:txBody>
      </p:sp>
      <p:sp>
        <p:nvSpPr>
          <p:cNvPr id="4" name="Footer Placeholder 3"/>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23</a:t>
            </a:fld>
            <a:endParaRPr lang="en-US"/>
          </a:p>
        </p:txBody>
      </p:sp>
    </p:spTree>
    <p:extLst>
      <p:ext uri="{BB962C8B-B14F-4D97-AF65-F5344CB8AC3E}">
        <p14:creationId xmlns:p14="http://schemas.microsoft.com/office/powerpoint/2010/main" val="470795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Our Church</a:t>
            </a:r>
          </a:p>
        </p:txBody>
      </p:sp>
      <p:sp>
        <p:nvSpPr>
          <p:cNvPr id="3" name="Content Placeholder 2"/>
          <p:cNvSpPr>
            <a:spLocks noGrp="1"/>
          </p:cNvSpPr>
          <p:nvPr>
            <p:ph idx="1"/>
          </p:nvPr>
        </p:nvSpPr>
        <p:spPr/>
        <p:txBody>
          <a:bodyPr>
            <a:normAutofit/>
          </a:bodyPr>
          <a:lstStyle/>
          <a:p>
            <a:pPr marL="0" indent="0">
              <a:buNone/>
            </a:pPr>
            <a:r>
              <a:rPr lang="en-US" dirty="0"/>
              <a:t>Your church's role in the “big story:”</a:t>
            </a:r>
          </a:p>
          <a:p>
            <a:pPr marL="0" indent="0">
              <a:buNone/>
            </a:pPr>
            <a:endParaRPr lang="en-US" dirty="0"/>
          </a:p>
          <a:p>
            <a:pPr lvl="1"/>
            <a:r>
              <a:rPr lang="en-US" dirty="0"/>
              <a:t>Evangelism: "recruiting" kingdom citizens </a:t>
            </a:r>
          </a:p>
          <a:p>
            <a:pPr lvl="1"/>
            <a:r>
              <a:rPr lang="en-US" dirty="0"/>
              <a:t>Discipleship: training kingdom administrators</a:t>
            </a:r>
          </a:p>
          <a:p>
            <a:pPr lvl="1"/>
            <a:endParaRPr lang="en-US" dirty="0"/>
          </a:p>
          <a:p>
            <a:pPr marL="0" indent="0">
              <a:buNone/>
            </a:pPr>
            <a:r>
              <a:rPr lang="en-US" dirty="0"/>
              <a:t>Vision explains </a:t>
            </a:r>
            <a:r>
              <a:rPr lang="en-US" i="1" dirty="0"/>
              <a:t>how</a:t>
            </a:r>
            <a:r>
              <a:rPr lang="en-US" dirty="0"/>
              <a:t> your church fulfills the mission</a:t>
            </a:r>
          </a:p>
        </p:txBody>
      </p:sp>
      <p:sp>
        <p:nvSpPr>
          <p:cNvPr id="4" name="Date Placeholder 3"/>
          <p:cNvSpPr>
            <a:spLocks noGrp="1"/>
          </p:cNvSpPr>
          <p:nvPr>
            <p:ph type="dt" sz="half" idx="10"/>
          </p:nvPr>
        </p:nvSpPr>
        <p:spPr/>
        <p:txBody>
          <a:bodyPr/>
          <a:lstStyle/>
          <a:p>
            <a:fld id="{A7D0EA61-5C1A-FE4F-A531-96139B6AC70A}"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24</a:t>
            </a:fld>
            <a:endParaRPr lang="en-US"/>
          </a:p>
        </p:txBody>
      </p:sp>
    </p:spTree>
    <p:extLst>
      <p:ext uri="{BB962C8B-B14F-4D97-AF65-F5344CB8AC3E}">
        <p14:creationId xmlns:p14="http://schemas.microsoft.com/office/powerpoint/2010/main" val="396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Our Church</a:t>
            </a:r>
          </a:p>
        </p:txBody>
      </p:sp>
      <p:sp>
        <p:nvSpPr>
          <p:cNvPr id="3" name="Content Placeholder 2"/>
          <p:cNvSpPr>
            <a:spLocks noGrp="1"/>
          </p:cNvSpPr>
          <p:nvPr>
            <p:ph idx="1"/>
          </p:nvPr>
        </p:nvSpPr>
        <p:spPr/>
        <p:txBody>
          <a:bodyPr>
            <a:normAutofit/>
          </a:bodyPr>
          <a:lstStyle/>
          <a:p>
            <a:pPr marL="0" indent="0">
              <a:buNone/>
            </a:pPr>
            <a:r>
              <a:rPr lang="en-US" dirty="0"/>
              <a:t>Assumptions</a:t>
            </a:r>
            <a:br>
              <a:rPr lang="en-US" dirty="0"/>
            </a:br>
            <a:endParaRPr lang="en-US" dirty="0"/>
          </a:p>
          <a:p>
            <a:pPr marL="914400" lvl="1" indent="-457200">
              <a:buFont typeface="+mj-lt"/>
              <a:buAutoNum type="arabicPeriod"/>
            </a:pPr>
            <a:r>
              <a:rPr lang="en-US" dirty="0"/>
              <a:t>Jesus wants to build his church </a:t>
            </a:r>
            <a:r>
              <a:rPr lang="en-US" u="sng" dirty="0"/>
              <a:t>here</a:t>
            </a:r>
          </a:p>
          <a:p>
            <a:pPr marL="914400" lvl="1" indent="-457200">
              <a:buFont typeface="+mj-lt"/>
              <a:buAutoNum type="arabicPeriod"/>
            </a:pPr>
            <a:r>
              <a:rPr lang="en-US" dirty="0"/>
              <a:t>He’s already provided what you need for the next step</a:t>
            </a:r>
            <a:br>
              <a:rPr lang="en-US" dirty="0"/>
            </a:br>
            <a:endParaRPr lang="en-US" dirty="0"/>
          </a:p>
          <a:p>
            <a:pPr lvl="2"/>
            <a:r>
              <a:rPr lang="en-US" sz="2400" dirty="0"/>
              <a:t>Tabernacle in the Wilderness</a:t>
            </a:r>
          </a:p>
          <a:p>
            <a:pPr lvl="2"/>
            <a:r>
              <a:rPr lang="en-US" sz="2400" dirty="0"/>
              <a:t>Offering for the saints in Jerusalem</a:t>
            </a:r>
          </a:p>
          <a:p>
            <a:pPr lvl="1"/>
            <a:endParaRPr lang="en-US" dirty="0"/>
          </a:p>
          <a:p>
            <a:pPr marL="0" indent="0">
              <a:buNone/>
            </a:pPr>
            <a:r>
              <a:rPr lang="en-US" dirty="0"/>
              <a:t>Figuring out what God wants us to do starts with identifying what he’s give us to work with</a:t>
            </a:r>
          </a:p>
        </p:txBody>
      </p:sp>
      <p:sp>
        <p:nvSpPr>
          <p:cNvPr id="4" name="Date Placeholder 3"/>
          <p:cNvSpPr>
            <a:spLocks noGrp="1"/>
          </p:cNvSpPr>
          <p:nvPr>
            <p:ph type="dt" sz="half" idx="10"/>
          </p:nvPr>
        </p:nvSpPr>
        <p:spPr/>
        <p:txBody>
          <a:bodyPr/>
          <a:lstStyle/>
          <a:p>
            <a:fld id="{22D02973-92D6-DF4B-8C15-24928844D05E}"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25</a:t>
            </a:fld>
            <a:endParaRPr lang="en-US"/>
          </a:p>
        </p:txBody>
      </p:sp>
    </p:spTree>
    <p:extLst>
      <p:ext uri="{BB962C8B-B14F-4D97-AF65-F5344CB8AC3E}">
        <p14:creationId xmlns:p14="http://schemas.microsoft.com/office/powerpoint/2010/main" val="69597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20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200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Our Church</a:t>
            </a:r>
          </a:p>
        </p:txBody>
      </p:sp>
      <p:sp>
        <p:nvSpPr>
          <p:cNvPr id="3" name="Content Placeholder 2"/>
          <p:cNvSpPr>
            <a:spLocks noGrp="1"/>
          </p:cNvSpPr>
          <p:nvPr>
            <p:ph idx="1"/>
          </p:nvPr>
        </p:nvSpPr>
        <p:spPr/>
        <p:txBody>
          <a:bodyPr>
            <a:normAutofit/>
          </a:bodyPr>
          <a:lstStyle/>
          <a:p>
            <a:pPr marL="0" indent="0">
              <a:buNone/>
            </a:pPr>
            <a:r>
              <a:rPr lang="en-US" dirty="0"/>
              <a:t>Process:  </a:t>
            </a:r>
          </a:p>
          <a:p>
            <a:pPr marL="514350" indent="-514350">
              <a:buFont typeface="+mj-lt"/>
              <a:buAutoNum type="arabicPeriod"/>
            </a:pPr>
            <a:r>
              <a:rPr lang="en-US" dirty="0"/>
              <a:t>Identify all the resources Jesus has entrusted to the church</a:t>
            </a:r>
            <a:br>
              <a:rPr lang="en-US" dirty="0"/>
            </a:br>
            <a:endParaRPr lang="en-US" dirty="0"/>
          </a:p>
          <a:p>
            <a:pPr lvl="1"/>
            <a:r>
              <a:rPr lang="en-US" dirty="0"/>
              <a:t>Begin this process on your own</a:t>
            </a:r>
            <a:endParaRPr lang="en-US" u="sng" dirty="0"/>
          </a:p>
          <a:p>
            <a:pPr lvl="1"/>
            <a:r>
              <a:rPr lang="en-US" dirty="0"/>
              <a:t>Invite staff (paid and unpaid) to join the assessment</a:t>
            </a:r>
          </a:p>
          <a:p>
            <a:pPr lvl="1"/>
            <a:r>
              <a:rPr lang="en-US" dirty="0"/>
              <a:t>Invite church leaders to join the assessment</a:t>
            </a:r>
          </a:p>
          <a:p>
            <a:pPr lvl="1"/>
            <a:r>
              <a:rPr lang="en-US" dirty="0"/>
              <a:t>If you do a “Journey Wall” consider adding this</a:t>
            </a:r>
          </a:p>
          <a:p>
            <a:pPr marL="914400" lvl="1" indent="-457200">
              <a:buFont typeface="+mj-lt"/>
              <a:buAutoNum type="arabicPeriod"/>
            </a:pPr>
            <a:endParaRPr lang="en-US" dirty="0"/>
          </a:p>
          <a:p>
            <a:pPr marL="514350" indent="-514350">
              <a:buFont typeface="+mj-lt"/>
              <a:buAutoNum type="arabicPeriod"/>
            </a:pPr>
            <a:r>
              <a:rPr lang="en-US" dirty="0"/>
              <a:t>Write an assessment report for later reference</a:t>
            </a:r>
          </a:p>
        </p:txBody>
      </p:sp>
      <p:sp>
        <p:nvSpPr>
          <p:cNvPr id="4" name="Date Placeholder 3"/>
          <p:cNvSpPr>
            <a:spLocks noGrp="1"/>
          </p:cNvSpPr>
          <p:nvPr>
            <p:ph type="dt" sz="half" idx="10"/>
          </p:nvPr>
        </p:nvSpPr>
        <p:spPr/>
        <p:txBody>
          <a:bodyPr/>
          <a:lstStyle/>
          <a:p>
            <a:fld id="{22D02973-92D6-DF4B-8C15-24928844D05E}"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26</a:t>
            </a:fld>
            <a:endParaRPr lang="en-US"/>
          </a:p>
        </p:txBody>
      </p:sp>
    </p:spTree>
    <p:extLst>
      <p:ext uri="{BB962C8B-B14F-4D97-AF65-F5344CB8AC3E}">
        <p14:creationId xmlns:p14="http://schemas.microsoft.com/office/powerpoint/2010/main" val="41278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Our Church</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Identify the resources God has given</a:t>
            </a:r>
            <a:br>
              <a:rPr lang="en-US" dirty="0"/>
            </a:br>
            <a:endParaRPr lang="en-US" dirty="0"/>
          </a:p>
          <a:p>
            <a:r>
              <a:rPr lang="en-US" dirty="0"/>
              <a:t>Pastor's strengths, passions, experiences, interests and expertise?</a:t>
            </a:r>
          </a:p>
          <a:p>
            <a:r>
              <a:rPr lang="en-US" dirty="0"/>
              <a:t>People's spiritual gifts, passions, experiences, interests, expertise, redemptive relationships?</a:t>
            </a:r>
          </a:p>
          <a:p>
            <a:r>
              <a:rPr lang="en-US" dirty="0"/>
              <a:t>Prayer warriors, bridge builders, apologists, evangelists</a:t>
            </a:r>
          </a:p>
          <a:p>
            <a:r>
              <a:rPr lang="en-US" dirty="0"/>
              <a:t>Material and financial resources?</a:t>
            </a:r>
          </a:p>
          <a:p>
            <a:r>
              <a:rPr lang="en-US" dirty="0"/>
              <a:t>Reputation in the community?</a:t>
            </a:r>
          </a:p>
          <a:p>
            <a:r>
              <a:rPr lang="en-US" dirty="0"/>
              <a:t>Acquired congregational wisdom?</a:t>
            </a:r>
          </a:p>
        </p:txBody>
      </p:sp>
      <p:sp>
        <p:nvSpPr>
          <p:cNvPr id="4" name="Date Placeholder 3"/>
          <p:cNvSpPr>
            <a:spLocks noGrp="1"/>
          </p:cNvSpPr>
          <p:nvPr>
            <p:ph type="dt" sz="half" idx="10"/>
          </p:nvPr>
        </p:nvSpPr>
        <p:spPr/>
        <p:txBody>
          <a:bodyPr/>
          <a:lstStyle/>
          <a:p>
            <a:fld id="{3E23E834-8C8B-9C4B-A5F6-BE463448B539}"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27</a:t>
            </a:fld>
            <a:endParaRPr lang="en-US"/>
          </a:p>
        </p:txBody>
      </p:sp>
    </p:spTree>
    <p:extLst>
      <p:ext uri="{BB962C8B-B14F-4D97-AF65-F5344CB8AC3E}">
        <p14:creationId xmlns:p14="http://schemas.microsoft.com/office/powerpoint/2010/main" val="19512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560029" cy="1325563"/>
          </a:xfrm>
        </p:spPr>
        <p:txBody>
          <a:bodyPr/>
          <a:lstStyle/>
          <a:p>
            <a:r>
              <a:rPr lang="en-US" dirty="0"/>
              <a:t>Exercise: What has Jesus given your church?</a:t>
            </a:r>
          </a:p>
        </p:txBody>
      </p:sp>
      <p:sp>
        <p:nvSpPr>
          <p:cNvPr id="3" name="Content Placeholder 2"/>
          <p:cNvSpPr>
            <a:spLocks noGrp="1"/>
          </p:cNvSpPr>
          <p:nvPr>
            <p:ph idx="1"/>
          </p:nvPr>
        </p:nvSpPr>
        <p:spPr/>
        <p:txBody>
          <a:bodyPr>
            <a:normAutofit/>
          </a:bodyPr>
          <a:lstStyle/>
          <a:p>
            <a:r>
              <a:rPr lang="en-US" dirty="0"/>
              <a:t>Identify the resources</a:t>
            </a:r>
          </a:p>
          <a:p>
            <a:r>
              <a:rPr lang="en-US" dirty="0"/>
              <a:t>Differentiate your resources from other churches</a:t>
            </a:r>
          </a:p>
          <a:p>
            <a:r>
              <a:rPr lang="en-US" dirty="0"/>
              <a:t>Rank the top 3 to 5 that could be most easily redeployed to bridge building or outreach activities</a:t>
            </a:r>
          </a:p>
        </p:txBody>
      </p:sp>
      <p:sp>
        <p:nvSpPr>
          <p:cNvPr id="5" name="Date Placeholder 4"/>
          <p:cNvSpPr>
            <a:spLocks noGrp="1"/>
          </p:cNvSpPr>
          <p:nvPr>
            <p:ph type="dt" sz="half" idx="10"/>
          </p:nvPr>
        </p:nvSpPr>
        <p:spPr/>
        <p:txBody>
          <a:bodyPr/>
          <a:lstStyle/>
          <a:p>
            <a:fld id="{A406AB8E-DB21-1340-94B7-3162D786B46E}" type="datetime1">
              <a:rPr lang="en-US" smtClean="0"/>
              <a:t>1/15/23</a:t>
            </a:fld>
            <a:endParaRPr lang="en-US"/>
          </a:p>
        </p:txBody>
      </p:sp>
      <p:sp>
        <p:nvSpPr>
          <p:cNvPr id="6" name="Footer Placeholder 5"/>
          <p:cNvSpPr>
            <a:spLocks noGrp="1"/>
          </p:cNvSpPr>
          <p:nvPr>
            <p:ph type="ftr" sz="quarter" idx="11"/>
          </p:nvPr>
        </p:nvSpPr>
        <p:spPr/>
        <p:txBody>
          <a:bodyPr/>
          <a:lstStyle/>
          <a:p>
            <a:r>
              <a:rPr lang="en-US"/>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t>28</a:t>
            </a:fld>
            <a:endParaRPr lang="en-US"/>
          </a:p>
        </p:txBody>
      </p:sp>
    </p:spTree>
    <p:extLst>
      <p:ext uri="{BB962C8B-B14F-4D97-AF65-F5344CB8AC3E}">
        <p14:creationId xmlns:p14="http://schemas.microsoft.com/office/powerpoint/2010/main" val="1835404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461467" cy="1325563"/>
          </a:xfrm>
        </p:spPr>
        <p:txBody>
          <a:bodyPr/>
          <a:lstStyle/>
          <a:p>
            <a:r>
              <a:rPr lang="en-US" dirty="0"/>
              <a:t>Exercise: What has Jesus given your church?</a:t>
            </a:r>
          </a:p>
        </p:txBody>
      </p:sp>
      <p:sp>
        <p:nvSpPr>
          <p:cNvPr id="3" name="Content Placeholder 2"/>
          <p:cNvSpPr>
            <a:spLocks noGrp="1"/>
          </p:cNvSpPr>
          <p:nvPr>
            <p:ph sz="half" idx="1"/>
          </p:nvPr>
        </p:nvSpPr>
        <p:spPr/>
        <p:txBody>
          <a:bodyPr>
            <a:normAutofit lnSpcReduction="10000"/>
          </a:bodyPr>
          <a:lstStyle/>
          <a:p>
            <a:r>
              <a:rPr lang="en-US" dirty="0"/>
              <a:t>People</a:t>
            </a:r>
          </a:p>
          <a:p>
            <a:r>
              <a:rPr lang="en-US" dirty="0"/>
              <a:t>Passions</a:t>
            </a:r>
          </a:p>
          <a:p>
            <a:r>
              <a:rPr lang="en-US" dirty="0"/>
              <a:t>Abilities</a:t>
            </a:r>
          </a:p>
          <a:p>
            <a:r>
              <a:rPr lang="en-US" dirty="0"/>
              <a:t>Opportunities</a:t>
            </a:r>
          </a:p>
          <a:p>
            <a:r>
              <a:rPr lang="en-US" dirty="0"/>
              <a:t>Property</a:t>
            </a:r>
          </a:p>
          <a:p>
            <a:r>
              <a:rPr lang="en-US" dirty="0"/>
              <a:t>Public reputation</a:t>
            </a:r>
          </a:p>
          <a:p>
            <a:r>
              <a:rPr lang="en-US" dirty="0"/>
              <a:t>Special relationships</a:t>
            </a:r>
          </a:p>
          <a:p>
            <a:r>
              <a:rPr lang="en-US" dirty="0"/>
              <a:t>Finances</a:t>
            </a:r>
          </a:p>
          <a:p>
            <a:r>
              <a:rPr lang="en-US" dirty="0"/>
              <a:t>Spiritual maturity</a:t>
            </a:r>
          </a:p>
        </p:txBody>
      </p:sp>
      <p:sp>
        <p:nvSpPr>
          <p:cNvPr id="4" name="Content Placeholder 3"/>
          <p:cNvSpPr>
            <a:spLocks noGrp="1"/>
          </p:cNvSpPr>
          <p:nvPr>
            <p:ph sz="half" idx="2"/>
          </p:nvPr>
        </p:nvSpPr>
        <p:spPr/>
        <p:txBody>
          <a:bodyPr>
            <a:normAutofit lnSpcReduction="10000"/>
          </a:bodyPr>
          <a:lstStyle/>
          <a:p>
            <a:r>
              <a:rPr lang="en-US" dirty="0"/>
              <a:t>Prayer life</a:t>
            </a:r>
          </a:p>
          <a:p>
            <a:r>
              <a:rPr lang="en-US" dirty="0"/>
              <a:t>Facilities</a:t>
            </a:r>
          </a:p>
          <a:p>
            <a:r>
              <a:rPr lang="en-US" dirty="0"/>
              <a:t>Worship services</a:t>
            </a:r>
          </a:p>
          <a:p>
            <a:r>
              <a:rPr lang="en-US" dirty="0"/>
              <a:t>Evangelistically minded</a:t>
            </a:r>
          </a:p>
          <a:p>
            <a:r>
              <a:rPr lang="en-US" dirty="0"/>
              <a:t>Service oriented</a:t>
            </a:r>
          </a:p>
          <a:p>
            <a:r>
              <a:rPr lang="en-US" dirty="0"/>
              <a:t>Bridge building events</a:t>
            </a:r>
          </a:p>
          <a:p>
            <a:r>
              <a:rPr lang="en-US" dirty="0"/>
              <a:t>Location</a:t>
            </a:r>
          </a:p>
          <a:p>
            <a:r>
              <a:rPr lang="en-US" dirty="0"/>
              <a:t>Calendar</a:t>
            </a:r>
          </a:p>
          <a:p>
            <a:r>
              <a:rPr lang="en-US" dirty="0"/>
              <a:t>Yourself</a:t>
            </a:r>
          </a:p>
        </p:txBody>
      </p:sp>
      <p:sp>
        <p:nvSpPr>
          <p:cNvPr id="5" name="Date Placeholder 4"/>
          <p:cNvSpPr>
            <a:spLocks noGrp="1"/>
          </p:cNvSpPr>
          <p:nvPr>
            <p:ph type="dt" sz="half" idx="10"/>
          </p:nvPr>
        </p:nvSpPr>
        <p:spPr/>
        <p:txBody>
          <a:bodyPr/>
          <a:lstStyle/>
          <a:p>
            <a:fld id="{A406AB8E-DB21-1340-94B7-3162D786B46E}" type="datetime1">
              <a:rPr lang="en-US" smtClean="0"/>
              <a:t>1/15/23</a:t>
            </a:fld>
            <a:endParaRPr lang="en-US"/>
          </a:p>
        </p:txBody>
      </p:sp>
      <p:sp>
        <p:nvSpPr>
          <p:cNvPr id="6" name="Footer Placeholder 5"/>
          <p:cNvSpPr>
            <a:spLocks noGrp="1"/>
          </p:cNvSpPr>
          <p:nvPr>
            <p:ph type="ftr" sz="quarter" idx="11"/>
          </p:nvPr>
        </p:nvSpPr>
        <p:spPr/>
        <p:txBody>
          <a:bodyPr/>
          <a:lstStyle/>
          <a:p>
            <a:r>
              <a:rPr lang="en-US"/>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t>29</a:t>
            </a:fld>
            <a:endParaRPr lang="en-US"/>
          </a:p>
        </p:txBody>
      </p:sp>
    </p:spTree>
    <p:extLst>
      <p:ext uri="{BB962C8B-B14F-4D97-AF65-F5344CB8AC3E}">
        <p14:creationId xmlns:p14="http://schemas.microsoft.com/office/powerpoint/2010/main" val="111457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terms</a:t>
            </a:r>
          </a:p>
        </p:txBody>
      </p:sp>
      <p:sp>
        <p:nvSpPr>
          <p:cNvPr id="3" name="Content Placeholder 2"/>
          <p:cNvSpPr>
            <a:spLocks noGrp="1"/>
          </p:cNvSpPr>
          <p:nvPr>
            <p:ph idx="1"/>
          </p:nvPr>
        </p:nvSpPr>
        <p:spPr/>
        <p:txBody>
          <a:bodyPr/>
          <a:lstStyle/>
          <a:p>
            <a:r>
              <a:rPr lang="en-US" dirty="0"/>
              <a:t>What do we mean </a:t>
            </a:r>
            <a:r>
              <a:rPr lang="en-US"/>
              <a:t>by “purpose?”</a:t>
            </a:r>
            <a:endParaRPr lang="en-US" dirty="0"/>
          </a:p>
          <a:p>
            <a:endParaRPr lang="en-US" dirty="0"/>
          </a:p>
          <a:p>
            <a:r>
              <a:rPr lang="en-US" dirty="0"/>
              <a:t>What do we mean by “mission”?</a:t>
            </a:r>
          </a:p>
          <a:p>
            <a:pPr marL="0" indent="0">
              <a:buNone/>
            </a:pPr>
            <a:endParaRPr lang="en-US" dirty="0"/>
          </a:p>
          <a:p>
            <a:r>
              <a:rPr lang="en-US" dirty="0"/>
              <a:t>What do we mean by “vision”?</a:t>
            </a:r>
          </a:p>
        </p:txBody>
      </p:sp>
      <p:sp>
        <p:nvSpPr>
          <p:cNvPr id="4" name="Date Placeholder 3"/>
          <p:cNvSpPr>
            <a:spLocks noGrp="1"/>
          </p:cNvSpPr>
          <p:nvPr>
            <p:ph type="dt" sz="half" idx="10"/>
          </p:nvPr>
        </p:nvSpPr>
        <p:spPr/>
        <p:txBody>
          <a:bodyPr/>
          <a:lstStyle/>
          <a:p>
            <a:fld id="{F859A009-DC56-8A4E-B00A-2EE126567E96}"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3</a:t>
            </a:fld>
            <a:endParaRPr lang="en-US"/>
          </a:p>
        </p:txBody>
      </p:sp>
    </p:spTree>
    <p:extLst>
      <p:ext uri="{BB962C8B-B14F-4D97-AF65-F5344CB8AC3E}">
        <p14:creationId xmlns:p14="http://schemas.microsoft.com/office/powerpoint/2010/main" val="984355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Our Community</a:t>
            </a:r>
          </a:p>
        </p:txBody>
      </p:sp>
      <p:sp>
        <p:nvSpPr>
          <p:cNvPr id="5" name="Oval 4"/>
          <p:cNvSpPr/>
          <p:nvPr/>
        </p:nvSpPr>
        <p:spPr>
          <a:xfrm>
            <a:off x="3185902" y="1397406"/>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God's Mission</a:t>
            </a:r>
          </a:p>
        </p:txBody>
      </p:sp>
      <p:sp>
        <p:nvSpPr>
          <p:cNvPr id="6" name="Oval 5"/>
          <p:cNvSpPr/>
          <p:nvPr/>
        </p:nvSpPr>
        <p:spPr>
          <a:xfrm>
            <a:off x="2073993" y="3088241"/>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Our </a:t>
            </a:r>
          </a:p>
          <a:p>
            <a:pPr algn="ctr"/>
            <a:r>
              <a:rPr lang="en-US" dirty="0">
                <a:solidFill>
                  <a:schemeClr val="tx1"/>
                </a:solidFill>
              </a:rPr>
              <a:t>Community</a:t>
            </a:r>
          </a:p>
        </p:txBody>
      </p:sp>
      <p:sp>
        <p:nvSpPr>
          <p:cNvPr id="7" name="Oval 6"/>
          <p:cNvSpPr/>
          <p:nvPr/>
        </p:nvSpPr>
        <p:spPr>
          <a:xfrm>
            <a:off x="4297811" y="3088241"/>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Our </a:t>
            </a:r>
          </a:p>
          <a:p>
            <a:pPr algn="ctr"/>
            <a:r>
              <a:rPr lang="en-US" dirty="0">
                <a:solidFill>
                  <a:schemeClr val="tx1"/>
                </a:solidFill>
              </a:rPr>
              <a:t>Church</a:t>
            </a:r>
          </a:p>
        </p:txBody>
      </p:sp>
      <p:sp>
        <p:nvSpPr>
          <p:cNvPr id="3" name="Date Placeholder 2"/>
          <p:cNvSpPr>
            <a:spLocks noGrp="1"/>
          </p:cNvSpPr>
          <p:nvPr>
            <p:ph type="dt" sz="half" idx="10"/>
          </p:nvPr>
        </p:nvSpPr>
        <p:spPr/>
        <p:txBody>
          <a:bodyPr/>
          <a:lstStyle/>
          <a:p>
            <a:fld id="{A3493E0F-D5F3-7148-A817-88A671C50C2C}" type="datetime1">
              <a:rPr lang="en-US" smtClean="0"/>
              <a:t>1/15/23</a:t>
            </a:fld>
            <a:endParaRPr lang="en-US"/>
          </a:p>
        </p:txBody>
      </p:sp>
      <p:sp>
        <p:nvSpPr>
          <p:cNvPr id="4" name="Footer Placeholder 3"/>
          <p:cNvSpPr>
            <a:spLocks noGrp="1"/>
          </p:cNvSpPr>
          <p:nvPr>
            <p:ph type="ftr" sz="quarter" idx="11"/>
          </p:nvPr>
        </p:nvSpPr>
        <p:spPr/>
        <p:txBody>
          <a:bodyPr/>
          <a:lstStyle/>
          <a:p>
            <a:r>
              <a:rPr lang="en-US"/>
              <a:t>© 2016 All Rights Reserved Turnaround Pastors Inc.</a:t>
            </a:r>
          </a:p>
        </p:txBody>
      </p:sp>
      <p:sp>
        <p:nvSpPr>
          <p:cNvPr id="8" name="Slide Number Placeholder 7"/>
          <p:cNvSpPr>
            <a:spLocks noGrp="1"/>
          </p:cNvSpPr>
          <p:nvPr>
            <p:ph type="sldNum" sz="quarter" idx="12"/>
          </p:nvPr>
        </p:nvSpPr>
        <p:spPr/>
        <p:txBody>
          <a:bodyPr/>
          <a:lstStyle/>
          <a:p>
            <a:fld id="{E8416EAB-F610-4270-A282-65417274D179}" type="slidenum">
              <a:rPr lang="en-US" smtClean="0"/>
              <a:t>30</a:t>
            </a:fld>
            <a:endParaRPr lang="en-US"/>
          </a:p>
        </p:txBody>
      </p:sp>
    </p:spTree>
    <p:extLst>
      <p:ext uri="{BB962C8B-B14F-4D97-AF65-F5344CB8AC3E}">
        <p14:creationId xmlns:p14="http://schemas.microsoft.com/office/powerpoint/2010/main" val="1861487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Our Community</a:t>
            </a:r>
          </a:p>
        </p:txBody>
      </p:sp>
      <p:sp>
        <p:nvSpPr>
          <p:cNvPr id="3" name="Content Placeholder 2"/>
          <p:cNvSpPr>
            <a:spLocks noGrp="1"/>
          </p:cNvSpPr>
          <p:nvPr>
            <p:ph idx="1"/>
          </p:nvPr>
        </p:nvSpPr>
        <p:spPr/>
        <p:txBody>
          <a:bodyPr/>
          <a:lstStyle/>
          <a:p>
            <a:pPr marL="0" indent="0">
              <a:buNone/>
            </a:pPr>
            <a:r>
              <a:rPr lang="en-US" dirty="0"/>
              <a:t>Identify the receptive groups in your community</a:t>
            </a:r>
          </a:p>
          <a:p>
            <a:pPr marL="0" indent="0">
              <a:buNone/>
            </a:pPr>
            <a:endParaRPr lang="en-US" dirty="0"/>
          </a:p>
          <a:p>
            <a:pPr marL="457200" lvl="1" indent="0">
              <a:buNone/>
            </a:pPr>
            <a:r>
              <a:rPr lang="en-US" dirty="0"/>
              <a:t>“As you enter the house, give it your greeting. If the house is worthy, give it your blessing of peace. But if it is not worthy, take back your blessing of peace. Whoever does not receive you, nor heed your words, as you go out of that house or that city, shake the dust off your feet”</a:t>
            </a:r>
          </a:p>
          <a:p>
            <a:pPr marL="457200" lvl="1" indent="0">
              <a:buNone/>
            </a:pPr>
            <a:endParaRPr lang="en-US" dirty="0"/>
          </a:p>
          <a:p>
            <a:pPr lvl="1" algn="r">
              <a:buFont typeface="Arial" charset="0"/>
              <a:buChar char="•"/>
            </a:pPr>
            <a:r>
              <a:rPr lang="en-US" dirty="0"/>
              <a:t>Matthew 10:12-14</a:t>
            </a:r>
          </a:p>
        </p:txBody>
      </p:sp>
      <mc:AlternateContent xmlns:mc="http://schemas.openxmlformats.org/markup-compatibility/2006" xmlns:p14="http://schemas.microsoft.com/office/powerpoint/2010/main">
        <mc:Choice Requires="p14">
          <p:contentPart p14:bwMode="auto" r:id="rId2">
            <p14:nvContentPartPr>
              <p14:cNvPr id="16" name="Ink 15"/>
              <p14:cNvContentPartPr/>
              <p14:nvPr/>
            </p14:nvContentPartPr>
            <p14:xfrm>
              <a:off x="3008106" y="2139086"/>
              <a:ext cx="19499" cy="14499"/>
            </p14:xfrm>
          </p:contentPart>
        </mc:Choice>
        <mc:Fallback xmlns="">
          <p:pic>
            <p:nvPicPr>
              <p:cNvPr id="16" name="Ink 15"/>
              <p:cNvPicPr/>
              <p:nvPr/>
            </p:nvPicPr>
            <p:blipFill>
              <a:blip r:embed="rId3"/>
              <a:stretch>
                <a:fillRect/>
              </a:stretch>
            </p:blipFill>
            <p:spPr>
              <a:xfrm>
                <a:off x="2991896" y="2122847"/>
                <a:ext cx="124280" cy="73258"/>
              </a:xfrm>
              <a:prstGeom prst="rect">
                <a:avLst/>
              </a:prstGeom>
            </p:spPr>
          </p:pic>
        </mc:Fallback>
      </mc:AlternateContent>
      <p:sp>
        <p:nvSpPr>
          <p:cNvPr id="4" name="Date Placeholder 3"/>
          <p:cNvSpPr>
            <a:spLocks noGrp="1"/>
          </p:cNvSpPr>
          <p:nvPr>
            <p:ph type="dt" sz="half" idx="10"/>
          </p:nvPr>
        </p:nvSpPr>
        <p:spPr/>
        <p:txBody>
          <a:bodyPr/>
          <a:lstStyle/>
          <a:p>
            <a:fld id="{09DE32D9-2FCD-674E-8040-C39F7BF52A6E}"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31</a:t>
            </a:fld>
            <a:endParaRPr lang="en-US"/>
          </a:p>
        </p:txBody>
      </p:sp>
    </p:spTree>
    <p:extLst>
      <p:ext uri="{BB962C8B-B14F-4D97-AF65-F5344CB8AC3E}">
        <p14:creationId xmlns:p14="http://schemas.microsoft.com/office/powerpoint/2010/main" val="1153394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Our Community</a:t>
            </a:r>
          </a:p>
        </p:txBody>
      </p:sp>
      <p:sp>
        <p:nvSpPr>
          <p:cNvPr id="3" name="Content Placeholder 2"/>
          <p:cNvSpPr>
            <a:spLocks noGrp="1"/>
          </p:cNvSpPr>
          <p:nvPr>
            <p:ph idx="1"/>
          </p:nvPr>
        </p:nvSpPr>
        <p:spPr/>
        <p:txBody>
          <a:bodyPr/>
          <a:lstStyle/>
          <a:p>
            <a:pPr marL="0" indent="0">
              <a:buNone/>
            </a:pPr>
            <a:r>
              <a:rPr lang="en-US" dirty="0"/>
              <a:t>Identify the receptive groups in your community</a:t>
            </a:r>
          </a:p>
          <a:p>
            <a:pPr marL="0" indent="0">
              <a:buNone/>
            </a:pPr>
            <a:endParaRPr lang="en-US" dirty="0"/>
          </a:p>
          <a:p>
            <a:pPr marL="457200" lvl="1" indent="0">
              <a:buNone/>
            </a:pPr>
            <a:r>
              <a:rPr lang="en-US" i="1" dirty="0"/>
              <a:t>"</a:t>
            </a:r>
            <a:r>
              <a:rPr lang="mr-IN" i="1" dirty="0"/>
              <a:t>…</a:t>
            </a:r>
            <a:r>
              <a:rPr lang="en-US" i="1" dirty="0"/>
              <a:t>one of the major mistakes is to fail to do adequate research to understand the people [the churches] are seeking to reach with the gospel. It is important for a church to study the community and culture as well as the Scriptures."</a:t>
            </a:r>
          </a:p>
          <a:p>
            <a:pPr marL="0" indent="0">
              <a:buNone/>
            </a:pPr>
            <a:endParaRPr lang="en-US" dirty="0"/>
          </a:p>
          <a:p>
            <a:pPr algn="r">
              <a:buFont typeface="Arial" charset="0"/>
              <a:buChar char="•"/>
            </a:pPr>
            <a:r>
              <a:rPr lang="en-US" dirty="0"/>
              <a:t>Gary McIntosh, </a:t>
            </a:r>
            <a:r>
              <a:rPr lang="en-US" i="1" dirty="0"/>
              <a:t>Biblical Church Growth</a:t>
            </a:r>
            <a:endParaRPr lang="en-US" dirty="0"/>
          </a:p>
        </p:txBody>
      </p:sp>
      <mc:AlternateContent xmlns:mc="http://schemas.openxmlformats.org/markup-compatibility/2006" xmlns:p14="http://schemas.microsoft.com/office/powerpoint/2010/main">
        <mc:Choice Requires="p14">
          <p:contentPart p14:bwMode="auto" r:id="rId2">
            <p14:nvContentPartPr>
              <p14:cNvPr id="16" name="Ink 15"/>
              <p14:cNvContentPartPr/>
              <p14:nvPr/>
            </p14:nvContentPartPr>
            <p14:xfrm>
              <a:off x="3008106" y="2139086"/>
              <a:ext cx="19499" cy="14499"/>
            </p14:xfrm>
          </p:contentPart>
        </mc:Choice>
        <mc:Fallback xmlns="">
          <p:pic>
            <p:nvPicPr>
              <p:cNvPr id="16" name="Ink 15"/>
              <p:cNvPicPr/>
              <p:nvPr/>
            </p:nvPicPr>
            <p:blipFill>
              <a:blip r:embed="rId3"/>
              <a:stretch>
                <a:fillRect/>
              </a:stretch>
            </p:blipFill>
            <p:spPr>
              <a:xfrm>
                <a:off x="2991896" y="2122847"/>
                <a:ext cx="124280" cy="73258"/>
              </a:xfrm>
              <a:prstGeom prst="rect">
                <a:avLst/>
              </a:prstGeom>
            </p:spPr>
          </p:pic>
        </mc:Fallback>
      </mc:AlternateContent>
      <p:sp>
        <p:nvSpPr>
          <p:cNvPr id="4" name="Date Placeholder 3"/>
          <p:cNvSpPr>
            <a:spLocks noGrp="1"/>
          </p:cNvSpPr>
          <p:nvPr>
            <p:ph type="dt" sz="half" idx="10"/>
          </p:nvPr>
        </p:nvSpPr>
        <p:spPr/>
        <p:txBody>
          <a:bodyPr/>
          <a:lstStyle/>
          <a:p>
            <a:fld id="{E4DC567C-4974-E04A-8BD7-449F33193564}"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32</a:t>
            </a:fld>
            <a:endParaRPr lang="en-US"/>
          </a:p>
        </p:txBody>
      </p:sp>
    </p:spTree>
    <p:extLst>
      <p:ext uri="{BB962C8B-B14F-4D97-AF65-F5344CB8AC3E}">
        <p14:creationId xmlns:p14="http://schemas.microsoft.com/office/powerpoint/2010/main" val="2956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Our Community</a:t>
            </a:r>
          </a:p>
        </p:txBody>
      </p:sp>
      <p:sp>
        <p:nvSpPr>
          <p:cNvPr id="3" name="Content Placeholder 2"/>
          <p:cNvSpPr>
            <a:spLocks noGrp="1"/>
          </p:cNvSpPr>
          <p:nvPr>
            <p:ph idx="1"/>
          </p:nvPr>
        </p:nvSpPr>
        <p:spPr/>
        <p:txBody>
          <a:bodyPr/>
          <a:lstStyle/>
          <a:p>
            <a:pPr marL="514350" indent="-514350">
              <a:buFont typeface="+mj-lt"/>
              <a:buAutoNum type="arabicPeriod"/>
            </a:pPr>
            <a:r>
              <a:rPr lang="en-US" dirty="0"/>
              <a:t>Linked (kinship / friendship) to credible Christians</a:t>
            </a:r>
          </a:p>
          <a:p>
            <a:pPr marL="514350" indent="-514350">
              <a:buFont typeface="+mj-lt"/>
              <a:buAutoNum type="arabicPeriod"/>
            </a:pPr>
            <a:r>
              <a:rPr lang="en-US" dirty="0"/>
              <a:t>People like those already in your church</a:t>
            </a:r>
          </a:p>
          <a:p>
            <a:pPr marL="514350" indent="-514350">
              <a:buFont typeface="+mj-lt"/>
              <a:buAutoNum type="arabicPeriod"/>
            </a:pPr>
            <a:r>
              <a:rPr lang="en-US" dirty="0"/>
              <a:t>People with needs you can meet</a:t>
            </a:r>
          </a:p>
          <a:p>
            <a:pPr marL="514350" indent="-514350">
              <a:buFont typeface="+mj-lt"/>
              <a:buAutoNum type="arabicPeriod"/>
            </a:pPr>
            <a:r>
              <a:rPr lang="en-US" dirty="0"/>
              <a:t>Groups in which </a:t>
            </a:r>
            <a:r>
              <a:rPr lang="en-US" i="1" dirty="0"/>
              <a:t>any</a:t>
            </a:r>
            <a:r>
              <a:rPr lang="en-US" dirty="0"/>
              <a:t> religion is growing</a:t>
            </a:r>
          </a:p>
          <a:p>
            <a:pPr marL="514350" indent="-514350">
              <a:buFont typeface="+mj-lt"/>
              <a:buAutoNum type="arabicPeriod"/>
            </a:pPr>
            <a:r>
              <a:rPr lang="en-US" dirty="0"/>
              <a:t>People undergoing cultural change</a:t>
            </a:r>
          </a:p>
          <a:p>
            <a:pPr marL="514350" indent="-514350">
              <a:buFont typeface="+mj-lt"/>
              <a:buAutoNum type="arabicPeriod"/>
            </a:pPr>
            <a:r>
              <a:rPr lang="en-US" dirty="0"/>
              <a:t>Those who are dissatisfied with their lives</a:t>
            </a:r>
          </a:p>
          <a:p>
            <a:pPr marL="514350" indent="-514350">
              <a:buFont typeface="+mj-lt"/>
              <a:buAutoNum type="arabicPeriod"/>
            </a:pPr>
            <a:r>
              <a:rPr lang="en-US" dirty="0"/>
              <a:t>People experiencing major life transitions</a:t>
            </a:r>
          </a:p>
          <a:p>
            <a:pPr marL="514350" indent="-514350">
              <a:buFont typeface="+mj-lt"/>
              <a:buAutoNum type="arabicPeriod"/>
            </a:pPr>
            <a:r>
              <a:rPr lang="en-US" dirty="0"/>
              <a:t>Visitors to your worship service</a:t>
            </a:r>
          </a:p>
          <a:p>
            <a:pPr marL="0" indent="0">
              <a:buNone/>
            </a:pPr>
            <a:endParaRPr lang="en-US" dirty="0"/>
          </a:p>
        </p:txBody>
      </p:sp>
      <p:sp>
        <p:nvSpPr>
          <p:cNvPr id="4" name="Date Placeholder 3"/>
          <p:cNvSpPr>
            <a:spLocks noGrp="1"/>
          </p:cNvSpPr>
          <p:nvPr>
            <p:ph type="dt" sz="half" idx="10"/>
          </p:nvPr>
        </p:nvSpPr>
        <p:spPr/>
        <p:txBody>
          <a:bodyPr/>
          <a:lstStyle/>
          <a:p>
            <a:fld id="{E4DC567C-4974-E04A-8BD7-449F33193564}"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33</a:t>
            </a:fld>
            <a:endParaRPr lang="en-US"/>
          </a:p>
        </p:txBody>
      </p:sp>
    </p:spTree>
    <p:extLst>
      <p:ext uri="{BB962C8B-B14F-4D97-AF65-F5344CB8AC3E}">
        <p14:creationId xmlns:p14="http://schemas.microsoft.com/office/powerpoint/2010/main" val="15435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Our Community</a:t>
            </a:r>
          </a:p>
        </p:txBody>
      </p:sp>
      <p:sp>
        <p:nvSpPr>
          <p:cNvPr id="3" name="Content Placeholder 2"/>
          <p:cNvSpPr>
            <a:spLocks noGrp="1"/>
          </p:cNvSpPr>
          <p:nvPr>
            <p:ph idx="1"/>
          </p:nvPr>
        </p:nvSpPr>
        <p:spPr>
          <a:xfrm>
            <a:off x="628650" y="1825625"/>
            <a:ext cx="7886700" cy="2407069"/>
          </a:xfrm>
        </p:spPr>
        <p:txBody>
          <a:bodyPr>
            <a:normAutofit lnSpcReduction="10000"/>
          </a:bodyPr>
          <a:lstStyle/>
          <a:p>
            <a:pPr marL="514350" indent="-514350">
              <a:buFont typeface="+mj-lt"/>
              <a:buAutoNum type="arabicPeriod"/>
            </a:pPr>
            <a:r>
              <a:rPr lang="en-US" dirty="0"/>
              <a:t>Assign a task force to identify the receptive groups in your community</a:t>
            </a:r>
            <a:br>
              <a:rPr lang="en-US" dirty="0"/>
            </a:br>
            <a:endParaRPr lang="en-US" dirty="0"/>
          </a:p>
          <a:p>
            <a:pPr marL="514350" indent="-514350">
              <a:buFont typeface="+mj-lt"/>
              <a:buAutoNum type="arabicPeriod"/>
            </a:pPr>
            <a:r>
              <a:rPr lang="en-US" dirty="0"/>
              <a:t>Determine which receptive groups will be easiest for your church to reach</a:t>
            </a:r>
            <a:br>
              <a:rPr lang="en-US" dirty="0"/>
            </a:br>
            <a:endParaRPr lang="en-US" dirty="0"/>
          </a:p>
        </p:txBody>
      </p:sp>
      <mc:AlternateContent xmlns:mc="http://schemas.openxmlformats.org/markup-compatibility/2006" xmlns:p14="http://schemas.microsoft.com/office/powerpoint/2010/main">
        <mc:Choice Requires="p14">
          <p:contentPart p14:bwMode="auto" r:id="rId3">
            <p14:nvContentPartPr>
              <p14:cNvPr id="16" name="Ink 15"/>
              <p14:cNvContentPartPr/>
              <p14:nvPr/>
            </p14:nvContentPartPr>
            <p14:xfrm>
              <a:off x="3008106" y="2139086"/>
              <a:ext cx="91859" cy="40779"/>
            </p14:xfrm>
          </p:contentPart>
        </mc:Choice>
        <mc:Fallback xmlns="">
          <p:pic>
            <p:nvPicPr>
              <p:cNvPr id="16" name="Ink 15"/>
              <p:cNvPicPr/>
              <p:nvPr/>
            </p:nvPicPr>
            <p:blipFill>
              <a:blip r:embed="rId4"/>
              <a:stretch>
                <a:fillRect/>
              </a:stretch>
            </p:blipFill>
            <p:spPr>
              <a:xfrm>
                <a:off x="2991896" y="2122847"/>
                <a:ext cx="124280" cy="73258"/>
              </a:xfrm>
              <a:prstGeom prst="rect">
                <a:avLst/>
              </a:prstGeom>
            </p:spPr>
          </p:pic>
        </mc:Fallback>
      </mc:AlternateContent>
      <p:sp>
        <p:nvSpPr>
          <p:cNvPr id="4" name="Date Placeholder 3"/>
          <p:cNvSpPr>
            <a:spLocks noGrp="1"/>
          </p:cNvSpPr>
          <p:nvPr>
            <p:ph type="dt" sz="half" idx="10"/>
          </p:nvPr>
        </p:nvSpPr>
        <p:spPr/>
        <p:txBody>
          <a:bodyPr/>
          <a:lstStyle/>
          <a:p>
            <a:fld id="{4BAC6D56-ADE3-7245-83BD-CD060D43805F}"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34</a:t>
            </a:fld>
            <a:endParaRPr lang="en-US"/>
          </a:p>
        </p:txBody>
      </p:sp>
    </p:spTree>
    <p:extLst>
      <p:ext uri="{BB962C8B-B14F-4D97-AF65-F5344CB8AC3E}">
        <p14:creationId xmlns:p14="http://schemas.microsoft.com/office/powerpoint/2010/main" val="164489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Our Community</a:t>
            </a:r>
          </a:p>
        </p:txBody>
      </p:sp>
      <p:sp>
        <p:nvSpPr>
          <p:cNvPr id="3" name="Content Placeholder 2"/>
          <p:cNvSpPr>
            <a:spLocks noGrp="1"/>
          </p:cNvSpPr>
          <p:nvPr>
            <p:ph idx="1"/>
          </p:nvPr>
        </p:nvSpPr>
        <p:spPr>
          <a:xfrm>
            <a:off x="628650" y="2722525"/>
            <a:ext cx="7886700" cy="3454437"/>
          </a:xfrm>
        </p:spPr>
        <p:txBody>
          <a:bodyPr>
            <a:noAutofit/>
          </a:bodyPr>
          <a:lstStyle/>
          <a:p>
            <a:pPr marL="0" indent="0">
              <a:buNone/>
            </a:pPr>
            <a:r>
              <a:rPr lang="en-US" sz="2400" dirty="0"/>
              <a:t>E1.	No cultural, racial or linguistic barriers – only the need 	to believe</a:t>
            </a:r>
          </a:p>
          <a:p>
            <a:pPr marL="0" indent="0">
              <a:buNone/>
            </a:pPr>
            <a:r>
              <a:rPr lang="en-US" sz="2400" i="1" dirty="0"/>
              <a:t>E2.	More </a:t>
            </a:r>
            <a:r>
              <a:rPr lang="en-US" sz="2400" dirty="0"/>
              <a:t>like us: share a common language, culture, 	worldview</a:t>
            </a:r>
          </a:p>
          <a:p>
            <a:pPr marL="0" indent="0">
              <a:buNone/>
            </a:pPr>
            <a:r>
              <a:rPr lang="en-US" sz="2400" i="1" dirty="0"/>
              <a:t>E3.	Similar </a:t>
            </a:r>
            <a:r>
              <a:rPr lang="en-US" sz="2400" dirty="0"/>
              <a:t>to us: common language (not mother tongue), 	ethnicity and culture differ but of the same "cultural 	family"</a:t>
            </a:r>
          </a:p>
          <a:p>
            <a:pPr marL="0" indent="0">
              <a:buNone/>
            </a:pPr>
            <a:r>
              <a:rPr lang="en-US" sz="2400" i="1" dirty="0"/>
              <a:t>E4.	Different </a:t>
            </a:r>
            <a:r>
              <a:rPr lang="en-US" sz="2400" dirty="0"/>
              <a:t>than us: different language, culture and 	worldview</a:t>
            </a:r>
            <a:br>
              <a:rPr lang="en-US" sz="2400" dirty="0"/>
            </a:br>
            <a:endParaRPr lang="en-US" sz="2400" dirty="0"/>
          </a:p>
        </p:txBody>
      </p:sp>
      <p:sp>
        <p:nvSpPr>
          <p:cNvPr id="4" name="Date Placeholder 3"/>
          <p:cNvSpPr>
            <a:spLocks noGrp="1"/>
          </p:cNvSpPr>
          <p:nvPr>
            <p:ph type="dt" sz="half" idx="10"/>
          </p:nvPr>
        </p:nvSpPr>
        <p:spPr/>
        <p:txBody>
          <a:bodyPr/>
          <a:lstStyle/>
          <a:p>
            <a:fld id="{4BAC6D56-ADE3-7245-83BD-CD060D43805F}"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35</a:t>
            </a:fld>
            <a:endParaRPr lang="en-US"/>
          </a:p>
        </p:txBody>
      </p:sp>
      <p:sp>
        <p:nvSpPr>
          <p:cNvPr id="15" name="Right Arrow 14"/>
          <p:cNvSpPr/>
          <p:nvPr/>
        </p:nvSpPr>
        <p:spPr>
          <a:xfrm>
            <a:off x="628650" y="1874799"/>
            <a:ext cx="7572195" cy="623237"/>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58772" y="1566317"/>
            <a:ext cx="832956" cy="467411"/>
          </a:xfrm>
          <a:prstGeom prst="rect">
            <a:avLst/>
          </a:prstGeom>
          <a:noFill/>
        </p:spPr>
        <p:txBody>
          <a:bodyPr wrap="square" rtlCol="0">
            <a:spAutoFit/>
          </a:bodyPr>
          <a:lstStyle/>
          <a:p>
            <a:r>
              <a:rPr lang="en-US" sz="2400" b="1" dirty="0">
                <a:solidFill>
                  <a:schemeClr val="accent2">
                    <a:lumMod val="50000"/>
                  </a:schemeClr>
                </a:solidFill>
              </a:rPr>
              <a:t>E4</a:t>
            </a:r>
          </a:p>
        </p:txBody>
      </p:sp>
      <p:sp>
        <p:nvSpPr>
          <p:cNvPr id="20" name="TextBox 19"/>
          <p:cNvSpPr txBox="1"/>
          <p:nvPr/>
        </p:nvSpPr>
        <p:spPr>
          <a:xfrm>
            <a:off x="6948940" y="1572063"/>
            <a:ext cx="487033" cy="461665"/>
          </a:xfrm>
          <a:prstGeom prst="rect">
            <a:avLst/>
          </a:prstGeom>
          <a:noFill/>
        </p:spPr>
        <p:txBody>
          <a:bodyPr wrap="square" rtlCol="0">
            <a:spAutoFit/>
          </a:bodyPr>
          <a:lstStyle/>
          <a:p>
            <a:r>
              <a:rPr lang="en-US" sz="2400" b="1" dirty="0">
                <a:solidFill>
                  <a:schemeClr val="accent2">
                    <a:lumMod val="50000"/>
                  </a:schemeClr>
                </a:solidFill>
              </a:rPr>
              <a:t>E1</a:t>
            </a:r>
          </a:p>
        </p:txBody>
      </p:sp>
      <mc:AlternateContent xmlns:mc="http://schemas.openxmlformats.org/markup-compatibility/2006" xmlns:p14="http://schemas.microsoft.com/office/powerpoint/2010/main">
        <mc:Choice Requires="p14">
          <p:contentPart p14:bwMode="auto" r:id="rId3">
            <p14:nvContentPartPr>
              <p14:cNvPr id="28" name="Ink 27"/>
              <p14:cNvContentPartPr/>
              <p14:nvPr/>
            </p14:nvContentPartPr>
            <p14:xfrm>
              <a:off x="7464605" y="1276526"/>
              <a:ext cx="506520" cy="534600"/>
            </p14:xfrm>
          </p:contentPart>
        </mc:Choice>
        <mc:Fallback xmlns="">
          <p:pic>
            <p:nvPicPr>
              <p:cNvPr id="28" name="Ink 27"/>
              <p:cNvPicPr/>
              <p:nvPr/>
            </p:nvPicPr>
            <p:blipFill>
              <a:blip r:embed="rId4"/>
              <a:stretch>
                <a:fillRect/>
              </a:stretch>
            </p:blipFill>
            <p:spPr>
              <a:xfrm>
                <a:off x="7440125" y="1252046"/>
                <a:ext cx="555120" cy="583200"/>
              </a:xfrm>
              <a:prstGeom prst="rect">
                <a:avLst/>
              </a:prstGeom>
            </p:spPr>
          </p:pic>
        </mc:Fallback>
      </mc:AlternateContent>
    </p:spTree>
    <p:extLst>
      <p:ext uri="{BB962C8B-B14F-4D97-AF65-F5344CB8AC3E}">
        <p14:creationId xmlns:p14="http://schemas.microsoft.com/office/powerpoint/2010/main" val="1108675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Our Community</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Assign a task force to identify the receptive groups in your community</a:t>
            </a:r>
            <a:br>
              <a:rPr lang="en-US" dirty="0"/>
            </a:br>
            <a:endParaRPr lang="en-US" dirty="0"/>
          </a:p>
          <a:p>
            <a:pPr marL="514350" indent="-514350">
              <a:buFont typeface="+mj-lt"/>
              <a:buAutoNum type="arabicPeriod"/>
            </a:pPr>
            <a:r>
              <a:rPr lang="en-US" dirty="0"/>
              <a:t>Determine which receptive groups will be easiest for your church to reach</a:t>
            </a:r>
            <a:br>
              <a:rPr lang="en-US" dirty="0"/>
            </a:br>
            <a:endParaRPr lang="en-US" dirty="0"/>
          </a:p>
          <a:p>
            <a:pPr marL="514350" indent="-514350">
              <a:buFont typeface="+mj-lt"/>
              <a:buAutoNum type="arabicPeriod"/>
            </a:pPr>
            <a:r>
              <a:rPr lang="en-US" dirty="0"/>
              <a:t>Focus your ministries, bridge building and outreach activities on clearly defined groups of responsive people.</a:t>
            </a:r>
          </a:p>
        </p:txBody>
      </p:sp>
      <mc:AlternateContent xmlns:mc="http://schemas.openxmlformats.org/markup-compatibility/2006" xmlns:p14="http://schemas.microsoft.com/office/powerpoint/2010/main">
        <mc:Choice Requires="p14">
          <p:contentPart p14:bwMode="auto" r:id="rId3">
            <p14:nvContentPartPr>
              <p14:cNvPr id="16" name="Ink 15"/>
              <p14:cNvContentPartPr/>
              <p14:nvPr/>
            </p14:nvContentPartPr>
            <p14:xfrm>
              <a:off x="3008106" y="2139086"/>
              <a:ext cx="91859" cy="40779"/>
            </p14:xfrm>
          </p:contentPart>
        </mc:Choice>
        <mc:Fallback xmlns="">
          <p:pic>
            <p:nvPicPr>
              <p:cNvPr id="16" name="Ink 15"/>
              <p:cNvPicPr/>
              <p:nvPr/>
            </p:nvPicPr>
            <p:blipFill>
              <a:blip r:embed="rId4"/>
              <a:stretch>
                <a:fillRect/>
              </a:stretch>
            </p:blipFill>
            <p:spPr>
              <a:xfrm>
                <a:off x="2991896" y="2122847"/>
                <a:ext cx="124280" cy="73258"/>
              </a:xfrm>
              <a:prstGeom prst="rect">
                <a:avLst/>
              </a:prstGeom>
            </p:spPr>
          </p:pic>
        </mc:Fallback>
      </mc:AlternateContent>
      <p:sp>
        <p:nvSpPr>
          <p:cNvPr id="4" name="Date Placeholder 3"/>
          <p:cNvSpPr>
            <a:spLocks noGrp="1"/>
          </p:cNvSpPr>
          <p:nvPr>
            <p:ph type="dt" sz="half" idx="10"/>
          </p:nvPr>
        </p:nvSpPr>
        <p:spPr/>
        <p:txBody>
          <a:bodyPr/>
          <a:lstStyle/>
          <a:p>
            <a:fld id="{4BAC6D56-ADE3-7245-83BD-CD060D43805F}"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36</a:t>
            </a:fld>
            <a:endParaRPr lang="en-US"/>
          </a:p>
        </p:txBody>
      </p:sp>
    </p:spTree>
    <p:extLst>
      <p:ext uri="{BB962C8B-B14F-4D97-AF65-F5344CB8AC3E}">
        <p14:creationId xmlns:p14="http://schemas.microsoft.com/office/powerpoint/2010/main" val="11724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Our Community</a:t>
            </a:r>
          </a:p>
        </p:txBody>
      </p:sp>
      <p:sp>
        <p:nvSpPr>
          <p:cNvPr id="3" name="Content Placeholder 2"/>
          <p:cNvSpPr>
            <a:spLocks noGrp="1"/>
          </p:cNvSpPr>
          <p:nvPr>
            <p:ph idx="1"/>
          </p:nvPr>
        </p:nvSpPr>
        <p:spPr/>
        <p:txBody>
          <a:bodyPr>
            <a:normAutofit/>
          </a:bodyPr>
          <a:lstStyle/>
          <a:p>
            <a:pPr marL="0" indent="0">
              <a:buNone/>
            </a:pPr>
            <a:r>
              <a:rPr lang="en-US" i="1" dirty="0"/>
              <a:t>“Churches grow as they identify people with needs that the church can minister to, either by extending ministries already in place or building new ministries.”</a:t>
            </a:r>
          </a:p>
          <a:p>
            <a:pPr marL="457200" lvl="1" indent="0">
              <a:buNone/>
            </a:pPr>
            <a:endParaRPr lang="en-US" dirty="0"/>
          </a:p>
          <a:p>
            <a:pPr lvl="1" algn="r"/>
            <a:r>
              <a:rPr lang="en-US" dirty="0"/>
              <a:t>George Hunter </a:t>
            </a:r>
          </a:p>
        </p:txBody>
      </p:sp>
      <p:sp>
        <p:nvSpPr>
          <p:cNvPr id="4" name="Date Placeholder 3"/>
          <p:cNvSpPr>
            <a:spLocks noGrp="1"/>
          </p:cNvSpPr>
          <p:nvPr>
            <p:ph type="dt" sz="half" idx="10"/>
          </p:nvPr>
        </p:nvSpPr>
        <p:spPr/>
        <p:txBody>
          <a:bodyPr/>
          <a:lstStyle/>
          <a:p>
            <a:fld id="{4BAC6D56-ADE3-7245-83BD-CD060D43805F}"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37</a:t>
            </a:fld>
            <a:endParaRPr lang="en-US"/>
          </a:p>
        </p:txBody>
      </p:sp>
    </p:spTree>
    <p:extLst>
      <p:ext uri="{BB962C8B-B14F-4D97-AF65-F5344CB8AC3E}">
        <p14:creationId xmlns:p14="http://schemas.microsoft.com/office/powerpoint/2010/main" val="1168603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pPr marL="0" indent="0">
              <a:buNone/>
            </a:pPr>
            <a:r>
              <a:rPr lang="en-US" dirty="0"/>
              <a:t>Begin identifying potentially receptive groups:</a:t>
            </a:r>
            <a:br>
              <a:rPr lang="en-US" dirty="0"/>
            </a:br>
            <a:endParaRPr lang="en-US" dirty="0"/>
          </a:p>
          <a:p>
            <a:pPr lvl="1"/>
            <a:r>
              <a:rPr lang="en-US" dirty="0"/>
              <a:t>How many different groups can you identify within the “average drive” of the church?</a:t>
            </a:r>
          </a:p>
          <a:p>
            <a:pPr lvl="1"/>
            <a:r>
              <a:rPr lang="en-US" dirty="0"/>
              <a:t>What types of people or groups does your church tend to attract?</a:t>
            </a:r>
          </a:p>
          <a:p>
            <a:pPr lvl="1"/>
            <a:r>
              <a:rPr lang="en-US" dirty="0"/>
              <a:t>Who are the underserved, unwanted, or unreached groups in your community?</a:t>
            </a:r>
          </a:p>
        </p:txBody>
      </p:sp>
      <p:sp>
        <p:nvSpPr>
          <p:cNvPr id="4" name="Date Placeholder 3"/>
          <p:cNvSpPr>
            <a:spLocks noGrp="1"/>
          </p:cNvSpPr>
          <p:nvPr>
            <p:ph type="dt" sz="half" idx="10"/>
          </p:nvPr>
        </p:nvSpPr>
        <p:spPr/>
        <p:txBody>
          <a:bodyPr/>
          <a:lstStyle/>
          <a:p>
            <a:fld id="{79F9E1CC-1A7D-BF45-ABBB-320CE459A717}"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38</a:t>
            </a:fld>
            <a:endParaRPr lang="en-US"/>
          </a:p>
        </p:txBody>
      </p:sp>
    </p:spTree>
    <p:extLst>
      <p:ext uri="{BB962C8B-B14F-4D97-AF65-F5344CB8AC3E}">
        <p14:creationId xmlns:p14="http://schemas.microsoft.com/office/powerpoint/2010/main" val="13738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Our Community</a:t>
            </a:r>
          </a:p>
        </p:txBody>
      </p:sp>
      <p:sp>
        <p:nvSpPr>
          <p:cNvPr id="3" name="Content Placeholder 2"/>
          <p:cNvSpPr>
            <a:spLocks noGrp="1"/>
          </p:cNvSpPr>
          <p:nvPr>
            <p:ph idx="1"/>
          </p:nvPr>
        </p:nvSpPr>
        <p:spPr/>
        <p:txBody>
          <a:bodyPr/>
          <a:lstStyle/>
          <a:p>
            <a:pPr marL="0" indent="0">
              <a:buNone/>
            </a:pPr>
            <a:r>
              <a:rPr lang="en-US" dirty="0"/>
              <a:t>Organize a Task Force to dig deeper</a:t>
            </a:r>
            <a:br>
              <a:rPr lang="en-US" dirty="0"/>
            </a:br>
            <a:endParaRPr lang="en-US" dirty="0"/>
          </a:p>
          <a:p>
            <a:pPr lvl="1"/>
            <a:r>
              <a:rPr lang="en-US" dirty="0"/>
              <a:t>Consult with community leaders</a:t>
            </a:r>
          </a:p>
          <a:p>
            <a:pPr lvl="1"/>
            <a:r>
              <a:rPr lang="en-US" dirty="0"/>
              <a:t>Consult with first responders</a:t>
            </a:r>
          </a:p>
          <a:p>
            <a:pPr lvl="1"/>
            <a:r>
              <a:rPr lang="en-US" dirty="0"/>
              <a:t>Consult with service agencies</a:t>
            </a:r>
          </a:p>
          <a:p>
            <a:pPr lvl="1"/>
            <a:r>
              <a:rPr lang="en-US" dirty="0"/>
              <a:t>A “missionary tour” of your community</a:t>
            </a:r>
          </a:p>
          <a:p>
            <a:pPr lvl="1"/>
            <a:r>
              <a:rPr lang="en-US" dirty="0"/>
              <a:t>Poll the congregation to identify community needs</a:t>
            </a:r>
          </a:p>
        </p:txBody>
      </p:sp>
      <p:sp>
        <p:nvSpPr>
          <p:cNvPr id="4" name="Date Placeholder 3"/>
          <p:cNvSpPr>
            <a:spLocks noGrp="1"/>
          </p:cNvSpPr>
          <p:nvPr>
            <p:ph type="dt" sz="half" idx="10"/>
          </p:nvPr>
        </p:nvSpPr>
        <p:spPr/>
        <p:txBody>
          <a:bodyPr/>
          <a:lstStyle/>
          <a:p>
            <a:fld id="{79F9E1CC-1A7D-BF45-ABBB-320CE459A717}"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39</a:t>
            </a:fld>
            <a:endParaRPr lang="en-US"/>
          </a:p>
        </p:txBody>
      </p:sp>
    </p:spTree>
    <p:extLst>
      <p:ext uri="{BB962C8B-B14F-4D97-AF65-F5344CB8AC3E}">
        <p14:creationId xmlns:p14="http://schemas.microsoft.com/office/powerpoint/2010/main" val="68207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878" y="557492"/>
            <a:ext cx="8515350" cy="2530367"/>
          </a:xfrm>
        </p:spPr>
        <p:txBody>
          <a:bodyPr>
            <a:noAutofit/>
          </a:bodyPr>
          <a:lstStyle/>
          <a:p>
            <a:pPr algn="l">
              <a:defRPr/>
            </a:pPr>
            <a:r>
              <a:rPr lang="en-US" sz="4000" b="1" dirty="0">
                <a:solidFill>
                  <a:schemeClr val="tx2"/>
                </a:solidFill>
                <a:effectLst>
                  <a:outerShdw blurRad="38100" dist="38100" dir="2700000" algn="tl">
                    <a:srgbClr val="000000">
                      <a:alpha val="43137"/>
                    </a:srgbClr>
                  </a:outerShdw>
                </a:effectLst>
                <a:latin typeface="+mn-lt"/>
                <a:cs typeface="Arial" panose="020B0604020202020204" pitchFamily="34" charset="0"/>
              </a:rPr>
              <a:t>Purpose</a:t>
            </a:r>
            <a:r>
              <a:rPr lang="en-US" sz="4000" b="1" dirty="0">
                <a:solidFill>
                  <a:schemeClr val="tx1"/>
                </a:solidFill>
                <a:effectLst>
                  <a:outerShdw blurRad="38100" dist="38100" dir="2700000" algn="tl">
                    <a:srgbClr val="000000">
                      <a:alpha val="43137"/>
                    </a:srgbClr>
                  </a:outerShdw>
                </a:effectLst>
                <a:latin typeface="+mn-lt"/>
                <a:cs typeface="Arial" panose="020B0604020202020204" pitchFamily="34" charset="0"/>
              </a:rPr>
              <a:t> answers the question “why?”</a:t>
            </a:r>
            <a:br>
              <a:rPr lang="en-US" sz="4000" b="1" dirty="0">
                <a:solidFill>
                  <a:schemeClr val="tx1"/>
                </a:solidFill>
                <a:effectLst>
                  <a:outerShdw blurRad="38100" dist="38100" dir="2700000" algn="tl">
                    <a:srgbClr val="000000">
                      <a:alpha val="43137"/>
                    </a:srgbClr>
                  </a:outerShdw>
                </a:effectLst>
                <a:latin typeface="+mn-lt"/>
                <a:cs typeface="Arial" panose="020B0604020202020204" pitchFamily="34" charset="0"/>
              </a:rPr>
            </a:br>
            <a:r>
              <a:rPr lang="en-US" sz="4000" b="1" dirty="0"/>
              <a:t>The over-arching reason. The </a:t>
            </a:r>
            <a:r>
              <a:rPr lang="en-US" sz="4000" b="1" i="1" dirty="0"/>
              <a:t>telos</a:t>
            </a:r>
            <a:r>
              <a:rPr lang="en-US" sz="4000" b="1" dirty="0"/>
              <a:t>. The end result we strive to accomplish.</a:t>
            </a:r>
            <a:endParaRPr lang="en-US" sz="4000" b="1"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Subtitle 2"/>
          <p:cNvSpPr>
            <a:spLocks noGrp="1"/>
          </p:cNvSpPr>
          <p:nvPr>
            <p:ph type="subTitle" idx="1"/>
          </p:nvPr>
        </p:nvSpPr>
        <p:spPr>
          <a:xfrm>
            <a:off x="197878" y="3770141"/>
            <a:ext cx="8515350" cy="2909767"/>
          </a:xfrm>
        </p:spPr>
        <p:txBody>
          <a:bodyPr/>
          <a:lstStyle/>
          <a:p>
            <a:pPr algn="l">
              <a:defRPr/>
            </a:pPr>
            <a:r>
              <a:rPr lang="en-US" sz="4000" b="1" dirty="0">
                <a:solidFill>
                  <a:schemeClr val="tx2"/>
                </a:solidFill>
                <a:effectLst>
                  <a:outerShdw blurRad="38100" dist="38100" dir="2700000" algn="tl">
                    <a:srgbClr val="000000">
                      <a:alpha val="43137"/>
                    </a:srgbClr>
                  </a:outerShdw>
                </a:effectLst>
              </a:rPr>
              <a:t>Mission</a:t>
            </a:r>
            <a:r>
              <a:rPr lang="en-US" sz="4000" b="1" dirty="0">
                <a:effectLst>
                  <a:outerShdw blurRad="38100" dist="38100" dir="2700000" algn="tl">
                    <a:srgbClr val="000000">
                      <a:alpha val="43137"/>
                    </a:srgbClr>
                  </a:outerShdw>
                </a:effectLst>
              </a:rPr>
              <a:t> answers the question “what?”</a:t>
            </a:r>
          </a:p>
          <a:p>
            <a:pPr algn="l">
              <a:defRPr/>
            </a:pPr>
            <a:r>
              <a:rPr lang="en-US" sz="4000" dirty="0"/>
              <a:t>What is to occur to lead to the fulfillment of the Purpose, to get to the ultimate goal?</a:t>
            </a:r>
            <a:endParaRPr lang="en-US" sz="54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F66CCBB6-B770-4B8F-BB95-4802EFE4B7EA}" type="slidenum">
              <a:rPr lang="en-US" smtClean="0"/>
              <a:pPr>
                <a:defRPr/>
              </a:pPr>
              <a:t>4</a:t>
            </a:fld>
            <a:endParaRPr lang="en-US"/>
          </a:p>
        </p:txBody>
      </p:sp>
    </p:spTree>
    <p:extLst>
      <p:ext uri="{BB962C8B-B14F-4D97-AF65-F5344CB8AC3E}">
        <p14:creationId xmlns:p14="http://schemas.microsoft.com/office/powerpoint/2010/main" val="306265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Our Community</a:t>
            </a:r>
          </a:p>
        </p:txBody>
      </p:sp>
      <p:sp>
        <p:nvSpPr>
          <p:cNvPr id="3" name="Content Placeholder 2"/>
          <p:cNvSpPr>
            <a:spLocks noGrp="1"/>
          </p:cNvSpPr>
          <p:nvPr>
            <p:ph idx="1"/>
          </p:nvPr>
        </p:nvSpPr>
        <p:spPr/>
        <p:txBody>
          <a:bodyPr/>
          <a:lstStyle/>
          <a:p>
            <a:pPr marL="0" indent="0">
              <a:buNone/>
            </a:pPr>
            <a:r>
              <a:rPr lang="en-US" dirty="0"/>
              <a:t>Facilitate a group process to evaluate and identify where your outreach will begin</a:t>
            </a:r>
          </a:p>
          <a:p>
            <a:pPr marL="0" indent="0">
              <a:buNone/>
            </a:pPr>
            <a:endParaRPr lang="en-US" dirty="0"/>
          </a:p>
          <a:p>
            <a:pPr>
              <a:buFont typeface="Arial" charset="0"/>
              <a:buChar char="•"/>
            </a:pPr>
            <a:r>
              <a:rPr lang="en-US" dirty="0"/>
              <a:t>Assemble 15 to 30 influencers and officers</a:t>
            </a:r>
          </a:p>
          <a:p>
            <a:pPr>
              <a:buFont typeface="Arial" charset="0"/>
              <a:buChar char="•"/>
            </a:pPr>
            <a:r>
              <a:rPr lang="en-US" dirty="0"/>
              <a:t>Task force reports its findings and you report yours</a:t>
            </a:r>
          </a:p>
          <a:p>
            <a:pPr>
              <a:buFont typeface="Arial" charset="0"/>
              <a:buChar char="•"/>
            </a:pPr>
            <a:r>
              <a:rPr lang="en-US" dirty="0"/>
              <a:t>The group works in small clusters to evaluate</a:t>
            </a:r>
          </a:p>
          <a:p>
            <a:pPr>
              <a:buFont typeface="Arial" charset="0"/>
              <a:buChar char="•"/>
            </a:pPr>
            <a:endParaRPr lang="en-US" dirty="0"/>
          </a:p>
        </p:txBody>
      </p:sp>
      <p:sp>
        <p:nvSpPr>
          <p:cNvPr id="4" name="Date Placeholder 3"/>
          <p:cNvSpPr>
            <a:spLocks noGrp="1"/>
          </p:cNvSpPr>
          <p:nvPr>
            <p:ph type="dt" sz="half" idx="10"/>
          </p:nvPr>
        </p:nvSpPr>
        <p:spPr/>
        <p:txBody>
          <a:bodyPr/>
          <a:lstStyle/>
          <a:p>
            <a:fld id="{EAA658B0-41AD-D849-95E9-EFC5E70AA6DF}"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40</a:t>
            </a:fld>
            <a:endParaRPr lang="en-US"/>
          </a:p>
        </p:txBody>
      </p:sp>
    </p:spTree>
    <p:extLst>
      <p:ext uri="{BB962C8B-B14F-4D97-AF65-F5344CB8AC3E}">
        <p14:creationId xmlns:p14="http://schemas.microsoft.com/office/powerpoint/2010/main" val="1908215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Our Community</a:t>
            </a:r>
          </a:p>
        </p:txBody>
      </p:sp>
      <p:sp>
        <p:nvSpPr>
          <p:cNvPr id="3" name="Content Placeholder 2"/>
          <p:cNvSpPr>
            <a:spLocks noGrp="1"/>
          </p:cNvSpPr>
          <p:nvPr>
            <p:ph idx="1"/>
          </p:nvPr>
        </p:nvSpPr>
        <p:spPr/>
        <p:txBody>
          <a:bodyPr>
            <a:normAutofit fontScale="92500"/>
          </a:bodyPr>
          <a:lstStyle/>
          <a:p>
            <a:pPr marL="0" indent="0">
              <a:buNone/>
            </a:pPr>
            <a:r>
              <a:rPr lang="en-US" dirty="0"/>
              <a:t>Clusters evaluate outreach potential to receptive groups:</a:t>
            </a:r>
          </a:p>
          <a:p>
            <a:pPr marL="0" indent="0">
              <a:buNone/>
            </a:pPr>
            <a:endParaRPr lang="en-US" dirty="0"/>
          </a:p>
          <a:p>
            <a:pPr>
              <a:buFont typeface="Arial" charset="0"/>
              <a:buChar char="•"/>
            </a:pPr>
            <a:r>
              <a:rPr lang="en-US" dirty="0"/>
              <a:t>“Which of these groups are most similar to us?”</a:t>
            </a:r>
          </a:p>
          <a:p>
            <a:pPr>
              <a:buFont typeface="Arial" charset="0"/>
              <a:buChar char="•"/>
            </a:pPr>
            <a:r>
              <a:rPr lang="en-US" dirty="0"/>
              <a:t>“Which of these groups are we passionate about?”</a:t>
            </a:r>
          </a:p>
          <a:p>
            <a:pPr>
              <a:buFont typeface="Arial" charset="0"/>
              <a:buChar char="•"/>
            </a:pPr>
            <a:r>
              <a:rPr lang="en-US" dirty="0"/>
              <a:t>“What resources tell us this is God’s 'next step' for us?”</a:t>
            </a:r>
          </a:p>
          <a:p>
            <a:pPr>
              <a:buFont typeface="Arial" charset="0"/>
              <a:buChar char="•"/>
            </a:pPr>
            <a:r>
              <a:rPr lang="en-US" dirty="0"/>
              <a:t>“What do we have to start doing or do differently to reach this group?”</a:t>
            </a:r>
          </a:p>
          <a:p>
            <a:pPr>
              <a:buFont typeface="Arial" charset="0"/>
              <a:buChar char="•"/>
            </a:pPr>
            <a:r>
              <a:rPr lang="en-US" dirty="0"/>
              <a:t>“Can we do this?”</a:t>
            </a:r>
          </a:p>
          <a:p>
            <a:pPr>
              <a:buFont typeface="Arial" charset="0"/>
              <a:buChar char="•"/>
            </a:pPr>
            <a:r>
              <a:rPr lang="en-US" dirty="0"/>
              <a:t>“Will we do this?”</a:t>
            </a:r>
          </a:p>
          <a:p>
            <a:pPr>
              <a:buFont typeface="Arial" charset="0"/>
              <a:buChar char="•"/>
            </a:pPr>
            <a:endParaRPr lang="en-US" dirty="0"/>
          </a:p>
        </p:txBody>
      </p:sp>
      <p:sp>
        <p:nvSpPr>
          <p:cNvPr id="4" name="Date Placeholder 3"/>
          <p:cNvSpPr>
            <a:spLocks noGrp="1"/>
          </p:cNvSpPr>
          <p:nvPr>
            <p:ph type="dt" sz="half" idx="10"/>
          </p:nvPr>
        </p:nvSpPr>
        <p:spPr/>
        <p:txBody>
          <a:bodyPr/>
          <a:lstStyle/>
          <a:p>
            <a:fld id="{EAA658B0-41AD-D849-95E9-EFC5E70AA6DF}"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41</a:t>
            </a:fld>
            <a:endParaRPr lang="en-US"/>
          </a:p>
        </p:txBody>
      </p:sp>
    </p:spTree>
    <p:extLst>
      <p:ext uri="{BB962C8B-B14F-4D97-AF65-F5344CB8AC3E}">
        <p14:creationId xmlns:p14="http://schemas.microsoft.com/office/powerpoint/2010/main" val="95233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Our Community</a:t>
            </a:r>
          </a:p>
        </p:txBody>
      </p:sp>
      <p:sp>
        <p:nvSpPr>
          <p:cNvPr id="3" name="Content Placeholder 2"/>
          <p:cNvSpPr>
            <a:spLocks noGrp="1"/>
          </p:cNvSpPr>
          <p:nvPr>
            <p:ph idx="1"/>
          </p:nvPr>
        </p:nvSpPr>
        <p:spPr/>
        <p:txBody>
          <a:bodyPr/>
          <a:lstStyle/>
          <a:p>
            <a:pPr marL="0" indent="0">
              <a:buNone/>
            </a:pPr>
            <a:r>
              <a:rPr lang="en-US" dirty="0"/>
              <a:t>Facilitate a group process to evaluate and identify where your outreach will begin</a:t>
            </a:r>
          </a:p>
          <a:p>
            <a:pPr marL="0" indent="0">
              <a:buNone/>
            </a:pPr>
            <a:endParaRPr lang="en-US" dirty="0"/>
          </a:p>
          <a:p>
            <a:pPr>
              <a:buFont typeface="Arial" charset="0"/>
              <a:buChar char="•"/>
            </a:pPr>
            <a:r>
              <a:rPr lang="en-US" dirty="0"/>
              <a:t>Assemble 15 to 30 influencers and officers</a:t>
            </a:r>
          </a:p>
          <a:p>
            <a:pPr>
              <a:buFont typeface="Arial" charset="0"/>
              <a:buChar char="•"/>
            </a:pPr>
            <a:r>
              <a:rPr lang="en-US" dirty="0"/>
              <a:t>Task force reports its findings and you report yours</a:t>
            </a:r>
          </a:p>
          <a:p>
            <a:pPr>
              <a:buFont typeface="Arial" charset="0"/>
              <a:buChar char="•"/>
            </a:pPr>
            <a:r>
              <a:rPr lang="en-US" dirty="0"/>
              <a:t>The group works in small clusters to evaluate</a:t>
            </a:r>
          </a:p>
          <a:p>
            <a:pPr>
              <a:buFont typeface="Arial" charset="0"/>
              <a:buChar char="•"/>
            </a:pPr>
            <a:r>
              <a:rPr lang="en-US" dirty="0"/>
              <a:t>The clusters report back</a:t>
            </a:r>
          </a:p>
          <a:p>
            <a:pPr>
              <a:buFont typeface="Arial" charset="0"/>
              <a:buChar char="•"/>
            </a:pPr>
            <a:r>
              <a:rPr lang="en-US" dirty="0"/>
              <a:t>Continue to facilitate group discussion until everyone is settled on one or two groups.</a:t>
            </a:r>
          </a:p>
          <a:p>
            <a:pPr>
              <a:buFont typeface="Arial" charset="0"/>
              <a:buChar char="•"/>
            </a:pPr>
            <a:endParaRPr lang="en-US" dirty="0"/>
          </a:p>
        </p:txBody>
      </p:sp>
      <p:sp>
        <p:nvSpPr>
          <p:cNvPr id="4" name="Date Placeholder 3"/>
          <p:cNvSpPr>
            <a:spLocks noGrp="1"/>
          </p:cNvSpPr>
          <p:nvPr>
            <p:ph type="dt" sz="half" idx="10"/>
          </p:nvPr>
        </p:nvSpPr>
        <p:spPr/>
        <p:txBody>
          <a:bodyPr/>
          <a:lstStyle/>
          <a:p>
            <a:fld id="{EAA658B0-41AD-D849-95E9-EFC5E70AA6DF}"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42</a:t>
            </a:fld>
            <a:endParaRPr lang="en-US"/>
          </a:p>
        </p:txBody>
      </p:sp>
    </p:spTree>
    <p:extLst>
      <p:ext uri="{BB962C8B-B14F-4D97-AF65-F5344CB8AC3E}">
        <p14:creationId xmlns:p14="http://schemas.microsoft.com/office/powerpoint/2010/main" val="905699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304839" y="1385375"/>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God's Mission</a:t>
            </a:r>
          </a:p>
        </p:txBody>
      </p:sp>
      <p:sp>
        <p:nvSpPr>
          <p:cNvPr id="6" name="Oval 5"/>
          <p:cNvSpPr/>
          <p:nvPr/>
        </p:nvSpPr>
        <p:spPr>
          <a:xfrm>
            <a:off x="3192930"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Our </a:t>
            </a:r>
          </a:p>
          <a:p>
            <a:pPr algn="ctr"/>
            <a:r>
              <a:rPr lang="en-US" dirty="0">
                <a:solidFill>
                  <a:schemeClr val="tx1"/>
                </a:solidFill>
              </a:rPr>
              <a:t>Community</a:t>
            </a:r>
          </a:p>
        </p:txBody>
      </p:sp>
      <p:sp>
        <p:nvSpPr>
          <p:cNvPr id="7" name="Oval 6"/>
          <p:cNvSpPr/>
          <p:nvPr/>
        </p:nvSpPr>
        <p:spPr>
          <a:xfrm>
            <a:off x="5416748"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Our </a:t>
            </a:r>
          </a:p>
          <a:p>
            <a:pPr algn="ctr"/>
            <a:r>
              <a:rPr lang="en-US" dirty="0">
                <a:solidFill>
                  <a:schemeClr val="tx1"/>
                </a:solidFill>
              </a:rPr>
              <a:t>Church</a:t>
            </a:r>
          </a:p>
        </p:txBody>
      </p:sp>
      <p:sp>
        <p:nvSpPr>
          <p:cNvPr id="8" name="Freeform 7"/>
          <p:cNvSpPr/>
          <p:nvPr/>
        </p:nvSpPr>
        <p:spPr>
          <a:xfrm>
            <a:off x="5449397" y="3530478"/>
            <a:ext cx="845389" cy="948905"/>
          </a:xfrm>
          <a:custGeom>
            <a:avLst/>
            <a:gdLst>
              <a:gd name="connsiteX0" fmla="*/ 422695 w 845389"/>
              <a:gd name="connsiteY0" fmla="*/ 0 h 948905"/>
              <a:gd name="connsiteX1" fmla="*/ 172529 w 845389"/>
              <a:gd name="connsiteY1" fmla="*/ 301924 h 948905"/>
              <a:gd name="connsiteX2" fmla="*/ 94891 w 845389"/>
              <a:gd name="connsiteY2" fmla="*/ 474453 h 948905"/>
              <a:gd name="connsiteX3" fmla="*/ 34506 w 845389"/>
              <a:gd name="connsiteY3" fmla="*/ 681487 h 948905"/>
              <a:gd name="connsiteX4" fmla="*/ 0 w 845389"/>
              <a:gd name="connsiteY4" fmla="*/ 828136 h 948905"/>
              <a:gd name="connsiteX5" fmla="*/ 0 w 845389"/>
              <a:gd name="connsiteY5" fmla="*/ 914400 h 948905"/>
              <a:gd name="connsiteX6" fmla="*/ 155276 w 845389"/>
              <a:gd name="connsiteY6" fmla="*/ 940279 h 948905"/>
              <a:gd name="connsiteX7" fmla="*/ 370936 w 845389"/>
              <a:gd name="connsiteY7" fmla="*/ 948905 h 948905"/>
              <a:gd name="connsiteX8" fmla="*/ 560717 w 845389"/>
              <a:gd name="connsiteY8" fmla="*/ 948905 h 948905"/>
              <a:gd name="connsiteX9" fmla="*/ 690114 w 845389"/>
              <a:gd name="connsiteY9" fmla="*/ 931653 h 948905"/>
              <a:gd name="connsiteX10" fmla="*/ 802257 w 845389"/>
              <a:gd name="connsiteY10" fmla="*/ 914400 h 948905"/>
              <a:gd name="connsiteX11" fmla="*/ 845389 w 845389"/>
              <a:gd name="connsiteY11" fmla="*/ 879894 h 948905"/>
              <a:gd name="connsiteX12" fmla="*/ 810883 w 845389"/>
              <a:gd name="connsiteY12" fmla="*/ 690113 h 948905"/>
              <a:gd name="connsiteX13" fmla="*/ 733246 w 845389"/>
              <a:gd name="connsiteY13" fmla="*/ 474453 h 948905"/>
              <a:gd name="connsiteX14" fmla="*/ 655608 w 845389"/>
              <a:gd name="connsiteY14" fmla="*/ 319177 h 948905"/>
              <a:gd name="connsiteX15" fmla="*/ 543465 w 845389"/>
              <a:gd name="connsiteY15" fmla="*/ 155275 h 948905"/>
              <a:gd name="connsiteX16" fmla="*/ 457200 w 845389"/>
              <a:gd name="connsiteY16" fmla="*/ 51758 h 948905"/>
              <a:gd name="connsiteX17" fmla="*/ 422695 w 845389"/>
              <a:gd name="connsiteY17" fmla="*/ 0 h 94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5389" h="948905">
                <a:moveTo>
                  <a:pt x="422695" y="0"/>
                </a:moveTo>
                <a:lnTo>
                  <a:pt x="172529" y="301924"/>
                </a:lnTo>
                <a:lnTo>
                  <a:pt x="94891" y="474453"/>
                </a:lnTo>
                <a:lnTo>
                  <a:pt x="34506" y="681487"/>
                </a:lnTo>
                <a:lnTo>
                  <a:pt x="0" y="828136"/>
                </a:lnTo>
                <a:lnTo>
                  <a:pt x="0" y="914400"/>
                </a:lnTo>
                <a:lnTo>
                  <a:pt x="155276" y="940279"/>
                </a:lnTo>
                <a:lnTo>
                  <a:pt x="370936" y="948905"/>
                </a:lnTo>
                <a:lnTo>
                  <a:pt x="560717" y="948905"/>
                </a:lnTo>
                <a:lnTo>
                  <a:pt x="690114" y="931653"/>
                </a:lnTo>
                <a:lnTo>
                  <a:pt x="802257" y="914400"/>
                </a:lnTo>
                <a:lnTo>
                  <a:pt x="845389" y="879894"/>
                </a:lnTo>
                <a:lnTo>
                  <a:pt x="810883" y="690113"/>
                </a:lnTo>
                <a:lnTo>
                  <a:pt x="733246" y="474453"/>
                </a:lnTo>
                <a:lnTo>
                  <a:pt x="655608" y="319177"/>
                </a:lnTo>
                <a:lnTo>
                  <a:pt x="543465" y="155275"/>
                </a:lnTo>
                <a:lnTo>
                  <a:pt x="457200" y="51758"/>
                </a:lnTo>
                <a:lnTo>
                  <a:pt x="422695" y="0"/>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1"/>
            <a:ext cx="2779295" cy="6858000"/>
          </a:xfrm>
          <a:prstGeom prst="rect">
            <a:avLst/>
          </a:prstGeom>
          <a:solidFill>
            <a:srgbClr val="92D050"/>
          </a:solidFill>
        </p:spPr>
        <p:txBody>
          <a:bodyPr wrap="square" rtlCol="0" anchor="ctr" anchorCtr="0">
            <a:noAutofit/>
          </a:bodyPr>
          <a:lstStyle/>
          <a:p>
            <a:pPr algn="ctr"/>
            <a:r>
              <a:rPr lang="en-US" sz="2400" b="1" dirty="0">
                <a:solidFill>
                  <a:schemeClr val="bg1"/>
                </a:solidFill>
              </a:rPr>
              <a:t>Vision resides where God's mission, receptive people, and church resources overlap.</a:t>
            </a:r>
          </a:p>
        </p:txBody>
      </p:sp>
      <p:sp>
        <p:nvSpPr>
          <p:cNvPr id="3" name="Date Placeholder 2"/>
          <p:cNvSpPr>
            <a:spLocks noGrp="1"/>
          </p:cNvSpPr>
          <p:nvPr>
            <p:ph type="dt" sz="half" idx="10"/>
          </p:nvPr>
        </p:nvSpPr>
        <p:spPr/>
        <p:txBody>
          <a:bodyPr/>
          <a:lstStyle/>
          <a:p>
            <a:fld id="{B796C5AE-2A05-7D47-A4A7-B546DEE89BC3}" type="datetime1">
              <a:rPr lang="en-US" smtClean="0"/>
              <a:t>1/15/23</a:t>
            </a:fld>
            <a:endParaRPr lang="en-US"/>
          </a:p>
        </p:txBody>
      </p:sp>
      <p:sp>
        <p:nvSpPr>
          <p:cNvPr id="4" name="Footer Placeholder 3"/>
          <p:cNvSpPr>
            <a:spLocks noGrp="1"/>
          </p:cNvSpPr>
          <p:nvPr>
            <p:ph type="ftr" sz="quarter" idx="11"/>
          </p:nvPr>
        </p:nvSpPr>
        <p:spPr/>
        <p:txBody>
          <a:bodyPr/>
          <a:lstStyle/>
          <a:p>
            <a:r>
              <a:rPr lang="en-US"/>
              <a:t>© 2016 All Rights Reserved Turnaround Pastors Inc.</a:t>
            </a:r>
          </a:p>
        </p:txBody>
      </p:sp>
      <p:sp>
        <p:nvSpPr>
          <p:cNvPr id="10" name="Slide Number Placeholder 9"/>
          <p:cNvSpPr>
            <a:spLocks noGrp="1"/>
          </p:cNvSpPr>
          <p:nvPr>
            <p:ph type="sldNum" sz="quarter" idx="12"/>
          </p:nvPr>
        </p:nvSpPr>
        <p:spPr/>
        <p:txBody>
          <a:bodyPr/>
          <a:lstStyle/>
          <a:p>
            <a:fld id="{E8416EAB-F610-4270-A282-65417274D179}" type="slidenum">
              <a:rPr lang="en-US" smtClean="0"/>
              <a:t>43</a:t>
            </a:fld>
            <a:endParaRPr lang="en-US"/>
          </a:p>
        </p:txBody>
      </p:sp>
      <p:sp>
        <p:nvSpPr>
          <p:cNvPr id="2" name="Title 1"/>
          <p:cNvSpPr>
            <a:spLocks noGrp="1"/>
          </p:cNvSpPr>
          <p:nvPr>
            <p:ph type="title"/>
          </p:nvPr>
        </p:nvSpPr>
        <p:spPr/>
        <p:txBody>
          <a:bodyPr/>
          <a:lstStyle/>
          <a:p>
            <a:r>
              <a:rPr lang="en-US" dirty="0"/>
              <a:t>3 Elements of Vision</a:t>
            </a:r>
          </a:p>
        </p:txBody>
      </p:sp>
    </p:spTree>
    <p:extLst>
      <p:ext uri="{BB962C8B-B14F-4D97-AF65-F5344CB8AC3E}">
        <p14:creationId xmlns:p14="http://schemas.microsoft.com/office/powerpoint/2010/main" val="86696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2000"/>
                                        <p:tgtEl>
                                          <p:spTgt spid="6"/>
                                        </p:tgtEl>
                                      </p:cBhvr>
                                    </p:animEffect>
                                  </p:childTnLst>
                                </p:cTn>
                              </p:par>
                            </p:childTnLst>
                          </p:cTn>
                        </p:par>
                        <p:par>
                          <p:cTn id="12" fill="hold">
                            <p:stCondLst>
                              <p:cond delay="35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94530858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400" b="1" dirty="0">
                <a:solidFill>
                  <a:srgbClr val="FFFFFF"/>
                </a:solidFill>
                <a:latin typeface="Arial" charset="0"/>
                <a:ea typeface="ＭＳ Ｐゴシック" charset="0"/>
              </a:rPr>
              <a:t>Church Transformation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76401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66CCBB6-B770-4B8F-BB95-4802EFE4B7EA}" type="slidenum">
              <a:rPr lang="en-US" smtClean="0"/>
              <a:pPr>
                <a:defRPr/>
              </a:pPr>
              <a:t>5</a:t>
            </a:fld>
            <a:endParaRPr lang="en-US"/>
          </a:p>
        </p:txBody>
      </p:sp>
      <p:sp>
        <p:nvSpPr>
          <p:cNvPr id="5" name="Subtitle 2"/>
          <p:cNvSpPr txBox="1">
            <a:spLocks/>
          </p:cNvSpPr>
          <p:nvPr/>
        </p:nvSpPr>
        <p:spPr bwMode="auto">
          <a:xfrm>
            <a:off x="76200" y="838200"/>
            <a:ext cx="914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Arial" charset="0"/>
              <a:buNone/>
              <a:defRPr/>
            </a:pPr>
            <a:endParaRPr lang="en-US" sz="1800" dirty="0"/>
          </a:p>
          <a:p>
            <a:pPr algn="l">
              <a:defRPr/>
            </a:pPr>
            <a:r>
              <a:rPr lang="en-US" sz="4000" b="1" dirty="0">
                <a:solidFill>
                  <a:schemeClr val="tx2"/>
                </a:solidFill>
                <a:effectLst>
                  <a:outerShdw blurRad="38100" dist="38100" dir="2700000" algn="tl">
                    <a:srgbClr val="000000">
                      <a:alpha val="43137"/>
                    </a:srgbClr>
                  </a:outerShdw>
                </a:effectLst>
              </a:rPr>
              <a:t> Vision </a:t>
            </a:r>
            <a:r>
              <a:rPr lang="en-US" sz="4000" dirty="0">
                <a:solidFill>
                  <a:schemeClr val="tx1"/>
                </a:solidFill>
                <a:effectLst>
                  <a:outerShdw blurRad="38100" dist="38100" dir="2700000" algn="tl">
                    <a:srgbClr val="000000">
                      <a:alpha val="43137"/>
                    </a:srgbClr>
                  </a:outerShdw>
                </a:effectLst>
              </a:rPr>
              <a:t>answers the question “how?” </a:t>
            </a:r>
          </a:p>
          <a:p>
            <a:pPr algn="l">
              <a:defRPr/>
            </a:pPr>
            <a:endParaRPr lang="en-US" sz="4000" dirty="0">
              <a:effectLst>
                <a:outerShdw blurRad="38100" dist="38100" dir="2700000" algn="tl">
                  <a:srgbClr val="000000">
                    <a:alpha val="43137"/>
                  </a:srgbClr>
                </a:outerShdw>
              </a:effectLst>
            </a:endParaRPr>
          </a:p>
          <a:p>
            <a:pPr algn="l">
              <a:defRPr/>
            </a:pPr>
            <a:r>
              <a:rPr lang="en-US" sz="4000" dirty="0">
                <a:solidFill>
                  <a:schemeClr val="tx1"/>
                </a:solidFill>
                <a:effectLst>
                  <a:outerShdw blurRad="38100" dist="38100" dir="2700000" algn="tl">
                    <a:srgbClr val="000000">
                      <a:alpha val="43137"/>
                    </a:srgbClr>
                  </a:outerShdw>
                </a:effectLst>
              </a:rPr>
              <a:t>With both the purpose (telos) and the mission (what) in mind, vision paints a picture of the path to get there. </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021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Vision</a:t>
            </a:r>
          </a:p>
        </p:txBody>
      </p:sp>
      <p:sp>
        <p:nvSpPr>
          <p:cNvPr id="3" name="Content Placeholder 2"/>
          <p:cNvSpPr>
            <a:spLocks noGrp="1"/>
          </p:cNvSpPr>
          <p:nvPr>
            <p:ph idx="1"/>
          </p:nvPr>
        </p:nvSpPr>
        <p:spPr/>
        <p:txBody>
          <a:bodyPr/>
          <a:lstStyle/>
          <a:p>
            <a:pPr marL="0" indent="0">
              <a:buNone/>
            </a:pPr>
            <a:endParaRPr lang="en-US" dirty="0"/>
          </a:p>
          <a:p>
            <a:r>
              <a:rPr lang="en-US" dirty="0"/>
              <a:t>Answers the "How?" question</a:t>
            </a:r>
          </a:p>
          <a:p>
            <a:r>
              <a:rPr lang="en-US" dirty="0"/>
              <a:t>A longer statement that explains</a:t>
            </a:r>
            <a:r>
              <a:rPr lang="is-IS" dirty="0"/>
              <a:t>…</a:t>
            </a:r>
            <a:endParaRPr lang="en-US" dirty="0"/>
          </a:p>
          <a:p>
            <a:pPr lvl="1"/>
            <a:r>
              <a:rPr lang="en-US" dirty="0"/>
              <a:t>What is </a:t>
            </a:r>
            <a:r>
              <a:rPr lang="en-US" u="sng" dirty="0"/>
              <a:t>this</a:t>
            </a:r>
            <a:r>
              <a:rPr lang="en-US" dirty="0"/>
              <a:t> church going to do </a:t>
            </a:r>
          </a:p>
          <a:p>
            <a:pPr lvl="1"/>
            <a:r>
              <a:rPr lang="en-US" dirty="0"/>
              <a:t>In </a:t>
            </a:r>
            <a:r>
              <a:rPr lang="en-US" u="sng" dirty="0"/>
              <a:t>this</a:t>
            </a:r>
            <a:r>
              <a:rPr lang="en-US" dirty="0"/>
              <a:t> community </a:t>
            </a:r>
          </a:p>
          <a:p>
            <a:pPr lvl="1"/>
            <a:r>
              <a:rPr lang="en-US" dirty="0"/>
              <a:t>With </a:t>
            </a:r>
            <a:r>
              <a:rPr lang="en-US" u="sng" dirty="0"/>
              <a:t>these</a:t>
            </a:r>
            <a:r>
              <a:rPr lang="en-US" dirty="0"/>
              <a:t> resources</a:t>
            </a:r>
          </a:p>
          <a:p>
            <a:pPr lvl="1"/>
            <a:r>
              <a:rPr lang="en-US" dirty="0"/>
              <a:t>To reach </a:t>
            </a:r>
            <a:r>
              <a:rPr lang="en-US" u="sng" dirty="0"/>
              <a:t>those</a:t>
            </a:r>
            <a:r>
              <a:rPr lang="en-US" dirty="0"/>
              <a:t> people</a:t>
            </a:r>
          </a:p>
          <a:p>
            <a:r>
              <a:rPr lang="en-US" dirty="0"/>
              <a:t>Unique to each church and limited in time</a:t>
            </a:r>
          </a:p>
        </p:txBody>
      </p:sp>
      <p:sp>
        <p:nvSpPr>
          <p:cNvPr id="4" name="Date Placeholder 3"/>
          <p:cNvSpPr>
            <a:spLocks noGrp="1"/>
          </p:cNvSpPr>
          <p:nvPr>
            <p:ph type="dt" sz="half" idx="10"/>
          </p:nvPr>
        </p:nvSpPr>
        <p:spPr/>
        <p:txBody>
          <a:bodyPr/>
          <a:lstStyle/>
          <a:p>
            <a:fld id="{EC4468A4-2BAD-8247-B2F6-47270D853430}"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6</a:t>
            </a:fld>
            <a:endParaRPr lang="en-US"/>
          </a:p>
        </p:txBody>
      </p:sp>
    </p:spTree>
    <p:extLst>
      <p:ext uri="{BB962C8B-B14F-4D97-AF65-F5344CB8AC3E}">
        <p14:creationId xmlns:p14="http://schemas.microsoft.com/office/powerpoint/2010/main" val="75152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3" name="Content Placeholder 2"/>
          <p:cNvSpPr>
            <a:spLocks noGrp="1"/>
          </p:cNvSpPr>
          <p:nvPr>
            <p:ph idx="1"/>
          </p:nvPr>
        </p:nvSpPr>
        <p:spPr/>
        <p:txBody>
          <a:bodyPr/>
          <a:lstStyle/>
          <a:p>
            <a:r>
              <a:rPr lang="en-US" dirty="0"/>
              <a:t>Vision is essential because it determines how focus and resources will be allocated</a:t>
            </a:r>
          </a:p>
          <a:p>
            <a:r>
              <a:rPr lang="en-US" dirty="0"/>
              <a:t>Vision is difficult because it requires the ability to balance “big picture” and “fine detail”</a:t>
            </a:r>
          </a:p>
          <a:p>
            <a:r>
              <a:rPr lang="en-US" dirty="0"/>
              <a:t>Vision is difficult because it is a group process, especially in small churches</a:t>
            </a:r>
          </a:p>
          <a:p>
            <a:r>
              <a:rPr lang="en-US" dirty="0"/>
              <a:t>Vision is challenging because it is never finished</a:t>
            </a:r>
          </a:p>
        </p:txBody>
      </p:sp>
      <p:sp>
        <p:nvSpPr>
          <p:cNvPr id="5" name="Date Placeholder 4"/>
          <p:cNvSpPr>
            <a:spLocks noGrp="1"/>
          </p:cNvSpPr>
          <p:nvPr>
            <p:ph type="dt" sz="half" idx="10"/>
          </p:nvPr>
        </p:nvSpPr>
        <p:spPr/>
        <p:txBody>
          <a:bodyPr/>
          <a:lstStyle/>
          <a:p>
            <a:fld id="{8905EC15-5E92-6448-B8A6-00DE4C3CE968}" type="datetime1">
              <a:rPr lang="en-US" smtClean="0"/>
              <a:t>1/15/23</a:t>
            </a:fld>
            <a:endParaRPr lang="en-US"/>
          </a:p>
        </p:txBody>
      </p:sp>
      <p:sp>
        <p:nvSpPr>
          <p:cNvPr id="6" name="Footer Placeholder 5"/>
          <p:cNvSpPr>
            <a:spLocks noGrp="1"/>
          </p:cNvSpPr>
          <p:nvPr>
            <p:ph type="ftr" sz="quarter" idx="11"/>
          </p:nvPr>
        </p:nvSpPr>
        <p:spPr/>
        <p:txBody>
          <a:bodyPr/>
          <a:lstStyle/>
          <a:p>
            <a:r>
              <a:rPr lang="en-US"/>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t>7</a:t>
            </a:fld>
            <a:endParaRPr lang="en-US"/>
          </a:p>
        </p:txBody>
      </p:sp>
    </p:spTree>
    <p:extLst>
      <p:ext uri="{BB962C8B-B14F-4D97-AF65-F5344CB8AC3E}">
        <p14:creationId xmlns:p14="http://schemas.microsoft.com/office/powerpoint/2010/main" val="45896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3" name="Content Placeholder 2"/>
          <p:cNvSpPr>
            <a:spLocks noGrp="1"/>
          </p:cNvSpPr>
          <p:nvPr>
            <p:ph idx="1"/>
          </p:nvPr>
        </p:nvSpPr>
        <p:spPr/>
        <p:txBody>
          <a:bodyPr/>
          <a:lstStyle/>
          <a:p>
            <a:r>
              <a:rPr lang="en-US" dirty="0"/>
              <a:t>Bible college and seminary don’t teach pastors how to develop and organize ministry around vision</a:t>
            </a:r>
          </a:p>
          <a:p>
            <a:r>
              <a:rPr lang="en-US" dirty="0"/>
              <a:t>Your congregants will fill the “vision vacuum” </a:t>
            </a:r>
          </a:p>
          <a:p>
            <a:pPr lvl="1"/>
            <a:r>
              <a:rPr lang="en-US" dirty="0"/>
              <a:t>“The church is here to protect me from the world”</a:t>
            </a:r>
          </a:p>
          <a:p>
            <a:pPr lvl="1"/>
            <a:r>
              <a:rPr lang="en-US" dirty="0"/>
              <a:t>“The church is here to help me raise my children”</a:t>
            </a:r>
          </a:p>
          <a:p>
            <a:pPr lvl="1"/>
            <a:r>
              <a:rPr lang="en-US" dirty="0"/>
              <a:t>“The church is here to change political culture”</a:t>
            </a:r>
          </a:p>
          <a:p>
            <a:pPr marL="457200" lvl="1" indent="0">
              <a:buNone/>
            </a:pPr>
            <a:br>
              <a:rPr lang="en-US" dirty="0"/>
            </a:br>
            <a:r>
              <a:rPr lang="en-US" dirty="0"/>
              <a:t>“In those days Israel had no king; everyone did what was right in his own eyes (Jdg. 21:25)</a:t>
            </a:r>
          </a:p>
        </p:txBody>
      </p:sp>
      <p:sp>
        <p:nvSpPr>
          <p:cNvPr id="4" name="Date Placeholder 3"/>
          <p:cNvSpPr>
            <a:spLocks noGrp="1"/>
          </p:cNvSpPr>
          <p:nvPr>
            <p:ph type="dt" sz="half" idx="10"/>
          </p:nvPr>
        </p:nvSpPr>
        <p:spPr/>
        <p:txBody>
          <a:bodyPr/>
          <a:lstStyle/>
          <a:p>
            <a:fld id="{97D57F36-7311-4D4F-BD89-9FAA8D610AA2}" type="datetime1">
              <a:rPr lang="en-US" smtClean="0"/>
              <a:t>1/15/23</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8</a:t>
            </a:fld>
            <a:endParaRPr lang="en-US"/>
          </a:p>
        </p:txBody>
      </p:sp>
    </p:spTree>
    <p:extLst>
      <p:ext uri="{BB962C8B-B14F-4D97-AF65-F5344CB8AC3E}">
        <p14:creationId xmlns:p14="http://schemas.microsoft.com/office/powerpoint/2010/main" val="9583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5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150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30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Elements of Vision</a:t>
            </a:r>
          </a:p>
        </p:txBody>
      </p:sp>
      <p:grpSp>
        <p:nvGrpSpPr>
          <p:cNvPr id="10" name="Group 9"/>
          <p:cNvGrpSpPr/>
          <p:nvPr/>
        </p:nvGrpSpPr>
        <p:grpSpPr>
          <a:xfrm>
            <a:off x="2073993" y="1385375"/>
            <a:ext cx="5329447" cy="4796464"/>
            <a:chOff x="2073993" y="1385375"/>
            <a:chExt cx="5329447" cy="4796464"/>
          </a:xfrm>
        </p:grpSpPr>
        <p:sp>
          <p:nvSpPr>
            <p:cNvPr id="5" name="Oval 4"/>
            <p:cNvSpPr/>
            <p:nvPr/>
          </p:nvSpPr>
          <p:spPr>
            <a:xfrm>
              <a:off x="3185902" y="1385375"/>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God's Mission</a:t>
              </a:r>
            </a:p>
          </p:txBody>
        </p:sp>
        <p:sp>
          <p:nvSpPr>
            <p:cNvPr id="6" name="Oval 5"/>
            <p:cNvSpPr/>
            <p:nvPr/>
          </p:nvSpPr>
          <p:spPr>
            <a:xfrm>
              <a:off x="2073993"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Our </a:t>
              </a:r>
            </a:p>
            <a:p>
              <a:pPr algn="ctr"/>
              <a:r>
                <a:rPr lang="en-US" sz="2400" b="1" dirty="0">
                  <a:solidFill>
                    <a:schemeClr val="tx1"/>
                  </a:solidFill>
                </a:rPr>
                <a:t>Community</a:t>
              </a:r>
            </a:p>
          </p:txBody>
        </p:sp>
        <p:sp>
          <p:nvSpPr>
            <p:cNvPr id="7" name="Oval 6"/>
            <p:cNvSpPr/>
            <p:nvPr/>
          </p:nvSpPr>
          <p:spPr>
            <a:xfrm>
              <a:off x="4297811"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Our </a:t>
              </a:r>
            </a:p>
            <a:p>
              <a:pPr algn="ctr"/>
              <a:r>
                <a:rPr lang="en-US" sz="2400" b="1" dirty="0">
                  <a:solidFill>
                    <a:schemeClr val="tx1"/>
                  </a:solidFill>
                </a:rPr>
                <a:t>Church</a:t>
              </a:r>
            </a:p>
          </p:txBody>
        </p:sp>
        <p:sp>
          <p:nvSpPr>
            <p:cNvPr id="8" name="Freeform 7"/>
            <p:cNvSpPr/>
            <p:nvPr/>
          </p:nvSpPr>
          <p:spPr>
            <a:xfrm>
              <a:off x="4330460" y="3530478"/>
              <a:ext cx="845389" cy="948905"/>
            </a:xfrm>
            <a:custGeom>
              <a:avLst/>
              <a:gdLst>
                <a:gd name="connsiteX0" fmla="*/ 422695 w 845389"/>
                <a:gd name="connsiteY0" fmla="*/ 0 h 948905"/>
                <a:gd name="connsiteX1" fmla="*/ 172529 w 845389"/>
                <a:gd name="connsiteY1" fmla="*/ 301924 h 948905"/>
                <a:gd name="connsiteX2" fmla="*/ 94891 w 845389"/>
                <a:gd name="connsiteY2" fmla="*/ 474453 h 948905"/>
                <a:gd name="connsiteX3" fmla="*/ 34506 w 845389"/>
                <a:gd name="connsiteY3" fmla="*/ 681487 h 948905"/>
                <a:gd name="connsiteX4" fmla="*/ 0 w 845389"/>
                <a:gd name="connsiteY4" fmla="*/ 828136 h 948905"/>
                <a:gd name="connsiteX5" fmla="*/ 0 w 845389"/>
                <a:gd name="connsiteY5" fmla="*/ 914400 h 948905"/>
                <a:gd name="connsiteX6" fmla="*/ 155276 w 845389"/>
                <a:gd name="connsiteY6" fmla="*/ 940279 h 948905"/>
                <a:gd name="connsiteX7" fmla="*/ 370936 w 845389"/>
                <a:gd name="connsiteY7" fmla="*/ 948905 h 948905"/>
                <a:gd name="connsiteX8" fmla="*/ 560717 w 845389"/>
                <a:gd name="connsiteY8" fmla="*/ 948905 h 948905"/>
                <a:gd name="connsiteX9" fmla="*/ 690114 w 845389"/>
                <a:gd name="connsiteY9" fmla="*/ 931653 h 948905"/>
                <a:gd name="connsiteX10" fmla="*/ 802257 w 845389"/>
                <a:gd name="connsiteY10" fmla="*/ 914400 h 948905"/>
                <a:gd name="connsiteX11" fmla="*/ 845389 w 845389"/>
                <a:gd name="connsiteY11" fmla="*/ 879894 h 948905"/>
                <a:gd name="connsiteX12" fmla="*/ 810883 w 845389"/>
                <a:gd name="connsiteY12" fmla="*/ 690113 h 948905"/>
                <a:gd name="connsiteX13" fmla="*/ 733246 w 845389"/>
                <a:gd name="connsiteY13" fmla="*/ 474453 h 948905"/>
                <a:gd name="connsiteX14" fmla="*/ 655608 w 845389"/>
                <a:gd name="connsiteY14" fmla="*/ 319177 h 948905"/>
                <a:gd name="connsiteX15" fmla="*/ 543465 w 845389"/>
                <a:gd name="connsiteY15" fmla="*/ 155275 h 948905"/>
                <a:gd name="connsiteX16" fmla="*/ 457200 w 845389"/>
                <a:gd name="connsiteY16" fmla="*/ 51758 h 948905"/>
                <a:gd name="connsiteX17" fmla="*/ 422695 w 845389"/>
                <a:gd name="connsiteY17" fmla="*/ 0 h 94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5389" h="948905">
                  <a:moveTo>
                    <a:pt x="422695" y="0"/>
                  </a:moveTo>
                  <a:lnTo>
                    <a:pt x="172529" y="301924"/>
                  </a:lnTo>
                  <a:lnTo>
                    <a:pt x="94891" y="474453"/>
                  </a:lnTo>
                  <a:lnTo>
                    <a:pt x="34506" y="681487"/>
                  </a:lnTo>
                  <a:lnTo>
                    <a:pt x="0" y="828136"/>
                  </a:lnTo>
                  <a:lnTo>
                    <a:pt x="0" y="914400"/>
                  </a:lnTo>
                  <a:lnTo>
                    <a:pt x="155276" y="940279"/>
                  </a:lnTo>
                  <a:lnTo>
                    <a:pt x="370936" y="948905"/>
                  </a:lnTo>
                  <a:lnTo>
                    <a:pt x="560717" y="948905"/>
                  </a:lnTo>
                  <a:lnTo>
                    <a:pt x="690114" y="931653"/>
                  </a:lnTo>
                  <a:lnTo>
                    <a:pt x="802257" y="914400"/>
                  </a:lnTo>
                  <a:lnTo>
                    <a:pt x="845389" y="879894"/>
                  </a:lnTo>
                  <a:lnTo>
                    <a:pt x="810883" y="690113"/>
                  </a:lnTo>
                  <a:lnTo>
                    <a:pt x="733246" y="474453"/>
                  </a:lnTo>
                  <a:lnTo>
                    <a:pt x="655608" y="319177"/>
                  </a:lnTo>
                  <a:lnTo>
                    <a:pt x="543465" y="155275"/>
                  </a:lnTo>
                  <a:lnTo>
                    <a:pt x="457200" y="51758"/>
                  </a:lnTo>
                  <a:lnTo>
                    <a:pt x="422695" y="0"/>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p:cNvSpPr>
            <a:spLocks noGrp="1"/>
          </p:cNvSpPr>
          <p:nvPr>
            <p:ph type="dt" sz="half" idx="10"/>
          </p:nvPr>
        </p:nvSpPr>
        <p:spPr/>
        <p:txBody>
          <a:bodyPr/>
          <a:lstStyle/>
          <a:p>
            <a:fld id="{4642A694-85BD-E64C-8039-8C63140AFAE9}" type="datetime1">
              <a:rPr lang="en-US" smtClean="0"/>
              <a:t>1/15/23</a:t>
            </a:fld>
            <a:endParaRPr lang="en-US"/>
          </a:p>
        </p:txBody>
      </p:sp>
      <p:sp>
        <p:nvSpPr>
          <p:cNvPr id="4" name="Footer Placeholder 3"/>
          <p:cNvSpPr>
            <a:spLocks noGrp="1"/>
          </p:cNvSpPr>
          <p:nvPr>
            <p:ph type="ftr" sz="quarter" idx="11"/>
          </p:nvPr>
        </p:nvSpPr>
        <p:spPr/>
        <p:txBody>
          <a:bodyPr/>
          <a:lstStyle/>
          <a:p>
            <a:r>
              <a:rPr lang="en-US"/>
              <a:t>© 2016 All Rights Reserved Turnaround Pastors Inc.</a:t>
            </a:r>
          </a:p>
        </p:txBody>
      </p:sp>
      <p:sp>
        <p:nvSpPr>
          <p:cNvPr id="9" name="Slide Number Placeholder 8"/>
          <p:cNvSpPr>
            <a:spLocks noGrp="1"/>
          </p:cNvSpPr>
          <p:nvPr>
            <p:ph type="sldNum" sz="quarter" idx="12"/>
          </p:nvPr>
        </p:nvSpPr>
        <p:spPr/>
        <p:txBody>
          <a:bodyPr/>
          <a:lstStyle/>
          <a:p>
            <a:fld id="{E8416EAB-F610-4270-A282-65417274D179}" type="slidenum">
              <a:rPr lang="en-US" smtClean="0"/>
              <a:t>9</a:t>
            </a:fld>
            <a:endParaRPr lang="en-US"/>
          </a:p>
        </p:txBody>
      </p:sp>
    </p:spTree>
    <p:extLst>
      <p:ext uri="{BB962C8B-B14F-4D97-AF65-F5344CB8AC3E}">
        <p14:creationId xmlns:p14="http://schemas.microsoft.com/office/powerpoint/2010/main" val="19964073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2784</TotalTime>
  <Words>5914</Words>
  <Application>Microsoft Macintosh PowerPoint</Application>
  <PresentationFormat>On-screen Show (4:3)</PresentationFormat>
  <Paragraphs>623</Paragraphs>
  <Slides>45</Slides>
  <Notes>30</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vt:lpstr>
      <vt:lpstr>Calibri Light</vt:lpstr>
      <vt:lpstr>Times New Roman</vt:lpstr>
      <vt:lpstr>Wingdings</vt:lpstr>
      <vt:lpstr>Office Theme</vt:lpstr>
      <vt:lpstr>Orbit</vt:lpstr>
      <vt:lpstr>Grasping Vision for Your Ministry Context</vt:lpstr>
      <vt:lpstr>Vision</vt:lpstr>
      <vt:lpstr>Defining terms</vt:lpstr>
      <vt:lpstr>Purpose answers the question “why?” The over-arching reason. The telos. The end result we strive to accomplish.</vt:lpstr>
      <vt:lpstr>PowerPoint Presentation</vt:lpstr>
      <vt:lpstr>Vision</vt:lpstr>
      <vt:lpstr>The Problem</vt:lpstr>
      <vt:lpstr>The Problem</vt:lpstr>
      <vt:lpstr>3 Elements of Vision</vt:lpstr>
      <vt:lpstr>3 Elements of Vision</vt:lpstr>
      <vt:lpstr>3 Elements of Vision</vt:lpstr>
      <vt:lpstr>1. God’s Mission</vt:lpstr>
      <vt:lpstr>1. God’s Mission</vt:lpstr>
      <vt:lpstr>1. God’s Mission</vt:lpstr>
      <vt:lpstr>1. God’s Mission</vt:lpstr>
      <vt:lpstr>1. God’s Mission</vt:lpstr>
      <vt:lpstr>1. God’s Mission</vt:lpstr>
      <vt:lpstr>1. God’s Mission</vt:lpstr>
      <vt:lpstr>“Big Story” Approaches</vt:lpstr>
      <vt:lpstr>Sample metanarrative</vt:lpstr>
      <vt:lpstr>Sample metanarrative</vt:lpstr>
      <vt:lpstr>1. God’s Mission</vt:lpstr>
      <vt:lpstr>2. Our Church</vt:lpstr>
      <vt:lpstr>2. Our Church</vt:lpstr>
      <vt:lpstr>2. Our Church</vt:lpstr>
      <vt:lpstr>2. Our Church</vt:lpstr>
      <vt:lpstr>2. Our Church</vt:lpstr>
      <vt:lpstr>Exercise: What has Jesus given your church?</vt:lpstr>
      <vt:lpstr>Exercise: What has Jesus given your church?</vt:lpstr>
      <vt:lpstr>3. Our Community</vt:lpstr>
      <vt:lpstr>3. Our Community</vt:lpstr>
      <vt:lpstr>3. Our Community</vt:lpstr>
      <vt:lpstr>3. Our Community</vt:lpstr>
      <vt:lpstr>3. Our Community</vt:lpstr>
      <vt:lpstr>3. Our Community</vt:lpstr>
      <vt:lpstr>3. Our Community</vt:lpstr>
      <vt:lpstr>3. Our Community</vt:lpstr>
      <vt:lpstr>Exercise</vt:lpstr>
      <vt:lpstr>3. Our Community</vt:lpstr>
      <vt:lpstr>3. Our Community</vt:lpstr>
      <vt:lpstr>3. Our Community</vt:lpstr>
      <vt:lpstr>3. Our Community</vt:lpstr>
      <vt:lpstr>3 Elements of Vision</vt:lpstr>
      <vt:lpstr>Black</vt:lpstr>
      <vt:lpstr>Church Transformation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Goals and Ministry Alignment</dc:title>
  <dc:creator>Lavern Brown</dc:creator>
  <cp:lastModifiedBy>Rick Griffith</cp:lastModifiedBy>
  <cp:revision>253</cp:revision>
  <dcterms:created xsi:type="dcterms:W3CDTF">2016-04-17T16:06:07Z</dcterms:created>
  <dcterms:modified xsi:type="dcterms:W3CDTF">2023-01-15T20:14:31Z</dcterms:modified>
</cp:coreProperties>
</file>