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1"/>
  </p:notesMasterIdLst>
  <p:handoutMasterIdLst>
    <p:handoutMasterId r:id="rId52"/>
  </p:handoutMasterIdLst>
  <p:sldIdLst>
    <p:sldId id="320" r:id="rId3"/>
    <p:sldId id="263" r:id="rId4"/>
    <p:sldId id="256" r:id="rId5"/>
    <p:sldId id="264" r:id="rId6"/>
    <p:sldId id="314" r:id="rId7"/>
    <p:sldId id="315" r:id="rId8"/>
    <p:sldId id="265" r:id="rId9"/>
    <p:sldId id="258" r:id="rId10"/>
    <p:sldId id="309" r:id="rId11"/>
    <p:sldId id="266" r:id="rId12"/>
    <p:sldId id="262" r:id="rId13"/>
    <p:sldId id="271" r:id="rId14"/>
    <p:sldId id="272" r:id="rId15"/>
    <p:sldId id="308" r:id="rId16"/>
    <p:sldId id="310" r:id="rId17"/>
    <p:sldId id="311" r:id="rId18"/>
    <p:sldId id="312" r:id="rId19"/>
    <p:sldId id="316" r:id="rId20"/>
    <p:sldId id="313" r:id="rId21"/>
    <p:sldId id="267" r:id="rId22"/>
    <p:sldId id="317" r:id="rId23"/>
    <p:sldId id="276" r:id="rId24"/>
    <p:sldId id="273" r:id="rId25"/>
    <p:sldId id="283" r:id="rId26"/>
    <p:sldId id="277" r:id="rId27"/>
    <p:sldId id="280" r:id="rId28"/>
    <p:sldId id="285" r:id="rId29"/>
    <p:sldId id="278" r:id="rId30"/>
    <p:sldId id="281" r:id="rId31"/>
    <p:sldId id="286" r:id="rId32"/>
    <p:sldId id="279" r:id="rId33"/>
    <p:sldId id="282" r:id="rId34"/>
    <p:sldId id="288" r:id="rId35"/>
    <p:sldId id="307" r:id="rId36"/>
    <p:sldId id="297" r:id="rId37"/>
    <p:sldId id="289" r:id="rId38"/>
    <p:sldId id="291" r:id="rId39"/>
    <p:sldId id="290" r:id="rId40"/>
    <p:sldId id="292" r:id="rId41"/>
    <p:sldId id="294" r:id="rId42"/>
    <p:sldId id="293" r:id="rId43"/>
    <p:sldId id="259" r:id="rId44"/>
    <p:sldId id="295" r:id="rId45"/>
    <p:sldId id="296" r:id="rId46"/>
    <p:sldId id="260" r:id="rId47"/>
    <p:sldId id="287" r:id="rId48"/>
    <p:sldId id="318"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360" autoAdjust="0"/>
  </p:normalViewPr>
  <p:slideViewPr>
    <p:cSldViewPr>
      <p:cViewPr>
        <p:scale>
          <a:sx n="90" d="100"/>
          <a:sy n="90" d="100"/>
        </p:scale>
        <p:origin x="2824" y="3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FDFBA3-3871-4C57-B547-EE4DE36CC429}" type="datetimeFigureOut">
              <a:rPr lang="en-US" smtClean="0"/>
              <a:t>1/15/23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F987C3-2CE5-48A7-916A-293E222C285C}" type="slidenum">
              <a:rPr lang="en-US" smtClean="0"/>
              <a:t>‹#›</a:t>
            </a:fld>
            <a:endParaRPr lang="en-US"/>
          </a:p>
        </p:txBody>
      </p:sp>
    </p:spTree>
    <p:extLst>
      <p:ext uri="{BB962C8B-B14F-4D97-AF65-F5344CB8AC3E}">
        <p14:creationId xmlns:p14="http://schemas.microsoft.com/office/powerpoint/2010/main" val="82142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ECF09-EB41-42C2-A25B-23A924CF11C5}" type="datetimeFigureOut">
              <a:rPr lang="en-US" smtClean="0"/>
              <a:t>1/15/23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BAEA2-8E1E-409D-BBDD-0085A6FBD36D}" type="slidenum">
              <a:rPr lang="en-US" smtClean="0"/>
              <a:t>‹#›</a:t>
            </a:fld>
            <a:endParaRPr lang="en-US"/>
          </a:p>
        </p:txBody>
      </p:sp>
    </p:spTree>
    <p:extLst>
      <p:ext uri="{BB962C8B-B14F-4D97-AF65-F5344CB8AC3E}">
        <p14:creationId xmlns:p14="http://schemas.microsoft.com/office/powerpoint/2010/main" val="145959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1</a:t>
            </a:fld>
            <a:endParaRPr lang="en-US" dirty="0"/>
          </a:p>
        </p:txBody>
      </p:sp>
    </p:spTree>
    <p:extLst>
      <p:ext uri="{BB962C8B-B14F-4D97-AF65-F5344CB8AC3E}">
        <p14:creationId xmlns:p14="http://schemas.microsoft.com/office/powerpoint/2010/main" val="294580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One of my friends wants all High D’s on his staff.</a:t>
            </a:r>
            <a:r>
              <a:rPr lang="en-US" baseline="0" dirty="0"/>
              <a:t> Probably not good.</a:t>
            </a:r>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39</a:t>
            </a:fld>
            <a:endParaRPr lang="en-US"/>
          </a:p>
        </p:txBody>
      </p:sp>
    </p:spTree>
    <p:extLst>
      <p:ext uri="{BB962C8B-B14F-4D97-AF65-F5344CB8AC3E}">
        <p14:creationId xmlns:p14="http://schemas.microsoft.com/office/powerpoint/2010/main" val="136003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40</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38725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41</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210186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42</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156766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F70BD12-1484-4363-8C81-D170C9D786A5}" type="slidenum">
              <a:rPr lang="en-US" b="0" smtClean="0"/>
              <a:pPr eaLnBrk="1" hangingPunct="1"/>
              <a:t>43</a:t>
            </a:fld>
            <a:endParaRPr lang="en-US" b="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This slide is a very important slide filled with information that is essential to grasping the DISC system and it’s concepts. It explains the difference between Graph I and Graph II.</a:t>
            </a:r>
          </a:p>
          <a:p>
            <a:pPr eaLnBrk="1" hangingPunct="1"/>
            <a:endParaRPr lang="en-US" dirty="0">
              <a:latin typeface="Arial" pitchFamily="34" charset="0"/>
            </a:endParaRPr>
          </a:p>
          <a:p>
            <a:pPr eaLnBrk="1" hangingPunct="1"/>
            <a:r>
              <a:rPr lang="en-US" b="1" dirty="0">
                <a:latin typeface="Arial" pitchFamily="34" charset="0"/>
              </a:rPr>
              <a:t>NEED TO KNOW -</a:t>
            </a:r>
            <a:r>
              <a:rPr lang="en-US" dirty="0">
                <a:latin typeface="Arial" pitchFamily="34" charset="0"/>
              </a:rPr>
              <a:t> Be very familiar with this slide and what it says. Usually at this point in the presentation, there will be some participants that have questions about the differences between the graphs. Take the time to answer all the questions and make sure that all participants have a good understanding of the differences.  We feel most comfortable with our Graph II pattern and we will also under stress revert back to our Graph II. Each role we have at work will require a different graph, represented by Graph I. Graph I will change many times during the day, but Graph II always remains the same and we continually slip, sometimes unknowingly, back into our Graph II.</a:t>
            </a:r>
          </a:p>
          <a:p>
            <a:pPr eaLnBrk="1" hangingPunct="1"/>
            <a:endParaRPr lang="en-US" dirty="0">
              <a:latin typeface="Arial" pitchFamily="34" charset="0"/>
            </a:endParaRPr>
          </a:p>
          <a:p>
            <a:pPr eaLnBrk="1" hangingPunct="1"/>
            <a:r>
              <a:rPr lang="en-US" b="1" dirty="0">
                <a:latin typeface="Arial" pitchFamily="34" charset="0"/>
              </a:rPr>
              <a:t>PARTICIPATION </a:t>
            </a:r>
            <a:r>
              <a:rPr lang="en-US" dirty="0">
                <a:latin typeface="Arial" pitchFamily="34" charset="0"/>
              </a:rPr>
              <a:t>- Have participants </a:t>
            </a:r>
            <a:r>
              <a:rPr lang="en-US" dirty="0" err="1">
                <a:latin typeface="Arial" pitchFamily="34" charset="0"/>
              </a:rPr>
              <a:t>DISCuss</a:t>
            </a:r>
            <a:r>
              <a:rPr lang="en-US" dirty="0">
                <a:latin typeface="Arial" pitchFamily="34" charset="0"/>
              </a:rPr>
              <a:t> how you could have several different graphs depending on what role you were in at that time. (home, work, church, etc.)</a:t>
            </a:r>
          </a:p>
        </p:txBody>
      </p:sp>
    </p:spTree>
    <p:extLst>
      <p:ext uri="{BB962C8B-B14F-4D97-AF65-F5344CB8AC3E}">
        <p14:creationId xmlns:p14="http://schemas.microsoft.com/office/powerpoint/2010/main" val="261705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3BE3A1A7-8327-4F7F-9983-23DD3350F5C9}" type="slidenum">
              <a:rPr lang="en-US" b="0" smtClean="0"/>
              <a:pPr eaLnBrk="1" hangingPunct="1"/>
              <a:t>45</a:t>
            </a:fld>
            <a:endParaRPr lang="en-US" b="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4075" y="4159250"/>
            <a:ext cx="5029200" cy="39227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a:p>
            <a:pPr eaLnBrk="1" hangingPunct="1">
              <a:spcBef>
                <a:spcPct val="0"/>
              </a:spcBef>
            </a:pPr>
            <a:r>
              <a:rPr lang="en-US" dirty="0">
                <a:latin typeface="Arial" pitchFamily="34" charset="0"/>
              </a:rPr>
              <a:t>The purpose of this slide is to show the four styles, their relationship to each other and how style flexibility is related to all styles.</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Note: this graph has been rotated. </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NEED TO KNOW </a:t>
            </a:r>
            <a:r>
              <a:rPr lang="en-US" dirty="0">
                <a:latin typeface="Arial" pitchFamily="34" charset="0"/>
              </a:rPr>
              <a:t>- The whole concept of behavioral styles is based on the two axes; responsiveness and assertiveness. </a:t>
            </a:r>
            <a:r>
              <a:rPr lang="en-US" dirty="0" err="1">
                <a:latin typeface="Arial" pitchFamily="34" charset="0"/>
              </a:rPr>
              <a:t>DISCuss</a:t>
            </a:r>
            <a:r>
              <a:rPr lang="en-US" dirty="0">
                <a:latin typeface="Arial" pitchFamily="34" charset="0"/>
              </a:rPr>
              <a:t> these with the participants pointing out the differences in the extremes of each.  Go over each of the four D,I,S, and C areas pointing out the strengths and weaknesses.  The weaknesses show up when an individual is overusing their strengths.</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Stress here that no style is bad, but that we should all be moving toward “Style Flexibility.”  Talk a little about how really good leaders recognize what they cannot do well by themselves, but recruit others with different styles to help them.  </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PARTICIPATION</a:t>
            </a:r>
            <a:r>
              <a:rPr lang="en-US" dirty="0">
                <a:latin typeface="Arial" pitchFamily="34" charset="0"/>
              </a:rPr>
              <a:t> - Ask several of the participants to share an example of someone they know who is “well-known” or successful, and how they surround themselves with good people to make them succeed.</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EXAMPLE</a:t>
            </a:r>
            <a:r>
              <a:rPr lang="en-US" dirty="0">
                <a:latin typeface="Arial" pitchFamily="34" charset="0"/>
              </a:rPr>
              <a:t> - We have had Presidents of the United States in all four styles.  You can be a leader regardless of your style, if you use style flexibility.</a:t>
            </a:r>
          </a:p>
          <a:p>
            <a:pPr eaLnBrk="1" hangingPunct="1">
              <a:spcBef>
                <a:spcPct val="0"/>
              </a:spcBef>
            </a:pPr>
            <a:endParaRPr lang="en-US" dirty="0">
              <a:latin typeface="Arial" pitchFamily="34" charset="0"/>
            </a:endParaRPr>
          </a:p>
          <a:p>
            <a:pPr eaLnBrk="1" hangingPunct="1">
              <a:spcBef>
                <a:spcPct val="0"/>
              </a:spcBef>
            </a:pPr>
            <a:r>
              <a:rPr lang="en-US" b="1" dirty="0">
                <a:latin typeface="Arial" pitchFamily="34" charset="0"/>
              </a:rPr>
              <a:t>HISTORICAL</a:t>
            </a:r>
            <a:r>
              <a:rPr lang="en-US" dirty="0">
                <a:latin typeface="Arial" pitchFamily="34" charset="0"/>
              </a:rPr>
              <a:t> - Hippocrates noticed these styles in 400 BC.  He called them Blood, Black Bile, Yellow Bile, and Phlegm.</a:t>
            </a:r>
          </a:p>
          <a:p>
            <a:pPr eaLnBrk="1" hangingPunct="1">
              <a:spcBef>
                <a:spcPct val="0"/>
              </a:spcBef>
            </a:pPr>
            <a:endParaRPr lang="en-US" dirty="0">
              <a:latin typeface="Arial" pitchFamily="34" charset="0"/>
            </a:endParaRPr>
          </a:p>
          <a:p>
            <a:pPr eaLnBrk="1" hangingPunct="1">
              <a:spcBef>
                <a:spcPct val="0"/>
              </a:spcBef>
            </a:pPr>
            <a:endParaRPr lang="en-US" dirty="0">
              <a:solidFill>
                <a:srgbClr val="9900CC"/>
              </a:solidFill>
              <a:latin typeface="Arial" pitchFamily="34" charset="0"/>
            </a:endParaRPr>
          </a:p>
          <a:p>
            <a:pPr eaLnBrk="1" hangingPunct="1"/>
            <a:endParaRPr lang="en-US" dirty="0">
              <a:solidFill>
                <a:srgbClr val="9900CC"/>
              </a:solidFill>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1471684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3A387EDE-5927-4121-925A-48F796F373EA}" type="slidenum">
              <a:rPr lang="en-US" b="0" smtClean="0"/>
              <a:pPr eaLnBrk="1" hangingPunct="1"/>
              <a:t>46</a:t>
            </a:fld>
            <a:endParaRPr lang="en-US" b="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pitchFamily="34" charset="0"/>
              </a:rPr>
              <a:t>The purpose of this slide is to evaluate the different styles and their relationship to each other according to traits. The rating scale is “1” being  the most likely to “4” being the least likely.</a:t>
            </a:r>
          </a:p>
          <a:p>
            <a:pPr eaLnBrk="1" hangingPunct="1"/>
            <a:endParaRPr lang="en-US">
              <a:latin typeface="Arial" pitchFamily="34" charset="0"/>
            </a:endParaRPr>
          </a:p>
          <a:p>
            <a:pPr eaLnBrk="1" hangingPunct="1"/>
            <a:r>
              <a:rPr lang="en-US" b="1">
                <a:latin typeface="Arial" pitchFamily="34" charset="0"/>
              </a:rPr>
              <a:t>NEED TO KNOW -</a:t>
            </a:r>
            <a:r>
              <a:rPr lang="en-US">
                <a:latin typeface="Arial" pitchFamily="34" charset="0"/>
              </a:rPr>
              <a:t> Note that the I’s can “float” through life (they have lots of 4’s). Also note that there are no “4’s” in the S style.  </a:t>
            </a:r>
          </a:p>
          <a:p>
            <a:pPr eaLnBrk="1" hangingPunct="1"/>
            <a:endParaRPr lang="en-US">
              <a:latin typeface="Arial" pitchFamily="34" charset="0"/>
            </a:endParaRPr>
          </a:p>
          <a:p>
            <a:pPr eaLnBrk="1" hangingPunct="1"/>
            <a:r>
              <a:rPr lang="en-US">
                <a:latin typeface="Arial" pitchFamily="34" charset="0"/>
              </a:rPr>
              <a:t>Point out that these numbers are relative.  A “4” does not mean the style is bad, it just means that of the four areas, it emphasizes that trait the least. A “1” does not mean the style has a corner on the market, it just means they naturally have that characteristic.</a:t>
            </a:r>
          </a:p>
          <a:p>
            <a:pPr eaLnBrk="1" hangingPunct="1"/>
            <a:endParaRPr lang="en-US">
              <a:latin typeface="Arial" pitchFamily="34" charset="0"/>
            </a:endParaRPr>
          </a:p>
          <a:p>
            <a:pPr eaLnBrk="1" hangingPunct="1"/>
            <a:r>
              <a:rPr lang="en-US">
                <a:latin typeface="Arial" pitchFamily="34" charset="0"/>
              </a:rPr>
              <a:t>This slide allows individuals to examine themselves from a personal development point of view as well.  </a:t>
            </a:r>
          </a:p>
          <a:p>
            <a:pPr eaLnBrk="1" hangingPunct="1"/>
            <a:endParaRPr lang="en-US">
              <a:latin typeface="Arial" pitchFamily="34" charset="0"/>
            </a:endParaRPr>
          </a:p>
          <a:p>
            <a:pPr eaLnBrk="1" hangingPunct="1"/>
            <a:r>
              <a:rPr lang="en-US">
                <a:latin typeface="Arial" pitchFamily="34" charset="0"/>
              </a:rPr>
              <a:t>What do I need to be aware of that others notice about me?</a:t>
            </a:r>
          </a:p>
        </p:txBody>
      </p:sp>
    </p:spTree>
    <p:extLst>
      <p:ext uri="{BB962C8B-B14F-4D97-AF65-F5344CB8AC3E}">
        <p14:creationId xmlns:p14="http://schemas.microsoft.com/office/powerpoint/2010/main" val="19325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BAEA2-8E1E-409D-BBDD-0085A6FBD36D}" type="slidenum">
              <a:rPr lang="en-US" smtClean="0"/>
              <a:t>3</a:t>
            </a:fld>
            <a:endParaRPr lang="en-US" dirty="0"/>
          </a:p>
        </p:txBody>
      </p:sp>
    </p:spTree>
    <p:extLst>
      <p:ext uri="{BB962C8B-B14F-4D97-AF65-F5344CB8AC3E}">
        <p14:creationId xmlns:p14="http://schemas.microsoft.com/office/powerpoint/2010/main" val="116171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4</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80760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5</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1230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0516FE7E-EEAB-4DF3-BEDC-725701887371}" type="slidenum">
              <a:rPr lang="en-US" b="0" smtClean="0"/>
              <a:pPr eaLnBrk="1" hangingPunct="1"/>
              <a:t>6</a:t>
            </a:fld>
            <a:endParaRPr lang="en-US" b="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8663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FCCFD9B9-E27B-4DF8-96B7-882409A4110D}" type="slidenum">
              <a:rPr lang="en-US" b="0" smtClean="0"/>
              <a:pPr eaLnBrk="1" hangingPunct="1"/>
              <a:t>7</a:t>
            </a:fld>
            <a:endParaRPr lang="en-US" b="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22015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A01CA47-582A-48BD-940F-31DFBD1A9FAE}" type="slidenum">
              <a:rPr lang="en-US" b="0" smtClean="0"/>
              <a:pPr eaLnBrk="1" hangingPunct="1"/>
              <a:t>8</a:t>
            </a:fld>
            <a:endParaRPr lang="en-US" b="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itchFamily="34" charset="0"/>
              </a:rPr>
              <a:t>NEED TO KNOW</a:t>
            </a:r>
            <a:r>
              <a:rPr lang="en-US" dirty="0">
                <a:latin typeface="Arial" pitchFamily="34" charset="0"/>
              </a:rPr>
              <a:t>: Share about Hippocrates and how </a:t>
            </a:r>
            <a:r>
              <a:rPr lang="en-US" b="1" dirty="0">
                <a:latin typeface="Arial" pitchFamily="34" charset="0"/>
              </a:rPr>
              <a:t>through observation</a:t>
            </a:r>
            <a:r>
              <a:rPr lang="en-US" dirty="0">
                <a:latin typeface="Arial" pitchFamily="34" charset="0"/>
              </a:rPr>
              <a:t>, he was able to identify four different areas of behavior.  Each of us intuitively know these areas; we may have just not separated and named them.  Jung and Marsten added to the original behaviors.  Since the 50’s we have had instruments similar to what is being used today.  This instrument is extremely valid and has been used by millions of participants.</a:t>
            </a:r>
          </a:p>
        </p:txBody>
      </p:sp>
    </p:spTree>
    <p:extLst>
      <p:ext uri="{BB962C8B-B14F-4D97-AF65-F5344CB8AC3E}">
        <p14:creationId xmlns:p14="http://schemas.microsoft.com/office/powerpoint/2010/main" val="100737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A01CA47-582A-48BD-940F-31DFBD1A9FAE}" type="slidenum">
              <a:rPr lang="en-US" b="0" smtClean="0"/>
              <a:pPr eaLnBrk="1" hangingPunct="1"/>
              <a:t>9</a:t>
            </a:fld>
            <a:endParaRPr lang="en-US" b="0"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itchFamily="34" charset="0"/>
              </a:rPr>
              <a:t>NEED TO KNOW</a:t>
            </a:r>
            <a:r>
              <a:rPr lang="en-US" dirty="0">
                <a:latin typeface="Arial" pitchFamily="34" charset="0"/>
              </a:rPr>
              <a:t>: Share about Hippocrates and how </a:t>
            </a:r>
            <a:r>
              <a:rPr lang="en-US" b="1" dirty="0">
                <a:latin typeface="Arial" pitchFamily="34" charset="0"/>
              </a:rPr>
              <a:t>through observation</a:t>
            </a:r>
            <a:r>
              <a:rPr lang="en-US" dirty="0">
                <a:latin typeface="Arial" pitchFamily="34" charset="0"/>
              </a:rPr>
              <a:t>, he was able to identify four different areas of behavior.  Each of us intuitively know these areas; we may have just not separated and named them.  Jung and Marsten added to the original behaviors.  Since the 50’s we have had instruments similar to what is being used today.  This instrument is extremely valid and has been used by millions of participants.</a:t>
            </a:r>
          </a:p>
        </p:txBody>
      </p:sp>
    </p:spTree>
    <p:extLst>
      <p:ext uri="{BB962C8B-B14F-4D97-AF65-F5344CB8AC3E}">
        <p14:creationId xmlns:p14="http://schemas.microsoft.com/office/powerpoint/2010/main" val="238305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fld id="{9B89F4A2-C3CE-4752-8DA5-7977C01AEAEC}" type="slidenum">
              <a:rPr lang="en-US" b="0" smtClean="0"/>
              <a:pPr eaLnBrk="1" hangingPunct="1"/>
              <a:t>11</a:t>
            </a:fld>
            <a:endParaRPr lang="en-US" b="0"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Write down what you see. </a:t>
            </a:r>
          </a:p>
        </p:txBody>
      </p:sp>
    </p:spTree>
    <p:extLst>
      <p:ext uri="{BB962C8B-B14F-4D97-AF65-F5344CB8AC3E}">
        <p14:creationId xmlns:p14="http://schemas.microsoft.com/office/powerpoint/2010/main" val="34132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3D1E72-50F0-4120-B073-51299DE70D0F}"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8901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66587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403963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274638"/>
            <a:ext cx="7924800" cy="6049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r>
              <a:rPr lang="en-US"/>
              <a:t>© Leadership Resources &amp; Consulting</a:t>
            </a:r>
          </a:p>
        </p:txBody>
      </p:sp>
    </p:spTree>
    <p:extLst>
      <p:ext uri="{BB962C8B-B14F-4D97-AF65-F5344CB8AC3E}">
        <p14:creationId xmlns:p14="http://schemas.microsoft.com/office/powerpoint/2010/main" val="106407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284201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885906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299950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5273219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5768243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136262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718186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3D1E72-50F0-4120-B073-51299DE70D0F}"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4782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65772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0179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86048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0868035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D1E72-50F0-4120-B073-51299DE70D0F}"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94135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3D1E72-50F0-4120-B073-51299DE70D0F}"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32331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3D1E72-50F0-4120-B073-51299DE70D0F}"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410966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3D1E72-50F0-4120-B073-51299DE70D0F}"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16002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D1E72-50F0-4120-B073-51299DE70D0F}"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260820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D1E72-50F0-4120-B073-51299DE70D0F}"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376717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D1E72-50F0-4120-B073-51299DE70D0F}"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55E26-3218-4018-8258-4610F2577B1C}" type="slidenum">
              <a:rPr lang="en-US" smtClean="0"/>
              <a:t>‹#›</a:t>
            </a:fld>
            <a:endParaRPr lang="en-US"/>
          </a:p>
        </p:txBody>
      </p:sp>
    </p:spTree>
    <p:extLst>
      <p:ext uri="{BB962C8B-B14F-4D97-AF65-F5344CB8AC3E}">
        <p14:creationId xmlns:p14="http://schemas.microsoft.com/office/powerpoint/2010/main" val="213789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D1E72-50F0-4120-B073-51299DE70D0F}" type="datetimeFigureOut">
              <a:rPr lang="en-US" smtClean="0"/>
              <a:t>1/15/23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55E26-3218-4018-8258-4610F2577B1C}" type="slidenum">
              <a:rPr lang="en-US" smtClean="0"/>
              <a:t>‹#›</a:t>
            </a:fld>
            <a:endParaRPr lang="en-US"/>
          </a:p>
        </p:txBody>
      </p:sp>
    </p:spTree>
    <p:extLst>
      <p:ext uri="{BB962C8B-B14F-4D97-AF65-F5344CB8AC3E}">
        <p14:creationId xmlns:p14="http://schemas.microsoft.com/office/powerpoint/2010/main" val="14084746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3182604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cid:3947589000000002@web30506.mail.mud.yahoo.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3947589000000003@web30506.mail.mud.yahoo.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361950"/>
            <a:ext cx="5638800" cy="2838450"/>
          </a:xfrm>
        </p:spPr>
        <p:txBody>
          <a:bodyPr>
            <a:normAutofit fontScale="90000"/>
          </a:bodyPr>
          <a:lstStyle/>
          <a:p>
            <a:r>
              <a:rPr lang="en-US" b="1" dirty="0">
                <a:effectLst>
                  <a:outerShdw blurRad="38100" dist="38100" dir="2700000" algn="tl">
                    <a:srgbClr val="000000">
                      <a:alpha val="43137"/>
                    </a:srgbClr>
                  </a:outerShdw>
                </a:effectLst>
              </a:rPr>
              <a:t>DISC Profile:</a:t>
            </a:r>
            <a:br>
              <a:rPr lang="en-US" b="1" dirty="0">
                <a:effectLst>
                  <a:outerShdw blurRad="38100" dist="38100" dir="2700000" algn="tl">
                    <a:srgbClr val="000000">
                      <a:alpha val="43137"/>
                    </a:srgbClr>
                  </a:outerShdw>
                </a:effectLst>
              </a:rPr>
            </a:br>
            <a:r>
              <a:rPr lang="en-US" sz="4000" b="1" cap="small" dirty="0">
                <a:effectLst>
                  <a:outerShdw blurRad="38100" dist="38100" dir="2700000" algn="tl">
                    <a:srgbClr val="000000">
                      <a:alpha val="43137"/>
                    </a:srgbClr>
                  </a:outerShdw>
                </a:effectLst>
              </a:rPr>
              <a:t>Your Leadership Personality </a:t>
            </a:r>
            <a:br>
              <a:rPr lang="en-US" sz="4000" b="1" dirty="0">
                <a:effectLst>
                  <a:outerShdw blurRad="38100" dist="38100" dir="2700000" algn="tl">
                    <a:srgbClr val="000000">
                      <a:alpha val="43137"/>
                    </a:srgbClr>
                  </a:outerShdw>
                </a:effectLst>
              </a:rPr>
            </a:br>
            <a:r>
              <a:rPr lang="en-US" sz="4000" b="1" cap="small" dirty="0">
                <a:effectLst>
                  <a:outerShdw blurRad="38100" dist="38100" dir="2700000" algn="tl">
                    <a:srgbClr val="000000">
                      <a:alpha val="43137"/>
                    </a:srgbClr>
                  </a:outerShdw>
                </a:effectLst>
              </a:rPr>
              <a:t>And Your</a:t>
            </a:r>
            <a:br>
              <a:rPr lang="en-US" sz="4000" b="1" dirty="0">
                <a:effectLst>
                  <a:outerShdw blurRad="38100" dist="38100" dir="2700000" algn="tl">
                    <a:srgbClr val="000000">
                      <a:alpha val="43137"/>
                    </a:srgbClr>
                  </a:outerShdw>
                </a:effectLst>
              </a:rPr>
            </a:br>
            <a:r>
              <a:rPr lang="en-US" sz="4000" b="1" cap="small" dirty="0">
                <a:effectLst>
                  <a:outerShdw blurRad="38100" dist="38100" dir="2700000" algn="tl">
                    <a:srgbClr val="000000">
                      <a:alpha val="43137"/>
                    </a:srgbClr>
                  </a:outerShdw>
                </a:effectLst>
              </a:rPr>
              <a:t>Ministry</a:t>
            </a:r>
            <a:br>
              <a:rPr lang="en-US" dirty="0"/>
            </a:br>
            <a:endParaRPr lang="en-US" dirty="0"/>
          </a:p>
        </p:txBody>
      </p:sp>
      <p:sp>
        <p:nvSpPr>
          <p:cNvPr id="3" name="Subtitle 2"/>
          <p:cNvSpPr>
            <a:spLocks noGrp="1"/>
          </p:cNvSpPr>
          <p:nvPr>
            <p:ph type="subTitle" idx="1"/>
          </p:nvPr>
        </p:nvSpPr>
        <p:spPr>
          <a:xfrm>
            <a:off x="3619500" y="3200400"/>
            <a:ext cx="4953000" cy="1752600"/>
          </a:xfrm>
        </p:spPr>
        <p:txBody>
          <a:bodyPr>
            <a:normAutofit/>
          </a:bodyPr>
          <a:lstStyle/>
          <a:p>
            <a:r>
              <a:rPr lang="en-US" sz="2400" b="1" cap="small" dirty="0">
                <a:effectLst>
                  <a:outerShdw blurRad="38100" dist="38100" dir="2700000" algn="tl">
                    <a:srgbClr val="000000">
                      <a:alpha val="43137"/>
                    </a:srgbClr>
                  </a:outerShdw>
                </a:effectLst>
              </a:rPr>
              <a:t>Singapore Bible College</a:t>
            </a:r>
          </a:p>
          <a:p>
            <a:r>
              <a:rPr lang="en-US" sz="2400" b="1" cap="small" dirty="0">
                <a:effectLst>
                  <a:outerShdw blurRad="38100" dist="38100" dir="2700000" algn="tl">
                    <a:srgbClr val="000000">
                      <a:alpha val="43137"/>
                    </a:srgbClr>
                  </a:outerShdw>
                </a:effectLst>
              </a:rPr>
              <a:t>DMin</a:t>
            </a:r>
          </a:p>
          <a:p>
            <a:r>
              <a:rPr lang="en-US" sz="2400" b="1" cap="small" dirty="0">
                <a:effectLst>
                  <a:outerShdw blurRad="38100" dist="38100" dir="2700000" algn="tl">
                    <a:srgbClr val="000000">
                      <a:alpha val="43137"/>
                    </a:srgbClr>
                  </a:outerShdw>
                </a:effectLst>
              </a:rPr>
              <a:t>Church Revitalization COURSE</a:t>
            </a:r>
            <a:endParaRPr lang="en-US" sz="2400" dirty="0">
              <a:effectLst>
                <a:outerShdw blurRad="38100" dist="38100" dir="2700000" algn="tl">
                  <a:srgbClr val="000000">
                    <a:alpha val="43137"/>
                  </a:srgbClr>
                </a:outerShdw>
              </a:effectLst>
            </a:endParaRPr>
          </a:p>
        </p:txBody>
      </p:sp>
      <p:pic>
        <p:nvPicPr>
          <p:cNvPr id="1026" name="Picture 2" descr="What is the DiSC assessment? - DiSC Profile">
            <a:extLst>
              <a:ext uri="{FF2B5EF4-FFF2-40B4-BE49-F238E27FC236}">
                <a16:creationId xmlns:a16="http://schemas.microsoft.com/office/drawing/2014/main" id="{AE2888A5-9A73-758D-6EF6-01F7CF6A7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1010954"/>
            <a:ext cx="4292600" cy="429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F5D8D4D-32DD-A927-0021-BA7F2862950E}"/>
              </a:ext>
            </a:extLst>
          </p:cNvPr>
          <p:cNvSpPr>
            <a:spLocks noChangeArrowheads="1"/>
          </p:cNvSpPr>
          <p:nvPr/>
        </p:nvSpPr>
        <p:spPr bwMode="auto">
          <a:xfrm>
            <a:off x="-76200" y="5715000"/>
            <a:ext cx="9252520" cy="113842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Gordon Penfold for Doctor of Ministry Students</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5972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a:effectLst>
                  <a:outerShdw blurRad="38100" dist="38100" dir="2700000" algn="tl">
                    <a:srgbClr val="000000">
                      <a:alpha val="43137"/>
                    </a:srgbClr>
                  </a:outerShdw>
                </a:effectLst>
              </a:rPr>
              <a:t>Write down what you see in the next slides.</a:t>
            </a:r>
          </a:p>
        </p:txBody>
      </p:sp>
    </p:spTree>
    <p:extLst>
      <p:ext uri="{BB962C8B-B14F-4D97-AF65-F5344CB8AC3E}">
        <p14:creationId xmlns:p14="http://schemas.microsoft.com/office/powerpoint/2010/main" val="83975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l="42188" t="31250" r="42188" b="37500"/>
          <a:stretch>
            <a:fillRect/>
          </a:stretch>
        </p:blipFill>
        <p:spPr bwMode="auto">
          <a:xfrm>
            <a:off x="1828800" y="24733"/>
            <a:ext cx="5868988" cy="6860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28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solidFill>
                  <a:schemeClr val="bg1"/>
                </a:solidFill>
              </a:rPr>
              <a:t>© TAMCO Performance Consultants</a:t>
            </a:r>
          </a:p>
        </p:txBody>
      </p:sp>
      <p:pic>
        <p:nvPicPr>
          <p:cNvPr id="15363" name="EC_MA3.1204954899" descr="cid:3947589000000002@web30506.mail.mud.yahoo.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00200" y="1295400"/>
            <a:ext cx="6103336" cy="394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663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solidFill>
                  <a:schemeClr val="bg1"/>
                </a:solidFill>
              </a:rPr>
              <a:t>© TAMCO Performance Consultants</a:t>
            </a:r>
          </a:p>
        </p:txBody>
      </p:sp>
      <p:pic>
        <p:nvPicPr>
          <p:cNvPr id="16387" name="EC_MA4.1204954899" descr="cid:3947589000000003@web30506.mail.mud.yahoo.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3400" y="1116330"/>
            <a:ext cx="8130209" cy="4674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305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normAutofit/>
          </a:bodyPr>
          <a:lstStyle/>
          <a:p>
            <a:r>
              <a:rPr lang="en-US" dirty="0">
                <a:effectLst>
                  <a:outerShdw blurRad="38100" dist="38100" dir="2700000" algn="tl">
                    <a:srgbClr val="000000">
                      <a:alpha val="43137"/>
                    </a:srgbClr>
                  </a:outerShdw>
                </a:effectLst>
              </a:rPr>
              <a:t>How the DISC Works.</a:t>
            </a:r>
          </a:p>
        </p:txBody>
      </p:sp>
    </p:spTree>
    <p:extLst>
      <p:ext uri="{BB962C8B-B14F-4D97-AF65-F5344CB8AC3E}">
        <p14:creationId xmlns:p14="http://schemas.microsoft.com/office/powerpoint/2010/main" val="107971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a:t>Lion (Choleric/Dominance)</a:t>
            </a:r>
            <a:br>
              <a:rPr lang="en-US" dirty="0"/>
            </a:br>
            <a:r>
              <a:rPr lang="en-US" dirty="0"/>
              <a:t> </a:t>
            </a:r>
            <a:br>
              <a:rPr lang="en-US" dirty="0"/>
            </a:br>
            <a:r>
              <a:rPr lang="en-US" dirty="0"/>
              <a:t>Strengths– Visionary, practical, productive, strong-willed, independent, decisive, leader</a:t>
            </a:r>
            <a:br>
              <a:rPr lang="en-US" dirty="0"/>
            </a:br>
            <a:r>
              <a:rPr lang="en-US" dirty="0"/>
              <a:t> </a:t>
            </a:r>
            <a:br>
              <a:rPr lang="en-US" dirty="0"/>
            </a:br>
            <a:r>
              <a:rPr lang="en-US" dirty="0"/>
              <a:t>Weaknesses– Cold, domineering, unemotional self-sufficient, unforgiving, sarcastic, cruel</a:t>
            </a:r>
            <a:br>
              <a:rPr lang="en-US" dirty="0"/>
            </a:br>
            <a:r>
              <a:rPr lang="en-US" dirty="0"/>
              <a:t> </a:t>
            </a:r>
            <a:br>
              <a:rPr lang="en-US" dirty="0"/>
            </a:b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8308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fontScale="90000"/>
          </a:bodyPr>
          <a:lstStyle/>
          <a:p>
            <a:r>
              <a:rPr lang="en-US" dirty="0"/>
              <a:t>Otter (Sanguine/Influence)</a:t>
            </a:r>
            <a:br>
              <a:rPr lang="en-US" dirty="0"/>
            </a:br>
            <a:r>
              <a:rPr lang="en-US" dirty="0"/>
              <a:t> </a:t>
            </a:r>
            <a:br>
              <a:rPr lang="en-US" dirty="0"/>
            </a:br>
            <a:r>
              <a:rPr lang="en-US" dirty="0"/>
              <a:t>Strengths– Outgoing, responsive, warm, friendly, talkative, enthusiastic, compassionate</a:t>
            </a:r>
            <a:br>
              <a:rPr lang="en-US" dirty="0"/>
            </a:br>
            <a:r>
              <a:rPr lang="en-US" dirty="0"/>
              <a:t> </a:t>
            </a:r>
            <a:br>
              <a:rPr lang="en-US" dirty="0"/>
            </a:br>
            <a:r>
              <a:rPr lang="en-US" dirty="0"/>
              <a:t>Weaknesses– Undisciplined, unproductive, exaggerates, egocentric, unstable</a:t>
            </a:r>
          </a:p>
        </p:txBody>
      </p:sp>
    </p:spTree>
    <p:extLst>
      <p:ext uri="{BB962C8B-B14F-4D97-AF65-F5344CB8AC3E}">
        <p14:creationId xmlns:p14="http://schemas.microsoft.com/office/powerpoint/2010/main" val="183414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en-US" dirty="0"/>
              <a:t>Golden Retriever (Phlegmatic/Steadiness)</a:t>
            </a:r>
            <a:br>
              <a:rPr lang="en-US" dirty="0"/>
            </a:br>
            <a:r>
              <a:rPr lang="en-US" dirty="0"/>
              <a:t> </a:t>
            </a:r>
            <a:br>
              <a:rPr lang="en-US" dirty="0"/>
            </a:br>
            <a:r>
              <a:rPr lang="en-US" dirty="0"/>
              <a:t>Strengths– Calm, easy-going, dependable, quiet, objective, diplomatic, humorous</a:t>
            </a:r>
            <a:br>
              <a:rPr lang="en-US" dirty="0"/>
            </a:br>
            <a:r>
              <a:rPr lang="en-US" dirty="0"/>
              <a:t> </a:t>
            </a:r>
            <a:br>
              <a:rPr lang="en-US" dirty="0"/>
            </a:br>
            <a:r>
              <a:rPr lang="en-US" dirty="0"/>
              <a:t>Weaknesses– Selfish, stingy, procrastinator, unmotivated, indecisive, fearful, worrier</a:t>
            </a:r>
          </a:p>
        </p:txBody>
      </p:sp>
    </p:spTree>
    <p:extLst>
      <p:ext uri="{BB962C8B-B14F-4D97-AF65-F5344CB8AC3E}">
        <p14:creationId xmlns:p14="http://schemas.microsoft.com/office/powerpoint/2010/main" val="92961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en-US" dirty="0"/>
              <a:t>Beaver (Melancholy/Compliance)</a:t>
            </a:r>
            <a:br>
              <a:rPr lang="en-US" dirty="0"/>
            </a:br>
            <a:r>
              <a:rPr lang="en-US" dirty="0"/>
              <a:t> </a:t>
            </a:r>
            <a:br>
              <a:rPr lang="en-US" dirty="0"/>
            </a:br>
            <a:r>
              <a:rPr lang="en-US" dirty="0"/>
              <a:t>Strengths– Analytical, self-disciplined, industrious, organized, aesthetic, sacrificing</a:t>
            </a:r>
            <a:br>
              <a:rPr lang="en-US" dirty="0"/>
            </a:br>
            <a:r>
              <a:rPr lang="en-US" dirty="0"/>
              <a:t> </a:t>
            </a:r>
            <a:br>
              <a:rPr lang="en-US" dirty="0"/>
            </a:br>
            <a:r>
              <a:rPr lang="en-US" dirty="0"/>
              <a:t>Weaknesses– Moody, self-centered, touchy, negative, unsociable, critical, revengeful</a:t>
            </a:r>
          </a:p>
        </p:txBody>
      </p:sp>
    </p:spTree>
    <p:extLst>
      <p:ext uri="{BB962C8B-B14F-4D97-AF65-F5344CB8AC3E}">
        <p14:creationId xmlns:p14="http://schemas.microsoft.com/office/powerpoint/2010/main" val="3875812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br>
              <a:rPr lang="en-US" dirty="0"/>
            </a:br>
            <a:r>
              <a:rPr lang="en-US" dirty="0"/>
              <a:t>Often you’ll find that people have a primary character type and a secondary type. Take a look at yourself. Which one is your primary and which one is your secondary? Some naturally go together and make for a wonderful set of strengths. Also, be sensitive to the weaknesses in yourself and in others.</a:t>
            </a:r>
          </a:p>
        </p:txBody>
      </p:sp>
    </p:spTree>
    <p:extLst>
      <p:ext uri="{BB962C8B-B14F-4D97-AF65-F5344CB8AC3E}">
        <p14:creationId xmlns:p14="http://schemas.microsoft.com/office/powerpoint/2010/main" val="162703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14800"/>
            <a:ext cx="8229600" cy="1143000"/>
          </a:xfrm>
        </p:spPr>
        <p:txBody>
          <a:bodyPr>
            <a:normAutofit fontScale="90000"/>
          </a:bodyPr>
          <a:lstStyle/>
          <a:p>
            <a:r>
              <a:rPr lang="en-US" sz="2700" dirty="0">
                <a:effectLst>
                  <a:outerShdw blurRad="38100" dist="38100" dir="2700000" algn="tl">
                    <a:srgbClr val="000000">
                      <a:alpha val="43137"/>
                    </a:srgbClr>
                  </a:outerShdw>
                </a:effectLst>
              </a:rPr>
              <a:t>DR. GORDON E. PENFOLD, D.MIN.</a:t>
            </a:r>
            <a:br>
              <a:rPr lang="en-US" sz="27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PO BOX 178</a:t>
            </a:r>
            <a:br>
              <a:rPr lang="en-US" sz="27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Eaton, CO 80615</a:t>
            </a:r>
            <a:br>
              <a:rPr lang="en-US" sz="27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gordonpnfld@gmail.com</a:t>
            </a:r>
            <a:br>
              <a:rPr lang="en-US" sz="27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StartingFresh.net</a:t>
            </a:r>
            <a:br>
              <a:rPr lang="en-US" sz="2700" dirty="0">
                <a:effectLst>
                  <a:outerShdw blurRad="38100" dist="38100" dir="2700000" algn="tl">
                    <a:srgbClr val="000000">
                      <a:alpha val="43137"/>
                    </a:srgbClr>
                  </a:outerShdw>
                </a:effectLst>
              </a:rPr>
            </a:br>
            <a:r>
              <a:rPr lang="en-US" sz="2700" dirty="0">
                <a:effectLst>
                  <a:outerShdw blurRad="38100" dist="38100" dir="2700000" algn="tl">
                    <a:srgbClr val="000000">
                      <a:alpha val="43137"/>
                    </a:srgbClr>
                  </a:outerShdw>
                </a:effectLst>
              </a:rPr>
              <a:t>970.631.6740</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581548" cy="2558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51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4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sp>
        <p:nvSpPr>
          <p:cNvPr id="12" name="Rectangle 11"/>
          <p:cNvSpPr/>
          <p:nvPr/>
        </p:nvSpPr>
        <p:spPr>
          <a:xfrm>
            <a:off x="457200" y="183230"/>
            <a:ext cx="249735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Percentages</a:t>
            </a:r>
            <a:endParaRPr lang="en-US" sz="1400" b="1" dirty="0">
              <a:effectLst>
                <a:outerShdw blurRad="38100" dist="38100" dir="2700000" algn="tl">
                  <a:srgbClr val="000000">
                    <a:alpha val="43137"/>
                  </a:srgbClr>
                </a:outerShdw>
              </a:effectLst>
            </a:endParaRPr>
          </a:p>
        </p:txBody>
      </p:sp>
      <p:sp>
        <p:nvSpPr>
          <p:cNvPr id="13" name="Rectangle 12"/>
          <p:cNvSpPr/>
          <p:nvPr/>
        </p:nvSpPr>
        <p:spPr>
          <a:xfrm>
            <a:off x="6184523" y="2006666"/>
            <a:ext cx="989373"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18%</a:t>
            </a:r>
            <a:endParaRPr lang="en-US" sz="1400" b="1" dirty="0">
              <a:effectLst>
                <a:outerShdw blurRad="38100" dist="38100" dir="2700000" algn="tl">
                  <a:srgbClr val="000000">
                    <a:alpha val="43137"/>
                  </a:srgbClr>
                </a:outerShdw>
              </a:effectLst>
            </a:endParaRPr>
          </a:p>
        </p:txBody>
      </p:sp>
      <p:sp>
        <p:nvSpPr>
          <p:cNvPr id="16" name="Rectangle 15"/>
          <p:cNvSpPr/>
          <p:nvPr/>
        </p:nvSpPr>
        <p:spPr>
          <a:xfrm>
            <a:off x="5848675" y="4160722"/>
            <a:ext cx="989373"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28%</a:t>
            </a:r>
            <a:endParaRPr lang="en-US" sz="1400" b="1" dirty="0">
              <a:effectLst>
                <a:outerShdw blurRad="38100" dist="38100" dir="2700000" algn="tl">
                  <a:srgbClr val="000000">
                    <a:alpha val="43137"/>
                  </a:srgbClr>
                </a:outerShdw>
              </a:effectLst>
            </a:endParaRPr>
          </a:p>
        </p:txBody>
      </p:sp>
      <p:sp>
        <p:nvSpPr>
          <p:cNvPr id="18" name="Rectangle 17"/>
          <p:cNvSpPr/>
          <p:nvPr/>
        </p:nvSpPr>
        <p:spPr>
          <a:xfrm>
            <a:off x="2422587" y="4116159"/>
            <a:ext cx="989373"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40%</a:t>
            </a:r>
            <a:endParaRPr lang="en-US" sz="1400" b="1" dirty="0">
              <a:effectLst>
                <a:outerShdw blurRad="38100" dist="38100" dir="2700000" algn="tl">
                  <a:srgbClr val="000000">
                    <a:alpha val="43137"/>
                  </a:srgbClr>
                </a:outerShdw>
              </a:effectLst>
            </a:endParaRPr>
          </a:p>
        </p:txBody>
      </p:sp>
      <p:sp>
        <p:nvSpPr>
          <p:cNvPr id="19" name="Rectangle 18"/>
          <p:cNvSpPr/>
          <p:nvPr/>
        </p:nvSpPr>
        <p:spPr>
          <a:xfrm>
            <a:off x="2502278" y="2006666"/>
            <a:ext cx="989373"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12%</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87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670376" cy="1015663"/>
          </a:xfrm>
          <a:prstGeom prst="rect">
            <a:avLst/>
          </a:prstGeom>
        </p:spPr>
        <p:txBody>
          <a:bodyPr wrap="none">
            <a:spAutoFit/>
          </a:bodyPr>
          <a:lstStyle/>
          <a:p>
            <a:pPr lvl="0"/>
            <a:r>
              <a:rPr lang="en-US" sz="6000" b="1" dirty="0">
                <a:solidFill>
                  <a:srgbClr val="FFFF00"/>
                </a:solidFill>
                <a:effectLst>
                  <a:outerShdw blurRad="38100" dist="38100" dir="2700000" algn="tl">
                    <a:srgbClr val="000000">
                      <a:alpha val="43137"/>
                    </a:srgbClr>
                  </a:outerShdw>
                </a:effectLst>
              </a:rPr>
              <a:t>D</a:t>
            </a:r>
            <a:endParaRPr lang="en-US" sz="2800" b="1" dirty="0">
              <a:solidFill>
                <a:srgbClr val="FFFF00"/>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2960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Dominant Characteristics</a:t>
            </a:r>
          </a:p>
        </p:txBody>
      </p:sp>
      <p:sp>
        <p:nvSpPr>
          <p:cNvPr id="4" name="Rectangle 3"/>
          <p:cNvSpPr/>
          <p:nvPr/>
        </p:nvSpPr>
        <p:spPr>
          <a:xfrm>
            <a:off x="517620" y="1600200"/>
            <a:ext cx="8626380" cy="4154984"/>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Dominant</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Direct</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Demanding</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Decisive</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Determining</a:t>
            </a:r>
          </a:p>
          <a:p>
            <a:endParaRPr lang="en-US" sz="4400" b="1"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4628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Dominant Characteristics</a:t>
            </a:r>
          </a:p>
        </p:txBody>
      </p:sp>
      <p:sp>
        <p:nvSpPr>
          <p:cNvPr id="4" name="Rectangle 3"/>
          <p:cNvSpPr/>
          <p:nvPr/>
        </p:nvSpPr>
        <p:spPr>
          <a:xfrm>
            <a:off x="517620" y="1600200"/>
            <a:ext cx="8626380" cy="4154984"/>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Gets immediate results</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Causes action</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Taking authority</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Solving problems</a:t>
            </a:r>
          </a:p>
          <a:p>
            <a:pPr marL="571500" indent="-571500">
              <a:buFont typeface="Wingdings" pitchFamily="2" charset="2"/>
              <a:buChar char="Ø"/>
            </a:pPr>
            <a:endParaRPr lang="en-US" sz="4400" b="1" dirty="0">
              <a:solidFill>
                <a:prstClr val="white"/>
              </a:solidFill>
              <a:effectLst>
                <a:outerShdw blurRad="38100" dist="38100" dir="2700000" algn="tl">
                  <a:srgbClr val="000000">
                    <a:alpha val="43137"/>
                  </a:srgbClr>
                </a:outerShdw>
              </a:effectLst>
              <a:ea typeface="+mj-ea"/>
              <a:cs typeface="+mj-cs"/>
            </a:endParaRPr>
          </a:p>
          <a:p>
            <a:r>
              <a:rPr lang="en-US" sz="4400" b="1" dirty="0">
                <a:solidFill>
                  <a:prstClr val="white"/>
                </a:solidFill>
                <a:effectLst>
                  <a:outerShdw blurRad="38100" dist="38100" dir="2700000" algn="tl">
                    <a:srgbClr val="000000">
                      <a:alpha val="43137"/>
                    </a:srgbClr>
                  </a:outerShdw>
                </a:effectLst>
              </a:rPr>
              <a:t>Tendency to hurt people</a:t>
            </a:r>
          </a:p>
        </p:txBody>
      </p:sp>
    </p:spTree>
    <p:extLst>
      <p:ext uri="{BB962C8B-B14F-4D97-AF65-F5344CB8AC3E}">
        <p14:creationId xmlns:p14="http://schemas.microsoft.com/office/powerpoint/2010/main" val="41714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389850" cy="1015663"/>
          </a:xfrm>
          <a:prstGeom prst="rect">
            <a:avLst/>
          </a:prstGeom>
        </p:spPr>
        <p:txBody>
          <a:bodyPr wrap="none">
            <a:spAutoFit/>
          </a:bodyPr>
          <a:lstStyle/>
          <a:p>
            <a:pPr lvl="0"/>
            <a:r>
              <a:rPr lang="en-US" sz="6000" b="1" dirty="0">
                <a:solidFill>
                  <a:srgbClr val="FFFF00"/>
                </a:solidFill>
              </a:rPr>
              <a:t>I</a:t>
            </a:r>
            <a:endParaRPr lang="en-US" sz="2800" b="1" dirty="0">
              <a:solidFill>
                <a:srgbClr val="FFFF00"/>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8318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Influencing Characteristics</a:t>
            </a:r>
          </a:p>
        </p:txBody>
      </p:sp>
      <p:sp>
        <p:nvSpPr>
          <p:cNvPr id="4" name="Rectangle 3"/>
          <p:cNvSpPr/>
          <p:nvPr/>
        </p:nvSpPr>
        <p:spPr>
          <a:xfrm>
            <a:off x="517620" y="1600200"/>
            <a:ext cx="8626380" cy="4154984"/>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Optimistic</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Influencing</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Inspiring </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Impressionable</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Innovative</a:t>
            </a:r>
          </a:p>
          <a:p>
            <a:endParaRPr lang="en-US" sz="4400" b="1"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9075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Influencing Characteristics</a:t>
            </a:r>
          </a:p>
        </p:txBody>
      </p:sp>
      <p:sp>
        <p:nvSpPr>
          <p:cNvPr id="4" name="Rectangle 3"/>
          <p:cNvSpPr/>
          <p:nvPr/>
        </p:nvSpPr>
        <p:spPr>
          <a:xfrm>
            <a:off x="517620" y="1600200"/>
            <a:ext cx="8626380" cy="5262979"/>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Fast paced</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Better starters than finishers</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Generating enthusiasm</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Creating a motivating environment</a:t>
            </a:r>
          </a:p>
          <a:p>
            <a:endParaRPr lang="en-US" sz="2800" b="1" dirty="0">
              <a:solidFill>
                <a:prstClr val="white"/>
              </a:solidFill>
              <a:effectLst>
                <a:outerShdw blurRad="38100" dist="38100" dir="2700000" algn="tl">
                  <a:srgbClr val="000000">
                    <a:alpha val="43137"/>
                  </a:srgbClr>
                </a:outerShdw>
              </a:effectLst>
              <a:ea typeface="+mj-ea"/>
              <a:cs typeface="+mj-cs"/>
            </a:endParaRPr>
          </a:p>
          <a:p>
            <a:r>
              <a:rPr lang="en-US" sz="4400" b="1" dirty="0">
                <a:solidFill>
                  <a:prstClr val="white"/>
                </a:solidFill>
                <a:effectLst>
                  <a:outerShdw blurRad="38100" dist="38100" dir="2700000" algn="tl">
                    <a:srgbClr val="000000">
                      <a:alpha val="43137"/>
                    </a:srgbClr>
                  </a:outerShdw>
                </a:effectLst>
                <a:ea typeface="+mj-ea"/>
                <a:cs typeface="+mj-cs"/>
              </a:rPr>
              <a:t>People pleaser</a:t>
            </a:r>
          </a:p>
          <a:p>
            <a:r>
              <a:rPr lang="en-US" sz="4400" b="1" dirty="0">
                <a:solidFill>
                  <a:prstClr val="white"/>
                </a:solidFill>
                <a:effectLst>
                  <a:outerShdw blurRad="38100" dist="38100" dir="2700000" algn="tl">
                    <a:srgbClr val="000000">
                      <a:alpha val="43137"/>
                    </a:srgbClr>
                  </a:outerShdw>
                </a:effectLst>
                <a:ea typeface="+mj-ea"/>
                <a:cs typeface="+mj-cs"/>
              </a:rPr>
              <a:t>Not a finisher</a:t>
            </a:r>
          </a:p>
        </p:txBody>
      </p:sp>
    </p:spTree>
    <p:extLst>
      <p:ext uri="{BB962C8B-B14F-4D97-AF65-F5344CB8AC3E}">
        <p14:creationId xmlns:p14="http://schemas.microsoft.com/office/powerpoint/2010/main" val="30432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505200" y="4114799"/>
            <a:ext cx="548548" cy="1015663"/>
          </a:xfrm>
          <a:prstGeom prst="rect">
            <a:avLst/>
          </a:prstGeom>
        </p:spPr>
        <p:txBody>
          <a:bodyPr wrap="none">
            <a:spAutoFit/>
          </a:bodyPr>
          <a:lstStyle/>
          <a:p>
            <a:pPr lvl="0"/>
            <a:r>
              <a:rPr lang="en-US" sz="6000" b="1" dirty="0">
                <a:solidFill>
                  <a:srgbClr val="FFFF00"/>
                </a:solidFill>
                <a:effectLst>
                  <a:outerShdw blurRad="38100" dist="38100" dir="2700000" algn="tl">
                    <a:srgbClr val="000000">
                      <a:alpha val="43137"/>
                    </a:srgbClr>
                  </a:outerShdw>
                </a:effectLst>
              </a:rPr>
              <a:t>S</a:t>
            </a:r>
            <a:endParaRPr lang="en-US" sz="2800" b="1" dirty="0">
              <a:solidFill>
                <a:srgbClr val="FFFF00"/>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47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Steadiness Characteristics</a:t>
            </a:r>
          </a:p>
        </p:txBody>
      </p:sp>
      <p:sp>
        <p:nvSpPr>
          <p:cNvPr id="4" name="Rectangle 3"/>
          <p:cNvSpPr/>
          <p:nvPr/>
        </p:nvSpPr>
        <p:spPr>
          <a:xfrm>
            <a:off x="517620" y="1600200"/>
            <a:ext cx="8626380" cy="5509200"/>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Slower paced</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Steady</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Stable </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Status quo</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Accepts change slowly</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Supportive</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Harmonious work environment</a:t>
            </a:r>
          </a:p>
          <a:p>
            <a:endParaRPr lang="en-US" sz="4400" b="1"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25098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1000"/>
                                        <p:tgtEl>
                                          <p:spTgt spid="4">
                                            <p:txEl>
                                              <p:pRg st="6" end="6"/>
                                            </p:txEl>
                                          </p:spTgt>
                                        </p:tgtEl>
                                      </p:cBhvr>
                                    </p:animEffect>
                                    <p:anim calcmode="lin" valueType="num">
                                      <p:cBhvr>
                                        <p:cTn id="4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fontScale="90000"/>
          </a:bodyPr>
          <a:lstStyle/>
          <a:p>
            <a:r>
              <a:rPr lang="en-US" b="1" dirty="0">
                <a:effectLst>
                  <a:outerShdw blurRad="38100" dist="38100" dir="2700000" algn="tl">
                    <a:srgbClr val="000000">
                      <a:alpha val="43137"/>
                    </a:srgbClr>
                  </a:outerShdw>
                </a:effectLst>
              </a:rPr>
              <a:t>DISC Profile:</a:t>
            </a:r>
            <a:br>
              <a:rPr lang="en-US" b="1" dirty="0">
                <a:effectLst>
                  <a:outerShdw blurRad="38100" dist="38100" dir="2700000" algn="tl">
                    <a:srgbClr val="000000">
                      <a:alpha val="43137"/>
                    </a:srgbClr>
                  </a:outerShdw>
                </a:effectLst>
              </a:rPr>
            </a:br>
            <a:r>
              <a:rPr lang="en-US" b="1" cap="small" dirty="0">
                <a:effectLst>
                  <a:outerShdw blurRad="38100" dist="38100" dir="2700000" algn="tl">
                    <a:srgbClr val="000000">
                      <a:alpha val="43137"/>
                    </a:srgbClr>
                  </a:outerShdw>
                </a:effectLst>
              </a:rPr>
              <a:t>Your Leadership Personality </a:t>
            </a:r>
            <a:br>
              <a:rPr lang="en-US" b="1" dirty="0">
                <a:effectLst>
                  <a:outerShdw blurRad="38100" dist="38100" dir="2700000" algn="tl">
                    <a:srgbClr val="000000">
                      <a:alpha val="43137"/>
                    </a:srgbClr>
                  </a:outerShdw>
                </a:effectLst>
              </a:rPr>
            </a:br>
            <a:r>
              <a:rPr lang="en-US" b="1" cap="small" dirty="0">
                <a:effectLst>
                  <a:outerShdw blurRad="38100" dist="38100" dir="2700000" algn="tl">
                    <a:srgbClr val="000000">
                      <a:alpha val="43137"/>
                    </a:srgbClr>
                  </a:outerShdw>
                </a:effectLst>
              </a:rPr>
              <a:t>And Your</a:t>
            </a:r>
            <a:br>
              <a:rPr lang="en-US" b="1" dirty="0">
                <a:effectLst>
                  <a:outerShdw blurRad="38100" dist="38100" dir="2700000" algn="tl">
                    <a:srgbClr val="000000">
                      <a:alpha val="43137"/>
                    </a:srgbClr>
                  </a:outerShdw>
                </a:effectLst>
              </a:rPr>
            </a:br>
            <a:r>
              <a:rPr lang="en-US" b="1" cap="small" dirty="0">
                <a:effectLst>
                  <a:outerShdw blurRad="38100" dist="38100" dir="2700000" algn="tl">
                    <a:srgbClr val="000000">
                      <a:alpha val="43137"/>
                    </a:srgbClr>
                  </a:outerShdw>
                </a:effectLst>
              </a:rPr>
              <a:t>Ministry</a:t>
            </a:r>
            <a:br>
              <a:rPr lang="en-US" dirty="0"/>
            </a:br>
            <a:endParaRPr lang="en-US" dirty="0"/>
          </a:p>
        </p:txBody>
      </p:sp>
      <p:sp>
        <p:nvSpPr>
          <p:cNvPr id="3" name="Subtitle 2"/>
          <p:cNvSpPr>
            <a:spLocks noGrp="1"/>
          </p:cNvSpPr>
          <p:nvPr>
            <p:ph type="subTitle" idx="1"/>
          </p:nvPr>
        </p:nvSpPr>
        <p:spPr/>
        <p:txBody>
          <a:bodyPr/>
          <a:lstStyle/>
          <a:p>
            <a:r>
              <a:rPr lang="en-US" b="1" cap="small" dirty="0">
                <a:effectLst>
                  <a:outerShdw blurRad="38100" dist="38100" dir="2700000" algn="tl">
                    <a:srgbClr val="000000">
                      <a:alpha val="43137"/>
                    </a:srgbClr>
                  </a:outerShdw>
                </a:effectLst>
              </a:rPr>
              <a:t>Singapore Bible College</a:t>
            </a:r>
          </a:p>
          <a:p>
            <a:r>
              <a:rPr lang="en-US" b="1" cap="small" dirty="0">
                <a:effectLst>
                  <a:outerShdw blurRad="38100" dist="38100" dir="2700000" algn="tl">
                    <a:srgbClr val="000000">
                      <a:alpha val="43137"/>
                    </a:srgbClr>
                  </a:outerShdw>
                </a:effectLst>
              </a:rPr>
              <a:t>DMin</a:t>
            </a:r>
          </a:p>
          <a:p>
            <a:r>
              <a:rPr lang="en-US" b="1" cap="small" dirty="0">
                <a:effectLst>
                  <a:outerShdw blurRad="38100" dist="38100" dir="2700000" algn="tl">
                    <a:srgbClr val="000000">
                      <a:alpha val="43137"/>
                    </a:srgbClr>
                  </a:outerShdw>
                </a:effectLst>
              </a:rPr>
              <a:t>Church Revitalization</a:t>
            </a:r>
            <a:endParaRPr lang="en-US" dirty="0">
              <a:effectLst>
                <a:outerShdw blurRad="38100" dist="38100" dir="2700000" algn="tl">
                  <a:srgbClr val="000000">
                    <a:alpha val="43137"/>
                  </a:srgbClr>
                </a:outerShdw>
              </a:effectLst>
            </a:endParaRPr>
          </a:p>
          <a:p>
            <a:endParaRPr lang="en-US" dirty="0"/>
          </a:p>
        </p:txBody>
      </p:sp>
      <p:pic>
        <p:nvPicPr>
          <p:cNvPr id="1026" name="Picture 2" descr="What is the DiSC assessment? - DiSC Profile">
            <a:extLst>
              <a:ext uri="{FF2B5EF4-FFF2-40B4-BE49-F238E27FC236}">
                <a16:creationId xmlns:a16="http://schemas.microsoft.com/office/drawing/2014/main" id="{AE2888A5-9A73-758D-6EF6-01F7CF6A7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27686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5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Steadiness Characteristics</a:t>
            </a:r>
          </a:p>
        </p:txBody>
      </p:sp>
      <p:sp>
        <p:nvSpPr>
          <p:cNvPr id="4" name="Rectangle 3"/>
          <p:cNvSpPr/>
          <p:nvPr/>
        </p:nvSpPr>
        <p:spPr>
          <a:xfrm>
            <a:off x="517620" y="1600200"/>
            <a:ext cx="8626380" cy="5262979"/>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Reserved </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More Discerning</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More cautious</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Cooperative</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Task oriented</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Loyal</a:t>
            </a:r>
          </a:p>
          <a:p>
            <a:endParaRPr lang="en-US" sz="2400" b="1" dirty="0">
              <a:solidFill>
                <a:prstClr val="white"/>
              </a:solidFill>
              <a:effectLst>
                <a:outerShdw blurRad="38100" dist="38100" dir="2700000" algn="tl">
                  <a:srgbClr val="000000">
                    <a:alpha val="43137"/>
                  </a:srgbClr>
                </a:outerShdw>
              </a:effectLst>
              <a:ea typeface="+mj-ea"/>
              <a:cs typeface="+mj-cs"/>
            </a:endParaRPr>
          </a:p>
          <a:p>
            <a:r>
              <a:rPr lang="en-US" sz="4400" b="1" dirty="0">
                <a:solidFill>
                  <a:prstClr val="white"/>
                </a:solidFill>
                <a:effectLst>
                  <a:outerShdw blurRad="38100" dist="38100" dir="2700000" algn="tl">
                    <a:srgbClr val="000000">
                      <a:alpha val="43137"/>
                    </a:srgbClr>
                  </a:outerShdw>
                </a:effectLst>
                <a:ea typeface="+mj-ea"/>
                <a:cs typeface="+mj-cs"/>
              </a:rPr>
              <a:t>A slower adopter</a:t>
            </a:r>
          </a:p>
        </p:txBody>
      </p:sp>
    </p:spTree>
    <p:extLst>
      <p:ext uri="{BB962C8B-B14F-4D97-AF65-F5344CB8AC3E}">
        <p14:creationId xmlns:p14="http://schemas.microsoft.com/office/powerpoint/2010/main" val="333852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591829" cy="1015663"/>
          </a:xfrm>
          <a:prstGeom prst="rect">
            <a:avLst/>
          </a:prstGeom>
        </p:spPr>
        <p:txBody>
          <a:bodyPr wrap="none">
            <a:spAutoFit/>
          </a:bodyPr>
          <a:lstStyle/>
          <a:p>
            <a:pPr lvl="0"/>
            <a:r>
              <a:rPr lang="en-US" sz="6000" b="1" dirty="0">
                <a:solidFill>
                  <a:srgbClr val="FFFF00"/>
                </a:solidFill>
                <a:effectLst>
                  <a:outerShdw blurRad="38100" dist="38100" dir="2700000" algn="tl">
                    <a:srgbClr val="000000">
                      <a:alpha val="43137"/>
                    </a:srgbClr>
                  </a:outerShdw>
                </a:effectLst>
              </a:rPr>
              <a:t>C</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9622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Conscientiousness Characteristics</a:t>
            </a:r>
          </a:p>
        </p:txBody>
      </p:sp>
      <p:sp>
        <p:nvSpPr>
          <p:cNvPr id="4" name="Rectangle 3"/>
          <p:cNvSpPr/>
          <p:nvPr/>
        </p:nvSpPr>
        <p:spPr>
          <a:xfrm>
            <a:off x="517620" y="1600200"/>
            <a:ext cx="8626380" cy="4832092"/>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rPr>
              <a:t>Conscientious</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Calculating</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Cautious (overly at times)</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Competent</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Careful</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Contemplative </a:t>
            </a:r>
          </a:p>
          <a:p>
            <a:pPr marL="571500" indent="-571500">
              <a:buFont typeface="Wingdings" pitchFamily="2" charset="2"/>
              <a:buChar char="Ø"/>
            </a:pPr>
            <a:endParaRPr lang="en-US" sz="4400" b="1"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8513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Conscientiousness Characteristics</a:t>
            </a:r>
          </a:p>
        </p:txBody>
      </p:sp>
      <p:sp>
        <p:nvSpPr>
          <p:cNvPr id="4" name="Rectangle 3"/>
          <p:cNvSpPr/>
          <p:nvPr/>
        </p:nvSpPr>
        <p:spPr>
          <a:xfrm>
            <a:off x="517620" y="1600200"/>
            <a:ext cx="8626380" cy="4154984"/>
          </a:xfrm>
          <a:prstGeom prst="rect">
            <a:avLst/>
          </a:prstGeom>
        </p:spPr>
        <p:txBody>
          <a:bodyPr wrap="square">
            <a:spAutoFit/>
          </a:bodyPr>
          <a:lstStyle/>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rPr>
              <a:t>Analytical</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Diplomatic with people</a:t>
            </a:r>
          </a:p>
          <a:p>
            <a:pPr marL="571500" indent="-571500">
              <a:buFont typeface="Wingdings" pitchFamily="2" charset="2"/>
              <a:buChar char="Ø"/>
            </a:pPr>
            <a:r>
              <a:rPr lang="en-US" sz="4400" b="1" u="sng" dirty="0">
                <a:solidFill>
                  <a:prstClr val="white"/>
                </a:solidFill>
                <a:effectLst>
                  <a:outerShdw blurRad="38100" dist="38100" dir="2700000" algn="tl">
                    <a:srgbClr val="000000">
                      <a:alpha val="43137"/>
                    </a:srgbClr>
                  </a:outerShdw>
                </a:effectLst>
                <a:ea typeface="+mj-ea"/>
                <a:cs typeface="+mj-cs"/>
              </a:rPr>
              <a:t>Cautious (overly)</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Analyze performance critically</a:t>
            </a:r>
          </a:p>
          <a:p>
            <a:pPr marL="571500" indent="-571500">
              <a:buFont typeface="Wingdings" pitchFamily="2" charset="2"/>
              <a:buChar char="Ø"/>
            </a:pPr>
            <a:r>
              <a:rPr lang="en-US" sz="4400" b="1" dirty="0">
                <a:solidFill>
                  <a:prstClr val="white"/>
                </a:solidFill>
                <a:effectLst>
                  <a:outerShdw blurRad="38100" dist="38100" dir="2700000" algn="tl">
                    <a:srgbClr val="000000">
                      <a:alpha val="43137"/>
                    </a:srgbClr>
                  </a:outerShdw>
                </a:effectLst>
                <a:ea typeface="+mj-ea"/>
                <a:cs typeface="+mj-cs"/>
              </a:rPr>
              <a:t>Systematic</a:t>
            </a:r>
          </a:p>
          <a:p>
            <a:pPr marL="571500" indent="-571500">
              <a:buFont typeface="Wingdings" pitchFamily="2" charset="2"/>
              <a:buChar char="Ø"/>
            </a:pPr>
            <a:endParaRPr lang="en-US" sz="4400" b="1" dirty="0">
              <a:solidFill>
                <a:prstClr val="white"/>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949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308098" cy="646331"/>
          </a:xfrm>
          <a:prstGeom prst="rect">
            <a:avLst/>
          </a:prstGeom>
        </p:spPr>
        <p:txBody>
          <a:bodyPr wrap="none">
            <a:spAutoFit/>
          </a:bodyPr>
          <a:lstStyle/>
          <a:p>
            <a:pPr lvl="0"/>
            <a:r>
              <a:rPr lang="en-US" sz="3600" b="1" dirty="0">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28322" cy="646331"/>
          </a:xfrm>
          <a:prstGeom prst="rect">
            <a:avLst/>
          </a:prstGeom>
        </p:spPr>
        <p:txBody>
          <a:bodyPr wrap="none">
            <a:spAutoFit/>
          </a:bodyPr>
          <a:lstStyle/>
          <a:p>
            <a:pPr lvl="0"/>
            <a:r>
              <a:rPr lang="en-US" sz="3600" b="1" dirty="0">
                <a:effectLst>
                  <a:outerShdw blurRad="38100" dist="38100" dir="2700000" algn="tl">
                    <a:srgbClr val="000000">
                      <a:alpha val="43137"/>
                    </a:srgbClr>
                  </a:outerShdw>
                </a:effectLst>
              </a:rPr>
              <a:t>C</a:t>
            </a:r>
            <a:endParaRPr lang="en-US" sz="1400" b="1" dirty="0">
              <a:effectLst>
                <a:outerShdw blurRad="38100" dist="38100" dir="2700000" algn="tl">
                  <a:srgbClr val="000000">
                    <a:alpha val="43137"/>
                  </a:srgbClr>
                </a:outerShdw>
              </a:effectLst>
            </a:endParaRPr>
          </a:p>
        </p:txBody>
      </p:sp>
      <p:sp>
        <p:nvSpPr>
          <p:cNvPr id="12" name="Rectangle 11"/>
          <p:cNvSpPr/>
          <p:nvPr/>
        </p:nvSpPr>
        <p:spPr>
          <a:xfrm>
            <a:off x="6388218" y="1334868"/>
            <a:ext cx="166423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Results </a:t>
            </a:r>
            <a:endParaRPr lang="en-US" sz="1400" b="1" dirty="0">
              <a:solidFill>
                <a:prstClr val="white"/>
              </a:solidFill>
              <a:effectLst>
                <a:outerShdw blurRad="38100" dist="38100" dir="2700000" algn="tl">
                  <a:srgbClr val="000000">
                    <a:alpha val="43137"/>
                  </a:srgbClr>
                </a:outerShdw>
              </a:effectLst>
            </a:endParaRPr>
          </a:p>
        </p:txBody>
      </p:sp>
      <p:sp>
        <p:nvSpPr>
          <p:cNvPr id="13" name="Rectangle 12"/>
          <p:cNvSpPr/>
          <p:nvPr/>
        </p:nvSpPr>
        <p:spPr>
          <a:xfrm>
            <a:off x="6537259" y="4345453"/>
            <a:ext cx="179247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Respect </a:t>
            </a:r>
            <a:endParaRPr lang="en-US" sz="1400" b="1" dirty="0">
              <a:solidFill>
                <a:prstClr val="white"/>
              </a:solidFill>
              <a:effectLst>
                <a:outerShdw blurRad="38100" dist="38100" dir="2700000" algn="tl">
                  <a:srgbClr val="000000">
                    <a:alpha val="43137"/>
                  </a:srgbClr>
                </a:outerShdw>
              </a:effectLst>
            </a:endParaRPr>
          </a:p>
        </p:txBody>
      </p:sp>
      <p:sp>
        <p:nvSpPr>
          <p:cNvPr id="14" name="Rectangle 13"/>
          <p:cNvSpPr/>
          <p:nvPr/>
        </p:nvSpPr>
        <p:spPr>
          <a:xfrm>
            <a:off x="761999" y="4345453"/>
            <a:ext cx="257333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Relationship</a:t>
            </a:r>
            <a:endParaRPr lang="en-US" sz="1400" b="1" dirty="0">
              <a:solidFill>
                <a:prstClr val="white"/>
              </a:solidFill>
              <a:effectLst>
                <a:outerShdw blurRad="38100" dist="38100" dir="2700000" algn="tl">
                  <a:srgbClr val="000000">
                    <a:alpha val="43137"/>
                  </a:srgbClr>
                </a:outerShdw>
              </a:effectLst>
            </a:endParaRPr>
          </a:p>
        </p:txBody>
      </p:sp>
      <p:sp>
        <p:nvSpPr>
          <p:cNvPr id="16" name="Rectangle 15"/>
          <p:cNvSpPr/>
          <p:nvPr/>
        </p:nvSpPr>
        <p:spPr>
          <a:xfrm>
            <a:off x="762000" y="1334869"/>
            <a:ext cx="1182247"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Right</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290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1409752" y="5543550"/>
            <a:ext cx="7273861" cy="1200329"/>
          </a:xfrm>
          <a:prstGeom prst="rect">
            <a:avLst/>
          </a:prstGeom>
        </p:spPr>
        <p:txBody>
          <a:bodyPr wrap="square">
            <a:spAutoFit/>
          </a:bodyPr>
          <a:lstStyle/>
          <a:p>
            <a:pPr lvl="0" algn="ctr"/>
            <a:r>
              <a:rPr lang="en-US" sz="3600" b="1" dirty="0">
                <a:solidFill>
                  <a:prstClr val="white"/>
                </a:solidFill>
                <a:effectLst>
                  <a:outerShdw blurRad="38100" dist="38100" dir="2700000" algn="tl">
                    <a:srgbClr val="000000">
                      <a:alpha val="43137"/>
                    </a:srgbClr>
                  </a:outerShdw>
                </a:effectLst>
              </a:rPr>
              <a:t>People Oriented</a:t>
            </a:r>
          </a:p>
          <a:p>
            <a:pPr lvl="0" algn="ctr"/>
            <a:r>
              <a:rPr lang="en-US" sz="3600" b="1" dirty="0">
                <a:solidFill>
                  <a:prstClr val="white"/>
                </a:solidFill>
                <a:effectLst>
                  <a:outerShdw blurRad="38100" dist="38100" dir="2700000" algn="tl">
                    <a:srgbClr val="000000">
                      <a:alpha val="43137"/>
                    </a:srgbClr>
                  </a:outerShdw>
                </a:effectLst>
              </a:rPr>
              <a:t>By Gary Smalley &amp; John Trent</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1701107"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D—Lion</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1744580" cy="646331"/>
          </a:xfrm>
          <a:prstGeom prst="rect">
            <a:avLst/>
          </a:prstGeom>
        </p:spPr>
        <p:txBody>
          <a:bodyPr wrap="none">
            <a:spAutoFit/>
          </a:bodyPr>
          <a:lstStyle/>
          <a:p>
            <a:pPr lvl="0"/>
            <a:r>
              <a:rPr lang="en-US" sz="3600" b="1" dirty="0">
                <a:solidFill>
                  <a:prstClr val="white"/>
                </a:solidFill>
              </a:rPr>
              <a:t>I—Otter</a:t>
            </a:r>
            <a:endParaRPr lang="en-US" sz="1400" b="1" dirty="0">
              <a:solidFill>
                <a:prstClr val="white"/>
              </a:solidFill>
            </a:endParaRPr>
          </a:p>
        </p:txBody>
      </p:sp>
      <p:sp>
        <p:nvSpPr>
          <p:cNvPr id="26" name="Rectangle 25"/>
          <p:cNvSpPr/>
          <p:nvPr/>
        </p:nvSpPr>
        <p:spPr>
          <a:xfrm>
            <a:off x="1295400" y="4114798"/>
            <a:ext cx="2311851" cy="1200329"/>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S—Golden </a:t>
            </a:r>
          </a:p>
          <a:p>
            <a:pPr lvl="0"/>
            <a:r>
              <a:rPr lang="en-US" sz="3600" b="1" dirty="0">
                <a:solidFill>
                  <a:prstClr val="white"/>
                </a:solidFill>
                <a:effectLst>
                  <a:outerShdw blurRad="38100" dist="38100" dir="2700000" algn="tl">
                    <a:srgbClr val="000000">
                      <a:alpha val="43137"/>
                    </a:srgbClr>
                  </a:outerShdw>
                </a:effectLst>
              </a:rPr>
              <a:t>Retriever</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1516169" y="1981199"/>
            <a:ext cx="21679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C—Beaver</a:t>
            </a:r>
            <a:endParaRPr lang="en-US" sz="1400" b="1" dirty="0">
              <a:solidFill>
                <a:prstClr val="white"/>
              </a:solidFill>
              <a:effectLst>
                <a:outerShdw blurRad="38100" dist="38100" dir="2700000" algn="tl">
                  <a:srgbClr val="000000">
                    <a:alpha val="43137"/>
                  </a:srgbClr>
                </a:outerShdw>
              </a:effectLst>
            </a:endParaRPr>
          </a:p>
        </p:txBody>
      </p:sp>
      <p:sp>
        <p:nvSpPr>
          <p:cNvPr id="3" name="Rectangle 2"/>
          <p:cNvSpPr/>
          <p:nvPr/>
        </p:nvSpPr>
        <p:spPr>
          <a:xfrm>
            <a:off x="228600" y="81938"/>
            <a:ext cx="7467878"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rPr>
              <a:t>Representatives of the different styles</a:t>
            </a:r>
            <a:endParaRPr lang="en-US" dirty="0"/>
          </a:p>
        </p:txBody>
      </p:sp>
    </p:spTree>
    <p:extLst>
      <p:ext uri="{BB962C8B-B14F-4D97-AF65-F5344CB8AC3E}">
        <p14:creationId xmlns:p14="http://schemas.microsoft.com/office/powerpoint/2010/main" val="3700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345267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D—Bobby Knight</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345194" cy="646331"/>
          </a:xfrm>
          <a:prstGeom prst="rect">
            <a:avLst/>
          </a:prstGeom>
        </p:spPr>
        <p:txBody>
          <a:bodyPr wrap="none">
            <a:spAutoFit/>
          </a:bodyPr>
          <a:lstStyle/>
          <a:p>
            <a:pPr lvl="0"/>
            <a:r>
              <a:rPr lang="en-US" sz="3600" b="1" dirty="0">
                <a:solidFill>
                  <a:prstClr val="white"/>
                </a:solidFill>
              </a:rPr>
              <a:t>I—Jay Leno</a:t>
            </a:r>
            <a:endParaRPr lang="en-US" sz="1400" b="1" dirty="0">
              <a:solidFill>
                <a:prstClr val="white"/>
              </a:solidFill>
            </a:endParaRPr>
          </a:p>
        </p:txBody>
      </p:sp>
      <p:sp>
        <p:nvSpPr>
          <p:cNvPr id="26" name="Rectangle 25"/>
          <p:cNvSpPr/>
          <p:nvPr/>
        </p:nvSpPr>
        <p:spPr>
          <a:xfrm>
            <a:off x="1295400" y="4114798"/>
            <a:ext cx="2864887"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S—Mr. Rogers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1516169" y="1981199"/>
            <a:ext cx="2731325"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C—Mr. Spock</a:t>
            </a:r>
            <a:endParaRPr lang="en-US" sz="1400" b="1" dirty="0">
              <a:solidFill>
                <a:prstClr val="white"/>
              </a:solidFill>
              <a:effectLst>
                <a:outerShdw blurRad="38100" dist="38100" dir="2700000" algn="tl">
                  <a:srgbClr val="000000">
                    <a:alpha val="43137"/>
                  </a:srgbClr>
                </a:outerShdw>
              </a:effectLst>
            </a:endParaRPr>
          </a:p>
        </p:txBody>
      </p:sp>
      <p:sp>
        <p:nvSpPr>
          <p:cNvPr id="3" name="Rectangle 2"/>
          <p:cNvSpPr/>
          <p:nvPr/>
        </p:nvSpPr>
        <p:spPr>
          <a:xfrm>
            <a:off x="228600" y="81938"/>
            <a:ext cx="7467878"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rPr>
              <a:t>Representatives of the different styles</a:t>
            </a:r>
            <a:endParaRPr lang="en-US" dirty="0"/>
          </a:p>
        </p:txBody>
      </p:sp>
    </p:spTree>
    <p:extLst>
      <p:ext uri="{BB962C8B-B14F-4D97-AF65-F5344CB8AC3E}">
        <p14:creationId xmlns:p14="http://schemas.microsoft.com/office/powerpoint/2010/main" val="3427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1720920"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D—Paul</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1734577" cy="646331"/>
          </a:xfrm>
          <a:prstGeom prst="rect">
            <a:avLst/>
          </a:prstGeom>
        </p:spPr>
        <p:txBody>
          <a:bodyPr wrap="none">
            <a:spAutoFit/>
          </a:bodyPr>
          <a:lstStyle/>
          <a:p>
            <a:pPr lvl="0"/>
            <a:r>
              <a:rPr lang="en-US" sz="3600" b="1" dirty="0">
                <a:solidFill>
                  <a:prstClr val="white"/>
                </a:solidFill>
              </a:rPr>
              <a:t>I—Peter</a:t>
            </a:r>
            <a:endParaRPr lang="en-US" sz="1400" b="1" dirty="0">
              <a:solidFill>
                <a:prstClr val="white"/>
              </a:solidFill>
            </a:endParaRPr>
          </a:p>
        </p:txBody>
      </p:sp>
      <p:sp>
        <p:nvSpPr>
          <p:cNvPr id="26" name="Rectangle 25"/>
          <p:cNvSpPr/>
          <p:nvPr/>
        </p:nvSpPr>
        <p:spPr>
          <a:xfrm>
            <a:off x="1295400" y="4114798"/>
            <a:ext cx="260680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S—Barnabas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1516169" y="1981199"/>
            <a:ext cx="2359941" cy="1200329"/>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C—Thomas</a:t>
            </a:r>
          </a:p>
          <a:p>
            <a:pPr lvl="0"/>
            <a:r>
              <a:rPr lang="en-US" sz="3600" b="1">
                <a:solidFill>
                  <a:prstClr val="white"/>
                </a:solidFill>
                <a:effectLst>
                  <a:outerShdw blurRad="38100" dist="38100" dir="2700000" algn="tl">
                    <a:srgbClr val="000000">
                      <a:alpha val="43137"/>
                    </a:srgbClr>
                  </a:outerShdw>
                </a:effectLst>
              </a:rPr>
              <a:t>       Luke</a:t>
            </a:r>
            <a:endParaRPr lang="en-US" sz="1400" b="1" dirty="0">
              <a:solidFill>
                <a:prstClr val="white"/>
              </a:solidFill>
              <a:effectLst>
                <a:outerShdw blurRad="38100" dist="38100" dir="2700000" algn="tl">
                  <a:srgbClr val="000000">
                    <a:alpha val="43137"/>
                  </a:srgbClr>
                </a:outerShdw>
              </a:effectLst>
            </a:endParaRPr>
          </a:p>
        </p:txBody>
      </p:sp>
      <p:sp>
        <p:nvSpPr>
          <p:cNvPr id="3" name="Rectangle 2"/>
          <p:cNvSpPr/>
          <p:nvPr/>
        </p:nvSpPr>
        <p:spPr>
          <a:xfrm>
            <a:off x="228600" y="81938"/>
            <a:ext cx="7467878"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rPr>
              <a:t>Representatives of the different styles</a:t>
            </a:r>
            <a:endParaRPr lang="en-US" dirty="0"/>
          </a:p>
        </p:txBody>
      </p:sp>
    </p:spTree>
    <p:extLst>
      <p:ext uri="{BB962C8B-B14F-4D97-AF65-F5344CB8AC3E}">
        <p14:creationId xmlns:p14="http://schemas.microsoft.com/office/powerpoint/2010/main" val="28729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308098" cy="646331"/>
          </a:xfrm>
          <a:prstGeom prst="rect">
            <a:avLst/>
          </a:prstGeom>
        </p:spPr>
        <p:txBody>
          <a:bodyPr wrap="none">
            <a:spAutoFit/>
          </a:bodyPr>
          <a:lstStyle/>
          <a:p>
            <a:pPr lvl="0"/>
            <a:r>
              <a:rPr lang="en-US" sz="3600" b="1" dirty="0">
                <a:solidFill>
                  <a:prstClr val="white"/>
                </a:solidFill>
              </a:rPr>
              <a:t>I</a:t>
            </a:r>
            <a:endParaRPr lang="en-US" sz="1400" b="1" dirty="0">
              <a:solidFill>
                <a:prstClr val="white"/>
              </a:solidFill>
            </a:endParaRPr>
          </a:p>
        </p:txBody>
      </p:sp>
      <p:sp>
        <p:nvSpPr>
          <p:cNvPr id="26" name="Rectangle 25"/>
          <p:cNvSpPr/>
          <p:nvPr/>
        </p:nvSpPr>
        <p:spPr>
          <a:xfrm>
            <a:off x="3505200"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69934" y="2008168"/>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cxnSp>
        <p:nvCxnSpPr>
          <p:cNvPr id="16" name="Straight Arrow Connector 15"/>
          <p:cNvCxnSpPr/>
          <p:nvPr/>
        </p:nvCxnSpPr>
        <p:spPr>
          <a:xfrm>
            <a:off x="3907874" y="2322730"/>
            <a:ext cx="1257300" cy="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706537" y="2895597"/>
            <a:ext cx="6412" cy="106680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84254" y="2895600"/>
            <a:ext cx="0" cy="1219199"/>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01462" y="4445197"/>
            <a:ext cx="1257300" cy="0"/>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5800" y="1028015"/>
            <a:ext cx="1638590" cy="646331"/>
          </a:xfrm>
          <a:prstGeom prst="rect">
            <a:avLst/>
          </a:prstGeom>
        </p:spPr>
        <p:txBody>
          <a:bodyPr wrap="none">
            <a:spAutoFit/>
          </a:bodyPr>
          <a:lstStyle/>
          <a:p>
            <a:r>
              <a:rPr lang="en-US" sz="3600" b="1" dirty="0">
                <a:solidFill>
                  <a:srgbClr val="FFFF00"/>
                </a:solidFill>
                <a:effectLst>
                  <a:outerShdw blurRad="38100" dist="38100" dir="2700000" algn="tl">
                    <a:srgbClr val="000000">
                      <a:alpha val="43137"/>
                    </a:srgbClr>
                  </a:outerShdw>
                </a:effectLst>
              </a:rPr>
              <a:t>Friction</a:t>
            </a:r>
            <a:endParaRPr lang="en-US" dirty="0">
              <a:solidFill>
                <a:srgbClr val="FFFF00"/>
              </a:solidFill>
            </a:endParaRPr>
          </a:p>
        </p:txBody>
      </p:sp>
    </p:spTree>
    <p:extLst>
      <p:ext uri="{BB962C8B-B14F-4D97-AF65-F5344CB8AC3E}">
        <p14:creationId xmlns:p14="http://schemas.microsoft.com/office/powerpoint/2010/main" val="24788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a:off x="4495800" y="1524000"/>
            <a:ext cx="0" cy="381000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3429000"/>
            <a:ext cx="3962400"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1289" y="704850"/>
            <a:ext cx="2818400" cy="646331"/>
          </a:xfrm>
          <a:prstGeom prst="rect">
            <a:avLst/>
          </a:prstGeom>
        </p:spPr>
        <p:txBody>
          <a:bodyPr wrap="none">
            <a:spAutoFit/>
          </a:bodyPr>
          <a:lstStyle/>
          <a:p>
            <a:r>
              <a:rPr lang="en-US" sz="3600" b="1" dirty="0">
                <a:solidFill>
                  <a:prstClr val="white"/>
                </a:solidFill>
                <a:effectLst>
                  <a:outerShdw blurRad="38100" dist="38100" dir="2700000" algn="tl">
                    <a:srgbClr val="000000">
                      <a:alpha val="43137"/>
                    </a:srgbClr>
                  </a:outerShdw>
                </a:effectLst>
                <a:ea typeface="+mj-ea"/>
                <a:cs typeface="+mj-cs"/>
              </a:rPr>
              <a:t>Task Oriented</a:t>
            </a:r>
            <a:endParaRPr lang="en-US" sz="1400" b="1" dirty="0">
              <a:effectLst>
                <a:outerShdw blurRad="38100" dist="38100" dir="2700000" algn="tl">
                  <a:srgbClr val="000000">
                    <a:alpha val="43137"/>
                  </a:srgbClr>
                </a:outerShdw>
              </a:effectLst>
            </a:endParaRPr>
          </a:p>
        </p:txBody>
      </p:sp>
      <p:sp>
        <p:nvSpPr>
          <p:cNvPr id="17" name="Rectangle 16"/>
          <p:cNvSpPr/>
          <p:nvPr/>
        </p:nvSpPr>
        <p:spPr>
          <a:xfrm>
            <a:off x="2881832" y="5543550"/>
            <a:ext cx="3304366"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People Oriented</a:t>
            </a:r>
            <a:endParaRPr lang="en-US" sz="1400" b="1" dirty="0">
              <a:solidFill>
                <a:prstClr val="white"/>
              </a:solidFill>
              <a:effectLst>
                <a:outerShdw blurRad="38100" dist="38100" dir="2700000" algn="tl">
                  <a:srgbClr val="000000">
                    <a:alpha val="43137"/>
                  </a:srgbClr>
                </a:outerShdw>
              </a:effectLst>
            </a:endParaRPr>
          </a:p>
        </p:txBody>
      </p:sp>
      <p:sp>
        <p:nvSpPr>
          <p:cNvPr id="20" name="Rectangle 19"/>
          <p:cNvSpPr/>
          <p:nvPr/>
        </p:nvSpPr>
        <p:spPr>
          <a:xfrm>
            <a:off x="6375928" y="3105832"/>
            <a:ext cx="2581669"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Takes Action</a:t>
            </a:r>
            <a:endParaRPr lang="en-US" sz="14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341351" y="3105834"/>
            <a:ext cx="2136803"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Responds</a:t>
            </a:r>
            <a:r>
              <a:rPr lang="en-US" sz="3600" dirty="0">
                <a:solidFill>
                  <a:prstClr val="white"/>
                </a:solidFill>
                <a:effectLst>
                  <a:outerShdw blurRad="38100" dist="38100" dir="2700000" algn="tl">
                    <a:srgbClr val="000000">
                      <a:alpha val="43137"/>
                    </a:srgbClr>
                  </a:outerShdw>
                </a:effectLst>
              </a:rPr>
              <a:t> </a:t>
            </a:r>
            <a:endParaRPr lang="en-US" sz="1400" dirty="0">
              <a:solidFill>
                <a:prstClr val="white"/>
              </a:solidFill>
              <a:effectLst>
                <a:outerShdw blurRad="38100" dist="38100" dir="2700000" algn="tl">
                  <a:srgbClr val="000000">
                    <a:alpha val="43137"/>
                  </a:srgbClr>
                </a:outerShdw>
              </a:effectLst>
            </a:endParaRPr>
          </a:p>
        </p:txBody>
      </p:sp>
      <p:sp>
        <p:nvSpPr>
          <p:cNvPr id="24" name="Rectangle 23"/>
          <p:cNvSpPr/>
          <p:nvPr/>
        </p:nvSpPr>
        <p:spPr>
          <a:xfrm>
            <a:off x="5401913" y="1981200"/>
            <a:ext cx="476412"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D</a:t>
            </a:r>
            <a:endParaRPr lang="en-US" sz="1400" b="1" dirty="0">
              <a:solidFill>
                <a:prstClr val="white"/>
              </a:solidFill>
              <a:effectLst>
                <a:outerShdw blurRad="38100" dist="38100" dir="2700000" algn="tl">
                  <a:srgbClr val="000000">
                    <a:alpha val="43137"/>
                  </a:srgbClr>
                </a:outerShdw>
              </a:effectLst>
            </a:endParaRPr>
          </a:p>
        </p:txBody>
      </p:sp>
      <p:sp>
        <p:nvSpPr>
          <p:cNvPr id="25" name="Rectangle 24"/>
          <p:cNvSpPr/>
          <p:nvPr/>
        </p:nvSpPr>
        <p:spPr>
          <a:xfrm>
            <a:off x="5385774" y="4114799"/>
            <a:ext cx="298480" cy="646331"/>
          </a:xfrm>
          <a:prstGeom prst="rect">
            <a:avLst/>
          </a:prstGeom>
        </p:spPr>
        <p:txBody>
          <a:bodyPr wrap="none">
            <a:spAutoFit/>
          </a:bodyPr>
          <a:lstStyle/>
          <a:p>
            <a:pPr lvl="0"/>
            <a:r>
              <a:rPr lang="en-US" sz="3600" b="1" dirty="0" err="1">
                <a:solidFill>
                  <a:prstClr val="white"/>
                </a:solidFill>
              </a:rPr>
              <a:t>i</a:t>
            </a:r>
            <a:endParaRPr lang="en-US" sz="1400" b="1" dirty="0">
              <a:solidFill>
                <a:prstClr val="white"/>
              </a:solidFill>
            </a:endParaRPr>
          </a:p>
        </p:txBody>
      </p:sp>
      <p:sp>
        <p:nvSpPr>
          <p:cNvPr id="26" name="Rectangle 25"/>
          <p:cNvSpPr/>
          <p:nvPr/>
        </p:nvSpPr>
        <p:spPr>
          <a:xfrm>
            <a:off x="3255151" y="4114799"/>
            <a:ext cx="402674"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S</a:t>
            </a:r>
            <a:endParaRPr lang="en-US" sz="1400"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304762" y="2058559"/>
            <a:ext cx="431528" cy="646331"/>
          </a:xfrm>
          <a:prstGeom prst="rect">
            <a:avLst/>
          </a:prstGeom>
        </p:spPr>
        <p:txBody>
          <a:bodyPr wrap="none">
            <a:spAutoFit/>
          </a:bodyPr>
          <a:lstStyle/>
          <a:p>
            <a:pPr lvl="0"/>
            <a:r>
              <a:rPr lang="en-US" sz="3600" b="1" dirty="0">
                <a:solidFill>
                  <a:prstClr val="white"/>
                </a:solidFill>
                <a:effectLst>
                  <a:outerShdw blurRad="38100" dist="38100" dir="2700000" algn="tl">
                    <a:srgbClr val="000000">
                      <a:alpha val="43137"/>
                    </a:srgbClr>
                  </a:outerShdw>
                </a:effectLst>
              </a:rPr>
              <a:t>C</a:t>
            </a:r>
            <a:endParaRPr lang="en-US" sz="1400" b="1" dirty="0">
              <a:solidFill>
                <a:prstClr val="white"/>
              </a:solidFill>
              <a:effectLst>
                <a:outerShdw blurRad="38100" dist="38100" dir="2700000" algn="tl">
                  <a:srgbClr val="000000">
                    <a:alpha val="43137"/>
                  </a:srgbClr>
                </a:outerShdw>
              </a:effectLst>
            </a:endParaRPr>
          </a:p>
        </p:txBody>
      </p:sp>
      <p:cxnSp>
        <p:nvCxnSpPr>
          <p:cNvPr id="16" name="Straight Arrow Connector 15"/>
          <p:cNvCxnSpPr/>
          <p:nvPr/>
        </p:nvCxnSpPr>
        <p:spPr>
          <a:xfrm>
            <a:off x="3819899" y="2660572"/>
            <a:ext cx="1477900" cy="1639669"/>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59387" y="2654499"/>
            <a:ext cx="1672825" cy="1487268"/>
          </a:xfrm>
          <a:prstGeom prst="straightConnector1">
            <a:avLst/>
          </a:prstGeom>
          <a:ln w="571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5800" y="1028015"/>
            <a:ext cx="2538067" cy="646331"/>
          </a:xfrm>
          <a:prstGeom prst="rect">
            <a:avLst/>
          </a:prstGeom>
        </p:spPr>
        <p:txBody>
          <a:bodyPr wrap="none">
            <a:spAutoFit/>
          </a:bodyPr>
          <a:lstStyle/>
          <a:p>
            <a:r>
              <a:rPr lang="en-US" sz="3600" b="1" dirty="0">
                <a:solidFill>
                  <a:srgbClr val="FFFF00"/>
                </a:solidFill>
                <a:effectLst>
                  <a:outerShdw blurRad="38100" dist="38100" dir="2700000" algn="tl">
                    <a:srgbClr val="000000">
                      <a:alpha val="43137"/>
                    </a:srgbClr>
                  </a:outerShdw>
                </a:effectLst>
              </a:rPr>
              <a:t>Good Teams</a:t>
            </a:r>
            <a:endParaRPr lang="en-US" dirty="0">
              <a:solidFill>
                <a:srgbClr val="FFFF00"/>
              </a:solidFill>
            </a:endParaRPr>
          </a:p>
        </p:txBody>
      </p:sp>
    </p:spTree>
    <p:extLst>
      <p:ext uri="{BB962C8B-B14F-4D97-AF65-F5344CB8AC3E}">
        <p14:creationId xmlns:p14="http://schemas.microsoft.com/office/powerpoint/2010/main" val="25072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36600" y="1536700"/>
            <a:ext cx="8229600" cy="4525963"/>
          </a:xfrm>
        </p:spPr>
        <p:txBody>
          <a:bodyPr/>
          <a:lstStyle/>
          <a:p>
            <a:pPr algn="ctr" eaLnBrk="1" hangingPunct="1">
              <a:buFontTx/>
              <a:buNone/>
            </a:pP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Times New Roman" pitchFamily="18" charset="0"/>
                <a:cs typeface="Times New Roman" pitchFamily="18" charset="0"/>
              </a:rPr>
              <a:t>This workshop is intended to address individual behaviors and provide each person information that will allow them to make course corrections in their day-to-day interactions with others to enhance the process of communication in your place of ministry.</a:t>
            </a: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66"/>
                </a:solidFill>
                <a:effectLst>
                  <a:outerShdw blurRad="38100" dist="38100" dir="2700000" algn="tl">
                    <a:srgbClr val="C0C0C0"/>
                  </a:outerShdw>
                </a:effectLst>
                <a:latin typeface="Times New Roman" pitchFamily="18" charset="0"/>
                <a:cs typeface="Times New Roman" pitchFamily="18" charset="0"/>
              </a:rPr>
              <a:t>Overview</a:t>
            </a:r>
          </a:p>
        </p:txBody>
      </p:sp>
    </p:spTree>
    <p:extLst>
      <p:ext uri="{BB962C8B-B14F-4D97-AF65-F5344CB8AC3E}">
        <p14:creationId xmlns:p14="http://schemas.microsoft.com/office/powerpoint/2010/main" val="269177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457200" y="6356351"/>
            <a:ext cx="2889250" cy="349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t>© Leadership Resources &amp; Consulting—Used by permission</a:t>
            </a:r>
          </a:p>
        </p:txBody>
      </p:sp>
      <p:sp>
        <p:nvSpPr>
          <p:cNvPr id="160770" name="Text Box 2"/>
          <p:cNvSpPr txBox="1">
            <a:spLocks noChangeArrowheads="1"/>
          </p:cNvSpPr>
          <p:nvPr/>
        </p:nvSpPr>
        <p:spPr bwMode="auto">
          <a:xfrm rot="16200000">
            <a:off x="-3170237" y="3016249"/>
            <a:ext cx="6859588"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CC00"/>
                </a:solidFill>
                <a:effectLst>
                  <a:outerShdw blurRad="38100" dist="38100" dir="2700000" algn="tl">
                    <a:srgbClr val="C0C0C0"/>
                  </a:outerShdw>
                </a:effectLst>
                <a:latin typeface="Times New Roman" pitchFamily="18" charset="0"/>
              </a:rPr>
              <a:t>Difference in the Graphs</a:t>
            </a:r>
          </a:p>
        </p:txBody>
      </p:sp>
      <p:sp>
        <p:nvSpPr>
          <p:cNvPr id="29700" name="Text Box 3"/>
          <p:cNvSpPr txBox="1">
            <a:spLocks noChangeArrowheads="1"/>
          </p:cNvSpPr>
          <p:nvPr/>
        </p:nvSpPr>
        <p:spPr bwMode="auto">
          <a:xfrm>
            <a:off x="1752600" y="292100"/>
            <a:ext cx="6705600"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sz="2400" u="sng" dirty="0">
                <a:latin typeface="Times New Roman" pitchFamily="18" charset="0"/>
                <a:cs typeface="Times New Roman" pitchFamily="18" charset="0"/>
              </a:rPr>
              <a:t>Graph 1 – Response to the Environment – Adapted Behavior</a:t>
            </a:r>
          </a:p>
          <a:p>
            <a:pPr eaLnBrk="1" hangingPunct="1">
              <a:spcBef>
                <a:spcPct val="50000"/>
              </a:spcBef>
            </a:pPr>
            <a:endParaRPr lang="en-US" sz="2400"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 is generated from your “Most” responses</a:t>
            </a:r>
            <a:endParaRPr lang="en-US" sz="2400" u="sng"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Your “Most” responses illustrate the behavior you exhibit in your “focus” environment.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 is your “mask” graph</a:t>
            </a:r>
            <a:endParaRPr lang="en-US" sz="2400" u="sng" dirty="0">
              <a:latin typeface="Times New Roman" pitchFamily="18" charset="0"/>
              <a:cs typeface="Times New Roman" pitchFamily="18" charset="0"/>
            </a:endParaRPr>
          </a:p>
          <a:p>
            <a:pPr eaLnBrk="1" hangingPunct="1"/>
            <a:r>
              <a:rPr lang="en-US" sz="2400" dirty="0">
                <a:latin typeface="Times New Roman" pitchFamily="18" charset="0"/>
                <a:cs typeface="Times New Roman" pitchFamily="18" charset="0"/>
              </a:rPr>
              <a:t>We tend to adapt our behavior to meet the demands of our environment.  Graph I represents the behavior you project to others.  It may not be the same as your natural behavior.</a:t>
            </a:r>
            <a:br>
              <a:rPr lang="en-US" sz="1200" dirty="0">
                <a:latin typeface="Times New Roman" pitchFamily="18" charset="0"/>
                <a:cs typeface="Times New Roman" pitchFamily="18" charset="0"/>
              </a:rPr>
            </a:br>
            <a:endParaRPr lang="en-US" sz="1200" u="sng" dirty="0">
              <a:latin typeface="Times New Roman" pitchFamily="18" charset="0"/>
              <a:cs typeface="Times New Roman" pitchFamily="18" charset="0"/>
            </a:endParaRPr>
          </a:p>
        </p:txBody>
      </p:sp>
    </p:spTree>
    <p:extLst>
      <p:ext uri="{BB962C8B-B14F-4D97-AF65-F5344CB8AC3E}">
        <p14:creationId xmlns:p14="http://schemas.microsoft.com/office/powerpoint/2010/main" val="2824631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457200" y="6356351"/>
            <a:ext cx="2889250" cy="349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t>© Leadership Resources &amp; Consulting—Used by permission</a:t>
            </a:r>
          </a:p>
        </p:txBody>
      </p:sp>
      <p:sp>
        <p:nvSpPr>
          <p:cNvPr id="160770" name="Text Box 2"/>
          <p:cNvSpPr txBox="1">
            <a:spLocks noChangeArrowheads="1"/>
          </p:cNvSpPr>
          <p:nvPr/>
        </p:nvSpPr>
        <p:spPr bwMode="auto">
          <a:xfrm rot="16200000">
            <a:off x="-3170237" y="3016249"/>
            <a:ext cx="6859588"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CC00"/>
                </a:solidFill>
                <a:effectLst>
                  <a:outerShdw blurRad="38100" dist="38100" dir="2700000" algn="tl">
                    <a:srgbClr val="C0C0C0"/>
                  </a:outerShdw>
                </a:effectLst>
                <a:latin typeface="Times New Roman" pitchFamily="18" charset="0"/>
              </a:rPr>
              <a:t>Difference in the Graphs</a:t>
            </a:r>
          </a:p>
        </p:txBody>
      </p:sp>
      <p:sp>
        <p:nvSpPr>
          <p:cNvPr id="29700" name="Text Box 3"/>
          <p:cNvSpPr txBox="1">
            <a:spLocks noChangeArrowheads="1"/>
          </p:cNvSpPr>
          <p:nvPr/>
        </p:nvSpPr>
        <p:spPr bwMode="auto">
          <a:xfrm>
            <a:off x="1600200" y="292100"/>
            <a:ext cx="716280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sz="2400" u="sng" dirty="0">
                <a:latin typeface="Times New Roman" pitchFamily="18" charset="0"/>
                <a:cs typeface="Times New Roman" pitchFamily="18" charset="0"/>
              </a:rPr>
              <a:t>Graph 1 – Response to the Environment – Adapted Behavior</a:t>
            </a:r>
          </a:p>
          <a:p>
            <a:pPr eaLnBrk="1" hangingPunct="1">
              <a:spcBef>
                <a:spcPct val="50000"/>
              </a:spcBef>
            </a:pPr>
            <a:endParaRPr lang="en-US" u="sng" dirty="0">
              <a:latin typeface="Times New Roman" pitchFamily="18" charset="0"/>
              <a:cs typeface="Times New Roman" pitchFamily="18" charset="0"/>
            </a:endParaRPr>
          </a:p>
          <a:p>
            <a:pPr eaLnBrk="1" hangingPunct="1"/>
            <a:r>
              <a:rPr lang="en-US" sz="2400" dirty="0">
                <a:latin typeface="Times New Roman" pitchFamily="18" charset="0"/>
                <a:cs typeface="Times New Roman" pitchFamily="18" charset="0"/>
              </a:rPr>
              <a:t>Graph I is the most changeable</a:t>
            </a:r>
            <a:endParaRPr lang="en-US" sz="2400" u="sng" dirty="0">
              <a:latin typeface="Times New Roman" pitchFamily="18" charset="0"/>
              <a:cs typeface="Times New Roman" pitchFamily="18" charset="0"/>
            </a:endParaRPr>
          </a:p>
          <a:p>
            <a:pPr eaLnBrk="1" hangingPunct="1"/>
            <a:r>
              <a:rPr lang="en-US" sz="2400" dirty="0">
                <a:latin typeface="Times New Roman" pitchFamily="18" charset="0"/>
                <a:cs typeface="Times New Roman" pitchFamily="18" charset="0"/>
              </a:rPr>
              <a:t>Graph I can change depending on the demands from your environment.  Many times success can be directly related to your ability to read an environment and adapt the correct behavior to win.</a:t>
            </a:r>
            <a:endParaRPr lang="en-US" sz="2400" u="sng"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 is your “focus” graph</a:t>
            </a:r>
            <a:endParaRPr lang="en-US" sz="2400" u="sng"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 illustrates the behavior in your “focus” environment.  It may change between work and home or can be situational.  For example, meetings tend to demand certain types of behavior depending on your role, which may not be the same as your Basic (Natural) Style.</a:t>
            </a:r>
            <a:endParaRPr lang="en-US" sz="2400" dirty="0">
              <a:latin typeface="Times New Roman" pitchFamily="18" charset="0"/>
            </a:endParaRPr>
          </a:p>
        </p:txBody>
      </p:sp>
    </p:spTree>
    <p:extLst>
      <p:ext uri="{BB962C8B-B14F-4D97-AF65-F5344CB8AC3E}">
        <p14:creationId xmlns:p14="http://schemas.microsoft.com/office/powerpoint/2010/main" val="164993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rot="16200000">
            <a:off x="-3170237" y="3016249"/>
            <a:ext cx="6859588"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CC00"/>
                </a:solidFill>
                <a:effectLst>
                  <a:outerShdw blurRad="38100" dist="38100" dir="2700000" algn="tl">
                    <a:srgbClr val="C0C0C0"/>
                  </a:outerShdw>
                </a:effectLst>
                <a:latin typeface="Times New Roman" pitchFamily="18" charset="0"/>
              </a:rPr>
              <a:t>Difference in the Graphs</a:t>
            </a:r>
          </a:p>
        </p:txBody>
      </p:sp>
      <p:sp>
        <p:nvSpPr>
          <p:cNvPr id="29701" name="Text Box 4"/>
          <p:cNvSpPr txBox="1">
            <a:spLocks noChangeArrowheads="1"/>
          </p:cNvSpPr>
          <p:nvPr/>
        </p:nvSpPr>
        <p:spPr bwMode="auto">
          <a:xfrm>
            <a:off x="1447800" y="182226"/>
            <a:ext cx="7620000" cy="637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sz="2400" u="sng" dirty="0">
                <a:latin typeface="Times New Roman" pitchFamily="18" charset="0"/>
                <a:cs typeface="Times New Roman" pitchFamily="18" charset="0"/>
              </a:rPr>
              <a:t>Graph II – Basic Style – </a:t>
            </a:r>
            <a:br>
              <a:rPr lang="en-US" sz="2400" u="sng" dirty="0">
                <a:latin typeface="Times New Roman" pitchFamily="18" charset="0"/>
                <a:cs typeface="Times New Roman" pitchFamily="18" charset="0"/>
              </a:rPr>
            </a:br>
            <a:r>
              <a:rPr lang="en-US" sz="2400" u="sng" dirty="0">
                <a:latin typeface="Times New Roman" pitchFamily="18" charset="0"/>
                <a:cs typeface="Times New Roman" pitchFamily="18" charset="0"/>
              </a:rPr>
              <a:t>Natural Behavior</a:t>
            </a:r>
            <a:endParaRPr lang="en-US" sz="2400" b="0" u="sng" dirty="0">
              <a:latin typeface="Times New Roman" pitchFamily="18" charset="0"/>
              <a:cs typeface="Times New Roman" pitchFamily="18" charset="0"/>
            </a:endParaRPr>
          </a:p>
          <a:p>
            <a:pPr algn="ctr" eaLnBrk="1" hangingPunct="1">
              <a:spcBef>
                <a:spcPct val="50000"/>
              </a:spcBef>
            </a:pPr>
            <a:r>
              <a:rPr lang="en-US" sz="2400" b="0" dirty="0">
                <a:latin typeface="Times New Roman" pitchFamily="18" charset="0"/>
                <a:cs typeface="Times New Roman" pitchFamily="18" charset="0"/>
              </a:rPr>
              <a:t> </a:t>
            </a:r>
            <a:r>
              <a:rPr lang="en-US" sz="2400" dirty="0">
                <a:latin typeface="Times New Roman" pitchFamily="18" charset="0"/>
                <a:cs typeface="Times New Roman" pitchFamily="18" charset="0"/>
              </a:rPr>
              <a:t>Graph II is generated from your “Least” responses</a:t>
            </a:r>
            <a:endParaRPr lang="en-US" sz="2400" b="0" u="sng" dirty="0">
              <a:latin typeface="Times New Roman" pitchFamily="18" charset="0"/>
              <a:cs typeface="Times New Roman" pitchFamily="18" charset="0"/>
            </a:endParaRPr>
          </a:p>
          <a:p>
            <a:pPr eaLnBrk="1" hangingPunct="1">
              <a:spcBef>
                <a:spcPct val="50000"/>
              </a:spcBef>
            </a:pPr>
            <a:r>
              <a:rPr lang="en-US" sz="2400" b="0" dirty="0">
                <a:latin typeface="Times New Roman" pitchFamily="18" charset="0"/>
                <a:cs typeface="Times New Roman" pitchFamily="18" charset="0"/>
              </a:rPr>
              <a:t>When you select adjectives that are “Least” like you the system moves you away from that type of behavior.  For example, if you select words that describe you least, such as bold, daring or determined, your plot point on that factor will move down.  Identifying what you are “least” like allows the process to determine your natural behavior.</a:t>
            </a:r>
            <a:endParaRPr lang="en-US" sz="2400" b="0" u="sng"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II is your natural behavior</a:t>
            </a:r>
            <a:endParaRPr lang="en-US" sz="2400" b="0" u="sng" dirty="0">
              <a:latin typeface="Times New Roman" pitchFamily="18" charset="0"/>
              <a:cs typeface="Times New Roman" pitchFamily="18" charset="0"/>
            </a:endParaRPr>
          </a:p>
          <a:p>
            <a:pPr eaLnBrk="1" hangingPunct="1">
              <a:spcBef>
                <a:spcPct val="50000"/>
              </a:spcBef>
            </a:pPr>
            <a:r>
              <a:rPr lang="en-US" sz="2400" b="0" dirty="0">
                <a:latin typeface="Times New Roman" pitchFamily="18" charset="0"/>
                <a:cs typeface="Times New Roman" pitchFamily="18" charset="0"/>
              </a:rPr>
              <a:t>When you are under pressure, your behavior will reflect your natural style because you do not have the energy to adapt or mask your behavior.  Also, when you are totally at ease and have no need to adapt, others will see your natural behavior.</a:t>
            </a:r>
            <a:endParaRPr lang="en-US" sz="2400" b="0" u="sng" dirty="0">
              <a:latin typeface="Times New Roman" pitchFamily="18" charset="0"/>
              <a:cs typeface="Times New Roman" pitchFamily="18" charset="0"/>
            </a:endParaRPr>
          </a:p>
        </p:txBody>
      </p:sp>
    </p:spTree>
    <p:extLst>
      <p:ext uri="{BB962C8B-B14F-4D97-AF65-F5344CB8AC3E}">
        <p14:creationId xmlns:p14="http://schemas.microsoft.com/office/powerpoint/2010/main" val="1571659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xfrm>
            <a:off x="457200" y="6356351"/>
            <a:ext cx="2889250" cy="349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t>© Leadership Resources &amp; Consulting—Used by permission</a:t>
            </a:r>
          </a:p>
        </p:txBody>
      </p:sp>
      <p:sp>
        <p:nvSpPr>
          <p:cNvPr id="160770" name="Text Box 2"/>
          <p:cNvSpPr txBox="1">
            <a:spLocks noChangeArrowheads="1"/>
          </p:cNvSpPr>
          <p:nvPr/>
        </p:nvSpPr>
        <p:spPr bwMode="auto">
          <a:xfrm rot="16200000">
            <a:off x="-3170237" y="3016249"/>
            <a:ext cx="6859588" cy="8239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4800" dirty="0">
                <a:solidFill>
                  <a:srgbClr val="FFCC00"/>
                </a:solidFill>
                <a:effectLst>
                  <a:outerShdw blurRad="38100" dist="38100" dir="2700000" algn="tl">
                    <a:srgbClr val="C0C0C0"/>
                  </a:outerShdw>
                </a:effectLst>
                <a:latin typeface="Times New Roman" pitchFamily="18" charset="0"/>
              </a:rPr>
              <a:t>Difference in the Graphs</a:t>
            </a:r>
          </a:p>
        </p:txBody>
      </p:sp>
      <p:sp>
        <p:nvSpPr>
          <p:cNvPr id="29701" name="Text Box 4"/>
          <p:cNvSpPr txBox="1">
            <a:spLocks noChangeArrowheads="1"/>
          </p:cNvSpPr>
          <p:nvPr/>
        </p:nvSpPr>
        <p:spPr bwMode="auto">
          <a:xfrm>
            <a:off x="1600200" y="292100"/>
            <a:ext cx="71247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spcBef>
                <a:spcPct val="50000"/>
              </a:spcBef>
            </a:pPr>
            <a:r>
              <a:rPr lang="en-US" sz="2400" u="sng" dirty="0">
                <a:latin typeface="Times New Roman" pitchFamily="18" charset="0"/>
                <a:cs typeface="Times New Roman" pitchFamily="18" charset="0"/>
              </a:rPr>
              <a:t>Graph II – Basic Style – </a:t>
            </a:r>
            <a:br>
              <a:rPr lang="en-US" sz="2400" u="sng" dirty="0">
                <a:latin typeface="Times New Roman" pitchFamily="18" charset="0"/>
                <a:cs typeface="Times New Roman" pitchFamily="18" charset="0"/>
              </a:rPr>
            </a:br>
            <a:r>
              <a:rPr lang="en-US" sz="2400" u="sng" dirty="0">
                <a:latin typeface="Times New Roman" pitchFamily="18" charset="0"/>
                <a:cs typeface="Times New Roman" pitchFamily="18" charset="0"/>
              </a:rPr>
              <a:t>Natural Behavior</a:t>
            </a:r>
            <a:endParaRPr lang="en-US" sz="2400" b="0" u="sng" dirty="0">
              <a:latin typeface="Times New Roman" pitchFamily="18" charset="0"/>
              <a:cs typeface="Times New Roman" pitchFamily="18" charset="0"/>
            </a:endParaRPr>
          </a:p>
          <a:p>
            <a:pPr algn="ctr" eaLnBrk="1" hangingPunct="1">
              <a:spcBef>
                <a:spcPct val="50000"/>
              </a:spcBef>
            </a:pPr>
            <a:r>
              <a:rPr lang="en-US" sz="2400" b="0" dirty="0">
                <a:latin typeface="Times New Roman" pitchFamily="18" charset="0"/>
                <a:cs typeface="Times New Roman" pitchFamily="18" charset="0"/>
              </a:rPr>
              <a:t> </a:t>
            </a:r>
            <a:endParaRPr lang="en-US" sz="2400" b="0" u="sng" dirty="0">
              <a:latin typeface="Times New Roman" pitchFamily="18" charset="0"/>
              <a:cs typeface="Times New Roman" pitchFamily="18" charset="0"/>
            </a:endParaRPr>
          </a:p>
          <a:p>
            <a:pPr eaLnBrk="1" hangingPunct="1">
              <a:spcBef>
                <a:spcPct val="50000"/>
              </a:spcBef>
            </a:pPr>
            <a:r>
              <a:rPr lang="en-US" sz="2400" dirty="0">
                <a:latin typeface="Times New Roman" pitchFamily="18" charset="0"/>
                <a:cs typeface="Times New Roman" pitchFamily="18" charset="0"/>
              </a:rPr>
              <a:t>Graph II is the least changeable </a:t>
            </a:r>
            <a:endParaRPr lang="en-US" sz="2400" b="0" u="sng" dirty="0">
              <a:latin typeface="Times New Roman" pitchFamily="18" charset="0"/>
              <a:cs typeface="Times New Roman" pitchFamily="18" charset="0"/>
            </a:endParaRPr>
          </a:p>
          <a:p>
            <a:pPr eaLnBrk="1" hangingPunct="1">
              <a:spcBef>
                <a:spcPct val="50000"/>
              </a:spcBef>
            </a:pPr>
            <a:r>
              <a:rPr lang="en-US" sz="2400" b="0" dirty="0">
                <a:latin typeface="Times New Roman" pitchFamily="18" charset="0"/>
                <a:cs typeface="Times New Roman" pitchFamily="18" charset="0"/>
              </a:rPr>
              <a:t>Graph II will seldom change significantly because this represents the “real” you.</a:t>
            </a:r>
            <a:br>
              <a:rPr lang="en-US" sz="2400" b="0" dirty="0">
                <a:latin typeface="Times New Roman" pitchFamily="18" charset="0"/>
                <a:cs typeface="Times New Roman" pitchFamily="18" charset="0"/>
              </a:rPr>
            </a:br>
            <a:br>
              <a:rPr lang="en-US" sz="2400" b="0" dirty="0">
                <a:latin typeface="Times New Roman" pitchFamily="18" charset="0"/>
                <a:cs typeface="Times New Roman" pitchFamily="18" charset="0"/>
              </a:rPr>
            </a:br>
            <a:r>
              <a:rPr lang="en-US" sz="2400" dirty="0">
                <a:latin typeface="Times New Roman" pitchFamily="18" charset="0"/>
                <a:cs typeface="Times New Roman" pitchFamily="18" charset="0"/>
              </a:rPr>
              <a:t>Graph II can change if you experience a significant emotional event</a:t>
            </a:r>
            <a:endParaRPr lang="en-US" sz="2400" b="0" u="sng" dirty="0">
              <a:latin typeface="Times New Roman" pitchFamily="18" charset="0"/>
              <a:cs typeface="Times New Roman" pitchFamily="18" charset="0"/>
            </a:endParaRPr>
          </a:p>
          <a:p>
            <a:pPr eaLnBrk="1" hangingPunct="1">
              <a:spcBef>
                <a:spcPct val="50000"/>
              </a:spcBef>
            </a:pPr>
            <a:r>
              <a:rPr lang="en-US" sz="2400" b="0" dirty="0">
                <a:latin typeface="Times New Roman" pitchFamily="18" charset="0"/>
                <a:cs typeface="Times New Roman" pitchFamily="18" charset="0"/>
              </a:rPr>
              <a:t>A significant emotional event can cause change in Graph II.  For example, divorce, death of a loved one or loss of employment can significantly impact a person’s emotions and change Graph II.</a:t>
            </a:r>
          </a:p>
        </p:txBody>
      </p:sp>
    </p:spTree>
    <p:extLst>
      <p:ext uri="{BB962C8B-B14F-4D97-AF65-F5344CB8AC3E}">
        <p14:creationId xmlns:p14="http://schemas.microsoft.com/office/powerpoint/2010/main" val="146685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44902"/>
            <a:ext cx="6096000" cy="6942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0"/>
          </p:nvPr>
        </p:nvSpPr>
        <p:spPr>
          <a:xfrm>
            <a:off x="308334" y="6457950"/>
            <a:ext cx="4323629"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dirty="0"/>
              <a:t>© Leadership Resources &amp; Consulting—Used by permission</a:t>
            </a:r>
          </a:p>
        </p:txBody>
      </p:sp>
      <p:sp>
        <p:nvSpPr>
          <p:cNvPr id="162818" name="Text Box 2"/>
          <p:cNvSpPr txBox="1">
            <a:spLocks noChangeArrowheads="1"/>
          </p:cNvSpPr>
          <p:nvPr/>
        </p:nvSpPr>
        <p:spPr bwMode="auto">
          <a:xfrm rot="-5400000">
            <a:off x="-3114675" y="3014662"/>
            <a:ext cx="6859588" cy="823913"/>
          </a:xfrm>
          <a:prstGeom prst="rect">
            <a:avLst/>
          </a:prstGeom>
          <a:noFill/>
          <a:ln w="9525">
            <a:noFill/>
            <a:miter lim="800000"/>
            <a:headEnd/>
            <a:tailEnd/>
          </a:ln>
          <a:effectLst/>
        </p:spPr>
        <p:txBody>
          <a:bodyPr>
            <a:spAutoFit/>
          </a:bodyPr>
          <a:lstStyle/>
          <a:p>
            <a:pPr algn="ctr">
              <a:spcBef>
                <a:spcPct val="50000"/>
              </a:spcBef>
              <a:defRPr/>
            </a:pPr>
            <a:r>
              <a:rPr lang="en-US" sz="4800" b="1">
                <a:solidFill>
                  <a:srgbClr val="FFFF00"/>
                </a:solidFill>
                <a:latin typeface="Times New Roman" pitchFamily="18" charset="0"/>
              </a:rPr>
              <a:t>Behavioral Styles</a:t>
            </a:r>
          </a:p>
        </p:txBody>
      </p:sp>
      <p:sp>
        <p:nvSpPr>
          <p:cNvPr id="1029" name="Text Box 3"/>
          <p:cNvSpPr txBox="1">
            <a:spLocks noChangeArrowheads="1"/>
          </p:cNvSpPr>
          <p:nvPr/>
        </p:nvSpPr>
        <p:spPr bwMode="auto">
          <a:xfrm rot="-5400000">
            <a:off x="2195512" y="352426"/>
            <a:ext cx="549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sz="2400" b="0">
              <a:latin typeface="Times New Roman" pitchFamily="18" charset="0"/>
            </a:endParaRPr>
          </a:p>
        </p:txBody>
      </p:sp>
      <p:grpSp>
        <p:nvGrpSpPr>
          <p:cNvPr id="1030" name="Group 4"/>
          <p:cNvGrpSpPr>
            <a:grpSpLocks/>
          </p:cNvGrpSpPr>
          <p:nvPr/>
        </p:nvGrpSpPr>
        <p:grpSpPr bwMode="auto">
          <a:xfrm>
            <a:off x="1781174" y="80962"/>
            <a:ext cx="6699250" cy="6410325"/>
            <a:chOff x="430" y="266"/>
            <a:chExt cx="4220" cy="4038"/>
          </a:xfrm>
        </p:grpSpPr>
        <p:sp>
          <p:nvSpPr>
            <p:cNvPr id="1031" name="Rectangle 6"/>
            <p:cNvSpPr>
              <a:spLocks noChangeArrowheads="1"/>
            </p:cNvSpPr>
            <p:nvPr/>
          </p:nvSpPr>
          <p:spPr bwMode="auto">
            <a:xfrm>
              <a:off x="783" y="288"/>
              <a:ext cx="1324" cy="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32" name="Text Box 7"/>
            <p:cNvSpPr txBox="1">
              <a:spLocks noChangeArrowheads="1"/>
            </p:cNvSpPr>
            <p:nvPr/>
          </p:nvSpPr>
          <p:spPr bwMode="auto">
            <a:xfrm>
              <a:off x="783" y="286"/>
              <a:ext cx="1324" cy="97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dirty="0">
                  <a:latin typeface="Times New Roman" pitchFamily="18" charset="0"/>
                </a:rPr>
                <a:t>DOMINANCE</a:t>
              </a:r>
            </a:p>
            <a:p>
              <a:r>
                <a:rPr lang="en-US" sz="1100" dirty="0">
                  <a:latin typeface="Times New Roman" pitchFamily="18" charset="0"/>
                </a:rPr>
                <a:t>+  High ego strength</a:t>
              </a:r>
            </a:p>
            <a:p>
              <a:r>
                <a:rPr lang="en-US" sz="1100" dirty="0">
                  <a:latin typeface="Times New Roman" pitchFamily="18" charset="0"/>
                </a:rPr>
                <a:t>+  Strong-willed</a:t>
              </a:r>
            </a:p>
            <a:p>
              <a:r>
                <a:rPr lang="en-US" sz="1100" dirty="0">
                  <a:latin typeface="Times New Roman" pitchFamily="18" charset="0"/>
                </a:rPr>
                <a:t>+  Decisive</a:t>
              </a:r>
            </a:p>
            <a:p>
              <a:r>
                <a:rPr lang="en-US" sz="1100" dirty="0">
                  <a:latin typeface="Times New Roman" pitchFamily="18" charset="0"/>
                </a:rPr>
                <a:t>+  Efficient</a:t>
              </a:r>
            </a:p>
            <a:p>
              <a:r>
                <a:rPr lang="en-US" sz="1100" dirty="0">
                  <a:latin typeface="Times New Roman" pitchFamily="18" charset="0"/>
                </a:rPr>
                <a:t>+  Desires change</a:t>
              </a:r>
            </a:p>
            <a:p>
              <a:r>
                <a:rPr lang="en-US" sz="1100" dirty="0">
                  <a:latin typeface="Times New Roman" pitchFamily="18" charset="0"/>
                </a:rPr>
                <a:t>+  Competitive</a:t>
              </a:r>
            </a:p>
            <a:p>
              <a:r>
                <a:rPr lang="en-US" sz="1100" dirty="0">
                  <a:latin typeface="Times New Roman" pitchFamily="18" charset="0"/>
                </a:rPr>
                <a:t>+  Independent</a:t>
              </a:r>
            </a:p>
            <a:p>
              <a:r>
                <a:rPr lang="en-US" sz="1100" dirty="0">
                  <a:latin typeface="Times New Roman" pitchFamily="18" charset="0"/>
                </a:rPr>
                <a:t>+  Practical</a:t>
              </a:r>
            </a:p>
            <a:p>
              <a:endParaRPr lang="en-US" sz="1100" b="0" dirty="0">
                <a:latin typeface="Times New Roman" pitchFamily="18" charset="0"/>
              </a:endParaRPr>
            </a:p>
          </p:txBody>
        </p:sp>
        <p:sp>
          <p:nvSpPr>
            <p:cNvPr id="1033" name="Text Box 8"/>
            <p:cNvSpPr txBox="1">
              <a:spLocks noChangeArrowheads="1"/>
            </p:cNvSpPr>
            <p:nvPr/>
          </p:nvSpPr>
          <p:spPr bwMode="auto">
            <a:xfrm>
              <a:off x="822" y="1238"/>
              <a:ext cx="2034" cy="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000">
                  <a:latin typeface="Times New Roman" pitchFamily="18" charset="0"/>
                </a:rPr>
                <a:t>                            Pushy</a:t>
              </a:r>
            </a:p>
            <a:p>
              <a:r>
                <a:rPr lang="en-US" sz="1000">
                  <a:latin typeface="Times New Roman" pitchFamily="18" charset="0"/>
                </a:rPr>
                <a:t>                                   Impatient</a:t>
              </a:r>
            </a:p>
            <a:p>
              <a:r>
                <a:rPr lang="en-US" sz="1000">
                  <a:latin typeface="Times New Roman" pitchFamily="18" charset="0"/>
                </a:rPr>
                <a:t>                                         Domineering </a:t>
              </a:r>
            </a:p>
            <a:p>
              <a:r>
                <a:rPr lang="en-US" sz="1000">
                  <a:latin typeface="Times New Roman" pitchFamily="18" charset="0"/>
                </a:rPr>
                <a:t>                                                   Attacks first  </a:t>
              </a:r>
            </a:p>
            <a:p>
              <a:r>
                <a:rPr lang="en-US" sz="1000">
                  <a:latin typeface="Times New Roman" pitchFamily="18" charset="0"/>
                </a:rPr>
                <a:t>                                                               Tough </a:t>
              </a:r>
            </a:p>
            <a:p>
              <a:r>
                <a:rPr lang="en-US" sz="1000">
                  <a:latin typeface="Times New Roman" pitchFamily="18" charset="0"/>
                </a:rPr>
                <a:t>                                                                         Harsh</a:t>
              </a:r>
            </a:p>
          </p:txBody>
        </p:sp>
        <p:sp>
          <p:nvSpPr>
            <p:cNvPr id="1034" name="Line 9"/>
            <p:cNvSpPr>
              <a:spLocks noChangeShapeType="1"/>
            </p:cNvSpPr>
            <p:nvPr/>
          </p:nvSpPr>
          <p:spPr bwMode="auto">
            <a:xfrm>
              <a:off x="783" y="288"/>
              <a:ext cx="132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5" name="Line 10"/>
            <p:cNvSpPr>
              <a:spLocks noChangeShapeType="1"/>
            </p:cNvSpPr>
            <p:nvPr/>
          </p:nvSpPr>
          <p:spPr bwMode="auto">
            <a:xfrm>
              <a:off x="2107"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6" name="Line 11"/>
            <p:cNvSpPr>
              <a:spLocks noChangeShapeType="1"/>
            </p:cNvSpPr>
            <p:nvPr/>
          </p:nvSpPr>
          <p:spPr bwMode="auto">
            <a:xfrm flipH="1">
              <a:off x="783" y="1268"/>
              <a:ext cx="132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7" name="Line 12"/>
            <p:cNvSpPr>
              <a:spLocks noChangeShapeType="1"/>
            </p:cNvSpPr>
            <p:nvPr/>
          </p:nvSpPr>
          <p:spPr bwMode="auto">
            <a:xfrm>
              <a:off x="783"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8" name="Line 13"/>
            <p:cNvSpPr>
              <a:spLocks noChangeShapeType="1"/>
            </p:cNvSpPr>
            <p:nvPr/>
          </p:nvSpPr>
          <p:spPr bwMode="auto">
            <a:xfrm>
              <a:off x="2107" y="288"/>
              <a:ext cx="576" cy="1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9" name="Line 14"/>
            <p:cNvSpPr>
              <a:spLocks noChangeShapeType="1"/>
            </p:cNvSpPr>
            <p:nvPr/>
          </p:nvSpPr>
          <p:spPr bwMode="auto">
            <a:xfrm>
              <a:off x="2107" y="1268"/>
              <a:ext cx="57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0" name="Line 15"/>
            <p:cNvSpPr>
              <a:spLocks noChangeShapeType="1"/>
            </p:cNvSpPr>
            <p:nvPr/>
          </p:nvSpPr>
          <p:spPr bwMode="auto">
            <a:xfrm>
              <a:off x="783" y="1268"/>
              <a:ext cx="1555"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1" name="Line 16"/>
            <p:cNvSpPr>
              <a:spLocks noChangeShapeType="1"/>
            </p:cNvSpPr>
            <p:nvPr/>
          </p:nvSpPr>
          <p:spPr bwMode="auto">
            <a:xfrm>
              <a:off x="2338" y="1843"/>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2" name="Line 17"/>
            <p:cNvSpPr>
              <a:spLocks noChangeShapeType="1"/>
            </p:cNvSpPr>
            <p:nvPr/>
          </p:nvSpPr>
          <p:spPr bwMode="auto">
            <a:xfrm flipV="1">
              <a:off x="2683" y="1613"/>
              <a:ext cx="0"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3" name="Rectangle 18"/>
            <p:cNvSpPr>
              <a:spLocks noChangeArrowheads="1"/>
            </p:cNvSpPr>
            <p:nvPr/>
          </p:nvSpPr>
          <p:spPr bwMode="auto">
            <a:xfrm>
              <a:off x="3317" y="288"/>
              <a:ext cx="1325" cy="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44" name="Text Box 19"/>
            <p:cNvSpPr txBox="1">
              <a:spLocks noChangeArrowheads="1"/>
            </p:cNvSpPr>
            <p:nvPr/>
          </p:nvSpPr>
          <p:spPr bwMode="auto">
            <a:xfrm>
              <a:off x="3318" y="266"/>
              <a:ext cx="1332" cy="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a:latin typeface="Times New Roman" pitchFamily="18" charset="0"/>
                </a:rPr>
                <a:t>INFLUENCE</a:t>
              </a:r>
            </a:p>
            <a:p>
              <a:r>
                <a:rPr lang="en-US" sz="1100">
                  <a:latin typeface="Times New Roman" pitchFamily="18" charset="0"/>
                </a:rPr>
                <a:t>+  Emotional</a:t>
              </a:r>
            </a:p>
            <a:p>
              <a:r>
                <a:rPr lang="en-US" sz="1100">
                  <a:latin typeface="Times New Roman" pitchFamily="18" charset="0"/>
                </a:rPr>
                <a:t>+  Enthusiastic</a:t>
              </a:r>
            </a:p>
            <a:p>
              <a:r>
                <a:rPr lang="en-US" sz="1100">
                  <a:latin typeface="Times New Roman" pitchFamily="18" charset="0"/>
                </a:rPr>
                <a:t>+  Optimistic</a:t>
              </a:r>
            </a:p>
            <a:p>
              <a:r>
                <a:rPr lang="en-US" sz="1100">
                  <a:latin typeface="Times New Roman" pitchFamily="18" charset="0"/>
                </a:rPr>
                <a:t>+  Persuasive</a:t>
              </a:r>
            </a:p>
            <a:p>
              <a:r>
                <a:rPr lang="en-US" sz="1100">
                  <a:latin typeface="Times New Roman" pitchFamily="18" charset="0"/>
                </a:rPr>
                <a:t>+  Animated</a:t>
              </a:r>
            </a:p>
            <a:p>
              <a:r>
                <a:rPr lang="en-US" sz="1100">
                  <a:latin typeface="Times New Roman" pitchFamily="18" charset="0"/>
                </a:rPr>
                <a:t>+  Talkative</a:t>
              </a:r>
            </a:p>
            <a:p>
              <a:r>
                <a:rPr lang="en-US" sz="1100">
                  <a:latin typeface="Times New Roman" pitchFamily="18" charset="0"/>
                </a:rPr>
                <a:t>+  People oriented</a:t>
              </a:r>
            </a:p>
            <a:p>
              <a:r>
                <a:rPr lang="en-US" sz="1100">
                  <a:latin typeface="Times New Roman" pitchFamily="18" charset="0"/>
                </a:rPr>
                <a:t>+  Stimulating</a:t>
              </a:r>
            </a:p>
          </p:txBody>
        </p:sp>
        <p:sp>
          <p:nvSpPr>
            <p:cNvPr id="1045" name="Text Box 20"/>
            <p:cNvSpPr txBox="1">
              <a:spLocks noChangeArrowheads="1"/>
            </p:cNvSpPr>
            <p:nvPr/>
          </p:nvSpPr>
          <p:spPr bwMode="auto">
            <a:xfrm>
              <a:off x="2840" y="1112"/>
              <a:ext cx="1728" cy="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sz="1200" b="0" dirty="0">
                <a:latin typeface="Times New Roman" pitchFamily="18" charset="0"/>
              </a:endParaRPr>
            </a:p>
            <a:p>
              <a:r>
                <a:rPr lang="en-US" sz="1200" dirty="0">
                  <a:latin typeface="Times New Roman" pitchFamily="18" charset="0"/>
                </a:rPr>
                <a:t>                                </a:t>
              </a:r>
              <a:r>
                <a:rPr lang="en-US" sz="1000" dirty="0">
                  <a:latin typeface="Times New Roman" pitchFamily="18" charset="0"/>
                </a:rPr>
                <a:t>Disorganized</a:t>
              </a:r>
            </a:p>
            <a:p>
              <a:r>
                <a:rPr lang="en-US" sz="1000" dirty="0">
                  <a:latin typeface="Times New Roman" pitchFamily="18" charset="0"/>
                </a:rPr>
                <a:t>                          </a:t>
              </a:r>
              <a:r>
                <a:rPr lang="en-US" sz="1000" dirty="0" err="1">
                  <a:latin typeface="Times New Roman" pitchFamily="18" charset="0"/>
                </a:rPr>
                <a:t>UnDISCiplined</a:t>
              </a:r>
              <a:endParaRPr lang="en-US" sz="1000" dirty="0">
                <a:latin typeface="Times New Roman" pitchFamily="18" charset="0"/>
              </a:endParaRPr>
            </a:p>
            <a:p>
              <a:r>
                <a:rPr lang="en-US" sz="1000" dirty="0">
                  <a:latin typeface="Times New Roman" pitchFamily="18" charset="0"/>
                </a:rPr>
                <a:t>                    Manipulative</a:t>
              </a:r>
            </a:p>
            <a:p>
              <a:r>
                <a:rPr lang="en-US" sz="1000" dirty="0">
                  <a:latin typeface="Times New Roman" pitchFamily="18" charset="0"/>
                </a:rPr>
                <a:t>            Excitable</a:t>
              </a:r>
            </a:p>
            <a:p>
              <a:r>
                <a:rPr lang="en-US" sz="1000" dirty="0">
                  <a:latin typeface="Times New Roman" pitchFamily="18" charset="0"/>
                </a:rPr>
                <a:t>      Reactive</a:t>
              </a:r>
            </a:p>
            <a:p>
              <a:r>
                <a:rPr lang="en-US" sz="1000" dirty="0">
                  <a:latin typeface="Times New Roman" pitchFamily="18" charset="0"/>
                </a:rPr>
                <a:t>Vain</a:t>
              </a:r>
            </a:p>
          </p:txBody>
        </p:sp>
        <p:sp>
          <p:nvSpPr>
            <p:cNvPr id="1046" name="Line 21"/>
            <p:cNvSpPr>
              <a:spLocks noChangeShapeType="1"/>
            </p:cNvSpPr>
            <p:nvPr/>
          </p:nvSpPr>
          <p:spPr bwMode="auto">
            <a:xfrm>
              <a:off x="3317" y="288"/>
              <a:ext cx="1325"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7" name="Line 22"/>
            <p:cNvSpPr>
              <a:spLocks noChangeShapeType="1"/>
            </p:cNvSpPr>
            <p:nvPr/>
          </p:nvSpPr>
          <p:spPr bwMode="auto">
            <a:xfrm>
              <a:off x="4642"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8" name="Line 23"/>
            <p:cNvSpPr>
              <a:spLocks noChangeShapeType="1"/>
            </p:cNvSpPr>
            <p:nvPr/>
          </p:nvSpPr>
          <p:spPr bwMode="auto">
            <a:xfrm flipH="1">
              <a:off x="3317" y="1268"/>
              <a:ext cx="132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9" name="Line 24"/>
            <p:cNvSpPr>
              <a:spLocks noChangeShapeType="1"/>
            </p:cNvSpPr>
            <p:nvPr/>
          </p:nvSpPr>
          <p:spPr bwMode="auto">
            <a:xfrm>
              <a:off x="3317" y="288"/>
              <a:ext cx="0" cy="98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0" name="Line 25"/>
            <p:cNvSpPr>
              <a:spLocks noChangeShapeType="1"/>
            </p:cNvSpPr>
            <p:nvPr/>
          </p:nvSpPr>
          <p:spPr bwMode="auto">
            <a:xfrm flipH="1">
              <a:off x="2741" y="288"/>
              <a:ext cx="576" cy="13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1" name="Line 26"/>
            <p:cNvSpPr>
              <a:spLocks noChangeShapeType="1"/>
            </p:cNvSpPr>
            <p:nvPr/>
          </p:nvSpPr>
          <p:spPr bwMode="auto">
            <a:xfrm flipH="1">
              <a:off x="2741" y="1268"/>
              <a:ext cx="57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2" name="Line 27"/>
            <p:cNvSpPr>
              <a:spLocks noChangeShapeType="1"/>
            </p:cNvSpPr>
            <p:nvPr/>
          </p:nvSpPr>
          <p:spPr bwMode="auto">
            <a:xfrm flipH="1">
              <a:off x="3086" y="1268"/>
              <a:ext cx="1556" cy="57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3" name="Line 28"/>
            <p:cNvSpPr>
              <a:spLocks noChangeShapeType="1"/>
            </p:cNvSpPr>
            <p:nvPr/>
          </p:nvSpPr>
          <p:spPr bwMode="auto">
            <a:xfrm flipV="1">
              <a:off x="2741" y="1613"/>
              <a:ext cx="0" cy="23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4" name="Line 29"/>
            <p:cNvSpPr>
              <a:spLocks noChangeShapeType="1"/>
            </p:cNvSpPr>
            <p:nvPr/>
          </p:nvSpPr>
          <p:spPr bwMode="auto">
            <a:xfrm>
              <a:off x="2741" y="1843"/>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055" name="Group 30"/>
            <p:cNvGrpSpPr>
              <a:grpSpLocks/>
            </p:cNvGrpSpPr>
            <p:nvPr/>
          </p:nvGrpSpPr>
          <p:grpSpPr bwMode="auto">
            <a:xfrm>
              <a:off x="783" y="2419"/>
              <a:ext cx="1900" cy="1555"/>
              <a:chOff x="1728" y="8208"/>
              <a:chExt cx="4752" cy="3888"/>
            </a:xfrm>
          </p:grpSpPr>
          <p:sp>
            <p:nvSpPr>
              <p:cNvPr id="1093" name="Line 31"/>
              <p:cNvSpPr>
                <a:spLocks noChangeShapeType="1"/>
              </p:cNvSpPr>
              <p:nvPr/>
            </p:nvSpPr>
            <p:spPr bwMode="auto">
              <a:xfrm>
                <a:off x="1728" y="9648"/>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4" name="Line 32"/>
              <p:cNvSpPr>
                <a:spLocks noChangeShapeType="1"/>
              </p:cNvSpPr>
              <p:nvPr/>
            </p:nvSpPr>
            <p:spPr bwMode="auto">
              <a:xfrm>
                <a:off x="1728" y="12096"/>
                <a:ext cx="33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 name="Line 33"/>
              <p:cNvSpPr>
                <a:spLocks noChangeShapeType="1"/>
              </p:cNvSpPr>
              <p:nvPr/>
            </p:nvSpPr>
            <p:spPr bwMode="auto">
              <a:xfrm flipV="1">
                <a:off x="5040" y="9648"/>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6" name="Line 34"/>
              <p:cNvSpPr>
                <a:spLocks noChangeShapeType="1"/>
              </p:cNvSpPr>
              <p:nvPr/>
            </p:nvSpPr>
            <p:spPr bwMode="auto">
              <a:xfrm>
                <a:off x="1728" y="9648"/>
                <a:ext cx="33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7" name="Line 35"/>
              <p:cNvSpPr>
                <a:spLocks noChangeShapeType="1"/>
              </p:cNvSpPr>
              <p:nvPr/>
            </p:nvSpPr>
            <p:spPr bwMode="auto">
              <a:xfrm flipV="1">
                <a:off x="1728" y="8208"/>
                <a:ext cx="3888" cy="14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8" name="Line 36"/>
              <p:cNvSpPr>
                <a:spLocks noChangeShapeType="1"/>
              </p:cNvSpPr>
              <p:nvPr/>
            </p:nvSpPr>
            <p:spPr bwMode="auto">
              <a:xfrm flipV="1">
                <a:off x="5040" y="8208"/>
                <a:ext cx="1440" cy="14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9" name="Line 37"/>
              <p:cNvSpPr>
                <a:spLocks noChangeShapeType="1"/>
              </p:cNvSpPr>
              <p:nvPr/>
            </p:nvSpPr>
            <p:spPr bwMode="auto">
              <a:xfrm flipV="1">
                <a:off x="5040" y="8784"/>
                <a:ext cx="1440" cy="331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0" name="Line 38"/>
              <p:cNvSpPr>
                <a:spLocks noChangeShapeType="1"/>
              </p:cNvSpPr>
              <p:nvPr/>
            </p:nvSpPr>
            <p:spPr bwMode="auto">
              <a:xfrm>
                <a:off x="6480" y="8208"/>
                <a:ext cx="0"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1" name="Line 39"/>
              <p:cNvSpPr>
                <a:spLocks noChangeShapeType="1"/>
              </p:cNvSpPr>
              <p:nvPr/>
            </p:nvSpPr>
            <p:spPr bwMode="auto">
              <a:xfrm>
                <a:off x="5616" y="8208"/>
                <a:ext cx="86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56" name="Text Box 40"/>
            <p:cNvSpPr txBox="1">
              <a:spLocks noChangeArrowheads="1"/>
            </p:cNvSpPr>
            <p:nvPr/>
          </p:nvSpPr>
          <p:spPr bwMode="auto">
            <a:xfrm>
              <a:off x="783" y="2993"/>
              <a:ext cx="1324" cy="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a:latin typeface="Times New Roman" pitchFamily="18" charset="0"/>
                </a:rPr>
                <a:t>COMPLIANT</a:t>
              </a:r>
            </a:p>
            <a:p>
              <a:r>
                <a:rPr lang="en-US" sz="1100">
                  <a:latin typeface="Times New Roman" pitchFamily="18" charset="0"/>
                </a:rPr>
                <a:t>+  Perfectionist</a:t>
              </a:r>
            </a:p>
            <a:p>
              <a:r>
                <a:rPr lang="en-US" sz="1100">
                  <a:latin typeface="Times New Roman" pitchFamily="18" charset="0"/>
                </a:rPr>
                <a:t>+  Sensitive</a:t>
              </a:r>
            </a:p>
            <a:p>
              <a:r>
                <a:rPr lang="en-US" sz="1100">
                  <a:latin typeface="Times New Roman" pitchFamily="18" charset="0"/>
                </a:rPr>
                <a:t>+  Accurate</a:t>
              </a:r>
            </a:p>
            <a:p>
              <a:r>
                <a:rPr lang="en-US" sz="1100">
                  <a:latin typeface="Times New Roman" pitchFamily="18" charset="0"/>
                </a:rPr>
                <a:t>+  Persistent</a:t>
              </a:r>
            </a:p>
            <a:p>
              <a:r>
                <a:rPr lang="en-US" sz="1100">
                  <a:latin typeface="Times New Roman" pitchFamily="18" charset="0"/>
                </a:rPr>
                <a:t>+  Serious</a:t>
              </a:r>
            </a:p>
            <a:p>
              <a:r>
                <a:rPr lang="en-US" sz="1100">
                  <a:latin typeface="Times New Roman" pitchFamily="18" charset="0"/>
                </a:rPr>
                <a:t>+  Needs much information</a:t>
              </a:r>
            </a:p>
            <a:p>
              <a:r>
                <a:rPr lang="en-US" sz="1100">
                  <a:latin typeface="Times New Roman" pitchFamily="18" charset="0"/>
                </a:rPr>
                <a:t>+  Orderly</a:t>
              </a:r>
            </a:p>
            <a:p>
              <a:r>
                <a:rPr lang="en-US" sz="1100">
                  <a:latin typeface="Times New Roman" pitchFamily="18" charset="0"/>
                </a:rPr>
                <a:t>+  Cautious</a:t>
              </a:r>
            </a:p>
          </p:txBody>
        </p:sp>
        <p:sp>
          <p:nvSpPr>
            <p:cNvPr id="1057" name="Text Box 41"/>
            <p:cNvSpPr txBox="1">
              <a:spLocks noChangeArrowheads="1"/>
            </p:cNvSpPr>
            <p:nvPr/>
          </p:nvSpPr>
          <p:spPr bwMode="auto">
            <a:xfrm>
              <a:off x="1106" y="2361"/>
              <a:ext cx="1670"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200" b="0" dirty="0">
                  <a:latin typeface="Times New Roman" pitchFamily="18" charset="0"/>
                </a:rPr>
                <a:t>                                              	   </a:t>
              </a:r>
              <a:r>
                <a:rPr lang="en-US" sz="1000" dirty="0">
                  <a:latin typeface="Times New Roman" pitchFamily="18" charset="0"/>
                </a:rPr>
                <a:t>Picky</a:t>
              </a:r>
            </a:p>
            <a:p>
              <a:r>
                <a:rPr lang="en-US" sz="1000" dirty="0">
                  <a:latin typeface="Times New Roman" pitchFamily="18" charset="0"/>
                </a:rPr>
                <a:t>                      	                        Stuffy</a:t>
              </a:r>
            </a:p>
            <a:p>
              <a:r>
                <a:rPr lang="en-US" sz="1000" dirty="0">
                  <a:latin typeface="Times New Roman" pitchFamily="18" charset="0"/>
                </a:rPr>
                <a:t>                                          Critical</a:t>
              </a:r>
            </a:p>
            <a:p>
              <a:r>
                <a:rPr lang="en-US" sz="1000" dirty="0">
                  <a:latin typeface="Times New Roman" pitchFamily="18" charset="0"/>
                </a:rPr>
                <a:t>                             Judgmental</a:t>
              </a:r>
            </a:p>
            <a:p>
              <a:r>
                <a:rPr lang="en-US" sz="1000" dirty="0">
                  <a:latin typeface="Times New Roman" pitchFamily="18" charset="0"/>
                </a:rPr>
                <a:t>                   Fears criticism</a:t>
              </a:r>
            </a:p>
            <a:p>
              <a:r>
                <a:rPr lang="en-US" sz="1000" dirty="0">
                  <a:latin typeface="Times New Roman" pitchFamily="18" charset="0"/>
                </a:rPr>
                <a:t> S low to make decisions</a:t>
              </a:r>
            </a:p>
            <a:p>
              <a:r>
                <a:rPr lang="en-US" sz="1200" b="0" dirty="0">
                  <a:latin typeface="Times New Roman" pitchFamily="18" charset="0"/>
                </a:rPr>
                <a:t>           </a:t>
              </a:r>
            </a:p>
          </p:txBody>
        </p:sp>
        <p:grpSp>
          <p:nvGrpSpPr>
            <p:cNvPr id="1058" name="Group 42"/>
            <p:cNvGrpSpPr>
              <a:grpSpLocks/>
            </p:cNvGrpSpPr>
            <p:nvPr/>
          </p:nvGrpSpPr>
          <p:grpSpPr bwMode="auto">
            <a:xfrm>
              <a:off x="3259" y="2995"/>
              <a:ext cx="1383" cy="979"/>
              <a:chOff x="7920" y="9792"/>
              <a:chExt cx="3456" cy="2448"/>
            </a:xfrm>
          </p:grpSpPr>
          <p:sp>
            <p:nvSpPr>
              <p:cNvPr id="1089" name="Line 43"/>
              <p:cNvSpPr>
                <a:spLocks noChangeShapeType="1"/>
              </p:cNvSpPr>
              <p:nvPr/>
            </p:nvSpPr>
            <p:spPr bwMode="auto">
              <a:xfrm>
                <a:off x="7920" y="9792"/>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0" name="Line 44"/>
              <p:cNvSpPr>
                <a:spLocks noChangeShapeType="1"/>
              </p:cNvSpPr>
              <p:nvPr/>
            </p:nvSpPr>
            <p:spPr bwMode="auto">
              <a:xfrm>
                <a:off x="7920" y="12240"/>
                <a:ext cx="34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1" name="Line 45"/>
              <p:cNvSpPr>
                <a:spLocks noChangeShapeType="1"/>
              </p:cNvSpPr>
              <p:nvPr/>
            </p:nvSpPr>
            <p:spPr bwMode="auto">
              <a:xfrm>
                <a:off x="7920" y="9792"/>
                <a:ext cx="345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2" name="Line 46"/>
              <p:cNvSpPr>
                <a:spLocks noChangeShapeType="1"/>
              </p:cNvSpPr>
              <p:nvPr/>
            </p:nvSpPr>
            <p:spPr bwMode="auto">
              <a:xfrm>
                <a:off x="11376" y="9792"/>
                <a:ext cx="0" cy="24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59" name="Line 47"/>
            <p:cNvSpPr>
              <a:spLocks noChangeShapeType="1"/>
            </p:cNvSpPr>
            <p:nvPr/>
          </p:nvSpPr>
          <p:spPr bwMode="auto">
            <a:xfrm flipH="1" flipV="1">
              <a:off x="2761" y="2660"/>
              <a:ext cx="518" cy="13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0" name="Line 48"/>
            <p:cNvSpPr>
              <a:spLocks noChangeShapeType="1"/>
            </p:cNvSpPr>
            <p:nvPr/>
          </p:nvSpPr>
          <p:spPr bwMode="auto">
            <a:xfrm flipH="1" flipV="1">
              <a:off x="2741" y="2419"/>
              <a:ext cx="518"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1" name="Line 49"/>
            <p:cNvSpPr>
              <a:spLocks noChangeShapeType="1"/>
            </p:cNvSpPr>
            <p:nvPr/>
          </p:nvSpPr>
          <p:spPr bwMode="auto">
            <a:xfrm>
              <a:off x="2741" y="2419"/>
              <a:ext cx="34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2" name="Line 50"/>
            <p:cNvSpPr>
              <a:spLocks noChangeShapeType="1"/>
            </p:cNvSpPr>
            <p:nvPr/>
          </p:nvSpPr>
          <p:spPr bwMode="auto">
            <a:xfrm flipH="1" flipV="1">
              <a:off x="3086" y="2419"/>
              <a:ext cx="1556" cy="57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3" name="Line 51"/>
            <p:cNvSpPr>
              <a:spLocks noChangeShapeType="1"/>
            </p:cNvSpPr>
            <p:nvPr/>
          </p:nvSpPr>
          <p:spPr bwMode="auto">
            <a:xfrm>
              <a:off x="2765" y="2430"/>
              <a:ext cx="0" cy="231"/>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4" name="Text Box 52"/>
            <p:cNvSpPr txBox="1">
              <a:spLocks noChangeArrowheads="1"/>
            </p:cNvSpPr>
            <p:nvPr/>
          </p:nvSpPr>
          <p:spPr bwMode="auto">
            <a:xfrm>
              <a:off x="3254" y="2993"/>
              <a:ext cx="1383" cy="979"/>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dirty="0">
                  <a:latin typeface="Times New Roman" pitchFamily="18" charset="0"/>
                </a:rPr>
                <a:t>STEADINESS</a:t>
              </a:r>
            </a:p>
            <a:p>
              <a:r>
                <a:rPr lang="en-US" sz="1100" dirty="0">
                  <a:latin typeface="Times New Roman" pitchFamily="18" charset="0"/>
                </a:rPr>
                <a:t>+  Dependable</a:t>
              </a:r>
            </a:p>
            <a:p>
              <a:r>
                <a:rPr lang="en-US" sz="1100" dirty="0">
                  <a:latin typeface="Times New Roman" pitchFamily="18" charset="0"/>
                </a:rPr>
                <a:t>+  Agreeable</a:t>
              </a:r>
            </a:p>
            <a:p>
              <a:r>
                <a:rPr lang="en-US" sz="1100" dirty="0">
                  <a:latin typeface="Times New Roman" pitchFamily="18" charset="0"/>
                </a:rPr>
                <a:t>+  Supportive</a:t>
              </a:r>
            </a:p>
            <a:p>
              <a:r>
                <a:rPr lang="en-US" sz="1100" dirty="0">
                  <a:latin typeface="Times New Roman" pitchFamily="18" charset="0"/>
                </a:rPr>
                <a:t>+  Accepts change slowly</a:t>
              </a:r>
            </a:p>
            <a:p>
              <a:r>
                <a:rPr lang="en-US" sz="1100" dirty="0">
                  <a:latin typeface="Times New Roman" pitchFamily="18" charset="0"/>
                </a:rPr>
                <a:t>+  Contented</a:t>
              </a:r>
            </a:p>
            <a:p>
              <a:r>
                <a:rPr lang="en-US" sz="1100" dirty="0">
                  <a:latin typeface="Times New Roman" pitchFamily="18" charset="0"/>
                </a:rPr>
                <a:t>+  Calm</a:t>
              </a:r>
            </a:p>
            <a:p>
              <a:r>
                <a:rPr lang="en-US" sz="1100" dirty="0">
                  <a:latin typeface="Times New Roman" pitchFamily="18" charset="0"/>
                </a:rPr>
                <a:t>+  Amiable</a:t>
              </a:r>
            </a:p>
            <a:p>
              <a:r>
                <a:rPr lang="en-US" sz="1100" dirty="0">
                  <a:latin typeface="Times New Roman" pitchFamily="18" charset="0"/>
                </a:rPr>
                <a:t>+  Reserved</a:t>
              </a:r>
            </a:p>
          </p:txBody>
        </p:sp>
        <p:sp>
          <p:nvSpPr>
            <p:cNvPr id="1065" name="Text Box 53"/>
            <p:cNvSpPr txBox="1">
              <a:spLocks noChangeArrowheads="1"/>
            </p:cNvSpPr>
            <p:nvPr/>
          </p:nvSpPr>
          <p:spPr bwMode="auto">
            <a:xfrm>
              <a:off x="2736" y="2374"/>
              <a:ext cx="1901" cy="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sz="1200" b="0" dirty="0">
                  <a:latin typeface="Times New Roman" pitchFamily="18" charset="0"/>
                </a:rPr>
                <a:t>     </a:t>
              </a:r>
              <a:r>
                <a:rPr lang="en-US" sz="1000" dirty="0">
                  <a:latin typeface="Times New Roman" pitchFamily="18" charset="0"/>
                </a:rPr>
                <a:t>Unsure</a:t>
              </a:r>
            </a:p>
            <a:p>
              <a:r>
                <a:rPr lang="en-US" sz="1000" dirty="0">
                  <a:latin typeface="Times New Roman" pitchFamily="18" charset="0"/>
                </a:rPr>
                <a:t>           Insecure</a:t>
              </a:r>
            </a:p>
            <a:p>
              <a:r>
                <a:rPr lang="en-US" sz="1000" dirty="0">
                  <a:latin typeface="Times New Roman" pitchFamily="18" charset="0"/>
                </a:rPr>
                <a:t>                  Awkward</a:t>
              </a:r>
            </a:p>
            <a:p>
              <a:r>
                <a:rPr lang="en-US" sz="1000" dirty="0">
                  <a:latin typeface="Times New Roman" pitchFamily="18" charset="0"/>
                </a:rPr>
                <a:t>                        Possessive</a:t>
              </a:r>
            </a:p>
            <a:p>
              <a:r>
                <a:rPr lang="en-US" sz="1000" dirty="0">
                  <a:latin typeface="Times New Roman" pitchFamily="18" charset="0"/>
                </a:rPr>
                <a:t>                                  Conforming</a:t>
              </a:r>
            </a:p>
            <a:p>
              <a:r>
                <a:rPr lang="en-US" sz="1000" dirty="0">
                  <a:latin typeface="Times New Roman" pitchFamily="18" charset="0"/>
                </a:rPr>
                <a:t>                                        Wishy-Washy</a:t>
              </a:r>
            </a:p>
            <a:p>
              <a:endParaRPr lang="en-US" sz="1000" b="0" dirty="0">
                <a:latin typeface="Times New Roman" pitchFamily="18" charset="0"/>
              </a:endParaRPr>
            </a:p>
          </p:txBody>
        </p:sp>
        <p:sp>
          <p:nvSpPr>
            <p:cNvPr id="1066" name="Text Box 54"/>
            <p:cNvSpPr txBox="1">
              <a:spLocks noChangeArrowheads="1"/>
            </p:cNvSpPr>
            <p:nvPr/>
          </p:nvSpPr>
          <p:spPr bwMode="auto">
            <a:xfrm>
              <a:off x="2165" y="1959"/>
              <a:ext cx="1094" cy="34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500">
                  <a:latin typeface="Times New Roman" pitchFamily="18" charset="0"/>
                </a:rPr>
                <a:t>STYLE</a:t>
              </a:r>
            </a:p>
            <a:p>
              <a:pPr algn="ctr"/>
              <a:r>
                <a:rPr lang="en-US" sz="1500">
                  <a:latin typeface="Times New Roman" pitchFamily="18" charset="0"/>
                </a:rPr>
                <a:t>FLEXIBILITY</a:t>
              </a:r>
              <a:endParaRPr lang="en-US" sz="1200">
                <a:latin typeface="Times New Roman" pitchFamily="18" charset="0"/>
              </a:endParaRPr>
            </a:p>
          </p:txBody>
        </p:sp>
        <p:sp>
          <p:nvSpPr>
            <p:cNvPr id="1067" name="Text Box 55"/>
            <p:cNvSpPr txBox="1">
              <a:spLocks noChangeArrowheads="1"/>
            </p:cNvSpPr>
            <p:nvPr/>
          </p:nvSpPr>
          <p:spPr bwMode="auto">
            <a:xfrm>
              <a:off x="2133" y="4042"/>
              <a:ext cx="112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spcBef>
                  <a:spcPts val="300"/>
                </a:spcBef>
              </a:pPr>
              <a:r>
                <a:rPr lang="en-US" sz="1400">
                  <a:latin typeface="Times New Roman" pitchFamily="18" charset="0"/>
                </a:rPr>
                <a:t>RESPONSIVENESS</a:t>
              </a:r>
            </a:p>
          </p:txBody>
        </p:sp>
        <p:sp>
          <p:nvSpPr>
            <p:cNvPr id="1068" name="Rectangle 56"/>
            <p:cNvSpPr>
              <a:spLocks noChangeArrowheads="1"/>
            </p:cNvSpPr>
            <p:nvPr/>
          </p:nvSpPr>
          <p:spPr bwMode="auto">
            <a:xfrm rot="5400000">
              <a:off x="1158" y="3657"/>
              <a:ext cx="230" cy="979"/>
            </a:xfrm>
            <a:prstGeom prst="rect">
              <a:avLst/>
            </a:prstGeom>
            <a:solidFill>
              <a:srgbClr val="FFFFFF"/>
            </a:solidFill>
            <a:ln w="9525">
              <a:solidFill>
                <a:srgbClr val="000000"/>
              </a:solidFill>
              <a:miter lim="800000"/>
              <a:headEnd/>
              <a:tailEnd/>
            </a:ln>
          </p:spPr>
          <p:txBody>
            <a:bodyPr/>
            <a:lstStyle/>
            <a:p>
              <a:endParaRPr lang="en-US"/>
            </a:p>
          </p:txBody>
        </p:sp>
        <p:sp>
          <p:nvSpPr>
            <p:cNvPr id="1069" name="Line 57"/>
            <p:cNvSpPr>
              <a:spLocks noChangeShapeType="1"/>
            </p:cNvSpPr>
            <p:nvPr/>
          </p:nvSpPr>
          <p:spPr bwMode="auto">
            <a:xfrm>
              <a:off x="783" y="4147"/>
              <a:ext cx="979"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0" name="Text Box 58"/>
            <p:cNvSpPr txBox="1">
              <a:spLocks noChangeArrowheads="1"/>
            </p:cNvSpPr>
            <p:nvPr/>
          </p:nvSpPr>
          <p:spPr bwMode="auto">
            <a:xfrm>
              <a:off x="783" y="4016"/>
              <a:ext cx="97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000" dirty="0">
                  <a:solidFill>
                    <a:schemeClr val="bg1"/>
                  </a:solidFill>
                  <a:latin typeface="Times New Roman" pitchFamily="18" charset="0"/>
                </a:rPr>
                <a:t>Low</a:t>
              </a:r>
            </a:p>
            <a:p>
              <a:pPr algn="ctr"/>
              <a:r>
                <a:rPr lang="en-US" sz="1000" dirty="0">
                  <a:solidFill>
                    <a:schemeClr val="bg1"/>
                  </a:solidFill>
                  <a:latin typeface="Times New Roman" pitchFamily="18" charset="0"/>
                </a:rPr>
                <a:t>Task Oriented</a:t>
              </a:r>
              <a:endParaRPr lang="en-US" sz="1000" b="0" dirty="0">
                <a:solidFill>
                  <a:schemeClr val="bg1"/>
                </a:solidFill>
                <a:latin typeface="Times New Roman" pitchFamily="18" charset="0"/>
              </a:endParaRPr>
            </a:p>
          </p:txBody>
        </p:sp>
        <p:grpSp>
          <p:nvGrpSpPr>
            <p:cNvPr id="1071" name="Group 59"/>
            <p:cNvGrpSpPr>
              <a:grpSpLocks/>
            </p:cNvGrpSpPr>
            <p:nvPr/>
          </p:nvGrpSpPr>
          <p:grpSpPr bwMode="auto">
            <a:xfrm>
              <a:off x="3662" y="4032"/>
              <a:ext cx="980" cy="230"/>
              <a:chOff x="8928" y="12384"/>
              <a:chExt cx="2448" cy="576"/>
            </a:xfrm>
          </p:grpSpPr>
          <p:sp>
            <p:nvSpPr>
              <p:cNvPr id="1087" name="Rectangle 60"/>
              <p:cNvSpPr>
                <a:spLocks noChangeArrowheads="1"/>
              </p:cNvSpPr>
              <p:nvPr/>
            </p:nvSpPr>
            <p:spPr bwMode="auto">
              <a:xfrm rot="5400000">
                <a:off x="9864" y="11448"/>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8" name="Line 61"/>
              <p:cNvSpPr>
                <a:spLocks noChangeShapeType="1"/>
              </p:cNvSpPr>
              <p:nvPr/>
            </p:nvSpPr>
            <p:spPr bwMode="auto">
              <a:xfrm>
                <a:off x="8928" y="12672"/>
                <a:ext cx="2448"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2" name="Text Box 62"/>
            <p:cNvSpPr txBox="1">
              <a:spLocks noChangeArrowheads="1"/>
            </p:cNvSpPr>
            <p:nvPr/>
          </p:nvSpPr>
          <p:spPr bwMode="auto">
            <a:xfrm>
              <a:off x="3662" y="4008"/>
              <a:ext cx="980"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000" dirty="0">
                  <a:solidFill>
                    <a:schemeClr val="bg1"/>
                  </a:solidFill>
                  <a:latin typeface="Times New Roman" pitchFamily="18" charset="0"/>
                </a:rPr>
                <a:t>High</a:t>
              </a:r>
            </a:p>
            <a:p>
              <a:pPr algn="ctr"/>
              <a:r>
                <a:rPr lang="en-US" sz="1000" dirty="0">
                  <a:solidFill>
                    <a:schemeClr val="bg1"/>
                  </a:solidFill>
                  <a:latin typeface="Times New Roman" pitchFamily="18" charset="0"/>
                </a:rPr>
                <a:t>Relationship Oriented</a:t>
              </a:r>
              <a:endParaRPr lang="en-US" sz="1000" b="0" dirty="0">
                <a:solidFill>
                  <a:schemeClr val="bg1"/>
                </a:solidFill>
                <a:latin typeface="Times New Roman" pitchFamily="18" charset="0"/>
              </a:endParaRPr>
            </a:p>
          </p:txBody>
        </p:sp>
        <p:sp>
          <p:nvSpPr>
            <p:cNvPr id="1073" name="Line 63"/>
            <p:cNvSpPr>
              <a:spLocks noChangeShapeType="1"/>
            </p:cNvSpPr>
            <p:nvPr/>
          </p:nvSpPr>
          <p:spPr bwMode="auto">
            <a:xfrm>
              <a:off x="3218" y="4147"/>
              <a:ext cx="38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1074" name="Group 64"/>
            <p:cNvGrpSpPr>
              <a:grpSpLocks/>
            </p:cNvGrpSpPr>
            <p:nvPr/>
          </p:nvGrpSpPr>
          <p:grpSpPr bwMode="auto">
            <a:xfrm rot="-5400000">
              <a:off x="207" y="3456"/>
              <a:ext cx="748" cy="288"/>
              <a:chOff x="2880" y="12960"/>
              <a:chExt cx="2448" cy="576"/>
            </a:xfrm>
          </p:grpSpPr>
          <p:sp>
            <p:nvSpPr>
              <p:cNvPr id="1085" name="Rectangle 65"/>
              <p:cNvSpPr>
                <a:spLocks noChangeArrowheads="1"/>
              </p:cNvSpPr>
              <p:nvPr/>
            </p:nvSpPr>
            <p:spPr bwMode="auto">
              <a:xfrm rot="5400000">
                <a:off x="3816" y="12024"/>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6" name="Line 66"/>
              <p:cNvSpPr>
                <a:spLocks noChangeShapeType="1"/>
              </p:cNvSpPr>
              <p:nvPr/>
            </p:nvSpPr>
            <p:spPr bwMode="auto">
              <a:xfrm>
                <a:off x="2880" y="13248"/>
                <a:ext cx="244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5" name="Line 67"/>
            <p:cNvSpPr>
              <a:spLocks noChangeShapeType="1"/>
            </p:cNvSpPr>
            <p:nvPr/>
          </p:nvSpPr>
          <p:spPr bwMode="auto">
            <a:xfrm rot="10794032">
              <a:off x="1819" y="4147"/>
              <a:ext cx="34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6" name="Text Box 68"/>
            <p:cNvSpPr txBox="1">
              <a:spLocks noChangeArrowheads="1"/>
            </p:cNvSpPr>
            <p:nvPr/>
          </p:nvSpPr>
          <p:spPr bwMode="auto">
            <a:xfrm rot="-5400000">
              <a:off x="226" y="3462"/>
              <a:ext cx="752"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a:solidFill>
                    <a:schemeClr val="bg1"/>
                  </a:solidFill>
                  <a:latin typeface="Times New Roman" pitchFamily="18" charset="0"/>
                </a:rPr>
                <a:t>Low</a:t>
              </a:r>
            </a:p>
            <a:p>
              <a:pPr algn="ctr"/>
              <a:r>
                <a:rPr lang="en-US" sz="1200">
                  <a:solidFill>
                    <a:schemeClr val="bg1"/>
                  </a:solidFill>
                  <a:latin typeface="Times New Roman" pitchFamily="18" charset="0"/>
                </a:rPr>
                <a:t>Slower Pace</a:t>
              </a:r>
            </a:p>
          </p:txBody>
        </p:sp>
        <p:grpSp>
          <p:nvGrpSpPr>
            <p:cNvPr id="1077" name="Group 69"/>
            <p:cNvGrpSpPr>
              <a:grpSpLocks/>
            </p:cNvGrpSpPr>
            <p:nvPr/>
          </p:nvGrpSpPr>
          <p:grpSpPr bwMode="auto">
            <a:xfrm rot="-5400000">
              <a:off x="206" y="519"/>
              <a:ext cx="749" cy="288"/>
              <a:chOff x="2880" y="12960"/>
              <a:chExt cx="2448" cy="576"/>
            </a:xfrm>
          </p:grpSpPr>
          <p:sp>
            <p:nvSpPr>
              <p:cNvPr id="1083" name="Rectangle 70"/>
              <p:cNvSpPr>
                <a:spLocks noChangeArrowheads="1"/>
              </p:cNvSpPr>
              <p:nvPr/>
            </p:nvSpPr>
            <p:spPr bwMode="auto">
              <a:xfrm rot="5400000">
                <a:off x="3816" y="12024"/>
                <a:ext cx="576" cy="2448"/>
              </a:xfrm>
              <a:prstGeom prst="rect">
                <a:avLst/>
              </a:prstGeom>
              <a:solidFill>
                <a:srgbClr val="FFFFFF"/>
              </a:solidFill>
              <a:ln w="9525">
                <a:solidFill>
                  <a:srgbClr val="000000"/>
                </a:solidFill>
                <a:miter lim="800000"/>
                <a:headEnd/>
                <a:tailEnd/>
              </a:ln>
            </p:spPr>
            <p:txBody>
              <a:bodyPr/>
              <a:lstStyle/>
              <a:p>
                <a:endParaRPr lang="en-US"/>
              </a:p>
            </p:txBody>
          </p:sp>
          <p:sp>
            <p:nvSpPr>
              <p:cNvPr id="1084" name="Line 71"/>
              <p:cNvSpPr>
                <a:spLocks noChangeShapeType="1"/>
              </p:cNvSpPr>
              <p:nvPr/>
            </p:nvSpPr>
            <p:spPr bwMode="auto">
              <a:xfrm>
                <a:off x="2880" y="13248"/>
                <a:ext cx="244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078" name="Text Box 72"/>
            <p:cNvSpPr txBox="1">
              <a:spLocks noChangeArrowheads="1"/>
            </p:cNvSpPr>
            <p:nvPr/>
          </p:nvSpPr>
          <p:spPr bwMode="auto">
            <a:xfrm rot="-5400000">
              <a:off x="213" y="496"/>
              <a:ext cx="752"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200">
                  <a:solidFill>
                    <a:schemeClr val="bg1"/>
                  </a:solidFill>
                  <a:latin typeface="Times New Roman" pitchFamily="18" charset="0"/>
                </a:rPr>
                <a:t>High</a:t>
              </a:r>
            </a:p>
            <a:p>
              <a:pPr algn="ctr"/>
              <a:r>
                <a:rPr lang="en-US" sz="1200">
                  <a:solidFill>
                    <a:schemeClr val="bg1"/>
                  </a:solidFill>
                  <a:latin typeface="Times New Roman" pitchFamily="18" charset="0"/>
                </a:rPr>
                <a:t>Fast Pace</a:t>
              </a:r>
              <a:endParaRPr lang="en-US" sz="1200" b="0">
                <a:solidFill>
                  <a:schemeClr val="bg1"/>
                </a:solidFill>
                <a:latin typeface="Times New Roman" pitchFamily="18" charset="0"/>
              </a:endParaRPr>
            </a:p>
          </p:txBody>
        </p:sp>
        <p:sp>
          <p:nvSpPr>
            <p:cNvPr id="1079" name="Text Box 73"/>
            <p:cNvSpPr txBox="1">
              <a:spLocks noChangeArrowheads="1"/>
            </p:cNvSpPr>
            <p:nvPr/>
          </p:nvSpPr>
          <p:spPr bwMode="auto">
            <a:xfrm rot="-5400000">
              <a:off x="1" y="1999"/>
              <a:ext cx="1118" cy="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a:r>
                <a:rPr lang="en-US" sz="1400">
                  <a:latin typeface="Times New Roman" pitchFamily="18" charset="0"/>
                </a:rPr>
                <a:t>ASSERTIVENESS</a:t>
              </a:r>
            </a:p>
          </p:txBody>
        </p:sp>
        <p:sp>
          <p:nvSpPr>
            <p:cNvPr id="1080" name="Line 74"/>
            <p:cNvSpPr>
              <a:spLocks noChangeShapeType="1"/>
            </p:cNvSpPr>
            <p:nvPr/>
          </p:nvSpPr>
          <p:spPr bwMode="auto">
            <a:xfrm rot="10800000">
              <a:off x="552" y="1095"/>
              <a:ext cx="0" cy="46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81" name="Line 75"/>
            <p:cNvSpPr>
              <a:spLocks noChangeShapeType="1"/>
            </p:cNvSpPr>
            <p:nvPr/>
          </p:nvSpPr>
          <p:spPr bwMode="auto">
            <a:xfrm rot="-5">
              <a:off x="552" y="2649"/>
              <a:ext cx="1" cy="51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82" name="Text Box 76"/>
            <p:cNvSpPr txBox="1">
              <a:spLocks noChangeArrowheads="1"/>
            </p:cNvSpPr>
            <p:nvPr/>
          </p:nvSpPr>
          <p:spPr bwMode="auto">
            <a:xfrm>
              <a:off x="920" y="1952"/>
              <a:ext cx="72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endParaRPr lang="en-US" sz="2400" b="0">
                <a:latin typeface="Times New Roman" pitchFamily="18" charset="0"/>
              </a:endParaRPr>
            </a:p>
          </p:txBody>
        </p:sp>
      </p:grpSp>
    </p:spTree>
    <p:extLst>
      <p:ext uri="{BB962C8B-B14F-4D97-AF65-F5344CB8AC3E}">
        <p14:creationId xmlns:p14="http://schemas.microsoft.com/office/powerpoint/2010/main" val="4010349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93" name="Group 85"/>
          <p:cNvGraphicFramePr>
            <a:graphicFrameLocks noGrp="1"/>
          </p:cNvGraphicFramePr>
          <p:nvPr>
            <p:ph/>
            <p:extLst>
              <p:ext uri="{D42A27DB-BD31-4B8C-83A1-F6EECF244321}">
                <p14:modId xmlns:p14="http://schemas.microsoft.com/office/powerpoint/2010/main" val="2685338298"/>
              </p:ext>
            </p:extLst>
          </p:nvPr>
        </p:nvGraphicFramePr>
        <p:xfrm>
          <a:off x="2100105" y="361740"/>
          <a:ext cx="6358095" cy="5789824"/>
        </p:xfrm>
        <a:graphic>
          <a:graphicData uri="http://schemas.openxmlformats.org/drawingml/2006/table">
            <a:tbl>
              <a:tblPr/>
              <a:tblGrid>
                <a:gridCol w="4178086">
                  <a:extLst>
                    <a:ext uri="{9D8B030D-6E8A-4147-A177-3AD203B41FA5}">
                      <a16:colId xmlns:a16="http://schemas.microsoft.com/office/drawing/2014/main" val="20000"/>
                    </a:ext>
                  </a:extLst>
                </a:gridCol>
                <a:gridCol w="512287">
                  <a:extLst>
                    <a:ext uri="{9D8B030D-6E8A-4147-A177-3AD203B41FA5}">
                      <a16:colId xmlns:a16="http://schemas.microsoft.com/office/drawing/2014/main" val="20001"/>
                    </a:ext>
                  </a:extLst>
                </a:gridCol>
                <a:gridCol w="577718">
                  <a:extLst>
                    <a:ext uri="{9D8B030D-6E8A-4147-A177-3AD203B41FA5}">
                      <a16:colId xmlns:a16="http://schemas.microsoft.com/office/drawing/2014/main" val="20002"/>
                    </a:ext>
                  </a:extLst>
                </a:gridCol>
                <a:gridCol w="512286">
                  <a:extLst>
                    <a:ext uri="{9D8B030D-6E8A-4147-A177-3AD203B41FA5}">
                      <a16:colId xmlns:a16="http://schemas.microsoft.com/office/drawing/2014/main" val="20003"/>
                    </a:ext>
                  </a:extLst>
                </a:gridCol>
                <a:gridCol w="577718">
                  <a:extLst>
                    <a:ext uri="{9D8B030D-6E8A-4147-A177-3AD203B41FA5}">
                      <a16:colId xmlns:a16="http://schemas.microsoft.com/office/drawing/2014/main" val="20004"/>
                    </a:ext>
                  </a:extLst>
                </a:gridCol>
              </a:tblGrid>
              <a:tr h="530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D</a:t>
                      </a:r>
                      <a:endParaRPr kumimoji="0" lang="en-US" sz="2400" b="1" i="0" u="none" strike="noStrike" cap="none" normalizeH="0" baseline="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I</a:t>
                      </a:r>
                      <a:endParaRPr kumimoji="0" lang="en-US" sz="2400" b="1" i="0" u="none" strike="noStrike" cap="none" normalizeH="0" baseline="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S</a:t>
                      </a:r>
                      <a:endParaRPr kumimoji="0" lang="en-US" sz="2400" b="1" i="0" u="none" strike="noStrike" cap="none" normalizeH="0" baseline="0">
                        <a:ln>
                          <a:noFill/>
                        </a:ln>
                        <a:solidFill>
                          <a:schemeClr val="tx1"/>
                        </a:solidFill>
                        <a:effectLst/>
                        <a:latin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Times New Roman" pitchFamily="18" charset="0"/>
                        </a:rPr>
                        <a:t>C</a:t>
                      </a:r>
                      <a:endParaRPr kumimoji="0" lang="en-US" sz="2400" b="1" i="0" u="none" strike="noStrike" cap="none" normalizeH="0" baseline="0">
                        <a:ln>
                          <a:noFill/>
                        </a:ln>
                        <a:solidFill>
                          <a:schemeClr val="tx1"/>
                        </a:solidFill>
                        <a:effectLst/>
                        <a:latin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  Results orientation</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  Listening ability</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  Approachable</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  Future orientation</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5.  Sensitivity to criticism</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76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6.  Tendency to use logic</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7.  Express aggression</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8.  Trusts others</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9.  Verbal skills</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10.  Self-Discipline</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11.  Ego strength</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76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12.  Consistency in performance</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13.  Expectations of self</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2</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3754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14.  Expectations of others</a:t>
                      </a:r>
                      <a:endParaRPr kumimoji="0" lang="en-US" sz="2400" b="1" i="0" u="none" strike="noStrike" cap="none" normalizeH="0" baseline="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1</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4</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cs typeface="Times New Roman" pitchFamily="18" charset="0"/>
                        </a:rPr>
                        <a:t>3</a:t>
                      </a:r>
                      <a:endParaRPr kumimoji="0" lang="en-US" sz="24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Times New Roman" pitchFamily="18" charset="0"/>
                        </a:rPr>
                        <a:t>2</a:t>
                      </a:r>
                      <a:endParaRPr kumimoji="0" lang="en-US" sz="2400" b="1" i="0" u="none" strike="noStrike" cap="none" normalizeH="0" baseline="0" dirty="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4"/>
                  </a:ext>
                </a:extLst>
              </a:tr>
            </a:tbl>
          </a:graphicData>
        </a:graphic>
      </p:graphicFrame>
      <p:sp>
        <p:nvSpPr>
          <p:cNvPr id="46159" name="Footer Placeholder 2"/>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b="0"/>
              <a:t>© Leadership Resources &amp; Consulting</a:t>
            </a:r>
          </a:p>
        </p:txBody>
      </p:sp>
      <p:sp>
        <p:nvSpPr>
          <p:cNvPr id="222210" name="Text Box 2"/>
          <p:cNvSpPr txBox="1">
            <a:spLocks noChangeArrowheads="1"/>
          </p:cNvSpPr>
          <p:nvPr/>
        </p:nvSpPr>
        <p:spPr bwMode="auto">
          <a:xfrm rot="-5400000">
            <a:off x="-2614424" y="2641789"/>
            <a:ext cx="6859588" cy="1569660"/>
          </a:xfrm>
          <a:prstGeom prst="rect">
            <a:avLst/>
          </a:prstGeom>
          <a:noFill/>
          <a:ln w="9525">
            <a:noFill/>
            <a:miter lim="800000"/>
            <a:headEnd/>
            <a:tailEnd/>
          </a:ln>
          <a:effectLst/>
        </p:spPr>
        <p:txBody>
          <a:bodyPr>
            <a:spAutoFit/>
          </a:bodyPr>
          <a:lstStyle>
            <a:defPPr>
              <a:defRPr lang="en-US"/>
            </a:defPPr>
            <a:lvl1pPr algn="ctr">
              <a:spcBef>
                <a:spcPct val="50000"/>
              </a:spcBef>
              <a:defRPr sz="4800" b="1">
                <a:solidFill>
                  <a:srgbClr val="FFFF00"/>
                </a:solidFill>
                <a:latin typeface="Times New Roman" pitchFamily="18" charset="0"/>
              </a:defRPr>
            </a:lvl1pPr>
          </a:lstStyle>
          <a:p>
            <a:r>
              <a:rPr lang="en-US"/>
              <a:t>Behavioral Characteristics</a:t>
            </a:r>
          </a:p>
        </p:txBody>
      </p:sp>
    </p:spTree>
    <p:extLst>
      <p:ext uri="{BB962C8B-B14F-4D97-AF65-F5344CB8AC3E}">
        <p14:creationId xmlns:p14="http://schemas.microsoft.com/office/powerpoint/2010/main" val="3653739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8360538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6224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36600" y="1536700"/>
            <a:ext cx="8229600" cy="4525963"/>
          </a:xfrm>
        </p:spPr>
        <p:txBody>
          <a:bodyPr>
            <a:normAutofit/>
          </a:bodyPr>
          <a:lstStyle/>
          <a:p>
            <a:pPr marL="0" indent="0">
              <a:buNone/>
            </a:pPr>
            <a:r>
              <a:rPr lang="en-US" b="1" dirty="0"/>
              <a:t>Behavior Versus Personality</a:t>
            </a:r>
            <a:endParaRPr lang="en-US" dirty="0"/>
          </a:p>
          <a:p>
            <a:pPr marL="0" indent="0">
              <a:buNone/>
            </a:pPr>
            <a:r>
              <a:rPr lang="en-US" dirty="0"/>
              <a:t>  </a:t>
            </a:r>
          </a:p>
          <a:p>
            <a:pPr marL="0" indent="0">
              <a:buNone/>
            </a:pPr>
            <a:r>
              <a:rPr lang="en-US" b="1" i="1" dirty="0"/>
              <a:t>Personality</a:t>
            </a:r>
            <a:r>
              <a:rPr lang="en-US" dirty="0"/>
              <a:t> is defined as “the pattern of collective character, behavior, temperamental, emotional, and mental traits of an individual.”  Personality is very complex and consists of multiple factors.</a:t>
            </a:r>
          </a:p>
          <a:p>
            <a:pPr marL="0" indent="0">
              <a:buNone/>
            </a:pPr>
            <a:r>
              <a:rPr lang="en-US" dirty="0"/>
              <a:t> </a:t>
            </a: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66"/>
                </a:solidFill>
                <a:effectLst>
                  <a:outerShdw blurRad="38100" dist="38100" dir="2700000" algn="tl">
                    <a:srgbClr val="C0C0C0"/>
                  </a:outerShdw>
                </a:effectLst>
                <a:latin typeface="Times New Roman" pitchFamily="18" charset="0"/>
                <a:cs typeface="Times New Roman" pitchFamily="18" charset="0"/>
              </a:rPr>
              <a:t>Overview</a:t>
            </a:r>
          </a:p>
        </p:txBody>
      </p:sp>
    </p:spTree>
    <p:extLst>
      <p:ext uri="{BB962C8B-B14F-4D97-AF65-F5344CB8AC3E}">
        <p14:creationId xmlns:p14="http://schemas.microsoft.com/office/powerpoint/2010/main" val="89329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736600" y="1536700"/>
            <a:ext cx="8229600" cy="4525963"/>
          </a:xfrm>
        </p:spPr>
        <p:txBody>
          <a:bodyPr>
            <a:normAutofit fontScale="85000" lnSpcReduction="20000"/>
          </a:bodyPr>
          <a:lstStyle/>
          <a:p>
            <a:pPr marL="0" indent="0">
              <a:buNone/>
            </a:pPr>
            <a:r>
              <a:rPr lang="en-US" b="1" dirty="0"/>
              <a:t>Behavior Versus Personality</a:t>
            </a:r>
            <a:endParaRPr lang="en-US" dirty="0"/>
          </a:p>
          <a:p>
            <a:pPr marL="0" indent="0">
              <a:buNone/>
            </a:pPr>
            <a:r>
              <a:rPr lang="en-US" dirty="0"/>
              <a:t> </a:t>
            </a:r>
          </a:p>
          <a:p>
            <a:pPr marL="0" indent="0">
              <a:buNone/>
            </a:pPr>
            <a:r>
              <a:rPr lang="en-US" b="1" i="1" dirty="0"/>
              <a:t>Behavior</a:t>
            </a:r>
            <a:r>
              <a:rPr lang="en-US" b="1" dirty="0"/>
              <a:t> </a:t>
            </a:r>
            <a:r>
              <a:rPr lang="en-US" dirty="0"/>
              <a:t>is defined as “ones actions or reactions under specified circumstances.” Behavior is observable.</a:t>
            </a:r>
          </a:p>
          <a:p>
            <a:pPr marL="0" indent="0">
              <a:buNone/>
            </a:pPr>
            <a:r>
              <a:rPr lang="en-US" dirty="0"/>
              <a:t> </a:t>
            </a:r>
          </a:p>
          <a:p>
            <a:pPr marL="0" indent="0">
              <a:buNone/>
            </a:pPr>
            <a:r>
              <a:rPr lang="en-US" dirty="0"/>
              <a:t>The distinction, then, we could make is that </a:t>
            </a:r>
            <a:r>
              <a:rPr lang="en-US" i="1" dirty="0"/>
              <a:t>personality </a:t>
            </a:r>
            <a:r>
              <a:rPr lang="en-US" dirty="0"/>
              <a:t>is our overall way of looking at a person – the totality of qualities, cultural values, beliefs, emotional make-up, skills, abilities, and traits particular to an individual.  </a:t>
            </a:r>
            <a:r>
              <a:rPr lang="en-US" i="1" dirty="0"/>
              <a:t>Behavior</a:t>
            </a:r>
            <a:r>
              <a:rPr lang="en-US" dirty="0"/>
              <a:t>, on the other hand, is the way we respond to a specific situation.  It is the </a:t>
            </a:r>
            <a:r>
              <a:rPr lang="en-US" i="1" dirty="0"/>
              <a:t>outward expression</a:t>
            </a:r>
            <a:r>
              <a:rPr lang="en-US" dirty="0"/>
              <a:t> of who we are.</a:t>
            </a:r>
          </a:p>
          <a:p>
            <a:pPr algn="ctr" eaLnBrk="1" hangingPunct="1">
              <a:buFontTx/>
              <a:buNone/>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8644" name="Text Box 4"/>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66"/>
                </a:solidFill>
                <a:effectLst>
                  <a:outerShdw blurRad="38100" dist="38100" dir="2700000" algn="tl">
                    <a:srgbClr val="C0C0C0"/>
                  </a:outerShdw>
                </a:effectLst>
                <a:latin typeface="Times New Roman" pitchFamily="18" charset="0"/>
                <a:cs typeface="Times New Roman" pitchFamily="18" charset="0"/>
              </a:rPr>
              <a:t>Overview</a:t>
            </a:r>
          </a:p>
        </p:txBody>
      </p:sp>
    </p:spTree>
    <p:extLst>
      <p:ext uri="{BB962C8B-B14F-4D97-AF65-F5344CB8AC3E}">
        <p14:creationId xmlns:p14="http://schemas.microsoft.com/office/powerpoint/2010/main" val="16684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xEl>
                                              <p:pRg st="4" end="4"/>
                                            </p:txEl>
                                          </p:spTgt>
                                        </p:tgtEl>
                                        <p:attrNameLst>
                                          <p:attrName>style.visibility</p:attrName>
                                        </p:attrNameLst>
                                      </p:cBhvr>
                                      <p:to>
                                        <p:strVal val="visible"/>
                                      </p:to>
                                    </p:set>
                                    <p:animEffect transition="in" filter="wheel(1)">
                                      <p:cBhvr>
                                        <p:cTn id="7" dur="20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575045" y="419833"/>
            <a:ext cx="7543800" cy="6059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2590" tIns="51296" rIns="102590" bIns="51296">
            <a:spAutoFit/>
          </a:bodyPr>
          <a:lstStyle/>
          <a:p>
            <a:pPr marL="509588" indent="-509588" defTabSz="1019175" eaLnBrk="0" hangingPunct="0">
              <a:spcBef>
                <a:spcPts val="663"/>
              </a:spcBef>
              <a:spcAft>
                <a:spcPts val="663"/>
              </a:spcAft>
              <a:buClr>
                <a:srgbClr val="FF0000"/>
              </a:buClr>
              <a:buFontTx/>
              <a:buChar char="•"/>
            </a:pPr>
            <a:r>
              <a:rPr lang="en-US" sz="3600" dirty="0">
                <a:effectLst>
                  <a:outerShdw blurRad="38100" dist="38100" dir="2700000" algn="tl">
                    <a:srgbClr val="000000">
                      <a:alpha val="43137"/>
                    </a:srgbClr>
                  </a:outerShdw>
                </a:effectLst>
                <a:latin typeface="Times New Roman" pitchFamily="18" charset="0"/>
                <a:cs typeface="Times New Roman" pitchFamily="18" charset="0"/>
              </a:rPr>
              <a:t>Understand your work behavioral tendencies and develop an understanding of how these styles may affect others.</a:t>
            </a:r>
          </a:p>
          <a:p>
            <a:pPr marL="509588" indent="-509588" defTabSz="1019175" eaLnBrk="0" hangingPunct="0">
              <a:spcBef>
                <a:spcPts val="663"/>
              </a:spcBef>
              <a:spcAft>
                <a:spcPts val="663"/>
              </a:spcAft>
              <a:buClr>
                <a:srgbClr val="FF0000"/>
              </a:buClr>
              <a:buFontTx/>
              <a:buChar char="•"/>
            </a:pPr>
            <a:r>
              <a:rPr lang="en-US" sz="3600" dirty="0">
                <a:effectLst>
                  <a:outerShdw blurRad="38100" dist="38100" dir="2700000" algn="tl">
                    <a:srgbClr val="000000">
                      <a:alpha val="43137"/>
                    </a:srgbClr>
                  </a:outerShdw>
                </a:effectLst>
                <a:latin typeface="Times New Roman" pitchFamily="18" charset="0"/>
                <a:cs typeface="Times New Roman" pitchFamily="18" charset="0"/>
              </a:rPr>
              <a:t>Understand, respect, appreciate, and value individual differences.</a:t>
            </a:r>
          </a:p>
          <a:p>
            <a:pPr marL="509588" indent="-509588" defTabSz="1019175" eaLnBrk="0" hangingPunct="0">
              <a:spcBef>
                <a:spcPts val="663"/>
              </a:spcBef>
              <a:spcAft>
                <a:spcPts val="663"/>
              </a:spcAft>
              <a:buClr>
                <a:srgbClr val="FF0000"/>
              </a:buClr>
              <a:buFontTx/>
              <a:buChar char="•"/>
            </a:pPr>
            <a:r>
              <a:rPr lang="en-US" sz="3600" dirty="0">
                <a:effectLst>
                  <a:outerShdw blurRad="38100" dist="38100" dir="2700000" algn="tl">
                    <a:srgbClr val="000000">
                      <a:alpha val="43137"/>
                    </a:srgbClr>
                  </a:outerShdw>
                </a:effectLst>
                <a:latin typeface="Times New Roman" pitchFamily="18" charset="0"/>
                <a:cs typeface="Times New Roman" pitchFamily="18" charset="0"/>
              </a:rPr>
              <a:t>Enhance your effectiveness in accomplishing better communication through style flexibility.</a:t>
            </a:r>
          </a:p>
          <a:p>
            <a:pPr defTabSz="1019175" eaLnBrk="0" hangingPunct="0">
              <a:spcBef>
                <a:spcPts val="663"/>
              </a:spcBef>
              <a:buClr>
                <a:srgbClr val="FF0000"/>
              </a:buClr>
            </a:pPr>
            <a:endParaRPr lang="en-US" sz="2800" dirty="0"/>
          </a:p>
        </p:txBody>
      </p:sp>
      <p:sp>
        <p:nvSpPr>
          <p:cNvPr id="279557" name="Text Box 5"/>
          <p:cNvSpPr txBox="1">
            <a:spLocks noChangeArrowheads="1"/>
          </p:cNvSpPr>
          <p:nvPr/>
        </p:nvSpPr>
        <p:spPr bwMode="auto">
          <a:xfrm rot="-5400000">
            <a:off x="-3124749" y="3106676"/>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66"/>
                </a:solidFill>
                <a:effectLst>
                  <a:outerShdw blurRad="38100" dist="38100" dir="2700000" algn="tl">
                    <a:srgbClr val="C0C0C0"/>
                  </a:outerShdw>
                </a:effectLst>
                <a:latin typeface="Times New Roman" pitchFamily="18" charset="0"/>
                <a:cs typeface="Times New Roman" pitchFamily="18" charset="0"/>
              </a:rPr>
              <a:t>Session Goals</a:t>
            </a:r>
          </a:p>
        </p:txBody>
      </p:sp>
    </p:spTree>
    <p:extLst>
      <p:ext uri="{BB962C8B-B14F-4D97-AF65-F5344CB8AC3E}">
        <p14:creationId xmlns:p14="http://schemas.microsoft.com/office/powerpoint/2010/main" val="17679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Effect transition="in" filter="fade">
                                      <p:cBhvr>
                                        <p:cTn id="7" dur="1000"/>
                                        <p:tgtEl>
                                          <p:spTgt spid="7170">
                                            <p:txEl>
                                              <p:pRg st="1" end="1"/>
                                            </p:txEl>
                                          </p:spTgt>
                                        </p:tgtEl>
                                      </p:cBhvr>
                                    </p:animEffect>
                                    <p:anim calcmode="lin" valueType="num">
                                      <p:cBhvr>
                                        <p:cTn id="8" dur="1000" fill="hold"/>
                                        <p:tgtEl>
                                          <p:spTgt spid="717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170">
                                            <p:txEl>
                                              <p:pRg st="2" end="2"/>
                                            </p:txEl>
                                          </p:spTgt>
                                        </p:tgtEl>
                                        <p:attrNameLst>
                                          <p:attrName>style.visibility</p:attrName>
                                        </p:attrNameLst>
                                      </p:cBhvr>
                                      <p:to>
                                        <p:strVal val="visible"/>
                                      </p:to>
                                    </p:set>
                                    <p:animEffect transition="in" filter="wipe(down)">
                                      <p:cBhvr>
                                        <p:cTn id="14"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1371600" y="381000"/>
            <a:ext cx="7772400" cy="6224588"/>
          </a:xfrm>
        </p:spPr>
        <p:txBody>
          <a:bodyPr/>
          <a:lstStyle/>
          <a:p>
            <a:pPr marL="609600" indent="-609600" eaLnBrk="1" hangingPunct="1"/>
            <a:r>
              <a:rPr lang="en-US" sz="3100" dirty="0"/>
              <a:t>Hippocrates – 400 BC – Observed four different areas of behavior</a:t>
            </a:r>
          </a:p>
          <a:p>
            <a:pPr marL="990600" lvl="1" indent="-533400" eaLnBrk="1" hangingPunct="1"/>
            <a:r>
              <a:rPr lang="en-US" sz="2700" dirty="0"/>
              <a:t>Blood</a:t>
            </a:r>
          </a:p>
          <a:p>
            <a:pPr marL="990600" lvl="1" indent="-533400" eaLnBrk="1" hangingPunct="1"/>
            <a:r>
              <a:rPr lang="en-US" sz="2700" dirty="0"/>
              <a:t>Black Bile</a:t>
            </a:r>
          </a:p>
          <a:p>
            <a:pPr marL="990600" lvl="1" indent="-533400" eaLnBrk="1" hangingPunct="1"/>
            <a:r>
              <a:rPr lang="en-US" sz="2700" dirty="0"/>
              <a:t>Yellow Bile</a:t>
            </a:r>
          </a:p>
          <a:p>
            <a:pPr marL="990600" lvl="1" indent="-533400" eaLnBrk="1" hangingPunct="1"/>
            <a:r>
              <a:rPr lang="en-US" sz="2700" dirty="0"/>
              <a:t>Phlegm</a:t>
            </a:r>
          </a:p>
          <a:p>
            <a:pPr marL="609600" indent="-609600" eaLnBrk="1" hangingPunct="1"/>
            <a:r>
              <a:rPr lang="en-US" sz="3100" dirty="0"/>
              <a:t>Jung -  1921 – refined the four types</a:t>
            </a:r>
          </a:p>
          <a:p>
            <a:pPr marL="609600" indent="-609600" eaLnBrk="1" hangingPunct="1"/>
            <a:r>
              <a:rPr lang="en-US" sz="3100" dirty="0"/>
              <a:t>Marsten – 1928 – Published “Emotions of Normal People” and identified the behavioral theory we use today</a:t>
            </a:r>
          </a:p>
          <a:p>
            <a:pPr marL="609600" indent="-609600" eaLnBrk="1" hangingPunct="1"/>
            <a:endParaRPr lang="en-US" sz="4400" dirty="0"/>
          </a:p>
        </p:txBody>
      </p:sp>
      <p:sp>
        <p:nvSpPr>
          <p:cNvPr id="147459" name="Text Box 3"/>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00"/>
                </a:solidFill>
                <a:effectLst>
                  <a:outerShdw blurRad="38100" dist="38100" dir="2700000" algn="tl">
                    <a:srgbClr val="C0C0C0"/>
                  </a:outerShdw>
                </a:effectLst>
                <a:latin typeface="Times New Roman" pitchFamily="18" charset="0"/>
              </a:rPr>
              <a:t>History</a:t>
            </a:r>
          </a:p>
        </p:txBody>
      </p:sp>
    </p:spTree>
    <p:extLst>
      <p:ext uri="{BB962C8B-B14F-4D97-AF65-F5344CB8AC3E}">
        <p14:creationId xmlns:p14="http://schemas.microsoft.com/office/powerpoint/2010/main" val="16177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1371600" y="381000"/>
            <a:ext cx="7772400" cy="6224588"/>
          </a:xfrm>
        </p:spPr>
        <p:txBody>
          <a:bodyPr/>
          <a:lstStyle/>
          <a:p>
            <a:pPr marL="0" indent="0">
              <a:buNone/>
            </a:pPr>
            <a:r>
              <a:rPr lang="en-US" dirty="0"/>
              <a:t>Gary Smalley and John Trent developed the following based on animals. </a:t>
            </a:r>
          </a:p>
          <a:p>
            <a:pPr marL="0" indent="0">
              <a:buNone/>
            </a:pPr>
            <a:r>
              <a:rPr lang="en-US" dirty="0"/>
              <a:t> </a:t>
            </a:r>
          </a:p>
          <a:p>
            <a:r>
              <a:rPr lang="en-US" dirty="0"/>
              <a:t>Personality Types: Lion, Otter, Golden Retriever, and Beaver</a:t>
            </a:r>
          </a:p>
          <a:p>
            <a:pPr marL="609600" indent="-609600" eaLnBrk="1" hangingPunct="1"/>
            <a:endParaRPr lang="en-US" sz="4400" dirty="0"/>
          </a:p>
        </p:txBody>
      </p:sp>
      <p:sp>
        <p:nvSpPr>
          <p:cNvPr id="147459" name="Text Box 3"/>
          <p:cNvSpPr txBox="1">
            <a:spLocks noChangeArrowheads="1"/>
          </p:cNvSpPr>
          <p:nvPr/>
        </p:nvSpPr>
        <p:spPr bwMode="auto">
          <a:xfrm rot="-5400000">
            <a:off x="-3099594" y="3001168"/>
            <a:ext cx="6859588" cy="854076"/>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5000" dirty="0">
                <a:solidFill>
                  <a:srgbClr val="FFCC00"/>
                </a:solidFill>
                <a:effectLst>
                  <a:outerShdw blurRad="38100" dist="38100" dir="2700000" algn="tl">
                    <a:srgbClr val="C0C0C0"/>
                  </a:outerShdw>
                </a:effectLst>
                <a:latin typeface="Times New Roman" pitchFamily="18" charset="0"/>
              </a:rPr>
              <a:t>History</a:t>
            </a:r>
          </a:p>
        </p:txBody>
      </p:sp>
    </p:spTree>
    <p:extLst>
      <p:ext uri="{BB962C8B-B14F-4D97-AF65-F5344CB8AC3E}">
        <p14:creationId xmlns:p14="http://schemas.microsoft.com/office/powerpoint/2010/main" val="3470599137"/>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8536</TotalTime>
  <Words>3105</Words>
  <Application>Microsoft Macintosh PowerPoint</Application>
  <PresentationFormat>On-screen Show (4:3)</PresentationFormat>
  <Paragraphs>470</Paragraphs>
  <Slides>48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Times New Roman</vt:lpstr>
      <vt:lpstr>Wingdings</vt:lpstr>
      <vt:lpstr>Office Theme</vt:lpstr>
      <vt:lpstr>Orbit</vt:lpstr>
      <vt:lpstr>DISC Profile: Your Leadership Personality  And Your Ministry </vt:lpstr>
      <vt:lpstr>DR. GORDON E. PENFOLD, D.MIN. PO BOX 178 Eaton, CO 80615 gordonpnfld@gmail.com StartingFresh.net 970.631.6740 </vt:lpstr>
      <vt:lpstr>DISC Profile: Your Leadership Personality  And Your Ministry </vt:lpstr>
      <vt:lpstr>PowerPoint Presentation</vt:lpstr>
      <vt:lpstr>PowerPoint Presentation</vt:lpstr>
      <vt:lpstr>PowerPoint Presentation</vt:lpstr>
      <vt:lpstr>PowerPoint Presentation</vt:lpstr>
      <vt:lpstr>PowerPoint Presentation</vt:lpstr>
      <vt:lpstr>PowerPoint Presentation</vt:lpstr>
      <vt:lpstr>Write down what you see in the next slides.</vt:lpstr>
      <vt:lpstr>PowerPoint Presentation</vt:lpstr>
      <vt:lpstr>PowerPoint Presentation</vt:lpstr>
      <vt:lpstr>PowerPoint Presentation</vt:lpstr>
      <vt:lpstr>How the DISC Works.</vt:lpstr>
      <vt:lpstr>Lion (Choleric/Dominance)   Strengths– Visionary, practical, productive, strong-willed, independent, decisive, leader   Weaknesses– Cold, domineering, unemotional self-sufficient, unforgiving, sarcastic, cruel   .</vt:lpstr>
      <vt:lpstr>Otter (Sanguine/Influence)   Strengths– Outgoing, responsive, warm, friendly, talkative, enthusiastic, compassionate   Weaknesses– Undisciplined, unproductive, exaggerates, egocentric, unstable</vt:lpstr>
      <vt:lpstr>Golden Retriever (Phlegmatic/Steadiness)   Strengths– Calm, easy-going, dependable, quiet, objective, diplomatic, humorous   Weaknesses– Selfish, stingy, procrastinator, unmotivated, indecisive, fearful, worrier</vt:lpstr>
      <vt:lpstr>Beaver (Melancholy/Compliance)   Strengths– Analytical, self-disciplined, industrious, organized, aesthetic, sacrificing   Weaknesses– Moody, self-centered, touchy, negative, unsociable, critical, revengeful</vt:lpstr>
      <vt:lpstr> Often you’ll find that people have a primary character type and a secondary type. Take a look at yourself. Which one is your primary and which one is your secondary? Some naturally go together and make for a wonderful set of strengths. Also, be sensitive to the weaknesses in yourself and in others.</vt:lpstr>
      <vt:lpstr>PowerPoint Presentation</vt:lpstr>
      <vt:lpstr>PowerPoint Presentation</vt:lpstr>
      <vt:lpstr>PowerPoint Presentation</vt:lpstr>
      <vt:lpstr>Dominant Characteristics</vt:lpstr>
      <vt:lpstr>Dominant Characteristics</vt:lpstr>
      <vt:lpstr>PowerPoint Presentation</vt:lpstr>
      <vt:lpstr>Influencing Characteristics</vt:lpstr>
      <vt:lpstr>Influencing Characteristics</vt:lpstr>
      <vt:lpstr>PowerPoint Presentation</vt:lpstr>
      <vt:lpstr>Steadiness Characteristics</vt:lpstr>
      <vt:lpstr>Steadiness Characteristics</vt:lpstr>
      <vt:lpstr>PowerPoint Presentation</vt:lpstr>
      <vt:lpstr>Conscientiousness Characteristics</vt:lpstr>
      <vt:lpstr>Conscientiousness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Church Transformation link at BibleStudyDownloads.org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Penfold</dc:creator>
  <cp:lastModifiedBy>Rick Griffith</cp:lastModifiedBy>
  <cp:revision>65</cp:revision>
  <dcterms:created xsi:type="dcterms:W3CDTF">2012-10-04T06:19:27Z</dcterms:created>
  <dcterms:modified xsi:type="dcterms:W3CDTF">2023-01-15T20:03:58Z</dcterms:modified>
</cp:coreProperties>
</file>