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28"/>
  </p:notesMasterIdLst>
  <p:sldIdLst>
    <p:sldId id="507" r:id="rId3"/>
    <p:sldId id="375" r:id="rId4"/>
    <p:sldId id="491" r:id="rId5"/>
    <p:sldId id="482" r:id="rId6"/>
    <p:sldId id="481" r:id="rId7"/>
    <p:sldId id="496" r:id="rId8"/>
    <p:sldId id="493" r:id="rId9"/>
    <p:sldId id="494" r:id="rId10"/>
    <p:sldId id="495" r:id="rId11"/>
    <p:sldId id="376" r:id="rId12"/>
    <p:sldId id="476" r:id="rId13"/>
    <p:sldId id="492" r:id="rId14"/>
    <p:sldId id="497" r:id="rId15"/>
    <p:sldId id="449" r:id="rId16"/>
    <p:sldId id="458" r:id="rId17"/>
    <p:sldId id="398" r:id="rId18"/>
    <p:sldId id="266" r:id="rId19"/>
    <p:sldId id="380" r:id="rId20"/>
    <p:sldId id="381" r:id="rId21"/>
    <p:sldId id="508" r:id="rId22"/>
    <p:sldId id="382" r:id="rId23"/>
    <p:sldId id="269" r:id="rId24"/>
    <p:sldId id="509" r:id="rId25"/>
    <p:sldId id="271" r:id="rId26"/>
    <p:sldId id="272" r:id="rId27"/>
    <p:sldId id="395" r:id="rId28"/>
    <p:sldId id="274" r:id="rId29"/>
    <p:sldId id="275" r:id="rId30"/>
    <p:sldId id="276" r:id="rId31"/>
    <p:sldId id="475" r:id="rId32"/>
    <p:sldId id="277" r:id="rId33"/>
    <p:sldId id="279" r:id="rId34"/>
    <p:sldId id="510" r:id="rId35"/>
    <p:sldId id="281" r:id="rId36"/>
    <p:sldId id="512" r:id="rId37"/>
    <p:sldId id="513" r:id="rId38"/>
    <p:sldId id="514" r:id="rId39"/>
    <p:sldId id="515" r:id="rId40"/>
    <p:sldId id="516" r:id="rId41"/>
    <p:sldId id="517" r:id="rId42"/>
    <p:sldId id="518" r:id="rId43"/>
    <p:sldId id="519" r:id="rId44"/>
    <p:sldId id="520" r:id="rId45"/>
    <p:sldId id="521" r:id="rId46"/>
    <p:sldId id="522" r:id="rId47"/>
    <p:sldId id="523" r:id="rId48"/>
    <p:sldId id="524" r:id="rId49"/>
    <p:sldId id="525" r:id="rId50"/>
    <p:sldId id="526" r:id="rId51"/>
    <p:sldId id="527" r:id="rId52"/>
    <p:sldId id="528" r:id="rId53"/>
    <p:sldId id="529" r:id="rId54"/>
    <p:sldId id="530"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543" r:id="rId68"/>
    <p:sldId id="544" r:id="rId69"/>
    <p:sldId id="545" r:id="rId70"/>
    <p:sldId id="546" r:id="rId71"/>
    <p:sldId id="547" r:id="rId72"/>
    <p:sldId id="548" r:id="rId73"/>
    <p:sldId id="549" r:id="rId74"/>
    <p:sldId id="550" r:id="rId75"/>
    <p:sldId id="551" r:id="rId76"/>
    <p:sldId id="552" r:id="rId77"/>
    <p:sldId id="553" r:id="rId78"/>
    <p:sldId id="554" r:id="rId79"/>
    <p:sldId id="555" r:id="rId80"/>
    <p:sldId id="556" r:id="rId81"/>
    <p:sldId id="557" r:id="rId82"/>
    <p:sldId id="558" r:id="rId83"/>
    <p:sldId id="559" r:id="rId84"/>
    <p:sldId id="560" r:id="rId85"/>
    <p:sldId id="561" r:id="rId86"/>
    <p:sldId id="562" r:id="rId87"/>
    <p:sldId id="563" r:id="rId88"/>
    <p:sldId id="564" r:id="rId89"/>
    <p:sldId id="565" r:id="rId90"/>
    <p:sldId id="566" r:id="rId91"/>
    <p:sldId id="567" r:id="rId92"/>
    <p:sldId id="568" r:id="rId93"/>
    <p:sldId id="569" r:id="rId94"/>
    <p:sldId id="570" r:id="rId95"/>
    <p:sldId id="571" r:id="rId96"/>
    <p:sldId id="572" r:id="rId97"/>
    <p:sldId id="573" r:id="rId98"/>
    <p:sldId id="574" r:id="rId99"/>
    <p:sldId id="575" r:id="rId100"/>
    <p:sldId id="576" r:id="rId101"/>
    <p:sldId id="577" r:id="rId102"/>
    <p:sldId id="578" r:id="rId103"/>
    <p:sldId id="579" r:id="rId104"/>
    <p:sldId id="580" r:id="rId105"/>
    <p:sldId id="581" r:id="rId106"/>
    <p:sldId id="582" r:id="rId107"/>
    <p:sldId id="583" r:id="rId108"/>
    <p:sldId id="584" r:id="rId109"/>
    <p:sldId id="585" r:id="rId110"/>
    <p:sldId id="586" r:id="rId111"/>
    <p:sldId id="587" r:id="rId112"/>
    <p:sldId id="588" r:id="rId113"/>
    <p:sldId id="589" r:id="rId114"/>
    <p:sldId id="590" r:id="rId115"/>
    <p:sldId id="591" r:id="rId116"/>
    <p:sldId id="592" r:id="rId117"/>
    <p:sldId id="593" r:id="rId118"/>
    <p:sldId id="594" r:id="rId119"/>
    <p:sldId id="595" r:id="rId120"/>
    <p:sldId id="596" r:id="rId121"/>
    <p:sldId id="597" r:id="rId122"/>
    <p:sldId id="598" r:id="rId123"/>
    <p:sldId id="599" r:id="rId124"/>
    <p:sldId id="600" r:id="rId125"/>
    <p:sldId id="505" r:id="rId126"/>
    <p:sldId id="506" r:id="rId1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66" autoAdjust="0"/>
    <p:restoredTop sz="88621" autoAdjust="0"/>
  </p:normalViewPr>
  <p:slideViewPr>
    <p:cSldViewPr>
      <p:cViewPr varScale="1">
        <p:scale>
          <a:sx n="72" d="100"/>
          <a:sy n="72" d="100"/>
        </p:scale>
        <p:origin x="200" y="1712"/>
      </p:cViewPr>
      <p:guideLst>
        <p:guide orient="horz" pos="2160"/>
        <p:guide pos="2880"/>
      </p:guideLst>
    </p:cSldViewPr>
  </p:slideViewPr>
  <p:outlineViewPr>
    <p:cViewPr>
      <p:scale>
        <a:sx n="33" d="100"/>
        <a:sy n="33" d="100"/>
      </p:scale>
      <p:origin x="0" y="68712"/>
    </p:cViewPr>
  </p:outlineViewPr>
  <p:notesTextViewPr>
    <p:cViewPr>
      <p:scale>
        <a:sx n="100" d="100"/>
        <a:sy n="100" d="100"/>
      </p:scale>
      <p:origin x="0" y="0"/>
    </p:cViewPr>
  </p:notesTextViewPr>
  <p:sorterViewPr>
    <p:cViewPr>
      <p:scale>
        <a:sx n="20" d="100"/>
        <a:sy n="20" d="100"/>
      </p:scale>
      <p:origin x="0" y="9928"/>
    </p:cViewPr>
  </p:sorter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E75C3-F449-4D4C-B0B0-4035E1DD2501}" type="doc">
      <dgm:prSet loTypeId="urn:microsoft.com/office/officeart/2005/8/layout/venn1" loCatId="" qsTypeId="urn:microsoft.com/office/officeart/2005/8/quickstyle/simple1" qsCatId="simple" csTypeId="urn:microsoft.com/office/officeart/2005/8/colors/accent1_2" csCatId="accent1" phldr="1"/>
      <dgm:spPr/>
    </dgm:pt>
    <dgm:pt modelId="{78A07DA5-6798-F14E-94C3-375EDD676EEA}">
      <dgm:prSet phldrT="[Text]"/>
      <dgm:spPr/>
      <dgm:t>
        <a:bodyPr/>
        <a:lstStyle/>
        <a:p>
          <a:r>
            <a:rPr lang="en-US" dirty="0"/>
            <a:t>God's Mission</a:t>
          </a:r>
        </a:p>
      </dgm:t>
    </dgm:pt>
    <dgm:pt modelId="{D69A5FB3-7355-894D-9CAD-D697D2C50219}" type="parTrans" cxnId="{B676DC49-5659-EA4F-8BEA-D67251BADC70}">
      <dgm:prSet/>
      <dgm:spPr/>
      <dgm:t>
        <a:bodyPr/>
        <a:lstStyle/>
        <a:p>
          <a:endParaRPr lang="en-US"/>
        </a:p>
      </dgm:t>
    </dgm:pt>
    <dgm:pt modelId="{FA84631C-C958-F643-8756-88CC8AFD972E}" type="sibTrans" cxnId="{B676DC49-5659-EA4F-8BEA-D67251BADC70}">
      <dgm:prSet/>
      <dgm:spPr/>
      <dgm:t>
        <a:bodyPr/>
        <a:lstStyle/>
        <a:p>
          <a:endParaRPr lang="en-US"/>
        </a:p>
      </dgm:t>
    </dgm:pt>
    <dgm:pt modelId="{F109F168-183E-164C-B482-287F99086A4E}">
      <dgm:prSet phldrT="[Text]"/>
      <dgm:spPr/>
      <dgm:t>
        <a:bodyPr/>
        <a:lstStyle/>
        <a:p>
          <a:r>
            <a:rPr lang="en-US" dirty="0"/>
            <a:t>Our </a:t>
          </a:r>
          <a:br>
            <a:rPr lang="en-US" dirty="0"/>
          </a:br>
          <a:r>
            <a:rPr lang="en-US" dirty="0"/>
            <a:t>Church</a:t>
          </a:r>
        </a:p>
      </dgm:t>
    </dgm:pt>
    <dgm:pt modelId="{7EA899CE-F76D-0B4E-B816-D8292B36D6C7}" type="parTrans" cxnId="{6275EBAB-758B-FC4C-9305-A461AEB18E68}">
      <dgm:prSet/>
      <dgm:spPr/>
      <dgm:t>
        <a:bodyPr/>
        <a:lstStyle/>
        <a:p>
          <a:endParaRPr lang="en-US"/>
        </a:p>
      </dgm:t>
    </dgm:pt>
    <dgm:pt modelId="{8578E774-774F-F549-AC3D-A68F9742EA22}" type="sibTrans" cxnId="{6275EBAB-758B-FC4C-9305-A461AEB18E68}">
      <dgm:prSet/>
      <dgm:spPr/>
      <dgm:t>
        <a:bodyPr/>
        <a:lstStyle/>
        <a:p>
          <a:endParaRPr lang="en-US"/>
        </a:p>
      </dgm:t>
    </dgm:pt>
    <dgm:pt modelId="{282C4EB1-75C8-B741-8684-8A037985DE43}">
      <dgm:prSet phldrT="[Text]"/>
      <dgm:spPr/>
      <dgm:t>
        <a:bodyPr/>
        <a:lstStyle/>
        <a:p>
          <a:r>
            <a:rPr lang="en-US"/>
            <a:t>Our Community</a:t>
          </a:r>
          <a:endParaRPr lang="en-US" dirty="0"/>
        </a:p>
      </dgm:t>
    </dgm:pt>
    <dgm:pt modelId="{A067DFAC-8C7F-6749-8D1B-C5B428C0768B}" type="parTrans" cxnId="{9B8A27D8-BB07-4C49-9682-D3C22BE6A654}">
      <dgm:prSet/>
      <dgm:spPr/>
      <dgm:t>
        <a:bodyPr/>
        <a:lstStyle/>
        <a:p>
          <a:endParaRPr lang="en-US"/>
        </a:p>
      </dgm:t>
    </dgm:pt>
    <dgm:pt modelId="{0D0244D3-E092-ED48-9E7F-3016D3FC1885}" type="sibTrans" cxnId="{9B8A27D8-BB07-4C49-9682-D3C22BE6A654}">
      <dgm:prSet/>
      <dgm:spPr/>
      <dgm:t>
        <a:bodyPr/>
        <a:lstStyle/>
        <a:p>
          <a:endParaRPr lang="en-US"/>
        </a:p>
      </dgm:t>
    </dgm:pt>
    <dgm:pt modelId="{AA21118C-F33E-084C-A3F2-3EB2A351BBAD}" type="pres">
      <dgm:prSet presAssocID="{582E75C3-F449-4D4C-B0B0-4035E1DD2501}" presName="compositeShape" presStyleCnt="0">
        <dgm:presLayoutVars>
          <dgm:chMax val="7"/>
          <dgm:dir/>
          <dgm:resizeHandles val="exact"/>
        </dgm:presLayoutVars>
      </dgm:prSet>
      <dgm:spPr/>
    </dgm:pt>
    <dgm:pt modelId="{3F2CEE1F-0DE7-1F43-A0B2-BD7029F74047}" type="pres">
      <dgm:prSet presAssocID="{78A07DA5-6798-F14E-94C3-375EDD676EEA}" presName="circ1" presStyleLbl="vennNode1" presStyleIdx="0" presStyleCnt="3"/>
      <dgm:spPr/>
    </dgm:pt>
    <dgm:pt modelId="{04BE7DF5-76FB-0348-BCD2-B094D0299BD0}" type="pres">
      <dgm:prSet presAssocID="{78A07DA5-6798-F14E-94C3-375EDD676EEA}" presName="circ1Tx" presStyleLbl="revTx" presStyleIdx="0" presStyleCnt="0">
        <dgm:presLayoutVars>
          <dgm:chMax val="0"/>
          <dgm:chPref val="0"/>
          <dgm:bulletEnabled val="1"/>
        </dgm:presLayoutVars>
      </dgm:prSet>
      <dgm:spPr/>
    </dgm:pt>
    <dgm:pt modelId="{4101B012-B105-984A-B6FA-FF40A49C2121}" type="pres">
      <dgm:prSet presAssocID="{F109F168-183E-164C-B482-287F99086A4E}" presName="circ2" presStyleLbl="vennNode1" presStyleIdx="1" presStyleCnt="3"/>
      <dgm:spPr/>
    </dgm:pt>
    <dgm:pt modelId="{9B07869B-C123-8E44-A39C-F2FC77BB7BE4}" type="pres">
      <dgm:prSet presAssocID="{F109F168-183E-164C-B482-287F99086A4E}" presName="circ2Tx" presStyleLbl="revTx" presStyleIdx="0" presStyleCnt="0">
        <dgm:presLayoutVars>
          <dgm:chMax val="0"/>
          <dgm:chPref val="0"/>
          <dgm:bulletEnabled val="1"/>
        </dgm:presLayoutVars>
      </dgm:prSet>
      <dgm:spPr/>
    </dgm:pt>
    <dgm:pt modelId="{68615003-762F-6742-BE90-1A4D35D79521}" type="pres">
      <dgm:prSet presAssocID="{282C4EB1-75C8-B741-8684-8A037985DE43}" presName="circ3" presStyleLbl="vennNode1" presStyleIdx="2" presStyleCnt="3"/>
      <dgm:spPr/>
    </dgm:pt>
    <dgm:pt modelId="{0EE4D68E-C9A2-CD4E-A13D-D3C3E98BA573}" type="pres">
      <dgm:prSet presAssocID="{282C4EB1-75C8-B741-8684-8A037985DE43}" presName="circ3Tx" presStyleLbl="revTx" presStyleIdx="0" presStyleCnt="0">
        <dgm:presLayoutVars>
          <dgm:chMax val="0"/>
          <dgm:chPref val="0"/>
          <dgm:bulletEnabled val="1"/>
        </dgm:presLayoutVars>
      </dgm:prSet>
      <dgm:spPr/>
    </dgm:pt>
  </dgm:ptLst>
  <dgm:cxnLst>
    <dgm:cxn modelId="{B94FB90C-7462-B546-A999-9DB794B51306}" type="presOf" srcId="{582E75C3-F449-4D4C-B0B0-4035E1DD2501}" destId="{AA21118C-F33E-084C-A3F2-3EB2A351BBAD}" srcOrd="0" destOrd="0" presId="urn:microsoft.com/office/officeart/2005/8/layout/venn1"/>
    <dgm:cxn modelId="{501AD01A-62A8-3C41-BCD5-199B0E1C47A7}" type="presOf" srcId="{282C4EB1-75C8-B741-8684-8A037985DE43}" destId="{68615003-762F-6742-BE90-1A4D35D79521}" srcOrd="0" destOrd="0" presId="urn:microsoft.com/office/officeart/2005/8/layout/venn1"/>
    <dgm:cxn modelId="{B676DC49-5659-EA4F-8BEA-D67251BADC70}" srcId="{582E75C3-F449-4D4C-B0B0-4035E1DD2501}" destId="{78A07DA5-6798-F14E-94C3-375EDD676EEA}" srcOrd="0" destOrd="0" parTransId="{D69A5FB3-7355-894D-9CAD-D697D2C50219}" sibTransId="{FA84631C-C958-F643-8756-88CC8AFD972E}"/>
    <dgm:cxn modelId="{47294B4A-5910-5D48-BA46-062F926D50DF}" type="presOf" srcId="{78A07DA5-6798-F14E-94C3-375EDD676EEA}" destId="{3F2CEE1F-0DE7-1F43-A0B2-BD7029F74047}" srcOrd="0" destOrd="0" presId="urn:microsoft.com/office/officeart/2005/8/layout/venn1"/>
    <dgm:cxn modelId="{B1827666-D445-9E49-AEC8-0A40861D0A1A}" type="presOf" srcId="{282C4EB1-75C8-B741-8684-8A037985DE43}" destId="{0EE4D68E-C9A2-CD4E-A13D-D3C3E98BA573}" srcOrd="1" destOrd="0" presId="urn:microsoft.com/office/officeart/2005/8/layout/venn1"/>
    <dgm:cxn modelId="{FD96B59F-B735-C941-AF39-9CE91B9C04C9}" type="presOf" srcId="{F109F168-183E-164C-B482-287F99086A4E}" destId="{4101B012-B105-984A-B6FA-FF40A49C2121}" srcOrd="0" destOrd="0" presId="urn:microsoft.com/office/officeart/2005/8/layout/venn1"/>
    <dgm:cxn modelId="{142A38A4-AB6A-FB4C-8B79-E7E00198A391}" type="presOf" srcId="{78A07DA5-6798-F14E-94C3-375EDD676EEA}" destId="{04BE7DF5-76FB-0348-BCD2-B094D0299BD0}" srcOrd="1" destOrd="0" presId="urn:microsoft.com/office/officeart/2005/8/layout/venn1"/>
    <dgm:cxn modelId="{6275EBAB-758B-FC4C-9305-A461AEB18E68}" srcId="{582E75C3-F449-4D4C-B0B0-4035E1DD2501}" destId="{F109F168-183E-164C-B482-287F99086A4E}" srcOrd="1" destOrd="0" parTransId="{7EA899CE-F76D-0B4E-B816-D8292B36D6C7}" sibTransId="{8578E774-774F-F549-AC3D-A68F9742EA22}"/>
    <dgm:cxn modelId="{83EC38D0-6663-624C-B33E-451E54187461}" type="presOf" srcId="{F109F168-183E-164C-B482-287F99086A4E}" destId="{9B07869B-C123-8E44-A39C-F2FC77BB7BE4}" srcOrd="1" destOrd="0" presId="urn:microsoft.com/office/officeart/2005/8/layout/venn1"/>
    <dgm:cxn modelId="{9B8A27D8-BB07-4C49-9682-D3C22BE6A654}" srcId="{582E75C3-F449-4D4C-B0B0-4035E1DD2501}" destId="{282C4EB1-75C8-B741-8684-8A037985DE43}" srcOrd="2" destOrd="0" parTransId="{A067DFAC-8C7F-6749-8D1B-C5B428C0768B}" sibTransId="{0D0244D3-E092-ED48-9E7F-3016D3FC1885}"/>
    <dgm:cxn modelId="{609EC2A2-AC6F-0848-B96D-68FCCF7FA91B}" type="presParOf" srcId="{AA21118C-F33E-084C-A3F2-3EB2A351BBAD}" destId="{3F2CEE1F-0DE7-1F43-A0B2-BD7029F74047}" srcOrd="0" destOrd="0" presId="urn:microsoft.com/office/officeart/2005/8/layout/venn1"/>
    <dgm:cxn modelId="{FADEA95B-E8F3-2048-81FB-182C5C83EA8D}" type="presParOf" srcId="{AA21118C-F33E-084C-A3F2-3EB2A351BBAD}" destId="{04BE7DF5-76FB-0348-BCD2-B094D0299BD0}" srcOrd="1" destOrd="0" presId="urn:microsoft.com/office/officeart/2005/8/layout/venn1"/>
    <dgm:cxn modelId="{3789B450-7FA5-C44E-BB18-26B144801FC8}" type="presParOf" srcId="{AA21118C-F33E-084C-A3F2-3EB2A351BBAD}" destId="{4101B012-B105-984A-B6FA-FF40A49C2121}" srcOrd="2" destOrd="0" presId="urn:microsoft.com/office/officeart/2005/8/layout/venn1"/>
    <dgm:cxn modelId="{EFE60207-E755-1D48-9579-D1513525CF16}" type="presParOf" srcId="{AA21118C-F33E-084C-A3F2-3EB2A351BBAD}" destId="{9B07869B-C123-8E44-A39C-F2FC77BB7BE4}" srcOrd="3" destOrd="0" presId="urn:microsoft.com/office/officeart/2005/8/layout/venn1"/>
    <dgm:cxn modelId="{EB1CF35D-D07A-E947-A2BF-A2F5802A84E0}" type="presParOf" srcId="{AA21118C-F33E-084C-A3F2-3EB2A351BBAD}" destId="{68615003-762F-6742-BE90-1A4D35D79521}" srcOrd="4" destOrd="0" presId="urn:microsoft.com/office/officeart/2005/8/layout/venn1"/>
    <dgm:cxn modelId="{A63D1967-1C92-7641-9CCF-A477BB04F0D8}" type="presParOf" srcId="{AA21118C-F33E-084C-A3F2-3EB2A351BBAD}" destId="{0EE4D68E-C9A2-CD4E-A13D-D3C3E98BA57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CEE1F-0DE7-1F43-A0B2-BD7029F74047}">
      <dsp:nvSpPr>
        <dsp:cNvPr id="0" name=""/>
        <dsp:cNvSpPr/>
      </dsp:nvSpPr>
      <dsp:spPr>
        <a:xfrm>
          <a:off x="2110739" y="58102"/>
          <a:ext cx="2788920" cy="2788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God's Mission</a:t>
          </a:r>
        </a:p>
      </dsp:txBody>
      <dsp:txXfrm>
        <a:off x="2482596" y="546163"/>
        <a:ext cx="2045208" cy="1255014"/>
      </dsp:txXfrm>
    </dsp:sp>
    <dsp:sp modelId="{4101B012-B105-984A-B6FA-FF40A49C2121}">
      <dsp:nvSpPr>
        <dsp:cNvPr id="0" name=""/>
        <dsp:cNvSpPr/>
      </dsp:nvSpPr>
      <dsp:spPr>
        <a:xfrm>
          <a:off x="3117075" y="1801177"/>
          <a:ext cx="2788920" cy="2788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Our </a:t>
          </a:r>
          <a:br>
            <a:rPr lang="en-US" sz="2700" kern="1200" dirty="0"/>
          </a:br>
          <a:r>
            <a:rPr lang="en-US" sz="2700" kern="1200" dirty="0"/>
            <a:t>Church</a:t>
          </a:r>
        </a:p>
      </dsp:txBody>
      <dsp:txXfrm>
        <a:off x="3970019" y="2521648"/>
        <a:ext cx="1673352" cy="1533906"/>
      </dsp:txXfrm>
    </dsp:sp>
    <dsp:sp modelId="{68615003-762F-6742-BE90-1A4D35D79521}">
      <dsp:nvSpPr>
        <dsp:cNvPr id="0" name=""/>
        <dsp:cNvSpPr/>
      </dsp:nvSpPr>
      <dsp:spPr>
        <a:xfrm>
          <a:off x="1104404" y="1801177"/>
          <a:ext cx="2788920" cy="2788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a:t>Our Community</a:t>
          </a:r>
          <a:endParaRPr lang="en-US" sz="2700" kern="1200" dirty="0"/>
        </a:p>
      </dsp:txBody>
      <dsp:txXfrm>
        <a:off x="1367027" y="2521648"/>
        <a:ext cx="1673352" cy="15339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5D03583-452D-4A1D-9CEF-C3C669632DE6}" type="datetimeFigureOut">
              <a:rPr lang="en-US"/>
              <a:pPr>
                <a:defRPr/>
              </a:pPr>
              <a:t>4/3/24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EB4C4BA-CFBB-4D3C-97AC-DD201C6B7656}" type="slidenum">
              <a:rPr lang="en-US"/>
              <a:pPr>
                <a:defRPr/>
              </a:pPr>
              <a:t>‹#›</a:t>
            </a:fld>
            <a:endParaRPr lang="en-US"/>
          </a:p>
        </p:txBody>
      </p:sp>
    </p:spTree>
    <p:extLst>
      <p:ext uri="{BB962C8B-B14F-4D97-AF65-F5344CB8AC3E}">
        <p14:creationId xmlns:p14="http://schemas.microsoft.com/office/powerpoint/2010/main" val="344521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1</a:t>
            </a:fld>
            <a:endParaRPr lang="en-US"/>
          </a:p>
        </p:txBody>
      </p:sp>
    </p:spTree>
    <p:extLst>
      <p:ext uri="{BB962C8B-B14F-4D97-AF65-F5344CB8AC3E}">
        <p14:creationId xmlns:p14="http://schemas.microsoft.com/office/powerpoint/2010/main" val="264666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F2A7442-C5E0-471E-8A0B-0F2F937A58EB}" type="slidenum">
              <a:rPr lang="en-US" smtClean="0"/>
              <a:pPr>
                <a:defRPr/>
              </a:pPr>
              <a:t>14</a:t>
            </a:fld>
            <a:endParaRPr lang="en-US"/>
          </a:p>
        </p:txBody>
      </p:sp>
    </p:spTree>
    <p:extLst>
      <p:ext uri="{BB962C8B-B14F-4D97-AF65-F5344CB8AC3E}">
        <p14:creationId xmlns:p14="http://schemas.microsoft.com/office/powerpoint/2010/main" val="29513611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Arial" charset="0"/>
              <a:buChar char="•"/>
              <a:defRPr/>
            </a:pPr>
            <a:r>
              <a:rPr lang="en-US" sz="2800" dirty="0">
                <a:effectLst>
                  <a:outerShdw blurRad="38100" dist="38100" dir="2700000" algn="tl">
                    <a:srgbClr val="000000">
                      <a:alpha val="43137"/>
                    </a:srgbClr>
                  </a:outerShdw>
                </a:effectLst>
              </a:rPr>
              <a:t>Transforms the church…</a:t>
            </a:r>
          </a:p>
          <a:p>
            <a:pPr lvl="1" eaLnBrk="1" hangingPunct="1">
              <a:buFont typeface="Arial" charset="0"/>
              <a:buChar char="–"/>
              <a:defRPr/>
            </a:pPr>
            <a:r>
              <a:rPr lang="en-US" sz="2400" dirty="0">
                <a:effectLst>
                  <a:outerShdw blurRad="38100" dist="38100" dir="2700000" algn="tl">
                    <a:srgbClr val="000000">
                      <a:alpha val="43137"/>
                    </a:srgbClr>
                  </a:outerShdw>
                </a:effectLst>
              </a:rPr>
              <a:t>From inward focus to outward focus</a:t>
            </a:r>
          </a:p>
          <a:p>
            <a:pPr lvl="1" eaLnBrk="1" hangingPunct="1">
              <a:buFont typeface="Arial" charset="0"/>
              <a:buChar char="–"/>
              <a:defRPr/>
            </a:pPr>
            <a:r>
              <a:rPr lang="en-US" sz="2400" dirty="0">
                <a:effectLst>
                  <a:outerShdw blurRad="38100" dist="38100" dir="2700000" algn="tl">
                    <a:srgbClr val="000000">
                      <a:alpha val="43137"/>
                    </a:srgbClr>
                  </a:outerShdw>
                </a:effectLst>
              </a:rPr>
              <a:t>From a culture of activity to culture of effectiveness</a:t>
            </a:r>
          </a:p>
          <a:p>
            <a:pPr lvl="1" eaLnBrk="1" hangingPunct="1">
              <a:buFont typeface="Arial" charset="0"/>
              <a:buChar char="–"/>
              <a:defRPr/>
            </a:pPr>
            <a:r>
              <a:rPr lang="en-US" sz="2400" dirty="0">
                <a:effectLst>
                  <a:outerShdw blurRad="38100" dist="38100" dir="2700000" algn="tl">
                    <a:srgbClr val="000000">
                      <a:alpha val="43137"/>
                    </a:srgbClr>
                  </a:outerShdw>
                </a:effectLst>
              </a:rPr>
              <a:t>From a Country Club to Missional Outpost</a:t>
            </a:r>
          </a:p>
          <a:p>
            <a:pPr lvl="1" eaLnBrk="1" hangingPunct="1">
              <a:buFont typeface="Arial" charset="0"/>
              <a:buChar char="–"/>
              <a:defRPr/>
            </a:pPr>
            <a:r>
              <a:rPr lang="en-US" sz="2400" dirty="0">
                <a:effectLst>
                  <a:outerShdw blurRad="38100" dist="38100" dir="2700000" algn="tl">
                    <a:srgbClr val="000000">
                      <a:alpha val="43137"/>
                    </a:srgbClr>
                  </a:outerShdw>
                </a:effectLst>
              </a:rPr>
              <a:t>From merely having the form of Godliness to living in His power (2 Timothy 3:5)</a:t>
            </a:r>
          </a:p>
          <a:p>
            <a:endParaRPr lang="en-US" altLang="en-US" dirty="0"/>
          </a:p>
        </p:txBody>
      </p:sp>
      <p:sp>
        <p:nvSpPr>
          <p:cNvPr id="19046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5AD0B-50FF-45A4-8476-919D81AC5E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2242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251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9BCF8C-4113-448B-8EDE-23A7254E31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5171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354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61964-86C1-4A5B-B617-EDC0880DB6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7523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56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A5239-CA51-41EC-8F75-6FCEF6E71F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4156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558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0A6B6-98AE-4CEB-B89A-6C576DC60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34979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661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13748-2BFD-4E7B-AEE8-2FF1874653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4248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763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58D83-803C-48DF-BAC3-6152A828E9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3830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866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E08F4-57D6-4A66-8E02-FFF9D15057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5222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173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24C7A-6EFE-4956-9F6E-E602A3FA2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8667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275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7010D-A3F9-4E8A-8D87-29FD944FF8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985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15</a:t>
            </a:fld>
            <a:endParaRPr lang="en-US"/>
          </a:p>
        </p:txBody>
      </p:sp>
    </p:spTree>
    <p:extLst>
      <p:ext uri="{BB962C8B-B14F-4D97-AF65-F5344CB8AC3E}">
        <p14:creationId xmlns:p14="http://schemas.microsoft.com/office/powerpoint/2010/main" val="2221943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275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47D8F-2558-4517-A444-4D62CB1788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5957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384F60-CFD3-42B8-8338-EAAA829165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2411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65132-83ED-4E47-8120-D2148B94DB17}"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1512640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65132-83ED-4E47-8120-D2148B94DB17}"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365688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65132-83ED-4E47-8120-D2148B94DB17}"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856405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299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0579D1-A547-454C-B6E0-8DE73519BC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0376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4C4BA-CFBB-4D3C-97AC-DD201C6B76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943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E3A0B94-B901-4B9F-9A71-3028D7DF1D86}" type="slidenum">
              <a:rPr lang="en-US" smtClean="0"/>
              <a:pPr>
                <a:defRPr/>
              </a:pPr>
              <a:t>16</a:t>
            </a:fld>
            <a:endParaRPr lang="en-US"/>
          </a:p>
        </p:txBody>
      </p:sp>
    </p:spTree>
    <p:extLst>
      <p:ext uri="{BB962C8B-B14F-4D97-AF65-F5344CB8AC3E}">
        <p14:creationId xmlns:p14="http://schemas.microsoft.com/office/powerpoint/2010/main" val="107092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9444" name="Slide Number Placeholder 3"/>
          <p:cNvSpPr>
            <a:spLocks noGrp="1"/>
          </p:cNvSpPr>
          <p:nvPr>
            <p:ph type="sldNum" sz="quarter" idx="5"/>
          </p:nvPr>
        </p:nvSpPr>
        <p:spPr/>
        <p:txBody>
          <a:bodyPr/>
          <a:lstStyle/>
          <a:p>
            <a:pPr>
              <a:defRPr/>
            </a:pPr>
            <a:fld id="{BA9AAF54-4649-450A-AF65-AEE7804A1E9C}" type="slidenum">
              <a:rPr lang="en-US" smtClean="0"/>
              <a:pPr>
                <a:defRPr/>
              </a:pPr>
              <a:t>17</a:t>
            </a:fld>
            <a:endParaRPr lang="en-US"/>
          </a:p>
        </p:txBody>
      </p:sp>
    </p:spTree>
    <p:extLst>
      <p:ext uri="{BB962C8B-B14F-4D97-AF65-F5344CB8AC3E}">
        <p14:creationId xmlns:p14="http://schemas.microsoft.com/office/powerpoint/2010/main" val="354583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405D141-E2A4-4349-BEA8-3EEF21D952D3}" type="slidenum">
              <a:rPr lang="en-US" smtClean="0"/>
              <a:pPr>
                <a:defRPr/>
              </a:pPr>
              <a:t>18</a:t>
            </a:fld>
            <a:endParaRPr lang="en-US"/>
          </a:p>
        </p:txBody>
      </p:sp>
    </p:spTree>
    <p:extLst>
      <p:ext uri="{BB962C8B-B14F-4D97-AF65-F5344CB8AC3E}">
        <p14:creationId xmlns:p14="http://schemas.microsoft.com/office/powerpoint/2010/main" val="302518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D7705E9-95FD-4F60-B83B-71A93CB3895D}" type="slidenum">
              <a:rPr lang="en-US" smtClean="0"/>
              <a:pPr>
                <a:defRPr/>
              </a:pPr>
              <a:t>19</a:t>
            </a:fld>
            <a:endParaRPr lang="en-US"/>
          </a:p>
        </p:txBody>
      </p:sp>
    </p:spTree>
    <p:extLst>
      <p:ext uri="{BB962C8B-B14F-4D97-AF65-F5344CB8AC3E}">
        <p14:creationId xmlns:p14="http://schemas.microsoft.com/office/powerpoint/2010/main" val="202322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p:txBody>
          <a:bodyPr/>
          <a:lstStyle/>
          <a:p>
            <a:pPr>
              <a:defRPr/>
            </a:pPr>
            <a:fld id="{4C20438A-8361-4EE5-B7D8-8969C40847A6}" type="slidenum">
              <a:rPr lang="en-US" smtClean="0"/>
              <a:pPr>
                <a:defRPr/>
              </a:pPr>
              <a:t>20</a:t>
            </a:fld>
            <a:endParaRPr lang="en-US"/>
          </a:p>
        </p:txBody>
      </p:sp>
    </p:spTree>
    <p:extLst>
      <p:ext uri="{BB962C8B-B14F-4D97-AF65-F5344CB8AC3E}">
        <p14:creationId xmlns:p14="http://schemas.microsoft.com/office/powerpoint/2010/main" val="204630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p:txBody>
          <a:bodyPr/>
          <a:lstStyle/>
          <a:p>
            <a:pPr>
              <a:defRPr/>
            </a:pPr>
            <a:fld id="{779248F5-576B-493E-854D-7CE978C33B08}" type="slidenum">
              <a:rPr lang="en-US" smtClean="0"/>
              <a:pPr>
                <a:defRPr/>
              </a:pPr>
              <a:t>21</a:t>
            </a:fld>
            <a:endParaRPr lang="en-US"/>
          </a:p>
        </p:txBody>
      </p:sp>
    </p:spTree>
    <p:extLst>
      <p:ext uri="{BB962C8B-B14F-4D97-AF65-F5344CB8AC3E}">
        <p14:creationId xmlns:p14="http://schemas.microsoft.com/office/powerpoint/2010/main" val="222585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Duane </a:t>
            </a:r>
            <a:r>
              <a:rPr lang="en-US" altLang="en-US" dirty="0" err="1"/>
              <a:t>Boady</a:t>
            </a:r>
            <a:r>
              <a:rPr lang="en-US" altLang="en-US" dirty="0"/>
              <a:t>—we value youth.</a:t>
            </a:r>
            <a:r>
              <a:rPr lang="en-US" altLang="en-US" baseline="0" dirty="0"/>
              <a:t> Why? Because they are the future of the church. Yes. But why? Because people matter to God. </a:t>
            </a:r>
            <a:endParaRPr lang="en-US" altLang="en-US" dirty="0"/>
          </a:p>
        </p:txBody>
      </p:sp>
      <p:sp>
        <p:nvSpPr>
          <p:cNvPr id="115716" name="Slide Number Placeholder 3"/>
          <p:cNvSpPr>
            <a:spLocks noGrp="1"/>
          </p:cNvSpPr>
          <p:nvPr>
            <p:ph type="sldNum" sz="quarter" idx="5"/>
          </p:nvPr>
        </p:nvSpPr>
        <p:spPr/>
        <p:txBody>
          <a:bodyPr/>
          <a:lstStyle/>
          <a:p>
            <a:pPr>
              <a:defRPr/>
            </a:pPr>
            <a:fld id="{38E51DD3-419F-4549-8AB4-5CE4BA18DEC6}" type="slidenum">
              <a:rPr lang="en-US" smtClean="0"/>
              <a:pPr>
                <a:defRPr/>
              </a:pPr>
              <a:t>22</a:t>
            </a:fld>
            <a:endParaRPr lang="en-US"/>
          </a:p>
        </p:txBody>
      </p:sp>
    </p:spTree>
    <p:extLst>
      <p:ext uri="{BB962C8B-B14F-4D97-AF65-F5344CB8AC3E}">
        <p14:creationId xmlns:p14="http://schemas.microsoft.com/office/powerpoint/2010/main" val="3844223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0" marR="0" lvl="2" indent="0" algn="l" defTabSz="914400" rtl="0" eaLnBrk="1" fontAlgn="base" latinLnBrk="0" hangingPunct="1">
              <a:lnSpc>
                <a:spcPct val="100000"/>
              </a:lnSpc>
              <a:spcBef>
                <a:spcPct val="30000"/>
              </a:spcBef>
              <a:spcAft>
                <a:spcPct val="0"/>
              </a:spcAft>
              <a:buClrTx/>
              <a:buSzTx/>
              <a:buFont typeface="Arial" charset="0"/>
              <a:buNone/>
              <a:tabLst/>
              <a:defRPr/>
            </a:pPr>
            <a:r>
              <a:rPr lang="en-US" dirty="0">
                <a:effectLst>
                  <a:outerShdw blurRad="38100" dist="38100" dir="2700000" algn="tl">
                    <a:srgbClr val="000000">
                      <a:alpha val="43137"/>
                    </a:srgbClr>
                  </a:outerShdw>
                </a:effectLst>
              </a:rPr>
              <a:t>--Does not start far enough back</a:t>
            </a:r>
          </a:p>
          <a:p>
            <a:pPr lvl="2" eaLnBrk="1" hangingPunct="1">
              <a:buFont typeface="Arial" charset="0"/>
              <a:buChar char="•"/>
              <a:defRPr/>
            </a:pPr>
            <a:endParaRPr lang="en-US" dirty="0">
              <a:effectLst>
                <a:outerShdw blurRad="38100" dist="38100" dir="2700000" algn="tl">
                  <a:srgbClr val="000000">
                    <a:alpha val="43137"/>
                  </a:srgbClr>
                </a:outerShdw>
              </a:effectLst>
            </a:endParaRPr>
          </a:p>
          <a:p>
            <a:pPr lvl="2" eaLnBrk="1" hangingPunct="1">
              <a:buFont typeface="Arial" charset="0"/>
              <a:buChar char="•"/>
              <a:defRPr/>
            </a:pPr>
            <a:r>
              <a:rPr lang="en-US" dirty="0">
                <a:effectLst>
                  <a:outerShdw blurRad="38100" dist="38100" dir="2700000" algn="tl">
                    <a:srgbClr val="000000">
                      <a:alpha val="43137"/>
                    </a:srgbClr>
                  </a:outerShdw>
                </a:effectLst>
              </a:rPr>
              <a:t>The “Christian” addition</a:t>
            </a:r>
          </a:p>
          <a:p>
            <a:pPr lvl="3" eaLnBrk="1" hangingPunct="1">
              <a:buFont typeface="Arial" charset="0"/>
              <a:buChar char="–"/>
              <a:defRPr/>
            </a:pPr>
            <a:r>
              <a:rPr lang="en-US" dirty="0">
                <a:effectLst>
                  <a:outerShdw blurRad="38100" dist="38100" dir="2700000" algn="tl">
                    <a:srgbClr val="000000">
                      <a:alpha val="43137"/>
                    </a:srgbClr>
                  </a:outerShdw>
                </a:effectLst>
              </a:rPr>
              <a:t>We are people of the Book </a:t>
            </a:r>
          </a:p>
          <a:p>
            <a:pPr lvl="3" eaLnBrk="1" hangingPunct="1">
              <a:buFont typeface="Arial" charset="0"/>
              <a:buChar char="–"/>
              <a:defRPr/>
            </a:pPr>
            <a:r>
              <a:rPr lang="en-US" dirty="0">
                <a:effectLst>
                  <a:outerShdw blurRad="38100" dist="38100" dir="2700000" algn="tl">
                    <a:srgbClr val="000000">
                      <a:alpha val="43137"/>
                    </a:srgbClr>
                  </a:outerShdw>
                </a:effectLst>
              </a:rPr>
              <a:t>Must start with the Bible</a:t>
            </a:r>
          </a:p>
          <a:p>
            <a:pPr lvl="3" eaLnBrk="1" hangingPunct="1">
              <a:buFont typeface="Arial" charset="0"/>
              <a:buChar char="–"/>
              <a:defRPr/>
            </a:pPr>
            <a:r>
              <a:rPr lang="en-US" dirty="0">
                <a:effectLst>
                  <a:outerShdw blurRad="38100" dist="38100" dir="2700000" algn="tl">
                    <a:srgbClr val="000000">
                      <a:alpha val="43137"/>
                    </a:srgbClr>
                  </a:outerShdw>
                </a:effectLst>
              </a:rPr>
              <a:t>We must start with Core Beliefs</a:t>
            </a:r>
          </a:p>
          <a:p>
            <a:pPr lvl="1" eaLnBrk="1" hangingPunct="1">
              <a:buFont typeface="Arial" charset="0"/>
              <a:buChar char="–"/>
              <a:defRPr/>
            </a:pPr>
            <a:r>
              <a:rPr lang="en-US" dirty="0">
                <a:effectLst>
                  <a:outerShdw blurRad="38100" dist="38100" dir="2700000" algn="tl">
                    <a:srgbClr val="000000">
                      <a:alpha val="43137"/>
                    </a:srgbClr>
                  </a:outerShdw>
                </a:effectLst>
              </a:rPr>
              <a:t>Does not go far enough forward</a:t>
            </a:r>
          </a:p>
          <a:p>
            <a:pPr lvl="2" eaLnBrk="1" hangingPunct="1">
              <a:buFont typeface="Arial" charset="0"/>
              <a:buChar char="•"/>
              <a:defRPr/>
            </a:pPr>
            <a:r>
              <a:rPr lang="en-US" dirty="0">
                <a:effectLst>
                  <a:outerShdw blurRad="38100" dist="38100" dir="2700000" algn="tl">
                    <a:srgbClr val="000000">
                      <a:alpha val="43137"/>
                    </a:srgbClr>
                  </a:outerShdw>
                </a:effectLst>
              </a:rPr>
              <a:t>Stops short of goals and action steps</a:t>
            </a:r>
          </a:p>
          <a:p>
            <a:pPr lvl="2" eaLnBrk="1" hangingPunct="1">
              <a:buFont typeface="Arial" charset="0"/>
              <a:buChar char="•"/>
              <a:defRPr/>
            </a:pPr>
            <a:r>
              <a:rPr lang="en-US" dirty="0">
                <a:effectLst>
                  <a:outerShdw blurRad="38100" dist="38100" dir="2700000" algn="tl">
                    <a:srgbClr val="000000">
                      <a:alpha val="43137"/>
                    </a:srgbClr>
                  </a:outerShdw>
                </a:effectLst>
              </a:rPr>
              <a:t>“Annual Plan”</a:t>
            </a:r>
          </a:p>
          <a:p>
            <a:pPr lvl="3" eaLnBrk="1" hangingPunct="1">
              <a:buFont typeface="Arial" charset="0"/>
              <a:buChar char="–"/>
              <a:defRPr/>
            </a:pPr>
            <a:endParaRPr lang="en-US" dirty="0">
              <a:effectLst>
                <a:outerShdw blurRad="38100" dist="38100" dir="2700000" algn="tl">
                  <a:srgbClr val="000000">
                    <a:alpha val="43137"/>
                  </a:srgbClr>
                </a:outerShdw>
              </a:effectLst>
            </a:endParaRPr>
          </a:p>
          <a:p>
            <a:endParaRPr lang="en-US" altLang="en-US" dirty="0"/>
          </a:p>
        </p:txBody>
      </p:sp>
      <p:sp>
        <p:nvSpPr>
          <p:cNvPr id="116740" name="Slide Number Placeholder 3"/>
          <p:cNvSpPr>
            <a:spLocks noGrp="1"/>
          </p:cNvSpPr>
          <p:nvPr>
            <p:ph type="sldNum" sz="quarter" idx="5"/>
          </p:nvPr>
        </p:nvSpPr>
        <p:spPr/>
        <p:txBody>
          <a:bodyPr/>
          <a:lstStyle/>
          <a:p>
            <a:pPr>
              <a:defRPr/>
            </a:pPr>
            <a:fld id="{424D6279-B8BC-4C33-8584-AD910F4C7208}" type="slidenum">
              <a:rPr lang="en-US" smtClean="0"/>
              <a:pPr>
                <a:defRPr/>
              </a:pPr>
              <a:t>23</a:t>
            </a:fld>
            <a:endParaRPr lang="en-US"/>
          </a:p>
        </p:txBody>
      </p:sp>
    </p:spTree>
    <p:extLst>
      <p:ext uri="{BB962C8B-B14F-4D97-AF65-F5344CB8AC3E}">
        <p14:creationId xmlns:p14="http://schemas.microsoft.com/office/powerpoint/2010/main" val="344179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Many churches have more of a plan for hosting a wedding than they do a plan for reaching their communities with the Gospel. Same with Christmas program, 4</a:t>
            </a:r>
            <a:r>
              <a:rPr lang="en-US" altLang="en-US" baseline="30000"/>
              <a:t>th</a:t>
            </a:r>
            <a:r>
              <a:rPr lang="en-US" altLang="en-US"/>
              <a:t> of July picnics and serving in the kitchen. </a:t>
            </a:r>
          </a:p>
        </p:txBody>
      </p:sp>
      <p:sp>
        <p:nvSpPr>
          <p:cNvPr id="4" name="Slide Number Placeholder 3"/>
          <p:cNvSpPr>
            <a:spLocks noGrp="1"/>
          </p:cNvSpPr>
          <p:nvPr>
            <p:ph type="sldNum" sz="quarter" idx="5"/>
          </p:nvPr>
        </p:nvSpPr>
        <p:spPr/>
        <p:txBody>
          <a:bodyPr/>
          <a:lstStyle/>
          <a:p>
            <a:pPr>
              <a:defRPr/>
            </a:pPr>
            <a:fld id="{2000B57A-63C9-4CB5-BF55-6F5C9781EAAF}" type="slidenum">
              <a:rPr lang="en-US" smtClean="0"/>
              <a:pPr>
                <a:defRPr/>
              </a:pPr>
              <a:t>2</a:t>
            </a:fld>
            <a:endParaRPr lang="en-US"/>
          </a:p>
        </p:txBody>
      </p:sp>
    </p:spTree>
    <p:extLst>
      <p:ext uri="{BB962C8B-B14F-4D97-AF65-F5344CB8AC3E}">
        <p14:creationId xmlns:p14="http://schemas.microsoft.com/office/powerpoint/2010/main" val="418075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Slide Number Placeholder 3"/>
          <p:cNvSpPr>
            <a:spLocks noGrp="1"/>
          </p:cNvSpPr>
          <p:nvPr>
            <p:ph type="sldNum" sz="quarter" idx="5"/>
          </p:nvPr>
        </p:nvSpPr>
        <p:spPr/>
        <p:txBody>
          <a:bodyPr/>
          <a:lstStyle/>
          <a:p>
            <a:pPr>
              <a:defRPr/>
            </a:pPr>
            <a:fld id="{862B113B-D92F-415B-B7BE-4D02D20CA377}" type="slidenum">
              <a:rPr lang="en-US" smtClean="0"/>
              <a:pPr>
                <a:defRPr/>
              </a:pPr>
              <a:t>24</a:t>
            </a:fld>
            <a:endParaRPr lang="en-US"/>
          </a:p>
        </p:txBody>
      </p:sp>
    </p:spTree>
    <p:extLst>
      <p:ext uri="{BB962C8B-B14F-4D97-AF65-F5344CB8AC3E}">
        <p14:creationId xmlns:p14="http://schemas.microsoft.com/office/powerpoint/2010/main" val="140938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CBA Meetings, Spokane,</a:t>
            </a:r>
            <a:r>
              <a:rPr lang="en-US" altLang="en-US" baseline="0" dirty="0"/>
              <a:t> WA 2001</a:t>
            </a:r>
            <a:endParaRPr lang="en-US" altLang="en-US" dirty="0"/>
          </a:p>
        </p:txBody>
      </p:sp>
      <p:sp>
        <p:nvSpPr>
          <p:cNvPr id="118788" name="Slide Number Placeholder 3"/>
          <p:cNvSpPr>
            <a:spLocks noGrp="1"/>
          </p:cNvSpPr>
          <p:nvPr>
            <p:ph type="sldNum" sz="quarter" idx="5"/>
          </p:nvPr>
        </p:nvSpPr>
        <p:spPr/>
        <p:txBody>
          <a:bodyPr/>
          <a:lstStyle/>
          <a:p>
            <a:pPr>
              <a:defRPr/>
            </a:pPr>
            <a:fld id="{90518C93-F23B-4FA0-839C-9D9C7AA05DB6}" type="slidenum">
              <a:rPr lang="en-US" smtClean="0"/>
              <a:pPr>
                <a:defRPr/>
              </a:pPr>
              <a:t>25</a:t>
            </a:fld>
            <a:endParaRPr lang="en-US"/>
          </a:p>
        </p:txBody>
      </p:sp>
    </p:spTree>
    <p:extLst>
      <p:ext uri="{BB962C8B-B14F-4D97-AF65-F5344CB8AC3E}">
        <p14:creationId xmlns:p14="http://schemas.microsoft.com/office/powerpoint/2010/main" val="426342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p:txBody>
          <a:bodyPr/>
          <a:lstStyle/>
          <a:p>
            <a:pPr>
              <a:defRPr/>
            </a:pPr>
            <a:fld id="{8F9607B6-72BD-4685-A3C1-85DD19EDD96D}" type="slidenum">
              <a:rPr lang="en-US" smtClean="0"/>
              <a:pPr>
                <a:defRPr/>
              </a:pPr>
              <a:t>26</a:t>
            </a:fld>
            <a:endParaRPr lang="en-US"/>
          </a:p>
        </p:txBody>
      </p:sp>
    </p:spTree>
    <p:extLst>
      <p:ext uri="{BB962C8B-B14F-4D97-AF65-F5344CB8AC3E}">
        <p14:creationId xmlns:p14="http://schemas.microsoft.com/office/powerpoint/2010/main" val="200618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0836" name="Slide Number Placeholder 3"/>
          <p:cNvSpPr>
            <a:spLocks noGrp="1"/>
          </p:cNvSpPr>
          <p:nvPr>
            <p:ph type="sldNum" sz="quarter" idx="5"/>
          </p:nvPr>
        </p:nvSpPr>
        <p:spPr/>
        <p:txBody>
          <a:bodyPr/>
          <a:lstStyle/>
          <a:p>
            <a:pPr>
              <a:defRPr/>
            </a:pPr>
            <a:fld id="{7ACC0E77-B418-42F9-9C9F-4D0D598D2669}" type="slidenum">
              <a:rPr lang="en-US" smtClean="0"/>
              <a:pPr>
                <a:defRPr/>
              </a:pPr>
              <a:t>27</a:t>
            </a:fld>
            <a:endParaRPr lang="en-US"/>
          </a:p>
        </p:txBody>
      </p:sp>
    </p:spTree>
    <p:extLst>
      <p:ext uri="{BB962C8B-B14F-4D97-AF65-F5344CB8AC3E}">
        <p14:creationId xmlns:p14="http://schemas.microsoft.com/office/powerpoint/2010/main" val="391819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1860" name="Slide Number Placeholder 3"/>
          <p:cNvSpPr>
            <a:spLocks noGrp="1"/>
          </p:cNvSpPr>
          <p:nvPr>
            <p:ph type="sldNum" sz="quarter" idx="5"/>
          </p:nvPr>
        </p:nvSpPr>
        <p:spPr/>
        <p:txBody>
          <a:bodyPr/>
          <a:lstStyle/>
          <a:p>
            <a:pPr>
              <a:defRPr/>
            </a:pPr>
            <a:fld id="{51A685BB-7FF3-462C-8A7A-4DAE6D3D1AF6}" type="slidenum">
              <a:rPr lang="en-US" smtClean="0"/>
              <a:pPr>
                <a:defRPr/>
              </a:pPr>
              <a:t>28</a:t>
            </a:fld>
            <a:endParaRPr lang="en-US"/>
          </a:p>
        </p:txBody>
      </p:sp>
    </p:spTree>
    <p:extLst>
      <p:ext uri="{BB962C8B-B14F-4D97-AF65-F5344CB8AC3E}">
        <p14:creationId xmlns:p14="http://schemas.microsoft.com/office/powerpoint/2010/main" val="80341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884" name="Slide Number Placeholder 3"/>
          <p:cNvSpPr>
            <a:spLocks noGrp="1"/>
          </p:cNvSpPr>
          <p:nvPr>
            <p:ph type="sldNum" sz="quarter" idx="5"/>
          </p:nvPr>
        </p:nvSpPr>
        <p:spPr/>
        <p:txBody>
          <a:bodyPr/>
          <a:lstStyle/>
          <a:p>
            <a:pPr>
              <a:defRPr/>
            </a:pPr>
            <a:fld id="{7F51CFDD-2F7E-4FED-B88C-416BF0C4BEEF}" type="slidenum">
              <a:rPr lang="en-US" smtClean="0"/>
              <a:pPr>
                <a:defRPr/>
              </a:pPr>
              <a:t>29</a:t>
            </a:fld>
            <a:endParaRPr lang="en-US"/>
          </a:p>
        </p:txBody>
      </p:sp>
    </p:spTree>
    <p:extLst>
      <p:ext uri="{BB962C8B-B14F-4D97-AF65-F5344CB8AC3E}">
        <p14:creationId xmlns:p14="http://schemas.microsoft.com/office/powerpoint/2010/main" val="343328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Giles bumper</a:t>
            </a:r>
            <a:r>
              <a:rPr lang="en-US" baseline="0" dirty="0"/>
              <a:t> sticker</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30</a:t>
            </a:fld>
            <a:endParaRPr lang="en-US"/>
          </a:p>
        </p:txBody>
      </p:sp>
    </p:spTree>
    <p:extLst>
      <p:ext uri="{BB962C8B-B14F-4D97-AF65-F5344CB8AC3E}">
        <p14:creationId xmlns:p14="http://schemas.microsoft.com/office/powerpoint/2010/main" val="1786928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p:cNvSpPr>
            <a:spLocks noGrp="1"/>
          </p:cNvSpPr>
          <p:nvPr>
            <p:ph type="sldNum" sz="quarter" idx="5"/>
          </p:nvPr>
        </p:nvSpPr>
        <p:spPr/>
        <p:txBody>
          <a:bodyPr/>
          <a:lstStyle/>
          <a:p>
            <a:pPr>
              <a:defRPr/>
            </a:pPr>
            <a:fld id="{2A5B5ACD-2170-43D6-BAC6-680BE64189B5}" type="slidenum">
              <a:rPr lang="en-US" smtClean="0"/>
              <a:pPr>
                <a:defRPr/>
              </a:pPr>
              <a:t>31</a:t>
            </a:fld>
            <a:endParaRPr lang="en-US"/>
          </a:p>
        </p:txBody>
      </p:sp>
    </p:spTree>
    <p:extLst>
      <p:ext uri="{BB962C8B-B14F-4D97-AF65-F5344CB8AC3E}">
        <p14:creationId xmlns:p14="http://schemas.microsoft.com/office/powerpoint/2010/main" val="4282491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5956" name="Slide Number Placeholder 3"/>
          <p:cNvSpPr>
            <a:spLocks noGrp="1"/>
          </p:cNvSpPr>
          <p:nvPr>
            <p:ph type="sldNum" sz="quarter" idx="5"/>
          </p:nvPr>
        </p:nvSpPr>
        <p:spPr/>
        <p:txBody>
          <a:bodyPr/>
          <a:lstStyle/>
          <a:p>
            <a:pPr>
              <a:defRPr/>
            </a:pPr>
            <a:fld id="{40C40098-FC6F-45EF-9A54-5C479C16A127}" type="slidenum">
              <a:rPr lang="en-US" smtClean="0"/>
              <a:pPr>
                <a:defRPr/>
              </a:pPr>
              <a:t>32</a:t>
            </a:fld>
            <a:endParaRPr lang="en-US"/>
          </a:p>
        </p:txBody>
      </p:sp>
    </p:spTree>
    <p:extLst>
      <p:ext uri="{BB962C8B-B14F-4D97-AF65-F5344CB8AC3E}">
        <p14:creationId xmlns:p14="http://schemas.microsoft.com/office/powerpoint/2010/main" val="288128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6980" name="Slide Number Placeholder 3"/>
          <p:cNvSpPr>
            <a:spLocks noGrp="1"/>
          </p:cNvSpPr>
          <p:nvPr>
            <p:ph type="sldNum" sz="quarter" idx="5"/>
          </p:nvPr>
        </p:nvSpPr>
        <p:spPr/>
        <p:txBody>
          <a:bodyPr/>
          <a:lstStyle/>
          <a:p>
            <a:pPr>
              <a:defRPr/>
            </a:pPr>
            <a:fld id="{D3E09454-AD22-4382-912F-C63F88833477}" type="slidenum">
              <a:rPr lang="en-US" smtClean="0"/>
              <a:pPr>
                <a:defRPr/>
              </a:pPr>
              <a:t>33</a:t>
            </a:fld>
            <a:endParaRPr lang="en-US"/>
          </a:p>
        </p:txBody>
      </p:sp>
    </p:spTree>
    <p:extLst>
      <p:ext uri="{BB962C8B-B14F-4D97-AF65-F5344CB8AC3E}">
        <p14:creationId xmlns:p14="http://schemas.microsoft.com/office/powerpoint/2010/main" val="222066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E3A0B94-B901-4B9F-9A71-3028D7DF1D86}" type="slidenum">
              <a:rPr lang="en-US" smtClean="0"/>
              <a:pPr>
                <a:defRPr/>
              </a:pPr>
              <a:t>4</a:t>
            </a:fld>
            <a:endParaRPr lang="en-US"/>
          </a:p>
        </p:txBody>
      </p:sp>
    </p:spTree>
    <p:extLst>
      <p:ext uri="{BB962C8B-B14F-4D97-AF65-F5344CB8AC3E}">
        <p14:creationId xmlns:p14="http://schemas.microsoft.com/office/powerpoint/2010/main" val="2769173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800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00A91-1F30-42B1-A890-59B23C98EE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325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902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B3AF7-EB43-499A-BFB7-534DC4761C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472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005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2C333-8DA5-46B1-A695-DBBBF3A8D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615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902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99405-FFB9-43F3-BB8C-1EF896C647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107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More on this later</a:t>
            </a:r>
          </a:p>
        </p:txBody>
      </p:sp>
      <p:sp>
        <p:nvSpPr>
          <p:cNvPr id="13107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ADE7A-0AB0-4B8D-A12D-1DA66C94F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156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210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70E15-04BA-4723-B8E6-C8A9C2E42C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398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FBC</a:t>
            </a:r>
            <a:r>
              <a:rPr lang="en-US" baseline="0" dirty="0"/>
              <a:t> Douglas. When I showed this slide, a  woman immediately rose and left the room. This church had just experienced a devastating split.  I thought to myself, “What have I done now?” She returned </a:t>
            </a:r>
            <a:r>
              <a:rPr lang="en-US" baseline="0" dirty="0" err="1"/>
              <a:t>tso</a:t>
            </a:r>
            <a:r>
              <a:rPr lang="en-US" baseline="0" dirty="0"/>
              <a:t> the room and held up the church‘s organizational chart and pointed at this slide and said, “That’s our organizational chart!”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4C4BA-CFBB-4D3C-97AC-DD201C6B76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47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2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240B3-CFF3-42D6-9E33-03A2A30792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7584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altLang="en-US"/>
            </a:br>
            <a:r>
              <a:rPr lang="en-US" altLang="en-US"/>
              <a:t>DNA is lacking or not recognized in many churches. Asked church, . “What is the purpose of this church?” Jerry K., “We have no idea. Can you help us in this 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B4FDE-6532-45B4-9446-05056E0619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397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546300-8F9D-4589-B449-FF34C0CDBD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249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9444" name="Slide Number Placeholder 3"/>
          <p:cNvSpPr>
            <a:spLocks noGrp="1"/>
          </p:cNvSpPr>
          <p:nvPr>
            <p:ph type="sldNum" sz="quarter" idx="5"/>
          </p:nvPr>
        </p:nvSpPr>
        <p:spPr/>
        <p:txBody>
          <a:bodyPr/>
          <a:lstStyle/>
          <a:p>
            <a:pPr>
              <a:defRPr/>
            </a:pPr>
            <a:fld id="{BA9AAF54-4649-450A-AF65-AEE7804A1E9C}" type="slidenum">
              <a:rPr lang="en-US" smtClean="0"/>
              <a:pPr>
                <a:defRPr/>
              </a:pPr>
              <a:t>5</a:t>
            </a:fld>
            <a:endParaRPr lang="en-US"/>
          </a:p>
        </p:txBody>
      </p:sp>
    </p:spTree>
    <p:extLst>
      <p:ext uri="{BB962C8B-B14F-4D97-AF65-F5344CB8AC3E}">
        <p14:creationId xmlns:p14="http://schemas.microsoft.com/office/powerpoint/2010/main" val="3869764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BEE9F-839A-44AD-8162-F20E59F6C3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3820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4C4BA-CFBB-4D3C-97AC-DD201C6B76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94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510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7FD65-9C5C-4423-85EA-1813114C31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8150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BEE9F-839A-44AD-8162-F20E59F6C3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6095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794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5C293-C0AF-41E7-9507-2A1F5AC6D9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447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715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F0BA8-6578-41E3-A56F-987A5EC0BE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309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818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8D7E7-26B2-41D2-B22A-F1A44273EA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5289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920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6A7EE-F009-428D-A5FD-1B5ABD3C7C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316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715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7487C-636A-4DF2-A9E2-033C8D5411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7162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715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90837-CD26-4753-8371-8F378E54CA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46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Pastor</a:t>
            </a:r>
            <a:r>
              <a:rPr lang="en-US" baseline="0" dirty="0"/>
              <a:t> </a:t>
            </a:r>
            <a:r>
              <a:rPr lang="en-US" baseline="0" dirty="0" err="1"/>
              <a:t>Cleophas</a:t>
            </a:r>
            <a:r>
              <a:rPr lang="en-US" baseline="0" dirty="0"/>
              <a:t> in Kenya—died preaching the Gospel, March 3, 2017</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9</a:t>
            </a:fld>
            <a:endParaRPr lang="en-US"/>
          </a:p>
        </p:txBody>
      </p:sp>
    </p:spTree>
    <p:extLst>
      <p:ext uri="{BB962C8B-B14F-4D97-AF65-F5344CB8AC3E}">
        <p14:creationId xmlns:p14="http://schemas.microsoft.com/office/powerpoint/2010/main" val="1902040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4C4BA-CFBB-4D3C-97AC-DD201C6B76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94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824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13A26-045C-4821-99A0-87F7BC5F15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057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Jim K. I think its foolish to do this! Why? We’re getting people in the Word at more than a superficial level. Were not plugging in a video. We are having people wrestle with core beliefs. How can that be foolish?</a:t>
            </a:r>
          </a:p>
        </p:txBody>
      </p:sp>
      <p:sp>
        <p:nvSpPr>
          <p:cNvPr id="13619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D57AC-8454-43E9-AC71-5611F3E417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459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722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555FB-85FE-40E0-8B96-19870AFA55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209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824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17BFE-C97C-4ACD-A09F-2A0FA276F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32702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926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4F055-451D-4A85-A779-F3F3E3219E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010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029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E073F-4F80-49D9-ADB6-2D90A912FC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7613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131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5484A-941C-434D-97C5-BE562B3BD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432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234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B4707-D0F3-4894-AD09-E6A7890E41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62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541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C8F46-E4EA-490B-9785-BA08A13FD4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5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F2A7442-C5E0-471E-8A0B-0F2F937A58EB}" type="slidenum">
              <a:rPr lang="en-US" smtClean="0"/>
              <a:pPr>
                <a:defRPr/>
              </a:pPr>
              <a:t>10</a:t>
            </a:fld>
            <a:endParaRPr lang="en-US"/>
          </a:p>
        </p:txBody>
      </p:sp>
    </p:spTree>
    <p:extLst>
      <p:ext uri="{BB962C8B-B14F-4D97-AF65-F5344CB8AC3E}">
        <p14:creationId xmlns:p14="http://schemas.microsoft.com/office/powerpoint/2010/main" val="20468929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746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B012-A51E-4564-B4BA-3F47AFF4E6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7605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848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3410E-29A4-49E6-A040-94D3EDB3CE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254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848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2D7E4-5780-4F1B-A77B-D24BD845D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9299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950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2E50E-C457-4090-B616-FA774EED6F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28280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053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54DB6-871C-4C50-BE1D-8A21074EA5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9006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053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C7555-E2A5-40B2-9B59-5ED9426B31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7405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155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C0599-F676-499F-884D-47DD3D8663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09770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258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8F4CD-E9B8-4B77-AF65-EE603A4D6A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815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0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20B7B-A4DC-4DE8-8EA6-81F0292D9C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459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462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A1296-6572-49C3-BFF7-03488738B3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39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Holyoke envisioning process</a:t>
            </a:r>
            <a:r>
              <a:rPr lang="en-US" altLang="en-US" baseline="0" dirty="0"/>
              <a:t> for the description of purpose, mission and vision</a:t>
            </a:r>
            <a:endParaRPr lang="en-US" altLang="en-US" dirty="0"/>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11</a:t>
            </a:fld>
            <a:endParaRPr lang="en-US"/>
          </a:p>
        </p:txBody>
      </p:sp>
    </p:spTree>
    <p:extLst>
      <p:ext uri="{BB962C8B-B14F-4D97-AF65-F5344CB8AC3E}">
        <p14:creationId xmlns:p14="http://schemas.microsoft.com/office/powerpoint/2010/main" val="9046633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565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F24E4-69C5-41CB-B9DF-9BB53DDCCB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0629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667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8B905-DB59-47DD-B8D9-F4AA7B78E5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7367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770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6BB9-6642-4DA4-B5B3-FE6ACE3933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6101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770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45192-F941-4B25-9F3C-12D2C1A602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523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872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34235-88A7-4147-9096-990FD70BD2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6910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077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02C78-3804-41E5-8CEA-06AE48C72A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58951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179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B8EF8-88A1-47A8-B56D-4948DAC25A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90354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4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1E702-7AD9-440B-91C3-A77C9409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245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Holyoke, I used the term,</a:t>
            </a:r>
            <a:r>
              <a:rPr lang="en-US" altLang="en-US" baseline="0" dirty="0"/>
              <a:t> “substitutionary atonement.”  Mark Farnsworth said, “Pastor, I don’t think people will understand this.” </a:t>
            </a:r>
            <a:endParaRPr lang="en-US" altLang="en-US" dirty="0"/>
          </a:p>
        </p:txBody>
      </p:sp>
      <p:sp>
        <p:nvSpPr>
          <p:cNvPr id="16486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06F00-5DF1-49E9-93D0-17373A08E9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7253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589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AA0F7-2F26-4F56-A951-B40BB20598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65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Holyoke envisioning process</a:t>
            </a:r>
            <a:r>
              <a:rPr lang="en-US" altLang="en-US" baseline="0" dirty="0"/>
              <a:t> for the description of purpose, mission and vision</a:t>
            </a:r>
            <a:endParaRPr lang="en-US" altLang="en-US" dirty="0"/>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12</a:t>
            </a:fld>
            <a:endParaRPr lang="en-US"/>
          </a:p>
        </p:txBody>
      </p:sp>
    </p:spTree>
    <p:extLst>
      <p:ext uri="{BB962C8B-B14F-4D97-AF65-F5344CB8AC3E}">
        <p14:creationId xmlns:p14="http://schemas.microsoft.com/office/powerpoint/2010/main" val="10351729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691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89959-FEE9-465A-B5B0-228B490A08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4394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691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96032-CA71-4D38-96BD-F08B9E87192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1441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896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B17AA-F8AF-4B26-8154-8CFDAF2651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3973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998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FADE7-526A-403D-BF7E-63EBDE56D9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1911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101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3B6F-4655-44A9-AB6C-79A120E967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9745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203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3D863-06D3-4CC7-94FC-BA1BAE3527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4392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3060"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A4EFFD-F617-4307-A8CC-3E575C162E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4942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08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2A037-224F-493E-A8B6-6CF3E13D84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8640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022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0D012B-9240-44AF-ADA9-B584FC558B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4536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4C4BA-CFBB-4D3C-97AC-DD201C6B76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9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F2A7442-C5E0-471E-8A0B-0F2F937A58EB}" type="slidenum">
              <a:rPr lang="en-US" smtClean="0"/>
              <a:pPr>
                <a:defRPr/>
              </a:pPr>
              <a:t>13</a:t>
            </a:fld>
            <a:endParaRPr lang="en-US"/>
          </a:p>
        </p:txBody>
      </p:sp>
    </p:spTree>
    <p:extLst>
      <p:ext uri="{BB962C8B-B14F-4D97-AF65-F5344CB8AC3E}">
        <p14:creationId xmlns:p14="http://schemas.microsoft.com/office/powerpoint/2010/main" val="39087848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BEE9F-839A-44AD-8162-F20E59F6C3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6039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0F60B-BF59-417F-BDB9-2E224B011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9325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022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0D012B-9240-44AF-ADA9-B584FC558B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3009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022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C0328-3655-4DA1-9480-A76B234141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79017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1252"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ABDE2-6998-4F1A-971A-69982C1F39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9365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227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F85E-4691-40A6-98B6-47E97624C3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06551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2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79219-A594-4D4B-9040-5DC2B65427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8270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5348"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D28D3-B882-447A-B9FB-C29065EF2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8861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739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896663-EF0B-4114-960A-5F5DFB49BA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2408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944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90BBC-4E36-4F1D-8C78-9DA641D1D9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91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2CC4EF6-4ACA-4E42-8CB8-1A0704EB0191}" type="datetime1">
              <a:rPr lang="en-US"/>
              <a:pPr>
                <a:defRPr/>
              </a:pPr>
              <a:t>4/3/24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1DA843-2C05-41AC-9551-AFC0A264C07D}" type="slidenum">
              <a:rPr lang="en-US"/>
              <a:pPr>
                <a:defRPr/>
              </a:pPr>
              <a:t>‹#›</a:t>
            </a:fld>
            <a:endParaRPr lang="en-US"/>
          </a:p>
        </p:txBody>
      </p:sp>
    </p:spTree>
    <p:extLst>
      <p:ext uri="{BB962C8B-B14F-4D97-AF65-F5344CB8AC3E}">
        <p14:creationId xmlns:p14="http://schemas.microsoft.com/office/powerpoint/2010/main" val="362970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C1AA22-5D71-4E21-B3AB-E879A2B48251}" type="datetime1">
              <a:rPr lang="en-US"/>
              <a:pPr>
                <a:defRPr/>
              </a:pPr>
              <a:t>4/3/24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F17B55-5913-45B9-BF23-3B018F86679D}" type="slidenum">
              <a:rPr lang="en-US"/>
              <a:pPr>
                <a:defRPr/>
              </a:pPr>
              <a:t>‹#›</a:t>
            </a:fld>
            <a:endParaRPr lang="en-US"/>
          </a:p>
        </p:txBody>
      </p:sp>
    </p:spTree>
    <p:extLst>
      <p:ext uri="{BB962C8B-B14F-4D97-AF65-F5344CB8AC3E}">
        <p14:creationId xmlns:p14="http://schemas.microsoft.com/office/powerpoint/2010/main" val="302688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2A3AA8-A5A4-4F11-81D6-6285B7998705}" type="datetime1">
              <a:rPr lang="en-US"/>
              <a:pPr>
                <a:defRPr/>
              </a:pPr>
              <a:t>4/3/24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1E672-D8C9-41BB-BCB2-1226295828B3}" type="slidenum">
              <a:rPr lang="en-US"/>
              <a:pPr>
                <a:defRPr/>
              </a:pPr>
              <a:t>‹#›</a:t>
            </a:fld>
            <a:endParaRPr lang="en-US"/>
          </a:p>
        </p:txBody>
      </p:sp>
    </p:spTree>
    <p:extLst>
      <p:ext uri="{BB962C8B-B14F-4D97-AF65-F5344CB8AC3E}">
        <p14:creationId xmlns:p14="http://schemas.microsoft.com/office/powerpoint/2010/main" val="226581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A19ADBF4-6702-4252-902D-7A5217834AF9}" type="datetime1">
              <a:rPr lang="en-US"/>
              <a:pPr>
                <a:defRPr/>
              </a:pPr>
              <a:t>4/3/24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7CF9E3-A1DB-46CE-B63B-34867FFF847F}" type="slidenum">
              <a:rPr lang="en-US"/>
              <a:pPr>
                <a:defRPr/>
              </a:pPr>
              <a:t>‹#›</a:t>
            </a:fld>
            <a:endParaRPr lang="en-US"/>
          </a:p>
        </p:txBody>
      </p:sp>
    </p:spTree>
    <p:extLst>
      <p:ext uri="{BB962C8B-B14F-4D97-AF65-F5344CB8AC3E}">
        <p14:creationId xmlns:p14="http://schemas.microsoft.com/office/powerpoint/2010/main" val="182137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4/3/24</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812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2172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2172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04BA4347-2C05-4EFF-B748-CFDD0947EEFE}" type="slidenum">
              <a:rPr lang="en-US"/>
              <a:pPr>
                <a:defRPr/>
              </a:pPr>
              <a:t>‹#›</a:t>
            </a:fld>
            <a:endParaRPr lang="en-US"/>
          </a:p>
        </p:txBody>
      </p:sp>
    </p:spTree>
    <p:extLst>
      <p:ext uri="{BB962C8B-B14F-4D97-AF65-F5344CB8AC3E}">
        <p14:creationId xmlns:p14="http://schemas.microsoft.com/office/powerpoint/2010/main" val="3328956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905BDE88-F65D-4F1D-9D95-88D1FA122930}" type="slidenum">
              <a:rPr lang="en-US"/>
              <a:pPr>
                <a:defRPr/>
              </a:pPr>
              <a:t>‹#›</a:t>
            </a:fld>
            <a:endParaRPr lang="en-US"/>
          </a:p>
        </p:txBody>
      </p:sp>
    </p:spTree>
    <p:extLst>
      <p:ext uri="{BB962C8B-B14F-4D97-AF65-F5344CB8AC3E}">
        <p14:creationId xmlns:p14="http://schemas.microsoft.com/office/powerpoint/2010/main" val="276699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8D9C205-A778-4693-9CA4-7AE6D87231FD}" type="slidenum">
              <a:rPr lang="en-US"/>
              <a:pPr>
                <a:defRPr/>
              </a:pPr>
              <a:t>‹#›</a:t>
            </a:fld>
            <a:endParaRPr lang="en-US"/>
          </a:p>
        </p:txBody>
      </p:sp>
    </p:spTree>
    <p:extLst>
      <p:ext uri="{BB962C8B-B14F-4D97-AF65-F5344CB8AC3E}">
        <p14:creationId xmlns:p14="http://schemas.microsoft.com/office/powerpoint/2010/main" val="4274565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A575F3E5-9815-4230-816B-0D41C02E95CA}" type="slidenum">
              <a:rPr lang="en-US"/>
              <a:pPr>
                <a:defRPr/>
              </a:pPr>
              <a:t>‹#›</a:t>
            </a:fld>
            <a:endParaRPr lang="en-US"/>
          </a:p>
        </p:txBody>
      </p:sp>
    </p:spTree>
    <p:extLst>
      <p:ext uri="{BB962C8B-B14F-4D97-AF65-F5344CB8AC3E}">
        <p14:creationId xmlns:p14="http://schemas.microsoft.com/office/powerpoint/2010/main" val="3722367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18E8B44A-F871-4E4A-B25A-8431566DAB3B}" type="slidenum">
              <a:rPr lang="en-US"/>
              <a:pPr>
                <a:defRPr/>
              </a:pPr>
              <a:t>‹#›</a:t>
            </a:fld>
            <a:endParaRPr lang="en-US"/>
          </a:p>
        </p:txBody>
      </p:sp>
    </p:spTree>
    <p:extLst>
      <p:ext uri="{BB962C8B-B14F-4D97-AF65-F5344CB8AC3E}">
        <p14:creationId xmlns:p14="http://schemas.microsoft.com/office/powerpoint/2010/main" val="409914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9A3C5FC2-E2E1-4567-9CC3-140B7C7B289D}" type="slidenum">
              <a:rPr lang="en-US"/>
              <a:pPr>
                <a:defRPr/>
              </a:pPr>
              <a:t>‹#›</a:t>
            </a:fld>
            <a:endParaRPr lang="en-US"/>
          </a:p>
        </p:txBody>
      </p:sp>
    </p:spTree>
    <p:extLst>
      <p:ext uri="{BB962C8B-B14F-4D97-AF65-F5344CB8AC3E}">
        <p14:creationId xmlns:p14="http://schemas.microsoft.com/office/powerpoint/2010/main" val="120453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EFB738-76BF-4CBC-BAC1-B3146E95FEC6}" type="datetime1">
              <a:rPr lang="en-US"/>
              <a:pPr>
                <a:defRPr/>
              </a:pPr>
              <a:t>4/3/24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ADC966-7D29-40D9-A2F2-7F6145DDE4CB}" type="slidenum">
              <a:rPr lang="en-US"/>
              <a:pPr>
                <a:defRPr/>
              </a:pPr>
              <a:t>‹#›</a:t>
            </a:fld>
            <a:endParaRPr lang="en-US"/>
          </a:p>
        </p:txBody>
      </p:sp>
    </p:spTree>
    <p:extLst>
      <p:ext uri="{BB962C8B-B14F-4D97-AF65-F5344CB8AC3E}">
        <p14:creationId xmlns:p14="http://schemas.microsoft.com/office/powerpoint/2010/main" val="1564671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D7677F2-45E0-490E-965E-4AEA381970B9}" type="slidenum">
              <a:rPr lang="en-US"/>
              <a:pPr>
                <a:defRPr/>
              </a:pPr>
              <a:t>‹#›</a:t>
            </a:fld>
            <a:endParaRPr lang="en-US"/>
          </a:p>
        </p:txBody>
      </p:sp>
    </p:spTree>
    <p:extLst>
      <p:ext uri="{BB962C8B-B14F-4D97-AF65-F5344CB8AC3E}">
        <p14:creationId xmlns:p14="http://schemas.microsoft.com/office/powerpoint/2010/main" val="3080004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D49950E-79BE-4E2C-BCA4-B017A4B4CD60}" type="slidenum">
              <a:rPr lang="en-US"/>
              <a:pPr>
                <a:defRPr/>
              </a:pPr>
              <a:t>‹#›</a:t>
            </a:fld>
            <a:endParaRPr lang="en-US"/>
          </a:p>
        </p:txBody>
      </p:sp>
    </p:spTree>
    <p:extLst>
      <p:ext uri="{BB962C8B-B14F-4D97-AF65-F5344CB8AC3E}">
        <p14:creationId xmlns:p14="http://schemas.microsoft.com/office/powerpoint/2010/main" val="3699186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1B1E48B-67E0-42F0-B323-59EDDCE9D30C}" type="slidenum">
              <a:rPr lang="en-US"/>
              <a:pPr>
                <a:defRPr/>
              </a:pPr>
              <a:t>‹#›</a:t>
            </a:fld>
            <a:endParaRPr lang="en-US"/>
          </a:p>
        </p:txBody>
      </p:sp>
    </p:spTree>
    <p:extLst>
      <p:ext uri="{BB962C8B-B14F-4D97-AF65-F5344CB8AC3E}">
        <p14:creationId xmlns:p14="http://schemas.microsoft.com/office/powerpoint/2010/main" val="378539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2660A0A-9182-4204-BE30-8B799FCB8E59}" type="slidenum">
              <a:rPr lang="en-US"/>
              <a:pPr>
                <a:defRPr/>
              </a:pPr>
              <a:t>‹#›</a:t>
            </a:fld>
            <a:endParaRPr lang="en-US"/>
          </a:p>
        </p:txBody>
      </p:sp>
    </p:spTree>
    <p:extLst>
      <p:ext uri="{BB962C8B-B14F-4D97-AF65-F5344CB8AC3E}">
        <p14:creationId xmlns:p14="http://schemas.microsoft.com/office/powerpoint/2010/main" val="936781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D190945-B815-44F5-A0B9-F7D959C33A03}" type="slidenum">
              <a:rPr lang="en-US"/>
              <a:pPr>
                <a:defRPr/>
              </a:pPr>
              <a:t>‹#›</a:t>
            </a:fld>
            <a:endParaRPr lang="en-US"/>
          </a:p>
        </p:txBody>
      </p:sp>
    </p:spTree>
    <p:extLst>
      <p:ext uri="{BB962C8B-B14F-4D97-AF65-F5344CB8AC3E}">
        <p14:creationId xmlns:p14="http://schemas.microsoft.com/office/powerpoint/2010/main" val="358994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66B4D7C-5D22-4C40-B8E7-27866B3783B7}" type="datetime1">
              <a:rPr lang="en-US"/>
              <a:pPr>
                <a:defRPr/>
              </a:pPr>
              <a:t>4/3/24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83E0E-F120-4DFA-82D5-4372C964ED68}" type="slidenum">
              <a:rPr lang="en-US"/>
              <a:pPr>
                <a:defRPr/>
              </a:pPr>
              <a:t>‹#›</a:t>
            </a:fld>
            <a:endParaRPr lang="en-US"/>
          </a:p>
        </p:txBody>
      </p:sp>
    </p:spTree>
    <p:extLst>
      <p:ext uri="{BB962C8B-B14F-4D97-AF65-F5344CB8AC3E}">
        <p14:creationId xmlns:p14="http://schemas.microsoft.com/office/powerpoint/2010/main" val="276689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3B90C48-6850-4E6E-BFEF-B05326483C6E}" type="datetime1">
              <a:rPr lang="en-US"/>
              <a:pPr>
                <a:defRPr/>
              </a:pPr>
              <a:t>4/3/24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8D3F67-5C94-4281-9C96-8836AC6E7BE0}" type="slidenum">
              <a:rPr lang="en-US"/>
              <a:pPr>
                <a:defRPr/>
              </a:pPr>
              <a:t>‹#›</a:t>
            </a:fld>
            <a:endParaRPr lang="en-US"/>
          </a:p>
        </p:txBody>
      </p:sp>
    </p:spTree>
    <p:extLst>
      <p:ext uri="{BB962C8B-B14F-4D97-AF65-F5344CB8AC3E}">
        <p14:creationId xmlns:p14="http://schemas.microsoft.com/office/powerpoint/2010/main" val="67544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E83554-4CB6-4D31-BBB5-E68A1C81925C}" type="datetime1">
              <a:rPr lang="en-US"/>
              <a:pPr>
                <a:defRPr/>
              </a:pPr>
              <a:t>4/3/24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2FCB7A-4F55-42CF-B0E1-2605CF545586}" type="slidenum">
              <a:rPr lang="en-US"/>
              <a:pPr>
                <a:defRPr/>
              </a:pPr>
              <a:t>‹#›</a:t>
            </a:fld>
            <a:endParaRPr lang="en-US"/>
          </a:p>
        </p:txBody>
      </p:sp>
    </p:spTree>
    <p:extLst>
      <p:ext uri="{BB962C8B-B14F-4D97-AF65-F5344CB8AC3E}">
        <p14:creationId xmlns:p14="http://schemas.microsoft.com/office/powerpoint/2010/main" val="283372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4BD7A6B-4FCE-4ED9-90BF-55B48E6C400C}" type="datetime1">
              <a:rPr lang="en-US"/>
              <a:pPr>
                <a:defRPr/>
              </a:pPr>
              <a:t>4/3/24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7ABDE7-A750-4E22-AE87-EDD89FBCC961}" type="slidenum">
              <a:rPr lang="en-US"/>
              <a:pPr>
                <a:defRPr/>
              </a:pPr>
              <a:t>‹#›</a:t>
            </a:fld>
            <a:endParaRPr lang="en-US"/>
          </a:p>
        </p:txBody>
      </p:sp>
    </p:spTree>
    <p:extLst>
      <p:ext uri="{BB962C8B-B14F-4D97-AF65-F5344CB8AC3E}">
        <p14:creationId xmlns:p14="http://schemas.microsoft.com/office/powerpoint/2010/main" val="361575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08B421-2D35-4BDC-ADA4-7489925AD440}" type="datetime1">
              <a:rPr lang="en-US"/>
              <a:pPr>
                <a:defRPr/>
              </a:pPr>
              <a:t>4/3/24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F97A84-0808-4039-9673-35424FC09342}" type="slidenum">
              <a:rPr lang="en-US"/>
              <a:pPr>
                <a:defRPr/>
              </a:pPr>
              <a:t>‹#›</a:t>
            </a:fld>
            <a:endParaRPr lang="en-US"/>
          </a:p>
        </p:txBody>
      </p:sp>
    </p:spTree>
    <p:extLst>
      <p:ext uri="{BB962C8B-B14F-4D97-AF65-F5344CB8AC3E}">
        <p14:creationId xmlns:p14="http://schemas.microsoft.com/office/powerpoint/2010/main" val="382257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8BE623-34BC-4BBA-9A6E-464A8141EA9E}" type="datetime1">
              <a:rPr lang="en-US"/>
              <a:pPr>
                <a:defRPr/>
              </a:pPr>
              <a:t>4/3/24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C662DF-DED4-4881-901B-F388DE390416}" type="slidenum">
              <a:rPr lang="en-US"/>
              <a:pPr>
                <a:defRPr/>
              </a:pPr>
              <a:t>‹#›</a:t>
            </a:fld>
            <a:endParaRPr lang="en-US"/>
          </a:p>
        </p:txBody>
      </p:sp>
    </p:spTree>
    <p:extLst>
      <p:ext uri="{BB962C8B-B14F-4D97-AF65-F5344CB8AC3E}">
        <p14:creationId xmlns:p14="http://schemas.microsoft.com/office/powerpoint/2010/main" val="268893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E93109-0640-4063-9704-6D768786705C}" type="datetime1">
              <a:rPr lang="en-US"/>
              <a:pPr>
                <a:defRPr/>
              </a:pPr>
              <a:t>4/3/24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4B824A-D7E0-437D-9170-3657C8DC7908}" type="slidenum">
              <a:rPr lang="en-US"/>
              <a:pPr>
                <a:defRPr/>
              </a:pPr>
              <a:t>‹#›</a:t>
            </a:fld>
            <a:endParaRPr lang="en-US"/>
          </a:p>
        </p:txBody>
      </p:sp>
    </p:spTree>
    <p:extLst>
      <p:ext uri="{BB962C8B-B14F-4D97-AF65-F5344CB8AC3E}">
        <p14:creationId xmlns:p14="http://schemas.microsoft.com/office/powerpoint/2010/main" val="407015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7BB713-F852-4756-A22A-6F87567AEBCA}" type="datetime1">
              <a:rPr lang="en-US"/>
              <a:pPr>
                <a:defRPr/>
              </a:pPr>
              <a:t>4/3/24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E2EE751-33E2-4A71-9D99-12CFBAACBE1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62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2162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2162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2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2162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2162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8C288C85-2458-4CE9-AE22-F0713AF5F9C1}" type="slidenum">
              <a:rPr lang="en-US"/>
              <a:pPr>
                <a:defRPr/>
              </a:pPr>
              <a:t>‹#›</a:t>
            </a:fld>
            <a:endParaRPr lang="en-US"/>
          </a:p>
        </p:txBody>
      </p:sp>
      <p:sp>
        <p:nvSpPr>
          <p:cNvPr id="2162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360981"/>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6.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F97A84-0808-4039-9673-35424FC09342}" type="slidenum">
              <a:rPr lang="en-US" smtClean="0"/>
              <a:pPr>
                <a:defRPr/>
              </a:pPr>
              <a:t>1</a:t>
            </a:fld>
            <a:endParaRPr lang="en-US"/>
          </a:p>
        </p:txBody>
      </p:sp>
      <p:pic>
        <p:nvPicPr>
          <p:cNvPr id="166914" name="Picture 2" descr="hot air balloon"/>
          <p:cNvPicPr>
            <a:picLocks noChangeAspect="1" noChangeArrowheads="1"/>
          </p:cNvPicPr>
          <p:nvPr/>
        </p:nvPicPr>
        <p:blipFill rotWithShape="1">
          <a:blip r:embed="rId3">
            <a:extLst>
              <a:ext uri="{28A0092B-C50C-407E-A947-70E740481C1C}">
                <a14:useLocalDpi xmlns:a14="http://schemas.microsoft.com/office/drawing/2010/main"/>
              </a:ext>
            </a:extLst>
          </a:blip>
          <a:srcRect l="3290"/>
          <a:stretch/>
        </p:blipFill>
        <p:spPr bwMode="auto">
          <a:xfrm>
            <a:off x="0" y="0"/>
            <a:ext cx="5526955" cy="571499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9"/>
          <p:cNvSpPr>
            <a:spLocks noGrp="1"/>
          </p:cNvSpPr>
          <p:nvPr>
            <p:ph type="body" sz="half" idx="2"/>
          </p:nvPr>
        </p:nvSpPr>
        <p:spPr>
          <a:xfrm>
            <a:off x="5496476" y="4925377"/>
            <a:ext cx="2574334" cy="804862"/>
          </a:xfrm>
        </p:spPr>
        <p:txBody>
          <a:bodyPr/>
          <a:lstStyle/>
          <a:p>
            <a:r>
              <a:rPr lang="en-US" sz="3600" b="1" dirty="0">
                <a:effectLst>
                  <a:outerShdw blurRad="38100" dist="38100" dir="2700000" algn="tl">
                    <a:srgbClr val="000000">
                      <a:alpha val="43137"/>
                    </a:srgbClr>
                  </a:outerShdw>
                </a:effectLst>
              </a:rPr>
              <a:t>The Mission</a:t>
            </a:r>
          </a:p>
        </p:txBody>
      </p:sp>
      <p:sp>
        <p:nvSpPr>
          <p:cNvPr id="12" name="Rectangle 11"/>
          <p:cNvSpPr/>
          <p:nvPr/>
        </p:nvSpPr>
        <p:spPr>
          <a:xfrm>
            <a:off x="5496476" y="4059424"/>
            <a:ext cx="3258969" cy="646331"/>
          </a:xfrm>
          <a:prstGeom prst="rect">
            <a:avLst/>
          </a:prstGeom>
        </p:spPr>
        <p:txBody>
          <a:bodyPr wrap="none">
            <a:spAutoFit/>
          </a:bodyPr>
          <a:lstStyle/>
          <a:p>
            <a:pPr lvl="0" eaLnBrk="0" hangingPunct="0">
              <a:spcBef>
                <a:spcPct val="20000"/>
              </a:spcBef>
            </a:pPr>
            <a:r>
              <a:rPr lang="en-US" sz="3600" b="1" dirty="0">
                <a:solidFill>
                  <a:prstClr val="white"/>
                </a:solidFill>
                <a:effectLst>
                  <a:outerShdw blurRad="38100" dist="38100" dir="2700000" algn="tl">
                    <a:srgbClr val="000000">
                      <a:alpha val="43137"/>
                    </a:srgbClr>
                  </a:outerShdw>
                </a:effectLst>
                <a:latin typeface="Calibri"/>
                <a:cs typeface="+mn-cs"/>
              </a:rPr>
              <a:t>The Core Beliefs</a:t>
            </a:r>
          </a:p>
        </p:txBody>
      </p:sp>
      <p:sp>
        <p:nvSpPr>
          <p:cNvPr id="14" name="Rectangle 13"/>
          <p:cNvSpPr/>
          <p:nvPr/>
        </p:nvSpPr>
        <p:spPr>
          <a:xfrm>
            <a:off x="5496476" y="3011269"/>
            <a:ext cx="3674541" cy="646331"/>
          </a:xfrm>
          <a:prstGeom prst="rect">
            <a:avLst/>
          </a:prstGeom>
        </p:spPr>
        <p:txBody>
          <a:bodyPr wrap="square">
            <a:spAutoFit/>
          </a:bodyPr>
          <a:lstStyle/>
          <a:p>
            <a:pPr lvl="0" eaLnBrk="0" hangingPunct="0">
              <a:spcBef>
                <a:spcPct val="20000"/>
              </a:spcBef>
            </a:pPr>
            <a:r>
              <a:rPr lang="en-US" sz="3600" b="1" dirty="0">
                <a:solidFill>
                  <a:prstClr val="white"/>
                </a:solidFill>
                <a:effectLst>
                  <a:outerShdw blurRad="38100" dist="38100" dir="2700000" algn="tl">
                    <a:srgbClr val="000000">
                      <a:alpha val="43137"/>
                    </a:srgbClr>
                  </a:outerShdw>
                </a:effectLst>
                <a:latin typeface="Calibri"/>
                <a:cs typeface="+mn-cs"/>
              </a:rPr>
              <a:t>The Ministry Map</a:t>
            </a:r>
          </a:p>
        </p:txBody>
      </p:sp>
      <p:sp>
        <p:nvSpPr>
          <p:cNvPr id="16" name="Rectangle 15"/>
          <p:cNvSpPr/>
          <p:nvPr/>
        </p:nvSpPr>
        <p:spPr>
          <a:xfrm>
            <a:off x="1143000" y="167313"/>
            <a:ext cx="3785287" cy="2123658"/>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fontAlgn="auto">
              <a:spcAft>
                <a:spcPts val="0"/>
              </a:spcAft>
            </a:pPr>
            <a:r>
              <a:rPr lang="en-US" sz="6600" b="1" dirty="0">
                <a:effectLst>
                  <a:glow rad="228600">
                    <a:schemeClr val="bg1">
                      <a:alpha val="82206"/>
                    </a:schemeClr>
                  </a:glow>
                </a:effectLst>
                <a:ea typeface="+mj-ea"/>
              </a:rPr>
              <a:t>The Vision</a:t>
            </a:r>
          </a:p>
        </p:txBody>
      </p:sp>
      <p:cxnSp>
        <p:nvCxnSpPr>
          <p:cNvPr id="18" name="Straight Arrow Connector 17"/>
          <p:cNvCxnSpPr>
            <a:cxnSpLocks/>
          </p:cNvCxnSpPr>
          <p:nvPr/>
        </p:nvCxnSpPr>
        <p:spPr>
          <a:xfrm flipH="1">
            <a:off x="2895600" y="5210722"/>
            <a:ext cx="2671737"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3073899" y="4396796"/>
            <a:ext cx="2422577" cy="1224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073899" y="3152614"/>
            <a:ext cx="2526957"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H="1" flipV="1">
            <a:off x="3012782" y="2459192"/>
            <a:ext cx="2541618" cy="914401"/>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EA97B4F-5BE9-1F80-5D98-9E2A05AF16C5}"/>
              </a:ext>
            </a:extLst>
          </p:cNvPr>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Gordon Penfold for Doctor of Ministry Students</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046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5821362"/>
          </a:xfrm>
        </p:spPr>
        <p:txBody>
          <a:bodyPr/>
          <a:lstStyle/>
          <a:p>
            <a:pPr>
              <a:defRPr/>
            </a:pPr>
            <a:r>
              <a:rPr lang="en-US" sz="4800" b="1" dirty="0">
                <a:effectLst>
                  <a:outerShdw blurRad="38100" dist="38100" dir="2700000" algn="tl">
                    <a:srgbClr val="000000">
                      <a:alpha val="43137"/>
                    </a:srgbClr>
                  </a:outerShdw>
                </a:effectLst>
              </a:rPr>
              <a:t>The Role of Mission, Values and Vision in Transformational Leadership</a:t>
            </a: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4C49B2A6-7495-463B-94BB-676F83AEB0EE}" type="slidenum">
              <a:rPr lang="en-US" smtClean="0"/>
              <a:pPr>
                <a:defRPr/>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Vision Statement</a:t>
            </a:r>
          </a:p>
        </p:txBody>
      </p:sp>
      <p:sp>
        <p:nvSpPr>
          <p:cNvPr id="83971"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 church must have a single, clear, concise, widely-known, broadly accepted Vision</a:t>
            </a:r>
          </a:p>
          <a:p>
            <a:pPr marL="0" indent="0" eaLnBrk="1" hangingPunct="1">
              <a:buNone/>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A good Vision is </a:t>
            </a:r>
            <a:r>
              <a:rPr lang="en-US" b="1" i="1" dirty="0">
                <a:effectLst>
                  <a:outerShdw blurRad="38100" dist="38100" dir="2700000" algn="tl">
                    <a:srgbClr val="000000">
                      <a:alpha val="43137"/>
                    </a:srgbClr>
                  </a:outerShdw>
                </a:effectLst>
              </a:rPr>
              <a:t>compelling</a:t>
            </a:r>
          </a:p>
          <a:p>
            <a:pPr eaLnBrk="1" hangingPunct="1">
              <a:buFont typeface="Arial" charset="0"/>
              <a:buChar char="•"/>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The larger the church, of necessity, the sharper the statement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549B8-AF80-4669-9CB0-36351BC15988}"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Vision Statements</a:t>
            </a:r>
          </a:p>
        </p:txBody>
      </p:sp>
      <p:sp>
        <p:nvSpPr>
          <p:cNvPr id="89091"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Ten percent of Prior Lake’s population will be in weekly contact with our church where they will become partners in God’s plan to shape our community, country and world.</a:t>
            </a:r>
          </a:p>
          <a:p>
            <a:pPr marL="0" indent="0" eaLnBrk="1" hangingPunct="1">
              <a:buNone/>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We envision a growing movement of transformed people reshaping the culture to reflect God’s heart—Waterstone Church</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E71F36-83F4-47D9-A33B-32993B590FD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Vision Statements</a:t>
            </a:r>
          </a:p>
        </p:txBody>
      </p:sp>
      <p:sp>
        <p:nvSpPr>
          <p:cNvPr id="90115" name="Rectangle 3"/>
          <p:cNvSpPr>
            <a:spLocks noGrp="1" noChangeArrowheads="1"/>
          </p:cNvSpPr>
          <p:nvPr>
            <p:ph type="body" idx="1"/>
          </p:nvPr>
        </p:nvSpPr>
        <p:spPr>
          <a:xfrm>
            <a:off x="457200" y="1600200"/>
            <a:ext cx="8229600" cy="4648200"/>
          </a:xfrm>
        </p:spPr>
        <p:txBody>
          <a:bodyPr/>
          <a:lstStyle/>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Our Vision is to be a community of people who love Christ, live like Christ, serve Christ and share Christ.</a:t>
            </a:r>
          </a:p>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We see FBCP in the heart of the community with the</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Sanctuary filled with worshippers</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Building filled for God’s purposes </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Community filled with transformed lives and </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World filled with disciples who share Christ’s love.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C681D-43C2-42C2-A6A0-FFF8AC6DDBAA}"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03" name="Picture 5" descr="Pastor Mel's Vis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5800"/>
            <a:ext cx="9144000" cy="708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381000" y="5486400"/>
            <a:ext cx="8229600" cy="1143000"/>
          </a:xfrm>
          <a:solidFill>
            <a:schemeClr val="tx1"/>
          </a:solidFill>
        </p:spPr>
        <p:txBody>
          <a:bodyPr/>
          <a:lstStyle/>
          <a:p>
            <a:r>
              <a:rPr lang="en-US" sz="3200" b="1" dirty="0">
                <a:solidFill>
                  <a:schemeClr val="bg1"/>
                </a:solidFill>
              </a:rPr>
              <a:t>It was safe to say that</a:t>
            </a:r>
            <a:r>
              <a:rPr lang="en-US" sz="3200" b="1" baseline="0" dirty="0">
                <a:solidFill>
                  <a:schemeClr val="bg1"/>
                </a:solidFill>
              </a:rPr>
              <a:t> Pastor Mel's vision statement hadn't yet caught fire.</a:t>
            </a:r>
            <a:endParaRPr lang="en-US" sz="3200" b="1" dirty="0">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Value of Vision</a:t>
            </a:r>
          </a:p>
        </p:txBody>
      </p:sp>
      <p:sp>
        <p:nvSpPr>
          <p:cNvPr id="144387"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Vision has value only when it…</a:t>
            </a:r>
          </a:p>
          <a:p>
            <a:pPr lvl="1" eaLnBrk="1" hangingPunct="1">
              <a:buFont typeface="Arial" charset="0"/>
              <a:buChar char="–"/>
              <a:defRPr/>
            </a:pPr>
            <a:r>
              <a:rPr lang="en-US" dirty="0">
                <a:effectLst>
                  <a:outerShdw blurRad="38100" dist="38100" dir="2700000" algn="tl">
                    <a:srgbClr val="000000">
                      <a:alpha val="43137"/>
                    </a:srgbClr>
                  </a:outerShdw>
                </a:effectLst>
              </a:rPr>
              <a:t>Shapes our thinking</a:t>
            </a:r>
          </a:p>
          <a:p>
            <a:pPr lvl="1" eaLnBrk="1" hangingPunct="1">
              <a:buFont typeface="Arial" charset="0"/>
              <a:buChar char="–"/>
              <a:defRPr/>
            </a:pPr>
            <a:r>
              <a:rPr lang="en-US" dirty="0">
                <a:effectLst>
                  <a:outerShdw blurRad="38100" dist="38100" dir="2700000" algn="tl">
                    <a:srgbClr val="000000">
                      <a:alpha val="43137"/>
                    </a:srgbClr>
                  </a:outerShdw>
                </a:effectLst>
              </a:rPr>
              <a:t>Aligns what we do</a:t>
            </a:r>
          </a:p>
          <a:p>
            <a:pPr lvl="1" eaLnBrk="1" hangingPunct="1">
              <a:buFont typeface="Arial" charset="0"/>
              <a:buChar char="–"/>
              <a:defRPr/>
            </a:pPr>
            <a:r>
              <a:rPr lang="en-US" dirty="0">
                <a:effectLst>
                  <a:outerShdw blurRad="38100" dist="38100" dir="2700000" algn="tl">
                    <a:srgbClr val="000000">
                      <a:alpha val="43137"/>
                    </a:srgbClr>
                  </a:outerShdw>
                </a:effectLst>
              </a:rPr>
              <a:t>Focuses our efforts</a:t>
            </a:r>
          </a:p>
          <a:p>
            <a:pPr lvl="1" eaLnBrk="1" hangingPunct="1">
              <a:buFont typeface="Arial" charset="0"/>
              <a:buChar char="–"/>
              <a:defRPr/>
            </a:pPr>
            <a:r>
              <a:rPr lang="en-US" dirty="0">
                <a:effectLst>
                  <a:outerShdw blurRad="38100" dist="38100" dir="2700000" algn="tl">
                    <a:srgbClr val="000000">
                      <a:alpha val="43137"/>
                    </a:srgbClr>
                  </a:outerShdw>
                </a:effectLst>
              </a:rPr>
              <a:t>Helps Keep the Main Thing the Main Thing</a:t>
            </a:r>
          </a:p>
          <a:p>
            <a:pPr lvl="1" eaLnBrk="1" hangingPunct="1">
              <a:buFont typeface="Arial" charset="0"/>
              <a:buChar char="–"/>
              <a:defRPr/>
            </a:pPr>
            <a:r>
              <a:rPr lang="en-US" dirty="0">
                <a:effectLst>
                  <a:outerShdw blurRad="38100" dist="38100" dir="2700000" algn="tl">
                    <a:srgbClr val="000000">
                      <a:alpha val="43137"/>
                    </a:srgbClr>
                  </a:outerShdw>
                </a:effectLst>
              </a:rPr>
              <a:t>Results in the making of mature disciples</a:t>
            </a:r>
          </a:p>
          <a:p>
            <a:pPr eaLnBrk="1" hangingPunct="1">
              <a:buFont typeface="Arial" charset="0"/>
              <a:buChar char="•"/>
              <a:defRPr/>
            </a:pPr>
            <a:r>
              <a:rPr lang="en-US" dirty="0">
                <a:effectLst>
                  <a:outerShdw blurRad="38100" dist="38100" dir="2700000" algn="tl">
                    <a:srgbClr val="000000">
                      <a:alpha val="43137"/>
                    </a:srgbClr>
                  </a:outerShdw>
                </a:effectLst>
              </a:rPr>
              <a:t>The Missing Catalyst – Transformational Vision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D875A-758A-431B-8838-F2C4E741AB5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3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Value of Vision</a:t>
            </a:r>
          </a:p>
        </p:txBody>
      </p:sp>
      <p:sp>
        <p:nvSpPr>
          <p:cNvPr id="145411" name="Rectangle 3"/>
          <p:cNvSpPr>
            <a:spLocks noGrp="1" noChangeArrowheads="1"/>
          </p:cNvSpPr>
          <p:nvPr>
            <p:ph type="body" idx="1"/>
          </p:nvPr>
        </p:nvSpPr>
        <p:spPr/>
        <p:txBody>
          <a:bodyPr/>
          <a:lstStyle/>
          <a:p>
            <a:pPr eaLnBrk="1" hangingPunct="1">
              <a:buFont typeface="Arial" charset="0"/>
              <a:buChar char="•"/>
              <a:defRPr/>
            </a:pPr>
            <a:r>
              <a:rPr lang="en-US" sz="2800" dirty="0">
                <a:effectLst>
                  <a:outerShdw blurRad="38100" dist="38100" dir="2700000" algn="tl">
                    <a:srgbClr val="000000">
                      <a:alpha val="43137"/>
                    </a:srgbClr>
                  </a:outerShdw>
                </a:effectLst>
              </a:rPr>
              <a:t>Dramatically changes church’s behavior</a:t>
            </a:r>
          </a:p>
          <a:p>
            <a:pPr eaLnBrk="1" hangingPunct="1">
              <a:buFont typeface="Arial" charset="0"/>
              <a:buChar char="•"/>
              <a:defRPr/>
            </a:pPr>
            <a:endParaRPr lang="en-US" sz="2800" dirty="0">
              <a:effectLst>
                <a:outerShdw blurRad="38100" dist="38100" dir="2700000" algn="tl">
                  <a:srgbClr val="000000">
                    <a:alpha val="43137"/>
                  </a:srgbClr>
                </a:outerShdw>
              </a:effectLst>
            </a:endParaRPr>
          </a:p>
          <a:p>
            <a:pPr eaLnBrk="1" hangingPunct="1">
              <a:buFont typeface="Arial" charset="0"/>
              <a:buChar char="•"/>
              <a:defRPr/>
            </a:pPr>
            <a:r>
              <a:rPr lang="en-US" sz="2800" dirty="0">
                <a:effectLst>
                  <a:outerShdw blurRad="38100" dist="38100" dir="2700000" algn="tl">
                    <a:srgbClr val="000000">
                      <a:alpha val="43137"/>
                    </a:srgbClr>
                  </a:outerShdw>
                </a:effectLst>
              </a:rPr>
              <a:t>Shortens the distance between the idea and the implementation</a:t>
            </a:r>
          </a:p>
          <a:p>
            <a:pPr eaLnBrk="1" hangingPunct="1">
              <a:buFont typeface="Arial" charset="0"/>
              <a:buChar char="•"/>
              <a:defRPr/>
            </a:pPr>
            <a:endParaRPr lang="en-US" sz="2800" dirty="0">
              <a:effectLst>
                <a:outerShdw blurRad="38100" dist="38100" dir="2700000" algn="tl">
                  <a:srgbClr val="000000">
                    <a:alpha val="43137"/>
                  </a:srgbClr>
                </a:outerShdw>
              </a:effectLst>
            </a:endParaRPr>
          </a:p>
          <a:p>
            <a:pPr eaLnBrk="1" hangingPunct="1">
              <a:buFont typeface="Arial" charset="0"/>
              <a:buChar char="•"/>
              <a:defRPr/>
            </a:pPr>
            <a:r>
              <a:rPr lang="en-US" sz="2800" dirty="0">
                <a:effectLst>
                  <a:outerShdw blurRad="38100" dist="38100" dir="2700000" algn="tl">
                    <a:srgbClr val="000000">
                      <a:alpha val="43137"/>
                    </a:srgbClr>
                  </a:outerShdw>
                </a:effectLst>
              </a:rPr>
              <a:t>Transforms the church…</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B0C8F-87CA-437F-A6E0-7DD6B33EEF3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Transformational Vision</a:t>
            </a:r>
          </a:p>
        </p:txBody>
      </p:sp>
      <p:sp>
        <p:nvSpPr>
          <p:cNvPr id="147459"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Three Areas</a:t>
            </a:r>
          </a:p>
          <a:p>
            <a:pPr eaLnBrk="1" hangingPunct="1">
              <a:buFont typeface="Arial" charset="0"/>
              <a:buChar char="•"/>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Outreach</a:t>
            </a:r>
          </a:p>
          <a:p>
            <a:pPr lvl="1" eaLnBrk="1" hangingPunct="1">
              <a:buFont typeface="Arial" charset="0"/>
              <a:buChar char="–"/>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Evangelism</a:t>
            </a:r>
          </a:p>
          <a:p>
            <a:pPr lvl="1" eaLnBrk="1" hangingPunct="1">
              <a:buFont typeface="Arial" charset="0"/>
              <a:buChar char="–"/>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Disciple-making</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6E976-E182-4E63-B5A6-D3D02F84C886}"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Transformational Vision</a:t>
            </a:r>
          </a:p>
        </p:txBody>
      </p:sp>
      <p:sp>
        <p:nvSpPr>
          <p:cNvPr id="148483"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Outreach and Evangelism</a:t>
            </a:r>
          </a:p>
          <a:p>
            <a:pPr lvl="1" eaLnBrk="1" hangingPunct="1">
              <a:buFont typeface="Arial" charset="0"/>
              <a:buChar char="–"/>
              <a:defRPr/>
            </a:pPr>
            <a:r>
              <a:rPr lang="en-US" dirty="0">
                <a:effectLst>
                  <a:outerShdw blurRad="38100" dist="38100" dir="2700000" algn="tl">
                    <a:srgbClr val="000000">
                      <a:alpha val="43137"/>
                    </a:srgbClr>
                  </a:outerShdw>
                </a:effectLst>
              </a:rPr>
              <a:t>Many see them as separate and unique</a:t>
            </a:r>
          </a:p>
          <a:p>
            <a:pPr lvl="1" eaLnBrk="1" hangingPunct="1">
              <a:buFont typeface="Arial" charset="0"/>
              <a:buChar char="–"/>
              <a:defRPr/>
            </a:pPr>
            <a:r>
              <a:rPr lang="en-US" dirty="0">
                <a:effectLst>
                  <a:outerShdw blurRad="38100" dist="38100" dir="2700000" algn="tl">
                    <a:srgbClr val="000000">
                      <a:alpha val="43137"/>
                    </a:srgbClr>
                  </a:outerShdw>
                </a:effectLst>
              </a:rPr>
              <a:t>Others see them as interchangeable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BE28A-161E-4DCB-A43A-499E230E9BF7}"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Transformational Vision</a:t>
            </a:r>
          </a:p>
        </p:txBody>
      </p:sp>
      <p:sp>
        <p:nvSpPr>
          <p:cNvPr id="171011"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They are NOT interchangeable</a:t>
            </a:r>
          </a:p>
          <a:p>
            <a:pPr lvl="1" eaLnBrk="1" hangingPunct="1">
              <a:buFont typeface="Arial" charset="0"/>
              <a:buChar char="–"/>
              <a:defRPr/>
            </a:pPr>
            <a:r>
              <a:rPr lang="en-US" dirty="0">
                <a:effectLst>
                  <a:outerShdw blurRad="38100" dist="38100" dir="2700000" algn="tl">
                    <a:srgbClr val="000000">
                      <a:alpha val="43137"/>
                    </a:srgbClr>
                  </a:outerShdw>
                </a:effectLst>
              </a:rPr>
              <a:t>Outreach is just as its name implies – reaching out</a:t>
            </a:r>
          </a:p>
          <a:p>
            <a:pPr lvl="2" eaLnBrk="1" hangingPunct="1">
              <a:buFont typeface="Arial" charset="0"/>
              <a:buChar char="•"/>
              <a:defRPr/>
            </a:pPr>
            <a:r>
              <a:rPr lang="en-US" sz="2800" dirty="0">
                <a:effectLst>
                  <a:outerShdw blurRad="38100" dist="38100" dir="2700000" algn="tl">
                    <a:srgbClr val="000000">
                      <a:alpha val="43137"/>
                    </a:srgbClr>
                  </a:outerShdw>
                </a:effectLst>
              </a:rPr>
              <a:t>A systematic attempt to provide services beyond conventional limits, as to particular segments of a community: </a:t>
            </a:r>
            <a:r>
              <a:rPr lang="en-US" sz="2800" i="1" dirty="0">
                <a:effectLst>
                  <a:outerShdw blurRad="38100" dist="38100" dir="2700000" algn="tl">
                    <a:srgbClr val="000000">
                      <a:alpha val="43137"/>
                    </a:srgbClr>
                  </a:outerShdw>
                </a:effectLst>
              </a:rPr>
              <a:t>an educational outreach to illiterate adults</a:t>
            </a: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p>
          <a:p>
            <a:pPr lvl="1" eaLnBrk="1" hangingPunct="1">
              <a:buFont typeface="Arial" charset="0"/>
              <a:buChar char="–"/>
              <a:defRPr/>
            </a:pPr>
            <a:r>
              <a:rPr lang="en-US" dirty="0">
                <a:effectLst>
                  <a:outerShdw blurRad="38100" dist="38100" dir="2700000" algn="tl">
                    <a:srgbClr val="000000">
                      <a:alpha val="43137"/>
                    </a:srgbClr>
                  </a:outerShdw>
                </a:effectLst>
              </a:rPr>
              <a:t>Evangelism is the communication of the Good News resulting in conversions</a:t>
            </a:r>
          </a:p>
          <a:p>
            <a:pPr eaLnBrk="1" hangingPunct="1">
              <a:buFont typeface="Arial" charset="0"/>
              <a:buChar char="•"/>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1680F-BA65-4586-AB18-8285B92393D1}"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Transformational Vision</a:t>
            </a:r>
          </a:p>
        </p:txBody>
      </p:sp>
      <p:sp>
        <p:nvSpPr>
          <p:cNvPr id="149507" name="Rectangle 3"/>
          <p:cNvSpPr>
            <a:spLocks noGrp="1" noChangeArrowheads="1"/>
          </p:cNvSpPr>
          <p:nvPr>
            <p:ph type="body" idx="1"/>
          </p:nvPr>
        </p:nvSpPr>
        <p:spPr>
          <a:xfrm>
            <a:off x="457200" y="1600200"/>
            <a:ext cx="8458200" cy="4525963"/>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Outreach without evangelistic results is incomplete</a:t>
            </a:r>
          </a:p>
          <a:p>
            <a:pPr eaLnBrk="1" hangingPunct="1">
              <a:buFont typeface="Arial" charset="0"/>
              <a:buChar char="•"/>
              <a:defRPr/>
            </a:pPr>
            <a:r>
              <a:rPr lang="en-US" dirty="0">
                <a:effectLst>
                  <a:outerShdw blurRad="38100" dist="38100" dir="2700000" algn="tl">
                    <a:srgbClr val="000000">
                      <a:alpha val="43137"/>
                    </a:srgbClr>
                  </a:outerShdw>
                </a:effectLst>
              </a:rPr>
              <a:t>And evangelism without outreach is ineffective</a:t>
            </a:r>
          </a:p>
          <a:p>
            <a:pPr eaLnBrk="1" hangingPunct="1">
              <a:buFont typeface="Arial" charset="0"/>
              <a:buChar char="•"/>
              <a:defRPr/>
            </a:pPr>
            <a:r>
              <a:rPr lang="en-US" dirty="0">
                <a:effectLst>
                  <a:outerShdw blurRad="38100" dist="38100" dir="2700000" algn="tl">
                    <a:srgbClr val="000000">
                      <a:alpha val="43137"/>
                    </a:srgbClr>
                  </a:outerShdw>
                </a:effectLst>
              </a:rPr>
              <a:t>The biblical case for both…</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794BF-0AEC-4F1D-A5E9-4B1E78BAEB9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7633"/>
            <a:ext cx="9144000" cy="2530367"/>
          </a:xfrm>
        </p:spPr>
        <p:txBody>
          <a:bodyPr/>
          <a:lstStyle/>
          <a:p>
            <a:pPr algn="l">
              <a:defRPr/>
            </a:pPr>
            <a:r>
              <a:rPr lang="en-US" sz="4000" b="1" dirty="0">
                <a:solidFill>
                  <a:schemeClr val="tx2"/>
                </a:solidFill>
                <a:effectLst>
                  <a:outerShdw blurRad="38100" dist="38100" dir="2700000" algn="tl">
                    <a:srgbClr val="000000">
                      <a:alpha val="43137"/>
                    </a:srgbClr>
                  </a:outerShdw>
                </a:effectLst>
                <a:latin typeface="+mn-lt"/>
                <a:cs typeface="Arial" panose="020B0604020202020204" pitchFamily="34" charset="0"/>
              </a:rPr>
              <a:t>Purpose</a:t>
            </a:r>
            <a:r>
              <a:rPr lang="en-US" sz="4000" dirty="0">
                <a:solidFill>
                  <a:schemeClr val="tx1"/>
                </a:solidFill>
                <a:effectLst>
                  <a:outerShdw blurRad="38100" dist="38100" dir="2700000" algn="tl">
                    <a:srgbClr val="000000">
                      <a:alpha val="43137"/>
                    </a:srgbClr>
                  </a:outerShdw>
                </a:effectLst>
                <a:latin typeface="+mn-lt"/>
                <a:cs typeface="Arial" panose="020B0604020202020204" pitchFamily="34" charset="0"/>
              </a:rPr>
              <a:t> answers the question “why?”</a:t>
            </a:r>
            <a:br>
              <a:rPr lang="en-US" sz="4000" dirty="0">
                <a:solidFill>
                  <a:schemeClr val="tx1"/>
                </a:solidFill>
                <a:effectLst>
                  <a:outerShdw blurRad="38100" dist="38100" dir="2700000" algn="tl">
                    <a:srgbClr val="000000">
                      <a:alpha val="43137"/>
                    </a:srgbClr>
                  </a:outerShdw>
                </a:effectLst>
                <a:latin typeface="+mn-lt"/>
                <a:cs typeface="Arial" panose="020B0604020202020204" pitchFamily="34" charset="0"/>
              </a:rPr>
            </a:br>
            <a:br>
              <a:rPr lang="en-US" sz="4000" dirty="0">
                <a:solidFill>
                  <a:schemeClr val="tx1"/>
                </a:solidFill>
                <a:effectLst>
                  <a:outerShdw blurRad="38100" dist="38100" dir="2700000" algn="tl">
                    <a:srgbClr val="000000">
                      <a:alpha val="43137"/>
                    </a:srgbClr>
                  </a:outerShdw>
                </a:effectLst>
                <a:latin typeface="+mn-lt"/>
                <a:cs typeface="Arial" panose="020B0604020202020204" pitchFamily="34" charset="0"/>
              </a:rPr>
            </a:br>
            <a:r>
              <a:rPr lang="en-US" sz="4000" dirty="0"/>
              <a:t>The over-arching reason. The </a:t>
            </a:r>
            <a:r>
              <a:rPr lang="en-US" sz="4000" i="1" dirty="0"/>
              <a:t>telos</a:t>
            </a:r>
            <a:r>
              <a:rPr lang="en-US" sz="4000" dirty="0"/>
              <a:t>. The end result we strive to accomplish.</a:t>
            </a:r>
            <a:br>
              <a:rPr lang="en-US" dirty="0"/>
            </a:br>
            <a:endParaRPr lang="en-US" sz="400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Subtitle 2"/>
          <p:cNvSpPr>
            <a:spLocks noGrp="1"/>
          </p:cNvSpPr>
          <p:nvPr>
            <p:ph type="subTitle" idx="1"/>
          </p:nvPr>
        </p:nvSpPr>
        <p:spPr>
          <a:xfrm>
            <a:off x="-13138" y="3048000"/>
            <a:ext cx="9144000" cy="3308350"/>
          </a:xfrm>
        </p:spPr>
        <p:txBody>
          <a:bodyPr/>
          <a:lstStyle/>
          <a:p>
            <a:pPr algn="l">
              <a:buFont typeface="Arial" charset="0"/>
              <a:buNone/>
              <a:defRPr/>
            </a:pPr>
            <a:endParaRPr lang="en-US" sz="1800" dirty="0"/>
          </a:p>
          <a:p>
            <a:pPr algn="l">
              <a:defRPr/>
            </a:pPr>
            <a:r>
              <a:rPr lang="en-US" sz="4000" dirty="0">
                <a:effectLst>
                  <a:outerShdw blurRad="38100" dist="38100" dir="2700000" algn="tl">
                    <a:srgbClr val="000000">
                      <a:alpha val="43137"/>
                    </a:srgbClr>
                  </a:outerShdw>
                </a:effectLst>
              </a:rPr>
              <a:t> </a:t>
            </a:r>
            <a:r>
              <a:rPr lang="en-US" sz="4000" b="1" dirty="0">
                <a:solidFill>
                  <a:schemeClr val="tx2"/>
                </a:solidFill>
                <a:effectLst>
                  <a:outerShdw blurRad="38100" dist="38100" dir="2700000" algn="tl">
                    <a:srgbClr val="000000">
                      <a:alpha val="43137"/>
                    </a:srgbClr>
                  </a:outerShdw>
                </a:effectLst>
              </a:rPr>
              <a:t>Mission</a:t>
            </a:r>
            <a:r>
              <a:rPr lang="en-US" sz="4000" dirty="0">
                <a:effectLst>
                  <a:outerShdw blurRad="38100" dist="38100" dir="2700000" algn="tl">
                    <a:srgbClr val="000000">
                      <a:alpha val="43137"/>
                    </a:srgbClr>
                  </a:outerShdw>
                </a:effectLst>
              </a:rPr>
              <a:t> answers the question “what?”</a:t>
            </a:r>
          </a:p>
          <a:p>
            <a:pPr algn="l">
              <a:defRPr/>
            </a:pPr>
            <a:r>
              <a:rPr lang="en-US" sz="4000" dirty="0">
                <a:effectLst>
                  <a:outerShdw blurRad="38100" dist="38100" dir="2700000" algn="tl">
                    <a:srgbClr val="000000">
                      <a:alpha val="43137"/>
                    </a:srgbClr>
                  </a:outerShdw>
                </a:effectLst>
              </a:rPr>
              <a:t> </a:t>
            </a:r>
            <a:r>
              <a:rPr lang="en-US" sz="4000" dirty="0"/>
              <a:t>What is to occur to lead to the fulfillment of  the Purpose, to get to the ultimate goal?</a:t>
            </a:r>
            <a:endParaRPr lang="en-US" sz="5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F66CCBB6-B770-4B8F-BB95-4802EFE4B7EA}" type="slidenum">
              <a:rPr lang="en-US" smtClean="0"/>
              <a:pPr>
                <a:defRPr/>
              </a:pPr>
              <a:t>11</a:t>
            </a:fld>
            <a:endParaRPr lang="en-US"/>
          </a:p>
        </p:txBody>
      </p:sp>
    </p:spTree>
    <p:extLst>
      <p:ext uri="{BB962C8B-B14F-4D97-AF65-F5344CB8AC3E}">
        <p14:creationId xmlns:p14="http://schemas.microsoft.com/office/powerpoint/2010/main" val="5659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Matthew 5:16</a:t>
            </a:r>
          </a:p>
        </p:txBody>
      </p:sp>
      <p:sp>
        <p:nvSpPr>
          <p:cNvPr id="84995" name="Rectangle 3"/>
          <p:cNvSpPr>
            <a:spLocks noGrp="1" noChangeArrowheads="1"/>
          </p:cNvSpPr>
          <p:nvPr>
            <p:ph type="body" idx="1"/>
          </p:nvPr>
        </p:nvSpPr>
        <p:spPr/>
        <p:txBody>
          <a:bodyPr/>
          <a:lstStyle/>
          <a:p>
            <a:pPr marL="0" indent="0" eaLnBrk="1" hangingPunct="1">
              <a:buNone/>
              <a:defRPr/>
            </a:pPr>
            <a:r>
              <a:rPr lang="en-US" dirty="0">
                <a:effectLst>
                  <a:outerShdw blurRad="38100" dist="38100" dir="2700000" algn="tl">
                    <a:srgbClr val="000000">
                      <a:alpha val="43137"/>
                    </a:srgbClr>
                  </a:outerShdw>
                </a:effectLst>
              </a:rPr>
              <a:t>"Let your light so shine before men, that they may see your good works and glorify your Father in heaven."</a:t>
            </a:r>
          </a:p>
          <a:p>
            <a:pPr marL="0" indent="0" eaLnBrk="1" hangingPunct="1">
              <a:buFont typeface="Arial" pitchFamily="34" charset="0"/>
              <a:buNone/>
              <a:defRPr/>
            </a:pP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E976B-8B8C-4557-A3F7-5DEEEAABB0E4}"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Acts 2:44-47</a:t>
            </a:r>
          </a:p>
        </p:txBody>
      </p:sp>
      <p:sp>
        <p:nvSpPr>
          <p:cNvPr id="86019" name="Rectangle 3"/>
          <p:cNvSpPr>
            <a:spLocks noGrp="1" noChangeArrowheads="1"/>
          </p:cNvSpPr>
          <p:nvPr>
            <p:ph type="body" idx="1"/>
          </p:nvPr>
        </p:nvSpPr>
        <p:spPr/>
        <p:txBody>
          <a:bodyPr/>
          <a:lstStyle/>
          <a:p>
            <a:pPr marL="0" indent="0" eaLnBrk="1" hangingPunct="1">
              <a:buNone/>
              <a:defRPr/>
            </a:pPr>
            <a:r>
              <a:rPr lang="en-US" dirty="0">
                <a:effectLst>
                  <a:outerShdw blurRad="38100" dist="38100" dir="2700000" algn="tl">
                    <a:srgbClr val="000000">
                      <a:alpha val="43137"/>
                    </a:srgbClr>
                  </a:outerShdw>
                </a:effectLst>
              </a:rPr>
              <a:t>"Now all who believed were together, and had all things in common, </a:t>
            </a:r>
            <a:r>
              <a:rPr lang="en-US" sz="4400" dirty="0">
                <a:effectLst>
                  <a:outerShdw blurRad="38100" dist="38100" dir="2700000" algn="tl">
                    <a:srgbClr val="000000">
                      <a:alpha val="43137"/>
                    </a:srgbClr>
                  </a:outerShdw>
                </a:effectLst>
              </a:rPr>
              <a:t>and sold their possessions and goods, and divided them among all, as anyone had need. </a:t>
            </a:r>
            <a:r>
              <a:rPr lang="en-US" dirty="0">
                <a:effectLst>
                  <a:outerShdw blurRad="38100" dist="38100" dir="2700000" algn="tl">
                    <a:srgbClr val="000000">
                      <a:alpha val="43137"/>
                    </a:srgbClr>
                  </a:outerShdw>
                </a:effectLst>
              </a:rPr>
              <a:t>So continuing daily with one accord in the temple</a:t>
            </a:r>
            <a:r>
              <a:rPr lang="mr-IN"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7173C-A1AD-4CD4-BBEE-30CEA8ECD2EA}"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Acts 2:44-47</a:t>
            </a:r>
          </a:p>
        </p:txBody>
      </p:sp>
      <p:sp>
        <p:nvSpPr>
          <p:cNvPr id="87043" name="Rectangle 3"/>
          <p:cNvSpPr>
            <a:spLocks noGrp="1" noChangeArrowheads="1"/>
          </p:cNvSpPr>
          <p:nvPr>
            <p:ph type="body" idx="1"/>
          </p:nvPr>
        </p:nvSpPr>
        <p:spPr>
          <a:xfrm>
            <a:off x="457200" y="1600200"/>
            <a:ext cx="8382000" cy="4525963"/>
          </a:xfrm>
        </p:spPr>
        <p:txBody>
          <a:bodyPr/>
          <a:lstStyle/>
          <a:p>
            <a:pPr marL="0" indent="0" eaLnBrk="1" hangingPunct="1">
              <a:buNone/>
              <a:defRPr/>
            </a:pPr>
            <a:r>
              <a:rPr lang="en-US" dirty="0">
                <a:effectLst>
                  <a:outerShdw blurRad="38100" dist="38100" dir="2700000" algn="tl">
                    <a:srgbClr val="000000">
                      <a:alpha val="43137"/>
                    </a:srgbClr>
                  </a:outerShdw>
                </a:effectLst>
              </a:rPr>
              <a:t>"</a:t>
            </a:r>
            <a:r>
              <a:rPr lang="mr-IN"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and breaking bread from house to house, they ate their food with gladness and simplicity of heart, praising God </a:t>
            </a:r>
            <a:r>
              <a:rPr lang="en-US" sz="4400" dirty="0">
                <a:effectLst>
                  <a:outerShdw blurRad="38100" dist="38100" dir="2700000" algn="tl">
                    <a:srgbClr val="000000">
                      <a:alpha val="43137"/>
                    </a:srgbClr>
                  </a:outerShdw>
                </a:effectLst>
              </a:rPr>
              <a:t>and having favor with all the people.</a:t>
            </a:r>
            <a:r>
              <a:rPr lang="en-US" dirty="0">
                <a:effectLst>
                  <a:outerShdw blurRad="38100" dist="38100" dir="2700000" algn="tl">
                    <a:srgbClr val="000000">
                      <a:alpha val="43137"/>
                    </a:srgbClr>
                  </a:outerShdw>
                </a:effectLst>
              </a:rPr>
              <a:t> And the Lord added to the church daily those who were being saved."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02529-0D17-4AC6-B827-2D18C416CCB3}"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1 Peter 2:12</a:t>
            </a:r>
          </a:p>
        </p:txBody>
      </p:sp>
      <p:sp>
        <p:nvSpPr>
          <p:cNvPr id="155651" name="Rectangle 3"/>
          <p:cNvSpPr>
            <a:spLocks noGrp="1" noChangeArrowheads="1"/>
          </p:cNvSpPr>
          <p:nvPr>
            <p:ph type="body" idx="1"/>
          </p:nvPr>
        </p:nvSpPr>
        <p:spPr/>
        <p:txBody>
          <a:bodyPr/>
          <a:lstStyle/>
          <a:p>
            <a:pPr marL="0" indent="0" eaLnBrk="1" hangingPunct="1">
              <a:buNone/>
              <a:defRPr/>
            </a:pPr>
            <a:r>
              <a:rPr lang="en-US" dirty="0">
                <a:effectLst>
                  <a:outerShdw blurRad="38100" dist="38100" dir="2700000" algn="tl">
                    <a:srgbClr val="000000">
                      <a:alpha val="43137"/>
                    </a:srgbClr>
                  </a:outerShdw>
                </a:effectLst>
              </a:rPr>
              <a:t>"having your conduct honorable among the Gentiles, that when they speak against you as evildoers, they may, </a:t>
            </a:r>
            <a:r>
              <a:rPr lang="en-US" sz="3600" dirty="0">
                <a:effectLst>
                  <a:outerShdw blurRad="38100" dist="38100" dir="2700000" algn="tl">
                    <a:srgbClr val="000000">
                      <a:alpha val="43137"/>
                    </a:srgbClr>
                  </a:outerShdw>
                </a:effectLst>
              </a:rPr>
              <a:t>by your good works which they observe,</a:t>
            </a:r>
            <a:r>
              <a:rPr lang="en-US" dirty="0">
                <a:effectLst>
                  <a:outerShdw blurRad="38100" dist="38100" dir="2700000" algn="tl">
                    <a:srgbClr val="000000">
                      <a:alpha val="43137"/>
                    </a:srgbClr>
                  </a:outerShdw>
                </a:effectLst>
              </a:rPr>
              <a:t> glorify God in the day of </a:t>
            </a:r>
            <a:r>
              <a:rPr lang="en-US" u="sng" dirty="0">
                <a:effectLst>
                  <a:outerShdw blurRad="38100" dist="38100" dir="2700000" algn="tl">
                    <a:srgbClr val="000000">
                      <a:alpha val="43137"/>
                    </a:srgbClr>
                  </a:outerShdw>
                </a:effectLst>
              </a:rPr>
              <a:t>visitation</a:t>
            </a:r>
            <a:r>
              <a:rPr lang="en-US" dirty="0">
                <a:effectLst>
                  <a:outerShdw blurRad="38100" dist="38100" dir="2700000" algn="tl">
                    <a:srgbClr val="000000">
                      <a:alpha val="43137"/>
                    </a:srgbClr>
                  </a:outerShdw>
                </a:effectLst>
              </a:rPr>
              <a:t>" (cp. Luke 9:44—day of salvation)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45D77-39B7-437B-978E-640DD689BBCC}"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Transformational Vision</a:t>
            </a:r>
          </a:p>
        </p:txBody>
      </p:sp>
      <p:sp>
        <p:nvSpPr>
          <p:cNvPr id="156675"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 wedding of Outreach and Evangelism in practice</a:t>
            </a:r>
          </a:p>
          <a:p>
            <a:pPr lvl="1" eaLnBrk="1" hangingPunct="1">
              <a:buFont typeface="Arial" charset="0"/>
              <a:buChar char="–"/>
              <a:defRPr/>
            </a:pPr>
            <a:r>
              <a:rPr lang="en-US" sz="3200" dirty="0">
                <a:effectLst>
                  <a:outerShdw blurRad="38100" dist="38100" dir="2700000" algn="tl">
                    <a:srgbClr val="000000">
                      <a:alpha val="43137"/>
                    </a:srgbClr>
                  </a:outerShdw>
                </a:effectLst>
              </a:rPr>
              <a:t>Bayside of Granite Bay (Sacramento, CA)</a:t>
            </a:r>
          </a:p>
          <a:p>
            <a:pPr lvl="2" eaLnBrk="1" hangingPunct="1">
              <a:buFont typeface="Arial" charset="0"/>
              <a:buChar char="•"/>
              <a:defRPr/>
            </a:pPr>
            <a:r>
              <a:rPr lang="en-US" sz="3200" dirty="0">
                <a:effectLst>
                  <a:outerShdw blurRad="38100" dist="38100" dir="2700000" algn="tl">
                    <a:srgbClr val="000000">
                      <a:alpha val="43137"/>
                    </a:srgbClr>
                  </a:outerShdw>
                </a:effectLst>
              </a:rPr>
              <a:t>Good works…</a:t>
            </a:r>
          </a:p>
          <a:p>
            <a:pPr lvl="2" eaLnBrk="1" hangingPunct="1">
              <a:buFont typeface="Arial" charset="0"/>
              <a:buChar char="•"/>
              <a:defRPr/>
            </a:pPr>
            <a:r>
              <a:rPr lang="en-US" sz="3200" dirty="0">
                <a:effectLst>
                  <a:outerShdw blurRad="38100" dist="38100" dir="2700000" algn="tl">
                    <a:srgbClr val="000000">
                      <a:alpha val="43137"/>
                    </a:srgbClr>
                  </a:outerShdw>
                </a:effectLst>
              </a:rPr>
              <a:t>Produces good will…</a:t>
            </a:r>
          </a:p>
          <a:p>
            <a:pPr lvl="2" eaLnBrk="1" hangingPunct="1">
              <a:buFont typeface="Arial" charset="0"/>
              <a:buChar char="•"/>
              <a:defRPr/>
            </a:pPr>
            <a:r>
              <a:rPr lang="en-US" sz="3200" dirty="0">
                <a:effectLst>
                  <a:outerShdw blurRad="38100" dist="38100" dir="2700000" algn="tl">
                    <a:srgbClr val="000000">
                      <a:alpha val="43137"/>
                    </a:srgbClr>
                  </a:outerShdw>
                </a:effectLst>
              </a:rPr>
              <a:t>Giving opportunity for the Good News!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83564-90DA-4E13-9CAB-588FB9ECAA8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Transformational Vision</a:t>
            </a:r>
          </a:p>
        </p:txBody>
      </p:sp>
      <p:sp>
        <p:nvSpPr>
          <p:cNvPr id="156675"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 wedding of Outreach and Evangelism in practice</a:t>
            </a:r>
          </a:p>
          <a:p>
            <a:pPr marL="457200" lvl="1" indent="0" eaLnBrk="1" hangingPunct="1">
              <a:buFont typeface="Arial" charset="0"/>
              <a:buNone/>
              <a:defRPr/>
            </a:pPr>
            <a:r>
              <a:rPr lang="en-US" dirty="0">
                <a:effectLst>
                  <a:outerShdw blurRad="38100" dist="38100" dir="2700000" algn="tl">
                    <a:srgbClr val="000000">
                      <a:alpha val="43137"/>
                    </a:srgbClr>
                  </a:outerShdw>
                </a:effectLst>
              </a:rPr>
              <a:t>Our Vision is </a:t>
            </a:r>
          </a:p>
          <a:p>
            <a:pPr lvl="1" eaLnBrk="1" hangingPunct="1">
              <a:buFont typeface="Arial" charset="0"/>
              <a:buChar char="–"/>
              <a:defRPr/>
            </a:pPr>
            <a:r>
              <a:rPr lang="en-US" dirty="0">
                <a:effectLst>
                  <a:outerShdw blurRad="38100" dist="38100" dir="2700000" algn="tl">
                    <a:srgbClr val="000000">
                      <a:alpha val="43137"/>
                    </a:srgbClr>
                  </a:outerShdw>
                </a:effectLst>
              </a:rPr>
              <a:t>to Connect </a:t>
            </a:r>
            <a:r>
              <a:rPr lang="en-US" b="1" dirty="0">
                <a:effectLst>
                  <a:outerShdw blurRad="38100" dist="38100" dir="2700000" algn="tl">
                    <a:srgbClr val="000000">
                      <a:alpha val="43137"/>
                    </a:srgbClr>
                  </a:outerShdw>
                </a:effectLst>
              </a:rPr>
              <a:t>Intimately</a:t>
            </a:r>
            <a:r>
              <a:rPr lang="en-US" dirty="0">
                <a:effectLst>
                  <a:outerShdw blurRad="38100" dist="38100" dir="2700000" algn="tl">
                    <a:srgbClr val="000000">
                      <a:alpha val="43137"/>
                    </a:srgbClr>
                  </a:outerShdw>
                </a:effectLst>
              </a:rPr>
              <a:t> with God</a:t>
            </a:r>
          </a:p>
          <a:p>
            <a:pPr lvl="1" eaLnBrk="1" hangingPunct="1">
              <a:buFont typeface="Arial" charset="0"/>
              <a:buChar char="–"/>
              <a:defRPr/>
            </a:pPr>
            <a:r>
              <a:rPr lang="en-US" dirty="0">
                <a:effectLst>
                  <a:outerShdw blurRad="38100" dist="38100" dir="2700000" algn="tl">
                    <a:srgbClr val="000000">
                      <a:alpha val="43137"/>
                    </a:srgbClr>
                  </a:outerShdw>
                </a:effectLst>
              </a:rPr>
              <a:t>To connect </a:t>
            </a:r>
            <a:r>
              <a:rPr lang="en-US" b="1" dirty="0">
                <a:effectLst>
                  <a:outerShdw blurRad="38100" dist="38100" dir="2700000" algn="tl">
                    <a:srgbClr val="000000">
                      <a:alpha val="43137"/>
                    </a:srgbClr>
                  </a:outerShdw>
                </a:effectLst>
              </a:rPr>
              <a:t>Deeply</a:t>
            </a:r>
            <a:r>
              <a:rPr lang="en-US" dirty="0">
                <a:effectLst>
                  <a:outerShdw blurRad="38100" dist="38100" dir="2700000" algn="tl">
                    <a:srgbClr val="000000">
                      <a:alpha val="43137"/>
                    </a:srgbClr>
                  </a:outerShdw>
                </a:effectLst>
              </a:rPr>
              <a:t> with one another</a:t>
            </a:r>
          </a:p>
          <a:p>
            <a:pPr lvl="1" eaLnBrk="1" hangingPunct="1">
              <a:buFont typeface="Arial" charset="0"/>
              <a:buChar char="–"/>
              <a:defRPr/>
            </a:pPr>
            <a:r>
              <a:rPr lang="en-US" dirty="0">
                <a:effectLst>
                  <a:outerShdw blurRad="38100" dist="38100" dir="2700000" algn="tl">
                    <a:srgbClr val="000000">
                      <a:alpha val="43137"/>
                    </a:srgbClr>
                  </a:outerShdw>
                </a:effectLst>
              </a:rPr>
              <a:t>To connect </a:t>
            </a:r>
            <a:r>
              <a:rPr lang="en-US" b="1" dirty="0">
                <a:effectLst>
                  <a:outerShdw blurRad="38100" dist="38100" dir="2700000" algn="tl">
                    <a:srgbClr val="000000">
                      <a:alpha val="43137"/>
                    </a:srgbClr>
                  </a:outerShdw>
                </a:effectLst>
              </a:rPr>
              <a:t>Intentionally</a:t>
            </a:r>
            <a:r>
              <a:rPr lang="en-US" dirty="0">
                <a:effectLst>
                  <a:outerShdw blurRad="38100" dist="38100" dir="2700000" algn="tl">
                    <a:srgbClr val="000000">
                      <a:alpha val="43137"/>
                    </a:srgbClr>
                  </a:outerShdw>
                </a:effectLst>
              </a:rPr>
              <a:t> with those who need Christ by touching 1000 people annually with the love of Christ.</a:t>
            </a:r>
          </a:p>
          <a:p>
            <a:pPr marL="457200" lvl="1" indent="0" eaLnBrk="1" hangingPunct="1">
              <a:buFont typeface="Arial" pitchFamily="34" charset="0"/>
              <a:buNone/>
              <a:defRPr/>
            </a:pPr>
            <a:r>
              <a:rPr lang="en-US" dirty="0">
                <a:effectLst>
                  <a:outerShdw blurRad="38100" dist="38100" dir="2700000" algn="tl">
                    <a:srgbClr val="000000">
                      <a:alpha val="43137"/>
                    </a:srgbClr>
                  </a:outerShdw>
                </a:effectLst>
              </a:rPr>
              <a:t>		—Holyoke FBC</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5F416-41EE-4F2D-B565-CB209803341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p:txBody>
          <a:bodyPr/>
          <a:lstStyle/>
          <a:p>
            <a:pPr eaLnBrk="1" hangingPunct="1">
              <a:defRPr/>
            </a:pPr>
            <a:r>
              <a:rPr lang="en-US" dirty="0">
                <a:effectLst>
                  <a:outerShdw blurRad="38100" dist="38100" dir="2700000" algn="tl">
                    <a:srgbClr val="000000">
                      <a:alpha val="43137"/>
                    </a:srgbClr>
                  </a:outerShdw>
                </a:effectLst>
              </a:rPr>
              <a:t>An Example</a:t>
            </a:r>
          </a:p>
        </p:txBody>
      </p:sp>
      <p:sp>
        <p:nvSpPr>
          <p:cNvPr id="174085" name="Rectangle 5"/>
          <p:cNvSpPr>
            <a:spLocks noGrp="1" noChangeArrowheads="1"/>
          </p:cNvSpPr>
          <p:nvPr>
            <p:ph type="subTitle" idx="1"/>
          </p:nvPr>
        </p:nvSpPr>
        <p:spPr/>
        <p:txBody>
          <a:bodyPr/>
          <a:lstStyle/>
          <a:p>
            <a:pPr eaLnBrk="1" hangingPunct="1">
              <a:buFont typeface="Arial" charset="0"/>
              <a:buNone/>
              <a:defRPr/>
            </a:pPr>
            <a:r>
              <a:rPr lang="en-US" dirty="0">
                <a:effectLst>
                  <a:outerShdw blurRad="38100" dist="38100" dir="2700000" algn="tl">
                    <a:srgbClr val="000000">
                      <a:alpha val="43137"/>
                    </a:srgbClr>
                  </a:outerShdw>
                </a:effectLst>
              </a:rPr>
              <a:t>Establish a Goal</a:t>
            </a:r>
          </a:p>
          <a:p>
            <a:pPr eaLnBrk="1" hangingPunct="1">
              <a:buFont typeface="Arial" charset="0"/>
              <a:buNone/>
              <a:defRPr/>
            </a:pPr>
            <a:r>
              <a:rPr lang="en-US" dirty="0">
                <a:effectLst>
                  <a:outerShdw blurRad="38100" dist="38100" dir="2700000" algn="tl">
                    <a:srgbClr val="000000">
                      <a:alpha val="43137"/>
                    </a:srgbClr>
                  </a:outerShdw>
                </a:effectLst>
              </a:rPr>
              <a:t>Create your Action Steps to achieve the Goal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0F448-A614-4A59-B34B-D73C888AE8B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2787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a:xfrm>
            <a:off x="152400" y="609600"/>
            <a:ext cx="8686800" cy="1470025"/>
          </a:xfrm>
        </p:spPr>
        <p:txBody>
          <a:bodyPr/>
          <a:lstStyle/>
          <a:p>
            <a:pPr eaLnBrk="1" hangingPunct="1">
              <a:defRPr/>
            </a:pPr>
            <a:r>
              <a:rPr lang="en-US" sz="4400" dirty="0">
                <a:effectLst>
                  <a:outerShdw blurRad="38100" dist="38100" dir="2700000" algn="tl">
                    <a:srgbClr val="000000">
                      <a:alpha val="43137"/>
                    </a:srgbClr>
                  </a:outerShdw>
                </a:effectLst>
              </a:rPr>
              <a:t>Core Belief: Begin with your core belief statement about God.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07F6-C1C8-4AE6-AEA1-DA1A1F8FE7DC}" type="slidenum">
              <a:rPr kumimoji="0" lang="en-US" sz="1800" b="0" i="0" u="none" strike="noStrike" kern="0" cap="none" spc="0" normalizeH="0" baseline="0" noProof="0" smtClean="0">
                <a:ln>
                  <a:noFill/>
                </a:ln>
                <a:solidFill>
                  <a:sysClr val="windowText" lastClr="000000"/>
                </a:solidFill>
                <a:effectLst/>
                <a:uLnTx/>
                <a:uFillTx/>
                <a:latin typeface="Tahoma"/>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800" b="0" i="0" u="none" strike="noStrike" kern="0" cap="none" spc="0" normalizeH="0" baseline="0" noProof="0">
              <a:ln>
                <a:noFill/>
              </a:ln>
              <a:solidFill>
                <a:sysClr val="windowText" lastClr="000000"/>
              </a:solidFill>
              <a:effectLst/>
              <a:uLnTx/>
              <a:uFillTx/>
              <a:latin typeface="Tahoma"/>
              <a:ea typeface="+mn-ea"/>
              <a:cs typeface="Arial" pitchFamily="34" charset="0"/>
            </a:endParaRPr>
          </a:p>
        </p:txBody>
      </p:sp>
      <p:sp>
        <p:nvSpPr>
          <p:cNvPr id="6" name="Rectangle 4"/>
          <p:cNvSpPr txBox="1">
            <a:spLocks noChangeArrowheads="1"/>
          </p:cNvSpPr>
          <p:nvPr/>
        </p:nvSpPr>
        <p:spPr bwMode="auto">
          <a:xfrm>
            <a:off x="819150" y="4267200"/>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j-ea"/>
                <a:cs typeface="+mj-cs"/>
              </a:rPr>
              <a:t>State your core value.</a:t>
            </a:r>
          </a:p>
        </p:txBody>
      </p:sp>
    </p:spTree>
    <p:extLst>
      <p:ext uri="{BB962C8B-B14F-4D97-AF65-F5344CB8AC3E}">
        <p14:creationId xmlns:p14="http://schemas.microsoft.com/office/powerpoint/2010/main" val="1199592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a:xfrm>
            <a:off x="152400" y="609600"/>
            <a:ext cx="8839200" cy="1470025"/>
          </a:xfrm>
        </p:spPr>
        <p:txBody>
          <a:bodyPr/>
          <a:lstStyle/>
          <a:p>
            <a:pPr eaLnBrk="1" hangingPunct="1">
              <a:defRPr/>
            </a:pPr>
            <a:r>
              <a:rPr lang="en-US" sz="4400" dirty="0">
                <a:effectLst>
                  <a:outerShdw blurRad="38100" dist="38100" dir="2700000" algn="tl">
                    <a:srgbClr val="000000">
                      <a:alpha val="43137"/>
                    </a:srgbClr>
                  </a:outerShdw>
                </a:effectLst>
              </a:rPr>
              <a:t>Develop a Smart Goal related to your Core Belief and Core Value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07F6-C1C8-4AE6-AEA1-DA1A1F8FE7DC}" type="slidenum">
              <a:rPr kumimoji="0" lang="en-US" sz="1800" b="0" i="0" u="none" strike="noStrike" kern="0" cap="none" spc="0" normalizeH="0" baseline="0" noProof="0" smtClean="0">
                <a:ln>
                  <a:noFill/>
                </a:ln>
                <a:solidFill>
                  <a:sysClr val="windowText" lastClr="000000"/>
                </a:solidFill>
                <a:effectLst/>
                <a:uLnTx/>
                <a:uFillTx/>
                <a:latin typeface="Tahoma"/>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800" b="0" i="0" u="none" strike="noStrike" kern="0" cap="none" spc="0" normalizeH="0" baseline="0" noProof="0">
              <a:ln>
                <a:noFill/>
              </a:ln>
              <a:solidFill>
                <a:sysClr val="windowText" lastClr="000000"/>
              </a:solidFill>
              <a:effectLst/>
              <a:uLnTx/>
              <a:uFillTx/>
              <a:latin typeface="Tahoma"/>
              <a:ea typeface="+mn-ea"/>
              <a:cs typeface="Arial" pitchFamily="34" charset="0"/>
            </a:endParaRPr>
          </a:p>
        </p:txBody>
      </p:sp>
      <p:sp>
        <p:nvSpPr>
          <p:cNvPr id="6" name="Rectangle 4"/>
          <p:cNvSpPr txBox="1">
            <a:spLocks noChangeArrowheads="1"/>
          </p:cNvSpPr>
          <p:nvPr/>
        </p:nvSpPr>
        <p:spPr bwMode="auto">
          <a:xfrm>
            <a:off x="819150" y="4267200"/>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j-ea"/>
                <a:cs typeface="+mj-cs"/>
              </a:rPr>
              <a:t>Provide the actions steps necessary to accomplish your Core Belief</a:t>
            </a:r>
          </a:p>
        </p:txBody>
      </p:sp>
    </p:spTree>
    <p:extLst>
      <p:ext uri="{BB962C8B-B14F-4D97-AF65-F5344CB8AC3E}">
        <p14:creationId xmlns:p14="http://schemas.microsoft.com/office/powerpoint/2010/main" val="252059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a:xfrm>
            <a:off x="685800" y="1447800"/>
            <a:ext cx="7772400" cy="1470025"/>
          </a:xfrm>
        </p:spPr>
        <p:txBody>
          <a:bodyPr/>
          <a:lstStyle/>
          <a:p>
            <a:pPr eaLnBrk="1" hangingPunct="1">
              <a:defRPr/>
            </a:pPr>
            <a:r>
              <a:rPr lang="en-US" sz="4400" dirty="0">
                <a:effectLst>
                  <a:outerShdw blurRad="38100" dist="38100" dir="2700000" algn="tl">
                    <a:srgbClr val="000000">
                      <a:alpha val="43137"/>
                    </a:srgbClr>
                  </a:outerShdw>
                </a:effectLst>
              </a:rPr>
              <a:t>Core Belief: The eternal, almighty God longs to sovereignly connect with His creation to produce salvation.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07F6-C1C8-4AE6-AEA1-DA1A1F8FE7DC}" type="slidenum">
              <a:rPr kumimoji="0" lang="en-US" sz="1800" b="0" i="0" u="none" strike="noStrike" kern="0" cap="none" spc="0" normalizeH="0" baseline="0" noProof="0" smtClean="0">
                <a:ln>
                  <a:noFill/>
                </a:ln>
                <a:solidFill>
                  <a:sysClr val="windowText" lastClr="000000"/>
                </a:solidFill>
                <a:effectLst/>
                <a:uLnTx/>
                <a:uFillTx/>
                <a:latin typeface="Tahoma"/>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800" b="0" i="0" u="none" strike="noStrike" kern="0" cap="none" spc="0" normalizeH="0" baseline="0" noProof="0">
              <a:ln>
                <a:noFill/>
              </a:ln>
              <a:solidFill>
                <a:sysClr val="windowText" lastClr="000000"/>
              </a:solidFill>
              <a:effectLst/>
              <a:uLnTx/>
              <a:uFillTx/>
              <a:latin typeface="Tahoma"/>
              <a:ea typeface="+mn-ea"/>
              <a:cs typeface="Arial" pitchFamily="34" charset="0"/>
            </a:endParaRPr>
          </a:p>
        </p:txBody>
      </p:sp>
      <p:sp>
        <p:nvSpPr>
          <p:cNvPr id="6" name="Rectangle 4"/>
          <p:cNvSpPr txBox="1">
            <a:spLocks noChangeArrowheads="1"/>
          </p:cNvSpPr>
          <p:nvPr/>
        </p:nvSpPr>
        <p:spPr bwMode="auto">
          <a:xfrm>
            <a:off x="819150" y="4267200"/>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j-ea"/>
                <a:cs typeface="+mj-cs"/>
              </a:rPr>
              <a:t>Therefore, we will intentionally connect with people to point them to Christ.</a:t>
            </a:r>
          </a:p>
        </p:txBody>
      </p:sp>
    </p:spTree>
    <p:extLst>
      <p:ext uri="{BB962C8B-B14F-4D97-AF65-F5344CB8AC3E}">
        <p14:creationId xmlns:p14="http://schemas.microsoft.com/office/powerpoint/2010/main" val="594691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6CCBB6-B770-4B8F-BB95-4802EFE4B7EA}" type="slidenum">
              <a:rPr lang="en-US" smtClean="0"/>
              <a:pPr>
                <a:defRPr/>
              </a:pPr>
              <a:t>12</a:t>
            </a:fld>
            <a:endParaRPr lang="en-US"/>
          </a:p>
        </p:txBody>
      </p:sp>
      <p:sp>
        <p:nvSpPr>
          <p:cNvPr id="5" name="Subtitle 2"/>
          <p:cNvSpPr txBox="1">
            <a:spLocks/>
          </p:cNvSpPr>
          <p:nvPr/>
        </p:nvSpPr>
        <p:spPr bwMode="auto">
          <a:xfrm>
            <a:off x="76200" y="838200"/>
            <a:ext cx="914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Arial" charset="0"/>
              <a:buNone/>
              <a:defRPr/>
            </a:pPr>
            <a:endParaRPr lang="en-US" sz="1800" dirty="0"/>
          </a:p>
          <a:p>
            <a:pPr algn="l">
              <a:defRPr/>
            </a:pPr>
            <a:r>
              <a:rPr lang="en-US" sz="4000" b="1" dirty="0">
                <a:solidFill>
                  <a:schemeClr val="tx2"/>
                </a:solidFill>
                <a:effectLst>
                  <a:outerShdw blurRad="38100" dist="38100" dir="2700000" algn="tl">
                    <a:srgbClr val="000000">
                      <a:alpha val="43137"/>
                    </a:srgbClr>
                  </a:outerShdw>
                </a:effectLst>
              </a:rPr>
              <a:t> Vision </a:t>
            </a:r>
            <a:r>
              <a:rPr lang="en-US" sz="4000" dirty="0">
                <a:effectLst>
                  <a:outerShdw blurRad="38100" dist="38100" dir="2700000" algn="tl">
                    <a:srgbClr val="000000">
                      <a:alpha val="43137"/>
                    </a:srgbClr>
                  </a:outerShdw>
                </a:effectLst>
              </a:rPr>
              <a:t>answers the question “how?” </a:t>
            </a:r>
          </a:p>
          <a:p>
            <a:pPr algn="l">
              <a:defRPr/>
            </a:pPr>
            <a:endParaRPr lang="en-US" sz="4000" dirty="0">
              <a:effectLst>
                <a:outerShdw blurRad="38100" dist="38100" dir="2700000" algn="tl">
                  <a:srgbClr val="000000">
                    <a:alpha val="43137"/>
                  </a:srgbClr>
                </a:outerShdw>
              </a:effectLst>
            </a:endParaRPr>
          </a:p>
          <a:p>
            <a:pPr algn="l">
              <a:defRPr/>
            </a:pPr>
            <a:r>
              <a:rPr lang="en-US" sz="4000" dirty="0">
                <a:effectLst>
                  <a:outerShdw blurRad="38100" dist="38100" dir="2700000" algn="tl">
                    <a:srgbClr val="000000">
                      <a:alpha val="43137"/>
                    </a:srgbClr>
                  </a:outerShdw>
                </a:effectLst>
              </a:rPr>
              <a:t>With both the purpose (telos) and the mission (what) in mind, vision paints a picture of the path to get there. </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55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Placeholder 5"/>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32279" y="13890"/>
            <a:ext cx="9125480" cy="6844110"/>
          </a:xfrm>
        </p:spPr>
      </p:pic>
      <p:sp>
        <p:nvSpPr>
          <p:cNvPr id="5" name="Text Placeholder 4"/>
          <p:cNvSpPr>
            <a:spLocks noGrp="1"/>
          </p:cNvSpPr>
          <p:nvPr>
            <p:ph type="body" sz="half" idx="2"/>
          </p:nvPr>
        </p:nvSpPr>
        <p:spPr>
          <a:xfrm>
            <a:off x="1905000" y="5638800"/>
            <a:ext cx="5486400" cy="804862"/>
          </a:xfrm>
          <a:solidFill>
            <a:srgbClr val="C00000"/>
          </a:solidFill>
        </p:spPr>
        <p:txBody>
          <a:bodyPr anchor="ctr"/>
          <a:lstStyle/>
          <a:p>
            <a:pPr algn="ctr"/>
            <a:r>
              <a:rPr lang="en-US" sz="3200" b="1" dirty="0">
                <a:effectLst>
                  <a:outerShdw blurRad="38100" dist="38100" dir="2700000" algn="tl">
                    <a:srgbClr val="000000">
                      <a:alpha val="43137"/>
                    </a:srgbClr>
                  </a:outerShdw>
                </a:effectLst>
              </a:rPr>
              <a:t>The Lego Challenge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97A84-0808-4039-9673-35424FC0934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018263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ctrTitle"/>
          </p:nvPr>
        </p:nvSpPr>
        <p:spPr/>
        <p:txBody>
          <a:bodyPr/>
          <a:lstStyle/>
          <a:p>
            <a:pPr eaLnBrk="1" hangingPunct="1">
              <a:defRPr/>
            </a:pPr>
            <a:r>
              <a:rPr lang="en-US" dirty="0">
                <a:effectLst>
                  <a:outerShdw blurRad="38100" dist="38100" dir="2700000" algn="tl">
                    <a:srgbClr val="000000">
                      <a:alpha val="43137"/>
                    </a:srgbClr>
                  </a:outerShdw>
                </a:effectLst>
              </a:rPr>
              <a:t>Designing  Goals/Alignment </a:t>
            </a:r>
          </a:p>
        </p:txBody>
      </p:sp>
      <p:sp>
        <p:nvSpPr>
          <p:cNvPr id="101379" name="Rectangle 5"/>
          <p:cNvSpPr>
            <a:spLocks noGrp="1" noChangeArrowheads="1"/>
          </p:cNvSpPr>
          <p:nvPr>
            <p:ph type="subTitle" idx="1"/>
          </p:nvPr>
        </p:nvSpPr>
        <p:spPr/>
        <p:txBody>
          <a:bodyPr/>
          <a:lstStyle/>
          <a:p>
            <a:pPr eaLnBrk="1" hangingPunct="1">
              <a:buFont typeface="Arial" charset="0"/>
              <a:buNone/>
              <a:defRPr/>
            </a:pPr>
            <a:r>
              <a:rPr lang="en-US" dirty="0"/>
              <a:t>Dr. Lavern (Bud) Brown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5698B-769C-4EFE-84BB-C676CD92422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DC966-7D29-40D9-A2F2-7F6145DDE4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id="{EAB065F7-D345-A53C-D682-1E2AF9570353}"/>
              </a:ext>
            </a:extLst>
          </p:cNvPr>
          <p:cNvGraphicFramePr/>
          <p:nvPr/>
        </p:nvGraphicFramePr>
        <p:xfrm>
          <a:off x="990600" y="381000"/>
          <a:ext cx="7010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4">
            <a:extLst>
              <a:ext uri="{FF2B5EF4-FFF2-40B4-BE49-F238E27FC236}">
                <a16:creationId xmlns:a16="http://schemas.microsoft.com/office/drawing/2014/main" id="{75DABB5C-12D5-33CF-F5D6-4CC27F006CDD}"/>
              </a:ext>
            </a:extLst>
          </p:cNvPr>
          <p:cNvSpPr txBox="1">
            <a:spLocks/>
          </p:cNvSpPr>
          <p:nvPr/>
        </p:nvSpPr>
        <p:spPr>
          <a:xfrm>
            <a:off x="685800" y="5410200"/>
            <a:ext cx="7543800" cy="1033462"/>
          </a:xfrm>
          <a:prstGeom prst="rect">
            <a:avLst/>
          </a:prstGeom>
          <a:solidFill>
            <a:srgbClr val="C00000"/>
          </a:solidFill>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Where God's Mission, receptive people we can reach and our church overlap</a:t>
            </a:r>
          </a:p>
        </p:txBody>
      </p:sp>
      <p:sp>
        <p:nvSpPr>
          <p:cNvPr id="11" name="Extract 10">
            <a:extLst>
              <a:ext uri="{FF2B5EF4-FFF2-40B4-BE49-F238E27FC236}">
                <a16:creationId xmlns:a16="http://schemas.microsoft.com/office/drawing/2014/main" id="{DE01DFED-26AD-E923-077A-4F1E73CF9855}"/>
              </a:ext>
            </a:extLst>
          </p:cNvPr>
          <p:cNvSpPr/>
          <p:nvPr/>
        </p:nvSpPr>
        <p:spPr>
          <a:xfrm>
            <a:off x="4152900" y="2590800"/>
            <a:ext cx="685800" cy="609600"/>
          </a:xfrm>
          <a:prstGeom prst="flowChartExtra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586484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97A84-0808-4039-9673-35424FC0934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9"/>
          <p:cNvSpPr>
            <a:spLocks noGrp="1"/>
          </p:cNvSpPr>
          <p:nvPr>
            <p:ph type="body" sz="half" idx="2"/>
          </p:nvPr>
        </p:nvSpPr>
        <p:spPr>
          <a:xfrm>
            <a:off x="6400800" y="6039255"/>
            <a:ext cx="2574334" cy="804862"/>
          </a:xfrm>
        </p:spPr>
        <p:txBody>
          <a:bodyPr/>
          <a:lstStyle/>
          <a:p>
            <a:r>
              <a:rPr lang="en-US" sz="3600" b="1" dirty="0">
                <a:effectLst>
                  <a:outerShdw blurRad="38100" dist="38100" dir="2700000" algn="tl">
                    <a:srgbClr val="000000">
                      <a:alpha val="43137"/>
                    </a:srgbClr>
                  </a:outerShdw>
                </a:effectLst>
              </a:rPr>
              <a:t>The Mission</a:t>
            </a:r>
          </a:p>
        </p:txBody>
      </p:sp>
      <p:sp>
        <p:nvSpPr>
          <p:cNvPr id="12" name="Rectangle 11"/>
          <p:cNvSpPr/>
          <p:nvPr/>
        </p:nvSpPr>
        <p:spPr>
          <a:xfrm>
            <a:off x="5723867" y="5181600"/>
            <a:ext cx="3258969" cy="646331"/>
          </a:xfrm>
          <a:prstGeom prst="rect">
            <a:avLst/>
          </a:prstGeom>
        </p:spPr>
        <p:txBody>
          <a:bodyPr wrap="non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The Core Beliefs</a:t>
            </a:r>
          </a:p>
        </p:txBody>
      </p:sp>
      <p:sp>
        <p:nvSpPr>
          <p:cNvPr id="14" name="Rectangle 13"/>
          <p:cNvSpPr/>
          <p:nvPr/>
        </p:nvSpPr>
        <p:spPr>
          <a:xfrm>
            <a:off x="6580217" y="3435941"/>
            <a:ext cx="2590799" cy="1200329"/>
          </a:xfrm>
          <a:prstGeom prst="rect">
            <a:avLst/>
          </a:prstGeom>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The Ministry Map</a:t>
            </a:r>
          </a:p>
        </p:txBody>
      </p:sp>
      <p:sp>
        <p:nvSpPr>
          <p:cNvPr id="16" name="Rectangle 15"/>
          <p:cNvSpPr/>
          <p:nvPr/>
        </p:nvSpPr>
        <p:spPr>
          <a:xfrm>
            <a:off x="1905000" y="1219199"/>
            <a:ext cx="3785287" cy="1015663"/>
          </a:xfrm>
          <a:prstGeom prst="rect">
            <a:avLst/>
          </a:prstGeom>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The Vision</a:t>
            </a: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97643" y="5518972"/>
            <a:ext cx="1926224" cy="19602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797643" y="3657600"/>
            <a:ext cx="2526957"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67200" y="2438401"/>
            <a:ext cx="2313018" cy="1219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5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453085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Transformation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7640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4906962"/>
          </a:xfrm>
        </p:spPr>
        <p:txBody>
          <a:bodyPr/>
          <a:lstStyle/>
          <a:p>
            <a:pPr>
              <a:defRPr/>
            </a:pPr>
            <a:r>
              <a:rPr lang="en-US" dirty="0">
                <a:effectLst>
                  <a:outerShdw blurRad="38100" dist="38100" dir="2700000" algn="tl">
                    <a:srgbClr val="000000">
                      <a:alpha val="43137"/>
                    </a:srgbClr>
                  </a:outerShdw>
                </a:effectLst>
              </a:rPr>
              <a:t>Please write down the</a:t>
            </a:r>
            <a:br>
              <a:rPr lang="en-US" dirty="0">
                <a:effectLst>
                  <a:outerShdw blurRad="38100" dist="38100" dir="2700000" algn="tl">
                    <a:srgbClr val="000000">
                      <a:alpha val="43137"/>
                    </a:srgbClr>
                  </a:outerShdw>
                </a:effectLst>
              </a:rPr>
            </a:br>
            <a:r>
              <a:rPr lang="en-US" u="sng" dirty="0">
                <a:effectLst>
                  <a:outerShdw blurRad="38100" dist="38100" dir="2700000" algn="tl">
                    <a:srgbClr val="000000">
                      <a:alpha val="43137"/>
                    </a:srgbClr>
                  </a:outerShdw>
                </a:effectLst>
              </a:rPr>
              <a:t>core values </a:t>
            </a:r>
            <a:r>
              <a:rPr lang="en-US" dirty="0">
                <a:effectLst>
                  <a:outerShdw blurRad="38100" dist="38100" dir="2700000" algn="tl">
                    <a:srgbClr val="000000">
                      <a:alpha val="43137"/>
                    </a:srgbClr>
                  </a:outerShdw>
                </a:effectLst>
              </a:rPr>
              <a:t>for your church or your ministry.</a:t>
            </a:r>
          </a:p>
        </p:txBody>
      </p:sp>
      <p:sp>
        <p:nvSpPr>
          <p:cNvPr id="2" name="Slide Number Placeholder 1"/>
          <p:cNvSpPr>
            <a:spLocks noGrp="1"/>
          </p:cNvSpPr>
          <p:nvPr>
            <p:ph type="sldNum" sz="quarter" idx="12"/>
          </p:nvPr>
        </p:nvSpPr>
        <p:spPr/>
        <p:txBody>
          <a:bodyPr/>
          <a:lstStyle/>
          <a:p>
            <a:pPr>
              <a:defRPr/>
            </a:pPr>
            <a:fld id="{4C49B2A6-7495-463B-94BB-676F83AEB0EE}" type="slidenum">
              <a:rPr lang="en-US" smtClean="0"/>
              <a:pPr>
                <a:defRPr/>
              </a:pPr>
              <a:t>13</a:t>
            </a:fld>
            <a:endParaRPr lang="en-US"/>
          </a:p>
        </p:txBody>
      </p:sp>
    </p:spTree>
    <p:extLst>
      <p:ext uri="{BB962C8B-B14F-4D97-AF65-F5344CB8AC3E}">
        <p14:creationId xmlns:p14="http://schemas.microsoft.com/office/powerpoint/2010/main" val="344204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4602162"/>
          </a:xfrm>
        </p:spPr>
        <p:txBody>
          <a:bodyPr/>
          <a:lstStyle/>
          <a:p>
            <a:pPr>
              <a:defRPr/>
            </a:pPr>
            <a:r>
              <a:rPr lang="en-US" dirty="0">
                <a:effectLst>
                  <a:outerShdw blurRad="38100" dist="38100" dir="2700000" algn="tl">
                    <a:srgbClr val="000000">
                      <a:alpha val="43137"/>
                    </a:srgbClr>
                  </a:outerShdw>
                </a:effectLst>
              </a:rPr>
              <a:t>Please write your vision for the church or the ministry where you serve. </a:t>
            </a: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Be as clear and succinct as possible.</a:t>
            </a:r>
          </a:p>
        </p:txBody>
      </p:sp>
      <p:sp>
        <p:nvSpPr>
          <p:cNvPr id="2" name="Slide Number Placeholder 1"/>
          <p:cNvSpPr>
            <a:spLocks noGrp="1"/>
          </p:cNvSpPr>
          <p:nvPr>
            <p:ph type="sldNum" sz="quarter" idx="12"/>
          </p:nvPr>
        </p:nvSpPr>
        <p:spPr/>
        <p:txBody>
          <a:bodyPr/>
          <a:lstStyle/>
          <a:p>
            <a:pPr>
              <a:defRPr/>
            </a:pPr>
            <a:fld id="{4C49B2A6-7495-463B-94BB-676F83AEB0EE}" type="slidenum">
              <a:rPr lang="en-US" smtClean="0"/>
              <a:pPr>
                <a:defRPr/>
              </a:pPr>
              <a:t>14</a:t>
            </a:fld>
            <a:endParaRPr lang="en-US"/>
          </a:p>
        </p:txBody>
      </p:sp>
    </p:spTree>
    <p:extLst>
      <p:ext uri="{BB962C8B-B14F-4D97-AF65-F5344CB8AC3E}">
        <p14:creationId xmlns:p14="http://schemas.microsoft.com/office/powerpoint/2010/main" val="375426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F97A84-0808-4039-9673-35424FC09342}" type="slidenum">
              <a:rPr lang="en-US" smtClean="0"/>
              <a:pPr>
                <a:defRPr/>
              </a:pPr>
              <a:t>15</a:t>
            </a:fld>
            <a:endParaRPr lang="en-US"/>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9"/>
          <p:cNvSpPr>
            <a:spLocks noGrp="1"/>
          </p:cNvSpPr>
          <p:nvPr>
            <p:ph type="body" sz="half" idx="2"/>
          </p:nvPr>
        </p:nvSpPr>
        <p:spPr>
          <a:xfrm>
            <a:off x="6400800" y="6039255"/>
            <a:ext cx="2574334" cy="804862"/>
          </a:xfrm>
        </p:spPr>
        <p:txBody>
          <a:bodyPr/>
          <a:lstStyle/>
          <a:p>
            <a:r>
              <a:rPr lang="en-US" sz="3600" b="1" dirty="0">
                <a:effectLst>
                  <a:outerShdw blurRad="38100" dist="38100" dir="2700000" algn="tl">
                    <a:srgbClr val="000000">
                      <a:alpha val="43137"/>
                    </a:srgbClr>
                  </a:outerShdw>
                </a:effectLst>
              </a:rPr>
              <a:t>The Mission</a:t>
            </a:r>
          </a:p>
        </p:txBody>
      </p:sp>
      <p:sp>
        <p:nvSpPr>
          <p:cNvPr id="12" name="Rectangle 11"/>
          <p:cNvSpPr/>
          <p:nvPr/>
        </p:nvSpPr>
        <p:spPr>
          <a:xfrm>
            <a:off x="5723867" y="5181600"/>
            <a:ext cx="3258969" cy="646331"/>
          </a:xfrm>
          <a:prstGeom prst="rect">
            <a:avLst/>
          </a:prstGeom>
        </p:spPr>
        <p:txBody>
          <a:bodyPr wrap="none">
            <a:spAutoFit/>
          </a:bodyPr>
          <a:lstStyle/>
          <a:p>
            <a:pPr lvl="0" eaLnBrk="0" hangingPunct="0">
              <a:spcBef>
                <a:spcPct val="20000"/>
              </a:spcBef>
            </a:pPr>
            <a:r>
              <a:rPr lang="en-US" sz="3600" b="1" dirty="0">
                <a:solidFill>
                  <a:prstClr val="white"/>
                </a:solidFill>
                <a:effectLst>
                  <a:outerShdw blurRad="38100" dist="38100" dir="2700000" algn="tl">
                    <a:srgbClr val="000000">
                      <a:alpha val="43137"/>
                    </a:srgbClr>
                  </a:outerShdw>
                </a:effectLst>
                <a:latin typeface="Calibri"/>
                <a:cs typeface="+mn-cs"/>
              </a:rPr>
              <a:t>The Core Beliefs</a:t>
            </a:r>
          </a:p>
        </p:txBody>
      </p:sp>
      <p:sp>
        <p:nvSpPr>
          <p:cNvPr id="14" name="Rectangle 13"/>
          <p:cNvSpPr/>
          <p:nvPr/>
        </p:nvSpPr>
        <p:spPr>
          <a:xfrm>
            <a:off x="6580217" y="3435941"/>
            <a:ext cx="2590799" cy="1311128"/>
          </a:xfrm>
          <a:prstGeom prst="rect">
            <a:avLst/>
          </a:prstGeom>
        </p:spPr>
        <p:txBody>
          <a:bodyPr wrap="square">
            <a:spAutoFit/>
          </a:bodyPr>
          <a:lstStyle/>
          <a:p>
            <a:pPr lvl="0" eaLnBrk="0" hangingPunct="0">
              <a:spcBef>
                <a:spcPct val="20000"/>
              </a:spcBef>
            </a:pPr>
            <a:r>
              <a:rPr lang="en-US" sz="3600" b="1" dirty="0">
                <a:solidFill>
                  <a:prstClr val="white"/>
                </a:solidFill>
                <a:effectLst>
                  <a:outerShdw blurRad="38100" dist="38100" dir="2700000" algn="tl">
                    <a:srgbClr val="000000">
                      <a:alpha val="43137"/>
                    </a:srgbClr>
                  </a:outerShdw>
                </a:effectLst>
                <a:latin typeface="Calibri"/>
                <a:cs typeface="+mn-cs"/>
              </a:rPr>
              <a:t>The Ministry</a:t>
            </a:r>
          </a:p>
          <a:p>
            <a:pPr lvl="0" eaLnBrk="0" hangingPunct="0">
              <a:spcBef>
                <a:spcPct val="20000"/>
              </a:spcBef>
            </a:pPr>
            <a:r>
              <a:rPr lang="en-US" sz="3600" b="1" dirty="0">
                <a:solidFill>
                  <a:prstClr val="white"/>
                </a:solidFill>
                <a:effectLst>
                  <a:outerShdw blurRad="38100" dist="38100" dir="2700000" algn="tl">
                    <a:srgbClr val="000000">
                      <a:alpha val="43137"/>
                    </a:srgbClr>
                  </a:outerShdw>
                </a:effectLst>
                <a:latin typeface="Calibri"/>
                <a:cs typeface="+mn-cs"/>
              </a:rPr>
              <a:t>Map</a:t>
            </a:r>
          </a:p>
        </p:txBody>
      </p:sp>
      <p:sp>
        <p:nvSpPr>
          <p:cNvPr id="16" name="Rectangle 15"/>
          <p:cNvSpPr/>
          <p:nvPr/>
        </p:nvSpPr>
        <p:spPr>
          <a:xfrm>
            <a:off x="1905000" y="1219199"/>
            <a:ext cx="3785287" cy="1015663"/>
          </a:xfrm>
          <a:prstGeom prst="rect">
            <a:avLst/>
          </a:prstGeom>
        </p:spPr>
        <p:txBody>
          <a:bodyPr wrap="square">
            <a:spAutoFit/>
          </a:bodyPr>
          <a:lstStyle/>
          <a:p>
            <a:pPr lvl="0" eaLnBrk="0" hangingPunct="0">
              <a:spcBef>
                <a:spcPct val="20000"/>
              </a:spcBef>
            </a:pPr>
            <a:r>
              <a:rPr lang="en-US" sz="6000" b="1" dirty="0">
                <a:solidFill>
                  <a:prstClr val="white"/>
                </a:solidFill>
                <a:effectLst>
                  <a:outerShdw blurRad="38100" dist="38100" dir="2700000" algn="tl">
                    <a:srgbClr val="000000">
                      <a:alpha val="43137"/>
                    </a:srgbClr>
                  </a:outerShdw>
                </a:effectLst>
                <a:latin typeface="Calibri"/>
                <a:cs typeface="+mn-cs"/>
              </a:rPr>
              <a:t>The Vision</a:t>
            </a: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97643" y="5518972"/>
            <a:ext cx="1926224" cy="19602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797643" y="3657600"/>
            <a:ext cx="2526957"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67200" y="2438401"/>
            <a:ext cx="2313018" cy="1219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602162"/>
          </a:xfrm>
        </p:spPr>
        <p:txBody>
          <a:bodyPr/>
          <a:lstStyle/>
          <a:p>
            <a:pPr>
              <a:defRPr/>
            </a:pPr>
            <a:r>
              <a:rPr lang="en-US" dirty="0">
                <a:effectLst>
                  <a:outerShdw blurRad="38100" dist="38100" dir="2700000" algn="tl">
                    <a:srgbClr val="000000">
                      <a:alpha val="43137"/>
                    </a:srgbClr>
                  </a:outerShdw>
                </a:effectLst>
              </a:rPr>
              <a:t>Churches and pastors are often confused as they consider where they should go and how they should minister. They are not clear concerning Mission and Vision.</a:t>
            </a:r>
          </a:p>
        </p:txBody>
      </p:sp>
      <p:sp>
        <p:nvSpPr>
          <p:cNvPr id="2" name="Slide Number Placeholder 1"/>
          <p:cNvSpPr>
            <a:spLocks noGrp="1"/>
          </p:cNvSpPr>
          <p:nvPr>
            <p:ph type="sldNum" sz="quarter" idx="12"/>
          </p:nvPr>
        </p:nvSpPr>
        <p:spPr/>
        <p:txBody>
          <a:bodyPr/>
          <a:lstStyle/>
          <a:p>
            <a:pPr>
              <a:defRPr/>
            </a:pPr>
            <a:fld id="{BD5C5B06-5499-466A-ADC6-E22C3E76CCA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p:spPr>
      </p:pic>
      <p:sp>
        <p:nvSpPr>
          <p:cNvPr id="2" name="Slide Number Placeholder 1"/>
          <p:cNvSpPr>
            <a:spLocks noGrp="1"/>
          </p:cNvSpPr>
          <p:nvPr>
            <p:ph type="sldNum" sz="quarter" idx="12"/>
          </p:nvPr>
        </p:nvSpPr>
        <p:spPr/>
        <p:txBody>
          <a:bodyPr/>
          <a:lstStyle/>
          <a:p>
            <a:pPr>
              <a:defRPr/>
            </a:pPr>
            <a:fld id="{22C4FECB-C9D2-4634-9439-7530385B8374}"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839200" cy="1470025"/>
          </a:xfrm>
        </p:spPr>
        <p:txBody>
          <a:bodyPr/>
          <a:lstStyle/>
          <a:p>
            <a:pPr>
              <a:defRPr/>
            </a:pPr>
            <a:r>
              <a:rPr lang="en-US" sz="4000" dirty="0">
                <a:effectLst>
                  <a:outerShdw blurRad="38100" dist="38100" dir="2700000" algn="tl">
                    <a:srgbClr val="000000">
                      <a:alpha val="43137"/>
                    </a:srgbClr>
                  </a:outerShdw>
                </a:effectLst>
              </a:rPr>
              <a:t>Foundations for Developing a Vision for Yourself and the Church You Pastor</a:t>
            </a:r>
          </a:p>
        </p:txBody>
      </p:sp>
      <p:sp>
        <p:nvSpPr>
          <p:cNvPr id="3" name="Subtitle 2"/>
          <p:cNvSpPr>
            <a:spLocks noGrp="1"/>
          </p:cNvSpPr>
          <p:nvPr>
            <p:ph type="subTitle" idx="1"/>
          </p:nvPr>
        </p:nvSpPr>
        <p:spPr>
          <a:xfrm>
            <a:off x="304800" y="1882303"/>
            <a:ext cx="8839200" cy="2286000"/>
          </a:xfrm>
        </p:spPr>
        <p:txBody>
          <a:bodyPr/>
          <a:lstStyle/>
          <a:p>
            <a:pPr>
              <a:buFont typeface="Arial" charset="0"/>
              <a:buNone/>
              <a:defRPr/>
            </a:pPr>
            <a:endParaRPr lang="en-US" sz="1800" dirty="0"/>
          </a:p>
          <a:p>
            <a:pPr algn="l">
              <a:buFont typeface="Arial" charset="0"/>
              <a:buNone/>
              <a:defRPr/>
            </a:pPr>
            <a:r>
              <a:rPr lang="en-US" sz="3600" dirty="0">
                <a:solidFill>
                  <a:prstClr val="white"/>
                </a:solidFill>
                <a:effectLst>
                  <a:outerShdw blurRad="38100" dist="38100" dir="2700000" algn="tl">
                    <a:srgbClr val="000000">
                      <a:alpha val="43137"/>
                    </a:srgbClr>
                  </a:outerShdw>
                </a:effectLst>
                <a:ea typeface="+mj-ea"/>
                <a:cs typeface="+mj-cs"/>
              </a:rPr>
              <a:t>1.	Understand (know) God--Be Deeply 	Immersed in the Word of God and 	Prayer </a:t>
            </a:r>
          </a:p>
        </p:txBody>
      </p:sp>
      <p:sp>
        <p:nvSpPr>
          <p:cNvPr id="4" name="Rectangle 3"/>
          <p:cNvSpPr/>
          <p:nvPr/>
        </p:nvSpPr>
        <p:spPr>
          <a:xfrm>
            <a:off x="304800" y="4218955"/>
            <a:ext cx="8839200" cy="1200329"/>
          </a:xfrm>
          <a:prstGeom prst="rect">
            <a:avLst/>
          </a:prstGeom>
        </p:spPr>
        <p:txBody>
          <a:bodyPr wrap="square">
            <a:spAutoFit/>
          </a:bodyPr>
          <a:lstStyle/>
          <a:p>
            <a:pPr eaLnBrk="0" hangingPunct="0">
              <a:spcBef>
                <a:spcPct val="20000"/>
              </a:spcBef>
              <a:defRPr/>
            </a:pPr>
            <a:r>
              <a:rPr lang="en-US" sz="3600" dirty="0">
                <a:solidFill>
                  <a:prstClr val="white"/>
                </a:solidFill>
                <a:effectLst>
                  <a:outerShdw blurRad="38100" dist="38100" dir="2700000" algn="tl">
                    <a:srgbClr val="000000">
                      <a:alpha val="43137"/>
                    </a:srgbClr>
                  </a:outerShdw>
                </a:effectLst>
                <a:latin typeface="Calibri"/>
                <a:cs typeface="+mn-cs"/>
              </a:rPr>
              <a:t>2.	Understand (know) your Gifting and how 	the Lord has wired you for leadership</a:t>
            </a:r>
          </a:p>
        </p:txBody>
      </p:sp>
      <p:sp>
        <p:nvSpPr>
          <p:cNvPr id="5" name="Rectangle 4"/>
          <p:cNvSpPr/>
          <p:nvPr/>
        </p:nvSpPr>
        <p:spPr>
          <a:xfrm>
            <a:off x="323850" y="5520589"/>
            <a:ext cx="8801100" cy="646113"/>
          </a:xfrm>
          <a:prstGeom prst="rect">
            <a:avLst/>
          </a:prstGeom>
        </p:spPr>
        <p:txBody>
          <a:bodyPr wrap="square">
            <a:spAutoFit/>
          </a:bodyPr>
          <a:lstStyle/>
          <a:p>
            <a:pPr eaLnBrk="0" hangingPunct="0">
              <a:spcBef>
                <a:spcPct val="20000"/>
              </a:spcBef>
              <a:defRPr/>
            </a:pPr>
            <a:r>
              <a:rPr lang="en-US" sz="3600" dirty="0">
                <a:solidFill>
                  <a:prstClr val="white"/>
                </a:solidFill>
                <a:effectLst>
                  <a:outerShdw blurRad="38100" dist="38100" dir="2700000" algn="tl">
                    <a:srgbClr val="000000">
                      <a:alpha val="43137"/>
                    </a:srgbClr>
                  </a:outerShdw>
                </a:effectLst>
                <a:latin typeface="Calibri"/>
                <a:cs typeface="+mn-cs"/>
              </a:rPr>
              <a:t>3.	Understand (know) your Congregation</a:t>
            </a:r>
          </a:p>
        </p:txBody>
      </p:sp>
      <p:sp>
        <p:nvSpPr>
          <p:cNvPr id="6" name="Slide Number Placeholder 5"/>
          <p:cNvSpPr>
            <a:spLocks noGrp="1"/>
          </p:cNvSpPr>
          <p:nvPr>
            <p:ph type="sldNum" sz="quarter" idx="12"/>
          </p:nvPr>
        </p:nvSpPr>
        <p:spPr/>
        <p:txBody>
          <a:bodyPr/>
          <a:lstStyle/>
          <a:p>
            <a:pPr>
              <a:defRPr/>
            </a:pPr>
            <a:fld id="{C366B2D1-94F9-44E4-B243-181D9476BEF4}"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8150" y="533400"/>
            <a:ext cx="8686800" cy="1676400"/>
          </a:xfrm>
        </p:spPr>
        <p:txBody>
          <a:bodyPr/>
          <a:lstStyle/>
          <a:p>
            <a:pPr>
              <a:buFont typeface="Arial" charset="0"/>
              <a:buNone/>
              <a:defRPr/>
            </a:pPr>
            <a:endParaRPr lang="en-US" sz="1800" dirty="0"/>
          </a:p>
          <a:p>
            <a:pPr algn="l">
              <a:buFont typeface="Arial" charset="0"/>
              <a:buNone/>
              <a:defRPr/>
            </a:pPr>
            <a:r>
              <a:rPr lang="en-US" sz="3600" dirty="0">
                <a:solidFill>
                  <a:prstClr val="white"/>
                </a:solidFill>
                <a:effectLst>
                  <a:outerShdw blurRad="38100" dist="38100" dir="2700000" algn="tl">
                    <a:srgbClr val="000000">
                      <a:alpha val="43137"/>
                    </a:srgbClr>
                  </a:outerShdw>
                </a:effectLst>
                <a:ea typeface="+mj-ea"/>
                <a:cs typeface="+mj-cs"/>
              </a:rPr>
              <a:t>4.	Understand (know) your Community</a:t>
            </a:r>
          </a:p>
        </p:txBody>
      </p:sp>
      <p:sp>
        <p:nvSpPr>
          <p:cNvPr id="4" name="Rectangle 3"/>
          <p:cNvSpPr/>
          <p:nvPr/>
        </p:nvSpPr>
        <p:spPr>
          <a:xfrm>
            <a:off x="361950" y="2133600"/>
            <a:ext cx="8763000" cy="646113"/>
          </a:xfrm>
          <a:prstGeom prst="rect">
            <a:avLst/>
          </a:prstGeom>
        </p:spPr>
        <p:txBody>
          <a:bodyPr wrap="square">
            <a:spAutoFit/>
          </a:bodyPr>
          <a:lstStyle/>
          <a:p>
            <a:pPr eaLnBrk="0" hangingPunct="0">
              <a:spcBef>
                <a:spcPct val="20000"/>
              </a:spcBef>
              <a:defRPr/>
            </a:pPr>
            <a:r>
              <a:rPr lang="en-US" sz="3600" dirty="0">
                <a:solidFill>
                  <a:prstClr val="white"/>
                </a:solidFill>
                <a:effectLst>
                  <a:outerShdw blurRad="38100" dist="38100" dir="2700000" algn="tl">
                    <a:srgbClr val="000000">
                      <a:alpha val="43137"/>
                    </a:srgbClr>
                  </a:outerShdw>
                </a:effectLst>
                <a:latin typeface="Calibri"/>
                <a:cs typeface="+mn-cs"/>
              </a:rPr>
              <a:t>5.	Understand the Enemy of our Souls</a:t>
            </a:r>
          </a:p>
        </p:txBody>
      </p:sp>
      <p:sp>
        <p:nvSpPr>
          <p:cNvPr id="5" name="Rectangle 4"/>
          <p:cNvSpPr/>
          <p:nvPr/>
        </p:nvSpPr>
        <p:spPr>
          <a:xfrm>
            <a:off x="361950" y="3506787"/>
            <a:ext cx="8782050" cy="646113"/>
          </a:xfrm>
          <a:prstGeom prst="rect">
            <a:avLst/>
          </a:prstGeom>
        </p:spPr>
        <p:txBody>
          <a:bodyPr wrap="square">
            <a:spAutoFit/>
          </a:bodyPr>
          <a:lstStyle/>
          <a:p>
            <a:pPr eaLnBrk="0" hangingPunct="0">
              <a:spcBef>
                <a:spcPct val="20000"/>
              </a:spcBef>
              <a:defRPr/>
            </a:pPr>
            <a:r>
              <a:rPr lang="en-US" sz="3600" dirty="0">
                <a:solidFill>
                  <a:prstClr val="white"/>
                </a:solidFill>
                <a:effectLst>
                  <a:outerShdw blurRad="38100" dist="38100" dir="2700000" algn="tl">
                    <a:srgbClr val="000000">
                      <a:alpha val="43137"/>
                    </a:srgbClr>
                  </a:outerShdw>
                </a:effectLst>
                <a:latin typeface="Calibri"/>
                <a:cs typeface="+mn-cs"/>
              </a:rPr>
              <a:t>6.	Understand your mission</a:t>
            </a:r>
          </a:p>
        </p:txBody>
      </p:sp>
      <p:sp>
        <p:nvSpPr>
          <p:cNvPr id="6" name="Slide Number Placeholder 5"/>
          <p:cNvSpPr>
            <a:spLocks noGrp="1"/>
          </p:cNvSpPr>
          <p:nvPr>
            <p:ph type="sldNum" sz="quarter" idx="12"/>
          </p:nvPr>
        </p:nvSpPr>
        <p:spPr/>
        <p:txBody>
          <a:bodyPr/>
          <a:lstStyle/>
          <a:p>
            <a:pPr>
              <a:defRPr/>
            </a:pPr>
            <a:fld id="{9BF2A779-8555-4C21-9E98-15833141615F}" type="slidenum">
              <a:rPr lang="en-US" smtClean="0"/>
              <a:pPr>
                <a:defRPr/>
              </a:pPr>
              <a:t>19</a:t>
            </a:fld>
            <a:endParaRPr lang="en-US"/>
          </a:p>
        </p:txBody>
      </p:sp>
      <p:sp>
        <p:nvSpPr>
          <p:cNvPr id="8" name="Rectangle 7"/>
          <p:cNvSpPr/>
          <p:nvPr/>
        </p:nvSpPr>
        <p:spPr>
          <a:xfrm>
            <a:off x="381000" y="4629943"/>
            <a:ext cx="8782050" cy="646113"/>
          </a:xfrm>
          <a:prstGeom prst="rect">
            <a:avLst/>
          </a:prstGeom>
        </p:spPr>
        <p:txBody>
          <a:bodyPr wrap="square">
            <a:spAutoFit/>
          </a:bodyPr>
          <a:lstStyle/>
          <a:p>
            <a:pPr eaLnBrk="0" hangingPunct="0">
              <a:spcBef>
                <a:spcPct val="20000"/>
              </a:spcBef>
              <a:defRPr/>
            </a:pPr>
            <a:r>
              <a:rPr lang="en-US" sz="3600" dirty="0">
                <a:solidFill>
                  <a:prstClr val="white"/>
                </a:solidFill>
                <a:effectLst>
                  <a:outerShdw blurRad="38100" dist="38100" dir="2700000" algn="tl">
                    <a:srgbClr val="000000">
                      <a:alpha val="43137"/>
                    </a:srgbClr>
                  </a:outerShdw>
                </a:effectLst>
                <a:latin typeface="Calibri"/>
              </a:rPr>
              <a:t>7.	Count the cost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gPreview" descr="Filename: j0411673.jpg&#10;Keywords: academics, concepts, discoveries ...&#10;File Size: 483 KB"/>
          <p:cNvPicPr>
            <a:picLocks noChangeAspect="1" noChangeArrowheads="1"/>
          </p:cNvPicPr>
          <p:nvPr/>
        </p:nvPicPr>
        <p:blipFill>
          <a:blip r:embed="rId3" cstate="screen">
            <a:extLst>
              <a:ext uri="{28A0092B-C50C-407E-A947-70E740481C1C}">
                <a14:useLocalDpi xmlns:a14="http://schemas.microsoft.com/office/drawing/2010/main"/>
              </a:ext>
            </a:extLst>
          </a:blip>
          <a:srcRect l="2605" t="10417" b="10938"/>
          <a:stretch>
            <a:fillRect/>
          </a:stretch>
        </p:blipFill>
        <p:spPr bwMode="auto">
          <a:xfrm>
            <a:off x="1816187" y="2253756"/>
            <a:ext cx="5511626" cy="4451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0" y="533400"/>
            <a:ext cx="9144000" cy="1446550"/>
          </a:xfrm>
          <a:prstGeom prst="rect">
            <a:avLst/>
          </a:prstGeom>
        </p:spPr>
        <p:txBody>
          <a:bodyPr>
            <a:spAutoFit/>
          </a:bodyPr>
          <a:lstStyle/>
          <a:p>
            <a:pPr algn="ctr">
              <a:defRPr/>
            </a:pPr>
            <a:r>
              <a:rPr lang="en-US" sz="4400" dirty="0">
                <a:solidFill>
                  <a:prstClr val="white"/>
                </a:solidFill>
                <a:effectLst>
                  <a:outerShdw blurRad="38100" dist="38100" dir="2700000" algn="tl">
                    <a:srgbClr val="000000">
                      <a:alpha val="43137"/>
                    </a:srgbClr>
                  </a:outerShdw>
                </a:effectLst>
                <a:latin typeface="Calibri"/>
                <a:ea typeface="+mj-ea"/>
                <a:cs typeface="+mj-cs"/>
              </a:rPr>
              <a:t>Developing Biblically Based Vision </a:t>
            </a:r>
          </a:p>
          <a:p>
            <a:pPr algn="ctr">
              <a:defRPr/>
            </a:pPr>
            <a:r>
              <a:rPr lang="en-US" sz="4400" dirty="0">
                <a:solidFill>
                  <a:prstClr val="white"/>
                </a:solidFill>
                <a:effectLst>
                  <a:outerShdw blurRad="38100" dist="38100" dir="2700000" algn="tl">
                    <a:srgbClr val="000000">
                      <a:alpha val="43137"/>
                    </a:srgbClr>
                  </a:outerShdw>
                </a:effectLst>
                <a:latin typeface="Calibri"/>
                <a:ea typeface="+mj-ea"/>
                <a:cs typeface="+mj-cs"/>
              </a:rPr>
              <a:t>And Ministry Map</a:t>
            </a:r>
          </a:p>
        </p:txBody>
      </p:sp>
      <p:sp>
        <p:nvSpPr>
          <p:cNvPr id="2" name="Slide Number Placeholder 1"/>
          <p:cNvSpPr>
            <a:spLocks noGrp="1"/>
          </p:cNvSpPr>
          <p:nvPr>
            <p:ph type="sldNum" sz="quarter" idx="12"/>
          </p:nvPr>
        </p:nvSpPr>
        <p:spPr/>
        <p:txBody>
          <a:bodyPr/>
          <a:lstStyle/>
          <a:p>
            <a:pPr>
              <a:defRPr/>
            </a:pPr>
            <a:fld id="{6C7D30D6-04A1-4E99-BB97-C13EE8AD3A22}"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What is Ministry Mapping?</a:t>
            </a:r>
          </a:p>
        </p:txBody>
      </p:sp>
      <p:sp>
        <p:nvSpPr>
          <p:cNvPr id="6147" name="Rectangle 3"/>
          <p:cNvSpPr>
            <a:spLocks noGrp="1" noChangeArrowheads="1"/>
          </p:cNvSpPr>
          <p:nvPr>
            <p:ph type="body" idx="1"/>
          </p:nvPr>
        </p:nvSpPr>
        <p:spPr/>
        <p:txBody>
          <a:bodyPr/>
          <a:lstStyle/>
          <a:p>
            <a:pPr marL="0" indent="0" eaLnBrk="1" hangingPunct="1">
              <a:buNone/>
              <a:defRPr/>
            </a:pPr>
            <a:r>
              <a:rPr lang="en-US" dirty="0">
                <a:effectLst>
                  <a:outerShdw blurRad="38100" dist="38100" dir="2700000" algn="tl">
                    <a:srgbClr val="000000">
                      <a:alpha val="43137"/>
                    </a:srgbClr>
                  </a:outerShdw>
                </a:effectLst>
              </a:rPr>
              <a:t>This is a process that involves several steps:</a:t>
            </a:r>
          </a:p>
          <a:p>
            <a:pPr eaLnBrk="1" hangingPunct="1">
              <a:buFont typeface="Arial" charset="0"/>
              <a:buNone/>
              <a:defRPr/>
            </a:pPr>
            <a:endParaRPr lang="en-US" sz="1800"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It begins with the mission of the church</a:t>
            </a:r>
          </a:p>
          <a:p>
            <a:pPr eaLnBrk="1" hangingPunct="1">
              <a:buFont typeface="Arial" charset="0"/>
              <a:buChar char="•"/>
              <a:defRPr/>
            </a:pPr>
            <a:r>
              <a:rPr lang="en-US" dirty="0">
                <a:effectLst>
                  <a:outerShdw blurRad="38100" dist="38100" dir="2700000" algn="tl">
                    <a:srgbClr val="000000">
                      <a:alpha val="43137"/>
                    </a:srgbClr>
                  </a:outerShdw>
                </a:effectLst>
              </a:rPr>
              <a:t>In the process we identify the core beliefs of the church.</a:t>
            </a:r>
          </a:p>
          <a:p>
            <a:pPr eaLnBrk="1" hangingPunct="1">
              <a:buFont typeface="Arial" charset="0"/>
              <a:buChar char="•"/>
              <a:defRPr/>
            </a:pPr>
            <a:r>
              <a:rPr lang="en-US" dirty="0">
                <a:effectLst>
                  <a:outerShdw blurRad="38100" dist="38100" dir="2700000" algn="tl">
                    <a:srgbClr val="000000">
                      <a:alpha val="43137"/>
                    </a:srgbClr>
                  </a:outerShdw>
                </a:effectLst>
              </a:rPr>
              <a:t>From the core beliefs come core values.</a:t>
            </a:r>
          </a:p>
          <a:p>
            <a:pPr eaLnBrk="1" hangingPunct="1">
              <a:buFont typeface="Arial" charset="0"/>
              <a:buChar char="•"/>
              <a:defRPr/>
            </a:pPr>
            <a:r>
              <a:rPr lang="en-US" dirty="0">
                <a:effectLst>
                  <a:outerShdw blurRad="38100" dist="38100" dir="2700000" algn="tl">
                    <a:srgbClr val="000000">
                      <a:alpha val="43137"/>
                    </a:srgbClr>
                  </a:outerShdw>
                </a:effectLst>
              </a:rPr>
              <a:t>An action plan is developed from the core values and the mission </a:t>
            </a:r>
          </a:p>
        </p:txBody>
      </p:sp>
      <p:sp>
        <p:nvSpPr>
          <p:cNvPr id="2" name="Slide Number Placeholder 1"/>
          <p:cNvSpPr>
            <a:spLocks noGrp="1"/>
          </p:cNvSpPr>
          <p:nvPr>
            <p:ph type="sldNum" sz="quarter" idx="12"/>
          </p:nvPr>
        </p:nvSpPr>
        <p:spPr/>
        <p:txBody>
          <a:bodyPr/>
          <a:lstStyle/>
          <a:p>
            <a:pPr>
              <a:defRPr/>
            </a:pPr>
            <a:fld id="{3DFC95CB-B80F-4A38-A41B-5FA5FBF2FFBD}"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lstStyle/>
          <a:p>
            <a:pPr eaLnBrk="1" hangingPunct="1">
              <a:defRPr/>
            </a:pPr>
            <a:r>
              <a:rPr lang="en-US" dirty="0">
                <a:effectLst>
                  <a:outerShdw blurRad="38100" dist="38100" dir="2700000" algn="tl">
                    <a:srgbClr val="000000">
                      <a:alpha val="43137"/>
                    </a:srgbClr>
                  </a:outerShdw>
                </a:effectLst>
              </a:rPr>
              <a:t>Other Names for the Process</a:t>
            </a:r>
          </a:p>
        </p:txBody>
      </p:sp>
      <p:sp>
        <p:nvSpPr>
          <p:cNvPr id="6147" name="Rectangle 3"/>
          <p:cNvSpPr>
            <a:spLocks noGrp="1" noChangeArrowheads="1"/>
          </p:cNvSpPr>
          <p:nvPr>
            <p:ph type="body" idx="1"/>
          </p:nvPr>
        </p:nvSpPr>
        <p:spPr>
          <a:xfrm>
            <a:off x="457200" y="1835963"/>
            <a:ext cx="8229600" cy="4525963"/>
          </a:xfrm>
        </p:spPr>
        <p:txBody>
          <a:bodyPr/>
          <a:lstStyle/>
          <a:p>
            <a:pPr eaLnBrk="1" hangingPunct="1">
              <a:buFont typeface="Arial" charset="0"/>
              <a:buChar char="•"/>
              <a:defRPr/>
            </a:pPr>
            <a:r>
              <a:rPr lang="en-US" sz="4000" dirty="0">
                <a:effectLst>
                  <a:outerShdw blurRad="38100" dist="38100" dir="2700000" algn="tl">
                    <a:srgbClr val="000000">
                      <a:alpha val="43137"/>
                    </a:srgbClr>
                  </a:outerShdw>
                </a:effectLst>
              </a:rPr>
              <a:t>Also called “Envisioning”</a:t>
            </a:r>
          </a:p>
          <a:p>
            <a:pPr eaLnBrk="1" hangingPunct="1">
              <a:buFont typeface="Arial" charset="0"/>
              <a:buChar char="•"/>
              <a:defRPr/>
            </a:pPr>
            <a:r>
              <a:rPr lang="en-US" sz="4000" dirty="0">
                <a:effectLst>
                  <a:outerShdw blurRad="38100" dist="38100" dir="2700000" algn="tl">
                    <a:srgbClr val="000000">
                      <a:alpha val="43137"/>
                    </a:srgbClr>
                  </a:outerShdw>
                </a:effectLst>
              </a:rPr>
              <a:t>Strategic Planning</a:t>
            </a:r>
          </a:p>
        </p:txBody>
      </p:sp>
      <p:sp>
        <p:nvSpPr>
          <p:cNvPr id="2" name="Slide Number Placeholder 1"/>
          <p:cNvSpPr>
            <a:spLocks noGrp="1"/>
          </p:cNvSpPr>
          <p:nvPr>
            <p:ph type="sldNum" sz="quarter" idx="12"/>
          </p:nvPr>
        </p:nvSpPr>
        <p:spPr/>
        <p:txBody>
          <a:bodyPr/>
          <a:lstStyle/>
          <a:p>
            <a:pPr>
              <a:defRPr/>
            </a:pPr>
            <a:fld id="{FD034777-C05D-4F85-A89B-4BD68D704761}"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What is Ministry Mapping?</a:t>
            </a:r>
          </a:p>
        </p:txBody>
      </p:sp>
      <p:sp>
        <p:nvSpPr>
          <p:cNvPr id="7171" name="Rectangle 3"/>
          <p:cNvSpPr>
            <a:spLocks noGrp="1" noChangeArrowheads="1"/>
          </p:cNvSpPr>
          <p:nvPr>
            <p:ph type="body" idx="1"/>
          </p:nvPr>
        </p:nvSpPr>
        <p:spPr/>
        <p:txBody>
          <a:bodyPr/>
          <a:lstStyle/>
          <a:p>
            <a:pPr eaLnBrk="1" hangingPunct="1">
              <a:buFont typeface="Arial" charset="0"/>
              <a:buChar char="•"/>
              <a:defRPr/>
            </a:pPr>
            <a:r>
              <a:rPr lang="en-US" sz="4000" dirty="0">
                <a:effectLst>
                  <a:outerShdw blurRad="38100" dist="38100" dir="2700000" algn="tl">
                    <a:srgbClr val="000000">
                      <a:alpha val="43137"/>
                    </a:srgbClr>
                  </a:outerShdw>
                </a:effectLst>
              </a:rPr>
              <a:t>Brief History of Strategic Planning</a:t>
            </a:r>
          </a:p>
          <a:p>
            <a:pPr lvl="1" eaLnBrk="1" hangingPunct="1">
              <a:buFont typeface="Arial" charset="0"/>
              <a:buChar char="–"/>
              <a:defRPr/>
            </a:pPr>
            <a:r>
              <a:rPr lang="en-US" sz="3600" dirty="0">
                <a:effectLst>
                  <a:outerShdw blurRad="38100" dist="38100" dir="2700000" algn="tl">
                    <a:srgbClr val="000000">
                      <a:alpha val="43137"/>
                    </a:srgbClr>
                  </a:outerShdw>
                </a:effectLst>
              </a:rPr>
              <a:t>Great Mission and Vision Statements</a:t>
            </a:r>
          </a:p>
          <a:p>
            <a:pPr lvl="2" eaLnBrk="1" hangingPunct="1">
              <a:buFont typeface="Arial" charset="0"/>
              <a:buChar char="•"/>
              <a:defRPr/>
            </a:pPr>
            <a:r>
              <a:rPr lang="en-US" sz="3200" dirty="0">
                <a:effectLst>
                  <a:outerShdw blurRad="38100" dist="38100" dir="2700000" algn="tl">
                    <a:srgbClr val="000000">
                      <a:alpha val="43137"/>
                    </a:srgbClr>
                  </a:outerShdw>
                </a:effectLst>
              </a:rPr>
              <a:t>No impact</a:t>
            </a:r>
          </a:p>
          <a:p>
            <a:pPr lvl="1" eaLnBrk="1" hangingPunct="1">
              <a:buFont typeface="Arial" charset="0"/>
              <a:buChar char="–"/>
              <a:defRPr/>
            </a:pPr>
            <a:r>
              <a:rPr lang="en-US" sz="3600" dirty="0">
                <a:effectLst>
                  <a:outerShdw blurRad="38100" dist="38100" dir="2700000" algn="tl">
                    <a:srgbClr val="000000">
                      <a:alpha val="43137"/>
                    </a:srgbClr>
                  </a:outerShdw>
                </a:effectLst>
              </a:rPr>
              <a:t>Mission and Vision Statements don’t motivate</a:t>
            </a:r>
          </a:p>
          <a:p>
            <a:pPr lvl="1" eaLnBrk="1" hangingPunct="1">
              <a:buFont typeface="Arial" charset="0"/>
              <a:buChar char="–"/>
              <a:defRPr/>
            </a:pPr>
            <a:r>
              <a:rPr lang="en-US" sz="3600" dirty="0">
                <a:effectLst>
                  <a:outerShdw blurRad="38100" dist="38100" dir="2700000" algn="tl">
                    <a:srgbClr val="000000">
                      <a:alpha val="43137"/>
                    </a:srgbClr>
                  </a:outerShdw>
                </a:effectLst>
              </a:rPr>
              <a:t>Values motivate</a:t>
            </a:r>
          </a:p>
          <a:p>
            <a:pPr lvl="1" eaLnBrk="1" hangingPunct="1">
              <a:buFont typeface="Arial" charset="0"/>
              <a:buChar char="–"/>
              <a:defRPr/>
            </a:pPr>
            <a:r>
              <a:rPr lang="en-US" sz="3600" dirty="0">
                <a:effectLst>
                  <a:outerShdw blurRad="38100" dist="38100" dir="2700000" algn="tl">
                    <a:srgbClr val="000000">
                      <a:alpha val="43137"/>
                    </a:srgbClr>
                  </a:outerShdw>
                </a:effectLst>
              </a:rPr>
              <a:t>Clarify and articulate your values</a:t>
            </a:r>
          </a:p>
        </p:txBody>
      </p:sp>
      <p:sp>
        <p:nvSpPr>
          <p:cNvPr id="2" name="Slide Number Placeholder 1"/>
          <p:cNvSpPr>
            <a:spLocks noGrp="1"/>
          </p:cNvSpPr>
          <p:nvPr>
            <p:ph type="sldNum" sz="quarter" idx="12"/>
          </p:nvPr>
        </p:nvSpPr>
        <p:spPr/>
        <p:txBody>
          <a:bodyPr/>
          <a:lstStyle/>
          <a:p>
            <a:pPr>
              <a:defRPr/>
            </a:pPr>
            <a:fld id="{86F0FF4C-E15B-40F6-9302-225F5AD8CBC5}"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Two Problems</a:t>
            </a:r>
          </a:p>
        </p:txBody>
      </p:sp>
      <p:sp>
        <p:nvSpPr>
          <p:cNvPr id="8195" name="Rectangle 3"/>
          <p:cNvSpPr>
            <a:spLocks noGrp="1" noChangeArrowheads="1"/>
          </p:cNvSpPr>
          <p:nvPr>
            <p:ph type="body" idx="1"/>
          </p:nvPr>
        </p:nvSpPr>
        <p:spPr/>
        <p:txBody>
          <a:bodyPr/>
          <a:lstStyle/>
          <a:p>
            <a:pPr eaLnBrk="1" hangingPunct="1">
              <a:buFont typeface="Arial" charset="0"/>
              <a:buChar char="•"/>
              <a:defRPr/>
            </a:pPr>
            <a:r>
              <a:rPr lang="en-US" sz="4000" dirty="0">
                <a:effectLst>
                  <a:outerShdw blurRad="38100" dist="38100" dir="2700000" algn="tl">
                    <a:srgbClr val="000000">
                      <a:alpha val="43137"/>
                    </a:srgbClr>
                  </a:outerShdw>
                </a:effectLst>
              </a:rPr>
              <a:t>Typical Strategic Planning</a:t>
            </a:r>
          </a:p>
          <a:p>
            <a:pPr lvl="1" eaLnBrk="1" hangingPunct="1">
              <a:buFont typeface="Arial" charset="0"/>
              <a:buChar char="–"/>
              <a:defRPr/>
            </a:pPr>
            <a:r>
              <a:rPr lang="en-US" sz="3600" dirty="0">
                <a:effectLst>
                  <a:outerShdw blurRad="38100" dist="38100" dir="2700000" algn="tl">
                    <a:srgbClr val="000000">
                      <a:alpha val="43137"/>
                    </a:srgbClr>
                  </a:outerShdw>
                </a:effectLst>
              </a:rPr>
              <a:t>Does not start far enough back</a:t>
            </a:r>
          </a:p>
          <a:p>
            <a:pPr lvl="1" eaLnBrk="1" hangingPunct="1">
              <a:buFont typeface="Arial" charset="0"/>
              <a:buChar char="–"/>
              <a:defRPr/>
            </a:pPr>
            <a:endParaRPr lang="en-US" sz="3600" dirty="0">
              <a:effectLst>
                <a:outerShdw blurRad="38100" dist="38100" dir="2700000" algn="tl">
                  <a:srgbClr val="000000">
                    <a:alpha val="43137"/>
                  </a:srgbClr>
                </a:outerShdw>
              </a:effectLst>
            </a:endParaRPr>
          </a:p>
          <a:p>
            <a:pPr marL="457200" lvl="1" indent="0" eaLnBrk="1" hangingPunct="1">
              <a:buNone/>
              <a:defRPr/>
            </a:pPr>
            <a:endParaRPr lang="en-US" sz="3600" dirty="0">
              <a:effectLst>
                <a:outerShdw blurRad="38100" dist="38100" dir="2700000" algn="tl">
                  <a:srgbClr val="000000">
                    <a:alpha val="43137"/>
                  </a:srgbClr>
                </a:outerShdw>
              </a:effectLst>
            </a:endParaRPr>
          </a:p>
          <a:p>
            <a:pPr lvl="1" eaLnBrk="1" hangingPunct="1">
              <a:buFont typeface="Arial" charset="0"/>
              <a:buChar char="–"/>
              <a:defRPr/>
            </a:pPr>
            <a:r>
              <a:rPr lang="en-US" sz="3600" dirty="0">
                <a:effectLst>
                  <a:outerShdw blurRad="38100" dist="38100" dir="2700000" algn="tl">
                    <a:srgbClr val="000000">
                      <a:alpha val="43137"/>
                    </a:srgbClr>
                  </a:outerShdw>
                </a:effectLst>
              </a:rPr>
              <a:t>Does not go far enough forward</a:t>
            </a:r>
          </a:p>
        </p:txBody>
      </p:sp>
      <p:sp>
        <p:nvSpPr>
          <p:cNvPr id="2" name="Slide Number Placeholder 1"/>
          <p:cNvSpPr>
            <a:spLocks noGrp="1"/>
          </p:cNvSpPr>
          <p:nvPr>
            <p:ph type="sldNum" sz="quarter" idx="12"/>
          </p:nvPr>
        </p:nvSpPr>
        <p:spPr/>
        <p:txBody>
          <a:bodyPr/>
          <a:lstStyle/>
          <a:p>
            <a:pPr>
              <a:defRPr/>
            </a:pPr>
            <a:fld id="{683959C6-DDE1-49F3-A978-5A82AA05FAC5}"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Why Create A Ministry Map?</a:t>
            </a:r>
          </a:p>
        </p:txBody>
      </p:sp>
      <p:sp>
        <p:nvSpPr>
          <p:cNvPr id="6147"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To achieve greater ministry effectiveness by taking aim and focusing on the target</a:t>
            </a:r>
          </a:p>
        </p:txBody>
      </p:sp>
      <p:pic>
        <p:nvPicPr>
          <p:cNvPr id="26628" name="Picture 4" descr="Taking Ai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2681288"/>
            <a:ext cx="6370638"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EFF20E0-F2F7-4C1B-9682-6E434FECF4C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Why Create A Ministry Map?</a:t>
            </a:r>
          </a:p>
        </p:txBody>
      </p:sp>
      <p:sp>
        <p:nvSpPr>
          <p:cNvPr id="11267"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To create unity around a commonly understood, widely supported mission and vision</a:t>
            </a:r>
          </a:p>
          <a:p>
            <a:pPr lvl="1" eaLnBrk="1" hangingPunct="1">
              <a:buFont typeface="Arial" charset="0"/>
              <a:buChar char="–"/>
              <a:defRPr/>
            </a:pPr>
            <a:r>
              <a:rPr lang="en-US" dirty="0">
                <a:effectLst>
                  <a:outerShdw blurRad="38100" dist="38100" dir="2700000" algn="tl">
                    <a:srgbClr val="000000">
                      <a:alpha val="43137"/>
                    </a:srgbClr>
                  </a:outerShdw>
                </a:effectLst>
              </a:rPr>
              <a:t>“The problem with most churches is not a lack of vision, but too many visions” (Leith Anderson)</a:t>
            </a:r>
          </a:p>
          <a:p>
            <a:pPr eaLnBrk="1" hangingPunct="1">
              <a:buFont typeface="Arial" charset="0"/>
              <a:buChar char="•"/>
              <a:defRPr/>
            </a:pPr>
            <a:endParaRPr lang="en-US" dirty="0"/>
          </a:p>
        </p:txBody>
      </p:sp>
      <p:sp>
        <p:nvSpPr>
          <p:cNvPr id="2" name="Slide Number Placeholder 1"/>
          <p:cNvSpPr>
            <a:spLocks noGrp="1"/>
          </p:cNvSpPr>
          <p:nvPr>
            <p:ph type="sldNum" sz="quarter" idx="12"/>
          </p:nvPr>
        </p:nvSpPr>
        <p:spPr/>
        <p:txBody>
          <a:bodyPr/>
          <a:lstStyle/>
          <a:p>
            <a:pPr>
              <a:defRPr/>
            </a:pPr>
            <a:fld id="{71EB1DAF-94CB-4FED-8B15-24BA0E076955}"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Why Create A Ministry Map?</a:t>
            </a:r>
          </a:p>
        </p:txBody>
      </p:sp>
      <p:sp>
        <p:nvSpPr>
          <p:cNvPr id="11267" name="Rectangle 3"/>
          <p:cNvSpPr>
            <a:spLocks noGrp="1" noChangeArrowheads="1"/>
          </p:cNvSpPr>
          <p:nvPr>
            <p:ph type="body" idx="1"/>
          </p:nvPr>
        </p:nvSpPr>
        <p:spPr/>
        <p:txBody>
          <a:bodyPr/>
          <a:lstStyle/>
          <a:p>
            <a:pPr>
              <a:defRPr/>
            </a:pPr>
            <a:r>
              <a:rPr lang="en-US" dirty="0">
                <a:effectLst>
                  <a:outerShdw blurRad="38100" dist="38100" dir="2700000" algn="tl">
                    <a:srgbClr val="000000">
                      <a:alpha val="43137"/>
                    </a:srgbClr>
                  </a:outerShdw>
                </a:effectLst>
              </a:rPr>
              <a:t>Judges 21: 25 In those days there was no king in Israel; </a:t>
            </a:r>
            <a:r>
              <a:rPr lang="en-US" b="1" dirty="0">
                <a:effectLst>
                  <a:outerShdw blurRad="38100" dist="38100" dir="2700000" algn="tl">
                    <a:srgbClr val="000000">
                      <a:alpha val="43137"/>
                    </a:srgbClr>
                  </a:outerShdw>
                </a:effectLst>
              </a:rPr>
              <a:t>everyone did what was right in his own eyes.</a:t>
            </a: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A3637EB0-F830-43A7-BE09-E050C1B97F45}"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Why Create A Ministry Map?</a:t>
            </a:r>
          </a:p>
        </p:txBody>
      </p:sp>
      <p:sp>
        <p:nvSpPr>
          <p:cNvPr id="9219"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To achieve greater effectiveness and satisfaction by establishing specific ministry plans and clear ministry outcomes</a:t>
            </a:r>
          </a:p>
        </p:txBody>
      </p:sp>
      <p:sp>
        <p:nvSpPr>
          <p:cNvPr id="2" name="Slide Number Placeholder 1"/>
          <p:cNvSpPr>
            <a:spLocks noGrp="1"/>
          </p:cNvSpPr>
          <p:nvPr>
            <p:ph type="sldNum" sz="quarter" idx="12"/>
          </p:nvPr>
        </p:nvSpPr>
        <p:spPr/>
        <p:txBody>
          <a:bodyPr/>
          <a:lstStyle/>
          <a:p>
            <a:pPr>
              <a:defRPr/>
            </a:pPr>
            <a:fld id="{9B0D32A8-682D-4610-87A9-8CEC639CAE5A}"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Why Create A Ministry Map?</a:t>
            </a:r>
          </a:p>
        </p:txBody>
      </p:sp>
      <p:pic>
        <p:nvPicPr>
          <p:cNvPr id="30723" name="Picture 5" descr="Construction Zon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286000" y="1295400"/>
            <a:ext cx="4824413" cy="5334000"/>
          </a:xfrm>
        </p:spPr>
      </p:pic>
      <p:sp>
        <p:nvSpPr>
          <p:cNvPr id="2" name="Slide Number Placeholder 1"/>
          <p:cNvSpPr>
            <a:spLocks noGrp="1"/>
          </p:cNvSpPr>
          <p:nvPr>
            <p:ph type="sldNum" sz="quarter" idx="12"/>
          </p:nvPr>
        </p:nvSpPr>
        <p:spPr/>
        <p:txBody>
          <a:bodyPr/>
          <a:lstStyle/>
          <a:p>
            <a:pPr>
              <a:defRPr/>
            </a:pPr>
            <a:fld id="{3485B568-E053-4AA6-A0BD-708738935C73}"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Mapping Process Results In:</a:t>
            </a:r>
          </a:p>
        </p:txBody>
      </p:sp>
      <p:sp>
        <p:nvSpPr>
          <p:cNvPr id="14339" name="Rectangle 3"/>
          <p:cNvSpPr>
            <a:spLocks noGrp="1" noChangeArrowheads="1"/>
          </p:cNvSpPr>
          <p:nvPr>
            <p:ph type="body" idx="1"/>
          </p:nvPr>
        </p:nvSpPr>
        <p:spPr>
          <a:xfrm>
            <a:off x="457200" y="1371600"/>
            <a:ext cx="8229600" cy="5486400"/>
          </a:xfrm>
        </p:spPr>
        <p:txBody>
          <a:bodyPr/>
          <a:lstStyle/>
          <a:p>
            <a:pPr lvl="1" eaLnBrk="1" hangingPunct="1">
              <a:buFont typeface="Arial" charset="0"/>
              <a:buChar char="–"/>
              <a:defRPr/>
            </a:pPr>
            <a:r>
              <a:rPr lang="en-US" dirty="0">
                <a:effectLst>
                  <a:outerShdw blurRad="38100" dist="38100" dir="2700000" algn="tl">
                    <a:srgbClr val="000000">
                      <a:alpha val="43137"/>
                    </a:srgbClr>
                  </a:outerShdw>
                </a:effectLst>
              </a:rPr>
              <a:t>Core Beliefs briefly stated and effective for teaching your people the basic truths upon which your church stands and ministers</a:t>
            </a:r>
          </a:p>
          <a:p>
            <a:pPr lvl="1" eaLnBrk="1" hangingPunct="1">
              <a:buFont typeface="Arial" charset="0"/>
              <a:buChar char="–"/>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Core Values based on your Core Beliefs insuring that your church keeps the main things the main things</a:t>
            </a:r>
          </a:p>
          <a:p>
            <a:pPr lvl="1" eaLnBrk="1" hangingPunct="1">
              <a:buFont typeface="Arial" charset="0"/>
              <a:buChar char="–"/>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A sound Biblical understanding of your church’s Mission</a:t>
            </a:r>
          </a:p>
        </p:txBody>
      </p:sp>
      <p:sp>
        <p:nvSpPr>
          <p:cNvPr id="2" name="Slide Number Placeholder 1"/>
          <p:cNvSpPr>
            <a:spLocks noGrp="1"/>
          </p:cNvSpPr>
          <p:nvPr>
            <p:ph type="sldNum" sz="quarter" idx="12"/>
          </p:nvPr>
        </p:nvSpPr>
        <p:spPr/>
        <p:txBody>
          <a:bodyPr/>
          <a:lstStyle/>
          <a:p>
            <a:pPr>
              <a:defRPr/>
            </a:pPr>
            <a:fld id="{55D44A7E-D9D9-440E-A066-3F3F7E4EEDD6}"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r>
              <a:rPr lang="en-US" sz="3600" dirty="0"/>
              <a:t>Review of Key Concepts</a:t>
            </a:r>
          </a:p>
        </p:txBody>
      </p:sp>
      <p:sp>
        <p:nvSpPr>
          <p:cNvPr id="5" name="Rectangle 4"/>
          <p:cNvSpPr/>
          <p:nvPr/>
        </p:nvSpPr>
        <p:spPr>
          <a:xfrm>
            <a:off x="563718" y="1509163"/>
            <a:ext cx="8199444" cy="5348837"/>
          </a:xfrm>
          <a:prstGeom prst="rect">
            <a:avLst/>
          </a:prstGeom>
        </p:spPr>
        <p:txBody>
          <a:bodyPr wrap="square">
            <a:spAutoFit/>
          </a:bodyPr>
          <a:lstStyle/>
          <a:p>
            <a:pPr marL="514350" indent="-514350">
              <a:lnSpc>
                <a:spcPct val="150000"/>
              </a:lnSpc>
              <a:buFont typeface="Wingdings" panose="05000000000000000000" pitchFamily="2" charset="2"/>
              <a:buChar char="v"/>
            </a:pPr>
            <a:r>
              <a:rPr lang="en-US" sz="3600" cap="all" dirty="0">
                <a:solidFill>
                  <a:prstClr val="white"/>
                </a:solidFill>
                <a:ea typeface="+mj-ea"/>
                <a:cs typeface="+mj-cs"/>
              </a:rPr>
              <a:t>Core Beliefs</a:t>
            </a:r>
          </a:p>
          <a:p>
            <a:pPr marL="514350" indent="-514350">
              <a:lnSpc>
                <a:spcPct val="150000"/>
              </a:lnSpc>
              <a:buFont typeface="Wingdings" panose="05000000000000000000" pitchFamily="2" charset="2"/>
              <a:buChar char="v"/>
            </a:pPr>
            <a:r>
              <a:rPr lang="en-US" sz="3600" cap="all" dirty="0">
                <a:solidFill>
                  <a:prstClr val="white"/>
                </a:solidFill>
              </a:rPr>
              <a:t>Core Values/Core Behaviors</a:t>
            </a:r>
          </a:p>
          <a:p>
            <a:pPr marL="514350" indent="-514350">
              <a:lnSpc>
                <a:spcPct val="150000"/>
              </a:lnSpc>
              <a:buFont typeface="Wingdings" panose="05000000000000000000" pitchFamily="2" charset="2"/>
              <a:buChar char="v"/>
            </a:pPr>
            <a:r>
              <a:rPr lang="en-US" sz="3600" cap="all" dirty="0">
                <a:solidFill>
                  <a:prstClr val="white"/>
                </a:solidFill>
                <a:ea typeface="+mj-ea"/>
                <a:cs typeface="+mj-cs"/>
              </a:rPr>
              <a:t>Mission</a:t>
            </a:r>
          </a:p>
          <a:p>
            <a:pPr marL="514350" indent="-514350">
              <a:lnSpc>
                <a:spcPct val="150000"/>
              </a:lnSpc>
              <a:buFont typeface="Wingdings" panose="05000000000000000000" pitchFamily="2" charset="2"/>
              <a:buChar char="v"/>
            </a:pPr>
            <a:r>
              <a:rPr lang="en-US" sz="3600" cap="all" dirty="0">
                <a:solidFill>
                  <a:prstClr val="white"/>
                </a:solidFill>
                <a:ea typeface="+mj-ea"/>
                <a:cs typeface="+mj-cs"/>
              </a:rPr>
              <a:t>Vision</a:t>
            </a:r>
          </a:p>
          <a:p>
            <a:pPr marL="514350" indent="-514350">
              <a:lnSpc>
                <a:spcPct val="150000"/>
              </a:lnSpc>
              <a:buFont typeface="Wingdings" panose="05000000000000000000" pitchFamily="2" charset="2"/>
              <a:buChar char="v"/>
            </a:pPr>
            <a:r>
              <a:rPr lang="en-US" sz="3600" cap="all" dirty="0">
                <a:solidFill>
                  <a:prstClr val="white"/>
                </a:solidFill>
                <a:ea typeface="+mj-ea"/>
                <a:cs typeface="+mj-cs"/>
              </a:rPr>
              <a:t>Alignment</a:t>
            </a:r>
            <a:br>
              <a:rPr lang="en-US" sz="3200" cap="all" dirty="0">
                <a:solidFill>
                  <a:prstClr val="white"/>
                </a:solidFill>
                <a:ea typeface="+mj-ea"/>
                <a:cs typeface="+mj-cs"/>
              </a:rPr>
            </a:br>
            <a:br>
              <a:rPr lang="en-US" sz="3200" cap="all" dirty="0">
                <a:solidFill>
                  <a:prstClr val="white"/>
                </a:solidFill>
                <a:ea typeface="+mj-ea"/>
                <a:cs typeface="+mj-cs"/>
              </a:rPr>
            </a:br>
            <a:endParaRPr lang="en-US" dirty="0"/>
          </a:p>
        </p:txBody>
      </p:sp>
    </p:spTree>
    <p:extLst>
      <p:ext uri="{BB962C8B-B14F-4D97-AF65-F5344CB8AC3E}">
        <p14:creationId xmlns:p14="http://schemas.microsoft.com/office/powerpoint/2010/main" val="41396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956195"/>
            <a:ext cx="9144000" cy="3571877"/>
          </a:xfrm>
        </p:spPr>
      </p:pic>
      <p:sp>
        <p:nvSpPr>
          <p:cNvPr id="4" name="Slide Number Placeholder 3"/>
          <p:cNvSpPr>
            <a:spLocks noGrp="1"/>
          </p:cNvSpPr>
          <p:nvPr>
            <p:ph type="sldNum" sz="quarter" idx="12"/>
          </p:nvPr>
        </p:nvSpPr>
        <p:spPr/>
        <p:txBody>
          <a:bodyPr/>
          <a:lstStyle/>
          <a:p>
            <a:pPr>
              <a:defRPr/>
            </a:pPr>
            <a:fld id="{C1ADC966-7D29-40D9-A2F2-7F6145DDE4CB}" type="slidenum">
              <a:rPr lang="en-US" smtClean="0"/>
              <a:pPr>
                <a:defRPr/>
              </a:pPr>
              <a:t>30</a:t>
            </a:fld>
            <a:endParaRPr lang="en-US"/>
          </a:p>
        </p:txBody>
      </p:sp>
    </p:spTree>
    <p:extLst>
      <p:ext uri="{BB962C8B-B14F-4D97-AF65-F5344CB8AC3E}">
        <p14:creationId xmlns:p14="http://schemas.microsoft.com/office/powerpoint/2010/main" val="1741517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 Mapping Process results in:</a:t>
            </a:r>
          </a:p>
          <a:p>
            <a:pPr lvl="1" eaLnBrk="1" hangingPunct="1">
              <a:buFont typeface="Arial" charset="0"/>
              <a:buChar char="–"/>
              <a:defRPr/>
            </a:pPr>
            <a:r>
              <a:rPr lang="en-US" dirty="0">
                <a:effectLst>
                  <a:outerShdw blurRad="38100" dist="38100" dir="2700000" algn="tl">
                    <a:srgbClr val="000000">
                      <a:alpha val="43137"/>
                    </a:srgbClr>
                  </a:outerShdw>
                </a:effectLst>
              </a:rPr>
              <a:t>A clear, concise and compelling Vision of what it will look like as your church fulfills its God-given Mission</a:t>
            </a:r>
          </a:p>
          <a:p>
            <a:pPr marL="457200" lvl="1" indent="0" eaLnBrk="1" hangingPunct="1">
              <a:buNone/>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A focus that leads to ministry effectiveness by enabling you to evaluate everything you do by its contribution to your accomplishing your Mission and Vision</a:t>
            </a:r>
          </a:p>
        </p:txBody>
      </p:sp>
      <p:sp>
        <p:nvSpPr>
          <p:cNvPr id="2" name="Slide Number Placeholder 1"/>
          <p:cNvSpPr>
            <a:spLocks noGrp="1"/>
          </p:cNvSpPr>
          <p:nvPr>
            <p:ph type="sldNum" sz="quarter" idx="12"/>
          </p:nvPr>
        </p:nvSpPr>
        <p:spPr/>
        <p:txBody>
          <a:bodyPr/>
          <a:lstStyle/>
          <a:p>
            <a:pPr>
              <a:defRPr/>
            </a:pPr>
            <a:fld id="{20C9A5BD-DDFB-4332-B675-35BC7C6749DA}" type="slidenum">
              <a:rPr lang="en-US" smtClean="0"/>
              <a:pPr>
                <a:defRPr/>
              </a:pPr>
              <a:t>31</a:t>
            </a:fld>
            <a:endParaRPr lang="en-US"/>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Fundamentally Spiritual Process</a:t>
            </a:r>
          </a:p>
        </p:txBody>
      </p:sp>
      <p:sp>
        <p:nvSpPr>
          <p:cNvPr id="20483" name="Rectangle 3"/>
          <p:cNvSpPr>
            <a:spLocks noGrp="1" noChangeArrowheads="1"/>
          </p:cNvSpPr>
          <p:nvPr>
            <p:ph type="body" idx="1"/>
          </p:nvPr>
        </p:nvSpPr>
        <p:spPr/>
        <p:txBody>
          <a:bodyPr/>
          <a:lstStyle/>
          <a:p>
            <a:pPr eaLnBrk="1" hangingPunct="1">
              <a:lnSpc>
                <a:spcPct val="150000"/>
              </a:lnSpc>
              <a:buFont typeface="Arial" charset="0"/>
              <a:buChar char="•"/>
              <a:defRPr/>
            </a:pPr>
            <a:r>
              <a:rPr lang="en-US" sz="3600" dirty="0">
                <a:effectLst>
                  <a:outerShdw blurRad="38100" dist="38100" dir="2700000" algn="tl">
                    <a:srgbClr val="000000">
                      <a:alpha val="43137"/>
                    </a:srgbClr>
                  </a:outerShdw>
                </a:effectLst>
              </a:rPr>
              <a:t>We build upon their Biblical beliefs</a:t>
            </a:r>
          </a:p>
          <a:p>
            <a:pPr eaLnBrk="1" hangingPunct="1">
              <a:lnSpc>
                <a:spcPct val="150000"/>
              </a:lnSpc>
              <a:buFont typeface="Arial" charset="0"/>
              <a:buChar char="•"/>
              <a:defRPr/>
            </a:pPr>
            <a:r>
              <a:rPr lang="en-US" sz="3600" dirty="0">
                <a:effectLst>
                  <a:outerShdw blurRad="38100" dist="38100" dir="2700000" algn="tl">
                    <a:srgbClr val="000000">
                      <a:alpha val="43137"/>
                    </a:srgbClr>
                  </a:outerShdw>
                </a:effectLst>
              </a:rPr>
              <a:t>We are guided by their core values</a:t>
            </a:r>
          </a:p>
          <a:p>
            <a:pPr eaLnBrk="1" hangingPunct="1">
              <a:lnSpc>
                <a:spcPct val="150000"/>
              </a:lnSpc>
              <a:buFont typeface="Arial" charset="0"/>
              <a:buChar char="•"/>
              <a:defRPr/>
            </a:pPr>
            <a:r>
              <a:rPr lang="en-US" sz="3600" dirty="0">
                <a:effectLst>
                  <a:outerShdw blurRad="38100" dist="38100" dir="2700000" algn="tl">
                    <a:srgbClr val="000000">
                      <a:alpha val="43137"/>
                    </a:srgbClr>
                  </a:outerShdw>
                </a:effectLst>
              </a:rPr>
              <a:t>We agree on their Biblical mission</a:t>
            </a:r>
          </a:p>
          <a:p>
            <a:pPr eaLnBrk="1" hangingPunct="1">
              <a:lnSpc>
                <a:spcPct val="150000"/>
              </a:lnSpc>
              <a:buFont typeface="Arial" charset="0"/>
              <a:buChar char="•"/>
              <a:defRPr/>
            </a:pPr>
            <a:r>
              <a:rPr lang="en-US" sz="3600" dirty="0">
                <a:effectLst>
                  <a:outerShdw blurRad="38100" dist="38100" dir="2700000" algn="tl">
                    <a:srgbClr val="000000">
                      <a:alpha val="43137"/>
                    </a:srgbClr>
                  </a:outerShdw>
                </a:effectLst>
              </a:rPr>
              <a:t>We bathe the process in prayer</a:t>
            </a:r>
          </a:p>
          <a:p>
            <a:pPr eaLnBrk="1" hangingPunct="1">
              <a:lnSpc>
                <a:spcPct val="150000"/>
              </a:lnSpc>
              <a:buFont typeface="Arial" charset="0"/>
              <a:buChar char="•"/>
              <a:defRPr/>
            </a:pPr>
            <a:r>
              <a:rPr lang="en-US" sz="3600" dirty="0">
                <a:effectLst>
                  <a:outerShdw blurRad="38100" dist="38100" dir="2700000" algn="tl">
                    <a:srgbClr val="000000">
                      <a:alpha val="43137"/>
                    </a:srgbClr>
                  </a:outerShdw>
                </a:effectLst>
              </a:rPr>
              <a:t>We seek the Spirit’s wisdom</a:t>
            </a:r>
          </a:p>
        </p:txBody>
      </p:sp>
      <p:sp>
        <p:nvSpPr>
          <p:cNvPr id="2" name="Slide Number Placeholder 1"/>
          <p:cNvSpPr>
            <a:spLocks noGrp="1"/>
          </p:cNvSpPr>
          <p:nvPr>
            <p:ph type="sldNum" sz="quarter" idx="12"/>
          </p:nvPr>
        </p:nvSpPr>
        <p:spPr/>
        <p:txBody>
          <a:bodyPr/>
          <a:lstStyle/>
          <a:p>
            <a:pPr>
              <a:defRPr/>
            </a:pPr>
            <a:fld id="{EC68EA68-36C3-41EE-8251-FE10BF0D4780}"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Listening Process</a:t>
            </a:r>
          </a:p>
        </p:txBody>
      </p:sp>
      <p:sp>
        <p:nvSpPr>
          <p:cNvPr id="21507" name="Rectangle 3"/>
          <p:cNvSpPr>
            <a:spLocks noGrp="1" noChangeArrowheads="1"/>
          </p:cNvSpPr>
          <p:nvPr>
            <p:ph type="body" idx="1"/>
          </p:nvPr>
        </p:nvSpPr>
        <p:spPr/>
        <p:txBody>
          <a:bodyPr/>
          <a:lstStyle/>
          <a:p>
            <a:pPr eaLnBrk="1" hangingPunct="1">
              <a:spcBef>
                <a:spcPts val="2664"/>
              </a:spcBef>
              <a:buFont typeface="Arial" charset="0"/>
              <a:buChar char="•"/>
              <a:defRPr/>
            </a:pPr>
            <a:r>
              <a:rPr lang="en-US" sz="3600" dirty="0">
                <a:effectLst>
                  <a:outerShdw blurRad="38100" dist="38100" dir="2700000" algn="tl">
                    <a:srgbClr val="000000">
                      <a:alpha val="43137"/>
                    </a:srgbClr>
                  </a:outerShdw>
                </a:effectLst>
              </a:rPr>
              <a:t>Listen to God through Scripture</a:t>
            </a:r>
          </a:p>
          <a:p>
            <a:pPr eaLnBrk="1" hangingPunct="1">
              <a:spcBef>
                <a:spcPts val="2664"/>
              </a:spcBef>
              <a:buFont typeface="Arial" charset="0"/>
              <a:buChar char="•"/>
              <a:defRPr/>
            </a:pPr>
            <a:r>
              <a:rPr lang="en-US" sz="3600" dirty="0">
                <a:effectLst>
                  <a:outerShdw blurRad="38100" dist="38100" dir="2700000" algn="tl">
                    <a:srgbClr val="000000">
                      <a:alpha val="43137"/>
                    </a:srgbClr>
                  </a:outerShdw>
                </a:effectLst>
              </a:rPr>
              <a:t>Listen to God through His Spirit (Prayer)</a:t>
            </a:r>
          </a:p>
          <a:p>
            <a:pPr eaLnBrk="1" hangingPunct="1">
              <a:spcBef>
                <a:spcPts val="2664"/>
              </a:spcBef>
              <a:buFont typeface="Arial" charset="0"/>
              <a:buChar char="•"/>
              <a:defRPr/>
            </a:pPr>
            <a:r>
              <a:rPr lang="en-US" sz="3600" dirty="0">
                <a:effectLst>
                  <a:outerShdw blurRad="38100" dist="38100" dir="2700000" algn="tl">
                    <a:srgbClr val="000000">
                      <a:alpha val="43137"/>
                    </a:srgbClr>
                  </a:outerShdw>
                </a:effectLst>
              </a:rPr>
              <a:t>Listen to each other</a:t>
            </a:r>
          </a:p>
          <a:p>
            <a:pPr eaLnBrk="1" hangingPunct="1">
              <a:spcBef>
                <a:spcPts val="2664"/>
              </a:spcBef>
              <a:buFont typeface="Arial" charset="0"/>
              <a:buChar char="•"/>
              <a:defRPr/>
            </a:pPr>
            <a:r>
              <a:rPr lang="en-US" sz="3600" dirty="0">
                <a:effectLst>
                  <a:outerShdw blurRad="38100" dist="38100" dir="2700000" algn="tl">
                    <a:srgbClr val="000000">
                      <a:alpha val="43137"/>
                    </a:srgbClr>
                  </a:outerShdw>
                </a:effectLst>
              </a:rPr>
              <a:t>Listen to knowledgeable and experienced people as they lead the process</a:t>
            </a:r>
          </a:p>
        </p:txBody>
      </p:sp>
      <p:sp>
        <p:nvSpPr>
          <p:cNvPr id="2" name="Slide Number Placeholder 1"/>
          <p:cNvSpPr>
            <a:spLocks noGrp="1"/>
          </p:cNvSpPr>
          <p:nvPr>
            <p:ph type="sldNum" sz="quarter" idx="12"/>
          </p:nvPr>
        </p:nvSpPr>
        <p:spPr/>
        <p:txBody>
          <a:bodyPr/>
          <a:lstStyle/>
          <a:p>
            <a:pPr>
              <a:defRPr/>
            </a:pPr>
            <a:fld id="{7E1EEC17-CFC9-42DF-B4AD-08D571A6C4B5}"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Been Waiting Five Minut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0"/>
            <a:ext cx="4495800" cy="663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F81DA-5FDD-4B20-8B66-09B5856F2583}" type="slidenum">
              <a:rPr kumimoji="0" lang="en-US" sz="105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B3BE9011-62F6-D2D4-D0C3-4F517FC0C724}"/>
              </a:ext>
            </a:extLst>
          </p:cNvPr>
          <p:cNvSpPr txBox="1">
            <a:spLocks/>
          </p:cNvSpPr>
          <p:nvPr/>
        </p:nvSpPr>
        <p:spPr bwMode="auto">
          <a:xfrm>
            <a:off x="2209800" y="5486400"/>
            <a:ext cx="4495800" cy="1354015"/>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"We don't know what you are doing here but we have been waiting 5 minutes to talk to you about the broken hand dryer in the ladies' room."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Process</a:t>
            </a:r>
          </a:p>
        </p:txBody>
      </p:sp>
      <p:sp>
        <p:nvSpPr>
          <p:cNvPr id="22531" name="Rectangle 3"/>
          <p:cNvSpPr>
            <a:spLocks noGrp="1" noChangeArrowheads="1"/>
          </p:cNvSpPr>
          <p:nvPr>
            <p:ph type="body" idx="1"/>
          </p:nvPr>
        </p:nvSpPr>
        <p:spPr/>
        <p:txBody>
          <a:bodyPr/>
          <a:lstStyle/>
          <a:p>
            <a:pPr marL="0" indent="0" eaLnBrk="1" hangingPunct="1">
              <a:buFont typeface="Arial" pitchFamily="34" charset="0"/>
              <a:buNone/>
              <a:defRPr/>
            </a:pPr>
            <a:r>
              <a:rPr lang="en-US" dirty="0">
                <a:effectLst>
                  <a:outerShdw blurRad="38100" dist="38100" dir="2700000" algn="tl">
                    <a:srgbClr val="000000">
                      <a:alpha val="43137"/>
                    </a:srgbClr>
                  </a:outerShdw>
                </a:effectLst>
              </a:rPr>
              <a:t>Option 1:</a:t>
            </a:r>
          </a:p>
          <a:p>
            <a:pPr eaLnBrk="1" hangingPunct="1">
              <a:buFont typeface="Arial" charset="0"/>
              <a:buChar char="•"/>
              <a:defRPr/>
            </a:pPr>
            <a:r>
              <a:rPr lang="en-US" dirty="0">
                <a:effectLst>
                  <a:outerShdw blurRad="38100" dist="38100" dir="2700000" algn="tl">
                    <a:srgbClr val="000000">
                      <a:alpha val="43137"/>
                    </a:srgbClr>
                  </a:outerShdw>
                </a:effectLst>
              </a:rPr>
              <a:t>Takes 6-8 days</a:t>
            </a:r>
          </a:p>
          <a:p>
            <a:pPr lvl="1" eaLnBrk="1" hangingPunct="1">
              <a:buFont typeface="Arial" charset="0"/>
              <a:buChar char="–"/>
              <a:defRPr/>
            </a:pPr>
            <a:r>
              <a:rPr lang="en-US" dirty="0">
                <a:effectLst>
                  <a:outerShdw blurRad="38100" dist="38100" dir="2700000" algn="tl">
                    <a:srgbClr val="000000">
                      <a:alpha val="43137"/>
                    </a:srgbClr>
                  </a:outerShdw>
                </a:effectLst>
              </a:rPr>
              <a:t>Friday (5:00 PM – 9:30 PM)</a:t>
            </a:r>
          </a:p>
          <a:p>
            <a:pPr lvl="1" eaLnBrk="1" hangingPunct="1">
              <a:buFont typeface="Arial" charset="0"/>
              <a:buChar char="–"/>
              <a:defRPr/>
            </a:pPr>
            <a:r>
              <a:rPr lang="en-US" dirty="0">
                <a:effectLst>
                  <a:outerShdw blurRad="38100" dist="38100" dir="2700000" algn="tl">
                    <a:srgbClr val="000000">
                      <a:alpha val="43137"/>
                    </a:srgbClr>
                  </a:outerShdw>
                </a:effectLst>
              </a:rPr>
              <a:t>All day Saturday (8:30 AM – 5:00 PM)</a:t>
            </a:r>
          </a:p>
          <a:p>
            <a:pPr eaLnBrk="1" hangingPunct="1">
              <a:buFont typeface="Arial" charset="0"/>
              <a:buChar char="•"/>
              <a:defRPr/>
            </a:pPr>
            <a:r>
              <a:rPr lang="en-US" dirty="0">
                <a:effectLst>
                  <a:outerShdw blurRad="38100" dist="38100" dir="2700000" algn="tl">
                    <a:srgbClr val="000000">
                      <a:alpha val="43137"/>
                    </a:srgbClr>
                  </a:outerShdw>
                </a:effectLst>
              </a:rPr>
              <a:t>Schedule the dates</a:t>
            </a:r>
          </a:p>
          <a:p>
            <a:pPr eaLnBrk="1" hangingPunct="1">
              <a:buFont typeface="Arial" charset="0"/>
              <a:buChar char="•"/>
              <a:defRPr/>
            </a:pPr>
            <a:r>
              <a:rPr lang="en-US" dirty="0">
                <a:effectLst>
                  <a:outerShdw blurRad="38100" dist="38100" dir="2700000" algn="tl">
                    <a:srgbClr val="000000">
                      <a:alpha val="43137"/>
                    </a:srgbClr>
                  </a:outerShdw>
                </a:effectLst>
              </a:rPr>
              <a:t>Coach them on the Team make-up</a:t>
            </a:r>
          </a:p>
          <a:p>
            <a:pPr eaLnBrk="1" hangingPunct="1">
              <a:buFont typeface="Arial" charset="0"/>
              <a:buChar char="•"/>
              <a:defRPr/>
            </a:pPr>
            <a:r>
              <a:rPr lang="en-US" dirty="0">
                <a:effectLst>
                  <a:outerShdw blurRad="38100" dist="38100" dir="2700000" algn="tl">
                    <a:srgbClr val="000000">
                      <a:alpha val="43137"/>
                    </a:srgbClr>
                  </a:outerShdw>
                </a:effectLst>
              </a:rPr>
              <a:t>Obtain contact information for Team members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8028D-70E2-4BBF-B8A7-7B12C96A2697}"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Process</a:t>
            </a:r>
          </a:p>
        </p:txBody>
      </p:sp>
      <p:sp>
        <p:nvSpPr>
          <p:cNvPr id="23555"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Distribute Primary Teaching Passages and Instructions</a:t>
            </a:r>
          </a:p>
          <a:p>
            <a:pPr eaLnBrk="1" hangingPunct="1">
              <a:buFont typeface="Arial" charset="0"/>
              <a:buChar char="•"/>
              <a:defRPr/>
            </a:pPr>
            <a:r>
              <a:rPr lang="en-US" dirty="0">
                <a:effectLst>
                  <a:outerShdw blurRad="38100" dist="38100" dir="2700000" algn="tl">
                    <a:srgbClr val="000000">
                      <a:alpha val="43137"/>
                    </a:srgbClr>
                  </a:outerShdw>
                </a:effectLst>
              </a:rPr>
              <a:t>Collect their initial attempts at writing Core Beliefs</a:t>
            </a:r>
          </a:p>
          <a:p>
            <a:pPr eaLnBrk="1" hangingPunct="1">
              <a:buFont typeface="Arial" charset="0"/>
              <a:buChar char="•"/>
              <a:defRPr/>
            </a:pPr>
            <a:r>
              <a:rPr lang="en-US" dirty="0">
                <a:effectLst>
                  <a:outerShdw blurRad="38100" dist="38100" dir="2700000" algn="tl">
                    <a:srgbClr val="000000">
                      <a:alpha val="43137"/>
                    </a:srgbClr>
                  </a:outerShdw>
                </a:effectLst>
              </a:rPr>
              <a:t>Sharpen their Core Beliefs</a:t>
            </a:r>
          </a:p>
          <a:p>
            <a:pPr eaLnBrk="1" hangingPunct="1">
              <a:buFont typeface="Arial" charset="0"/>
              <a:buChar char="•"/>
              <a:defRPr/>
            </a:pPr>
            <a:r>
              <a:rPr lang="en-US" dirty="0">
                <a:effectLst>
                  <a:outerShdw blurRad="38100" dist="38100" dir="2700000" algn="tl">
                    <a:srgbClr val="000000">
                      <a:alpha val="43137"/>
                    </a:srgbClr>
                  </a:outerShdw>
                </a:effectLst>
              </a:rPr>
              <a:t>Develop their Core Values </a:t>
            </a:r>
          </a:p>
          <a:p>
            <a:pPr eaLnBrk="1" hangingPunct="1">
              <a:buFont typeface="Arial" charset="0"/>
              <a:buChar char="•"/>
              <a:defRPr/>
            </a:pPr>
            <a:r>
              <a:rPr lang="en-US" dirty="0">
                <a:effectLst>
                  <a:outerShdw blurRad="38100" dist="38100" dir="2700000" algn="tl">
                    <a:srgbClr val="000000">
                      <a:alpha val="43137"/>
                    </a:srgbClr>
                  </a:outerShdw>
                </a:effectLst>
              </a:rPr>
              <a:t>Create the Ministry Map</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6B568-2A10-4155-9053-94E656F2EB65}"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Process</a:t>
            </a:r>
          </a:p>
        </p:txBody>
      </p:sp>
      <p:sp>
        <p:nvSpPr>
          <p:cNvPr id="38915" name="Rectangle 3"/>
          <p:cNvSpPr>
            <a:spLocks noGrp="1" noChangeArrowheads="1"/>
          </p:cNvSpPr>
          <p:nvPr>
            <p:ph type="body" idx="1"/>
          </p:nvPr>
        </p:nvSpPr>
        <p:spPr/>
        <p:txBody>
          <a:bodyPr/>
          <a:lstStyle/>
          <a:p>
            <a:pPr>
              <a:defRPr/>
            </a:pPr>
            <a:r>
              <a:rPr lang="en-US" dirty="0">
                <a:effectLst>
                  <a:outerShdw blurRad="38100" dist="38100" dir="2700000" algn="tl">
                    <a:srgbClr val="000000">
                      <a:alpha val="43137"/>
                    </a:srgbClr>
                  </a:outerShdw>
                </a:effectLst>
              </a:rPr>
              <a:t>Option 2</a:t>
            </a:r>
          </a:p>
          <a:p>
            <a:pPr>
              <a:defRPr/>
            </a:pPr>
            <a:r>
              <a:rPr lang="en-US" dirty="0">
                <a:effectLst>
                  <a:outerShdw blurRad="38100" dist="38100" dir="2700000" algn="tl">
                    <a:srgbClr val="000000">
                      <a:alpha val="43137"/>
                    </a:srgbClr>
                  </a:outerShdw>
                </a:effectLst>
              </a:rPr>
              <a:t>Share the process with the church or ministry</a:t>
            </a:r>
          </a:p>
          <a:p>
            <a:pPr>
              <a:defRPr/>
            </a:pPr>
            <a:r>
              <a:rPr lang="en-US" dirty="0">
                <a:effectLst>
                  <a:outerShdw blurRad="38100" dist="38100" dir="2700000" algn="tl">
                    <a:srgbClr val="000000">
                      <a:alpha val="43137"/>
                    </a:srgbClr>
                  </a:outerShdw>
                </a:effectLst>
              </a:rPr>
              <a:t>Ask people to look at the passages and state the essential truths that each passage teaches in the particular area of study. </a:t>
            </a:r>
          </a:p>
          <a:p>
            <a:pPr>
              <a:defRPr/>
            </a:pPr>
            <a:r>
              <a:rPr lang="en-US" dirty="0">
                <a:effectLst>
                  <a:outerShdw blurRad="38100" dist="38100" dir="2700000" algn="tl">
                    <a:srgbClr val="000000">
                      <a:alpha val="43137"/>
                    </a:srgbClr>
                  </a:outerShdw>
                </a:effectLst>
              </a:rPr>
              <a:t>Encourage church members to write out their own statements of Core Beliefs</a:t>
            </a:r>
          </a:p>
          <a:p>
            <a:pPr>
              <a:defRPr/>
            </a:pPr>
            <a:r>
              <a:rPr lang="en-US" dirty="0">
                <a:effectLst>
                  <a:outerShdw blurRad="38100" dist="38100" dir="2700000" algn="tl">
                    <a:srgbClr val="000000">
                      <a:alpha val="43137"/>
                    </a:srgbClr>
                  </a:outerShdw>
                </a:effectLst>
              </a:rPr>
              <a:t>Bring the results to the study group that will develop the core belief statements</a:t>
            </a:r>
            <a:r>
              <a:rPr lang="en-US" dirty="0"/>
              <a: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59942-5B78-453A-98CF-F7775342F1E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arn(inVertical)">
                                      <p:cBhvr>
                                        <p:cTn id="7" dur="500"/>
                                        <p:tgtEl>
                                          <p:spTgt spid="3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barn(inVertical)">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barn(inVertical)">
                                      <p:cBhvr>
                                        <p:cTn id="17" dur="500"/>
                                        <p:tgtEl>
                                          <p:spTgt spid="38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barn(inVertical)">
                                      <p:cBhvr>
                                        <p:cTn id="22"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Process</a:t>
            </a:r>
          </a:p>
        </p:txBody>
      </p:sp>
      <p:sp>
        <p:nvSpPr>
          <p:cNvPr id="24579"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Teach the planning process</a:t>
            </a:r>
          </a:p>
          <a:p>
            <a:pPr lvl="1" eaLnBrk="1" hangingPunct="1">
              <a:buFont typeface="Arial" charset="0"/>
              <a:buChar char="–"/>
              <a:defRPr/>
            </a:pPr>
            <a:r>
              <a:rPr lang="en-US" dirty="0">
                <a:effectLst>
                  <a:outerShdw blurRad="38100" dist="38100" dir="2700000" algn="tl">
                    <a:srgbClr val="000000">
                      <a:alpha val="43137"/>
                    </a:srgbClr>
                  </a:outerShdw>
                </a:effectLst>
              </a:rPr>
              <a:t>SMART Goals</a:t>
            </a:r>
          </a:p>
          <a:p>
            <a:pPr lvl="2" eaLnBrk="1" hangingPunct="1">
              <a:buFont typeface="Arial" charset="0"/>
              <a:buChar char="•"/>
              <a:defRPr/>
            </a:pPr>
            <a:r>
              <a:rPr lang="en-US" dirty="0">
                <a:effectLst>
                  <a:outerShdw blurRad="38100" dist="38100" dir="2700000" algn="tl">
                    <a:srgbClr val="000000">
                      <a:alpha val="43137"/>
                    </a:srgbClr>
                  </a:outerShdw>
                </a:effectLst>
              </a:rPr>
              <a:t>S</a:t>
            </a:r>
          </a:p>
          <a:p>
            <a:pPr lvl="2" eaLnBrk="1" hangingPunct="1">
              <a:buFont typeface="Arial" charset="0"/>
              <a:buChar char="•"/>
              <a:defRPr/>
            </a:pPr>
            <a:r>
              <a:rPr lang="en-US" dirty="0">
                <a:effectLst>
                  <a:outerShdw blurRad="38100" dist="38100" dir="2700000" algn="tl">
                    <a:srgbClr val="000000">
                      <a:alpha val="43137"/>
                    </a:srgbClr>
                  </a:outerShdw>
                </a:effectLst>
              </a:rPr>
              <a:t>M</a:t>
            </a:r>
          </a:p>
          <a:p>
            <a:pPr lvl="2" eaLnBrk="1" hangingPunct="1">
              <a:buFont typeface="Arial" charset="0"/>
              <a:buChar char="•"/>
              <a:defRPr/>
            </a:pPr>
            <a:r>
              <a:rPr lang="en-US" dirty="0">
                <a:effectLst>
                  <a:outerShdw blurRad="38100" dist="38100" dir="2700000" algn="tl">
                    <a:srgbClr val="000000">
                      <a:alpha val="43137"/>
                    </a:srgbClr>
                  </a:outerShdw>
                </a:effectLst>
              </a:rPr>
              <a:t>A</a:t>
            </a:r>
          </a:p>
          <a:p>
            <a:pPr lvl="2" eaLnBrk="1" hangingPunct="1">
              <a:buFont typeface="Arial" charset="0"/>
              <a:buChar char="•"/>
              <a:defRPr/>
            </a:pPr>
            <a:r>
              <a:rPr lang="en-US" dirty="0">
                <a:effectLst>
                  <a:outerShdw blurRad="38100" dist="38100" dir="2700000" algn="tl">
                    <a:srgbClr val="000000">
                      <a:alpha val="43137"/>
                    </a:srgbClr>
                  </a:outerShdw>
                </a:effectLst>
              </a:rPr>
              <a:t>R</a:t>
            </a:r>
          </a:p>
          <a:p>
            <a:pPr lvl="2" eaLnBrk="1" hangingPunct="1">
              <a:buFont typeface="Arial" charset="0"/>
              <a:buChar char="•"/>
              <a:defRPr/>
            </a:pPr>
            <a:r>
              <a:rPr lang="en-US" dirty="0">
                <a:effectLst>
                  <a:outerShdw blurRad="38100" dist="38100" dir="2700000" algn="tl">
                    <a:srgbClr val="000000">
                      <a:alpha val="43137"/>
                    </a:srgbClr>
                  </a:outerShdw>
                </a:effectLst>
              </a:rPr>
              <a:t>T</a:t>
            </a:r>
          </a:p>
          <a:p>
            <a:pPr eaLnBrk="1" hangingPunct="1">
              <a:buFont typeface="Arial" charset="0"/>
              <a:buChar char="•"/>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3CB6B-2DD9-44A3-8410-E7A1E886E57F}"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Process</a:t>
            </a:r>
          </a:p>
        </p:txBody>
      </p:sp>
      <p:sp>
        <p:nvSpPr>
          <p:cNvPr id="27651"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Teach the planning process</a:t>
            </a:r>
          </a:p>
          <a:p>
            <a:pPr lvl="1" eaLnBrk="1" hangingPunct="1">
              <a:buFont typeface="Arial" charset="0"/>
              <a:buChar char="–"/>
              <a:defRPr/>
            </a:pPr>
            <a:r>
              <a:rPr lang="en-US" dirty="0">
                <a:effectLst>
                  <a:outerShdw blurRad="38100" dist="38100" dir="2700000" algn="tl">
                    <a:srgbClr val="000000">
                      <a:alpha val="43137"/>
                    </a:srgbClr>
                  </a:outerShdw>
                </a:effectLst>
              </a:rPr>
              <a:t>SMART Goals</a:t>
            </a:r>
          </a:p>
          <a:p>
            <a:pPr lvl="2" eaLnBrk="1" hangingPunct="1">
              <a:buFont typeface="Arial" charset="0"/>
              <a:buChar char="•"/>
              <a:defRPr/>
            </a:pPr>
            <a:r>
              <a:rPr lang="en-US" dirty="0">
                <a:effectLst>
                  <a:outerShdw blurRad="38100" dist="38100" dir="2700000" algn="tl">
                    <a:srgbClr val="000000">
                      <a:alpha val="43137"/>
                    </a:srgbClr>
                  </a:outerShdw>
                </a:effectLst>
              </a:rPr>
              <a:t>Specific</a:t>
            </a:r>
          </a:p>
          <a:p>
            <a:pPr lvl="2" eaLnBrk="1" hangingPunct="1">
              <a:buFont typeface="Arial" charset="0"/>
              <a:buChar char="•"/>
              <a:defRPr/>
            </a:pPr>
            <a:r>
              <a:rPr lang="en-US" dirty="0">
                <a:effectLst>
                  <a:outerShdw blurRad="38100" dist="38100" dir="2700000" algn="tl">
                    <a:srgbClr val="000000">
                      <a:alpha val="43137"/>
                    </a:srgbClr>
                  </a:outerShdw>
                </a:effectLst>
              </a:rPr>
              <a:t>Measureable</a:t>
            </a:r>
          </a:p>
          <a:p>
            <a:pPr lvl="2" eaLnBrk="1" hangingPunct="1">
              <a:buFont typeface="Arial" charset="0"/>
              <a:buChar char="•"/>
              <a:defRPr/>
            </a:pPr>
            <a:r>
              <a:rPr lang="en-US" dirty="0">
                <a:effectLst>
                  <a:outerShdw blurRad="38100" dist="38100" dir="2700000" algn="tl">
                    <a:srgbClr val="000000">
                      <a:alpha val="43137"/>
                    </a:srgbClr>
                  </a:outerShdw>
                </a:effectLst>
              </a:rPr>
              <a:t>Aligned</a:t>
            </a:r>
          </a:p>
          <a:p>
            <a:pPr lvl="2" eaLnBrk="1" hangingPunct="1">
              <a:buFont typeface="Arial" charset="0"/>
              <a:buChar char="•"/>
              <a:defRPr/>
            </a:pPr>
            <a:r>
              <a:rPr lang="en-US" dirty="0">
                <a:effectLst>
                  <a:outerShdw blurRad="38100" dist="38100" dir="2700000" algn="tl">
                    <a:srgbClr val="000000">
                      <a:alpha val="43137"/>
                    </a:srgbClr>
                  </a:outerShdw>
                </a:effectLst>
              </a:rPr>
              <a:t>Results-oriented</a:t>
            </a:r>
          </a:p>
          <a:p>
            <a:pPr lvl="2" eaLnBrk="1" hangingPunct="1">
              <a:buFont typeface="Arial" charset="0"/>
              <a:buChar char="•"/>
              <a:defRPr/>
            </a:pPr>
            <a:r>
              <a:rPr lang="en-US" dirty="0">
                <a:effectLst>
                  <a:outerShdw blurRad="38100" dist="38100" dir="2700000" algn="tl">
                    <a:srgbClr val="000000">
                      <a:alpha val="43137"/>
                    </a:srgbClr>
                  </a:outerShdw>
                </a:effectLst>
              </a:rPr>
              <a:t>Time-constrained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BA1E9-86CE-4353-A67B-8819588DE3F1}"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602162"/>
          </a:xfrm>
        </p:spPr>
        <p:txBody>
          <a:bodyPr/>
          <a:lstStyle/>
          <a:p>
            <a:pPr>
              <a:defRPr/>
            </a:pPr>
            <a:r>
              <a:rPr lang="en-US" dirty="0">
                <a:effectLst>
                  <a:outerShdw blurRad="38100" dist="38100" dir="2700000" algn="tl">
                    <a:srgbClr val="000000">
                      <a:alpha val="43137"/>
                    </a:srgbClr>
                  </a:outerShdw>
                </a:effectLst>
              </a:rPr>
              <a:t>Churches and pastors and ministry leaders are often confused as they consider where they should go and how they should minister.</a:t>
            </a:r>
          </a:p>
        </p:txBody>
      </p:sp>
      <p:sp>
        <p:nvSpPr>
          <p:cNvPr id="2" name="Slide Number Placeholder 1"/>
          <p:cNvSpPr>
            <a:spLocks noGrp="1"/>
          </p:cNvSpPr>
          <p:nvPr>
            <p:ph type="sldNum" sz="quarter" idx="12"/>
          </p:nvPr>
        </p:nvSpPr>
        <p:spPr/>
        <p:txBody>
          <a:bodyPr/>
          <a:lstStyle/>
          <a:p>
            <a:pPr>
              <a:defRPr/>
            </a:pPr>
            <a:fld id="{BD5C5B06-5499-466A-ADC6-E22C3E76CCAC}" type="slidenum">
              <a:rPr lang="en-US" smtClean="0"/>
              <a:pPr>
                <a:defRPr/>
              </a:pPr>
              <a:t>4</a:t>
            </a:fld>
            <a:endParaRPr lang="en-US"/>
          </a:p>
        </p:txBody>
      </p:sp>
    </p:spTree>
    <p:extLst>
      <p:ext uri="{BB962C8B-B14F-4D97-AF65-F5344CB8AC3E}">
        <p14:creationId xmlns:p14="http://schemas.microsoft.com/office/powerpoint/2010/main" val="3810748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8150"/>
            <a:ext cx="8229600" cy="1143000"/>
          </a:xfrm>
        </p:spPr>
        <p:txBody>
          <a:bodyPr/>
          <a:lstStyle/>
          <a:p>
            <a:pPr>
              <a:defRPr/>
            </a:pPr>
            <a:r>
              <a:rPr lang="en-US" dirty="0">
                <a:effectLst>
                  <a:outerShdw blurRad="38100" dist="38100" dir="2700000" algn="tl">
                    <a:srgbClr val="000000">
                      <a:alpha val="43137"/>
                    </a:srgbClr>
                  </a:outerShdw>
                </a:effectLst>
              </a:rPr>
              <a:t>Most Churches</a:t>
            </a:r>
          </a:p>
        </p:txBody>
      </p:sp>
      <p:grpSp>
        <p:nvGrpSpPr>
          <p:cNvPr id="43011" name="Group 1"/>
          <p:cNvGrpSpPr>
            <a:grpSpLocks/>
          </p:cNvGrpSpPr>
          <p:nvPr/>
        </p:nvGrpSpPr>
        <p:grpSpPr bwMode="auto">
          <a:xfrm>
            <a:off x="1219200" y="1828800"/>
            <a:ext cx="7293724" cy="4572000"/>
            <a:chOff x="6521" y="9703"/>
            <a:chExt cx="5251" cy="3777"/>
          </a:xfrm>
        </p:grpSpPr>
        <p:sp>
          <p:nvSpPr>
            <p:cNvPr id="43015" name="Line 48"/>
            <p:cNvSpPr>
              <a:spLocks noChangeShapeType="1"/>
            </p:cNvSpPr>
            <p:nvPr/>
          </p:nvSpPr>
          <p:spPr bwMode="auto">
            <a:xfrm flipH="1">
              <a:off x="6521" y="9705"/>
              <a:ext cx="1584" cy="3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16" name="Line 47"/>
            <p:cNvSpPr>
              <a:spLocks noChangeShapeType="1"/>
            </p:cNvSpPr>
            <p:nvPr/>
          </p:nvSpPr>
          <p:spPr bwMode="auto">
            <a:xfrm>
              <a:off x="8997" y="9703"/>
              <a:ext cx="1440" cy="3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17" name="Line 46"/>
            <p:cNvSpPr>
              <a:spLocks noChangeShapeType="1"/>
            </p:cNvSpPr>
            <p:nvPr/>
          </p:nvSpPr>
          <p:spPr bwMode="auto">
            <a:xfrm flipV="1">
              <a:off x="9072" y="11032"/>
              <a:ext cx="864" cy="576"/>
            </a:xfrm>
            <a:prstGeom prst="line">
              <a:avLst/>
            </a:prstGeom>
            <a:noFill/>
            <a:ln w="9525">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18" name="Line 45"/>
            <p:cNvSpPr>
              <a:spLocks noChangeShapeType="1"/>
            </p:cNvSpPr>
            <p:nvPr/>
          </p:nvSpPr>
          <p:spPr bwMode="auto">
            <a:xfrm flipV="1">
              <a:off x="9216" y="11464"/>
              <a:ext cx="864" cy="576"/>
            </a:xfrm>
            <a:prstGeom prst="line">
              <a:avLst/>
            </a:prstGeom>
            <a:noFill/>
            <a:ln w="9525">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nvGrpSpPr>
            <p:cNvPr id="43019" name="Group 42"/>
            <p:cNvGrpSpPr>
              <a:grpSpLocks/>
            </p:cNvGrpSpPr>
            <p:nvPr/>
          </p:nvGrpSpPr>
          <p:grpSpPr bwMode="auto">
            <a:xfrm>
              <a:off x="7632" y="10888"/>
              <a:ext cx="576" cy="432"/>
              <a:chOff x="7632" y="9648"/>
              <a:chExt cx="576" cy="432"/>
            </a:xfrm>
          </p:grpSpPr>
          <p:sp>
            <p:nvSpPr>
              <p:cNvPr id="43060" name="Oval 44"/>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61" name="Text Box 43"/>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9</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3020" name="Group 39"/>
            <p:cNvGrpSpPr>
              <a:grpSpLocks/>
            </p:cNvGrpSpPr>
            <p:nvPr/>
          </p:nvGrpSpPr>
          <p:grpSpPr bwMode="auto">
            <a:xfrm>
              <a:off x="8208" y="11176"/>
              <a:ext cx="576" cy="432"/>
              <a:chOff x="7632" y="9648"/>
              <a:chExt cx="576" cy="432"/>
            </a:xfrm>
          </p:grpSpPr>
          <p:sp>
            <p:nvSpPr>
              <p:cNvPr id="43058" name="Oval 41"/>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59" name="Text Box 40"/>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4</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3021" name="Group 36"/>
            <p:cNvGrpSpPr>
              <a:grpSpLocks/>
            </p:cNvGrpSpPr>
            <p:nvPr/>
          </p:nvGrpSpPr>
          <p:grpSpPr bwMode="auto">
            <a:xfrm>
              <a:off x="8352" y="11896"/>
              <a:ext cx="576" cy="432"/>
              <a:chOff x="7632" y="9648"/>
              <a:chExt cx="576" cy="432"/>
            </a:xfrm>
          </p:grpSpPr>
          <p:sp>
            <p:nvSpPr>
              <p:cNvPr id="43056" name="Oval 38"/>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57" name="Text Box 37"/>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6</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3022" name="Group 33"/>
            <p:cNvGrpSpPr>
              <a:grpSpLocks/>
            </p:cNvGrpSpPr>
            <p:nvPr/>
          </p:nvGrpSpPr>
          <p:grpSpPr bwMode="auto">
            <a:xfrm>
              <a:off x="7776" y="11608"/>
              <a:ext cx="576" cy="432"/>
              <a:chOff x="7632" y="9648"/>
              <a:chExt cx="576" cy="432"/>
            </a:xfrm>
          </p:grpSpPr>
          <p:sp>
            <p:nvSpPr>
              <p:cNvPr id="43054" name="Oval 35"/>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55" name="Text Box 34"/>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7</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3023" name="Group 30"/>
            <p:cNvGrpSpPr>
              <a:grpSpLocks/>
            </p:cNvGrpSpPr>
            <p:nvPr/>
          </p:nvGrpSpPr>
          <p:grpSpPr bwMode="auto">
            <a:xfrm>
              <a:off x="8352" y="10600"/>
              <a:ext cx="576" cy="432"/>
              <a:chOff x="7632" y="9648"/>
              <a:chExt cx="576" cy="432"/>
            </a:xfrm>
          </p:grpSpPr>
          <p:sp>
            <p:nvSpPr>
              <p:cNvPr id="43052" name="Oval 32"/>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53" name="Text Box 31"/>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10</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3024" name="Group 27"/>
            <p:cNvGrpSpPr>
              <a:grpSpLocks/>
            </p:cNvGrpSpPr>
            <p:nvPr/>
          </p:nvGrpSpPr>
          <p:grpSpPr bwMode="auto">
            <a:xfrm>
              <a:off x="8640" y="12616"/>
              <a:ext cx="576" cy="432"/>
              <a:chOff x="7632" y="9648"/>
              <a:chExt cx="576" cy="432"/>
            </a:xfrm>
          </p:grpSpPr>
          <p:sp>
            <p:nvSpPr>
              <p:cNvPr id="43050" name="Oval 29"/>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51" name="Text Box 28"/>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2</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3025" name="Group 24"/>
            <p:cNvGrpSpPr>
              <a:grpSpLocks/>
            </p:cNvGrpSpPr>
            <p:nvPr/>
          </p:nvGrpSpPr>
          <p:grpSpPr bwMode="auto">
            <a:xfrm>
              <a:off x="7488" y="12472"/>
              <a:ext cx="576" cy="432"/>
              <a:chOff x="7632" y="9648"/>
              <a:chExt cx="576" cy="432"/>
            </a:xfrm>
          </p:grpSpPr>
          <p:sp>
            <p:nvSpPr>
              <p:cNvPr id="43048" name="Oval 26"/>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49" name="Text Box 25"/>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5</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3026" name="Group 21"/>
            <p:cNvGrpSpPr>
              <a:grpSpLocks/>
            </p:cNvGrpSpPr>
            <p:nvPr/>
          </p:nvGrpSpPr>
          <p:grpSpPr bwMode="auto">
            <a:xfrm>
              <a:off x="8928" y="11608"/>
              <a:ext cx="576" cy="432"/>
              <a:chOff x="8928" y="10224"/>
              <a:chExt cx="576" cy="432"/>
            </a:xfrm>
          </p:grpSpPr>
          <p:sp>
            <p:nvSpPr>
              <p:cNvPr id="43046" name="Oval 23"/>
              <p:cNvSpPr>
                <a:spLocks noChangeArrowheads="1"/>
              </p:cNvSpPr>
              <p:nvPr/>
            </p:nvSpPr>
            <p:spPr bwMode="auto">
              <a:xfrm>
                <a:off x="9072" y="10224"/>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47" name="Text Box 22"/>
              <p:cNvSpPr txBox="1">
                <a:spLocks noChangeArrowheads="1"/>
              </p:cNvSpPr>
              <p:nvPr/>
            </p:nvSpPr>
            <p:spPr bwMode="auto">
              <a:xfrm>
                <a:off x="8928" y="10224"/>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3</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grpSp>
          <p:nvGrpSpPr>
            <p:cNvPr id="43027" name="Group 18"/>
            <p:cNvGrpSpPr>
              <a:grpSpLocks/>
            </p:cNvGrpSpPr>
            <p:nvPr/>
          </p:nvGrpSpPr>
          <p:grpSpPr bwMode="auto">
            <a:xfrm>
              <a:off x="7200" y="11608"/>
              <a:ext cx="576" cy="432"/>
              <a:chOff x="7632" y="9648"/>
              <a:chExt cx="576" cy="432"/>
            </a:xfrm>
          </p:grpSpPr>
          <p:sp>
            <p:nvSpPr>
              <p:cNvPr id="43044" name="Oval 20"/>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45" name="Text Box 19"/>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1</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sp>
          <p:nvSpPr>
            <p:cNvPr id="43028" name="Line 17"/>
            <p:cNvSpPr>
              <a:spLocks noChangeShapeType="1"/>
            </p:cNvSpPr>
            <p:nvPr/>
          </p:nvSpPr>
          <p:spPr bwMode="auto">
            <a:xfrm flipH="1">
              <a:off x="7344" y="11896"/>
              <a:ext cx="144" cy="43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29" name="Line 16"/>
            <p:cNvSpPr>
              <a:spLocks noChangeShapeType="1"/>
            </p:cNvSpPr>
            <p:nvPr/>
          </p:nvSpPr>
          <p:spPr bwMode="auto">
            <a:xfrm flipH="1" flipV="1">
              <a:off x="7344" y="10744"/>
              <a:ext cx="432"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30" name="Line 15"/>
            <p:cNvSpPr>
              <a:spLocks noChangeShapeType="1"/>
            </p:cNvSpPr>
            <p:nvPr/>
          </p:nvSpPr>
          <p:spPr bwMode="auto">
            <a:xfrm flipH="1" flipV="1">
              <a:off x="7632" y="11320"/>
              <a:ext cx="288" cy="43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31" name="Line 14"/>
            <p:cNvSpPr>
              <a:spLocks noChangeShapeType="1"/>
            </p:cNvSpPr>
            <p:nvPr/>
          </p:nvSpPr>
          <p:spPr bwMode="auto">
            <a:xfrm flipH="1">
              <a:off x="7920" y="11320"/>
              <a:ext cx="43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32" name="Line 13"/>
            <p:cNvSpPr>
              <a:spLocks noChangeShapeType="1"/>
            </p:cNvSpPr>
            <p:nvPr/>
          </p:nvSpPr>
          <p:spPr bwMode="auto">
            <a:xfrm>
              <a:off x="8640" y="10888"/>
              <a:ext cx="144" cy="43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33" name="Line 12"/>
            <p:cNvSpPr>
              <a:spLocks noChangeShapeType="1"/>
            </p:cNvSpPr>
            <p:nvPr/>
          </p:nvSpPr>
          <p:spPr bwMode="auto">
            <a:xfrm flipV="1">
              <a:off x="9216" y="11320"/>
              <a:ext cx="72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nvGrpSpPr>
            <p:cNvPr id="43034" name="Group 7"/>
            <p:cNvGrpSpPr>
              <a:grpSpLocks/>
            </p:cNvGrpSpPr>
            <p:nvPr/>
          </p:nvGrpSpPr>
          <p:grpSpPr bwMode="auto">
            <a:xfrm>
              <a:off x="9072" y="12328"/>
              <a:ext cx="864" cy="432"/>
              <a:chOff x="9072" y="10800"/>
              <a:chExt cx="864" cy="432"/>
            </a:xfrm>
          </p:grpSpPr>
          <p:grpSp>
            <p:nvGrpSpPr>
              <p:cNvPr id="43040" name="Group 9"/>
              <p:cNvGrpSpPr>
                <a:grpSpLocks/>
              </p:cNvGrpSpPr>
              <p:nvPr/>
            </p:nvGrpSpPr>
            <p:grpSpPr bwMode="auto">
              <a:xfrm>
                <a:off x="9072" y="10800"/>
                <a:ext cx="576" cy="432"/>
                <a:chOff x="7632" y="9648"/>
                <a:chExt cx="576" cy="432"/>
              </a:xfrm>
            </p:grpSpPr>
            <p:sp>
              <p:nvSpPr>
                <p:cNvPr id="43042" name="Oval 11"/>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43" name="Text Box 10"/>
                <p:cNvSpPr txBox="1">
                  <a:spLocks noChangeArrowheads="1"/>
                </p:cNvSpPr>
                <p:nvPr/>
              </p:nvSpPr>
              <p:spPr bwMode="auto">
                <a:xfrm>
                  <a:off x="7632" y="9648"/>
                  <a:ext cx="576"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8</a:t>
                  </a: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sp>
            <p:nvSpPr>
              <p:cNvPr id="43041" name="Line 8"/>
              <p:cNvSpPr>
                <a:spLocks noChangeShapeType="1"/>
              </p:cNvSpPr>
              <p:nvPr/>
            </p:nvSpPr>
            <p:spPr bwMode="auto">
              <a:xfrm>
                <a:off x="9504" y="10944"/>
                <a:ext cx="432" cy="14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sp>
          <p:nvSpPr>
            <p:cNvPr id="43035" name="Line 6"/>
            <p:cNvSpPr>
              <a:spLocks noChangeShapeType="1"/>
            </p:cNvSpPr>
            <p:nvPr/>
          </p:nvSpPr>
          <p:spPr bwMode="auto">
            <a:xfrm>
              <a:off x="9072" y="12760"/>
              <a:ext cx="432" cy="14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36" name="Line 5"/>
            <p:cNvSpPr>
              <a:spLocks noChangeShapeType="1"/>
            </p:cNvSpPr>
            <p:nvPr/>
          </p:nvSpPr>
          <p:spPr bwMode="auto">
            <a:xfrm flipV="1">
              <a:off x="8640" y="11464"/>
              <a:ext cx="288" cy="43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37" name="Line 4"/>
            <p:cNvSpPr>
              <a:spLocks noChangeShapeType="1"/>
            </p:cNvSpPr>
            <p:nvPr/>
          </p:nvSpPr>
          <p:spPr bwMode="auto">
            <a:xfrm>
              <a:off x="7920" y="12616"/>
              <a:ext cx="576"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38" name="Text Box 3"/>
            <p:cNvSpPr txBox="1">
              <a:spLocks noChangeArrowheads="1"/>
            </p:cNvSpPr>
            <p:nvPr/>
          </p:nvSpPr>
          <p:spPr bwMode="auto">
            <a:xfrm>
              <a:off x="10062" y="11062"/>
              <a:ext cx="1710"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rial" pitchFamily="34" charset="0"/>
                  <a:ea typeface="+mn-ea"/>
                  <a:cs typeface="Times New Roman" pitchFamily="18" charset="0"/>
                </a:rPr>
                <a:t>On a mission</a:t>
              </a:r>
              <a:endParaRPr kumimoji="0" lang="en-US" altLang="en-US"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3039" name="Text Box 2"/>
            <p:cNvSpPr txBox="1">
              <a:spLocks noChangeArrowheads="1"/>
            </p:cNvSpPr>
            <p:nvPr/>
          </p:nvSpPr>
          <p:spPr bwMode="auto">
            <a:xfrm>
              <a:off x="7632" y="13048"/>
              <a:ext cx="1584"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white"/>
                  </a:solidFill>
                  <a:effectLst/>
                  <a:uLnTx/>
                  <a:uFillTx/>
                  <a:latin typeface="Arial" pitchFamily="34" charset="0"/>
                  <a:ea typeface="+mn-ea"/>
                  <a:cs typeface="Times New Roman" pitchFamily="18" charset="0"/>
                </a:rPr>
                <a:t>Current Situation</a:t>
              </a:r>
              <a:endParaRPr kumimoji="0" lang="en-US" altLang="en-US" sz="20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sp>
        <p:nvSpPr>
          <p:cNvPr id="43012" name="Rectangle 62"/>
          <p:cNvSpPr>
            <a:spLocks noChangeArrowheads="1"/>
          </p:cNvSpPr>
          <p:nvPr/>
        </p:nvSpPr>
        <p:spPr bwMode="auto">
          <a:xfrm>
            <a:off x="0" y="457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white"/>
              </a:solidFill>
              <a:effectLst/>
              <a:uLnTx/>
              <a:uFillTx/>
              <a:latin typeface="Arial" pitchFamily="34"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200" b="0" i="0" u="none" strike="noStrike" kern="1200" cap="none" spc="0" normalizeH="0" baseline="0" noProof="0">
                <a:ln>
                  <a:noFill/>
                </a:ln>
                <a:solidFill>
                  <a:prstClr val="white"/>
                </a:solidFill>
                <a:effectLst/>
                <a:uLnTx/>
                <a:uFillTx/>
                <a:latin typeface="Arial" pitchFamily="34" charset="0"/>
                <a:ea typeface="+mn-ea"/>
                <a:cs typeface="Times New Roman" pitchFamily="18" charset="0"/>
              </a:rPr>
            </a:br>
            <a:endPar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3013" name="TextBox 1"/>
          <p:cNvSpPr txBox="1">
            <a:spLocks noChangeArrowheads="1"/>
          </p:cNvSpPr>
          <p:nvPr/>
        </p:nvSpPr>
        <p:spPr bwMode="auto">
          <a:xfrm>
            <a:off x="6858000" y="5006975"/>
            <a:ext cx="20574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rPr>
              <a:t>Courtesy of Ken Bratz, Leadership Resources and Consulting</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AACBD-970A-4B25-A912-517E6DF5EF4C}"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The Process</a:t>
            </a:r>
          </a:p>
        </p:txBody>
      </p:sp>
      <p:sp>
        <p:nvSpPr>
          <p:cNvPr id="25603"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Create the Annual Plan</a:t>
            </a:r>
          </a:p>
          <a:p>
            <a:pPr lvl="1" eaLnBrk="1" hangingPunct="1">
              <a:buFont typeface="Arial" charset="0"/>
              <a:buChar char="–"/>
              <a:defRPr/>
            </a:pPr>
            <a:r>
              <a:rPr lang="en-US" dirty="0">
                <a:effectLst>
                  <a:outerShdw blurRad="38100" dist="38100" dir="2700000" algn="tl">
                    <a:srgbClr val="000000">
                      <a:alpha val="43137"/>
                    </a:srgbClr>
                  </a:outerShdw>
                </a:effectLst>
              </a:rPr>
              <a:t>One or two primary SMART Goals </a:t>
            </a:r>
          </a:p>
          <a:p>
            <a:pPr lvl="2" eaLnBrk="1" hangingPunct="1">
              <a:buFont typeface="Arial" charset="0"/>
              <a:buChar char="•"/>
              <a:defRPr/>
            </a:pPr>
            <a:r>
              <a:rPr lang="en-US" sz="2800" dirty="0">
                <a:effectLst>
                  <a:outerShdw blurRad="38100" dist="38100" dir="2700000" algn="tl">
                    <a:srgbClr val="000000">
                      <a:alpha val="43137"/>
                    </a:srgbClr>
                  </a:outerShdw>
                </a:effectLst>
              </a:rPr>
              <a:t>From Key Measurement Areas</a:t>
            </a:r>
          </a:p>
          <a:p>
            <a:pPr lvl="3" eaLnBrk="1" hangingPunct="1">
              <a:buFont typeface="Arial" charset="0"/>
              <a:buChar char="–"/>
              <a:defRPr/>
            </a:pPr>
            <a:r>
              <a:rPr lang="en-US" sz="2800" dirty="0">
                <a:effectLst>
                  <a:outerShdw blurRad="38100" dist="38100" dir="2700000" algn="tl">
                    <a:srgbClr val="000000">
                      <a:alpha val="43137"/>
                    </a:srgbClr>
                  </a:outerShdw>
                </a:effectLst>
              </a:rPr>
              <a:t>Conversions</a:t>
            </a:r>
          </a:p>
          <a:p>
            <a:pPr lvl="3" eaLnBrk="1" hangingPunct="1">
              <a:buFont typeface="Arial" charset="0"/>
              <a:buChar char="–"/>
              <a:defRPr/>
            </a:pPr>
            <a:r>
              <a:rPr lang="en-US" sz="2800" dirty="0">
                <a:effectLst>
                  <a:outerShdw blurRad="38100" dist="38100" dir="2700000" algn="tl">
                    <a:srgbClr val="000000">
                      <a:alpha val="43137"/>
                    </a:srgbClr>
                  </a:outerShdw>
                </a:effectLst>
              </a:rPr>
              <a:t>Attendance</a:t>
            </a:r>
          </a:p>
          <a:p>
            <a:pPr lvl="3" eaLnBrk="1" hangingPunct="1">
              <a:buFont typeface="Arial" charset="0"/>
              <a:buChar char="–"/>
              <a:defRPr/>
            </a:pPr>
            <a:r>
              <a:rPr lang="en-US" sz="2800" dirty="0">
                <a:effectLst>
                  <a:outerShdw blurRad="38100" dist="38100" dir="2700000" algn="tl">
                    <a:srgbClr val="000000">
                      <a:alpha val="43137"/>
                    </a:srgbClr>
                  </a:outerShdw>
                </a:effectLst>
              </a:rPr>
              <a:t>Assimilation</a:t>
            </a:r>
          </a:p>
          <a:p>
            <a:pPr lvl="3" eaLnBrk="1" hangingPunct="1">
              <a:buFont typeface="Arial" charset="0"/>
              <a:buChar char="–"/>
              <a:defRPr/>
            </a:pPr>
            <a:r>
              <a:rPr lang="en-US" sz="2800" dirty="0">
                <a:effectLst>
                  <a:outerShdw blurRad="38100" dist="38100" dir="2700000" algn="tl">
                    <a:srgbClr val="000000">
                      <a:alpha val="43137"/>
                    </a:srgbClr>
                  </a:outerShdw>
                </a:effectLst>
              </a:rPr>
              <a:t>Lay Involvement</a:t>
            </a:r>
          </a:p>
          <a:p>
            <a:pPr lvl="3" eaLnBrk="1" hangingPunct="1">
              <a:buFont typeface="Arial" charset="0"/>
              <a:buChar char="–"/>
              <a:defRPr/>
            </a:pPr>
            <a:r>
              <a:rPr lang="en-US" sz="2800" dirty="0">
                <a:effectLst>
                  <a:outerShdw blurRad="38100" dist="38100" dir="2700000" algn="tl">
                    <a:srgbClr val="000000">
                      <a:alpha val="43137"/>
                    </a:srgbClr>
                  </a:outerShdw>
                </a:effectLst>
              </a:rPr>
              <a:t>Small Group Involvement</a:t>
            </a:r>
          </a:p>
          <a:p>
            <a:pPr lvl="3" eaLnBrk="1" hangingPunct="1">
              <a:buFont typeface="Arial" charset="0"/>
              <a:buChar char="–"/>
              <a:defRPr/>
            </a:pPr>
            <a:r>
              <a:rPr lang="en-US" sz="2800" dirty="0">
                <a:effectLst>
                  <a:outerShdw blurRad="38100" dist="38100" dir="2700000" algn="tl">
                    <a:srgbClr val="000000">
                      <a:alpha val="43137"/>
                    </a:srgbClr>
                  </a:outerShdw>
                </a:effectLst>
              </a:rPr>
              <a:t>Leader Development</a:t>
            </a:r>
          </a:p>
          <a:p>
            <a:pPr lvl="3" eaLnBrk="1" hangingPunct="1">
              <a:buFont typeface="Arial" charset="0"/>
              <a:buChar char="–"/>
              <a:defRPr/>
            </a:pPr>
            <a:r>
              <a:rPr lang="en-US" sz="2800" dirty="0">
                <a:effectLst>
                  <a:outerShdw blurRad="38100" dist="38100" dir="2700000" algn="tl">
                    <a:srgbClr val="000000">
                      <a:alpha val="43137"/>
                    </a:srgbClr>
                  </a:outerShdw>
                </a:effectLst>
              </a:rPr>
              <a:t>Tithers</a:t>
            </a:r>
          </a:p>
          <a:p>
            <a:pPr lvl="3" eaLnBrk="1" hangingPunct="1">
              <a:buFont typeface="Arial" charset="0"/>
              <a:buChar char="–"/>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3AAF4-214F-49C5-B706-F485D37901B0}"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D349D5-0000-5758-1DF4-E4DDB4DCCD93}"/>
              </a:ext>
            </a:extLst>
          </p:cNvPr>
          <p:cNvSpPr/>
          <p:nvPr/>
        </p:nvSpPr>
        <p:spPr>
          <a:xfrm>
            <a:off x="-36823" y="2362200"/>
            <a:ext cx="9180823" cy="290780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058" name="Title 3"/>
          <p:cNvSpPr>
            <a:spLocks noGrp="1"/>
          </p:cNvSpPr>
          <p:nvPr>
            <p:ph type="title"/>
          </p:nvPr>
        </p:nvSpPr>
        <p:spPr>
          <a:xfrm>
            <a:off x="490330" y="47043"/>
            <a:ext cx="8229600" cy="1143000"/>
          </a:xfrm>
        </p:spPr>
        <p:txBody>
          <a:bodyPr/>
          <a:lstStyle/>
          <a:p>
            <a:r>
              <a:rPr lang="en-US" altLang="en-US" b="1" dirty="0"/>
              <a:t>The Process Diagrammed</a:t>
            </a:r>
          </a:p>
        </p:txBody>
      </p:sp>
      <p:sp>
        <p:nvSpPr>
          <p:cNvPr id="45059" name="Rectangle 2"/>
          <p:cNvSpPr>
            <a:spLocks noChangeArrowheads="1"/>
          </p:cNvSpPr>
          <p:nvPr/>
        </p:nvSpPr>
        <p:spPr bwMode="auto">
          <a:xfrm>
            <a:off x="1236663" y="1158875"/>
            <a:ext cx="6513512" cy="862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Times New Roman" pitchFamily="18" charset="0"/>
              </a:rPr>
              <a:t>Plan It    /     Do It    /    Measure It</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Times New Roman" pitchFamily="18" charset="0"/>
            </a:endParaRPr>
          </a:p>
        </p:txBody>
      </p:sp>
      <p:sp>
        <p:nvSpPr>
          <p:cNvPr id="45062" name="TextBox 6"/>
          <p:cNvSpPr txBox="1">
            <a:spLocks noChangeArrowheads="1"/>
          </p:cNvSpPr>
          <p:nvPr/>
        </p:nvSpPr>
        <p:spPr bwMode="auto">
          <a:xfrm>
            <a:off x="5072063" y="5999163"/>
            <a:ext cx="40386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Courtesy of Ken Bratz, Leadership Resources and Consulting</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B27EA-8A9F-446B-8525-09B7703B03C8}"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0776CBE-7945-8DD1-33D6-4A0B9CEEC626}"/>
              </a:ext>
            </a:extLst>
          </p:cNvPr>
          <p:cNvGrpSpPr/>
          <p:nvPr/>
        </p:nvGrpSpPr>
        <p:grpSpPr>
          <a:xfrm>
            <a:off x="228600" y="2565808"/>
            <a:ext cx="3048000" cy="1066800"/>
            <a:chOff x="228600" y="2565808"/>
            <a:chExt cx="3048000" cy="1066800"/>
          </a:xfrm>
        </p:grpSpPr>
        <p:sp>
          <p:nvSpPr>
            <p:cNvPr id="9" name="Oval 8">
              <a:extLst>
                <a:ext uri="{FF2B5EF4-FFF2-40B4-BE49-F238E27FC236}">
                  <a16:creationId xmlns:a16="http://schemas.microsoft.com/office/drawing/2014/main" id="{31346017-49D8-06E0-148B-9DB8551693EC}"/>
                </a:ext>
              </a:extLst>
            </p:cNvPr>
            <p:cNvSpPr/>
            <p:nvPr/>
          </p:nvSpPr>
          <p:spPr>
            <a:xfrm>
              <a:off x="228600" y="2565808"/>
              <a:ext cx="3048000" cy="1066800"/>
            </a:xfrm>
            <a:prstGeom prst="ellipse">
              <a:avLst/>
            </a:prstGeom>
            <a:solidFill>
              <a:schemeClr val="bg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6">
              <a:extLst>
                <a:ext uri="{FF2B5EF4-FFF2-40B4-BE49-F238E27FC236}">
                  <a16:creationId xmlns:a16="http://schemas.microsoft.com/office/drawing/2014/main" id="{8B7D48E2-7850-23EC-6AB6-06940E82F740}"/>
                </a:ext>
              </a:extLst>
            </p:cNvPr>
            <p:cNvSpPr txBox="1">
              <a:spLocks noChangeArrowheads="1"/>
            </p:cNvSpPr>
            <p:nvPr/>
          </p:nvSpPr>
          <p:spPr bwMode="auto">
            <a:xfrm>
              <a:off x="480646" y="2776043"/>
              <a:ext cx="241495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ORGANIZATIONAL</a:t>
              </a:r>
              <a:b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PLAN</a:t>
              </a:r>
            </a:p>
          </p:txBody>
        </p:sp>
      </p:grpSp>
      <p:grpSp>
        <p:nvGrpSpPr>
          <p:cNvPr id="14" name="Group 13">
            <a:extLst>
              <a:ext uri="{FF2B5EF4-FFF2-40B4-BE49-F238E27FC236}">
                <a16:creationId xmlns:a16="http://schemas.microsoft.com/office/drawing/2014/main" id="{10767FD9-4D95-0E52-9FCD-D7F6A4795C22}"/>
              </a:ext>
            </a:extLst>
          </p:cNvPr>
          <p:cNvGrpSpPr/>
          <p:nvPr/>
        </p:nvGrpSpPr>
        <p:grpSpPr>
          <a:xfrm>
            <a:off x="3021496" y="2555869"/>
            <a:ext cx="3048000" cy="1066800"/>
            <a:chOff x="3021496" y="2555869"/>
            <a:chExt cx="3048000" cy="1066800"/>
          </a:xfrm>
        </p:grpSpPr>
        <p:sp>
          <p:nvSpPr>
            <p:cNvPr id="10" name="Oval 9">
              <a:extLst>
                <a:ext uri="{FF2B5EF4-FFF2-40B4-BE49-F238E27FC236}">
                  <a16:creationId xmlns:a16="http://schemas.microsoft.com/office/drawing/2014/main" id="{4F30927A-7DBC-14F6-7A86-9AB30AEAA5CD}"/>
                </a:ext>
              </a:extLst>
            </p:cNvPr>
            <p:cNvSpPr/>
            <p:nvPr/>
          </p:nvSpPr>
          <p:spPr>
            <a:xfrm>
              <a:off x="3021496" y="2555869"/>
              <a:ext cx="3048000" cy="1066800"/>
            </a:xfrm>
            <a:prstGeom prst="ellipse">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6">
              <a:extLst>
                <a:ext uri="{FF2B5EF4-FFF2-40B4-BE49-F238E27FC236}">
                  <a16:creationId xmlns:a16="http://schemas.microsoft.com/office/drawing/2014/main" id="{3AFC9EFB-372E-3646-174F-28FA24B2C147}"/>
                </a:ext>
              </a:extLst>
            </p:cNvPr>
            <p:cNvSpPr txBox="1">
              <a:spLocks noChangeArrowheads="1"/>
            </p:cNvSpPr>
            <p:nvPr/>
          </p:nvSpPr>
          <p:spPr bwMode="auto">
            <a:xfrm>
              <a:off x="3300046" y="2776043"/>
              <a:ext cx="241495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ORGANIZATIONAL</a:t>
              </a:r>
              <a:b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DEVELOPMENT</a:t>
              </a:r>
            </a:p>
          </p:txBody>
        </p:sp>
      </p:grpSp>
      <p:grpSp>
        <p:nvGrpSpPr>
          <p:cNvPr id="15" name="Group 14">
            <a:extLst>
              <a:ext uri="{FF2B5EF4-FFF2-40B4-BE49-F238E27FC236}">
                <a16:creationId xmlns:a16="http://schemas.microsoft.com/office/drawing/2014/main" id="{41D99C46-E0F2-78FF-8293-3A406DF28168}"/>
              </a:ext>
            </a:extLst>
          </p:cNvPr>
          <p:cNvGrpSpPr/>
          <p:nvPr/>
        </p:nvGrpSpPr>
        <p:grpSpPr>
          <a:xfrm>
            <a:off x="5774635" y="2555869"/>
            <a:ext cx="3048000" cy="1066800"/>
            <a:chOff x="5774635" y="2555869"/>
            <a:chExt cx="3048000" cy="1066800"/>
          </a:xfrm>
        </p:grpSpPr>
        <p:sp>
          <p:nvSpPr>
            <p:cNvPr id="11" name="Oval 10">
              <a:extLst>
                <a:ext uri="{FF2B5EF4-FFF2-40B4-BE49-F238E27FC236}">
                  <a16:creationId xmlns:a16="http://schemas.microsoft.com/office/drawing/2014/main" id="{B4572791-D45B-F1E2-08EF-B2EDEDB77D8C}"/>
                </a:ext>
              </a:extLst>
            </p:cNvPr>
            <p:cNvSpPr/>
            <p:nvPr/>
          </p:nvSpPr>
          <p:spPr>
            <a:xfrm>
              <a:off x="5774635" y="2555869"/>
              <a:ext cx="3048000" cy="1066800"/>
            </a:xfrm>
            <a:prstGeom prst="ellipse">
              <a:avLst/>
            </a:prstGeom>
            <a:solidFill>
              <a:schemeClr val="accent5">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6">
              <a:extLst>
                <a:ext uri="{FF2B5EF4-FFF2-40B4-BE49-F238E27FC236}">
                  <a16:creationId xmlns:a16="http://schemas.microsoft.com/office/drawing/2014/main" id="{D1FC480A-7DB7-270A-2F59-EC089808A804}"/>
                </a:ext>
              </a:extLst>
            </p:cNvPr>
            <p:cNvSpPr txBox="1">
              <a:spLocks noChangeArrowheads="1"/>
            </p:cNvSpPr>
            <p:nvPr/>
          </p:nvSpPr>
          <p:spPr bwMode="auto">
            <a:xfrm>
              <a:off x="6195646" y="2776043"/>
              <a:ext cx="241495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ORGANIZATIONAL</a:t>
              </a:r>
              <a:b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RESULTS</a:t>
              </a:r>
            </a:p>
          </p:txBody>
        </p:sp>
      </p:grpSp>
      <p:sp>
        <p:nvSpPr>
          <p:cNvPr id="6" name="TextBox 6">
            <a:extLst>
              <a:ext uri="{FF2B5EF4-FFF2-40B4-BE49-F238E27FC236}">
                <a16:creationId xmlns:a16="http://schemas.microsoft.com/office/drawing/2014/main" id="{DB43F295-628B-0D06-B3EF-4EDAE93CF9B8}"/>
              </a:ext>
            </a:extLst>
          </p:cNvPr>
          <p:cNvSpPr txBox="1">
            <a:spLocks noChangeArrowheads="1"/>
          </p:cNvSpPr>
          <p:nvPr/>
        </p:nvSpPr>
        <p:spPr bwMode="auto">
          <a:xfrm>
            <a:off x="50922" y="3725612"/>
            <a:ext cx="309086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Strategic Analysis</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Vision &amp; Strategy</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Strategic Objectives</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Integrated Tactical Plans</a:t>
            </a:r>
          </a:p>
        </p:txBody>
      </p:sp>
      <p:sp>
        <p:nvSpPr>
          <p:cNvPr id="7" name="TextBox 6">
            <a:extLst>
              <a:ext uri="{FF2B5EF4-FFF2-40B4-BE49-F238E27FC236}">
                <a16:creationId xmlns:a16="http://schemas.microsoft.com/office/drawing/2014/main" id="{61D6A2D8-4D59-9F69-66A7-57AF793FD069}"/>
              </a:ext>
            </a:extLst>
          </p:cNvPr>
          <p:cNvSpPr txBox="1">
            <a:spLocks noChangeArrowheads="1"/>
          </p:cNvSpPr>
          <p:nvPr/>
        </p:nvSpPr>
        <p:spPr bwMode="auto">
          <a:xfrm>
            <a:off x="2928937" y="3725612"/>
            <a:ext cx="309086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Leadership</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Motivation</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Productivity</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People Skills</a:t>
            </a:r>
          </a:p>
        </p:txBody>
      </p:sp>
      <p:sp>
        <p:nvSpPr>
          <p:cNvPr id="8" name="TextBox 7">
            <a:extLst>
              <a:ext uri="{FF2B5EF4-FFF2-40B4-BE49-F238E27FC236}">
                <a16:creationId xmlns:a16="http://schemas.microsoft.com/office/drawing/2014/main" id="{1CDCC537-8CF4-DD2B-3087-74B8937091E8}"/>
              </a:ext>
            </a:extLst>
          </p:cNvPr>
          <p:cNvSpPr txBox="1">
            <a:spLocks noChangeArrowheads="1"/>
          </p:cNvSpPr>
          <p:nvPr/>
        </p:nvSpPr>
        <p:spPr bwMode="auto">
          <a:xfrm>
            <a:off x="5806953" y="3725612"/>
            <a:ext cx="328612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Indicators of Performance</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Monthly Strategic Review</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Performance vs. Plans</a:t>
            </a:r>
          </a:p>
          <a:p>
            <a:pPr marL="115888" marR="0" lvl="0" indent="-115888"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Corrective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314450" y="990600"/>
            <a:ext cx="6781800" cy="548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6" name="Straight Connector 15"/>
          <p:cNvCxnSpPr/>
          <p:nvPr/>
        </p:nvCxnSpPr>
        <p:spPr>
          <a:xfrm>
            <a:off x="3467100" y="2819400"/>
            <a:ext cx="2362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3429000"/>
            <a:ext cx="30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05100" y="4038600"/>
            <a:ext cx="3771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00300" y="4648200"/>
            <a:ext cx="461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81200" y="5257800"/>
            <a:ext cx="533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95450" y="5867400"/>
            <a:ext cx="60198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993" name="TextBox 36"/>
          <p:cNvSpPr txBox="1">
            <a:spLocks noChangeArrowheads="1"/>
          </p:cNvSpPr>
          <p:nvPr/>
        </p:nvSpPr>
        <p:spPr bwMode="auto">
          <a:xfrm>
            <a:off x="3524250" y="5943600"/>
            <a:ext cx="2362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Core Beliefs</a:t>
            </a:r>
          </a:p>
        </p:txBody>
      </p:sp>
      <p:sp>
        <p:nvSpPr>
          <p:cNvPr id="41994" name="TextBox 37"/>
          <p:cNvSpPr txBox="1">
            <a:spLocks noChangeArrowheads="1"/>
          </p:cNvSpPr>
          <p:nvPr/>
        </p:nvSpPr>
        <p:spPr bwMode="auto">
          <a:xfrm>
            <a:off x="3524250" y="5372100"/>
            <a:ext cx="2362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Core  Values</a:t>
            </a:r>
          </a:p>
        </p:txBody>
      </p:sp>
      <p:sp>
        <p:nvSpPr>
          <p:cNvPr id="41995" name="TextBox 38"/>
          <p:cNvSpPr txBox="1">
            <a:spLocks noChangeArrowheads="1"/>
          </p:cNvSpPr>
          <p:nvPr/>
        </p:nvSpPr>
        <p:spPr bwMode="auto">
          <a:xfrm>
            <a:off x="3543300" y="4743450"/>
            <a:ext cx="2362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Mission</a:t>
            </a:r>
          </a:p>
        </p:txBody>
      </p:sp>
      <p:sp>
        <p:nvSpPr>
          <p:cNvPr id="41996" name="TextBox 39"/>
          <p:cNvSpPr txBox="1">
            <a:spLocks noChangeArrowheads="1"/>
          </p:cNvSpPr>
          <p:nvPr/>
        </p:nvSpPr>
        <p:spPr bwMode="auto">
          <a:xfrm>
            <a:off x="3543300" y="4095750"/>
            <a:ext cx="2362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Vision</a:t>
            </a:r>
            <a:endParaRPr kumimoji="0" lang="en-US"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1997" name="TextBox 40"/>
          <p:cNvSpPr txBox="1">
            <a:spLocks noChangeArrowheads="1"/>
          </p:cNvSpPr>
          <p:nvPr/>
        </p:nvSpPr>
        <p:spPr bwMode="auto">
          <a:xfrm>
            <a:off x="3124200" y="3543300"/>
            <a:ext cx="3048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Key Result Areas</a:t>
            </a:r>
          </a:p>
        </p:txBody>
      </p:sp>
      <p:sp>
        <p:nvSpPr>
          <p:cNvPr id="41998" name="TextBox 41"/>
          <p:cNvSpPr txBox="1">
            <a:spLocks noChangeArrowheads="1"/>
          </p:cNvSpPr>
          <p:nvPr/>
        </p:nvSpPr>
        <p:spPr bwMode="auto">
          <a:xfrm>
            <a:off x="3562350" y="3028950"/>
            <a:ext cx="2362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Goals</a:t>
            </a:r>
            <a:endParaRPr kumimoji="0" lang="en-US"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1999" name="TextBox 42"/>
          <p:cNvSpPr txBox="1">
            <a:spLocks noChangeArrowheads="1"/>
          </p:cNvSpPr>
          <p:nvPr/>
        </p:nvSpPr>
        <p:spPr bwMode="auto">
          <a:xfrm>
            <a:off x="3524250" y="2419350"/>
            <a:ext cx="2362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Action</a:t>
            </a:r>
            <a:r>
              <a:rPr kumimoji="0" lang="en-US" alt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Steps</a:t>
            </a:r>
            <a:endParaRPr kumimoji="0" lang="en-US"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4" name="Left Brace 43"/>
          <p:cNvSpPr/>
          <p:nvPr/>
        </p:nvSpPr>
        <p:spPr>
          <a:xfrm>
            <a:off x="1314450" y="4476750"/>
            <a:ext cx="552450" cy="1828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2001" name="TextBox 44"/>
          <p:cNvSpPr txBox="1">
            <a:spLocks noChangeArrowheads="1"/>
          </p:cNvSpPr>
          <p:nvPr/>
        </p:nvSpPr>
        <p:spPr bwMode="auto">
          <a:xfrm>
            <a:off x="38100" y="5181600"/>
            <a:ext cx="15525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DNA</a:t>
            </a: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6" name="Left Brace 45"/>
          <p:cNvSpPr/>
          <p:nvPr/>
        </p:nvSpPr>
        <p:spPr>
          <a:xfrm rot="10800000">
            <a:off x="6477000" y="1600200"/>
            <a:ext cx="552450" cy="1828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003" name="TextBox 47"/>
          <p:cNvSpPr txBox="1">
            <a:spLocks noChangeArrowheads="1"/>
          </p:cNvSpPr>
          <p:nvPr/>
        </p:nvSpPr>
        <p:spPr bwMode="auto">
          <a:xfrm>
            <a:off x="7315200" y="2235200"/>
            <a:ext cx="15525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Annual Plan</a:t>
            </a:r>
          </a:p>
        </p:txBody>
      </p:sp>
      <p:sp>
        <p:nvSpPr>
          <p:cNvPr id="49" name="Left Brace 48"/>
          <p:cNvSpPr/>
          <p:nvPr/>
        </p:nvSpPr>
        <p:spPr>
          <a:xfrm>
            <a:off x="2438400" y="3429000"/>
            <a:ext cx="276225" cy="666750"/>
          </a:xfrm>
          <a:prstGeom prst="leftBrace">
            <a:avLst>
              <a:gd name="adj1" fmla="val 8275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005" name="Rectangle 49"/>
          <p:cNvSpPr>
            <a:spLocks noChangeArrowheads="1"/>
          </p:cNvSpPr>
          <p:nvPr/>
        </p:nvSpPr>
        <p:spPr bwMode="auto">
          <a:xfrm>
            <a:off x="172436" y="382012"/>
            <a:ext cx="3046027"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prstClr val="white"/>
                </a:solidFill>
                <a:effectLst/>
                <a:uLnTx/>
                <a:uFillTx/>
                <a:latin typeface="Arial" pitchFamily="34" charset="0"/>
                <a:ea typeface="+mn-ea"/>
                <a:cs typeface="Arial" pitchFamily="34" charset="0"/>
              </a:rPr>
              <a:t>KRA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Conversion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Attendance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Assimilation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Lay Involvement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Small Groups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Leader Development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Tithers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A88A5-D62E-42E8-A067-45DEEE679A2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Bent-Up Arrow 4"/>
          <p:cNvSpPr/>
          <p:nvPr/>
        </p:nvSpPr>
        <p:spPr>
          <a:xfrm rot="5400000">
            <a:off x="1229842" y="2830042"/>
            <a:ext cx="493065" cy="16192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994"/>
                                        </p:tgtEl>
                                        <p:attrNameLst>
                                          <p:attrName>style.visibility</p:attrName>
                                        </p:attrNameLst>
                                      </p:cBhvr>
                                      <p:to>
                                        <p:strVal val="visible"/>
                                      </p:to>
                                    </p:set>
                                    <p:animEffect transition="in" filter="fade">
                                      <p:cBhvr>
                                        <p:cTn id="11" dur="500"/>
                                        <p:tgtEl>
                                          <p:spTgt spid="419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1995"/>
                                        </p:tgtEl>
                                        <p:attrNameLst>
                                          <p:attrName>style.visibility</p:attrName>
                                        </p:attrNameLst>
                                      </p:cBhvr>
                                      <p:to>
                                        <p:strVal val="visible"/>
                                      </p:to>
                                    </p:set>
                                    <p:anim calcmode="lin" valueType="num">
                                      <p:cBhvr additive="base">
                                        <p:cTn id="16" dur="500" fill="hold"/>
                                        <p:tgtEl>
                                          <p:spTgt spid="41995"/>
                                        </p:tgtEl>
                                        <p:attrNameLst>
                                          <p:attrName>ppt_x</p:attrName>
                                        </p:attrNameLst>
                                      </p:cBhvr>
                                      <p:tavLst>
                                        <p:tav tm="0">
                                          <p:val>
                                            <p:strVal val="#ppt_x"/>
                                          </p:val>
                                        </p:tav>
                                        <p:tav tm="100000">
                                          <p:val>
                                            <p:strVal val="#ppt_x"/>
                                          </p:val>
                                        </p:tav>
                                      </p:tavLst>
                                    </p:anim>
                                    <p:anim calcmode="lin" valueType="num">
                                      <p:cBhvr additive="base">
                                        <p:cTn id="17" dur="500" fill="hold"/>
                                        <p:tgtEl>
                                          <p:spTgt spid="4199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1996"/>
                                        </p:tgtEl>
                                        <p:attrNameLst>
                                          <p:attrName>style.visibility</p:attrName>
                                        </p:attrNameLst>
                                      </p:cBhvr>
                                      <p:to>
                                        <p:strVal val="visible"/>
                                      </p:to>
                                    </p:set>
                                    <p:animEffect transition="in" filter="fade">
                                      <p:cBhvr>
                                        <p:cTn id="22" dur="1000"/>
                                        <p:tgtEl>
                                          <p:spTgt spid="41996"/>
                                        </p:tgtEl>
                                      </p:cBhvr>
                                    </p:animEffect>
                                    <p:anim calcmode="lin" valueType="num">
                                      <p:cBhvr>
                                        <p:cTn id="23" dur="1000" fill="hold"/>
                                        <p:tgtEl>
                                          <p:spTgt spid="41996"/>
                                        </p:tgtEl>
                                        <p:attrNameLst>
                                          <p:attrName>ppt_x</p:attrName>
                                        </p:attrNameLst>
                                      </p:cBhvr>
                                      <p:tavLst>
                                        <p:tav tm="0">
                                          <p:val>
                                            <p:strVal val="#ppt_x"/>
                                          </p:val>
                                        </p:tav>
                                        <p:tav tm="100000">
                                          <p:val>
                                            <p:strVal val="#ppt_x"/>
                                          </p:val>
                                        </p:tav>
                                      </p:tavLst>
                                    </p:anim>
                                    <p:anim calcmode="lin" valueType="num">
                                      <p:cBhvr>
                                        <p:cTn id="24" dur="1000" fill="hold"/>
                                        <p:tgtEl>
                                          <p:spTgt spid="41996"/>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2001"/>
                                        </p:tgtEl>
                                        <p:attrNameLst>
                                          <p:attrName>style.visibility</p:attrName>
                                        </p:attrNameLst>
                                      </p:cBhvr>
                                      <p:to>
                                        <p:strVal val="visible"/>
                                      </p:to>
                                    </p:set>
                                    <p:animEffect transition="in" filter="barn(inVertical)">
                                      <p:cBhvr>
                                        <p:cTn id="29" dur="500"/>
                                        <p:tgtEl>
                                          <p:spTgt spid="420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1997"/>
                                        </p:tgtEl>
                                        <p:attrNameLst>
                                          <p:attrName>style.visibility</p:attrName>
                                        </p:attrNameLst>
                                      </p:cBhvr>
                                      <p:to>
                                        <p:strVal val="visible"/>
                                      </p:to>
                                    </p:set>
                                    <p:animEffect transition="in" filter="circle(in)">
                                      <p:cBhvr>
                                        <p:cTn id="34" dur="2000"/>
                                        <p:tgtEl>
                                          <p:spTgt spid="419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42005"/>
                                        </p:tgtEl>
                                        <p:attrNameLst>
                                          <p:attrName>style.visibility</p:attrName>
                                        </p:attrNameLst>
                                      </p:cBhvr>
                                      <p:to>
                                        <p:strVal val="visible"/>
                                      </p:to>
                                    </p:set>
                                    <p:animEffect transition="in" filter="wheel(1)">
                                      <p:cBhvr>
                                        <p:cTn id="46" dur="2000"/>
                                        <p:tgtEl>
                                          <p:spTgt spid="4200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1998"/>
                                        </p:tgtEl>
                                        <p:attrNameLst>
                                          <p:attrName>style.visibility</p:attrName>
                                        </p:attrNameLst>
                                      </p:cBhvr>
                                      <p:to>
                                        <p:strVal val="visible"/>
                                      </p:to>
                                    </p:set>
                                    <p:anim calcmode="lin" valueType="num">
                                      <p:cBhvr>
                                        <p:cTn id="51" dur="1000" fill="hold"/>
                                        <p:tgtEl>
                                          <p:spTgt spid="41998"/>
                                        </p:tgtEl>
                                        <p:attrNameLst>
                                          <p:attrName>ppt_w</p:attrName>
                                        </p:attrNameLst>
                                      </p:cBhvr>
                                      <p:tavLst>
                                        <p:tav tm="0">
                                          <p:val>
                                            <p:fltVal val="0"/>
                                          </p:val>
                                        </p:tav>
                                        <p:tav tm="100000">
                                          <p:val>
                                            <p:strVal val="#ppt_w"/>
                                          </p:val>
                                        </p:tav>
                                      </p:tavLst>
                                    </p:anim>
                                    <p:anim calcmode="lin" valueType="num">
                                      <p:cBhvr>
                                        <p:cTn id="52" dur="1000" fill="hold"/>
                                        <p:tgtEl>
                                          <p:spTgt spid="41998"/>
                                        </p:tgtEl>
                                        <p:attrNameLst>
                                          <p:attrName>ppt_h</p:attrName>
                                        </p:attrNameLst>
                                      </p:cBhvr>
                                      <p:tavLst>
                                        <p:tav tm="0">
                                          <p:val>
                                            <p:fltVal val="0"/>
                                          </p:val>
                                        </p:tav>
                                        <p:tav tm="100000">
                                          <p:val>
                                            <p:strVal val="#ppt_h"/>
                                          </p:val>
                                        </p:tav>
                                      </p:tavLst>
                                    </p:anim>
                                    <p:anim calcmode="lin" valueType="num">
                                      <p:cBhvr>
                                        <p:cTn id="53" dur="1000" fill="hold"/>
                                        <p:tgtEl>
                                          <p:spTgt spid="41998"/>
                                        </p:tgtEl>
                                        <p:attrNameLst>
                                          <p:attrName>style.rotation</p:attrName>
                                        </p:attrNameLst>
                                      </p:cBhvr>
                                      <p:tavLst>
                                        <p:tav tm="0">
                                          <p:val>
                                            <p:fltVal val="90"/>
                                          </p:val>
                                        </p:tav>
                                        <p:tav tm="100000">
                                          <p:val>
                                            <p:fltVal val="0"/>
                                          </p:val>
                                        </p:tav>
                                      </p:tavLst>
                                    </p:anim>
                                    <p:animEffect transition="in" filter="fade">
                                      <p:cBhvr>
                                        <p:cTn id="54" dur="1000"/>
                                        <p:tgtEl>
                                          <p:spTgt spid="4199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9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2003"/>
                                        </p:tgtEl>
                                        <p:attrNameLst>
                                          <p:attrName>style.visibility</p:attrName>
                                        </p:attrNameLst>
                                      </p:cBhvr>
                                      <p:to>
                                        <p:strVal val="visible"/>
                                      </p:to>
                                    </p:set>
                                    <p:animEffect transition="in" filter="barn(inVertical)">
                                      <p:cBhvr>
                                        <p:cTn id="63" dur="500"/>
                                        <p:tgtEl>
                                          <p:spTgt spid="42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P spid="41994" grpId="0"/>
      <p:bldP spid="41995" grpId="0"/>
      <p:bldP spid="41996" grpId="0"/>
      <p:bldP spid="41997" grpId="0"/>
      <p:bldP spid="41998" grpId="0"/>
      <p:bldP spid="41999" grpId="0"/>
      <p:bldP spid="42001" grpId="0"/>
      <p:bldP spid="42003" grpId="0"/>
      <p:bldP spid="42005"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1426" y="190038"/>
            <a:ext cx="8229600" cy="1143000"/>
          </a:xfrm>
        </p:spPr>
        <p:txBody>
          <a:bodyPr/>
          <a:lstStyle/>
          <a:p>
            <a:pPr eaLnBrk="1" hangingPunct="1">
              <a:defRPr/>
            </a:pPr>
            <a:r>
              <a:rPr lang="en-US" dirty="0">
                <a:effectLst>
                  <a:outerShdw blurRad="38100" dist="38100" dir="2700000" algn="tl">
                    <a:srgbClr val="000000">
                      <a:alpha val="43137"/>
                    </a:srgbClr>
                  </a:outerShdw>
                </a:effectLst>
              </a:rPr>
              <a:t>What is Ministry Mapping?</a:t>
            </a:r>
          </a:p>
        </p:txBody>
      </p:sp>
      <p:sp>
        <p:nvSpPr>
          <p:cNvPr id="6147" name="Rectangle 3"/>
          <p:cNvSpPr>
            <a:spLocks noGrp="1" noChangeArrowheads="1"/>
          </p:cNvSpPr>
          <p:nvPr>
            <p:ph type="body" idx="1"/>
          </p:nvPr>
        </p:nvSpPr>
        <p:spPr>
          <a:xfrm>
            <a:off x="416558" y="988556"/>
            <a:ext cx="8229600" cy="4648200"/>
          </a:xfrm>
        </p:spPr>
        <p:txBody>
          <a:bodyPr/>
          <a:lstStyle/>
          <a:p>
            <a:pPr marL="0" indent="0" eaLnBrk="1" hangingPunct="1">
              <a:buFont typeface="Arial" pitchFamily="34" charset="0"/>
              <a:buNone/>
              <a:defRPr/>
            </a:pPr>
            <a:r>
              <a:rPr lang="en-US" dirty="0">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a:p>
            <a:pPr eaLnBrk="1" hangingPunct="1">
              <a:buFont typeface="Arial" charset="0"/>
              <a:buNone/>
              <a:defRPr/>
            </a:pPr>
            <a:endParaRPr lang="en-US" sz="1800" dirty="0">
              <a:effectLst>
                <a:outerShdw blurRad="38100" dist="38100" dir="2700000" algn="tl">
                  <a:srgbClr val="000000">
                    <a:alpha val="43137"/>
                  </a:srgbClr>
                </a:outerShdw>
              </a:effectLst>
            </a:endParaRPr>
          </a:p>
          <a:p>
            <a:pPr marL="0" indent="0" eaLnBrk="1" hangingPunct="1">
              <a:buFont typeface="Arial" pitchFamily="34" charset="0"/>
              <a:buNone/>
              <a:defRPr/>
            </a:pPr>
            <a:r>
              <a:rPr lang="en-US" sz="1800" dirty="0">
                <a:effectLst>
                  <a:outerShdw blurRad="38100" dist="38100" dir="2700000" algn="tl">
                    <a:srgbClr val="000000">
                      <a:alpha val="43137"/>
                    </a:srgbClr>
                  </a:outerShdw>
                </a:effectLst>
              </a:rPr>
              <a:t>	</a:t>
            </a:r>
          </a:p>
          <a:p>
            <a:pPr marL="0" indent="0" eaLnBrk="1" hangingPunct="1">
              <a:buFont typeface="Arial" pitchFamily="34" charset="0"/>
              <a:buNone/>
              <a:defRPr/>
            </a:pPr>
            <a:endParaRPr lang="en-US" sz="1800" dirty="0">
              <a:effectLst>
                <a:outerShdw blurRad="38100" dist="38100" dir="2700000" algn="tl">
                  <a:srgbClr val="000000">
                    <a:alpha val="43137"/>
                  </a:srgbClr>
                </a:outerShdw>
              </a:effectLst>
            </a:endParaRPr>
          </a:p>
          <a:p>
            <a:pPr marL="0" indent="0" eaLnBrk="1" hangingPunct="1">
              <a:buFont typeface="Arial" pitchFamily="34" charset="0"/>
              <a:buNone/>
              <a:defRPr/>
            </a:pPr>
            <a:r>
              <a:rPr lang="en-US" sz="1800" dirty="0">
                <a:solidFill>
                  <a:prstClr val="white"/>
                </a:solidFill>
                <a:effectLst>
                  <a:outerShdw blurRad="38100" dist="38100" dir="2700000" algn="tl">
                    <a:srgbClr val="000000">
                      <a:alpha val="43137"/>
                    </a:srgbClr>
                  </a:outerShdw>
                </a:effectLst>
              </a:rPr>
              <a:t>	</a:t>
            </a:r>
            <a:r>
              <a:rPr lang="en-US" sz="4000" dirty="0">
                <a:solidFill>
                  <a:prstClr val="white"/>
                </a:solidFill>
                <a:effectLst>
                  <a:outerShdw blurRad="38100" dist="38100" dir="2700000" algn="tl">
                    <a:srgbClr val="000000">
                      <a:alpha val="43137"/>
                    </a:srgbClr>
                  </a:outerShdw>
                </a:effectLst>
              </a:rPr>
              <a:t>Core Values</a:t>
            </a:r>
          </a:p>
          <a:p>
            <a:pPr marL="0" lvl="0" indent="0" eaLnBrk="1" hangingPunct="1">
              <a:buNone/>
              <a:defRPr/>
            </a:pPr>
            <a:r>
              <a:rPr lang="en-US" sz="2000" dirty="0">
                <a:solidFill>
                  <a:prstClr val="white"/>
                </a:solidFill>
                <a:effectLst>
                  <a:outerShdw blurRad="38100" dist="38100" dir="2700000" algn="tl">
                    <a:srgbClr val="000000">
                      <a:alpha val="43137"/>
                    </a:srgbClr>
                  </a:outerShdw>
                </a:effectLst>
              </a:rPr>
              <a:t>		</a:t>
            </a:r>
            <a:r>
              <a:rPr lang="en-US" sz="4000" dirty="0">
                <a:solidFill>
                  <a:prstClr val="white"/>
                </a:solidFill>
                <a:effectLst>
                  <a:outerShdw blurRad="38100" dist="38100" dir="2700000" algn="tl">
                    <a:srgbClr val="000000">
                      <a:alpha val="43137"/>
                    </a:srgbClr>
                  </a:outerShdw>
                </a:effectLst>
              </a:rPr>
              <a:t>Your Community needs</a:t>
            </a:r>
          </a:p>
          <a:p>
            <a:pPr marL="0" indent="0" eaLnBrk="1" hangingPunct="1">
              <a:buFont typeface="Arial" pitchFamily="34" charset="0"/>
              <a:buNone/>
              <a:defRPr/>
            </a:pPr>
            <a:r>
              <a:rPr lang="en-US" sz="1100" dirty="0">
                <a:solidFill>
                  <a:prstClr val="white"/>
                </a:solidFill>
                <a:effectLst>
                  <a:outerShdw blurRad="38100" dist="38100" dir="2700000" algn="tl">
                    <a:srgbClr val="000000">
                      <a:alpha val="43137"/>
                    </a:srgbClr>
                  </a:outerShdw>
                </a:effectLst>
              </a:rPr>
              <a:t>	</a:t>
            </a:r>
            <a:r>
              <a:rPr lang="en-US" sz="3600" dirty="0">
                <a:solidFill>
                  <a:prstClr val="white"/>
                </a:solidFill>
                <a:effectLst>
                  <a:outerShdw blurRad="38100" dist="38100" dir="2700000" algn="tl">
                    <a:srgbClr val="000000">
                      <a:alpha val="43137"/>
                    </a:srgbClr>
                  </a:outerShdw>
                </a:effectLst>
              </a:rPr>
              <a:t>                   </a:t>
            </a:r>
            <a:r>
              <a:rPr lang="en-US" sz="6600" b="1" dirty="0">
                <a:solidFill>
                  <a:prstClr val="white"/>
                </a:solidFill>
                <a:effectLst>
                  <a:outerShdw blurRad="38100" dist="38100" dir="2700000" algn="tl">
                    <a:srgbClr val="000000">
                      <a:alpha val="43137"/>
                    </a:srgbClr>
                  </a:outerShdw>
                </a:effectLst>
              </a:rPr>
              <a:t>Vision</a:t>
            </a:r>
            <a:r>
              <a:rPr lang="en-US" dirty="0">
                <a:solidFill>
                  <a:prstClr val="white"/>
                </a:solidFill>
                <a:effectLst>
                  <a:outerShdw blurRad="38100" dist="38100" dir="2700000" algn="tl">
                    <a:srgbClr val="000000">
                      <a:alpha val="43137"/>
                    </a:srgbClr>
                  </a:outerShdw>
                </a:effectLst>
              </a:rPr>
              <a: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6CF6E-34F4-4172-8752-542ADC6686A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Plus 5"/>
          <p:cNvSpPr/>
          <p:nvPr/>
        </p:nvSpPr>
        <p:spPr>
          <a:xfrm>
            <a:off x="4061544" y="2574537"/>
            <a:ext cx="822902" cy="925443"/>
          </a:xfrm>
          <a:prstGeom prst="mathPl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1297849" y="1206500"/>
            <a:ext cx="2641749" cy="707886"/>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Core Beliefs</a:t>
            </a:r>
          </a:p>
        </p:txBody>
      </p:sp>
      <p:sp>
        <p:nvSpPr>
          <p:cNvPr id="27" name="Rectangle 26"/>
          <p:cNvSpPr/>
          <p:nvPr/>
        </p:nvSpPr>
        <p:spPr>
          <a:xfrm>
            <a:off x="3048000" y="5562600"/>
            <a:ext cx="5562600" cy="769441"/>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Ministry Map (Plan)</a:t>
            </a:r>
          </a:p>
        </p:txBody>
      </p:sp>
      <p:sp>
        <p:nvSpPr>
          <p:cNvPr id="11" name="Rectangle 10"/>
          <p:cNvSpPr/>
          <p:nvPr/>
        </p:nvSpPr>
        <p:spPr>
          <a:xfrm>
            <a:off x="5114242" y="2604770"/>
            <a:ext cx="2688557"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The Mission</a:t>
            </a:r>
            <a:endParaRPr kumimoji="0" lang="en-US"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3" name="Right Arrow 12"/>
          <p:cNvSpPr/>
          <p:nvPr/>
        </p:nvSpPr>
        <p:spPr>
          <a:xfrm rot="5400000">
            <a:off x="2182966" y="2173930"/>
            <a:ext cx="871512" cy="35242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U-Turn Arrow 4"/>
          <p:cNvSpPr/>
          <p:nvPr/>
        </p:nvSpPr>
        <p:spPr>
          <a:xfrm rot="5400000">
            <a:off x="7286928" y="3633109"/>
            <a:ext cx="1384261" cy="1263082"/>
          </a:xfrm>
          <a:prstGeom prst="utur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a:ea typeface="+mn-ea"/>
              <a:cs typeface="+mn-cs"/>
            </a:endParaRPr>
          </a:p>
        </p:txBody>
      </p:sp>
      <p:sp>
        <p:nvSpPr>
          <p:cNvPr id="12" name="Plus 11"/>
          <p:cNvSpPr/>
          <p:nvPr/>
        </p:nvSpPr>
        <p:spPr>
          <a:xfrm>
            <a:off x="1019196" y="3228128"/>
            <a:ext cx="822902" cy="925443"/>
          </a:xfrm>
          <a:prstGeom prst="mathPl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urved Up Arrow 3"/>
          <p:cNvSpPr/>
          <p:nvPr/>
        </p:nvSpPr>
        <p:spPr>
          <a:xfrm rot="5400000">
            <a:off x="1567070" y="4768689"/>
            <a:ext cx="1305955" cy="1149774"/>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Effect transition="in" filter="barn(inVertical)">
                                      <p:cBhvr>
                                        <p:cTn id="19" dur="500"/>
                                        <p:tgtEl>
                                          <p:spTgt spid="614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147">
                                            <p:txEl>
                                              <p:pRg st="5" end="5"/>
                                            </p:txEl>
                                          </p:spTgt>
                                        </p:tgtEl>
                                        <p:attrNameLst>
                                          <p:attrName>style.visibility</p:attrName>
                                        </p:attrNameLst>
                                      </p:cBhvr>
                                      <p:to>
                                        <p:strVal val="visible"/>
                                      </p:to>
                                    </p:set>
                                    <p:animEffect transition="in" filter="fade">
                                      <p:cBhvr>
                                        <p:cTn id="41" dur="1000"/>
                                        <p:tgtEl>
                                          <p:spTgt spid="6147">
                                            <p:txEl>
                                              <p:pRg st="5" end="5"/>
                                            </p:txEl>
                                          </p:spTgt>
                                        </p:tgtEl>
                                      </p:cBhvr>
                                    </p:animEffect>
                                    <p:anim calcmode="lin" valueType="num">
                                      <p:cBhvr>
                                        <p:cTn id="42"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147">
                                            <p:txEl>
                                              <p:pRg st="6" end="6"/>
                                            </p:txEl>
                                          </p:spTgt>
                                        </p:tgtEl>
                                        <p:attrNameLst>
                                          <p:attrName>style.visibility</p:attrName>
                                        </p:attrNameLst>
                                      </p:cBhvr>
                                      <p:to>
                                        <p:strVal val="visible"/>
                                      </p:to>
                                    </p:set>
                                    <p:animEffect transition="in" filter="fade">
                                      <p:cBhvr>
                                        <p:cTn id="52" dur="1000"/>
                                        <p:tgtEl>
                                          <p:spTgt spid="6147">
                                            <p:txEl>
                                              <p:pRg st="6" end="6"/>
                                            </p:txEl>
                                          </p:spTgt>
                                        </p:tgtEl>
                                      </p:cBhvr>
                                    </p:animEffect>
                                    <p:anim calcmode="lin" valueType="num">
                                      <p:cBhvr>
                                        <p:cTn id="53"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11" grpId="0"/>
      <p:bldP spid="13" grpId="0" animBg="1"/>
      <p:bldP spid="5"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defRPr/>
            </a:pPr>
            <a:r>
              <a:rPr lang="en-US" dirty="0">
                <a:effectLst>
                  <a:outerShdw blurRad="38100" dist="38100" dir="2700000" algn="tl">
                    <a:srgbClr val="000000">
                      <a:alpha val="43137"/>
                    </a:srgbClr>
                  </a:outerShdw>
                </a:effectLst>
              </a:rPr>
              <a:t>Focusing on the Mission</a:t>
            </a:r>
          </a:p>
        </p:txBody>
      </p:sp>
      <p:sp>
        <p:nvSpPr>
          <p:cNvPr id="3" name="Subtitle 2"/>
          <p:cNvSpPr>
            <a:spLocks noGrp="1"/>
          </p:cNvSpPr>
          <p:nvPr>
            <p:ph type="subTitle" idx="1"/>
          </p:nvPr>
        </p:nvSpPr>
        <p:spPr>
          <a:xfrm>
            <a:off x="457200" y="1295400"/>
            <a:ext cx="8305800" cy="4572000"/>
          </a:xfrm>
        </p:spPr>
        <p:txBody>
          <a:bodyPr/>
          <a:lstStyle/>
          <a:p>
            <a:pPr algn="l">
              <a:buFont typeface="Arial" charset="0"/>
              <a:buNone/>
              <a:defRPr/>
            </a:pPr>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CCBB6-B770-4B8F-BB95-4802EFE4B7EA}"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1806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97A84-0808-4039-9673-35424FC0934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9"/>
          <p:cNvSpPr>
            <a:spLocks noGrp="1"/>
          </p:cNvSpPr>
          <p:nvPr>
            <p:ph type="body" sz="half" idx="2"/>
          </p:nvPr>
        </p:nvSpPr>
        <p:spPr>
          <a:xfrm>
            <a:off x="6400800" y="6039255"/>
            <a:ext cx="2574334" cy="804862"/>
          </a:xfrm>
        </p:spPr>
        <p:txBody>
          <a:bodyPr/>
          <a:lstStyle/>
          <a:p>
            <a:r>
              <a:rPr lang="en-US" sz="3600" b="1" dirty="0">
                <a:effectLst>
                  <a:outerShdw blurRad="38100" dist="38100" dir="2700000" algn="tl">
                    <a:srgbClr val="000000">
                      <a:alpha val="43137"/>
                    </a:srgbClr>
                  </a:outerShdw>
                </a:effectLst>
              </a:rPr>
              <a:t>The Mission</a:t>
            </a: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88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Mission Statement</a:t>
            </a:r>
          </a:p>
        </p:txBody>
      </p:sp>
      <p:sp>
        <p:nvSpPr>
          <p:cNvPr id="77827" name="Rectangle 3"/>
          <p:cNvSpPr>
            <a:spLocks noGrp="1" noChangeArrowheads="1"/>
          </p:cNvSpPr>
          <p:nvPr>
            <p:ph type="body" idx="1"/>
          </p:nvPr>
        </p:nvSpPr>
        <p:spPr>
          <a:xfrm>
            <a:off x="381000" y="1600200"/>
            <a:ext cx="8229600" cy="4441825"/>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Your God-given task</a:t>
            </a:r>
          </a:p>
          <a:p>
            <a:pPr eaLnBrk="1" hangingPunct="1">
              <a:buFont typeface="Arial" charset="0"/>
              <a:buChar char="•"/>
              <a:defRPr/>
            </a:pPr>
            <a:r>
              <a:rPr lang="en-US" dirty="0">
                <a:effectLst>
                  <a:outerShdw blurRad="38100" dist="38100" dir="2700000" algn="tl">
                    <a:srgbClr val="000000">
                      <a:alpha val="43137"/>
                    </a:srgbClr>
                  </a:outerShdw>
                </a:effectLst>
              </a:rPr>
              <a:t>Biblically based</a:t>
            </a:r>
          </a:p>
          <a:p>
            <a:pPr eaLnBrk="1" hangingPunct="1">
              <a:buFont typeface="Arial" charset="0"/>
              <a:buChar char="•"/>
              <a:defRPr/>
            </a:pPr>
            <a:r>
              <a:rPr lang="en-US" dirty="0">
                <a:effectLst>
                  <a:outerShdw blurRad="38100" dist="38100" dir="2700000" algn="tl">
                    <a:srgbClr val="000000">
                      <a:alpha val="43137"/>
                    </a:srgbClr>
                  </a:outerShdw>
                </a:effectLst>
              </a:rPr>
              <a:t>Unchanging</a:t>
            </a:r>
          </a:p>
          <a:p>
            <a:pPr eaLnBrk="1" hangingPunct="1">
              <a:buFont typeface="Arial" charset="0"/>
              <a:buChar char="•"/>
              <a:defRPr/>
            </a:pPr>
            <a:r>
              <a:rPr lang="en-US" dirty="0">
                <a:effectLst>
                  <a:outerShdw blurRad="38100" dist="38100" dir="2700000" algn="tl">
                    <a:srgbClr val="000000">
                      <a:alpha val="43137"/>
                    </a:srgbClr>
                  </a:outerShdw>
                </a:effectLst>
              </a:rPr>
              <a:t>Churches do not get to pick their mission</a:t>
            </a:r>
          </a:p>
          <a:p>
            <a:pPr eaLnBrk="1" hangingPunct="1">
              <a:buFont typeface="Arial" charset="0"/>
              <a:buChar char="•"/>
              <a:defRPr/>
            </a:pPr>
            <a:r>
              <a:rPr lang="en-US" dirty="0">
                <a:effectLst>
                  <a:outerShdw blurRad="38100" dist="38100" dir="2700000" algn="tl">
                    <a:srgbClr val="000000">
                      <a:alpha val="43137"/>
                    </a:srgbClr>
                  </a:outerShdw>
                </a:effectLst>
              </a:rPr>
              <a:t>The Church’s mission is the Great Commission</a:t>
            </a:r>
          </a:p>
          <a:p>
            <a:pPr eaLnBrk="1" hangingPunct="1">
              <a:buFont typeface="Arial" charset="0"/>
              <a:buChar char="•"/>
              <a:defRPr/>
            </a:pPr>
            <a:endParaRPr lang="en-US" dirty="0">
              <a:effectLst>
                <a:outerShdw blurRad="38100" dist="38100" dir="2700000" algn="tl">
                  <a:srgbClr val="000000">
                    <a:alpha val="43137"/>
                  </a:srgbClr>
                </a:outerShdw>
              </a:effectLst>
            </a:endParaRPr>
          </a:p>
          <a:p>
            <a:pPr marL="0" indent="0" eaLnBrk="1" hangingPunct="1">
              <a:buFont typeface="Arial" pitchFamily="34" charset="0"/>
              <a:buNone/>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2CF5-C8FA-42EC-AA30-9F2114E8122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box(out)">
                                      <p:cBhvr>
                                        <p:cTn id="7" dur="500"/>
                                        <p:tgtEl>
                                          <p:spTgt spid="77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box(out)">
                                      <p:cBhvr>
                                        <p:cTn id="12" dur="500"/>
                                        <p:tgtEl>
                                          <p:spTgt spid="77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animEffect transition="in" filter="box(out)">
                                      <p:cBhvr>
                                        <p:cTn id="17" dur="500"/>
                                        <p:tgtEl>
                                          <p:spTgt spid="77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7827">
                                            <p:txEl>
                                              <p:pRg st="4" end="4"/>
                                            </p:txEl>
                                          </p:spTgt>
                                        </p:tgtEl>
                                        <p:attrNameLst>
                                          <p:attrName>style.visibility</p:attrName>
                                        </p:attrNameLst>
                                      </p:cBhvr>
                                      <p:to>
                                        <p:strVal val="visible"/>
                                      </p:to>
                                    </p:set>
                                    <p:animEffect transition="in" filter="box(out)">
                                      <p:cBhvr>
                                        <p:cTn id="22" dur="5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defRPr/>
            </a:pPr>
            <a:r>
              <a:rPr lang="en-US" dirty="0">
                <a:effectLst>
                  <a:outerShdw blurRad="38100" dist="38100" dir="2700000" algn="tl">
                    <a:srgbClr val="000000">
                      <a:alpha val="43137"/>
                    </a:srgbClr>
                  </a:outerShdw>
                </a:effectLst>
              </a:rPr>
              <a:t>What is our Mission in the Church?</a:t>
            </a:r>
          </a:p>
        </p:txBody>
      </p:sp>
      <p:sp>
        <p:nvSpPr>
          <p:cNvPr id="3" name="Subtitle 2"/>
          <p:cNvSpPr>
            <a:spLocks noGrp="1"/>
          </p:cNvSpPr>
          <p:nvPr>
            <p:ph type="subTitle" idx="1"/>
          </p:nvPr>
        </p:nvSpPr>
        <p:spPr>
          <a:xfrm>
            <a:off x="457200" y="1295400"/>
            <a:ext cx="8305800" cy="4572000"/>
          </a:xfrm>
        </p:spPr>
        <p:txBody>
          <a:bodyPr/>
          <a:lstStyle/>
          <a:p>
            <a:pPr algn="l">
              <a:buFont typeface="Arial" charset="0"/>
              <a:buNone/>
              <a:defRPr/>
            </a:pPr>
            <a:endParaRPr lang="en-US" sz="1800" dirty="0"/>
          </a:p>
          <a:p>
            <a:pPr algn="l">
              <a:buFont typeface="Arial" charset="0"/>
              <a:buNone/>
              <a:defRPr/>
            </a:pPr>
            <a:r>
              <a:rPr lang="en-US" sz="4000" dirty="0">
                <a:effectLst>
                  <a:outerShdw blurRad="38100" dist="38100" dir="2700000" algn="tl">
                    <a:srgbClr val="000000">
                      <a:alpha val="43137"/>
                    </a:srgbClr>
                  </a:outerShdw>
                </a:effectLst>
              </a:rPr>
              <a:t>"Go therefore and make disciples of all the nations, baptizing them in the name of the Father and of the Son and of the Holy Spirit, teaching them to observe all things that I have commanded you; and lo, I am with you always, </a:t>
            </a:r>
            <a:r>
              <a:rPr lang="en-US" sz="4000" i="1" dirty="0">
                <a:effectLst>
                  <a:outerShdw blurRad="38100" dist="38100" dir="2700000" algn="tl">
                    <a:srgbClr val="000000">
                      <a:alpha val="43137"/>
                    </a:srgbClr>
                  </a:outerShdw>
                </a:effectLst>
              </a:rPr>
              <a:t>even </a:t>
            </a:r>
            <a:r>
              <a:rPr lang="en-US" sz="4000" dirty="0">
                <a:effectLst>
                  <a:outerShdw blurRad="38100" dist="38100" dir="2700000" algn="tl">
                    <a:srgbClr val="000000">
                      <a:alpha val="43137"/>
                    </a:srgbClr>
                  </a:outerShdw>
                </a:effectLst>
              </a:rPr>
              <a:t>to the end of the age." Amen.—Matthew 28:19-20</a:t>
            </a:r>
            <a:endParaRPr lang="en-US" sz="4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CCBB6-B770-4B8F-BB95-4802EFE4B7EA}"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pPr eaLnBrk="1" hangingPunct="1">
              <a:defRPr/>
            </a:pPr>
            <a:r>
              <a:rPr lang="en-US" dirty="0">
                <a:effectLst>
                  <a:outerShdw blurRad="38100" dist="38100" dir="2700000" algn="tl">
                    <a:srgbClr val="000000">
                      <a:alpha val="43137"/>
                    </a:srgbClr>
                  </a:outerShdw>
                </a:effectLst>
              </a:rPr>
              <a:t>Mission Statements</a:t>
            </a:r>
          </a:p>
        </p:txBody>
      </p:sp>
      <p:sp>
        <p:nvSpPr>
          <p:cNvPr id="4" name="Subtitle 3"/>
          <p:cNvSpPr>
            <a:spLocks noGrp="1"/>
          </p:cNvSpPr>
          <p:nvPr>
            <p:ph type="subTitle" idx="1"/>
          </p:nvPr>
        </p:nvSpPr>
        <p:spPr/>
        <p:txBody>
          <a:bodyPr/>
          <a:lstStyle/>
          <a:p>
            <a:pPr>
              <a:buFont typeface="Arial" charset="0"/>
              <a:buNone/>
              <a:defRPr/>
            </a:pPr>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FF0E4-E288-448A-9E71-B894893F4C93}"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p:spPr>
      </p:pic>
      <p:sp>
        <p:nvSpPr>
          <p:cNvPr id="2" name="Slide Number Placeholder 1"/>
          <p:cNvSpPr>
            <a:spLocks noGrp="1"/>
          </p:cNvSpPr>
          <p:nvPr>
            <p:ph type="sldNum" sz="quarter" idx="12"/>
          </p:nvPr>
        </p:nvSpPr>
        <p:spPr/>
        <p:txBody>
          <a:bodyPr/>
          <a:lstStyle/>
          <a:p>
            <a:pPr>
              <a:defRPr/>
            </a:pPr>
            <a:fld id="{22C4FECB-C9D2-4634-9439-7530385B8374}" type="slidenum">
              <a:rPr lang="en-US" smtClean="0"/>
              <a:pPr>
                <a:defRPr/>
              </a:pPr>
              <a:t>5</a:t>
            </a:fld>
            <a:endParaRPr lang="en-US"/>
          </a:p>
        </p:txBody>
      </p:sp>
    </p:spTree>
    <p:extLst>
      <p:ext uri="{BB962C8B-B14F-4D97-AF65-F5344CB8AC3E}">
        <p14:creationId xmlns:p14="http://schemas.microsoft.com/office/powerpoint/2010/main" val="2055521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Mission Statement</a:t>
            </a:r>
          </a:p>
        </p:txBody>
      </p:sp>
      <p:sp>
        <p:nvSpPr>
          <p:cNvPr id="84995" name="Rectangle 3"/>
          <p:cNvSpPr>
            <a:spLocks noGrp="1" noChangeArrowheads="1"/>
          </p:cNvSpPr>
          <p:nvPr>
            <p:ph type="body" idx="1"/>
          </p:nvPr>
        </p:nvSpPr>
        <p:spPr>
          <a:xfrm>
            <a:off x="457200" y="1600200"/>
            <a:ext cx="8229600" cy="47244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Many churches simply say, “We exist to make mature (obedient) disciples.”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10C50-F7FB-4773-84F6-A293661801C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Mission Statements</a:t>
            </a:r>
          </a:p>
        </p:txBody>
      </p:sp>
      <p:sp>
        <p:nvSpPr>
          <p:cNvPr id="86019" name="Rectangle 3"/>
          <p:cNvSpPr>
            <a:spLocks noGrp="1" noChangeArrowheads="1"/>
          </p:cNvSpPr>
          <p:nvPr>
            <p:ph type="body" idx="1"/>
          </p:nvPr>
        </p:nvSpPr>
        <p:spPr/>
        <p:txBody>
          <a:bodyPr/>
          <a:lstStyle/>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We live to transform lives by following and proclaiming Jesus Christ as Savior and Lord.</a:t>
            </a:r>
          </a:p>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Our mission is to help people know Christ and grow to be like Him.</a:t>
            </a:r>
          </a:p>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We exist to be a community which enables people from all backgrounds to become mature followers of Jesus Christ through the power of the Holy Spirit.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72A2D-77CA-48A6-B204-51C8AFFB73B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Mission Statements</a:t>
            </a:r>
          </a:p>
        </p:txBody>
      </p:sp>
      <p:sp>
        <p:nvSpPr>
          <p:cNvPr id="87043" name="Rectangle 3"/>
          <p:cNvSpPr>
            <a:spLocks noGrp="1" noChangeArrowheads="1"/>
          </p:cNvSpPr>
          <p:nvPr>
            <p:ph type="body" idx="1"/>
          </p:nvPr>
        </p:nvSpPr>
        <p:spPr>
          <a:xfrm>
            <a:off x="457200" y="1600200"/>
            <a:ext cx="8534400" cy="4525963"/>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We exist to equip God's people to do His work in His world.</a:t>
            </a:r>
          </a:p>
          <a:p>
            <a:pPr eaLnBrk="1" hangingPunct="1">
              <a:buFont typeface="Arial" charset="0"/>
              <a:buChar char="•"/>
              <a:defRPr/>
            </a:pPr>
            <a:r>
              <a:rPr lang="en-US" dirty="0">
                <a:effectLst>
                  <a:outerShdw blurRad="38100" dist="38100" dir="2700000" algn="tl">
                    <a:srgbClr val="000000">
                      <a:alpha val="43137"/>
                    </a:srgbClr>
                  </a:outerShdw>
                </a:effectLst>
              </a:rPr>
              <a:t>We exist to carry out the Great Commission, live out the Great Commandment, and serve the Great Commander. </a:t>
            </a:r>
          </a:p>
          <a:p>
            <a:pPr eaLnBrk="1" hangingPunct="1">
              <a:buFont typeface="Arial" charset="0"/>
              <a:buChar char="•"/>
              <a:defRPr/>
            </a:pPr>
            <a:r>
              <a:rPr lang="en-US" dirty="0">
                <a:effectLst>
                  <a:outerShdw blurRad="38100" dist="38100" dir="2700000" algn="tl">
                    <a:srgbClr val="000000">
                      <a:alpha val="43137"/>
                    </a:srgbClr>
                  </a:outerShdw>
                </a:effectLst>
              </a:rPr>
              <a:t>We are a family of faith, lovingly adopting lost children.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F735F-C3FC-4341-8370-7919FA3E49DC}"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Mission Statement</a:t>
            </a:r>
          </a:p>
        </p:txBody>
      </p:sp>
      <p:sp>
        <p:nvSpPr>
          <p:cNvPr id="84995" name="Rectangle 3"/>
          <p:cNvSpPr>
            <a:spLocks noGrp="1" noChangeArrowheads="1"/>
          </p:cNvSpPr>
          <p:nvPr>
            <p:ph type="body" idx="1"/>
          </p:nvPr>
        </p:nvSpPr>
        <p:spPr>
          <a:xfrm>
            <a:off x="457200" y="1600200"/>
            <a:ext cx="8229600" cy="47244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 purpose of our church is to glorify God by finding, keeping and building people.”</a:t>
            </a:r>
          </a:p>
          <a:p>
            <a:pPr eaLnBrk="1" hangingPunct="1">
              <a:buFont typeface="Arial" charset="0"/>
              <a:buChar char="•"/>
              <a:defRPr/>
            </a:pPr>
            <a:endParaRPr lang="en-US" dirty="0">
              <a:effectLst>
                <a:outerShdw blurRad="38100" dist="38100" dir="2700000" algn="tl">
                  <a:srgbClr val="000000">
                    <a:alpha val="43137"/>
                  </a:srgbClr>
                </a:outerShdw>
              </a:effectLst>
            </a:endParaRPr>
          </a:p>
          <a:p>
            <a:pPr eaLnBrk="1" hangingPunct="1">
              <a:buFont typeface="Arial" charset="0"/>
              <a:buNone/>
              <a:defRPr/>
            </a:pPr>
            <a:r>
              <a:rPr lang="en-US" dirty="0">
                <a:effectLst>
                  <a:outerShdw blurRad="38100" dist="38100" dir="2700000" algn="tl">
                    <a:srgbClr val="000000">
                      <a:alpha val="43137"/>
                    </a:srgbClr>
                  </a:outerShdw>
                </a:effectLst>
              </a:rPr>
              <a:t>		Gary McIntosh, </a:t>
            </a:r>
            <a:r>
              <a:rPr lang="en-US" i="1" dirty="0">
                <a:effectLst>
                  <a:outerShdw blurRad="38100" dist="38100" dir="2700000" algn="tl">
                    <a:srgbClr val="000000">
                      <a:alpha val="43137"/>
                    </a:srgbClr>
                  </a:outerShdw>
                </a:effectLst>
              </a:rPr>
              <a:t>One Size Doesn’t Fit All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4207D-4293-43FB-8538-19B0467D8781}"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Mission Statement</a:t>
            </a:r>
          </a:p>
        </p:txBody>
      </p:sp>
      <p:sp>
        <p:nvSpPr>
          <p:cNvPr id="84995" name="Rectangle 3"/>
          <p:cNvSpPr>
            <a:spLocks noGrp="1" noChangeArrowheads="1"/>
          </p:cNvSpPr>
          <p:nvPr>
            <p:ph type="body" idx="1"/>
          </p:nvPr>
        </p:nvSpPr>
        <p:spPr>
          <a:xfrm>
            <a:off x="457200" y="1600200"/>
            <a:ext cx="8229600" cy="47244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“Our mission is to make more and better disciples.”</a:t>
            </a:r>
          </a:p>
          <a:p>
            <a:pPr marL="0" indent="0" eaLnBrk="1" hangingPunct="1">
              <a:buFont typeface="Arial" pitchFamily="34" charset="0"/>
              <a:buNone/>
              <a:defRPr/>
            </a:pPr>
            <a:r>
              <a:rPr lang="en-US" dirty="0">
                <a:effectLst>
                  <a:outerShdw blurRad="38100" dist="38100" dir="2700000" algn="tl">
                    <a:srgbClr val="000000">
                      <a:alpha val="43137"/>
                    </a:srgbClr>
                  </a:outerShdw>
                </a:effectLst>
              </a:rPr>
              <a:t>	Holyoke, Colorado</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B943E-73C7-4701-B227-ED5F42A2D25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97A84-0808-4039-9673-35424FC0934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9"/>
          <p:cNvSpPr>
            <a:spLocks noGrp="1"/>
          </p:cNvSpPr>
          <p:nvPr>
            <p:ph type="body" sz="half" idx="2"/>
          </p:nvPr>
        </p:nvSpPr>
        <p:spPr>
          <a:xfrm>
            <a:off x="6400800" y="6039255"/>
            <a:ext cx="2574334" cy="804862"/>
          </a:xfrm>
        </p:spPr>
        <p:txBody>
          <a:bodyPr/>
          <a:lstStyle/>
          <a:p>
            <a:r>
              <a:rPr lang="en-US" sz="3600" b="1" dirty="0">
                <a:effectLst>
                  <a:outerShdw blurRad="38100" dist="38100" dir="2700000" algn="tl">
                    <a:srgbClr val="000000">
                      <a:alpha val="43137"/>
                    </a:srgbClr>
                  </a:outerShdw>
                </a:effectLst>
              </a:rPr>
              <a:t>The Mission</a:t>
            </a:r>
          </a:p>
        </p:txBody>
      </p:sp>
      <p:sp>
        <p:nvSpPr>
          <p:cNvPr id="12" name="Rectangle 11"/>
          <p:cNvSpPr/>
          <p:nvPr/>
        </p:nvSpPr>
        <p:spPr>
          <a:xfrm>
            <a:off x="5723867" y="5181600"/>
            <a:ext cx="3258969" cy="646331"/>
          </a:xfrm>
          <a:prstGeom prst="rect">
            <a:avLst/>
          </a:prstGeom>
        </p:spPr>
        <p:txBody>
          <a:bodyPr wrap="non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The Core Beliefs</a:t>
            </a: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97643" y="5518972"/>
            <a:ext cx="1926224" cy="19602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881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6000" dirty="0">
                <a:effectLst>
                  <a:outerShdw blurRad="38100" dist="38100" dir="2700000" algn="tl">
                    <a:srgbClr val="000000">
                      <a:alpha val="43137"/>
                    </a:srgbClr>
                  </a:outerShdw>
                </a:effectLst>
              </a:rPr>
              <a:t>Focusing on Core Beliefs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7DF52-86E2-46DB-B3ED-62116F6C7F0F}"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0180" name="Content Placeholder 2"/>
          <p:cNvSpPr>
            <a:spLocks noGrp="1"/>
          </p:cNvSpPr>
          <p:nvPr>
            <p:ph idx="1"/>
          </p:nvPr>
        </p:nvSpPr>
        <p:spPr/>
        <p:txBody>
          <a:bodyPr/>
          <a:lstStyle/>
          <a:p>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Core Beliefs are not . .  .</a:t>
            </a:r>
          </a:p>
        </p:txBody>
      </p:sp>
      <p:sp>
        <p:nvSpPr>
          <p:cNvPr id="29699"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Clarity begins by understanding what they are NOT. </a:t>
            </a:r>
          </a:p>
          <a:p>
            <a:pPr lvl="1" eaLnBrk="1" hangingPunct="1">
              <a:buFont typeface="Wingdings" panose="05000000000000000000" pitchFamily="2" charset="2"/>
              <a:buChar char="Ø"/>
              <a:defRPr/>
            </a:pPr>
            <a:r>
              <a:rPr lang="en-US" dirty="0">
                <a:effectLst>
                  <a:outerShdw blurRad="38100" dist="38100" dir="2700000" algn="tl">
                    <a:srgbClr val="000000">
                      <a:alpha val="43137"/>
                    </a:srgbClr>
                  </a:outerShdw>
                </a:effectLst>
              </a:rPr>
              <a:t>Core beliefs are </a:t>
            </a:r>
            <a:r>
              <a:rPr lang="en-US" u="sng"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a comprehensive recitation of fundamental theological beliefs.</a:t>
            </a:r>
          </a:p>
          <a:p>
            <a:pPr lvl="1" eaLnBrk="1" hangingPunct="1">
              <a:buFont typeface="Wingdings" panose="05000000000000000000" pitchFamily="2" charset="2"/>
              <a:buChar char="Ø"/>
              <a:defRPr/>
            </a:pPr>
            <a:r>
              <a:rPr lang="en-US" dirty="0">
                <a:effectLst>
                  <a:outerShdw blurRad="38100" dist="38100" dir="2700000" algn="tl">
                    <a:srgbClr val="000000">
                      <a:alpha val="43137"/>
                    </a:srgbClr>
                  </a:outerShdw>
                </a:effectLst>
              </a:rPr>
              <a:t>Core beliefs are </a:t>
            </a:r>
            <a:r>
              <a:rPr lang="en-US" u="sng"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a doctrinal statement rehearsing your entire belief system.</a:t>
            </a:r>
          </a:p>
          <a:p>
            <a:pPr lvl="1" eaLnBrk="1" hangingPunct="1">
              <a:buFont typeface="Wingdings" panose="05000000000000000000" pitchFamily="2" charset="2"/>
              <a:buChar char="Ø"/>
              <a:defRPr/>
            </a:pPr>
            <a:r>
              <a:rPr lang="en-US" dirty="0">
                <a:effectLst>
                  <a:outerShdw blurRad="38100" dist="38100" dir="2700000" algn="tl">
                    <a:srgbClr val="000000">
                      <a:alpha val="43137"/>
                    </a:srgbClr>
                  </a:outerShdw>
                </a:effectLst>
              </a:rPr>
              <a:t>Core beliefs are </a:t>
            </a:r>
            <a:r>
              <a:rPr lang="en-US" u="sng"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your statement of faith.</a:t>
            </a:r>
          </a:p>
          <a:p>
            <a:pPr lvl="1" eaLnBrk="1" hangingPunct="1">
              <a:buFont typeface="Wingdings" panose="05000000000000000000" pitchFamily="2" charset="2"/>
              <a:buChar char="Ø"/>
              <a:defRPr/>
            </a:pPr>
            <a:r>
              <a:rPr lang="en-US" dirty="0">
                <a:effectLst>
                  <a:outerShdw blurRad="38100" dist="38100" dir="2700000" algn="tl">
                    <a:srgbClr val="000000">
                      <a:alpha val="43137"/>
                    </a:srgbClr>
                  </a:outerShdw>
                </a:effectLst>
              </a:rPr>
              <a:t>Core beliefs are </a:t>
            </a:r>
            <a:r>
              <a:rPr lang="en-US" u="sng"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values.  Values flow from your core beliefs.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2A4CB-D769-412B-AFED-5442DCB4832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ow Not to Assimilate"/>
          <p:cNvPicPr>
            <a:picLocks noGrp="1" noChangeAspect="1" noChangeArrowheads="1"/>
          </p:cNvPicPr>
          <p:nvPr>
            <p:ph/>
          </p:nvPr>
        </p:nvPicPr>
        <p:blipFill>
          <a:blip r:embed="rId3" cstate="screen">
            <a:extLst>
              <a:ext uri="{28A0092B-C50C-407E-A947-70E740481C1C}">
                <a14:useLocalDpi xmlns:a14="http://schemas.microsoft.com/office/drawing/2010/main"/>
              </a:ext>
            </a:extLst>
          </a:blip>
          <a:srcRect/>
          <a:stretch>
            <a:fillRect/>
          </a:stretch>
        </p:blipFill>
        <p:spPr>
          <a:xfrm>
            <a:off x="1687513" y="0"/>
            <a:ext cx="6181725" cy="6858000"/>
          </a:xfr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87DE6-8390-49E1-B384-4168FAFF86A8}"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3EFA8DE5-9B56-1C7F-D938-A5FE8A2B3E97}"/>
              </a:ext>
            </a:extLst>
          </p:cNvPr>
          <p:cNvSpPr txBox="1">
            <a:spLocks/>
          </p:cNvSpPr>
          <p:nvPr/>
        </p:nvSpPr>
        <p:spPr bwMode="auto">
          <a:xfrm>
            <a:off x="1720056" y="6019800"/>
            <a:ext cx="6116638" cy="838200"/>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"Some churches use the acronym TULIP to remember their beliefs. We use CHRYSANTHEMUM."</a:t>
            </a:r>
          </a:p>
        </p:txBody>
      </p:sp>
      <p:sp>
        <p:nvSpPr>
          <p:cNvPr id="4" name="Title 1">
            <a:extLst>
              <a:ext uri="{FF2B5EF4-FFF2-40B4-BE49-F238E27FC236}">
                <a16:creationId xmlns:a16="http://schemas.microsoft.com/office/drawing/2014/main" id="{92D9BBC6-05AC-2734-257B-92DC0B103B0F}"/>
              </a:ext>
            </a:extLst>
          </p:cNvPr>
          <p:cNvSpPr txBox="1">
            <a:spLocks/>
          </p:cNvSpPr>
          <p:nvPr/>
        </p:nvSpPr>
        <p:spPr bwMode="auto">
          <a:xfrm>
            <a:off x="2895600" y="304800"/>
            <a:ext cx="4648200" cy="304800"/>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IVY HILL CHURCH MEMBERSHIP CLASS</a:t>
            </a:r>
          </a:p>
        </p:txBody>
      </p:sp>
      <p:sp>
        <p:nvSpPr>
          <p:cNvPr id="5" name="Title 1">
            <a:extLst>
              <a:ext uri="{FF2B5EF4-FFF2-40B4-BE49-F238E27FC236}">
                <a16:creationId xmlns:a16="http://schemas.microsoft.com/office/drawing/2014/main" id="{9B018DB3-9A80-C7CD-DAE9-097CA2269D51}"/>
              </a:ext>
            </a:extLst>
          </p:cNvPr>
          <p:cNvSpPr txBox="1">
            <a:spLocks/>
          </p:cNvSpPr>
          <p:nvPr/>
        </p:nvSpPr>
        <p:spPr bwMode="auto">
          <a:xfrm>
            <a:off x="2895600" y="668217"/>
            <a:ext cx="1133764" cy="3047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CREEDAL STATEMENT</a:t>
            </a:r>
          </a:p>
        </p:txBody>
      </p:sp>
      <p:sp>
        <p:nvSpPr>
          <p:cNvPr id="7" name="Title 1">
            <a:extLst>
              <a:ext uri="{FF2B5EF4-FFF2-40B4-BE49-F238E27FC236}">
                <a16:creationId xmlns:a16="http://schemas.microsoft.com/office/drawing/2014/main" id="{4C333985-ACE2-782C-F3A1-1C1046E1FA58}"/>
              </a:ext>
            </a:extLst>
          </p:cNvPr>
          <p:cNvSpPr txBox="1">
            <a:spLocks/>
          </p:cNvSpPr>
          <p:nvPr/>
        </p:nvSpPr>
        <p:spPr bwMode="auto">
          <a:xfrm>
            <a:off x="4061551" y="668217"/>
            <a:ext cx="1163960" cy="3047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DUTIES &amp; OBLIGATIONS</a:t>
            </a:r>
          </a:p>
        </p:txBody>
      </p:sp>
      <p:sp>
        <p:nvSpPr>
          <p:cNvPr id="8" name="Title 1">
            <a:extLst>
              <a:ext uri="{FF2B5EF4-FFF2-40B4-BE49-F238E27FC236}">
                <a16:creationId xmlns:a16="http://schemas.microsoft.com/office/drawing/2014/main" id="{696DC48F-50B4-9F75-1E62-C2B4D15E1ED2}"/>
              </a:ext>
            </a:extLst>
          </p:cNvPr>
          <p:cNvSpPr txBox="1">
            <a:spLocks/>
          </p:cNvSpPr>
          <p:nvPr/>
        </p:nvSpPr>
        <p:spPr bwMode="auto">
          <a:xfrm>
            <a:off x="5235089" y="668217"/>
            <a:ext cx="1133764" cy="3047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THEOLOGICAL VOCABULARY</a:t>
            </a:r>
          </a:p>
        </p:txBody>
      </p:sp>
      <p:sp>
        <p:nvSpPr>
          <p:cNvPr id="9" name="Title 1">
            <a:extLst>
              <a:ext uri="{FF2B5EF4-FFF2-40B4-BE49-F238E27FC236}">
                <a16:creationId xmlns:a16="http://schemas.microsoft.com/office/drawing/2014/main" id="{B95A987B-EA60-7F94-2FD7-4A231CCF99A8}"/>
              </a:ext>
            </a:extLst>
          </p:cNvPr>
          <p:cNvSpPr txBox="1">
            <a:spLocks/>
          </p:cNvSpPr>
          <p:nvPr/>
        </p:nvSpPr>
        <p:spPr bwMode="auto">
          <a:xfrm>
            <a:off x="6401040" y="668217"/>
            <a:ext cx="1163960" cy="3047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WORSHIP ETIQUETTE</a:t>
            </a:r>
          </a:p>
        </p:txBody>
      </p:sp>
      <p:sp>
        <p:nvSpPr>
          <p:cNvPr id="10" name="Title 1">
            <a:extLst>
              <a:ext uri="{FF2B5EF4-FFF2-40B4-BE49-F238E27FC236}">
                <a16:creationId xmlns:a16="http://schemas.microsoft.com/office/drawing/2014/main" id="{B25289E0-2F93-8A16-9260-98465030110F}"/>
              </a:ext>
            </a:extLst>
          </p:cNvPr>
          <p:cNvSpPr txBox="1">
            <a:spLocks/>
          </p:cNvSpPr>
          <p:nvPr/>
        </p:nvSpPr>
        <p:spPr bwMode="auto">
          <a:xfrm>
            <a:off x="5250162" y="1934310"/>
            <a:ext cx="1133764" cy="3047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DRESS</a:t>
            </a:r>
            <a:br>
              <a:rPr kumimoji="0" lang="en-US" sz="1200" b="1" i="0" u="none" strike="noStrike" kern="1200" cap="none" spc="0" normalizeH="0" baseline="0" noProof="0" dirty="0">
                <a:ln>
                  <a:noFill/>
                </a:ln>
                <a:solidFill>
                  <a:prstClr val="black"/>
                </a:solidFill>
                <a:effectLst/>
                <a:uLnTx/>
                <a:uFillTx/>
                <a:latin typeface="Calibri"/>
                <a:ea typeface="+mn-ea"/>
                <a:cs typeface="+mn-cs"/>
              </a:rPr>
            </a:br>
            <a:r>
              <a:rPr kumimoji="0" lang="en-US" sz="1200" b="1" i="0" u="none" strike="noStrike" kern="1200" cap="none" spc="0" normalizeH="0" baseline="0" noProof="0" dirty="0">
                <a:ln>
                  <a:noFill/>
                </a:ln>
                <a:solidFill>
                  <a:prstClr val="black"/>
                </a:solidFill>
                <a:effectLst/>
                <a:uLnTx/>
                <a:uFillTx/>
                <a:latin typeface="Calibri"/>
                <a:ea typeface="+mn-ea"/>
                <a:cs typeface="+mn-cs"/>
              </a:rPr>
              <a:t>CODE</a:t>
            </a:r>
          </a:p>
        </p:txBody>
      </p:sp>
      <p:sp>
        <p:nvSpPr>
          <p:cNvPr id="11" name="Title 1">
            <a:extLst>
              <a:ext uri="{FF2B5EF4-FFF2-40B4-BE49-F238E27FC236}">
                <a16:creationId xmlns:a16="http://schemas.microsoft.com/office/drawing/2014/main" id="{5DFAB91C-4B70-806D-6290-6EE09EBE34DC}"/>
              </a:ext>
            </a:extLst>
          </p:cNvPr>
          <p:cNvSpPr txBox="1">
            <a:spLocks/>
          </p:cNvSpPr>
          <p:nvPr/>
        </p:nvSpPr>
        <p:spPr bwMode="auto">
          <a:xfrm>
            <a:off x="6425819" y="1577593"/>
            <a:ext cx="1133764" cy="3047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PARKING PROCEDURES</a:t>
            </a:r>
          </a:p>
        </p:txBody>
      </p:sp>
      <p:sp>
        <p:nvSpPr>
          <p:cNvPr id="12" name="Title 1">
            <a:extLst>
              <a:ext uri="{FF2B5EF4-FFF2-40B4-BE49-F238E27FC236}">
                <a16:creationId xmlns:a16="http://schemas.microsoft.com/office/drawing/2014/main" id="{60D61DDE-EE26-15D4-213D-0EA48A43E589}"/>
              </a:ext>
            </a:extLst>
          </p:cNvPr>
          <p:cNvSpPr txBox="1">
            <a:spLocks/>
          </p:cNvSpPr>
          <p:nvPr/>
        </p:nvSpPr>
        <p:spPr bwMode="auto">
          <a:xfrm>
            <a:off x="6375577" y="2763298"/>
            <a:ext cx="1133764" cy="304799"/>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UNSPOKEN EXPECTATIONS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Core Beliefs Are . . .</a:t>
            </a:r>
          </a:p>
        </p:txBody>
      </p:sp>
      <p:sp>
        <p:nvSpPr>
          <p:cNvPr id="36867" name="Rectangle 3"/>
          <p:cNvSpPr>
            <a:spLocks noGrp="1" noChangeArrowheads="1"/>
          </p:cNvSpPr>
          <p:nvPr>
            <p:ph type="body" idx="1"/>
          </p:nvPr>
        </p:nvSpPr>
        <p:spPr>
          <a:xfrm>
            <a:off x="457200" y="1600200"/>
            <a:ext cx="8229600" cy="46482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Core beliefs are those beliefs that significantly impact who you are</a:t>
            </a:r>
          </a:p>
          <a:p>
            <a:pPr eaLnBrk="1" hangingPunct="1">
              <a:buFont typeface="Arial" charset="0"/>
              <a:buChar char="•"/>
              <a:defRPr/>
            </a:pPr>
            <a:r>
              <a:rPr lang="en-US" dirty="0">
                <a:effectLst>
                  <a:outerShdw blurRad="38100" dist="38100" dir="2700000" algn="tl">
                    <a:srgbClr val="000000">
                      <a:alpha val="43137"/>
                    </a:srgbClr>
                  </a:outerShdw>
                </a:effectLst>
              </a:rPr>
              <a:t>Core beliefs “define” who you are.  </a:t>
            </a:r>
          </a:p>
          <a:p>
            <a:pPr lvl="1" eaLnBrk="1" hangingPunct="1">
              <a:buFont typeface="Arial" charset="0"/>
              <a:buChar char="–"/>
              <a:defRPr/>
            </a:pPr>
            <a:r>
              <a:rPr lang="en-US" dirty="0">
                <a:effectLst>
                  <a:outerShdw blurRad="38100" dist="38100" dir="2700000" algn="tl">
                    <a:srgbClr val="000000">
                      <a:alpha val="43137"/>
                    </a:srgbClr>
                  </a:outerShdw>
                </a:effectLst>
              </a:rPr>
              <a:t>If someone read your core beliefs and knew nothing else about you, they would know who you are at your very center. </a:t>
            </a:r>
          </a:p>
          <a:p>
            <a:pPr lvl="1" eaLnBrk="1" hangingPunct="1">
              <a:buFont typeface="Arial" charset="0"/>
              <a:buChar char="–"/>
              <a:defRPr/>
            </a:pPr>
            <a:r>
              <a:rPr lang="en-US" dirty="0">
                <a:effectLst>
                  <a:outerShdw blurRad="38100" dist="38100" dir="2700000" algn="tl">
                    <a:srgbClr val="000000">
                      <a:alpha val="43137"/>
                    </a:srgbClr>
                  </a:outerShdw>
                </a:effectLst>
              </a:rPr>
              <a:t>If one of your Core Beliefs were not true, was changed or removed you would cease to be who you are.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7E26E-B4EC-4C9A-80AF-1BE37769ED63}"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a:t>By way of reminder, here are some descriptions of Core Beliefs and Core Values/Behaviors.</a:t>
            </a:r>
          </a:p>
        </p:txBody>
      </p:sp>
      <p:sp>
        <p:nvSpPr>
          <p:cNvPr id="3" name="Slide Number Placeholder 2"/>
          <p:cNvSpPr>
            <a:spLocks noGrp="1"/>
          </p:cNvSpPr>
          <p:nvPr>
            <p:ph type="sldNum" sz="quarter" idx="12"/>
          </p:nvPr>
        </p:nvSpPr>
        <p:spPr/>
        <p:txBody>
          <a:bodyPr/>
          <a:lstStyle/>
          <a:p>
            <a:pPr>
              <a:defRPr/>
            </a:pPr>
            <a:fld id="{1C7CF9E3-A1DB-46CE-B63B-34867FFF847F}" type="slidenum">
              <a:rPr lang="en-US" smtClean="0"/>
              <a:pPr>
                <a:defRPr/>
              </a:pPr>
              <a:t>6</a:t>
            </a:fld>
            <a:endParaRPr lang="en-US"/>
          </a:p>
        </p:txBody>
      </p:sp>
    </p:spTree>
    <p:extLst>
      <p:ext uri="{BB962C8B-B14F-4D97-AF65-F5344CB8AC3E}">
        <p14:creationId xmlns:p14="http://schemas.microsoft.com/office/powerpoint/2010/main" val="3149600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Core Beliefs are  . . .</a:t>
            </a:r>
          </a:p>
        </p:txBody>
      </p:sp>
      <p:sp>
        <p:nvSpPr>
          <p:cNvPr id="37891"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Core beliefs are the biblical foundation for all you do.  </a:t>
            </a:r>
          </a:p>
          <a:p>
            <a:pPr lvl="1" eaLnBrk="1" hangingPunct="1">
              <a:buFont typeface="Arial" charset="0"/>
              <a:buChar char="–"/>
              <a:defRPr/>
            </a:pPr>
            <a:r>
              <a:rPr lang="en-US" dirty="0">
                <a:effectLst>
                  <a:outerShdw blurRad="38100" dist="38100" dir="2700000" algn="tl">
                    <a:srgbClr val="000000">
                      <a:alpha val="43137"/>
                    </a:srgbClr>
                  </a:outerShdw>
                </a:effectLst>
              </a:rPr>
              <a:t>You do what you do because you believe these things are true.</a:t>
            </a:r>
          </a:p>
          <a:p>
            <a:pPr eaLnBrk="1" hangingPunct="1">
              <a:buFont typeface="Arial" charset="0"/>
              <a:buChar char="•"/>
              <a:defRPr/>
            </a:pPr>
            <a:r>
              <a:rPr lang="en-US" dirty="0">
                <a:effectLst>
                  <a:outerShdw blurRad="38100" dist="38100" dir="2700000" algn="tl">
                    <a:srgbClr val="000000">
                      <a:alpha val="43137"/>
                    </a:srgbClr>
                  </a:outerShdw>
                </a:effectLst>
              </a:rPr>
              <a:t>Core beliefs impact, in some way or another, virtually everything you do.</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E5724-ADBF-4F1B-A006-DD78EC6EE03A}"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State Core Beliefs . . . </a:t>
            </a:r>
          </a:p>
        </p:txBody>
      </p:sp>
      <p:sp>
        <p:nvSpPr>
          <p:cNvPr id="38915"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Briefly.  </a:t>
            </a:r>
          </a:p>
          <a:p>
            <a:pPr eaLnBrk="1" hangingPunct="1">
              <a:buFont typeface="Arial" charset="0"/>
              <a:buChar char="•"/>
              <a:defRPr/>
            </a:pPr>
            <a:r>
              <a:rPr lang="en-US" dirty="0">
                <a:effectLst>
                  <a:outerShdw blurRad="38100" dist="38100" dir="2700000" algn="tl">
                    <a:srgbClr val="000000">
                      <a:alpha val="43137"/>
                    </a:srgbClr>
                  </a:outerShdw>
                </a:effectLst>
              </a:rPr>
              <a:t>As simply as possible.  These are not comprehensive statements articulating the nuances of a biblical truth or doctrine.</a:t>
            </a:r>
          </a:p>
          <a:p>
            <a:pPr eaLnBrk="1" hangingPunct="1">
              <a:buFont typeface="Arial" charset="0"/>
              <a:buChar char="•"/>
              <a:defRPr/>
            </a:pPr>
            <a:r>
              <a:rPr lang="en-US" dirty="0">
                <a:effectLst>
                  <a:outerShdw blurRad="38100" dist="38100" dir="2700000" algn="tl">
                    <a:srgbClr val="000000">
                      <a:alpha val="43137"/>
                    </a:srgbClr>
                  </a:outerShdw>
                </a:effectLst>
              </a:rPr>
              <a:t>Avoid obscure theological terms, Christian terminology and “churchy” language.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6BFA1-609D-4AA0-A29F-51ACC0011AF0}"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State Core Beliefs . . . </a:t>
            </a:r>
          </a:p>
        </p:txBody>
      </p:sp>
      <p:sp>
        <p:nvSpPr>
          <p:cNvPr id="29699" name="Rectangle 3"/>
          <p:cNvSpPr>
            <a:spLocks noGrp="1" noChangeArrowheads="1"/>
          </p:cNvSpPr>
          <p:nvPr>
            <p:ph type="body" idx="1"/>
          </p:nvPr>
        </p:nvSpPr>
        <p:spPr>
          <a:xfrm>
            <a:off x="457200" y="1600200"/>
            <a:ext cx="8229600" cy="48006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Think “Common Language”, in the sense that an unchurched person just off the street could readily understand.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42367-18DF-40DE-AA33-532F5BC45C96}"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How Do We State Core Beliefs?</a:t>
            </a:r>
          </a:p>
        </p:txBody>
      </p:sp>
      <p:sp>
        <p:nvSpPr>
          <p:cNvPr id="30723"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Use words that will create a teaching moment.</a:t>
            </a:r>
          </a:p>
          <a:p>
            <a:pPr eaLnBrk="1" hangingPunct="1">
              <a:buFont typeface="Arial" charset="0"/>
              <a:buChar char="•"/>
              <a:defRPr/>
            </a:pPr>
            <a:endParaRPr lang="en-US" dirty="0">
              <a:effectLst>
                <a:outerShdw blurRad="38100" dist="38100" dir="2700000" algn="tl">
                  <a:srgbClr val="000000">
                    <a:alpha val="43137"/>
                  </a:srgbClr>
                </a:outerShdw>
              </a:effectLst>
            </a:endParaRPr>
          </a:p>
          <a:p>
            <a:pPr eaLnBrk="1" hangingPunct="1">
              <a:buFont typeface="Arial" charset="0"/>
              <a:buChar char="•"/>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They open doors  for further conversation.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F2E4FF-25A9-4219-9DB5-90DC11857FD4}"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Core beliefs are used to . . . </a:t>
            </a:r>
          </a:p>
        </p:txBody>
      </p:sp>
      <p:sp>
        <p:nvSpPr>
          <p:cNvPr id="112643"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They are… </a:t>
            </a:r>
          </a:p>
          <a:p>
            <a:pPr lvl="1" eaLnBrk="1" hangingPunct="1">
              <a:buFont typeface="Arial" charset="0"/>
              <a:buChar char="–"/>
              <a:defRPr/>
            </a:pPr>
            <a:r>
              <a:rPr lang="en-US" dirty="0">
                <a:effectLst>
                  <a:outerShdw blurRad="38100" dist="38100" dir="2700000" algn="tl">
                    <a:srgbClr val="000000">
                      <a:alpha val="43137"/>
                    </a:srgbClr>
                  </a:outerShdw>
                </a:effectLst>
              </a:rPr>
              <a:t>The “leading edge” of declaring a vital, deep and often complex Biblical truth.</a:t>
            </a:r>
          </a:p>
          <a:p>
            <a:pPr lvl="1" eaLnBrk="1" hangingPunct="1">
              <a:buFont typeface="Arial" charset="0"/>
              <a:buChar char="–"/>
              <a:defRPr/>
            </a:pPr>
            <a:r>
              <a:rPr lang="en-US" dirty="0">
                <a:effectLst>
                  <a:outerShdw blurRad="38100" dist="38100" dir="2700000" algn="tl">
                    <a:srgbClr val="000000">
                      <a:alpha val="43137"/>
                    </a:srgbClr>
                  </a:outerShdw>
                </a:effectLst>
              </a:rPr>
              <a:t>“Taught through” annually.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62C84-065B-499A-BEE1-58149A491D36}"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How Are Core Beliefs Used?</a:t>
            </a:r>
          </a:p>
        </p:txBody>
      </p:sp>
      <p:sp>
        <p:nvSpPr>
          <p:cNvPr id="43011"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They are…</a:t>
            </a:r>
          </a:p>
          <a:p>
            <a:pPr lvl="1" eaLnBrk="1" hangingPunct="1">
              <a:buFont typeface="Arial" charset="0"/>
              <a:buChar char="–"/>
              <a:defRPr/>
            </a:pPr>
            <a:r>
              <a:rPr lang="en-US" dirty="0">
                <a:effectLst>
                  <a:outerShdw blurRad="38100" dist="38100" dir="2700000" algn="tl">
                    <a:srgbClr val="000000">
                      <a:alpha val="43137"/>
                    </a:srgbClr>
                  </a:outerShdw>
                </a:effectLst>
              </a:rPr>
              <a:t>Printed and are used a part of the process of “introducing” the church to an inquirer or potential member.  They would be reviewed as part of a new member orientation process.</a:t>
            </a:r>
          </a:p>
          <a:p>
            <a:pPr marL="457200" lvl="1" indent="0" eaLnBrk="1" hangingPunct="1">
              <a:buNone/>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Part of a cluster of “defining declarations” – your Core Beliefs, Core Values, Mission and Vision Statements.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5A4B0-75BA-4E13-BCFF-E5DA4D94B1A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Focusing on Core </a:t>
            </a:r>
            <a:r>
              <a:rPr lang="en-US" b="1" u="sng" dirty="0">
                <a:effectLst>
                  <a:outerShdw blurRad="38100" dist="38100" dir="2700000" algn="tl">
                    <a:srgbClr val="000000">
                      <a:alpha val="43137"/>
                    </a:srgbClr>
                  </a:outerShdw>
                </a:effectLst>
              </a:rPr>
              <a:t>Values</a:t>
            </a:r>
          </a:p>
        </p:txBody>
      </p:sp>
      <p:sp>
        <p:nvSpPr>
          <p:cNvPr id="59395" name="Content Placeholder 3"/>
          <p:cNvSpPr>
            <a:spLocks noGrp="1"/>
          </p:cNvSpPr>
          <p:nvPr>
            <p:ph idx="1"/>
          </p:nvPr>
        </p:nvSpPr>
        <p:spPr/>
        <p:txBody>
          <a:bodyPr/>
          <a:lstStyle/>
          <a:p>
            <a:endParaRPr lang="en-US" alt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2B17D-E0C7-493A-B1C1-5CD0F1C609B8}"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Core Values</a:t>
            </a:r>
          </a:p>
        </p:txBody>
      </p:sp>
      <p:sp>
        <p:nvSpPr>
          <p:cNvPr id="44035"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Not an academic statement listing your entire value system</a:t>
            </a:r>
          </a:p>
          <a:p>
            <a:pPr marL="0" indent="0" eaLnBrk="1" hangingPunct="1">
              <a:buNone/>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Identification and articulation of those values that significantly impact who you are and </a:t>
            </a:r>
            <a:r>
              <a:rPr lang="en-US" u="sng" dirty="0">
                <a:effectLst>
                  <a:outerShdw blurRad="38100" dist="38100" dir="2700000" algn="tl">
                    <a:srgbClr val="000000">
                      <a:alpha val="43137"/>
                    </a:srgbClr>
                  </a:outerShdw>
                </a:effectLst>
              </a:rPr>
              <a:t>what you do</a:t>
            </a:r>
          </a:p>
          <a:p>
            <a:pPr marL="0" indent="0" eaLnBrk="1" hangingPunct="1">
              <a:buNone/>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The things that motivate you and shape what you do, not what you say</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F4E39-BD39-4343-ABBF-A25180197E03}"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Core Values</a:t>
            </a:r>
          </a:p>
        </p:txBody>
      </p:sp>
      <p:sp>
        <p:nvSpPr>
          <p:cNvPr id="45059"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Ministry principles by which you live</a:t>
            </a:r>
          </a:p>
          <a:p>
            <a:pPr eaLnBrk="1" hangingPunct="1">
              <a:buFont typeface="Arial" charset="0"/>
              <a:buChar char="•"/>
              <a:defRPr/>
            </a:pPr>
            <a:r>
              <a:rPr lang="en-US" dirty="0">
                <a:effectLst>
                  <a:outerShdw blurRad="38100" dist="38100" dir="2700000" algn="tl">
                    <a:srgbClr val="000000">
                      <a:alpha val="43137"/>
                    </a:srgbClr>
                  </a:outerShdw>
                </a:effectLst>
              </a:rPr>
              <a:t>The things for which you will spend your lives</a:t>
            </a:r>
          </a:p>
          <a:p>
            <a:pPr eaLnBrk="1" hangingPunct="1">
              <a:buFont typeface="Arial" charset="0"/>
              <a:buChar char="•"/>
              <a:defRPr/>
            </a:pPr>
            <a:r>
              <a:rPr lang="en-US" dirty="0">
                <a:effectLst>
                  <a:outerShdw blurRad="38100" dist="38100" dir="2700000" algn="tl">
                    <a:srgbClr val="000000">
                      <a:alpha val="43137"/>
                    </a:srgbClr>
                  </a:outerShdw>
                </a:effectLst>
              </a:rPr>
              <a:t>The values you are prepared to die for</a:t>
            </a:r>
          </a:p>
          <a:p>
            <a:pPr eaLnBrk="1" hangingPunct="1">
              <a:buFont typeface="Arial" charset="0"/>
              <a:buChar char="•"/>
              <a:defRPr/>
            </a:pPr>
            <a:r>
              <a:rPr lang="en-US" dirty="0">
                <a:effectLst>
                  <a:outerShdw blurRad="38100" dist="38100" dir="2700000" algn="tl">
                    <a:srgbClr val="000000">
                      <a:alpha val="43137"/>
                    </a:srgbClr>
                  </a:outerShdw>
                </a:effectLst>
              </a:rPr>
              <a:t>One Core Value per Core Belief</a:t>
            </a:r>
          </a:p>
          <a:p>
            <a:pPr eaLnBrk="1" hangingPunct="1">
              <a:buFont typeface="Arial" charset="0"/>
              <a:buChar char="•"/>
              <a:defRPr/>
            </a:pPr>
            <a:r>
              <a:rPr lang="en-US" dirty="0">
                <a:effectLst>
                  <a:outerShdw blurRad="38100" dist="38100" dir="2700000" algn="tl">
                    <a:srgbClr val="000000">
                      <a:alpha val="43137"/>
                    </a:srgbClr>
                  </a:outerShdw>
                </a:effectLst>
              </a:rPr>
              <a:t>More brief than Core Beliefs</a:t>
            </a:r>
          </a:p>
          <a:p>
            <a:pPr eaLnBrk="1" hangingPunct="1">
              <a:buFont typeface="Arial" charset="0"/>
              <a:buChar char="•"/>
              <a:defRPr/>
            </a:pPr>
            <a:r>
              <a:rPr lang="en-US" dirty="0">
                <a:effectLst>
                  <a:outerShdw blurRad="38100" dist="38100" dir="2700000" algn="tl">
                    <a:srgbClr val="000000">
                      <a:alpha val="43137"/>
                    </a:srgbClr>
                  </a:outerShdw>
                </a:effectLst>
              </a:rPr>
              <a:t>Core Values are what we will do in light of what we believe.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884F6-089A-478E-9740-9362CC22D756}"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Core Values</a:t>
            </a:r>
          </a:p>
        </p:txBody>
      </p:sp>
      <p:sp>
        <p:nvSpPr>
          <p:cNvPr id="46083"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 verbal construct…</a:t>
            </a:r>
          </a:p>
          <a:p>
            <a:pPr lvl="1" eaLnBrk="1" hangingPunct="1">
              <a:buFont typeface="Arial" charset="0"/>
              <a:buChar char="–"/>
              <a:defRPr/>
            </a:pPr>
            <a:r>
              <a:rPr lang="en-US" dirty="0">
                <a:effectLst>
                  <a:outerShdw blurRad="38100" dist="38100" dir="2700000" algn="tl">
                    <a:srgbClr val="000000">
                      <a:alpha val="43137"/>
                    </a:srgbClr>
                  </a:outerShdw>
                </a:effectLst>
              </a:rPr>
              <a:t>Not “We believe...,” “Therefore we value…”</a:t>
            </a:r>
          </a:p>
          <a:p>
            <a:pPr lvl="1" eaLnBrk="1" hangingPunct="1">
              <a:buFont typeface="Arial" charset="0"/>
              <a:buChar char="–"/>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“We believe…,” “Therefore </a:t>
            </a:r>
            <a:r>
              <a:rPr lang="en-US" b="1" u="sng" dirty="0">
                <a:solidFill>
                  <a:srgbClr val="FFFF00"/>
                </a:solidFill>
                <a:effectLst>
                  <a:outerShdw blurRad="38100" dist="38100" dir="2700000" algn="tl">
                    <a:srgbClr val="000000">
                      <a:alpha val="43137"/>
                    </a:srgbClr>
                  </a:outerShdw>
                </a:effectLst>
              </a:rPr>
              <a:t>we will</a:t>
            </a:r>
            <a:r>
              <a:rPr lang="en-US" dirty="0">
                <a:effectLst>
                  <a:outerShdw blurRad="38100" dist="38100" dir="2700000" algn="tl">
                    <a:srgbClr val="000000">
                      <a:alpha val="43137"/>
                    </a:srgbClr>
                  </a:outerShdw>
                </a:effectLst>
              </a:rPr>
              <a:t>…”</a:t>
            </a:r>
          </a:p>
          <a:p>
            <a:pPr lvl="1" eaLnBrk="1" hangingPunct="1">
              <a:buFont typeface="Arial" charset="0"/>
              <a:buChar char="–"/>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Express values in terms of </a:t>
            </a:r>
            <a:r>
              <a:rPr lang="en-US" u="sng" dirty="0">
                <a:effectLst>
                  <a:outerShdw blurRad="38100" dist="38100" dir="2700000" algn="tl">
                    <a:srgbClr val="000000">
                      <a:alpha val="43137"/>
                    </a:srgbClr>
                  </a:outerShdw>
                </a:effectLst>
              </a:rPr>
              <a:t>behavior</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004FC-23A1-4CA7-A159-919FE722A5D7}"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r>
              <a:rPr lang="en-US" sz="3600" dirty="0"/>
              <a:t>Key Concepts</a:t>
            </a:r>
          </a:p>
        </p:txBody>
      </p:sp>
      <p:sp>
        <p:nvSpPr>
          <p:cNvPr id="5" name="Rectangle 4"/>
          <p:cNvSpPr/>
          <p:nvPr/>
        </p:nvSpPr>
        <p:spPr>
          <a:xfrm>
            <a:off x="563718" y="1314609"/>
            <a:ext cx="8199444" cy="8079135"/>
          </a:xfrm>
          <a:prstGeom prst="rect">
            <a:avLst/>
          </a:prstGeom>
        </p:spPr>
        <p:txBody>
          <a:bodyPr wrap="square">
            <a:spAutoFit/>
          </a:bodyPr>
          <a:lstStyle/>
          <a:p>
            <a:pPr marL="514350" indent="-514350">
              <a:lnSpc>
                <a:spcPct val="150000"/>
              </a:lnSpc>
              <a:buFont typeface="Wingdings" panose="05000000000000000000" pitchFamily="2" charset="2"/>
              <a:buChar char="v"/>
            </a:pPr>
            <a:r>
              <a:rPr lang="en-US" sz="3600" cap="all" dirty="0">
                <a:solidFill>
                  <a:prstClr val="white"/>
                </a:solidFill>
                <a:ea typeface="+mj-ea"/>
                <a:cs typeface="+mj-cs"/>
              </a:rPr>
              <a:t>What are Core Beliefs?</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Core beliefs are those beliefs that significantly impact who you are</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Core beliefs “define” who you are.  </a:t>
            </a:r>
          </a:p>
          <a:p>
            <a:pPr marL="742950" lvl="1" indent="-285750" defTabSz="914400" fontAlgn="base">
              <a:spcBef>
                <a:spcPct val="20000"/>
              </a:spcBef>
              <a:spcAft>
                <a:spcPct val="0"/>
              </a:spcAft>
              <a:buFont typeface="Arial" charset="0"/>
              <a:buChar char="–"/>
              <a:defRPr/>
            </a:pPr>
            <a:r>
              <a:rPr lang="en-US" sz="2800" dirty="0">
                <a:solidFill>
                  <a:prstClr val="white"/>
                </a:solidFill>
                <a:effectLst>
                  <a:outerShdw blurRad="38100" dist="38100" dir="2700000" algn="tl">
                    <a:srgbClr val="000000">
                      <a:alpha val="43137"/>
                    </a:srgbClr>
                  </a:outerShdw>
                </a:effectLst>
                <a:latin typeface="Calibri"/>
              </a:rPr>
              <a:t>If someone read your core beliefs and knew nothing else about you, they would know who you are at your very center. </a:t>
            </a:r>
          </a:p>
          <a:p>
            <a:pPr marL="742950" lvl="1" indent="-285750" defTabSz="914400" fontAlgn="base">
              <a:spcBef>
                <a:spcPct val="20000"/>
              </a:spcBef>
              <a:spcAft>
                <a:spcPct val="0"/>
              </a:spcAft>
              <a:buFont typeface="Arial" charset="0"/>
              <a:buChar char="–"/>
              <a:defRPr/>
            </a:pPr>
            <a:r>
              <a:rPr lang="en-US" sz="2800" dirty="0">
                <a:solidFill>
                  <a:prstClr val="white"/>
                </a:solidFill>
                <a:effectLst>
                  <a:outerShdw blurRad="38100" dist="38100" dir="2700000" algn="tl">
                    <a:srgbClr val="000000">
                      <a:alpha val="43137"/>
                    </a:srgbClr>
                  </a:outerShdw>
                </a:effectLst>
                <a:latin typeface="Calibri"/>
              </a:rPr>
              <a:t>If one of your Core Beliefs were not true, was changed or removed </a:t>
            </a:r>
            <a:r>
              <a:rPr lang="en-US" sz="2800" u="sng" dirty="0">
                <a:solidFill>
                  <a:prstClr val="white"/>
                </a:solidFill>
                <a:effectLst>
                  <a:outerShdw blurRad="38100" dist="38100" dir="2700000" algn="tl">
                    <a:srgbClr val="000000">
                      <a:alpha val="43137"/>
                    </a:srgbClr>
                  </a:outerShdw>
                </a:effectLst>
                <a:latin typeface="Calibri"/>
              </a:rPr>
              <a:t>you would cease to be who you are.</a:t>
            </a:r>
          </a:p>
          <a:p>
            <a:pPr>
              <a:lnSpc>
                <a:spcPct val="150000"/>
              </a:lnSpc>
            </a:pPr>
            <a:endParaRPr lang="en-US" sz="3600" cap="all" dirty="0">
              <a:solidFill>
                <a:prstClr val="white"/>
              </a:solidFill>
              <a:ea typeface="+mj-ea"/>
              <a:cs typeface="+mj-cs"/>
            </a:endParaRPr>
          </a:p>
          <a:p>
            <a:pPr>
              <a:lnSpc>
                <a:spcPct val="150000"/>
              </a:lnSpc>
            </a:pPr>
            <a:br>
              <a:rPr lang="en-US" sz="3200" cap="all" dirty="0">
                <a:solidFill>
                  <a:prstClr val="white"/>
                </a:solidFill>
                <a:ea typeface="+mj-ea"/>
                <a:cs typeface="+mj-cs"/>
              </a:rPr>
            </a:br>
            <a:br>
              <a:rPr lang="en-US" sz="3200" cap="all" dirty="0">
                <a:solidFill>
                  <a:prstClr val="white"/>
                </a:solidFill>
                <a:ea typeface="+mj-ea"/>
                <a:cs typeface="+mj-cs"/>
              </a:rPr>
            </a:br>
            <a:endParaRPr lang="en-US" dirty="0"/>
          </a:p>
        </p:txBody>
      </p:sp>
    </p:spTree>
    <p:extLst>
      <p:ext uri="{BB962C8B-B14F-4D97-AF65-F5344CB8AC3E}">
        <p14:creationId xmlns:p14="http://schemas.microsoft.com/office/powerpoint/2010/main" val="39989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Core Values—The Process</a:t>
            </a:r>
          </a:p>
        </p:txBody>
      </p:sp>
      <p:sp>
        <p:nvSpPr>
          <p:cNvPr id="46083" name="Rectangle 3"/>
          <p:cNvSpPr>
            <a:spLocks noGrp="1" noChangeArrowheads="1"/>
          </p:cNvSpPr>
          <p:nvPr>
            <p:ph type="body" idx="1"/>
          </p:nvPr>
        </p:nvSpPr>
        <p:spPr/>
        <p:txBody>
          <a:bodyPr/>
          <a:lstStyle/>
          <a:p>
            <a:pPr marL="514350" indent="-514350" eaLnBrk="1" hangingPunct="1">
              <a:buFont typeface="+mj-lt"/>
              <a:buAutoNum type="arabicPeriod"/>
              <a:defRPr/>
            </a:pPr>
            <a:r>
              <a:rPr lang="en-US" dirty="0">
                <a:effectLst>
                  <a:outerShdw blurRad="38100" dist="38100" dir="2700000" algn="tl">
                    <a:srgbClr val="000000">
                      <a:alpha val="43137"/>
                    </a:srgbClr>
                  </a:outerShdw>
                </a:effectLst>
              </a:rPr>
              <a:t>Each person writes a statement on their own</a:t>
            </a:r>
          </a:p>
          <a:p>
            <a:pPr marL="514350" indent="-514350" eaLnBrk="1" hangingPunct="1">
              <a:buFont typeface="+mj-lt"/>
              <a:buAutoNum type="arabicPeriod"/>
              <a:defRPr/>
            </a:pPr>
            <a:r>
              <a:rPr lang="en-US" dirty="0">
                <a:effectLst>
                  <a:outerShdw blurRad="38100" dist="38100" dir="2700000" algn="tl">
                    <a:srgbClr val="000000">
                      <a:alpha val="43137"/>
                    </a:srgbClr>
                  </a:outerShdw>
                </a:effectLst>
              </a:rPr>
              <a:t>The team puts all the statements together</a:t>
            </a:r>
          </a:p>
          <a:p>
            <a:pPr marL="514350" indent="-514350" eaLnBrk="1" hangingPunct="1">
              <a:buFont typeface="+mj-lt"/>
              <a:buAutoNum type="arabicPeriod"/>
              <a:defRPr/>
            </a:pPr>
            <a:r>
              <a:rPr lang="en-US" dirty="0">
                <a:effectLst>
                  <a:outerShdw blurRad="38100" dist="38100" dir="2700000" algn="tl">
                    <a:srgbClr val="000000">
                      <a:alpha val="43137"/>
                    </a:srgbClr>
                  </a:outerShdw>
                </a:effectLst>
              </a:rPr>
              <a:t>The team shows them all</a:t>
            </a:r>
          </a:p>
          <a:p>
            <a:pPr marL="514350" indent="-514350" eaLnBrk="1" hangingPunct="1">
              <a:buFont typeface="+mj-lt"/>
              <a:buAutoNum type="arabicPeriod"/>
              <a:defRPr/>
            </a:pPr>
            <a:r>
              <a:rPr lang="en-US" dirty="0">
                <a:effectLst>
                  <a:outerShdw blurRad="38100" dist="38100" dir="2700000" algn="tl">
                    <a:srgbClr val="000000">
                      <a:alpha val="43137"/>
                    </a:srgbClr>
                  </a:outerShdw>
                </a:effectLst>
              </a:rPr>
              <a:t>The team formulates one statement—a core belief</a:t>
            </a:r>
          </a:p>
          <a:p>
            <a:pPr marL="514350" indent="-514350" eaLnBrk="1" hangingPunct="1">
              <a:buFont typeface="+mj-lt"/>
              <a:buAutoNum type="arabicPeriod"/>
              <a:defRPr/>
            </a:pPr>
            <a:r>
              <a:rPr lang="en-US" dirty="0">
                <a:effectLst>
                  <a:outerShdw blurRad="38100" dist="38100" dir="2700000" algn="tl">
                    <a:srgbClr val="000000">
                      <a:alpha val="43137"/>
                    </a:srgbClr>
                  </a:outerShdw>
                </a:effectLst>
              </a:rPr>
              <a:t>Then a team member or facilitator works to sharpen the wording</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38A30-A04F-418A-A42D-EF4D06630588}"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Facilitator’s Position Description</a:t>
            </a:r>
          </a:p>
        </p:txBody>
      </p:sp>
      <p:sp>
        <p:nvSpPr>
          <p:cNvPr id="51203" name="Rectangle 3"/>
          <p:cNvSpPr>
            <a:spLocks noGrp="1" noChangeArrowheads="1"/>
          </p:cNvSpPr>
          <p:nvPr>
            <p:ph type="body" idx="1"/>
          </p:nvPr>
        </p:nvSpPr>
        <p:spPr/>
        <p:txBody>
          <a:bodyPr/>
          <a:lstStyle/>
          <a:p>
            <a:pPr eaLnBrk="1" hangingPunct="1">
              <a:buFont typeface="Arial" charset="0"/>
              <a:buChar char="•"/>
              <a:defRPr/>
            </a:pPr>
            <a:r>
              <a:rPr lang="en-US" b="1" dirty="0">
                <a:effectLst>
                  <a:outerShdw blurRad="38100" dist="38100" dir="2700000" algn="tl">
                    <a:srgbClr val="000000">
                      <a:alpha val="43137"/>
                    </a:srgbClr>
                  </a:outerShdw>
                </a:effectLst>
              </a:rPr>
              <a:t>Assignment</a:t>
            </a:r>
          </a:p>
          <a:p>
            <a:pPr lvl="1" eaLnBrk="1" hangingPunct="1">
              <a:buFont typeface="Arial" charset="0"/>
              <a:buChar char="–"/>
              <a:defRPr/>
            </a:pPr>
            <a:r>
              <a:rPr lang="en-US" dirty="0">
                <a:effectLst>
                  <a:outerShdw blurRad="38100" dist="38100" dir="2700000" algn="tl">
                    <a:srgbClr val="000000">
                      <a:alpha val="43137"/>
                    </a:srgbClr>
                  </a:outerShdw>
                </a:effectLst>
              </a:rPr>
              <a:t>Create a “Ministry Map” which will guide the Church in its ministry planning and implementation over the next three to five years. </a:t>
            </a:r>
          </a:p>
          <a:p>
            <a:pPr marL="457200" lvl="1" indent="0" eaLnBrk="1" hangingPunct="1">
              <a:buNone/>
              <a:defRPr/>
            </a:pPr>
            <a:r>
              <a:rPr lang="en-US" dirty="0">
                <a:effectLst>
                  <a:outerShdw blurRad="38100" dist="38100" dir="2700000" algn="tl">
                    <a:srgbClr val="000000">
                      <a:alpha val="43137"/>
                    </a:srgbClr>
                  </a:outerShdw>
                </a:effectLst>
              </a:rPr>
              <a:t> </a:t>
            </a:r>
          </a:p>
          <a:p>
            <a:pPr lvl="1" eaLnBrk="1" hangingPunct="1">
              <a:buFont typeface="Arial" charset="0"/>
              <a:buChar char="–"/>
              <a:defRPr/>
            </a:pPr>
            <a:r>
              <a:rPr lang="en-US" dirty="0">
                <a:effectLst>
                  <a:outerShdw blurRad="38100" dist="38100" dir="2700000" algn="tl">
                    <a:srgbClr val="000000">
                      <a:alpha val="43137"/>
                    </a:srgbClr>
                  </a:outerShdw>
                </a:effectLst>
              </a:rPr>
              <a:t>The “Ministry Map” will be the foundation upon which the church’s staff (Paid and unpaid, full and part time) will build their Annual Ministry Plans.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500C3-2FFB-4D96-9497-2732BC4274F5}"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Facilitator’s Position Description</a:t>
            </a:r>
          </a:p>
        </p:txBody>
      </p:sp>
      <p:sp>
        <p:nvSpPr>
          <p:cNvPr id="54275" name="Rectangle 3"/>
          <p:cNvSpPr>
            <a:spLocks noGrp="1" noChangeArrowheads="1"/>
          </p:cNvSpPr>
          <p:nvPr>
            <p:ph type="body" idx="1"/>
          </p:nvPr>
        </p:nvSpPr>
        <p:spPr/>
        <p:txBody>
          <a:bodyPr/>
          <a:lstStyle/>
          <a:p>
            <a:pPr eaLnBrk="1" hangingPunct="1">
              <a:buFont typeface="Arial" charset="0"/>
              <a:buChar char="•"/>
              <a:defRPr/>
            </a:pPr>
            <a:r>
              <a:rPr lang="en-US" b="1" dirty="0">
                <a:effectLst>
                  <a:outerShdw blurRad="38100" dist="38100" dir="2700000" algn="tl">
                    <a:srgbClr val="000000">
                      <a:alpha val="43137"/>
                    </a:srgbClr>
                  </a:outerShdw>
                </a:effectLst>
              </a:rPr>
              <a:t>Tasks</a:t>
            </a:r>
          </a:p>
          <a:p>
            <a:pPr lvl="1" eaLnBrk="1" hangingPunct="1">
              <a:buFont typeface="Arial" charset="0"/>
              <a:buChar char="–"/>
              <a:defRPr/>
            </a:pPr>
            <a:r>
              <a:rPr lang="en-US" dirty="0">
                <a:effectLst>
                  <a:outerShdw blurRad="38100" dist="38100" dir="2700000" algn="tl">
                    <a:srgbClr val="000000">
                      <a:alpha val="43137"/>
                    </a:srgbClr>
                  </a:outerShdw>
                </a:effectLst>
              </a:rPr>
              <a:t>The “Ministry Map” is comprised of the church’s Core Beliefs and Values, Mission and Vision Statements, </a:t>
            </a:r>
          </a:p>
          <a:p>
            <a:pPr lvl="1" eaLnBrk="1" hangingPunct="1">
              <a:buFont typeface="Arial" charset="0"/>
              <a:buChar char="–"/>
              <a:defRPr/>
            </a:pPr>
            <a:r>
              <a:rPr lang="en-US" dirty="0">
                <a:effectLst>
                  <a:outerShdw blurRad="38100" dist="38100" dir="2700000" algn="tl">
                    <a:srgbClr val="000000">
                      <a:alpha val="43137"/>
                    </a:srgbClr>
                  </a:outerShdw>
                </a:effectLst>
              </a:rPr>
              <a:t>The Mapping Team will work together to:</a:t>
            </a:r>
          </a:p>
          <a:p>
            <a:pPr lvl="2" eaLnBrk="1" hangingPunct="1">
              <a:buFont typeface="Arial" charset="0"/>
              <a:buChar char="•"/>
              <a:defRPr/>
            </a:pPr>
            <a:r>
              <a:rPr lang="en-US" sz="2800" dirty="0">
                <a:effectLst>
                  <a:outerShdw blurRad="38100" dist="38100" dir="2700000" algn="tl">
                    <a:srgbClr val="000000">
                      <a:alpha val="43137"/>
                    </a:srgbClr>
                  </a:outerShdw>
                </a:effectLst>
              </a:rPr>
              <a:t>Identify and articulate the church’s Core Beliefs</a:t>
            </a:r>
          </a:p>
          <a:p>
            <a:pPr lvl="2" eaLnBrk="1" hangingPunct="1">
              <a:buFont typeface="Arial" charset="0"/>
              <a:buChar char="•"/>
              <a:defRPr/>
            </a:pPr>
            <a:r>
              <a:rPr lang="en-US" sz="2800" dirty="0">
                <a:effectLst>
                  <a:outerShdw blurRad="38100" dist="38100" dir="2700000" algn="tl">
                    <a:srgbClr val="000000">
                      <a:alpha val="43137"/>
                    </a:srgbClr>
                  </a:outerShdw>
                </a:effectLst>
              </a:rPr>
              <a:t>Identify and articulate the church’s Core Values</a:t>
            </a:r>
          </a:p>
          <a:p>
            <a:pPr lvl="2" eaLnBrk="1" hangingPunct="1">
              <a:buFont typeface="Arial" charset="0"/>
              <a:buChar char="•"/>
              <a:defRPr/>
            </a:pPr>
            <a:r>
              <a:rPr lang="en-US" sz="2800" dirty="0">
                <a:effectLst>
                  <a:outerShdw blurRad="38100" dist="38100" dir="2700000" algn="tl">
                    <a:srgbClr val="000000">
                      <a:alpha val="43137"/>
                    </a:srgbClr>
                  </a:outerShdw>
                </a:effectLst>
              </a:rPr>
              <a:t>Clarify the church’s Mission </a:t>
            </a:r>
          </a:p>
          <a:p>
            <a:pPr lvl="2" eaLnBrk="1" hangingPunct="1">
              <a:buFont typeface="Arial" charset="0"/>
              <a:buChar char="•"/>
              <a:defRPr/>
            </a:pPr>
            <a:r>
              <a:rPr lang="en-US" sz="2800" dirty="0">
                <a:effectLst>
                  <a:outerShdw blurRad="38100" dist="38100" dir="2700000" algn="tl">
                    <a:srgbClr val="000000">
                      <a:alpha val="43137"/>
                    </a:srgbClr>
                  </a:outerShdw>
                </a:effectLst>
              </a:rPr>
              <a:t>Articulate the church’s Vision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56A093-59A6-4DC4-A6C3-2D7DF481D176}"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Mapping Team Makeup</a:t>
            </a:r>
          </a:p>
        </p:txBody>
      </p:sp>
      <p:sp>
        <p:nvSpPr>
          <p:cNvPr id="55299" name="Rectangle 3"/>
          <p:cNvSpPr>
            <a:spLocks noGrp="1" noChangeArrowheads="1"/>
          </p:cNvSpPr>
          <p:nvPr>
            <p:ph type="body" idx="1"/>
          </p:nvPr>
        </p:nvSpPr>
        <p:spPr>
          <a:xfrm>
            <a:off x="304800" y="1600200"/>
            <a:ext cx="8839200" cy="47244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Not less than 5 and not more than 9</a:t>
            </a:r>
          </a:p>
          <a:p>
            <a:pPr eaLnBrk="1" hangingPunct="1">
              <a:buFont typeface="Arial" charset="0"/>
              <a:buChar char="•"/>
              <a:defRPr/>
            </a:pPr>
            <a:r>
              <a:rPr lang="en-US" dirty="0">
                <a:effectLst>
                  <a:outerShdw blurRad="38100" dist="38100" dir="2700000" algn="tl">
                    <a:srgbClr val="000000">
                      <a:alpha val="43137"/>
                    </a:srgbClr>
                  </a:outerShdw>
                </a:effectLst>
              </a:rPr>
              <a:t>Mixture and Balance of…</a:t>
            </a:r>
          </a:p>
          <a:p>
            <a:pPr lvl="1" eaLnBrk="1" hangingPunct="1">
              <a:buFont typeface="Arial" charset="0"/>
              <a:buChar char="–"/>
              <a:defRPr/>
            </a:pPr>
            <a:r>
              <a:rPr lang="en-US" dirty="0">
                <a:effectLst>
                  <a:outerShdw blurRad="38100" dist="38100" dir="2700000" algn="tl">
                    <a:srgbClr val="000000">
                      <a:alpha val="43137"/>
                    </a:srgbClr>
                  </a:outerShdw>
                </a:effectLst>
              </a:rPr>
              <a:t>Long-timers and relatively new but involved</a:t>
            </a:r>
          </a:p>
          <a:p>
            <a:pPr lvl="1" eaLnBrk="1" hangingPunct="1">
              <a:buFont typeface="Arial" charset="0"/>
              <a:buChar char="–"/>
              <a:defRPr/>
            </a:pPr>
            <a:r>
              <a:rPr lang="en-US" dirty="0">
                <a:effectLst>
                  <a:outerShdw blurRad="38100" dist="38100" dir="2700000" algn="tl">
                    <a:srgbClr val="000000">
                      <a:alpha val="43137"/>
                    </a:srgbClr>
                  </a:outerShdw>
                </a:effectLst>
              </a:rPr>
              <a:t>Pastoral staff (minimally Senior or Transitional Pastor)</a:t>
            </a:r>
          </a:p>
          <a:p>
            <a:pPr lvl="1" eaLnBrk="1" hangingPunct="1">
              <a:buFont typeface="Arial" charset="0"/>
              <a:buChar char="–"/>
              <a:defRPr/>
            </a:pPr>
            <a:r>
              <a:rPr lang="en-US" dirty="0">
                <a:effectLst>
                  <a:outerShdw blurRad="38100" dist="38100" dir="2700000" algn="tl">
                    <a:srgbClr val="000000">
                      <a:alpha val="43137"/>
                    </a:srgbClr>
                  </a:outerShdw>
                </a:effectLst>
              </a:rPr>
              <a:t>Governing Board Members</a:t>
            </a:r>
          </a:p>
          <a:p>
            <a:pPr lvl="1" eaLnBrk="1" hangingPunct="1">
              <a:buFont typeface="Arial" charset="0"/>
              <a:buChar char="–"/>
              <a:defRPr/>
            </a:pPr>
            <a:r>
              <a:rPr lang="en-US" dirty="0">
                <a:effectLst>
                  <a:outerShdw blurRad="38100" dist="38100" dir="2700000" algn="tl">
                    <a:srgbClr val="000000">
                      <a:alpha val="43137"/>
                    </a:srgbClr>
                  </a:outerShdw>
                </a:effectLst>
              </a:rPr>
              <a:t>Ministry Leaders</a:t>
            </a:r>
          </a:p>
          <a:p>
            <a:pPr lvl="1" eaLnBrk="1" hangingPunct="1">
              <a:buFont typeface="Arial" charset="0"/>
              <a:buChar char="–"/>
              <a:defRPr/>
            </a:pPr>
            <a:r>
              <a:rPr lang="en-US" dirty="0">
                <a:effectLst>
                  <a:outerShdw blurRad="38100" dist="38100" dir="2700000" algn="tl">
                    <a:srgbClr val="000000">
                      <a:alpha val="43137"/>
                    </a:srgbClr>
                  </a:outerShdw>
                </a:effectLst>
              </a:rPr>
              <a:t>Systems thinkers</a:t>
            </a:r>
          </a:p>
          <a:p>
            <a:pPr lvl="1" eaLnBrk="1" hangingPunct="1">
              <a:buFont typeface="Arial" charset="0"/>
              <a:buChar char="–"/>
              <a:defRPr/>
            </a:pPr>
            <a:r>
              <a:rPr lang="en-US" dirty="0">
                <a:effectLst>
                  <a:outerShdw blurRad="38100" dist="38100" dir="2700000" algn="tl">
                    <a:srgbClr val="000000">
                      <a:alpha val="43137"/>
                    </a:srgbClr>
                  </a:outerShdw>
                </a:effectLst>
              </a:rPr>
              <a:t>People who are good with words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90686-10C3-4A0C-BFC3-98A8A99E1737}"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Mapping Team Makeup</a:t>
            </a:r>
          </a:p>
        </p:txBody>
      </p:sp>
      <p:sp>
        <p:nvSpPr>
          <p:cNvPr id="56323" name="Rectangle 3"/>
          <p:cNvSpPr>
            <a:spLocks noGrp="1" noChangeArrowheads="1"/>
          </p:cNvSpPr>
          <p:nvPr>
            <p:ph type="body" idx="1"/>
          </p:nvPr>
        </p:nvSpPr>
        <p:spPr>
          <a:xfrm>
            <a:off x="457200" y="1600200"/>
            <a:ext cx="8610600" cy="49530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Personal Qualities</a:t>
            </a:r>
          </a:p>
          <a:p>
            <a:pPr lvl="1" eaLnBrk="1" hangingPunct="1">
              <a:buFont typeface="Arial" charset="0"/>
              <a:buChar char="–"/>
              <a:defRPr/>
            </a:pPr>
            <a:r>
              <a:rPr lang="en-US" dirty="0">
                <a:effectLst>
                  <a:outerShdw blurRad="38100" dist="38100" dir="2700000" algn="tl">
                    <a:srgbClr val="000000">
                      <a:alpha val="43137"/>
                    </a:srgbClr>
                  </a:outerShdw>
                </a:effectLst>
              </a:rPr>
              <a:t>Cooperative and collaborative</a:t>
            </a:r>
          </a:p>
          <a:p>
            <a:pPr lvl="1" eaLnBrk="1" hangingPunct="1">
              <a:buFont typeface="Arial" charset="0"/>
              <a:buChar char="–"/>
              <a:defRPr/>
            </a:pPr>
            <a:r>
              <a:rPr lang="en-US" dirty="0">
                <a:effectLst>
                  <a:outerShdw blurRad="38100" dist="38100" dir="2700000" algn="tl">
                    <a:srgbClr val="000000">
                      <a:alpha val="43137"/>
                    </a:srgbClr>
                  </a:outerShdw>
                </a:effectLst>
              </a:rPr>
              <a:t>Verbal people, good with words</a:t>
            </a:r>
          </a:p>
          <a:p>
            <a:pPr lvl="1" eaLnBrk="1" hangingPunct="1">
              <a:buFont typeface="Arial" charset="0"/>
              <a:buChar char="–"/>
              <a:defRPr/>
            </a:pPr>
            <a:r>
              <a:rPr lang="en-US" dirty="0">
                <a:effectLst>
                  <a:outerShdw blurRad="38100" dist="38100" dir="2700000" algn="tl">
                    <a:srgbClr val="000000">
                      <a:alpha val="43137"/>
                    </a:srgbClr>
                  </a:outerShdw>
                </a:effectLst>
              </a:rPr>
              <a:t>Willing to speak up and lobby for their viewpoint</a:t>
            </a:r>
          </a:p>
          <a:p>
            <a:pPr lvl="1" eaLnBrk="1" hangingPunct="1">
              <a:buFont typeface="Arial" charset="0"/>
              <a:buChar char="–"/>
              <a:defRPr/>
            </a:pPr>
            <a:r>
              <a:rPr lang="en-US" dirty="0">
                <a:effectLst>
                  <a:outerShdw blurRad="38100" dist="38100" dir="2700000" algn="tl">
                    <a:srgbClr val="000000">
                      <a:alpha val="43137"/>
                    </a:srgbClr>
                  </a:outerShdw>
                </a:effectLst>
              </a:rPr>
              <a:t>Cannot be:</a:t>
            </a:r>
          </a:p>
          <a:p>
            <a:pPr lvl="2" eaLnBrk="1" hangingPunct="1">
              <a:buFont typeface="Arial" charset="0"/>
              <a:buChar char="•"/>
              <a:defRPr/>
            </a:pPr>
            <a:r>
              <a:rPr lang="en-US" sz="2800" dirty="0">
                <a:effectLst>
                  <a:outerShdw blurRad="38100" dist="38100" dir="2700000" algn="tl">
                    <a:srgbClr val="000000">
                      <a:alpha val="43137"/>
                    </a:srgbClr>
                  </a:outerShdw>
                </a:effectLst>
              </a:rPr>
              <a:t>Argumentative</a:t>
            </a:r>
          </a:p>
          <a:p>
            <a:pPr lvl="2" eaLnBrk="1" hangingPunct="1">
              <a:buFont typeface="Arial" charset="0"/>
              <a:buChar char="•"/>
              <a:defRPr/>
            </a:pPr>
            <a:r>
              <a:rPr lang="en-US" sz="2800" dirty="0">
                <a:effectLst>
                  <a:outerShdw blurRad="38100" dist="38100" dir="2700000" algn="tl">
                    <a:srgbClr val="000000">
                      <a:alpha val="43137"/>
                    </a:srgbClr>
                  </a:outerShdw>
                </a:effectLst>
              </a:rPr>
              <a:t>Domineering</a:t>
            </a:r>
          </a:p>
          <a:p>
            <a:pPr lvl="2" eaLnBrk="1" hangingPunct="1">
              <a:buFont typeface="Arial" charset="0"/>
              <a:buChar char="•"/>
              <a:defRPr/>
            </a:pPr>
            <a:r>
              <a:rPr lang="en-US" sz="2800" dirty="0">
                <a:effectLst>
                  <a:outerShdw blurRad="38100" dist="38100" dir="2700000" algn="tl">
                    <a:srgbClr val="000000">
                      <a:alpha val="43137"/>
                    </a:srgbClr>
                  </a:outerShdw>
                </a:effectLst>
              </a:rPr>
              <a:t>Judgmental </a:t>
            </a:r>
          </a:p>
          <a:p>
            <a:pPr lvl="2" eaLnBrk="1" hangingPunct="1">
              <a:buFont typeface="Arial" charset="0"/>
              <a:buChar char="•"/>
              <a:defRPr/>
            </a:pPr>
            <a:r>
              <a:rPr lang="en-US" sz="2800" dirty="0">
                <a:effectLst>
                  <a:outerShdw blurRad="38100" dist="38100" dir="2700000" algn="tl">
                    <a:srgbClr val="000000">
                      <a:alpha val="43137"/>
                    </a:srgbClr>
                  </a:outerShdw>
                </a:effectLst>
              </a:rPr>
              <a:t>Rigid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7AF85-76CC-48B0-9D65-BFE66E9238A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Mapping Team Makeup</a:t>
            </a:r>
          </a:p>
        </p:txBody>
      </p:sp>
      <p:sp>
        <p:nvSpPr>
          <p:cNvPr id="57347" name="Rectangle 3"/>
          <p:cNvSpPr>
            <a:spLocks noGrp="1" noChangeArrowheads="1"/>
          </p:cNvSpPr>
          <p:nvPr>
            <p:ph type="body" idx="1"/>
          </p:nvPr>
        </p:nvSpPr>
        <p:spPr>
          <a:xfrm>
            <a:off x="457200" y="1600200"/>
            <a:ext cx="8229600" cy="47244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Personal Qualities</a:t>
            </a:r>
          </a:p>
          <a:p>
            <a:pPr lvl="1" eaLnBrk="1" hangingPunct="1">
              <a:buFont typeface="Arial" charset="0"/>
              <a:buChar char="–"/>
              <a:defRPr/>
            </a:pPr>
            <a:r>
              <a:rPr lang="en-US" dirty="0">
                <a:effectLst>
                  <a:outerShdw blurRad="38100" dist="38100" dir="2700000" algn="tl">
                    <a:srgbClr val="000000">
                      <a:alpha val="43137"/>
                    </a:srgbClr>
                  </a:outerShdw>
                </a:effectLst>
              </a:rPr>
              <a:t>Biblically literate (Knowledgeable) </a:t>
            </a:r>
          </a:p>
          <a:p>
            <a:pPr lvl="1" eaLnBrk="1" hangingPunct="1">
              <a:buFont typeface="Arial" charset="0"/>
              <a:buChar char="–"/>
              <a:defRPr/>
            </a:pPr>
            <a:r>
              <a:rPr lang="en-US" dirty="0">
                <a:effectLst>
                  <a:outerShdw blurRad="38100" dist="38100" dir="2700000" algn="tl">
                    <a:srgbClr val="000000">
                      <a:alpha val="43137"/>
                    </a:srgbClr>
                  </a:outerShdw>
                </a:effectLst>
              </a:rPr>
              <a:t>Theologically astute (Insightful)</a:t>
            </a:r>
          </a:p>
          <a:p>
            <a:pPr lvl="1" eaLnBrk="1" hangingPunct="1">
              <a:buFont typeface="Arial" charset="0"/>
              <a:buChar char="–"/>
              <a:defRPr/>
            </a:pPr>
            <a:r>
              <a:rPr lang="en-US" dirty="0">
                <a:effectLst>
                  <a:outerShdw blurRad="38100" dist="38100" dir="2700000" algn="tl">
                    <a:srgbClr val="000000">
                      <a:alpha val="43137"/>
                    </a:srgbClr>
                  </a:outerShdw>
                </a:effectLst>
              </a:rPr>
              <a:t>Person who tends to think “outside the box”</a:t>
            </a:r>
          </a:p>
          <a:p>
            <a:pPr lvl="2" eaLnBrk="1" hangingPunct="1">
              <a:buFont typeface="Arial" charset="0"/>
              <a:buChar char="•"/>
              <a:defRPr/>
            </a:pPr>
            <a:r>
              <a:rPr lang="en-US" sz="2800" dirty="0">
                <a:effectLst>
                  <a:outerShdw blurRad="38100" dist="38100" dir="2700000" algn="tl">
                    <a:srgbClr val="000000">
                      <a:alpha val="43137"/>
                    </a:srgbClr>
                  </a:outerShdw>
                </a:effectLst>
              </a:rPr>
              <a:t>Sees things from “different” point of view</a:t>
            </a:r>
          </a:p>
          <a:p>
            <a:pPr lvl="2" eaLnBrk="1" hangingPunct="1">
              <a:buFont typeface="Arial" charset="0"/>
              <a:buChar char="•"/>
              <a:defRPr/>
            </a:pPr>
            <a:r>
              <a:rPr lang="en-US" sz="2800" dirty="0">
                <a:effectLst>
                  <a:outerShdw blurRad="38100" dist="38100" dir="2700000" algn="tl">
                    <a:srgbClr val="000000">
                      <a:alpha val="43137"/>
                    </a:srgbClr>
                  </a:outerShdw>
                </a:effectLst>
              </a:rPr>
              <a:t>Readily sees alternatives</a:t>
            </a:r>
          </a:p>
          <a:p>
            <a:pPr lvl="1" eaLnBrk="1" hangingPunct="1">
              <a:buFont typeface="Arial" charset="0"/>
              <a:buChar char="–"/>
              <a:defRPr/>
            </a:pPr>
            <a:r>
              <a:rPr lang="en-US" dirty="0">
                <a:effectLst>
                  <a:outerShdw blurRad="38100" dist="38100" dir="2700000" algn="tl">
                    <a:srgbClr val="000000">
                      <a:alpha val="43137"/>
                    </a:srgbClr>
                  </a:outerShdw>
                </a:effectLst>
              </a:rPr>
              <a:t>Flexible and creative</a:t>
            </a:r>
          </a:p>
          <a:p>
            <a:pPr lvl="1" eaLnBrk="1" hangingPunct="1">
              <a:buFont typeface="Arial" charset="0"/>
              <a:buChar char="–"/>
              <a:defRPr/>
            </a:pPr>
            <a:r>
              <a:rPr lang="en-US" dirty="0">
                <a:effectLst>
                  <a:outerShdw blurRad="38100" dist="38100" dir="2700000" algn="tl">
                    <a:srgbClr val="000000">
                      <a:alpha val="43137"/>
                    </a:srgbClr>
                  </a:outerShdw>
                </a:effectLst>
              </a:rPr>
              <a:t>Deeply committed to the church</a:t>
            </a:r>
          </a:p>
          <a:p>
            <a:pPr lvl="1" eaLnBrk="1" hangingPunct="1">
              <a:buFont typeface="Arial" charset="0"/>
              <a:buChar char="–"/>
              <a:defRPr/>
            </a:pPr>
            <a:r>
              <a:rPr lang="en-US" dirty="0">
                <a:effectLst>
                  <a:outerShdw blurRad="38100" dist="38100" dir="2700000" algn="tl">
                    <a:srgbClr val="000000">
                      <a:alpha val="43137"/>
                    </a:srgbClr>
                  </a:outerShdw>
                </a:effectLst>
              </a:rPr>
              <a:t>Happy to be part of the mapping process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1DC45-ACD6-436D-8483-E41CA418D12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Preparatory Materials</a:t>
            </a:r>
          </a:p>
        </p:txBody>
      </p:sp>
      <p:sp>
        <p:nvSpPr>
          <p:cNvPr id="47107" name="Rectangle 3"/>
          <p:cNvSpPr>
            <a:spLocks noGrp="1" noChangeArrowheads="1"/>
          </p:cNvSpPr>
          <p:nvPr>
            <p:ph type="body" idx="1"/>
          </p:nvPr>
        </p:nvSpPr>
        <p:spPr>
          <a:xfrm>
            <a:off x="457200" y="1600200"/>
            <a:ext cx="8229600" cy="4724400"/>
          </a:xfrm>
        </p:spPr>
        <p:txBody>
          <a:bodyPr/>
          <a:lstStyle/>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Primary Teaching Passages</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God</a:t>
            </a:r>
          </a:p>
          <a:p>
            <a:pPr lvl="2" eaLnBrk="1" hangingPunct="1">
              <a:lnSpc>
                <a:spcPct val="90000"/>
              </a:lnSpc>
              <a:buFont typeface="Arial" charset="0"/>
              <a:buChar char="•"/>
              <a:defRPr/>
            </a:pPr>
            <a:r>
              <a:rPr lang="en-US" dirty="0">
                <a:effectLst>
                  <a:outerShdw blurRad="38100" dist="38100" dir="2700000" algn="tl">
                    <a:srgbClr val="000000">
                      <a:alpha val="43137"/>
                    </a:srgbClr>
                  </a:outerShdw>
                </a:effectLst>
              </a:rPr>
              <a:t>God the Father</a:t>
            </a:r>
          </a:p>
          <a:p>
            <a:pPr lvl="2" eaLnBrk="1" hangingPunct="1">
              <a:lnSpc>
                <a:spcPct val="90000"/>
              </a:lnSpc>
              <a:buFont typeface="Arial" charset="0"/>
              <a:buChar char="•"/>
              <a:defRPr/>
            </a:pPr>
            <a:r>
              <a:rPr lang="en-US" dirty="0">
                <a:effectLst>
                  <a:outerShdw blurRad="38100" dist="38100" dir="2700000" algn="tl">
                    <a:srgbClr val="000000">
                      <a:alpha val="43137"/>
                    </a:srgbClr>
                  </a:outerShdw>
                </a:effectLst>
              </a:rPr>
              <a:t>God the Son</a:t>
            </a:r>
          </a:p>
          <a:p>
            <a:pPr lvl="2" eaLnBrk="1" hangingPunct="1">
              <a:lnSpc>
                <a:spcPct val="90000"/>
              </a:lnSpc>
              <a:buFont typeface="Arial" charset="0"/>
              <a:buChar char="•"/>
              <a:defRPr/>
            </a:pPr>
            <a:r>
              <a:rPr lang="en-US" dirty="0">
                <a:effectLst>
                  <a:outerShdw blurRad="38100" dist="38100" dir="2700000" algn="tl">
                    <a:srgbClr val="000000">
                      <a:alpha val="43137"/>
                    </a:srgbClr>
                  </a:outerShdw>
                </a:effectLst>
              </a:rPr>
              <a:t>God the Holy Spirit</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Bible</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Humankind, Sin, Salvation</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Church</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Worship</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Prayer</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A5A15-738D-44DE-A620-9355F46C57CF}"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229600" cy="704850"/>
          </a:xfrm>
        </p:spPr>
        <p:txBody>
          <a:bodyPr/>
          <a:lstStyle/>
          <a:p>
            <a:pPr eaLnBrk="1" hangingPunct="1">
              <a:defRPr/>
            </a:pPr>
            <a:r>
              <a:rPr lang="en-US" dirty="0">
                <a:effectLst>
                  <a:outerShdw blurRad="38100" dist="38100" dir="2700000" algn="tl">
                    <a:srgbClr val="000000">
                      <a:alpha val="43137"/>
                    </a:srgbClr>
                  </a:outerShdw>
                </a:effectLst>
              </a:rPr>
              <a:t>Beginning the Process</a:t>
            </a:r>
          </a:p>
        </p:txBody>
      </p:sp>
      <p:sp>
        <p:nvSpPr>
          <p:cNvPr id="167939" name="Rectangle 3"/>
          <p:cNvSpPr>
            <a:spLocks noGrp="1" noChangeArrowheads="1"/>
          </p:cNvSpPr>
          <p:nvPr>
            <p:ph type="body" idx="1"/>
          </p:nvPr>
        </p:nvSpPr>
        <p:spPr>
          <a:xfrm>
            <a:off x="381000" y="1066800"/>
            <a:ext cx="8610600" cy="4525963"/>
          </a:xfrm>
        </p:spPr>
        <p:txBody>
          <a:bodyPr/>
          <a:lstStyle/>
          <a:p>
            <a:pPr marL="0" indent="0">
              <a:buFont typeface="Arial" charset="0"/>
              <a:buNone/>
              <a:defRPr/>
            </a:pPr>
            <a:r>
              <a:rPr lang="en-US" sz="2800" dirty="0"/>
              <a:t>Initially your envisioning team, </a:t>
            </a:r>
            <a:r>
              <a:rPr lang="en-US" sz="2800" b="1" dirty="0"/>
              <a:t>individually and together</a:t>
            </a:r>
            <a:r>
              <a:rPr lang="en-US" sz="2800" dirty="0"/>
              <a:t>, will spend time reading, studying and meditating on these primary teaching passages of Scripture. After having spent time with these Scriptures have each team member write a brief Belief Statement for each of the following areas. “Brief” means </a:t>
            </a:r>
            <a:r>
              <a:rPr lang="en-US" sz="2800" u="sng" dirty="0"/>
              <a:t>Nine words or less, not counting the “I believe.”</a:t>
            </a:r>
            <a:endParaRPr lang="en-US" sz="2800" dirty="0"/>
          </a:p>
          <a:p>
            <a:pPr lvl="1" eaLnBrk="1" hangingPunct="1">
              <a:buFont typeface="Arial" charset="0"/>
              <a:buChar char="–"/>
              <a:defRPr/>
            </a:pPr>
            <a:r>
              <a:rPr lang="en-US" dirty="0">
                <a:effectLst>
                  <a:outerShdw blurRad="38100" dist="38100" dir="2700000" algn="tl">
                    <a:srgbClr val="000000">
                      <a:alpha val="43137"/>
                    </a:srgbClr>
                  </a:outerShdw>
                </a:effectLst>
              </a:rPr>
              <a:t>God the Father—email me by . . .</a:t>
            </a:r>
          </a:p>
          <a:p>
            <a:pPr lvl="1" eaLnBrk="1" hangingPunct="1">
              <a:buFont typeface="Arial" charset="0"/>
              <a:buChar char="–"/>
              <a:defRPr/>
            </a:pPr>
            <a:r>
              <a:rPr lang="en-US" dirty="0">
                <a:effectLst>
                  <a:outerShdw blurRad="38100" dist="38100" dir="2700000" algn="tl">
                    <a:srgbClr val="000000">
                      <a:alpha val="43137"/>
                    </a:srgbClr>
                  </a:outerShdw>
                </a:effectLst>
              </a:rPr>
              <a:t>Jesus—email me by . . .</a:t>
            </a:r>
          </a:p>
          <a:p>
            <a:pPr lvl="1" eaLnBrk="1" hangingPunct="1">
              <a:buFont typeface="Arial" charset="0"/>
              <a:buChar char="–"/>
              <a:defRPr/>
            </a:pPr>
            <a:r>
              <a:rPr lang="en-US" dirty="0">
                <a:effectLst>
                  <a:outerShdw blurRad="38100" dist="38100" dir="2700000" algn="tl">
                    <a:srgbClr val="000000">
                      <a:alpha val="43137"/>
                    </a:srgbClr>
                  </a:outerShdw>
                </a:effectLst>
              </a:rPr>
              <a:t>Holy Spirit—email me by . . . </a:t>
            </a:r>
          </a:p>
          <a:p>
            <a:pPr lvl="1" eaLnBrk="1" hangingPunct="1">
              <a:buFont typeface="Arial" charset="0"/>
              <a:buChar char="–"/>
              <a:defRPr/>
            </a:pPr>
            <a:r>
              <a:rPr lang="en-US" dirty="0">
                <a:effectLst>
                  <a:outerShdw blurRad="38100" dist="38100" dir="2700000" algn="tl">
                    <a:srgbClr val="000000">
                      <a:alpha val="43137"/>
                    </a:srgbClr>
                  </a:outerShdw>
                </a:effectLst>
              </a:rPr>
              <a:t>Etc.</a:t>
            </a:r>
          </a:p>
          <a:p>
            <a:pPr lvl="2" eaLnBrk="1" hangingPunct="1">
              <a:buFont typeface="Arial" charset="0"/>
              <a:buChar char="•"/>
              <a:defRPr/>
            </a:pP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65459-52D1-45FA-8B6E-E2AF32CBB8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79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Coaching the Process</a:t>
            </a:r>
          </a:p>
        </p:txBody>
      </p:sp>
      <p:sp>
        <p:nvSpPr>
          <p:cNvPr id="167939"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Your role is to:</a:t>
            </a:r>
          </a:p>
          <a:p>
            <a:pPr lvl="1" eaLnBrk="1" hangingPunct="1">
              <a:buFont typeface="Arial" charset="0"/>
              <a:buChar char="–"/>
              <a:defRPr/>
            </a:pPr>
            <a:r>
              <a:rPr lang="en-US" dirty="0">
                <a:effectLst>
                  <a:outerShdw blurRad="38100" dist="38100" dir="2700000" algn="tl">
                    <a:srgbClr val="000000">
                      <a:alpha val="43137"/>
                    </a:srgbClr>
                  </a:outerShdw>
                </a:effectLst>
              </a:rPr>
              <a:t>Frame the discussion</a:t>
            </a:r>
          </a:p>
          <a:p>
            <a:pPr lvl="1" eaLnBrk="1" hangingPunct="1">
              <a:buFont typeface="Arial" charset="0"/>
              <a:buChar char="–"/>
              <a:defRPr/>
            </a:pPr>
            <a:r>
              <a:rPr lang="en-US" dirty="0">
                <a:effectLst>
                  <a:outerShdw blurRad="38100" dist="38100" dir="2700000" algn="tl">
                    <a:srgbClr val="000000">
                      <a:alpha val="43137"/>
                    </a:srgbClr>
                  </a:outerShdw>
                </a:effectLst>
              </a:rPr>
              <a:t>Guide the discussion</a:t>
            </a:r>
          </a:p>
          <a:p>
            <a:pPr lvl="1" eaLnBrk="1" hangingPunct="1">
              <a:buFont typeface="Arial" charset="0"/>
              <a:buChar char="–"/>
              <a:defRPr/>
            </a:pPr>
            <a:r>
              <a:rPr lang="en-US" dirty="0">
                <a:effectLst>
                  <a:outerShdw blurRad="38100" dist="38100" dir="2700000" algn="tl">
                    <a:srgbClr val="000000">
                      <a:alpha val="43137"/>
                    </a:srgbClr>
                  </a:outerShdw>
                </a:effectLst>
              </a:rPr>
              <a:t>Move the process along</a:t>
            </a:r>
          </a:p>
          <a:p>
            <a:pPr lvl="2" eaLnBrk="1" hangingPunct="1">
              <a:buFont typeface="Arial" charset="0"/>
              <a:buChar char="•"/>
              <a:defRPr/>
            </a:pPr>
            <a:r>
              <a:rPr lang="en-US" sz="2800" dirty="0">
                <a:effectLst>
                  <a:outerShdw blurRad="38100" dist="38100" dir="2700000" algn="tl">
                    <a:srgbClr val="000000">
                      <a:alpha val="43137"/>
                    </a:srgbClr>
                  </a:outerShdw>
                </a:effectLst>
              </a:rPr>
              <a:t>Develop sense of when to let the discussion go and when to cut it off and force a decision</a:t>
            </a:r>
          </a:p>
          <a:p>
            <a:pPr lvl="2" eaLnBrk="1" hangingPunct="1">
              <a:buFont typeface="Arial" charset="0"/>
              <a:buChar char="•"/>
              <a:defRPr/>
            </a:pPr>
            <a:r>
              <a:rPr lang="en-US" sz="2800" dirty="0">
                <a:effectLst>
                  <a:outerShdw blurRad="38100" dist="38100" dir="2700000" algn="tl">
                    <a:srgbClr val="000000">
                      <a:alpha val="43137"/>
                    </a:srgbClr>
                  </a:outerShdw>
                </a:effectLst>
              </a:rPr>
              <a:t>Vote early and often</a:t>
            </a:r>
          </a:p>
          <a:p>
            <a:pPr lvl="2" eaLnBrk="1" hangingPunct="1">
              <a:buFont typeface="Arial" charset="0"/>
              <a:buChar char="•"/>
              <a:defRPr/>
            </a:pPr>
            <a:r>
              <a:rPr lang="en-US" sz="2800" dirty="0">
                <a:effectLst>
                  <a:outerShdw blurRad="38100" dist="38100" dir="2700000" algn="tl">
                    <a:srgbClr val="000000">
                      <a:alpha val="43137"/>
                    </a:srgbClr>
                  </a:outerShdw>
                </a:effectLst>
              </a:rPr>
              <a:t>Help them with clarity in writing</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3F283-7F56-45D8-BDA4-E54F2C935E7F}"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Coaching the Process</a:t>
            </a:r>
          </a:p>
        </p:txBody>
      </p:sp>
      <p:sp>
        <p:nvSpPr>
          <p:cNvPr id="168963" name="Rectangle 3"/>
          <p:cNvSpPr>
            <a:spLocks noGrp="1" noChangeArrowheads="1"/>
          </p:cNvSpPr>
          <p:nvPr>
            <p:ph type="body" idx="1"/>
          </p:nvPr>
        </p:nvSpPr>
        <p:spPr/>
        <p:txBody>
          <a:bodyPr/>
          <a:lstStyle/>
          <a:p>
            <a:pPr eaLnBrk="1" hangingPunct="1">
              <a:buFont typeface="Arial" charset="0"/>
              <a:buChar char="•"/>
              <a:defRPr/>
            </a:pPr>
            <a:endParaRPr lang="en-US" dirty="0"/>
          </a:p>
          <a:p>
            <a:pPr eaLnBrk="1" hangingPunct="1">
              <a:buFont typeface="Arial" charset="0"/>
              <a:buChar char="•"/>
              <a:defRPr/>
            </a:pPr>
            <a:r>
              <a:rPr lang="en-US" dirty="0">
                <a:effectLst>
                  <a:outerShdw blurRad="38100" dist="38100" dir="2700000" algn="tl">
                    <a:srgbClr val="000000">
                      <a:alpha val="43137"/>
                    </a:srgbClr>
                  </a:outerShdw>
                </a:effectLst>
              </a:rPr>
              <a:t>Remember, in the end…</a:t>
            </a:r>
          </a:p>
          <a:p>
            <a:pPr eaLnBrk="1" hangingPunct="1">
              <a:buFont typeface="Arial" charset="0"/>
              <a:buChar char="•"/>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The work must be theirs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A3B1BF-6F4E-4A22-AF9C-698880A5D90F}"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r>
              <a:rPr lang="en-US" sz="3600" dirty="0"/>
              <a:t>Key Concepts</a:t>
            </a:r>
          </a:p>
        </p:txBody>
      </p:sp>
      <p:sp>
        <p:nvSpPr>
          <p:cNvPr id="5" name="Rectangle 4"/>
          <p:cNvSpPr/>
          <p:nvPr/>
        </p:nvSpPr>
        <p:spPr>
          <a:xfrm>
            <a:off x="563718" y="1314609"/>
            <a:ext cx="8199444" cy="6897273"/>
          </a:xfrm>
          <a:prstGeom prst="rect">
            <a:avLst/>
          </a:prstGeom>
        </p:spPr>
        <p:txBody>
          <a:bodyPr wrap="square">
            <a:spAutoFit/>
          </a:bodyPr>
          <a:lstStyle/>
          <a:p>
            <a:pPr marL="514350" indent="-514350">
              <a:lnSpc>
                <a:spcPct val="150000"/>
              </a:lnSpc>
              <a:buFont typeface="Wingdings" panose="05000000000000000000" pitchFamily="2" charset="2"/>
              <a:buChar char="v"/>
            </a:pPr>
            <a:r>
              <a:rPr lang="en-US" sz="3600" cap="all" dirty="0">
                <a:solidFill>
                  <a:prstClr val="white"/>
                </a:solidFill>
                <a:ea typeface="+mj-ea"/>
                <a:cs typeface="+mj-cs"/>
              </a:rPr>
              <a:t>What are Core Beliefs?</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Core beliefs are the biblical foundation for all you do.  </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You do what you do because you believe these things are true.</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Core beliefs impact, in some way or another, virtually everything you do.</a:t>
            </a:r>
          </a:p>
          <a:p>
            <a:pPr>
              <a:lnSpc>
                <a:spcPct val="150000"/>
              </a:lnSpc>
            </a:pPr>
            <a:endParaRPr lang="en-US" sz="3600" cap="all" dirty="0">
              <a:solidFill>
                <a:prstClr val="white"/>
              </a:solidFill>
              <a:ea typeface="+mj-ea"/>
              <a:cs typeface="+mj-cs"/>
            </a:endParaRPr>
          </a:p>
          <a:p>
            <a:pPr>
              <a:lnSpc>
                <a:spcPct val="150000"/>
              </a:lnSpc>
            </a:pPr>
            <a:br>
              <a:rPr lang="en-US" sz="3200" cap="all" dirty="0">
                <a:solidFill>
                  <a:prstClr val="white"/>
                </a:solidFill>
                <a:ea typeface="+mj-ea"/>
                <a:cs typeface="+mj-cs"/>
              </a:rPr>
            </a:br>
            <a:br>
              <a:rPr lang="en-US" sz="3200" cap="all" dirty="0">
                <a:solidFill>
                  <a:prstClr val="white"/>
                </a:solidFill>
                <a:ea typeface="+mj-ea"/>
                <a:cs typeface="+mj-cs"/>
              </a:rPr>
            </a:br>
            <a:endParaRPr lang="en-US" dirty="0"/>
          </a:p>
        </p:txBody>
      </p:sp>
    </p:spTree>
    <p:extLst>
      <p:ext uri="{BB962C8B-B14F-4D97-AF65-F5344CB8AC3E}">
        <p14:creationId xmlns:p14="http://schemas.microsoft.com/office/powerpoint/2010/main" val="7414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Coaching the Process</a:t>
            </a:r>
          </a:p>
        </p:txBody>
      </p:sp>
      <p:sp>
        <p:nvSpPr>
          <p:cNvPr id="48131"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Brevity is mandatory.  We will use enough words to say it well but not one word more</a:t>
            </a:r>
          </a:p>
          <a:p>
            <a:pPr lvl="1" eaLnBrk="1" hangingPunct="1">
              <a:buFont typeface="Arial" charset="0"/>
              <a:buChar char="–"/>
              <a:defRPr/>
            </a:pPr>
            <a:r>
              <a:rPr lang="en-US" dirty="0">
                <a:effectLst>
                  <a:outerShdw blurRad="38100" dist="38100" dir="2700000" algn="tl">
                    <a:srgbClr val="000000">
                      <a:alpha val="43137"/>
                    </a:srgbClr>
                  </a:outerShdw>
                </a:effectLst>
              </a:rPr>
              <a:t>Core Beliefs are typically stated in 15 words or less</a:t>
            </a:r>
          </a:p>
          <a:p>
            <a:pPr lvl="1" eaLnBrk="1" hangingPunct="1">
              <a:buFont typeface="Arial" charset="0"/>
              <a:buChar char="–"/>
              <a:defRPr/>
            </a:pPr>
            <a:r>
              <a:rPr lang="en-US" dirty="0">
                <a:effectLst>
                  <a:outerShdw blurRad="38100" dist="38100" dir="2700000" algn="tl">
                    <a:srgbClr val="000000">
                      <a:alpha val="43137"/>
                    </a:srgbClr>
                  </a:outerShdw>
                </a:effectLst>
              </a:rPr>
              <a:t>Core Values are typically stated in 8 words or less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0D950-7A99-40AB-BFC2-D480D0B71938}"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Coaching the Process</a:t>
            </a:r>
          </a:p>
        </p:txBody>
      </p:sp>
      <p:sp>
        <p:nvSpPr>
          <p:cNvPr id="58371" name="Rectangle 3"/>
          <p:cNvSpPr>
            <a:spLocks noGrp="1" noChangeArrowheads="1"/>
          </p:cNvSpPr>
          <p:nvPr>
            <p:ph type="body" idx="1"/>
          </p:nvPr>
        </p:nvSpPr>
        <p:spPr>
          <a:xfrm>
            <a:off x="457200" y="1600200"/>
            <a:ext cx="8229600" cy="47244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Great scientific insights are measured in paragraphs and pages.  </a:t>
            </a:r>
          </a:p>
          <a:p>
            <a:pPr lvl="1" eaLnBrk="1" hangingPunct="1">
              <a:buFont typeface="Arial" charset="0"/>
              <a:buChar char="–"/>
              <a:defRPr/>
            </a:pPr>
            <a:r>
              <a:rPr lang="en-US" dirty="0">
                <a:effectLst>
                  <a:outerShdw blurRad="38100" dist="38100" dir="2700000" algn="tl">
                    <a:srgbClr val="000000">
                      <a:alpha val="43137"/>
                    </a:srgbClr>
                  </a:outerShdw>
                </a:effectLst>
              </a:rPr>
              <a:t>In 1923 Louis de Broglie provided one of the fundamental insights of quantum mechanics in a four page paper.  </a:t>
            </a:r>
          </a:p>
          <a:p>
            <a:pPr lvl="1" eaLnBrk="1" hangingPunct="1">
              <a:buFont typeface="Arial" charset="0"/>
              <a:buChar char="–"/>
              <a:defRPr/>
            </a:pPr>
            <a:r>
              <a:rPr lang="en-US" dirty="0">
                <a:effectLst>
                  <a:outerShdw blurRad="38100" dist="38100" dir="2700000" algn="tl">
                    <a:srgbClr val="000000">
                      <a:alpha val="43137"/>
                    </a:srgbClr>
                  </a:outerShdw>
                </a:effectLst>
              </a:rPr>
              <a:t>Einstein’s theory of relativity was encapsulated in a series of five articles totaling 75 pages.  </a:t>
            </a:r>
          </a:p>
          <a:p>
            <a:pPr lvl="1" eaLnBrk="1" hangingPunct="1">
              <a:buFont typeface="Arial" charset="0"/>
              <a:buChar char="–"/>
              <a:defRPr/>
            </a:pPr>
            <a:r>
              <a:rPr lang="en-US" dirty="0">
                <a:effectLst>
                  <a:outerShdw blurRad="38100" dist="38100" dir="2700000" algn="tl">
                    <a:srgbClr val="000000">
                      <a:alpha val="43137"/>
                    </a:srgbClr>
                  </a:outerShdw>
                </a:effectLst>
              </a:rPr>
              <a:t>Lincoln’s Gettysburg Address , one of the greatest speeches in US history, was given in just over two minutes.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3FEB9-69A8-4DFB-AB8B-AAA6632E38F0}"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Coaching the Process</a:t>
            </a:r>
          </a:p>
        </p:txBody>
      </p:sp>
      <p:sp>
        <p:nvSpPr>
          <p:cNvPr id="59395" name="Rectangle 3"/>
          <p:cNvSpPr>
            <a:spLocks noGrp="1" noChangeArrowheads="1"/>
          </p:cNvSpPr>
          <p:nvPr>
            <p:ph type="body" idx="1"/>
          </p:nvPr>
        </p:nvSpPr>
        <p:spPr/>
        <p:txBody>
          <a:bodyPr/>
          <a:lstStyle/>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Avoid wasted words (like “that”) and superfluous adjectives</a:t>
            </a:r>
          </a:p>
          <a:p>
            <a:pPr eaLnBrk="1" hangingPunct="1">
              <a:lnSpc>
                <a:spcPct val="90000"/>
              </a:lnSpc>
              <a:buFont typeface="Arial" charset="0"/>
              <a:buChar char="•"/>
              <a:defRPr/>
            </a:pPr>
            <a:endParaRPr lang="en-US" dirty="0">
              <a:effectLst>
                <a:outerShdw blurRad="38100" dist="38100" dir="2700000" algn="tl">
                  <a:srgbClr val="000000">
                    <a:alpha val="43137"/>
                  </a:srgbClr>
                </a:outerShdw>
              </a:effectLst>
            </a:endParaRPr>
          </a:p>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Avoid “churchy language,” Christian jargon, unnecessary Biblical or theological words</a:t>
            </a:r>
          </a:p>
          <a:p>
            <a:pPr eaLnBrk="1" hangingPunct="1">
              <a:lnSpc>
                <a:spcPct val="90000"/>
              </a:lnSpc>
              <a:buFont typeface="Arial" charset="0"/>
              <a:buChar char="•"/>
              <a:defRPr/>
            </a:pPr>
            <a:endParaRPr lang="en-US" dirty="0">
              <a:effectLst>
                <a:outerShdw blurRad="38100" dist="38100" dir="2700000" algn="tl">
                  <a:srgbClr val="000000">
                    <a:alpha val="43137"/>
                  </a:srgbClr>
                </a:outerShdw>
              </a:effectLst>
            </a:endParaRPr>
          </a:p>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State Biblical and theological concepts in words that the unsaved, unchurched, untaught and uninitiated can readily understand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F2070-E554-4CA0-92D4-33C835B998D1}"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Coaching the Process</a:t>
            </a:r>
          </a:p>
        </p:txBody>
      </p:sp>
      <p:sp>
        <p:nvSpPr>
          <p:cNvPr id="60419"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Use Biblical and theological words when…</a:t>
            </a:r>
          </a:p>
          <a:p>
            <a:pPr marL="0" indent="0" eaLnBrk="1" hangingPunct="1">
              <a:buNone/>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They are the clearest, most accurate and richest words we can think of</a:t>
            </a:r>
          </a:p>
          <a:p>
            <a:pPr marL="457200" lvl="1" indent="0" eaLnBrk="1" hangingPunct="1">
              <a:buNone/>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The concept is so fundamentally crucial that we intentionally want to create “a teaching moment”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DC811-F726-4C1A-B807-CD1EB45E7557}"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Coaching the Process</a:t>
            </a:r>
          </a:p>
        </p:txBody>
      </p:sp>
      <p:sp>
        <p:nvSpPr>
          <p:cNvPr id="61443"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Whenever possible use present tense, active voice verbs</a:t>
            </a:r>
          </a:p>
          <a:p>
            <a:pPr eaLnBrk="1" hangingPunct="1">
              <a:buFont typeface="Arial" charset="0"/>
              <a:buChar char="•"/>
              <a:defRPr/>
            </a:pPr>
            <a:endParaRPr lang="en-US" dirty="0">
              <a:effectLst>
                <a:outerShdw blurRad="38100" dist="38100" dir="2700000" algn="tl">
                  <a:srgbClr val="000000">
                    <a:alpha val="43137"/>
                  </a:srgbClr>
                </a:outerShdw>
              </a:effectLst>
            </a:endParaRPr>
          </a:p>
          <a:p>
            <a:pPr lvl="1" eaLnBrk="1" hangingPunct="1">
              <a:buFont typeface="Arial" charset="0"/>
              <a:buChar char="–"/>
              <a:defRPr/>
            </a:pPr>
            <a:r>
              <a:rPr lang="en-US" dirty="0">
                <a:effectLst>
                  <a:outerShdw blurRad="38100" dist="38100" dir="2700000" algn="tl">
                    <a:srgbClr val="000000">
                      <a:alpha val="43137"/>
                    </a:srgbClr>
                  </a:outerShdw>
                </a:effectLst>
              </a:rPr>
              <a:t>Avoid verbs like “is,” and “are” in favor of verbs like wants, loves, directs, frees, calls, sends, saves, instructs, etc.</a:t>
            </a:r>
          </a:p>
          <a:p>
            <a:pPr lvl="1" eaLnBrk="1" hangingPunct="1">
              <a:buFont typeface="Arial" charset="0"/>
              <a:buChar char="–"/>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Avoid lists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DE71F-C68C-4C50-AA0C-779D6A6371E3}"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defRPr/>
            </a:pPr>
            <a:r>
              <a:rPr lang="en-US" dirty="0">
                <a:effectLst>
                  <a:outerShdw blurRad="38100" dist="38100" dir="2700000" algn="tl">
                    <a:srgbClr val="000000">
                      <a:alpha val="43137"/>
                    </a:srgbClr>
                  </a:outerShdw>
                </a:effectLst>
              </a:rPr>
              <a:t>Breakout Session</a:t>
            </a:r>
          </a:p>
        </p:txBody>
      </p:sp>
      <p:sp>
        <p:nvSpPr>
          <p:cNvPr id="55299" name="Rectangle 5"/>
          <p:cNvSpPr>
            <a:spLocks noGrp="1" noChangeArrowheads="1"/>
          </p:cNvSpPr>
          <p:nvPr>
            <p:ph type="subTitle" idx="1"/>
          </p:nvPr>
        </p:nvSpPr>
        <p:spPr/>
        <p:txBody>
          <a:bodyPr/>
          <a:lstStyle/>
          <a:p>
            <a:pPr eaLnBrk="1" hangingPunct="1">
              <a:buFont typeface="Arial" charset="0"/>
              <a:buNone/>
              <a:defRPr/>
            </a:pP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302DC-940A-4992-8671-CA210BA2F2F7}"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defRPr/>
            </a:pPr>
            <a:r>
              <a:rPr lang="en-US" dirty="0">
                <a:effectLst>
                  <a:outerShdw blurRad="38100" dist="38100" dir="2700000" algn="tl">
                    <a:srgbClr val="000000">
                      <a:alpha val="43137"/>
                    </a:srgbClr>
                  </a:outerShdw>
                </a:effectLst>
              </a:rPr>
              <a:t>Core Beliefs and Core Values</a:t>
            </a:r>
          </a:p>
        </p:txBody>
      </p:sp>
      <p:sp>
        <p:nvSpPr>
          <p:cNvPr id="55299" name="Rectangle 5"/>
          <p:cNvSpPr>
            <a:spLocks noGrp="1" noChangeArrowheads="1"/>
          </p:cNvSpPr>
          <p:nvPr>
            <p:ph type="subTitle" idx="1"/>
          </p:nvPr>
        </p:nvSpPr>
        <p:spPr/>
        <p:txBody>
          <a:bodyPr/>
          <a:lstStyle/>
          <a:p>
            <a:pPr eaLnBrk="1" hangingPunct="1">
              <a:buFont typeface="Arial" charset="0"/>
              <a:buNone/>
              <a:defRPr/>
            </a:pPr>
            <a:r>
              <a:rPr lang="en-US" dirty="0">
                <a:effectLst>
                  <a:outerShdw blurRad="38100" dist="38100" dir="2700000" algn="tl">
                    <a:srgbClr val="000000">
                      <a:alpha val="43137"/>
                    </a:srgbClr>
                  </a:outerShdw>
                </a:effectLst>
              </a:rPr>
              <a:t>Write out a core belief statement about God followed by a core value statement.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47482B-B047-4892-91B0-C4E862F688B1}"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4000" dirty="0">
                <a:effectLst>
                  <a:outerShdw blurRad="38100" dist="38100" dir="2700000" algn="tl">
                    <a:srgbClr val="000000">
                      <a:alpha val="43137"/>
                    </a:srgbClr>
                  </a:outerShdw>
                </a:effectLst>
              </a:rPr>
              <a:t>One, Comprehensive Statement</a:t>
            </a:r>
          </a:p>
        </p:txBody>
      </p:sp>
      <p:sp>
        <p:nvSpPr>
          <p:cNvPr id="68611" name="Rectangle 3"/>
          <p:cNvSpPr>
            <a:spLocks noGrp="1" noChangeArrowheads="1"/>
          </p:cNvSpPr>
          <p:nvPr>
            <p:ph type="body" idx="1"/>
          </p:nvPr>
        </p:nvSpPr>
        <p:spPr/>
        <p:txBody>
          <a:bodyPr/>
          <a:lstStyle/>
          <a:p>
            <a:pPr eaLnBrk="1" hangingPunct="1">
              <a:buFont typeface="Arial" charset="0"/>
              <a:buChar char="•"/>
              <a:defRPr/>
            </a:pPr>
            <a:endParaRPr lang="en-US" dirty="0"/>
          </a:p>
          <a:p>
            <a:pPr eaLnBrk="1" hangingPunct="1">
              <a:buFont typeface="Arial" charset="0"/>
              <a:buChar char="•"/>
              <a:defRPr/>
            </a:pPr>
            <a:r>
              <a:rPr lang="en-US" dirty="0">
                <a:effectLst>
                  <a:outerShdw blurRad="38100" dist="38100" dir="2700000" algn="tl">
                    <a:srgbClr val="000000">
                      <a:alpha val="43137"/>
                    </a:srgbClr>
                  </a:outerShdw>
                </a:effectLst>
              </a:rPr>
              <a:t>We believe God, the loving Father, Son and Holy Spirit wants all people to be saved.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32394-3F1F-48DB-95F2-E297D5503820}"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z="4000" dirty="0">
                <a:effectLst>
                  <a:outerShdw blurRad="38100" dist="38100" dir="2700000" algn="tl">
                    <a:srgbClr val="000000">
                      <a:alpha val="43137"/>
                    </a:srgbClr>
                  </a:outerShdw>
                </a:effectLst>
              </a:rPr>
              <a:t>One, Comprehensive Statement</a:t>
            </a:r>
          </a:p>
        </p:txBody>
      </p:sp>
      <p:sp>
        <p:nvSpPr>
          <p:cNvPr id="72707" name="Rectangle 3"/>
          <p:cNvSpPr>
            <a:spLocks noGrp="1" noChangeArrowheads="1"/>
          </p:cNvSpPr>
          <p:nvPr>
            <p:ph type="body" idx="1"/>
          </p:nvPr>
        </p:nvSpPr>
        <p:spPr/>
        <p:txBody>
          <a:bodyPr/>
          <a:lstStyle/>
          <a:p>
            <a:pPr eaLnBrk="1" hangingPunct="1">
              <a:buFont typeface="Arial" charset="0"/>
              <a:buChar char="•"/>
              <a:defRPr/>
            </a:pPr>
            <a:endParaRPr lang="en-US" dirty="0"/>
          </a:p>
          <a:p>
            <a:pPr eaLnBrk="1" hangingPunct="1">
              <a:buFont typeface="Arial" charset="0"/>
              <a:buChar char="•"/>
              <a:defRPr/>
            </a:pPr>
            <a:r>
              <a:rPr lang="en-US" dirty="0">
                <a:effectLst>
                  <a:outerShdw blurRad="38100" dist="38100" dir="2700000" algn="tl">
                    <a:srgbClr val="000000">
                      <a:alpha val="43137"/>
                    </a:srgbClr>
                  </a:outerShdw>
                </a:effectLst>
              </a:rPr>
              <a:t>We believe there is one true God: Father, Son and Holy Spirit as revealed in the Bible.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EFD8B5-644D-4BCA-ABDA-26CD6189A11F}"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4000" dirty="0">
                <a:effectLst>
                  <a:outerShdw blurRad="38100" dist="38100" dir="2700000" algn="tl">
                    <a:srgbClr val="000000">
                      <a:alpha val="43137"/>
                    </a:srgbClr>
                  </a:outerShdw>
                </a:effectLst>
              </a:rPr>
              <a:t>One, Comprehensive Statement</a:t>
            </a:r>
          </a:p>
        </p:txBody>
      </p:sp>
      <p:sp>
        <p:nvSpPr>
          <p:cNvPr id="73731" name="Rectangle 3"/>
          <p:cNvSpPr>
            <a:spLocks noGrp="1" noChangeArrowheads="1"/>
          </p:cNvSpPr>
          <p:nvPr>
            <p:ph type="body" idx="1"/>
          </p:nvPr>
        </p:nvSpPr>
        <p:spPr/>
        <p:txBody>
          <a:bodyPr/>
          <a:lstStyle/>
          <a:p>
            <a:pPr eaLnBrk="1" hangingPunct="1">
              <a:buFont typeface="Arial" charset="0"/>
              <a:buChar char="•"/>
              <a:defRPr/>
            </a:pPr>
            <a:endParaRPr lang="en-US" dirty="0"/>
          </a:p>
          <a:p>
            <a:pPr eaLnBrk="1" hangingPunct="1">
              <a:buFont typeface="Arial" charset="0"/>
              <a:buChar char="•"/>
              <a:defRPr/>
            </a:pPr>
            <a:r>
              <a:rPr lang="en-US" dirty="0">
                <a:effectLst>
                  <a:outerShdw blurRad="38100" dist="38100" dir="2700000" algn="tl">
                    <a:srgbClr val="000000">
                      <a:alpha val="43137"/>
                    </a:srgbClr>
                  </a:outerShdw>
                </a:effectLst>
              </a:rPr>
              <a:t>We believe the God of grace and love desires to be in relationship with all people.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28E51-94A6-4E35-A75F-BD7F9020997A}"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r>
              <a:rPr lang="en-US" sz="3600" dirty="0"/>
              <a:t>Key Concepts</a:t>
            </a:r>
          </a:p>
        </p:txBody>
      </p:sp>
      <p:sp>
        <p:nvSpPr>
          <p:cNvPr id="5" name="Rectangle 4"/>
          <p:cNvSpPr/>
          <p:nvPr/>
        </p:nvSpPr>
        <p:spPr>
          <a:xfrm>
            <a:off x="563718" y="1314609"/>
            <a:ext cx="7985922" cy="8356134"/>
          </a:xfrm>
          <a:prstGeom prst="rect">
            <a:avLst/>
          </a:prstGeom>
        </p:spPr>
        <p:txBody>
          <a:bodyPr wrap="square">
            <a:spAutoFit/>
          </a:bodyPr>
          <a:lstStyle/>
          <a:p>
            <a:pPr marL="514350" indent="-514350">
              <a:buFont typeface="Wingdings" panose="05000000000000000000" pitchFamily="2" charset="2"/>
              <a:buChar char="v"/>
            </a:pPr>
            <a:r>
              <a:rPr lang="en-US" sz="3600" cap="all" dirty="0">
                <a:solidFill>
                  <a:prstClr val="white"/>
                </a:solidFill>
                <a:ea typeface="+mj-ea"/>
                <a:cs typeface="+mj-cs"/>
              </a:rPr>
              <a:t>What are Core Values/Behaviors?</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Ministry principles by which you live</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The things for which you will spend your lives</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The values/behaviors for which you are prepared to die </a:t>
            </a:r>
            <a:endParaRPr lang="en-US" sz="3200" b="1" dirty="0">
              <a:solidFill>
                <a:prstClr val="white"/>
              </a:solidFill>
              <a:effectLst>
                <a:outerShdw blurRad="38100" dist="38100" dir="2700000" algn="tl">
                  <a:srgbClr val="000000">
                    <a:alpha val="43137"/>
                  </a:srgbClr>
                </a:outerShdw>
              </a:effectLst>
              <a:latin typeface="Calibri"/>
            </a:endParaRP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One Core Value/Behavior per Core Belief</a:t>
            </a:r>
          </a:p>
          <a:p>
            <a:pPr marL="342900" lvl="0" indent="-342900" defTabSz="914400" fontAlgn="base">
              <a:spcBef>
                <a:spcPct val="20000"/>
              </a:spcBef>
              <a:spcAft>
                <a:spcPct val="0"/>
              </a:spcAft>
              <a:buFont typeface="Arial" charset="0"/>
              <a:buChar char="•"/>
              <a:defRPr/>
            </a:pPr>
            <a:r>
              <a:rPr lang="en-US" sz="3200" dirty="0">
                <a:solidFill>
                  <a:prstClr val="white"/>
                </a:solidFill>
                <a:effectLst>
                  <a:outerShdw blurRad="38100" dist="38100" dir="2700000" algn="tl">
                    <a:srgbClr val="000000">
                      <a:alpha val="43137"/>
                    </a:srgbClr>
                  </a:outerShdw>
                </a:effectLst>
                <a:latin typeface="Calibri"/>
              </a:rPr>
              <a:t>Core Values are what we will </a:t>
            </a:r>
            <a:r>
              <a:rPr lang="en-US" sz="3200" b="1" dirty="0">
                <a:solidFill>
                  <a:prstClr val="white"/>
                </a:solidFill>
                <a:effectLst>
                  <a:outerShdw blurRad="38100" dist="38100" dir="2700000" algn="tl">
                    <a:srgbClr val="000000">
                      <a:alpha val="43137"/>
                    </a:srgbClr>
                  </a:outerShdw>
                </a:effectLst>
                <a:latin typeface="Calibri"/>
              </a:rPr>
              <a:t>DO</a:t>
            </a:r>
            <a:r>
              <a:rPr lang="en-US" sz="3200" dirty="0">
                <a:solidFill>
                  <a:prstClr val="white"/>
                </a:solidFill>
                <a:effectLst>
                  <a:outerShdw blurRad="38100" dist="38100" dir="2700000" algn="tl">
                    <a:srgbClr val="000000">
                      <a:alpha val="43137"/>
                    </a:srgbClr>
                  </a:outerShdw>
                </a:effectLst>
                <a:latin typeface="Calibri"/>
              </a:rPr>
              <a:t> in light of what we believe.</a:t>
            </a:r>
          </a:p>
          <a:p>
            <a:pPr>
              <a:lnSpc>
                <a:spcPct val="150000"/>
              </a:lnSpc>
            </a:pPr>
            <a:endParaRPr lang="en-US" sz="3600" cap="all" dirty="0">
              <a:solidFill>
                <a:prstClr val="white"/>
              </a:solidFill>
              <a:ea typeface="+mj-ea"/>
              <a:cs typeface="+mj-cs"/>
            </a:endParaRPr>
          </a:p>
          <a:p>
            <a:pPr>
              <a:lnSpc>
                <a:spcPct val="150000"/>
              </a:lnSpc>
            </a:pPr>
            <a:br>
              <a:rPr lang="en-US" sz="3200" cap="all" dirty="0">
                <a:solidFill>
                  <a:prstClr val="white"/>
                </a:solidFill>
                <a:ea typeface="+mj-ea"/>
                <a:cs typeface="+mj-cs"/>
              </a:rPr>
            </a:br>
            <a:br>
              <a:rPr lang="en-US" sz="3200" cap="all" dirty="0">
                <a:solidFill>
                  <a:prstClr val="white"/>
                </a:solidFill>
                <a:ea typeface="+mj-ea"/>
                <a:cs typeface="+mj-cs"/>
              </a:rPr>
            </a:br>
            <a:endParaRPr lang="en-US" dirty="0"/>
          </a:p>
        </p:txBody>
      </p:sp>
    </p:spTree>
    <p:extLst>
      <p:ext uri="{BB962C8B-B14F-4D97-AF65-F5344CB8AC3E}">
        <p14:creationId xmlns:p14="http://schemas.microsoft.com/office/powerpoint/2010/main" val="1612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Three Statement Model</a:t>
            </a:r>
          </a:p>
        </p:txBody>
      </p:sp>
      <p:sp>
        <p:nvSpPr>
          <p:cNvPr id="69635"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God the Father is the creator and sustainer of all. </a:t>
            </a:r>
          </a:p>
          <a:p>
            <a:pPr eaLnBrk="1" hangingPunct="1">
              <a:buFont typeface="Arial" charset="0"/>
              <a:buChar char="•"/>
              <a:defRPr/>
            </a:pPr>
            <a:r>
              <a:rPr lang="en-US" dirty="0">
                <a:effectLst>
                  <a:outerShdw blurRad="38100" dist="38100" dir="2700000" algn="tl">
                    <a:srgbClr val="000000">
                      <a:alpha val="43137"/>
                    </a:srgbClr>
                  </a:outerShdw>
                </a:effectLst>
              </a:rPr>
              <a:t>God the Son, Jesus Christ, purchased our forgiveness and frees us to live Christ-centered lives.</a:t>
            </a:r>
          </a:p>
          <a:p>
            <a:pPr eaLnBrk="1" hangingPunct="1">
              <a:buFont typeface="Arial" charset="0"/>
              <a:buChar char="•"/>
              <a:defRPr/>
            </a:pPr>
            <a:r>
              <a:rPr lang="en-US" dirty="0">
                <a:effectLst>
                  <a:outerShdw blurRad="38100" dist="38100" dir="2700000" algn="tl">
                    <a:srgbClr val="000000">
                      <a:alpha val="43137"/>
                    </a:srgbClr>
                  </a:outerShdw>
                </a:effectLst>
              </a:rPr>
              <a:t>God, the Holy Spirit, gifts us with faith and empowers us for a life of love and service.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44C07-E1E0-4DFF-AB9B-5B6F27097998}"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Four Statement Model</a:t>
            </a:r>
          </a:p>
        </p:txBody>
      </p:sp>
      <p:sp>
        <p:nvSpPr>
          <p:cNvPr id="70659" name="Rectangle 3"/>
          <p:cNvSpPr>
            <a:spLocks noGrp="1" noChangeArrowheads="1"/>
          </p:cNvSpPr>
          <p:nvPr>
            <p:ph type="body" idx="1"/>
          </p:nvPr>
        </p:nvSpPr>
        <p:spPr/>
        <p:txBody>
          <a:bodyPr/>
          <a:lstStyle/>
          <a:p>
            <a:pPr eaLnBrk="1" hangingPunct="1">
              <a:lnSpc>
                <a:spcPct val="90000"/>
              </a:lnSpc>
              <a:buFont typeface="Arial" charset="0"/>
              <a:buChar char="•"/>
              <a:defRPr/>
            </a:pPr>
            <a:r>
              <a:rPr lang="en-US" dirty="0">
                <a:effectLst>
                  <a:outerShdw blurRad="38100" dist="38100" dir="2700000" algn="tl">
                    <a:srgbClr val="000000">
                      <a:alpha val="43137"/>
                    </a:srgbClr>
                  </a:outerShdw>
                </a:effectLst>
              </a:rPr>
              <a:t>The only true God lives eternally in community as Father, Son and Holy Spirit.</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The Father creates all people for a loving relationship with Him.</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Jesus, through His death and resurrection enables sinful people to enjoy a life-changing relationship with the Holy God.</a:t>
            </a:r>
          </a:p>
          <a:p>
            <a:pPr lvl="1" eaLnBrk="1" hangingPunct="1">
              <a:lnSpc>
                <a:spcPct val="90000"/>
              </a:lnSpc>
              <a:buFont typeface="Arial" charset="0"/>
              <a:buChar char="–"/>
              <a:defRPr/>
            </a:pPr>
            <a:r>
              <a:rPr lang="en-US" dirty="0">
                <a:effectLst>
                  <a:outerShdw blurRad="38100" dist="38100" dir="2700000" algn="tl">
                    <a:srgbClr val="000000">
                      <a:alpha val="43137"/>
                    </a:srgbClr>
                  </a:outerShdw>
                </a:effectLst>
              </a:rPr>
              <a:t>The Holy Spirit lives in all Christ-followers molding them into His likeness and empowering them to serve others.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27021-C779-4619-B707-CC7FE7968533}"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Four Statement Model</a:t>
            </a:r>
          </a:p>
        </p:txBody>
      </p:sp>
      <p:sp>
        <p:nvSpPr>
          <p:cNvPr id="71683" name="Rectangle 3"/>
          <p:cNvSpPr>
            <a:spLocks noGrp="1" noChangeArrowheads="1"/>
          </p:cNvSpPr>
          <p:nvPr>
            <p:ph type="body" idx="1"/>
          </p:nvPr>
        </p:nvSpPr>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The eternal, triune God is:</a:t>
            </a:r>
          </a:p>
          <a:p>
            <a:pPr lvl="1" eaLnBrk="1" hangingPunct="1">
              <a:buFont typeface="Arial" charset="0"/>
              <a:buChar char="–"/>
              <a:defRPr/>
            </a:pPr>
            <a:r>
              <a:rPr lang="en-US" dirty="0">
                <a:effectLst>
                  <a:outerShdw blurRad="38100" dist="38100" dir="2700000" algn="tl">
                    <a:srgbClr val="000000">
                      <a:alpha val="43137"/>
                    </a:srgbClr>
                  </a:outerShdw>
                </a:effectLst>
              </a:rPr>
              <a:t>Father Almighty, Creator and Master of all</a:t>
            </a:r>
          </a:p>
          <a:p>
            <a:pPr lvl="1" eaLnBrk="1" hangingPunct="1">
              <a:buFont typeface="Arial" charset="0"/>
              <a:buChar char="–"/>
              <a:defRPr/>
            </a:pPr>
            <a:r>
              <a:rPr lang="en-US" dirty="0">
                <a:effectLst>
                  <a:outerShdw blurRad="38100" dist="38100" dir="2700000" algn="tl">
                    <a:srgbClr val="000000">
                      <a:alpha val="43137"/>
                    </a:srgbClr>
                  </a:outerShdw>
                </a:effectLst>
              </a:rPr>
              <a:t>Jesus the Son, the crucified, risen and reigning Savior</a:t>
            </a:r>
          </a:p>
          <a:p>
            <a:pPr lvl="1" eaLnBrk="1" hangingPunct="1">
              <a:buFont typeface="Arial" charset="0"/>
              <a:buChar char="–"/>
              <a:defRPr/>
            </a:pPr>
            <a:r>
              <a:rPr lang="en-US" dirty="0">
                <a:effectLst>
                  <a:outerShdw blurRad="38100" dist="38100" dir="2700000" algn="tl">
                    <a:srgbClr val="000000">
                      <a:alpha val="43137"/>
                    </a:srgbClr>
                  </a:outerShdw>
                </a:effectLst>
              </a:rPr>
              <a:t>Holy Spirit who creates faith, motivates for mission and empowers for fruitful service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AB2E6-2590-4D82-976D-6304CE609718}"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Developing Vision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34559-32C3-4533-AB35-1BF3F02605D5}"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97A84-0808-4039-9673-35424FC0934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9"/>
          <p:cNvSpPr>
            <a:spLocks noGrp="1"/>
          </p:cNvSpPr>
          <p:nvPr>
            <p:ph type="body" sz="half" idx="2"/>
          </p:nvPr>
        </p:nvSpPr>
        <p:spPr>
          <a:xfrm>
            <a:off x="6400800" y="6039255"/>
            <a:ext cx="2574334" cy="804862"/>
          </a:xfrm>
        </p:spPr>
        <p:txBody>
          <a:bodyPr/>
          <a:lstStyle/>
          <a:p>
            <a:r>
              <a:rPr lang="en-US" sz="3600" b="1" dirty="0">
                <a:effectLst>
                  <a:outerShdw blurRad="38100" dist="38100" dir="2700000" algn="tl">
                    <a:srgbClr val="000000">
                      <a:alpha val="43137"/>
                    </a:srgbClr>
                  </a:outerShdw>
                </a:effectLst>
              </a:rPr>
              <a:t>The Mission</a:t>
            </a:r>
          </a:p>
        </p:txBody>
      </p:sp>
      <p:sp>
        <p:nvSpPr>
          <p:cNvPr id="12" name="Rectangle 11"/>
          <p:cNvSpPr/>
          <p:nvPr/>
        </p:nvSpPr>
        <p:spPr>
          <a:xfrm>
            <a:off x="5723867" y="5181600"/>
            <a:ext cx="3258969" cy="646331"/>
          </a:xfrm>
          <a:prstGeom prst="rect">
            <a:avLst/>
          </a:prstGeom>
        </p:spPr>
        <p:txBody>
          <a:bodyPr wrap="non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The Core Beliefs</a:t>
            </a:r>
          </a:p>
        </p:txBody>
      </p:sp>
      <p:sp>
        <p:nvSpPr>
          <p:cNvPr id="16" name="Rectangle 15"/>
          <p:cNvSpPr/>
          <p:nvPr/>
        </p:nvSpPr>
        <p:spPr>
          <a:xfrm>
            <a:off x="1905000" y="1219199"/>
            <a:ext cx="3785287" cy="1015663"/>
          </a:xfrm>
          <a:prstGeom prst="rect">
            <a:avLst/>
          </a:prstGeom>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itchFamily="34" charset="0"/>
              </a:rPr>
              <a:t>The Vision</a:t>
            </a: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97643" y="5518972"/>
            <a:ext cx="1926224" cy="19602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7439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763000" cy="1143000"/>
          </a:xfrm>
        </p:spPr>
        <p:txBody>
          <a:bodyPr/>
          <a:lstStyle/>
          <a:p>
            <a:pPr marR="0" algn="l">
              <a:lnSpc>
                <a:spcPct val="150000"/>
              </a:lnSpc>
              <a:spcBef>
                <a:spcPts val="0"/>
              </a:spcBef>
              <a:spcAft>
                <a:spcPts val="0"/>
              </a:spcAft>
            </a:pPr>
            <a:r>
              <a:rPr lang="en-US" sz="3200" b="1" dirty="0">
                <a:effectLst/>
                <a:latin typeface="Helvetica"/>
                <a:ea typeface="Cambria"/>
                <a:cs typeface="Times New Roman"/>
              </a:rPr>
              <a:t>      			</a:t>
            </a:r>
            <a:r>
              <a:rPr lang="en-US" sz="3200" b="1" u="sng" dirty="0">
                <a:effectLst/>
                <a:latin typeface="Helvetica"/>
                <a:ea typeface="Cambria"/>
                <a:cs typeface="Times New Roman"/>
              </a:rPr>
              <a:t>Mission</a:t>
            </a:r>
            <a:r>
              <a:rPr lang="en-US" sz="3200" b="1" dirty="0">
                <a:effectLst/>
                <a:latin typeface="Helvetica"/>
                <a:ea typeface="Cambria"/>
                <a:cs typeface="Times New Roman"/>
              </a:rPr>
              <a:t>		</a:t>
            </a:r>
            <a:r>
              <a:rPr lang="en-US" sz="3200" b="1" u="sng" dirty="0">
                <a:effectLst/>
                <a:latin typeface="Helvetica"/>
                <a:ea typeface="Cambria"/>
                <a:cs typeface="Times New Roman"/>
              </a:rPr>
              <a:t>Vision</a:t>
            </a:r>
            <a:endParaRPr lang="en-US" sz="3200" dirty="0">
              <a:effectLst/>
              <a:latin typeface="Helvetica"/>
              <a:ea typeface="Cambria"/>
              <a:cs typeface="Times New Roman"/>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CCBB6-B770-4B8F-BB95-4802EFE4B7E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33338" y="1676400"/>
            <a:ext cx="9144000" cy="584775"/>
          </a:xfrm>
          <a:prstGeom prst="rect">
            <a:avLst/>
          </a:prstGeom>
        </p:spPr>
        <p:txBody>
          <a:bodyPr wrap="square">
            <a:spAutoFit/>
          </a:bodyPr>
          <a:lstStyle/>
          <a:p>
            <a:pPr marL="457200" marR="0" lvl="0" indent="0" algn="l" defTabSz="914400" rtl="0" eaLnBrk="1" fontAlgn="base" latinLnBrk="0" hangingPunct="1">
              <a:lnSpc>
                <a:spcPct val="100000"/>
              </a:lnSpc>
              <a:spcBef>
                <a:spcPct val="0"/>
              </a:spcBef>
              <a:spcAft>
                <a:spcPct val="0"/>
              </a:spcAft>
              <a:buClrTx/>
              <a:buSzTx/>
              <a:buFontTx/>
              <a:buNone/>
              <a:tabLst>
                <a:tab pos="3140075" algn="l"/>
                <a:tab pos="5651500" algn="l"/>
              </a:tabLst>
              <a:defRPr/>
            </a:pPr>
            <a:r>
              <a:rPr kumimoji="0" lang="en-US" sz="3200" b="0" i="0" u="none" strike="noStrike" kern="0" cap="none" spc="0" normalizeH="0" baseline="0" noProof="0" dirty="0">
                <a:ln>
                  <a:noFill/>
                </a:ln>
                <a:solidFill>
                  <a:prstClr val="white"/>
                </a:solidFill>
                <a:effectLst/>
                <a:uLnTx/>
                <a:uFillTx/>
                <a:latin typeface="Helvetica"/>
                <a:ea typeface="Cambria"/>
                <a:cs typeface="Times New Roman"/>
              </a:rPr>
              <a:t>Definition:	statement	snapshot</a:t>
            </a:r>
          </a:p>
        </p:txBody>
      </p:sp>
      <p:sp>
        <p:nvSpPr>
          <p:cNvPr id="6" name="Rectangle 5"/>
          <p:cNvSpPr/>
          <p:nvPr/>
        </p:nvSpPr>
        <p:spPr>
          <a:xfrm>
            <a:off x="-33338" y="2479126"/>
            <a:ext cx="9144000" cy="584776"/>
          </a:xfrm>
          <a:prstGeom prst="rect">
            <a:avLst/>
          </a:prstGeom>
        </p:spPr>
        <p:txBody>
          <a:bodyPr wrap="square">
            <a:spAutoFit/>
          </a:bodyPr>
          <a:lstStyle/>
          <a:p>
            <a:pPr marL="457200" marR="0" lvl="0" indent="0" algn="l" defTabSz="914400" rtl="0" eaLnBrk="1" fontAlgn="base" latinLnBrk="0" hangingPunct="1">
              <a:lnSpc>
                <a:spcPct val="100000"/>
              </a:lnSpc>
              <a:spcBef>
                <a:spcPct val="0"/>
              </a:spcBef>
              <a:spcAft>
                <a:spcPct val="0"/>
              </a:spcAft>
              <a:buClrTx/>
              <a:buSzTx/>
              <a:buFontTx/>
              <a:buNone/>
              <a:tabLst>
                <a:tab pos="3140075" algn="l"/>
                <a:tab pos="5651500" algn="l"/>
              </a:tabLst>
              <a:defRPr/>
            </a:pPr>
            <a:r>
              <a:rPr kumimoji="0" lang="en-US" sz="3200" b="0" i="0" u="none" strike="noStrike" kern="0" cap="none" spc="0" normalizeH="0" baseline="0" noProof="0" dirty="0">
                <a:ln>
                  <a:noFill/>
                </a:ln>
                <a:solidFill>
                  <a:prstClr val="white"/>
                </a:solidFill>
                <a:effectLst/>
                <a:uLnTx/>
                <a:uFillTx/>
                <a:latin typeface="Helvetica"/>
                <a:ea typeface="Cambria"/>
                <a:cs typeface="Times New Roman"/>
              </a:rPr>
              <a:t>Application:	planning	communication</a:t>
            </a:r>
          </a:p>
        </p:txBody>
      </p:sp>
      <p:sp>
        <p:nvSpPr>
          <p:cNvPr id="7" name="Rectangle 6"/>
          <p:cNvSpPr/>
          <p:nvPr/>
        </p:nvSpPr>
        <p:spPr>
          <a:xfrm>
            <a:off x="-33338" y="3281853"/>
            <a:ext cx="9144000" cy="584776"/>
          </a:xfrm>
          <a:prstGeom prst="rect">
            <a:avLst/>
          </a:prstGeom>
        </p:spPr>
        <p:txBody>
          <a:bodyPr wrap="square">
            <a:spAutoFit/>
          </a:bodyPr>
          <a:lstStyle/>
          <a:p>
            <a:pPr marL="457200" marR="0" lvl="0" indent="0" algn="l" defTabSz="914400" rtl="0" eaLnBrk="1" fontAlgn="base" latinLnBrk="0" hangingPunct="1">
              <a:lnSpc>
                <a:spcPct val="100000"/>
              </a:lnSpc>
              <a:spcBef>
                <a:spcPct val="0"/>
              </a:spcBef>
              <a:spcAft>
                <a:spcPct val="0"/>
              </a:spcAft>
              <a:buClrTx/>
              <a:buSzTx/>
              <a:buFontTx/>
              <a:buNone/>
              <a:tabLst>
                <a:tab pos="3140075" algn="l"/>
                <a:tab pos="5651500" algn="l"/>
              </a:tabLst>
              <a:defRPr/>
            </a:pPr>
            <a:r>
              <a:rPr kumimoji="0" lang="en-US" sz="3200" b="0" i="0" u="none" strike="noStrike" kern="0" cap="none" spc="0" normalizeH="0" baseline="0" noProof="0" dirty="0">
                <a:ln>
                  <a:noFill/>
                </a:ln>
                <a:solidFill>
                  <a:prstClr val="white"/>
                </a:solidFill>
                <a:effectLst/>
                <a:uLnTx/>
                <a:uFillTx/>
                <a:latin typeface="Helvetica"/>
                <a:ea typeface="Cambria"/>
                <a:cs typeface="Times New Roman"/>
              </a:rPr>
              <a:t>Length:	short	short/long</a:t>
            </a:r>
          </a:p>
        </p:txBody>
      </p:sp>
      <p:sp>
        <p:nvSpPr>
          <p:cNvPr id="8" name="Rectangle 7"/>
          <p:cNvSpPr/>
          <p:nvPr/>
        </p:nvSpPr>
        <p:spPr>
          <a:xfrm>
            <a:off x="-33338" y="4084580"/>
            <a:ext cx="9144000" cy="584775"/>
          </a:xfrm>
          <a:prstGeom prst="rect">
            <a:avLst/>
          </a:prstGeom>
        </p:spPr>
        <p:txBody>
          <a:bodyPr wrap="square">
            <a:spAutoFit/>
          </a:bodyPr>
          <a:lstStyle/>
          <a:p>
            <a:pPr marL="457200" marR="0" lvl="0" indent="0" algn="l" defTabSz="914400" rtl="0" eaLnBrk="1" fontAlgn="base" latinLnBrk="0" hangingPunct="1">
              <a:lnSpc>
                <a:spcPct val="100000"/>
              </a:lnSpc>
              <a:spcBef>
                <a:spcPct val="0"/>
              </a:spcBef>
              <a:spcAft>
                <a:spcPct val="0"/>
              </a:spcAft>
              <a:buClrTx/>
              <a:buSzTx/>
              <a:buFontTx/>
              <a:buNone/>
              <a:tabLst>
                <a:tab pos="3140075" algn="l"/>
                <a:tab pos="5651500" algn="l"/>
              </a:tabLst>
              <a:defRPr/>
            </a:pPr>
            <a:r>
              <a:rPr kumimoji="0" lang="en-US" sz="3200" b="0" i="0" u="none" strike="noStrike" kern="0" cap="none" spc="0" normalizeH="0" baseline="0" noProof="0" dirty="0">
                <a:ln>
                  <a:noFill/>
                </a:ln>
                <a:solidFill>
                  <a:prstClr val="white"/>
                </a:solidFill>
                <a:effectLst/>
                <a:uLnTx/>
                <a:uFillTx/>
                <a:latin typeface="Helvetica"/>
                <a:ea typeface="Cambria"/>
                <a:cs typeface="Times New Roman"/>
              </a:rPr>
              <a:t>Purpose:	informs	inspires</a:t>
            </a:r>
          </a:p>
        </p:txBody>
      </p:sp>
      <p:sp>
        <p:nvSpPr>
          <p:cNvPr id="9" name="Rectangle 8"/>
          <p:cNvSpPr/>
          <p:nvPr/>
        </p:nvSpPr>
        <p:spPr>
          <a:xfrm>
            <a:off x="-33338" y="4887306"/>
            <a:ext cx="9144000" cy="584775"/>
          </a:xfrm>
          <a:prstGeom prst="rect">
            <a:avLst/>
          </a:prstGeom>
        </p:spPr>
        <p:txBody>
          <a:bodyPr wrap="square">
            <a:spAutoFit/>
          </a:bodyPr>
          <a:lstStyle/>
          <a:p>
            <a:pPr marL="457200" marR="0" lvl="0" indent="0" algn="l" defTabSz="914400" rtl="0" eaLnBrk="1" fontAlgn="base" latinLnBrk="0" hangingPunct="1">
              <a:lnSpc>
                <a:spcPct val="100000"/>
              </a:lnSpc>
              <a:spcBef>
                <a:spcPct val="0"/>
              </a:spcBef>
              <a:spcAft>
                <a:spcPct val="0"/>
              </a:spcAft>
              <a:buClrTx/>
              <a:buSzTx/>
              <a:buFontTx/>
              <a:buNone/>
              <a:tabLst>
                <a:tab pos="3140075" algn="l"/>
                <a:tab pos="5651500" algn="l"/>
              </a:tabLst>
              <a:defRPr/>
            </a:pPr>
            <a:r>
              <a:rPr kumimoji="0" lang="en-US" sz="3200" b="0" i="0" u="none" strike="noStrike" kern="0" cap="none" spc="0" normalizeH="0" baseline="0" noProof="0" dirty="0">
                <a:ln>
                  <a:noFill/>
                </a:ln>
                <a:solidFill>
                  <a:prstClr val="white"/>
                </a:solidFill>
                <a:effectLst/>
                <a:uLnTx/>
                <a:uFillTx/>
                <a:latin typeface="Helvetica"/>
                <a:ea typeface="Cambria"/>
                <a:cs typeface="Times New Roman"/>
              </a:rPr>
              <a:t>Source:	head	heart</a:t>
            </a:r>
          </a:p>
        </p:txBody>
      </p:sp>
      <p:sp>
        <p:nvSpPr>
          <p:cNvPr id="10" name="Rectangle 9"/>
          <p:cNvSpPr/>
          <p:nvPr/>
        </p:nvSpPr>
        <p:spPr>
          <a:xfrm>
            <a:off x="-33338" y="5690030"/>
            <a:ext cx="9144000" cy="584775"/>
          </a:xfrm>
          <a:prstGeom prst="rect">
            <a:avLst/>
          </a:prstGeom>
        </p:spPr>
        <p:txBody>
          <a:bodyPr wrap="square">
            <a:spAutoFit/>
          </a:bodyPr>
          <a:lstStyle/>
          <a:p>
            <a:pPr marL="457200" marR="0" lvl="0" indent="0" algn="l" defTabSz="914400" rtl="0" eaLnBrk="1" fontAlgn="base" latinLnBrk="0" hangingPunct="1">
              <a:lnSpc>
                <a:spcPct val="100000"/>
              </a:lnSpc>
              <a:spcBef>
                <a:spcPct val="0"/>
              </a:spcBef>
              <a:spcAft>
                <a:spcPct val="0"/>
              </a:spcAft>
              <a:buClrTx/>
              <a:buSzTx/>
              <a:buFontTx/>
              <a:buNone/>
              <a:tabLst>
                <a:tab pos="3140075" algn="l"/>
                <a:tab pos="5651500" algn="l"/>
              </a:tabLst>
              <a:defRPr/>
            </a:pPr>
            <a:r>
              <a:rPr kumimoji="0" lang="en-US" sz="3200" b="0" i="0" u="none" strike="noStrike" kern="0" cap="none" spc="0" normalizeH="0" baseline="0" noProof="0" dirty="0">
                <a:ln>
                  <a:noFill/>
                </a:ln>
                <a:solidFill>
                  <a:prstClr val="white"/>
                </a:solidFill>
                <a:effectLst/>
                <a:uLnTx/>
                <a:uFillTx/>
                <a:latin typeface="Helvetica"/>
                <a:ea typeface="Cambria"/>
                <a:cs typeface="Times New Roman"/>
              </a:rPr>
              <a:t>Development:	taught	caught</a:t>
            </a: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45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defRPr/>
            </a:pPr>
            <a:r>
              <a:rPr lang="en-US" dirty="0">
                <a:effectLst>
                  <a:outerShdw blurRad="38100" dist="38100" dir="2700000" algn="tl">
                    <a:srgbClr val="000000">
                      <a:alpha val="43137"/>
                    </a:srgbClr>
                  </a:outerShdw>
                </a:effectLst>
              </a:rPr>
              <a:t>What is vision?</a:t>
            </a:r>
          </a:p>
        </p:txBody>
      </p:sp>
      <p:sp>
        <p:nvSpPr>
          <p:cNvPr id="3" name="Subtitle 2"/>
          <p:cNvSpPr>
            <a:spLocks noGrp="1"/>
          </p:cNvSpPr>
          <p:nvPr>
            <p:ph type="subTitle" idx="1"/>
          </p:nvPr>
        </p:nvSpPr>
        <p:spPr>
          <a:xfrm>
            <a:off x="0" y="1371600"/>
            <a:ext cx="9144000" cy="2286000"/>
          </a:xfrm>
        </p:spPr>
        <p:txBody>
          <a:bodyPr/>
          <a:lstStyle/>
          <a:p>
            <a:pPr>
              <a:buFont typeface="Arial" charset="0"/>
              <a:buNone/>
              <a:defRPr/>
            </a:pPr>
            <a:endParaRPr lang="en-US" sz="1800" dirty="0"/>
          </a:p>
          <a:p>
            <a:pPr>
              <a:buFont typeface="Arial" charset="0"/>
              <a:buNone/>
              <a:defRPr/>
            </a:pPr>
            <a:r>
              <a:rPr lang="en-US" sz="3600" dirty="0">
                <a:effectLst>
                  <a:outerShdw blurRad="38100" dist="38100" dir="2700000" algn="tl">
                    <a:srgbClr val="000000">
                      <a:alpha val="43137"/>
                    </a:srgbClr>
                  </a:outerShdw>
                </a:effectLst>
              </a:rPr>
              <a:t>A vision is a “clear and challenging picture of the future of a ministry as you believe that it can and must be.”—Aubrey Malphurs</a:t>
            </a:r>
          </a:p>
        </p:txBody>
      </p:sp>
      <p:sp>
        <p:nvSpPr>
          <p:cNvPr id="4" name="Rectangle 3"/>
          <p:cNvSpPr/>
          <p:nvPr/>
        </p:nvSpPr>
        <p:spPr>
          <a:xfrm>
            <a:off x="-457200" y="4074318"/>
            <a:ext cx="9144000" cy="1865313"/>
          </a:xfrm>
          <a:prstGeom prst="rect">
            <a:avLst/>
          </a:prstGeom>
        </p:spPr>
        <p:txBody>
          <a:bodyPr>
            <a:spAutoFit/>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prstClr val="white">
                    <a:tint val="75000"/>
                  </a:prstClr>
                </a:solidFill>
                <a:effectLst>
                  <a:outerShdw blurRad="38100" dist="38100" dir="2700000" algn="tl">
                    <a:srgbClr val="000000">
                      <a:alpha val="43137"/>
                    </a:srgbClr>
                  </a:outerShdw>
                </a:effectLst>
                <a:uLnTx/>
                <a:uFillTx/>
                <a:latin typeface="Calibri"/>
                <a:ea typeface="+mn-ea"/>
                <a:cs typeface="Arial" pitchFamily="34" charset="0"/>
              </a:rPr>
              <a:t>“Moving a church in a direction by passion—that’s vision.”</a:t>
            </a:r>
          </a:p>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a:ln>
                  <a:noFill/>
                </a:ln>
                <a:solidFill>
                  <a:prstClr val="white">
                    <a:tint val="75000"/>
                  </a:prstClr>
                </a:solidFill>
                <a:effectLst>
                  <a:outerShdw blurRad="38100" dist="38100" dir="2700000" algn="tl">
                    <a:srgbClr val="000000">
                      <a:alpha val="43137"/>
                    </a:srgbClr>
                  </a:outerShdw>
                </a:effectLst>
                <a:uLnTx/>
                <a:uFillTx/>
                <a:latin typeface="Calibri"/>
                <a:ea typeface="+mn-ea"/>
                <a:cs typeface="Arial" pitchFamily="34" charset="0"/>
              </a:rPr>
              <a:t>Bob Humphrey</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C105-52D3-4A9C-894C-8980D7D1532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Vision</a:t>
            </a:r>
          </a:p>
        </p:txBody>
      </p:sp>
      <p:sp>
        <p:nvSpPr>
          <p:cNvPr id="81923" name="Rectangle 3"/>
          <p:cNvSpPr>
            <a:spLocks noGrp="1" noChangeArrowheads="1"/>
          </p:cNvSpPr>
          <p:nvPr>
            <p:ph type="body" idx="1"/>
          </p:nvPr>
        </p:nvSpPr>
        <p:spPr/>
        <p:txBody>
          <a:bodyPr/>
          <a:lstStyle/>
          <a:p>
            <a:pPr eaLnBrk="1" hangingPunct="1">
              <a:buFont typeface="Arial" charset="0"/>
              <a:buChar char="•"/>
              <a:defRPr/>
            </a:pPr>
            <a:endParaRPr lang="en-US" sz="2400"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Vision is a word picture of what it will look like when you accomplish your mission</a:t>
            </a:r>
            <a:endParaRPr lang="en-US" sz="2400" dirty="0">
              <a:effectLst>
                <a:outerShdw blurRad="38100" dist="38100" dir="2700000" algn="tl">
                  <a:srgbClr val="000000">
                    <a:alpha val="43137"/>
                  </a:srgbClr>
                </a:outerShdw>
              </a:effectLst>
            </a:endParaRPr>
          </a:p>
          <a:p>
            <a:pPr eaLnBrk="1" hangingPunct="1">
              <a:buFont typeface="Arial" charset="0"/>
              <a:buChar char="•"/>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34559-32C3-4533-AB35-1BF3F02605D5}"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684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228600" y="1600200"/>
            <a:ext cx="8763000" cy="5105400"/>
          </a:xfrm>
        </p:spPr>
        <p:txBody>
          <a:bodyPr/>
          <a:lstStyle/>
          <a:p>
            <a:pPr marL="0" indent="0" eaLnBrk="1" hangingPunct="1">
              <a:buFont typeface="Arial" pitchFamily="34" charset="0"/>
              <a:buNone/>
              <a:defRPr/>
            </a:pPr>
            <a:r>
              <a:rPr lang="en-US" dirty="0">
                <a:effectLst>
                  <a:outerShdw blurRad="38100" dist="38100" dir="2700000" algn="tl">
                    <a:srgbClr val="000000">
                      <a:alpha val="43137"/>
                    </a:srgbClr>
                  </a:outerShdw>
                </a:effectLst>
              </a:rPr>
              <a:t> 	The legendary Walt Disney died before Disney World in Florida was completed. On opening day in 1971, almost five years after Disney’s death, someone commented to Mike Vance, creative director of Walt Disney Studios, “Isn’t it too bad Walt Disney didn’t live to see this?”</a:t>
            </a:r>
          </a:p>
          <a:p>
            <a:pPr marL="0" indent="0" eaLnBrk="1" hangingPunct="1">
              <a:buNone/>
              <a:defRPr/>
            </a:pPr>
            <a:r>
              <a:rPr lang="en-US" dirty="0">
                <a:effectLst>
                  <a:outerShdw blurRad="38100" dist="38100" dir="2700000" algn="tl">
                    <a:srgbClr val="000000">
                      <a:alpha val="43137"/>
                    </a:srgbClr>
                  </a:outerShdw>
                </a:effectLst>
              </a:rPr>
              <a:t>	 “He did see it,” Vance replied simply. “That’s why it’s here.” </a:t>
            </a:r>
          </a:p>
          <a:p>
            <a:pPr marL="0" indent="0" eaLnBrk="1" hangingPunct="1">
              <a:buFont typeface="Arial" pitchFamily="34" charset="0"/>
              <a:buNone/>
              <a:defRPr/>
            </a:pPr>
            <a:r>
              <a:rPr lang="en-US" sz="2400" dirty="0">
                <a:effectLst>
                  <a:outerShdw blurRad="38100" dist="38100" dir="2700000" algn="tl">
                    <a:srgbClr val="000000">
                      <a:alpha val="43137"/>
                    </a:srgbClr>
                  </a:outerShdw>
                </a:effectLst>
              </a:rPr>
              <a:t>	</a:t>
            </a:r>
          </a:p>
          <a:p>
            <a:pPr marL="0" indent="0" algn="ctr" eaLnBrk="1" hangingPunct="1">
              <a:buFont typeface="Arial" pitchFamily="34" charset="0"/>
              <a:buNone/>
              <a:defRPr/>
            </a:pPr>
            <a:r>
              <a:rPr lang="en-US" sz="2000" dirty="0">
                <a:effectLst>
                  <a:outerShdw blurRad="38100" dist="38100" dir="2700000" algn="tl">
                    <a:srgbClr val="000000">
                      <a:alpha val="43137"/>
                    </a:srgbClr>
                  </a:outerShdw>
                </a:effectLst>
              </a:rPr>
              <a:t>Craig Groeschel, </a:t>
            </a:r>
            <a:r>
              <a:rPr lang="en-US" sz="2000" i="1" dirty="0">
                <a:effectLst>
                  <a:outerShdw blurRad="38100" dist="38100" dir="2700000" algn="tl">
                    <a:srgbClr val="000000">
                      <a:alpha val="43137"/>
                    </a:srgbClr>
                  </a:outerShdw>
                </a:effectLst>
              </a:rPr>
              <a:t>IT: How Churches and Leaders Can Get It and Keep It,</a:t>
            </a:r>
            <a:r>
              <a:rPr lang="en-US" sz="2000" dirty="0">
                <a:effectLst>
                  <a:outerShdw blurRad="38100" dist="38100" dir="2700000" algn="tl">
                    <a:srgbClr val="000000">
                      <a:alpha val="43137"/>
                    </a:srgbClr>
                  </a:outerShdw>
                </a:effectLst>
              </a:rPr>
              <a:t> 48</a:t>
            </a: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E1A509-86AD-4DDB-B5AC-E705D52517FA}"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18436" name="Title 2"/>
          <p:cNvSpPr>
            <a:spLocks noGrp="1"/>
          </p:cNvSpPr>
          <p:nvPr>
            <p:ph type="title"/>
          </p:nvPr>
        </p:nvSpPr>
        <p:spPr/>
        <p:txBody>
          <a:bodyPr/>
          <a:lstStyle/>
          <a:p>
            <a:r>
              <a:rPr lang="en-US" altLang="en-US"/>
              <a:t>Vision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1143000"/>
          </a:xfrm>
        </p:spPr>
        <p:txBody>
          <a:bodyPr/>
          <a:lstStyle/>
          <a:p>
            <a:pPr eaLnBrk="1" hangingPunct="1">
              <a:defRPr/>
            </a:pPr>
            <a:r>
              <a:rPr lang="en-US" dirty="0">
                <a:effectLst>
                  <a:outerShdw blurRad="38100" dist="38100" dir="2700000" algn="tl">
                    <a:srgbClr val="000000">
                      <a:alpha val="43137"/>
                    </a:srgbClr>
                  </a:outerShdw>
                </a:effectLst>
              </a:rPr>
              <a:t>Vision Statement Principles</a:t>
            </a:r>
          </a:p>
        </p:txBody>
      </p:sp>
      <p:sp>
        <p:nvSpPr>
          <p:cNvPr id="82947" name="Rectangle 3"/>
          <p:cNvSpPr>
            <a:spLocks noGrp="1" noChangeArrowheads="1"/>
          </p:cNvSpPr>
          <p:nvPr>
            <p:ph type="body" idx="1"/>
          </p:nvPr>
        </p:nvSpPr>
        <p:spPr>
          <a:xfrm>
            <a:off x="457200" y="1219200"/>
            <a:ext cx="8229600" cy="5486400"/>
          </a:xfrm>
        </p:spPr>
        <p:txBody>
          <a:bodyPr/>
          <a:lstStyle/>
          <a:p>
            <a:pPr eaLnBrk="1" hangingPunct="1">
              <a:buFont typeface="Arial" charset="0"/>
              <a:buChar char="•"/>
              <a:defRPr/>
            </a:pPr>
            <a:r>
              <a:rPr lang="en-US" dirty="0">
                <a:effectLst>
                  <a:outerShdw blurRad="38100" dist="38100" dir="2700000" algn="tl">
                    <a:srgbClr val="000000">
                      <a:alpha val="43137"/>
                    </a:srgbClr>
                  </a:outerShdw>
                </a:effectLst>
              </a:rPr>
              <a:t>Flows from and is consistent with your foundational beliefs, core values and mission</a:t>
            </a:r>
          </a:p>
          <a:p>
            <a:pPr marL="0" indent="0" eaLnBrk="1" hangingPunct="1">
              <a:buNone/>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More specific, more distinctive and more “unique” than a mission statement</a:t>
            </a:r>
          </a:p>
          <a:p>
            <a:pPr eaLnBrk="1" hangingPunct="1">
              <a:buFont typeface="Arial" charset="0"/>
              <a:buChar char="•"/>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Brief</a:t>
            </a:r>
          </a:p>
          <a:p>
            <a:pPr marL="0" indent="0" eaLnBrk="1" hangingPunct="1">
              <a:buNone/>
              <a:defRPr/>
            </a:pPr>
            <a:endParaRPr lang="en-US" dirty="0">
              <a:effectLst>
                <a:outerShdw blurRad="38100" dist="38100" dir="2700000" algn="tl">
                  <a:srgbClr val="000000">
                    <a:alpha val="43137"/>
                  </a:srgbClr>
                </a:outerShdw>
              </a:effectLst>
            </a:endParaRPr>
          </a:p>
          <a:p>
            <a:pPr eaLnBrk="1" hangingPunct="1">
              <a:buFont typeface="Arial" charset="0"/>
              <a:buChar char="•"/>
              <a:defRPr/>
            </a:pPr>
            <a:r>
              <a:rPr lang="en-US" dirty="0">
                <a:effectLst>
                  <a:outerShdw blurRad="38100" dist="38100" dir="2700000" algn="tl">
                    <a:srgbClr val="000000">
                      <a:alpha val="43137"/>
                    </a:srgbClr>
                  </a:outerShdw>
                </a:effectLst>
              </a:rPr>
              <a:t>Understandable without interpretation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CE421-863B-4198-A4A1-E81D7929F32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ass">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44965</TotalTime>
  <Words>4862</Words>
  <Application>Microsoft Macintosh PowerPoint</Application>
  <PresentationFormat>On-screen Show (4:3)</PresentationFormat>
  <Paragraphs>855</Paragraphs>
  <Slides>125</Slides>
  <Notes>117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125</vt:i4>
      </vt:variant>
    </vt:vector>
  </HeadingPairs>
  <TitlesOfParts>
    <vt:vector size="132" baseType="lpstr">
      <vt:lpstr>Arial</vt:lpstr>
      <vt:lpstr>Calibri</vt:lpstr>
      <vt:lpstr>Helvetica</vt:lpstr>
      <vt:lpstr>Tahoma</vt:lpstr>
      <vt:lpstr>Wingdings</vt:lpstr>
      <vt:lpstr>Office Theme</vt:lpstr>
      <vt:lpstr>Compass</vt:lpstr>
      <vt:lpstr>PowerPoint Presentation</vt:lpstr>
      <vt:lpstr>PowerPoint Presentation</vt:lpstr>
      <vt:lpstr>PowerPoint Presentation</vt:lpstr>
      <vt:lpstr>Churches and pastors and ministry leaders are often confused as they consider where they should go and how they should minister.</vt:lpstr>
      <vt:lpstr>PowerPoint Presentation</vt:lpstr>
      <vt:lpstr>PowerPoint Presentation</vt:lpstr>
      <vt:lpstr>PowerPoint Presentation</vt:lpstr>
      <vt:lpstr>PowerPoint Presentation</vt:lpstr>
      <vt:lpstr>PowerPoint Presentation</vt:lpstr>
      <vt:lpstr>The Role of Mission, Values and Vision in Transformational Leadership   </vt:lpstr>
      <vt:lpstr>Purpose answers the question “why?”  The over-arching reason. The telos. The end result we strive to accomplish. </vt:lpstr>
      <vt:lpstr>PowerPoint Presentation</vt:lpstr>
      <vt:lpstr>Please write down the core values for your church or your ministry.</vt:lpstr>
      <vt:lpstr>Please write your vision for the church or the ministry where you serve.   Be as clear and succinct as possible.</vt:lpstr>
      <vt:lpstr>PowerPoint Presentation</vt:lpstr>
      <vt:lpstr>Churches and pastors are often confused as they consider where they should go and how they should minister. They are not clear concerning Mission and Vision.</vt:lpstr>
      <vt:lpstr>PowerPoint Presentation</vt:lpstr>
      <vt:lpstr>Foundations for Developing a Vision for Yourself and the Church You Pastor</vt:lpstr>
      <vt:lpstr>PowerPoint Presentation</vt:lpstr>
      <vt:lpstr>What is Ministry Mapping?</vt:lpstr>
      <vt:lpstr>Other Names for the Process</vt:lpstr>
      <vt:lpstr>What is Ministry Mapping?</vt:lpstr>
      <vt:lpstr>Two Problems</vt:lpstr>
      <vt:lpstr>Why Create A Ministry Map?</vt:lpstr>
      <vt:lpstr>Why Create A Ministry Map?</vt:lpstr>
      <vt:lpstr>Why Create A Ministry Map?</vt:lpstr>
      <vt:lpstr>Why Create A Ministry Map?</vt:lpstr>
      <vt:lpstr>Why Create A Ministry Map?</vt:lpstr>
      <vt:lpstr>The Mapping Process Results In:</vt:lpstr>
      <vt:lpstr>PowerPoint Presentation</vt:lpstr>
      <vt:lpstr>PowerPoint Presentation</vt:lpstr>
      <vt:lpstr>Fundamentally Spiritual Process</vt:lpstr>
      <vt:lpstr>Listening Process</vt:lpstr>
      <vt:lpstr>PowerPoint Presentation</vt:lpstr>
      <vt:lpstr>The Process</vt:lpstr>
      <vt:lpstr>The Process</vt:lpstr>
      <vt:lpstr>The Process</vt:lpstr>
      <vt:lpstr>The Process</vt:lpstr>
      <vt:lpstr>The Process</vt:lpstr>
      <vt:lpstr>Most Churches</vt:lpstr>
      <vt:lpstr>The Process</vt:lpstr>
      <vt:lpstr>The Process Diagrammed</vt:lpstr>
      <vt:lpstr>PowerPoint Presentation</vt:lpstr>
      <vt:lpstr>What is Ministry Mapping?</vt:lpstr>
      <vt:lpstr>Focusing on the Mission</vt:lpstr>
      <vt:lpstr>PowerPoint Presentation</vt:lpstr>
      <vt:lpstr>Mission Statement</vt:lpstr>
      <vt:lpstr>What is our Mission in the Church?</vt:lpstr>
      <vt:lpstr>Mission Statements</vt:lpstr>
      <vt:lpstr>Mission Statement</vt:lpstr>
      <vt:lpstr>Mission Statements</vt:lpstr>
      <vt:lpstr>Mission Statements</vt:lpstr>
      <vt:lpstr>Mission Statement</vt:lpstr>
      <vt:lpstr>Mission Statement</vt:lpstr>
      <vt:lpstr>PowerPoint Presentation</vt:lpstr>
      <vt:lpstr>Focusing on Core Beliefs</vt:lpstr>
      <vt:lpstr>Core Beliefs are not . .  .</vt:lpstr>
      <vt:lpstr>PowerPoint Presentation</vt:lpstr>
      <vt:lpstr>Core Beliefs Are . . .</vt:lpstr>
      <vt:lpstr>Core Beliefs are  . . .</vt:lpstr>
      <vt:lpstr>State Core Beliefs . . . </vt:lpstr>
      <vt:lpstr>State Core Beliefs . . . </vt:lpstr>
      <vt:lpstr>How Do We State Core Beliefs?</vt:lpstr>
      <vt:lpstr>Core beliefs are used to . . . </vt:lpstr>
      <vt:lpstr>How Are Core Beliefs Used?</vt:lpstr>
      <vt:lpstr>Focusing on Core Values</vt:lpstr>
      <vt:lpstr>Core Values</vt:lpstr>
      <vt:lpstr>Core Values</vt:lpstr>
      <vt:lpstr>Core Values</vt:lpstr>
      <vt:lpstr>Core Values—The Process</vt:lpstr>
      <vt:lpstr>Facilitator’s Position Description</vt:lpstr>
      <vt:lpstr>Facilitator’s Position Description</vt:lpstr>
      <vt:lpstr>Mapping Team Makeup</vt:lpstr>
      <vt:lpstr>Mapping Team Makeup</vt:lpstr>
      <vt:lpstr>Mapping Team Makeup</vt:lpstr>
      <vt:lpstr>Preparatory Materials</vt:lpstr>
      <vt:lpstr>Beginning the Process</vt:lpstr>
      <vt:lpstr>Coaching the Process</vt:lpstr>
      <vt:lpstr>Coaching the Process</vt:lpstr>
      <vt:lpstr>Coaching the Process</vt:lpstr>
      <vt:lpstr>Coaching the Process</vt:lpstr>
      <vt:lpstr>Coaching the Process</vt:lpstr>
      <vt:lpstr>Coaching the Process</vt:lpstr>
      <vt:lpstr>Coaching the Process</vt:lpstr>
      <vt:lpstr>Breakout Session</vt:lpstr>
      <vt:lpstr>Core Beliefs and Core Values</vt:lpstr>
      <vt:lpstr>One, Comprehensive Statement</vt:lpstr>
      <vt:lpstr>One, Comprehensive Statement</vt:lpstr>
      <vt:lpstr>One, Comprehensive Statement</vt:lpstr>
      <vt:lpstr>Three Statement Model</vt:lpstr>
      <vt:lpstr>Four Statement Model</vt:lpstr>
      <vt:lpstr>Four Statement Model</vt:lpstr>
      <vt:lpstr>Developing Vision</vt:lpstr>
      <vt:lpstr>PowerPoint Presentation</vt:lpstr>
      <vt:lpstr>         Mission  Vision</vt:lpstr>
      <vt:lpstr>What is vision?</vt:lpstr>
      <vt:lpstr>Vision</vt:lpstr>
      <vt:lpstr>Vision</vt:lpstr>
      <vt:lpstr>Vision Statement Principles</vt:lpstr>
      <vt:lpstr>Vision Statement</vt:lpstr>
      <vt:lpstr>Vision Statements</vt:lpstr>
      <vt:lpstr>Vision Statements</vt:lpstr>
      <vt:lpstr>It was safe to say that Pastor Mel's vision statement hadn't yet caught fire.</vt:lpstr>
      <vt:lpstr>The Value of Vision</vt:lpstr>
      <vt:lpstr>The Value of Vision</vt:lpstr>
      <vt:lpstr>Transformational Vision</vt:lpstr>
      <vt:lpstr>Transformational Vision</vt:lpstr>
      <vt:lpstr>Transformational Vision</vt:lpstr>
      <vt:lpstr>Transformational Vision</vt:lpstr>
      <vt:lpstr>Matthew 5:16</vt:lpstr>
      <vt:lpstr>Acts 2:44-47</vt:lpstr>
      <vt:lpstr>Acts 2:44-47</vt:lpstr>
      <vt:lpstr>1 Peter 2:12</vt:lpstr>
      <vt:lpstr>Transformational Vision</vt:lpstr>
      <vt:lpstr>Transformational Vision</vt:lpstr>
      <vt:lpstr>An Example</vt:lpstr>
      <vt:lpstr>Core Belief: Begin with your core belief statement about God.</vt:lpstr>
      <vt:lpstr>Develop a Smart Goal related to your Core Belief and Core Value</vt:lpstr>
      <vt:lpstr>Core Belief: The eternal, almighty God longs to sovereignly connect with His creation to produce salvation.</vt:lpstr>
      <vt:lpstr>PowerPoint Presentation</vt:lpstr>
      <vt:lpstr>Designing  Goals/Alignment </vt:lpstr>
      <vt:lpstr>PowerPoint Presentation</vt:lpstr>
      <vt:lpstr>PowerPoint Presentation</vt:lpstr>
      <vt:lpstr>Black</vt:lpstr>
      <vt:lpstr>Church Transformation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Health and Growth</dc:title>
  <dc:creator>Gordon Penfold</dc:creator>
  <cp:lastModifiedBy>Rick Griffith</cp:lastModifiedBy>
  <cp:revision>224</cp:revision>
  <dcterms:created xsi:type="dcterms:W3CDTF">2010-05-25T22:20:10Z</dcterms:created>
  <dcterms:modified xsi:type="dcterms:W3CDTF">2024-04-03T18:08:16Z</dcterms:modified>
</cp:coreProperties>
</file>