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6" r:id="rId1"/>
    <p:sldMasterId id="2147483806" r:id="rId2"/>
  </p:sldMasterIdLst>
  <p:notesMasterIdLst>
    <p:notesMasterId r:id="rId39"/>
  </p:notesMasterIdLst>
  <p:sldIdLst>
    <p:sldId id="332" r:id="rId3"/>
    <p:sldId id="343" r:id="rId4"/>
    <p:sldId id="344" r:id="rId5"/>
    <p:sldId id="281" r:id="rId6"/>
    <p:sldId id="269" r:id="rId7"/>
    <p:sldId id="335" r:id="rId8"/>
    <p:sldId id="347" r:id="rId9"/>
    <p:sldId id="346" r:id="rId10"/>
    <p:sldId id="316" r:id="rId11"/>
    <p:sldId id="317" r:id="rId12"/>
    <p:sldId id="336" r:id="rId13"/>
    <p:sldId id="337" r:id="rId14"/>
    <p:sldId id="338" r:id="rId15"/>
    <p:sldId id="339" r:id="rId16"/>
    <p:sldId id="314" r:id="rId17"/>
    <p:sldId id="345" r:id="rId18"/>
    <p:sldId id="312" r:id="rId19"/>
    <p:sldId id="298" r:id="rId20"/>
    <p:sldId id="326" r:id="rId21"/>
    <p:sldId id="294" r:id="rId22"/>
    <p:sldId id="327" r:id="rId23"/>
    <p:sldId id="303" r:id="rId24"/>
    <p:sldId id="328" r:id="rId25"/>
    <p:sldId id="348" r:id="rId26"/>
    <p:sldId id="291" r:id="rId27"/>
    <p:sldId id="293" r:id="rId28"/>
    <p:sldId id="295" r:id="rId29"/>
    <p:sldId id="305" r:id="rId30"/>
    <p:sldId id="349" r:id="rId31"/>
    <p:sldId id="299" r:id="rId32"/>
    <p:sldId id="329" r:id="rId33"/>
    <p:sldId id="342" r:id="rId34"/>
    <p:sldId id="319" r:id="rId35"/>
    <p:sldId id="301" r:id="rId36"/>
    <p:sldId id="350" r:id="rId37"/>
    <p:sldId id="35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9714" autoAdjust="0"/>
  </p:normalViewPr>
  <p:slideViewPr>
    <p:cSldViewPr>
      <p:cViewPr>
        <p:scale>
          <a:sx n="91" d="100"/>
          <a:sy n="91" d="100"/>
        </p:scale>
        <p:origin x="2696" y="584"/>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ordon%20Penfold\Documents\Fresh%20Start\Boulevard%20Park%20Presb.%20Ch\BPPC%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ordon%20Penfold\Documents\Fresh%20Start\Boulevard%20Park%20Presb.%20Ch\BPPC%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ordon%20Penfold\Documents\Fresh%20Start\Holyoke%20FBC\Holyoke%20Chart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ordon%20Penfold\Documents\Fresh%20Start\Holyoke%20FBC\Holyoke%20Chart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ordon%20Penfold\Documents\Fresh%20Start\Holyoke%20FBC\Holyoke%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Membership</a:t>
            </a:r>
            <a:r>
              <a:rPr lang="en-US" baseline="0"/>
              <a:t>,</a:t>
            </a:r>
            <a:r>
              <a:rPr lang="en-US"/>
              <a:t> Attendance and Baptisms</a:t>
            </a:r>
          </a:p>
        </c:rich>
      </c:tx>
      <c:overlay val="0"/>
    </c:title>
    <c:autoTitleDeleted val="0"/>
    <c:plotArea>
      <c:layout>
        <c:manualLayout>
          <c:layoutTarget val="inner"/>
          <c:xMode val="edge"/>
          <c:yMode val="edge"/>
          <c:x val="8.9403973509933801E-2"/>
          <c:y val="9.8143204660393002E-2"/>
          <c:w val="0.86579420186113099"/>
          <c:h val="0.81804814032392303"/>
        </c:manualLayout>
      </c:layout>
      <c:lineChart>
        <c:grouping val="standard"/>
        <c:varyColors val="0"/>
        <c:ser>
          <c:idx val="0"/>
          <c:order val="0"/>
          <c:tx>
            <c:strRef>
              <c:f>Attend!$A$2</c:f>
              <c:strCache>
                <c:ptCount val="1"/>
                <c:pt idx="0">
                  <c:v>Individual 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Attend!$B$2:$AA$2</c:f>
              <c:numCache>
                <c:formatCode>General</c:formatCode>
                <c:ptCount val="26"/>
                <c:pt idx="0">
                  <c:v>776</c:v>
                </c:pt>
                <c:pt idx="1">
                  <c:v>808</c:v>
                </c:pt>
                <c:pt idx="2">
                  <c:v>733</c:v>
                </c:pt>
                <c:pt idx="3">
                  <c:v>763</c:v>
                </c:pt>
                <c:pt idx="4">
                  <c:v>589</c:v>
                </c:pt>
                <c:pt idx="5">
                  <c:v>590</c:v>
                </c:pt>
                <c:pt idx="6">
                  <c:v>588</c:v>
                </c:pt>
                <c:pt idx="7">
                  <c:v>593</c:v>
                </c:pt>
                <c:pt idx="8">
                  <c:v>587</c:v>
                </c:pt>
                <c:pt idx="9">
                  <c:v>475</c:v>
                </c:pt>
                <c:pt idx="10">
                  <c:v>490</c:v>
                </c:pt>
                <c:pt idx="11">
                  <c:v>510</c:v>
                </c:pt>
                <c:pt idx="12">
                  <c:v>495</c:v>
                </c:pt>
                <c:pt idx="13">
                  <c:v>449</c:v>
                </c:pt>
                <c:pt idx="14">
                  <c:v>353</c:v>
                </c:pt>
                <c:pt idx="15">
                  <c:v>349</c:v>
                </c:pt>
                <c:pt idx="16">
                  <c:v>342</c:v>
                </c:pt>
                <c:pt idx="17">
                  <c:v>313</c:v>
                </c:pt>
                <c:pt idx="18">
                  <c:v>318</c:v>
                </c:pt>
                <c:pt idx="19">
                  <c:v>273</c:v>
                </c:pt>
                <c:pt idx="20">
                  <c:v>297</c:v>
                </c:pt>
              </c:numCache>
            </c:numRef>
          </c:val>
          <c:smooth val="0"/>
          <c:extLst>
            <c:ext xmlns:c16="http://schemas.microsoft.com/office/drawing/2014/chart" uri="{C3380CC4-5D6E-409C-BE32-E72D297353CC}">
              <c16:uniqueId val="{00000000-837A-4F31-B0E7-A14BC1416714}"/>
            </c:ext>
          </c:extLst>
        </c:ser>
        <c:ser>
          <c:idx val="1"/>
          <c:order val="1"/>
          <c:tx>
            <c:strRef>
              <c:f>Attend!$A$3</c:f>
              <c:strCache>
                <c:ptCount val="1"/>
                <c:pt idx="0">
                  <c:v>Worship Attendance</c:v>
                </c:pt>
              </c:strCache>
            </c:strRef>
          </c:tx>
          <c:spPr>
            <a:ln w="38100">
              <a:solidFill>
                <a:srgbClr val="FF00FF"/>
              </a:solidFill>
              <a:prstDash val="solid"/>
            </a:ln>
          </c:spPr>
          <c:marker>
            <c:symbol val="square"/>
            <c:size val="5"/>
            <c:spPr>
              <a:solidFill>
                <a:srgbClr val="FF00FF"/>
              </a:solidFill>
              <a:ln w="38100">
                <a:solidFill>
                  <a:srgbClr val="FF00FF"/>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Attend!$B$3:$AA$3</c:f>
              <c:numCache>
                <c:formatCode>General</c:formatCode>
                <c:ptCount val="26"/>
                <c:pt idx="10">
                  <c:v>448</c:v>
                </c:pt>
                <c:pt idx="11">
                  <c:v>414</c:v>
                </c:pt>
                <c:pt idx="12">
                  <c:v>409</c:v>
                </c:pt>
                <c:pt idx="13">
                  <c:v>368</c:v>
                </c:pt>
                <c:pt idx="14">
                  <c:v>372</c:v>
                </c:pt>
                <c:pt idx="15">
                  <c:v>364</c:v>
                </c:pt>
                <c:pt idx="16">
                  <c:v>340</c:v>
                </c:pt>
                <c:pt idx="17">
                  <c:v>328</c:v>
                </c:pt>
                <c:pt idx="18">
                  <c:v>306</c:v>
                </c:pt>
                <c:pt idx="19">
                  <c:v>285</c:v>
                </c:pt>
                <c:pt idx="20">
                  <c:v>269</c:v>
                </c:pt>
                <c:pt idx="21">
                  <c:v>239</c:v>
                </c:pt>
              </c:numCache>
            </c:numRef>
          </c:val>
          <c:smooth val="0"/>
          <c:extLst>
            <c:ext xmlns:c16="http://schemas.microsoft.com/office/drawing/2014/chart" uri="{C3380CC4-5D6E-409C-BE32-E72D297353CC}">
              <c16:uniqueId val="{00000001-837A-4F31-B0E7-A14BC1416714}"/>
            </c:ext>
          </c:extLst>
        </c:ser>
        <c:dLbls>
          <c:showLegendKey val="0"/>
          <c:showVal val="0"/>
          <c:showCatName val="0"/>
          <c:showSerName val="0"/>
          <c:showPercent val="0"/>
          <c:showBubbleSize val="0"/>
        </c:dLbls>
        <c:marker val="1"/>
        <c:smooth val="0"/>
        <c:axId val="-2095532616"/>
        <c:axId val="-2095540328"/>
      </c:lineChart>
      <c:catAx>
        <c:axId val="-20955326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540328"/>
        <c:crosses val="autoZero"/>
        <c:auto val="1"/>
        <c:lblAlgn val="ctr"/>
        <c:lblOffset val="100"/>
        <c:tickLblSkip val="1"/>
        <c:tickMarkSkip val="1"/>
        <c:noMultiLvlLbl val="0"/>
      </c:catAx>
      <c:valAx>
        <c:axId val="-209554032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532616"/>
        <c:crosses val="autoZero"/>
        <c:crossBetween val="midCat"/>
      </c:valAx>
      <c:spPr>
        <a:solidFill>
          <a:srgbClr val="C0C0C0"/>
        </a:solidFill>
        <a:ln w="12700">
          <a:solidFill>
            <a:srgbClr val="808080"/>
          </a:solidFill>
          <a:prstDash val="solid"/>
        </a:ln>
      </c:spPr>
    </c:plotArea>
    <c:legend>
      <c:legendPos val="r"/>
      <c:layout>
        <c:manualLayout>
          <c:xMode val="edge"/>
          <c:yMode val="edge"/>
          <c:x val="0.48151765688379899"/>
          <c:y val="0.16668416447944001"/>
          <c:w val="0.42358852302553102"/>
          <c:h val="0.203931722076407"/>
        </c:manualLayout>
      </c:layout>
      <c:overlay val="0"/>
      <c:txPr>
        <a:bodyPr/>
        <a:lstStyle/>
        <a:p>
          <a:pPr>
            <a:defRPr sz="18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Membership</a:t>
            </a:r>
            <a:r>
              <a:rPr lang="en-US" baseline="0"/>
              <a:t>,</a:t>
            </a:r>
            <a:r>
              <a:rPr lang="en-US"/>
              <a:t> Attendance and Baptisms</a:t>
            </a:r>
          </a:p>
        </c:rich>
      </c:tx>
      <c:overlay val="0"/>
    </c:title>
    <c:autoTitleDeleted val="0"/>
    <c:plotArea>
      <c:layout>
        <c:manualLayout>
          <c:layoutTarget val="inner"/>
          <c:xMode val="edge"/>
          <c:yMode val="edge"/>
          <c:x val="8.9403973509933801E-2"/>
          <c:y val="9.8143204660393002E-2"/>
          <c:w val="0.86579420186113099"/>
          <c:h val="0.81804814032392303"/>
        </c:manualLayout>
      </c:layout>
      <c:lineChart>
        <c:grouping val="standard"/>
        <c:varyColors val="0"/>
        <c:ser>
          <c:idx val="0"/>
          <c:order val="0"/>
          <c:tx>
            <c:strRef>
              <c:f>Attend!$A$2</c:f>
              <c:strCache>
                <c:ptCount val="1"/>
                <c:pt idx="0">
                  <c:v>Individual 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trendline>
            <c:spPr>
              <a:ln w="57150">
                <a:solidFill>
                  <a:srgbClr val="00B050"/>
                </a:solidFill>
              </a:ln>
            </c:spPr>
            <c:trendlineType val="linear"/>
            <c:dispRSqr val="0"/>
            <c:dispEq val="0"/>
          </c:trendline>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Attend!$B$2:$AA$2</c:f>
              <c:numCache>
                <c:formatCode>General</c:formatCode>
                <c:ptCount val="26"/>
                <c:pt idx="0">
                  <c:v>776</c:v>
                </c:pt>
                <c:pt idx="1">
                  <c:v>808</c:v>
                </c:pt>
                <c:pt idx="2">
                  <c:v>733</c:v>
                </c:pt>
                <c:pt idx="3">
                  <c:v>763</c:v>
                </c:pt>
                <c:pt idx="4">
                  <c:v>589</c:v>
                </c:pt>
                <c:pt idx="5">
                  <c:v>590</c:v>
                </c:pt>
                <c:pt idx="6">
                  <c:v>588</c:v>
                </c:pt>
                <c:pt idx="7">
                  <c:v>593</c:v>
                </c:pt>
                <c:pt idx="8">
                  <c:v>587</c:v>
                </c:pt>
                <c:pt idx="9">
                  <c:v>475</c:v>
                </c:pt>
                <c:pt idx="10">
                  <c:v>490</c:v>
                </c:pt>
                <c:pt idx="11">
                  <c:v>510</c:v>
                </c:pt>
                <c:pt idx="12">
                  <c:v>495</c:v>
                </c:pt>
                <c:pt idx="13">
                  <c:v>449</c:v>
                </c:pt>
                <c:pt idx="14">
                  <c:v>353</c:v>
                </c:pt>
                <c:pt idx="15">
                  <c:v>349</c:v>
                </c:pt>
                <c:pt idx="16">
                  <c:v>342</c:v>
                </c:pt>
                <c:pt idx="17">
                  <c:v>313</c:v>
                </c:pt>
                <c:pt idx="18">
                  <c:v>318</c:v>
                </c:pt>
                <c:pt idx="19">
                  <c:v>273</c:v>
                </c:pt>
                <c:pt idx="20">
                  <c:v>297</c:v>
                </c:pt>
              </c:numCache>
            </c:numRef>
          </c:val>
          <c:smooth val="0"/>
          <c:extLst>
            <c:ext xmlns:c16="http://schemas.microsoft.com/office/drawing/2014/chart" uri="{C3380CC4-5D6E-409C-BE32-E72D297353CC}">
              <c16:uniqueId val="{00000000-95D9-40A5-B6FB-1E12597F7176}"/>
            </c:ext>
          </c:extLst>
        </c:ser>
        <c:ser>
          <c:idx val="1"/>
          <c:order val="1"/>
          <c:tx>
            <c:strRef>
              <c:f>Attend!$A$3</c:f>
              <c:strCache>
                <c:ptCount val="1"/>
                <c:pt idx="0">
                  <c:v>Worship Attendance</c:v>
                </c:pt>
              </c:strCache>
            </c:strRef>
          </c:tx>
          <c:spPr>
            <a:ln w="38100">
              <a:solidFill>
                <a:srgbClr val="FF00FF"/>
              </a:solidFill>
              <a:prstDash val="solid"/>
            </a:ln>
          </c:spPr>
          <c:marker>
            <c:symbol val="square"/>
            <c:size val="5"/>
            <c:spPr>
              <a:solidFill>
                <a:srgbClr val="FF00FF"/>
              </a:solidFill>
              <a:ln w="38100">
                <a:solidFill>
                  <a:srgbClr val="FF00FF"/>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Attend!$B$3:$AA$3</c:f>
              <c:numCache>
                <c:formatCode>General</c:formatCode>
                <c:ptCount val="26"/>
                <c:pt idx="10">
                  <c:v>448</c:v>
                </c:pt>
                <c:pt idx="11">
                  <c:v>414</c:v>
                </c:pt>
                <c:pt idx="12">
                  <c:v>409</c:v>
                </c:pt>
                <c:pt idx="13">
                  <c:v>368</c:v>
                </c:pt>
                <c:pt idx="14">
                  <c:v>372</c:v>
                </c:pt>
                <c:pt idx="15">
                  <c:v>364</c:v>
                </c:pt>
                <c:pt idx="16">
                  <c:v>340</c:v>
                </c:pt>
                <c:pt idx="17">
                  <c:v>328</c:v>
                </c:pt>
                <c:pt idx="18">
                  <c:v>306</c:v>
                </c:pt>
                <c:pt idx="19">
                  <c:v>285</c:v>
                </c:pt>
                <c:pt idx="20">
                  <c:v>269</c:v>
                </c:pt>
                <c:pt idx="21">
                  <c:v>239</c:v>
                </c:pt>
              </c:numCache>
            </c:numRef>
          </c:val>
          <c:smooth val="0"/>
          <c:extLst>
            <c:ext xmlns:c16="http://schemas.microsoft.com/office/drawing/2014/chart" uri="{C3380CC4-5D6E-409C-BE32-E72D297353CC}">
              <c16:uniqueId val="{00000001-95D9-40A5-B6FB-1E12597F7176}"/>
            </c:ext>
          </c:extLst>
        </c:ser>
        <c:dLbls>
          <c:showLegendKey val="0"/>
          <c:showVal val="0"/>
          <c:showCatName val="0"/>
          <c:showSerName val="0"/>
          <c:showPercent val="0"/>
          <c:showBubbleSize val="0"/>
        </c:dLbls>
        <c:marker val="1"/>
        <c:smooth val="0"/>
        <c:axId val="-2095633000"/>
        <c:axId val="-2095640552"/>
      </c:lineChart>
      <c:catAx>
        <c:axId val="-2095633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640552"/>
        <c:crosses val="autoZero"/>
        <c:auto val="1"/>
        <c:lblAlgn val="ctr"/>
        <c:lblOffset val="100"/>
        <c:tickLblSkip val="1"/>
        <c:tickMarkSkip val="1"/>
        <c:noMultiLvlLbl val="0"/>
      </c:catAx>
      <c:valAx>
        <c:axId val="-209564055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633000"/>
        <c:crosses val="autoZero"/>
        <c:crossBetween val="midCat"/>
      </c:valAx>
      <c:spPr>
        <a:solidFill>
          <a:srgbClr val="C0C0C0"/>
        </a:solidFill>
        <a:ln w="12700">
          <a:solidFill>
            <a:srgbClr val="808080"/>
          </a:solidFill>
          <a:prstDash val="solid"/>
        </a:ln>
      </c:spPr>
    </c:plotArea>
    <c:legend>
      <c:legendPos val="r"/>
      <c:layout>
        <c:manualLayout>
          <c:xMode val="edge"/>
          <c:yMode val="edge"/>
          <c:x val="0.48151765688379899"/>
          <c:y val="0.16668416447944001"/>
          <c:w val="0.42358852302553102"/>
          <c:h val="0.203931722076407"/>
        </c:manualLayout>
      </c:layout>
      <c:overlay val="0"/>
      <c:txPr>
        <a:bodyPr/>
        <a:lstStyle/>
        <a:p>
          <a:pPr>
            <a:defRPr sz="18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00391134289396E-2"/>
          <c:y val="7.9178885630498505E-2"/>
          <c:w val="0.72750977835723596"/>
          <c:h val="0.74486803519061595"/>
        </c:manualLayout>
      </c:layout>
      <c:lineChart>
        <c:grouping val="standard"/>
        <c:varyColors val="0"/>
        <c:ser>
          <c:idx val="0"/>
          <c:order val="0"/>
          <c:tx>
            <c:v>Membership</c:v>
          </c:tx>
          <c:spPr>
            <a:ln w="57150">
              <a:solidFill>
                <a:srgbClr val="000080"/>
              </a:solidFill>
              <a:prstDash val="solid"/>
            </a:ln>
          </c:spPr>
          <c:marker>
            <c:symbol val="diamond"/>
            <c:size val="7"/>
            <c:spPr>
              <a:solidFill>
                <a:srgbClr val="000080"/>
              </a:solidFill>
              <a:ln w="57150">
                <a:solidFill>
                  <a:srgbClr val="000080"/>
                </a:solidFill>
                <a:prstDash val="solid"/>
              </a:ln>
            </c:spPr>
          </c:marker>
          <c:dPt>
            <c:idx val="3"/>
            <c:marker>
              <c:symbol val="diamond"/>
              <c:size val="9"/>
            </c:marker>
            <c:bubble3D val="0"/>
            <c:spPr>
              <a:ln w="57150">
                <a:solidFill>
                  <a:srgbClr val="000080"/>
                </a:solidFill>
                <a:prstDash val="solid"/>
              </a:ln>
            </c:spPr>
            <c:extLst>
              <c:ext xmlns:c16="http://schemas.microsoft.com/office/drawing/2014/chart" uri="{C3380CC4-5D6E-409C-BE32-E72D297353CC}">
                <c16:uniqueId val="{00000001-37E1-41FE-896B-BA5DBAC1FF82}"/>
              </c:ext>
            </c:extLst>
          </c:dPt>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Attend!$B$2:$U$2</c:f>
              <c:numCache>
                <c:formatCode>General</c:formatCode>
                <c:ptCount val="20"/>
                <c:pt idx="0">
                  <c:v>109</c:v>
                </c:pt>
                <c:pt idx="1">
                  <c:v>162</c:v>
                </c:pt>
                <c:pt idx="2">
                  <c:v>169</c:v>
                </c:pt>
                <c:pt idx="3">
                  <c:v>181</c:v>
                </c:pt>
                <c:pt idx="4">
                  <c:v>243</c:v>
                </c:pt>
                <c:pt idx="5">
                  <c:v>206</c:v>
                </c:pt>
                <c:pt idx="6">
                  <c:v>217</c:v>
                </c:pt>
                <c:pt idx="7">
                  <c:v>216</c:v>
                </c:pt>
                <c:pt idx="8">
                  <c:v>162</c:v>
                </c:pt>
                <c:pt idx="9">
                  <c:v>237</c:v>
                </c:pt>
                <c:pt idx="10">
                  <c:v>272</c:v>
                </c:pt>
                <c:pt idx="11">
                  <c:v>198</c:v>
                </c:pt>
                <c:pt idx="12">
                  <c:v>125</c:v>
                </c:pt>
                <c:pt idx="13">
                  <c:v>89</c:v>
                </c:pt>
                <c:pt idx="14">
                  <c:v>122</c:v>
                </c:pt>
                <c:pt idx="15">
                  <c:v>122</c:v>
                </c:pt>
                <c:pt idx="16">
                  <c:v>117</c:v>
                </c:pt>
                <c:pt idx="17">
                  <c:v>85</c:v>
                </c:pt>
                <c:pt idx="18">
                  <c:v>93</c:v>
                </c:pt>
                <c:pt idx="19">
                  <c:v>72</c:v>
                </c:pt>
              </c:numCache>
            </c:numRef>
          </c:val>
          <c:smooth val="0"/>
          <c:extLst>
            <c:ext xmlns:c16="http://schemas.microsoft.com/office/drawing/2014/chart" uri="{C3380CC4-5D6E-409C-BE32-E72D297353CC}">
              <c16:uniqueId val="{00000002-37E1-41FE-896B-BA5DBAC1FF82}"/>
            </c:ext>
          </c:extLst>
        </c:ser>
        <c:ser>
          <c:idx val="1"/>
          <c:order val="1"/>
          <c:tx>
            <c:strRef>
              <c:f>Attend!$A$3</c:f>
              <c:strCache>
                <c:ptCount val="1"/>
                <c:pt idx="0">
                  <c:v>SS Attendance</c:v>
                </c:pt>
              </c:strCache>
            </c:strRef>
          </c:tx>
          <c:spPr>
            <a:ln w="57150">
              <a:solidFill>
                <a:srgbClr val="FF00FF"/>
              </a:solidFill>
              <a:prstDash val="solid"/>
            </a:ln>
          </c:spPr>
          <c:marker>
            <c:symbol val="square"/>
            <c:size val="7"/>
            <c:spPr>
              <a:solidFill>
                <a:srgbClr val="FF00FF"/>
              </a:solidFill>
              <a:ln w="57150">
                <a:solidFill>
                  <a:srgbClr val="FF00FF"/>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Attend!$B$3:$U$3</c:f>
              <c:numCache>
                <c:formatCode>General</c:formatCode>
                <c:ptCount val="20"/>
                <c:pt idx="2">
                  <c:v>70</c:v>
                </c:pt>
                <c:pt idx="3">
                  <c:v>77</c:v>
                </c:pt>
                <c:pt idx="4">
                  <c:v>96</c:v>
                </c:pt>
                <c:pt idx="5">
                  <c:v>90</c:v>
                </c:pt>
                <c:pt idx="6">
                  <c:v>90</c:v>
                </c:pt>
                <c:pt idx="7">
                  <c:v>75</c:v>
                </c:pt>
                <c:pt idx="8">
                  <c:v>85</c:v>
                </c:pt>
                <c:pt idx="9">
                  <c:v>184</c:v>
                </c:pt>
                <c:pt idx="10">
                  <c:v>155</c:v>
                </c:pt>
                <c:pt idx="11">
                  <c:v>97</c:v>
                </c:pt>
                <c:pt idx="12">
                  <c:v>75</c:v>
                </c:pt>
                <c:pt idx="13">
                  <c:v>51</c:v>
                </c:pt>
                <c:pt idx="14">
                  <c:v>88</c:v>
                </c:pt>
                <c:pt idx="15">
                  <c:v>80</c:v>
                </c:pt>
                <c:pt idx="16">
                  <c:v>89</c:v>
                </c:pt>
                <c:pt idx="18">
                  <c:v>50</c:v>
                </c:pt>
                <c:pt idx="19">
                  <c:v>29</c:v>
                </c:pt>
              </c:numCache>
            </c:numRef>
          </c:val>
          <c:smooth val="0"/>
          <c:extLst>
            <c:ext xmlns:c16="http://schemas.microsoft.com/office/drawing/2014/chart" uri="{C3380CC4-5D6E-409C-BE32-E72D297353CC}">
              <c16:uniqueId val="{00000003-37E1-41FE-896B-BA5DBAC1FF82}"/>
            </c:ext>
          </c:extLst>
        </c:ser>
        <c:ser>
          <c:idx val="2"/>
          <c:order val="2"/>
          <c:tx>
            <c:strRef>
              <c:f>Attend!$A$4</c:f>
              <c:strCache>
                <c:ptCount val="1"/>
                <c:pt idx="0">
                  <c:v>Composite</c:v>
                </c:pt>
              </c:strCache>
            </c:strRef>
          </c:tx>
          <c:spPr>
            <a:ln w="57150">
              <a:solidFill>
                <a:srgbClr val="FFFF00"/>
              </a:solidFill>
              <a:prstDash val="solid"/>
            </a:ln>
          </c:spPr>
          <c:marker>
            <c:symbol val="triangle"/>
            <c:size val="7"/>
            <c:spPr>
              <a:solidFill>
                <a:srgbClr val="FFFF00"/>
              </a:solidFill>
              <a:ln w="57150">
                <a:solidFill>
                  <a:srgbClr val="FFFF00"/>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Attend!$B$4:$U$4</c:f>
              <c:numCache>
                <c:formatCode>General</c:formatCode>
                <c:ptCount val="20"/>
                <c:pt idx="0">
                  <c:v>109</c:v>
                </c:pt>
                <c:pt idx="1">
                  <c:v>162</c:v>
                </c:pt>
                <c:pt idx="2">
                  <c:v>119</c:v>
                </c:pt>
                <c:pt idx="3">
                  <c:v>129</c:v>
                </c:pt>
                <c:pt idx="4">
                  <c:v>169</c:v>
                </c:pt>
                <c:pt idx="5">
                  <c:v>148</c:v>
                </c:pt>
                <c:pt idx="6">
                  <c:v>153</c:v>
                </c:pt>
                <c:pt idx="7">
                  <c:v>145</c:v>
                </c:pt>
                <c:pt idx="8">
                  <c:v>123</c:v>
                </c:pt>
                <c:pt idx="9">
                  <c:v>210</c:v>
                </c:pt>
                <c:pt idx="10">
                  <c:v>213</c:v>
                </c:pt>
                <c:pt idx="11">
                  <c:v>147</c:v>
                </c:pt>
                <c:pt idx="12">
                  <c:v>100</c:v>
                </c:pt>
                <c:pt idx="13">
                  <c:v>70</c:v>
                </c:pt>
                <c:pt idx="14">
                  <c:v>105</c:v>
                </c:pt>
                <c:pt idx="15">
                  <c:v>107</c:v>
                </c:pt>
                <c:pt idx="16">
                  <c:v>107</c:v>
                </c:pt>
                <c:pt idx="17">
                  <c:v>85</c:v>
                </c:pt>
                <c:pt idx="18">
                  <c:v>72</c:v>
                </c:pt>
                <c:pt idx="19">
                  <c:v>63</c:v>
                </c:pt>
              </c:numCache>
            </c:numRef>
          </c:val>
          <c:smooth val="0"/>
          <c:extLst>
            <c:ext xmlns:c16="http://schemas.microsoft.com/office/drawing/2014/chart" uri="{C3380CC4-5D6E-409C-BE32-E72D297353CC}">
              <c16:uniqueId val="{00000004-37E1-41FE-896B-BA5DBAC1FF82}"/>
            </c:ext>
          </c:extLst>
        </c:ser>
        <c:dLbls>
          <c:showLegendKey val="0"/>
          <c:showVal val="0"/>
          <c:showCatName val="0"/>
          <c:showSerName val="0"/>
          <c:showPercent val="0"/>
          <c:showBubbleSize val="0"/>
        </c:dLbls>
        <c:marker val="1"/>
        <c:smooth val="0"/>
        <c:axId val="1806399208"/>
        <c:axId val="1806362664"/>
      </c:lineChart>
      <c:catAx>
        <c:axId val="180639920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1806362664"/>
        <c:crosses val="autoZero"/>
        <c:auto val="1"/>
        <c:lblAlgn val="ctr"/>
        <c:lblOffset val="100"/>
        <c:tickLblSkip val="1"/>
        <c:tickMarkSkip val="1"/>
        <c:noMultiLvlLbl val="0"/>
      </c:catAx>
      <c:valAx>
        <c:axId val="180636266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806399208"/>
        <c:crosses val="autoZero"/>
        <c:crossBetween val="between"/>
      </c:valAx>
      <c:spPr>
        <a:solidFill>
          <a:srgbClr val="C0C0C0"/>
        </a:solidFill>
        <a:ln w="38100">
          <a:solidFill>
            <a:srgbClr val="808080"/>
          </a:solidFill>
          <a:prstDash val="solid"/>
        </a:ln>
      </c:spPr>
    </c:plotArea>
    <c:legend>
      <c:legendPos val="r"/>
      <c:layout>
        <c:manualLayout>
          <c:xMode val="edge"/>
          <c:yMode val="edge"/>
          <c:x val="0.80443285528031305"/>
          <c:y val="0.351906158357771"/>
          <c:w val="0.18122555410690999"/>
          <c:h val="0.20527859237536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00391134289396E-2"/>
          <c:y val="7.9178885630498505E-2"/>
          <c:w val="0.72750977835723596"/>
          <c:h val="0.74486803519061595"/>
        </c:manualLayout>
      </c:layout>
      <c:lineChart>
        <c:grouping val="standard"/>
        <c:varyColors val="0"/>
        <c:ser>
          <c:idx val="0"/>
          <c:order val="0"/>
          <c:tx>
            <c:v>Membership</c:v>
          </c:tx>
          <c:spPr>
            <a:ln w="57150">
              <a:solidFill>
                <a:srgbClr val="000080"/>
              </a:solidFill>
              <a:prstDash val="solid"/>
            </a:ln>
          </c:spPr>
          <c:marker>
            <c:symbol val="diamond"/>
            <c:size val="7"/>
            <c:spPr>
              <a:solidFill>
                <a:srgbClr val="000080"/>
              </a:solidFill>
              <a:ln w="57150">
                <a:solidFill>
                  <a:srgbClr val="000080"/>
                </a:solidFill>
                <a:prstDash val="solid"/>
              </a:ln>
            </c:spPr>
          </c:marker>
          <c:dPt>
            <c:idx val="3"/>
            <c:marker>
              <c:symbol val="diamond"/>
              <c:size val="9"/>
            </c:marker>
            <c:bubble3D val="0"/>
            <c:spPr>
              <a:ln w="57150">
                <a:solidFill>
                  <a:srgbClr val="000080"/>
                </a:solidFill>
                <a:prstDash val="solid"/>
              </a:ln>
            </c:spPr>
            <c:extLst>
              <c:ext xmlns:c16="http://schemas.microsoft.com/office/drawing/2014/chart" uri="{C3380CC4-5D6E-409C-BE32-E72D297353CC}">
                <c16:uniqueId val="{00000001-37E1-41FE-896B-BA5DBAC1FF82}"/>
              </c:ext>
            </c:extLst>
          </c:dPt>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Attend!$B$2:$U$2</c:f>
              <c:numCache>
                <c:formatCode>General</c:formatCode>
                <c:ptCount val="20"/>
                <c:pt idx="0">
                  <c:v>109</c:v>
                </c:pt>
                <c:pt idx="1">
                  <c:v>162</c:v>
                </c:pt>
                <c:pt idx="2">
                  <c:v>169</c:v>
                </c:pt>
                <c:pt idx="3">
                  <c:v>181</c:v>
                </c:pt>
                <c:pt idx="4">
                  <c:v>243</c:v>
                </c:pt>
                <c:pt idx="5">
                  <c:v>206</c:v>
                </c:pt>
                <c:pt idx="6">
                  <c:v>217</c:v>
                </c:pt>
                <c:pt idx="7">
                  <c:v>216</c:v>
                </c:pt>
                <c:pt idx="8">
                  <c:v>162</c:v>
                </c:pt>
                <c:pt idx="9">
                  <c:v>237</c:v>
                </c:pt>
                <c:pt idx="10">
                  <c:v>272</c:v>
                </c:pt>
                <c:pt idx="11">
                  <c:v>198</c:v>
                </c:pt>
                <c:pt idx="12">
                  <c:v>125</c:v>
                </c:pt>
                <c:pt idx="13">
                  <c:v>89</c:v>
                </c:pt>
                <c:pt idx="14">
                  <c:v>122</c:v>
                </c:pt>
                <c:pt idx="15">
                  <c:v>122</c:v>
                </c:pt>
                <c:pt idx="16">
                  <c:v>117</c:v>
                </c:pt>
                <c:pt idx="17">
                  <c:v>85</c:v>
                </c:pt>
                <c:pt idx="18">
                  <c:v>93</c:v>
                </c:pt>
                <c:pt idx="19">
                  <c:v>72</c:v>
                </c:pt>
              </c:numCache>
            </c:numRef>
          </c:val>
          <c:smooth val="0"/>
          <c:extLst>
            <c:ext xmlns:c16="http://schemas.microsoft.com/office/drawing/2014/chart" uri="{C3380CC4-5D6E-409C-BE32-E72D297353CC}">
              <c16:uniqueId val="{00000002-37E1-41FE-896B-BA5DBAC1FF82}"/>
            </c:ext>
          </c:extLst>
        </c:ser>
        <c:ser>
          <c:idx val="1"/>
          <c:order val="1"/>
          <c:tx>
            <c:strRef>
              <c:f>Attend!$A$3</c:f>
              <c:strCache>
                <c:ptCount val="1"/>
                <c:pt idx="0">
                  <c:v>SS Attendance</c:v>
                </c:pt>
              </c:strCache>
            </c:strRef>
          </c:tx>
          <c:spPr>
            <a:ln w="57150">
              <a:solidFill>
                <a:srgbClr val="FF00FF"/>
              </a:solidFill>
              <a:prstDash val="solid"/>
            </a:ln>
          </c:spPr>
          <c:marker>
            <c:symbol val="square"/>
            <c:size val="7"/>
            <c:spPr>
              <a:solidFill>
                <a:srgbClr val="FF00FF"/>
              </a:solidFill>
              <a:ln w="57150">
                <a:solidFill>
                  <a:srgbClr val="FF00FF"/>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Attend!$B$3:$U$3</c:f>
              <c:numCache>
                <c:formatCode>General</c:formatCode>
                <c:ptCount val="20"/>
                <c:pt idx="2">
                  <c:v>70</c:v>
                </c:pt>
                <c:pt idx="3">
                  <c:v>77</c:v>
                </c:pt>
                <c:pt idx="4">
                  <c:v>96</c:v>
                </c:pt>
                <c:pt idx="5">
                  <c:v>90</c:v>
                </c:pt>
                <c:pt idx="6">
                  <c:v>90</c:v>
                </c:pt>
                <c:pt idx="7">
                  <c:v>75</c:v>
                </c:pt>
                <c:pt idx="8">
                  <c:v>85</c:v>
                </c:pt>
                <c:pt idx="9">
                  <c:v>184</c:v>
                </c:pt>
                <c:pt idx="10">
                  <c:v>155</c:v>
                </c:pt>
                <c:pt idx="11">
                  <c:v>97</c:v>
                </c:pt>
                <c:pt idx="12">
                  <c:v>75</c:v>
                </c:pt>
                <c:pt idx="13">
                  <c:v>51</c:v>
                </c:pt>
                <c:pt idx="14">
                  <c:v>88</c:v>
                </c:pt>
                <c:pt idx="15">
                  <c:v>80</c:v>
                </c:pt>
                <c:pt idx="16">
                  <c:v>89</c:v>
                </c:pt>
                <c:pt idx="18">
                  <c:v>50</c:v>
                </c:pt>
                <c:pt idx="19">
                  <c:v>29</c:v>
                </c:pt>
              </c:numCache>
            </c:numRef>
          </c:val>
          <c:smooth val="0"/>
          <c:extLst>
            <c:ext xmlns:c16="http://schemas.microsoft.com/office/drawing/2014/chart" uri="{C3380CC4-5D6E-409C-BE32-E72D297353CC}">
              <c16:uniqueId val="{00000003-37E1-41FE-896B-BA5DBAC1FF82}"/>
            </c:ext>
          </c:extLst>
        </c:ser>
        <c:ser>
          <c:idx val="2"/>
          <c:order val="2"/>
          <c:tx>
            <c:strRef>
              <c:f>Attend!$A$4</c:f>
              <c:strCache>
                <c:ptCount val="1"/>
                <c:pt idx="0">
                  <c:v>Composite</c:v>
                </c:pt>
              </c:strCache>
            </c:strRef>
          </c:tx>
          <c:spPr>
            <a:ln w="57150">
              <a:solidFill>
                <a:srgbClr val="FFFF00"/>
              </a:solidFill>
              <a:prstDash val="solid"/>
            </a:ln>
          </c:spPr>
          <c:marker>
            <c:symbol val="triangle"/>
            <c:size val="7"/>
            <c:spPr>
              <a:solidFill>
                <a:srgbClr val="FFFF00"/>
              </a:solidFill>
              <a:ln w="57150">
                <a:solidFill>
                  <a:srgbClr val="FFFF00"/>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Attend!$B$4:$U$4</c:f>
              <c:numCache>
                <c:formatCode>General</c:formatCode>
                <c:ptCount val="20"/>
                <c:pt idx="0">
                  <c:v>109</c:v>
                </c:pt>
                <c:pt idx="1">
                  <c:v>162</c:v>
                </c:pt>
                <c:pt idx="2">
                  <c:v>119</c:v>
                </c:pt>
                <c:pt idx="3">
                  <c:v>129</c:v>
                </c:pt>
                <c:pt idx="4">
                  <c:v>169</c:v>
                </c:pt>
                <c:pt idx="5">
                  <c:v>148</c:v>
                </c:pt>
                <c:pt idx="6">
                  <c:v>153</c:v>
                </c:pt>
                <c:pt idx="7">
                  <c:v>145</c:v>
                </c:pt>
                <c:pt idx="8">
                  <c:v>123</c:v>
                </c:pt>
                <c:pt idx="9">
                  <c:v>210</c:v>
                </c:pt>
                <c:pt idx="10">
                  <c:v>213</c:v>
                </c:pt>
                <c:pt idx="11">
                  <c:v>147</c:v>
                </c:pt>
                <c:pt idx="12">
                  <c:v>100</c:v>
                </c:pt>
                <c:pt idx="13">
                  <c:v>70</c:v>
                </c:pt>
                <c:pt idx="14">
                  <c:v>105</c:v>
                </c:pt>
                <c:pt idx="15">
                  <c:v>107</c:v>
                </c:pt>
                <c:pt idx="16">
                  <c:v>107</c:v>
                </c:pt>
                <c:pt idx="17">
                  <c:v>85</c:v>
                </c:pt>
                <c:pt idx="18">
                  <c:v>72</c:v>
                </c:pt>
                <c:pt idx="19">
                  <c:v>63</c:v>
                </c:pt>
              </c:numCache>
            </c:numRef>
          </c:val>
          <c:smooth val="0"/>
          <c:extLst>
            <c:ext xmlns:c16="http://schemas.microsoft.com/office/drawing/2014/chart" uri="{C3380CC4-5D6E-409C-BE32-E72D297353CC}">
              <c16:uniqueId val="{00000004-37E1-41FE-896B-BA5DBAC1FF82}"/>
            </c:ext>
          </c:extLst>
        </c:ser>
        <c:dLbls>
          <c:showLegendKey val="0"/>
          <c:showVal val="0"/>
          <c:showCatName val="0"/>
          <c:showSerName val="0"/>
          <c:showPercent val="0"/>
          <c:showBubbleSize val="0"/>
        </c:dLbls>
        <c:marker val="1"/>
        <c:smooth val="0"/>
        <c:axId val="1807567512"/>
        <c:axId val="1807572984"/>
      </c:lineChart>
      <c:catAx>
        <c:axId val="180756751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1807572984"/>
        <c:crosses val="autoZero"/>
        <c:auto val="1"/>
        <c:lblAlgn val="ctr"/>
        <c:lblOffset val="100"/>
        <c:tickLblSkip val="1"/>
        <c:tickMarkSkip val="1"/>
        <c:noMultiLvlLbl val="0"/>
      </c:catAx>
      <c:valAx>
        <c:axId val="180757298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807567512"/>
        <c:crosses val="autoZero"/>
        <c:crossBetween val="between"/>
      </c:valAx>
      <c:spPr>
        <a:solidFill>
          <a:srgbClr val="C0C0C0"/>
        </a:solidFill>
        <a:ln w="38100">
          <a:solidFill>
            <a:srgbClr val="808080"/>
          </a:solidFill>
          <a:prstDash val="solid"/>
        </a:ln>
      </c:spPr>
    </c:plotArea>
    <c:legend>
      <c:legendPos val="r"/>
      <c:layout>
        <c:manualLayout>
          <c:xMode val="edge"/>
          <c:yMode val="edge"/>
          <c:x val="0.80443285528031305"/>
          <c:y val="0.351906158357771"/>
          <c:w val="0.18122555410690999"/>
          <c:h val="0.20527859237536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27659574468099E-2"/>
          <c:y val="7.6923180110292699E-2"/>
          <c:w val="0.631648936170213"/>
          <c:h val="0.73077021104778095"/>
        </c:manualLayout>
      </c:layout>
      <c:lineChart>
        <c:grouping val="standard"/>
        <c:varyColors val="0"/>
        <c:ser>
          <c:idx val="0"/>
          <c:order val="0"/>
          <c:tx>
            <c:strRef>
              <c:f>Attend!$A$32</c:f>
              <c:strCache>
                <c:ptCount val="1"/>
                <c:pt idx="0">
                  <c:v>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Attend!$B$32:$AA$32</c:f>
              <c:numCache>
                <c:formatCode>General</c:formatCode>
                <c:ptCount val="26"/>
                <c:pt idx="0">
                  <c:v>118</c:v>
                </c:pt>
                <c:pt idx="1">
                  <c:v>121</c:v>
                </c:pt>
                <c:pt idx="2">
                  <c:v>117</c:v>
                </c:pt>
                <c:pt idx="3">
                  <c:v>113</c:v>
                </c:pt>
                <c:pt idx="4">
                  <c:v>99</c:v>
                </c:pt>
                <c:pt idx="5">
                  <c:v>87</c:v>
                </c:pt>
                <c:pt idx="6">
                  <c:v>93</c:v>
                </c:pt>
                <c:pt idx="7">
                  <c:v>85</c:v>
                </c:pt>
                <c:pt idx="11">
                  <c:v>93</c:v>
                </c:pt>
                <c:pt idx="16">
                  <c:v>66</c:v>
                </c:pt>
                <c:pt idx="17">
                  <c:v>72</c:v>
                </c:pt>
                <c:pt idx="18">
                  <c:v>70</c:v>
                </c:pt>
                <c:pt idx="19">
                  <c:v>76</c:v>
                </c:pt>
                <c:pt idx="20">
                  <c:v>82</c:v>
                </c:pt>
                <c:pt idx="21">
                  <c:v>111</c:v>
                </c:pt>
                <c:pt idx="22">
                  <c:v>120</c:v>
                </c:pt>
                <c:pt idx="23">
                  <c:v>135</c:v>
                </c:pt>
                <c:pt idx="24">
                  <c:v>139</c:v>
                </c:pt>
                <c:pt idx="25">
                  <c:v>146</c:v>
                </c:pt>
              </c:numCache>
            </c:numRef>
          </c:val>
          <c:smooth val="0"/>
          <c:extLst>
            <c:ext xmlns:c16="http://schemas.microsoft.com/office/drawing/2014/chart" uri="{C3380CC4-5D6E-409C-BE32-E72D297353CC}">
              <c16:uniqueId val="{00000000-30FE-443C-A9BD-8B24FACD2C96}"/>
            </c:ext>
          </c:extLst>
        </c:ser>
        <c:ser>
          <c:idx val="1"/>
          <c:order val="1"/>
          <c:tx>
            <c:strRef>
              <c:f>Attend!$A$33</c:f>
              <c:strCache>
                <c:ptCount val="1"/>
                <c:pt idx="0">
                  <c:v>Worship Attendance</c:v>
                </c:pt>
              </c:strCache>
            </c:strRef>
          </c:tx>
          <c:spPr>
            <a:ln w="57150">
              <a:solidFill>
                <a:srgbClr val="FF00FF"/>
              </a:solidFill>
              <a:prstDash val="solid"/>
            </a:ln>
          </c:spPr>
          <c:marker>
            <c:symbol val="square"/>
            <c:size val="5"/>
            <c:spPr>
              <a:solidFill>
                <a:srgbClr val="FF00FF"/>
              </a:solidFill>
              <a:ln w="57150">
                <a:solidFill>
                  <a:srgbClr val="FF00FF"/>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Attend!$B$33:$AA$33</c:f>
              <c:numCache>
                <c:formatCode>General</c:formatCode>
                <c:ptCount val="26"/>
                <c:pt idx="0">
                  <c:v>111</c:v>
                </c:pt>
                <c:pt idx="1">
                  <c:v>103</c:v>
                </c:pt>
                <c:pt idx="2">
                  <c:v>116</c:v>
                </c:pt>
                <c:pt idx="3">
                  <c:v>125</c:v>
                </c:pt>
                <c:pt idx="4">
                  <c:v>117</c:v>
                </c:pt>
                <c:pt idx="5">
                  <c:v>107</c:v>
                </c:pt>
                <c:pt idx="6">
                  <c:v>108</c:v>
                </c:pt>
                <c:pt idx="17">
                  <c:v>90</c:v>
                </c:pt>
                <c:pt idx="18">
                  <c:v>85</c:v>
                </c:pt>
                <c:pt idx="19">
                  <c:v>111</c:v>
                </c:pt>
                <c:pt idx="20">
                  <c:v>128</c:v>
                </c:pt>
                <c:pt idx="21">
                  <c:v>163</c:v>
                </c:pt>
                <c:pt idx="22">
                  <c:v>167</c:v>
                </c:pt>
                <c:pt idx="23">
                  <c:v>166</c:v>
                </c:pt>
                <c:pt idx="24">
                  <c:v>169</c:v>
                </c:pt>
                <c:pt idx="25">
                  <c:v>179</c:v>
                </c:pt>
              </c:numCache>
            </c:numRef>
          </c:val>
          <c:smooth val="0"/>
          <c:extLst>
            <c:ext xmlns:c16="http://schemas.microsoft.com/office/drawing/2014/chart" uri="{C3380CC4-5D6E-409C-BE32-E72D297353CC}">
              <c16:uniqueId val="{00000001-30FE-443C-A9BD-8B24FACD2C96}"/>
            </c:ext>
          </c:extLst>
        </c:ser>
        <c:ser>
          <c:idx val="2"/>
          <c:order val="2"/>
          <c:tx>
            <c:strRef>
              <c:f>Attend!$A$34</c:f>
              <c:strCache>
                <c:ptCount val="1"/>
                <c:pt idx="0">
                  <c:v>Sunday School Attend.</c:v>
                </c:pt>
              </c:strCache>
            </c:strRef>
          </c:tx>
          <c:spPr>
            <a:ln w="57150">
              <a:solidFill>
                <a:srgbClr val="FFFF00"/>
              </a:solidFill>
              <a:prstDash val="solid"/>
            </a:ln>
          </c:spPr>
          <c:marker>
            <c:symbol val="triangle"/>
            <c:size val="5"/>
            <c:spPr>
              <a:solidFill>
                <a:srgbClr val="FFFF00"/>
              </a:solidFill>
              <a:ln w="57150">
                <a:solidFill>
                  <a:srgbClr val="FFFF0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Attend!$B$34:$AA$34</c:f>
              <c:numCache>
                <c:formatCode>General</c:formatCode>
                <c:ptCount val="26"/>
                <c:pt idx="0">
                  <c:v>78</c:v>
                </c:pt>
                <c:pt idx="1">
                  <c:v>80</c:v>
                </c:pt>
                <c:pt idx="2">
                  <c:v>89</c:v>
                </c:pt>
                <c:pt idx="3">
                  <c:v>98</c:v>
                </c:pt>
                <c:pt idx="9">
                  <c:v>75</c:v>
                </c:pt>
                <c:pt idx="10">
                  <c:v>70</c:v>
                </c:pt>
                <c:pt idx="11">
                  <c:v>50</c:v>
                </c:pt>
                <c:pt idx="17">
                  <c:v>29</c:v>
                </c:pt>
                <c:pt idx="19">
                  <c:v>40</c:v>
                </c:pt>
                <c:pt idx="20">
                  <c:v>45</c:v>
                </c:pt>
                <c:pt idx="21">
                  <c:v>50</c:v>
                </c:pt>
              </c:numCache>
            </c:numRef>
          </c:val>
          <c:smooth val="0"/>
          <c:extLst>
            <c:ext xmlns:c16="http://schemas.microsoft.com/office/drawing/2014/chart" uri="{C3380CC4-5D6E-409C-BE32-E72D297353CC}">
              <c16:uniqueId val="{00000002-30FE-443C-A9BD-8B24FACD2C96}"/>
            </c:ext>
          </c:extLst>
        </c:ser>
        <c:ser>
          <c:idx val="3"/>
          <c:order val="3"/>
          <c:tx>
            <c:strRef>
              <c:f>Attend!$A$35</c:f>
              <c:strCache>
                <c:ptCount val="1"/>
                <c:pt idx="0">
                  <c:v>Composite</c:v>
                </c:pt>
              </c:strCache>
            </c:strRef>
          </c:tx>
          <c:spPr>
            <a:ln w="12700">
              <a:solidFill>
                <a:srgbClr val="00FFFF"/>
              </a:solidFill>
              <a:prstDash val="solid"/>
            </a:ln>
          </c:spPr>
          <c:marker>
            <c:symbol val="x"/>
            <c:size val="5"/>
            <c:spPr>
              <a:noFill/>
              <a:ln>
                <a:solidFill>
                  <a:srgbClr val="00FFFF"/>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Attend!$B$35:$AA$35</c:f>
              <c:numCache>
                <c:formatCode>General</c:formatCode>
                <c:ptCount val="26"/>
                <c:pt idx="0">
                  <c:v>102</c:v>
                </c:pt>
                <c:pt idx="1">
                  <c:v>101</c:v>
                </c:pt>
                <c:pt idx="2">
                  <c:v>107</c:v>
                </c:pt>
                <c:pt idx="3">
                  <c:v>112</c:v>
                </c:pt>
                <c:pt idx="4">
                  <c:v>108</c:v>
                </c:pt>
                <c:pt idx="5">
                  <c:v>97</c:v>
                </c:pt>
                <c:pt idx="6">
                  <c:v>100</c:v>
                </c:pt>
                <c:pt idx="7">
                  <c:v>85</c:v>
                </c:pt>
                <c:pt idx="9">
                  <c:v>75</c:v>
                </c:pt>
                <c:pt idx="10">
                  <c:v>70</c:v>
                </c:pt>
                <c:pt idx="11">
                  <c:v>72</c:v>
                </c:pt>
              </c:numCache>
            </c:numRef>
          </c:val>
          <c:smooth val="0"/>
          <c:extLst>
            <c:ext xmlns:c16="http://schemas.microsoft.com/office/drawing/2014/chart" uri="{C3380CC4-5D6E-409C-BE32-E72D297353CC}">
              <c16:uniqueId val="{00000003-30FE-443C-A9BD-8B24FACD2C96}"/>
            </c:ext>
          </c:extLst>
        </c:ser>
        <c:ser>
          <c:idx val="4"/>
          <c:order val="4"/>
          <c:tx>
            <c:strRef>
              <c:f>Attend!$A$36</c:f>
              <c:strCache>
                <c:ptCount val="1"/>
                <c:pt idx="0">
                  <c:v>Baptisms</c:v>
                </c:pt>
              </c:strCache>
            </c:strRef>
          </c:tx>
          <c:spPr>
            <a:ln w="38100">
              <a:solidFill>
                <a:srgbClr val="800080"/>
              </a:solidFill>
              <a:prstDash val="solid"/>
            </a:ln>
          </c:spPr>
          <c:marker>
            <c:symbol val="star"/>
            <c:size val="5"/>
            <c:spPr>
              <a:noFill/>
              <a:ln w="38100">
                <a:solidFill>
                  <a:srgbClr val="80008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Attend!$B$36:$AA$36</c:f>
              <c:numCache>
                <c:formatCode>General</c:formatCode>
                <c:ptCount val="26"/>
                <c:pt idx="0">
                  <c:v>0</c:v>
                </c:pt>
                <c:pt idx="1">
                  <c:v>0</c:v>
                </c:pt>
                <c:pt idx="2">
                  <c:v>0</c:v>
                </c:pt>
                <c:pt idx="3">
                  <c:v>11</c:v>
                </c:pt>
                <c:pt idx="4">
                  <c:v>1</c:v>
                </c:pt>
                <c:pt idx="5">
                  <c:v>5</c:v>
                </c:pt>
                <c:pt idx="6">
                  <c:v>0</c:v>
                </c:pt>
                <c:pt idx="7">
                  <c:v>3</c:v>
                </c:pt>
                <c:pt idx="8">
                  <c:v>0</c:v>
                </c:pt>
                <c:pt idx="9">
                  <c:v>6</c:v>
                </c:pt>
                <c:pt idx="10">
                  <c:v>0</c:v>
                </c:pt>
                <c:pt idx="11">
                  <c:v>2</c:v>
                </c:pt>
                <c:pt idx="12">
                  <c:v>0</c:v>
                </c:pt>
                <c:pt idx="13">
                  <c:v>0</c:v>
                </c:pt>
                <c:pt idx="14">
                  <c:v>0</c:v>
                </c:pt>
                <c:pt idx="15">
                  <c:v>0</c:v>
                </c:pt>
                <c:pt idx="16">
                  <c:v>9</c:v>
                </c:pt>
                <c:pt idx="17">
                  <c:v>0</c:v>
                </c:pt>
                <c:pt idx="18">
                  <c:v>3</c:v>
                </c:pt>
                <c:pt idx="19">
                  <c:v>5</c:v>
                </c:pt>
                <c:pt idx="20">
                  <c:v>3</c:v>
                </c:pt>
                <c:pt idx="21">
                  <c:v>3</c:v>
                </c:pt>
                <c:pt idx="22">
                  <c:v>4</c:v>
                </c:pt>
                <c:pt idx="23">
                  <c:v>14</c:v>
                </c:pt>
                <c:pt idx="24">
                  <c:v>6</c:v>
                </c:pt>
                <c:pt idx="25">
                  <c:v>9</c:v>
                </c:pt>
              </c:numCache>
            </c:numRef>
          </c:val>
          <c:smooth val="0"/>
          <c:extLst>
            <c:ext xmlns:c16="http://schemas.microsoft.com/office/drawing/2014/chart" uri="{C3380CC4-5D6E-409C-BE32-E72D297353CC}">
              <c16:uniqueId val="{00000004-30FE-443C-A9BD-8B24FACD2C96}"/>
            </c:ext>
          </c:extLst>
        </c:ser>
        <c:ser>
          <c:idx val="5"/>
          <c:order val="5"/>
          <c:tx>
            <c:strRef>
              <c:f>Attend!$A$37</c:f>
              <c:strCache>
                <c:ptCount val="1"/>
                <c:pt idx="0">
                  <c:v>Vida Abundante</c:v>
                </c:pt>
              </c:strCache>
            </c:strRef>
          </c:tx>
          <c:spPr>
            <a:ln w="57150"/>
          </c:spPr>
          <c:marker>
            <c:spPr>
              <a:ln w="57150"/>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Attend!$B$37:$AA$37</c:f>
              <c:numCache>
                <c:formatCode>General</c:formatCode>
                <c:ptCount val="26"/>
                <c:pt idx="21">
                  <c:v>30</c:v>
                </c:pt>
                <c:pt idx="22">
                  <c:v>30</c:v>
                </c:pt>
                <c:pt idx="23">
                  <c:v>35</c:v>
                </c:pt>
                <c:pt idx="24">
                  <c:v>48</c:v>
                </c:pt>
                <c:pt idx="25">
                  <c:v>49</c:v>
                </c:pt>
              </c:numCache>
            </c:numRef>
          </c:val>
          <c:smooth val="0"/>
          <c:extLst>
            <c:ext xmlns:c16="http://schemas.microsoft.com/office/drawing/2014/chart" uri="{C3380CC4-5D6E-409C-BE32-E72D297353CC}">
              <c16:uniqueId val="{00000005-30FE-443C-A9BD-8B24FACD2C96}"/>
            </c:ext>
          </c:extLst>
        </c:ser>
        <c:dLbls>
          <c:showLegendKey val="0"/>
          <c:showVal val="0"/>
          <c:showCatName val="0"/>
          <c:showSerName val="0"/>
          <c:showPercent val="0"/>
          <c:showBubbleSize val="0"/>
        </c:dLbls>
        <c:marker val="1"/>
        <c:smooth val="0"/>
        <c:axId val="-1994380232"/>
        <c:axId val="-2013984712"/>
      </c:lineChart>
      <c:catAx>
        <c:axId val="-199438023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2013984712"/>
        <c:crosses val="autoZero"/>
        <c:auto val="1"/>
        <c:lblAlgn val="ctr"/>
        <c:lblOffset val="100"/>
        <c:tickLblSkip val="2"/>
        <c:tickMarkSkip val="1"/>
        <c:noMultiLvlLbl val="0"/>
      </c:catAx>
      <c:valAx>
        <c:axId val="-201398471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994380232"/>
        <c:crosses val="autoZero"/>
        <c:crossBetween val="between"/>
      </c:valAx>
      <c:spPr>
        <a:solidFill>
          <a:srgbClr val="C0C0C0"/>
        </a:solidFill>
        <a:ln w="12700">
          <a:solidFill>
            <a:srgbClr val="808080"/>
          </a:solidFill>
          <a:prstDash val="solid"/>
        </a:ln>
      </c:spPr>
    </c:plotArea>
    <c:legend>
      <c:legendPos val="r"/>
      <c:layout>
        <c:manualLayout>
          <c:xMode val="edge"/>
          <c:yMode val="edge"/>
          <c:x val="0.72340425531914898"/>
          <c:y val="0.27747281589801298"/>
          <c:w val="0.220062964203943"/>
          <c:h val="0.52302624671915998"/>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cdr:x>
      <cdr:y>0.16176</cdr:y>
    </cdr:from>
    <cdr:to>
      <cdr:x>0.83333</cdr:x>
      <cdr:y>0.75</cdr:y>
    </cdr:to>
    <cdr:cxnSp macro="">
      <cdr:nvCxnSpPr>
        <cdr:cNvPr id="3" name="Straight Arrow Connector 2">
          <a:extLst xmlns:a="http://schemas.openxmlformats.org/drawingml/2006/main">
            <a:ext uri="{FF2B5EF4-FFF2-40B4-BE49-F238E27FC236}">
              <a16:creationId xmlns:a16="http://schemas.microsoft.com/office/drawing/2014/main" id="{29EF887C-CEAA-05A6-989B-F30BC93348B9}"/>
            </a:ext>
          </a:extLst>
        </cdr:cNvPr>
        <cdr:cNvCxnSpPr/>
      </cdr:nvCxnSpPr>
      <cdr:spPr bwMode="auto">
        <a:xfrm xmlns:a="http://schemas.openxmlformats.org/drawingml/2006/main">
          <a:off x="4114800" y="838200"/>
          <a:ext cx="3505200" cy="3048000"/>
        </a:xfrm>
        <a:prstGeom xmlns:a="http://schemas.openxmlformats.org/drawingml/2006/main" prst="straightConnector1">
          <a:avLst/>
        </a:prstGeom>
        <a:solidFill xmlns:a="http://schemas.openxmlformats.org/drawingml/2006/main">
          <a:schemeClr val="accent1"/>
        </a:solidFill>
        <a:ln xmlns:a="http://schemas.openxmlformats.org/drawingml/2006/main" w="57150" cap="flat" cmpd="sng" algn="ctr">
          <a:solidFill>
            <a:srgbClr val="FF0000"/>
          </a:solidFill>
          <a:prstDash val="solid"/>
          <a:round/>
          <a:headEnd type="none" w="med" len="med"/>
          <a:tailEnd type="triangle"/>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57D9859-5A95-4025-B19D-30986F09908D}" type="datetimeFigureOut">
              <a:rPr lang="en-US"/>
              <a:pPr>
                <a:defRPr/>
              </a:pPr>
              <a:t>1/15/23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2FD1CF-EA8B-433C-8F22-65566055D053}" type="slidenum">
              <a:rPr lang="en-US"/>
              <a:pPr>
                <a:defRPr/>
              </a:pPr>
              <a:t>‹#›</a:t>
            </a:fld>
            <a:endParaRPr lang="en-US"/>
          </a:p>
        </p:txBody>
      </p:sp>
    </p:spTree>
    <p:extLst>
      <p:ext uri="{BB962C8B-B14F-4D97-AF65-F5344CB8AC3E}">
        <p14:creationId xmlns:p14="http://schemas.microsoft.com/office/powerpoint/2010/main" val="2145012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4</a:t>
            </a:fld>
            <a:endParaRPr lang="en-US"/>
          </a:p>
        </p:txBody>
      </p:sp>
    </p:spTree>
    <p:extLst>
      <p:ext uri="{BB962C8B-B14F-4D97-AF65-F5344CB8AC3E}">
        <p14:creationId xmlns:p14="http://schemas.microsoft.com/office/powerpoint/2010/main" val="300730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13</a:t>
            </a:fld>
            <a:endParaRPr lang="en-US" dirty="0"/>
          </a:p>
        </p:txBody>
      </p:sp>
    </p:spTree>
    <p:extLst>
      <p:ext uri="{BB962C8B-B14F-4D97-AF65-F5344CB8AC3E}">
        <p14:creationId xmlns:p14="http://schemas.microsoft.com/office/powerpoint/2010/main" val="284345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14</a:t>
            </a:fld>
            <a:endParaRPr lang="en-US" dirty="0"/>
          </a:p>
        </p:txBody>
      </p:sp>
    </p:spTree>
    <p:extLst>
      <p:ext uri="{BB962C8B-B14F-4D97-AF65-F5344CB8AC3E}">
        <p14:creationId xmlns:p14="http://schemas.microsoft.com/office/powerpoint/2010/main" val="390320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15</a:t>
            </a:fld>
            <a:endParaRPr lang="en-US"/>
          </a:p>
        </p:txBody>
      </p:sp>
    </p:spTree>
    <p:extLst>
      <p:ext uri="{BB962C8B-B14F-4D97-AF65-F5344CB8AC3E}">
        <p14:creationId xmlns:p14="http://schemas.microsoft.com/office/powerpoint/2010/main" val="170186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16</a:t>
            </a:fld>
            <a:endParaRPr lang="en-US"/>
          </a:p>
        </p:txBody>
      </p:sp>
    </p:spTree>
    <p:extLst>
      <p:ext uri="{BB962C8B-B14F-4D97-AF65-F5344CB8AC3E}">
        <p14:creationId xmlns:p14="http://schemas.microsoft.com/office/powerpoint/2010/main" val="328774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a:t>Purpose:</a:t>
            </a:r>
            <a:r>
              <a:rPr lang="en-US" b="1" baseline="0" dirty="0"/>
              <a:t> Evangelism, Exaltation, Worship, Edification, Service</a:t>
            </a:r>
            <a:endParaRPr lang="en-US" b="1"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17</a:t>
            </a:fld>
            <a:endParaRPr lang="en-US"/>
          </a:p>
        </p:txBody>
      </p:sp>
    </p:spTree>
    <p:extLst>
      <p:ext uri="{BB962C8B-B14F-4D97-AF65-F5344CB8AC3E}">
        <p14:creationId xmlns:p14="http://schemas.microsoft.com/office/powerpoint/2010/main" val="57115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18</a:t>
            </a:fld>
            <a:endParaRPr lang="en-US"/>
          </a:p>
        </p:txBody>
      </p:sp>
    </p:spTree>
    <p:extLst>
      <p:ext uri="{BB962C8B-B14F-4D97-AF65-F5344CB8AC3E}">
        <p14:creationId xmlns:p14="http://schemas.microsoft.com/office/powerpoint/2010/main" val="169809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19</a:t>
            </a:fld>
            <a:endParaRPr lang="en-US"/>
          </a:p>
        </p:txBody>
      </p:sp>
    </p:spTree>
    <p:extLst>
      <p:ext uri="{BB962C8B-B14F-4D97-AF65-F5344CB8AC3E}">
        <p14:creationId xmlns:p14="http://schemas.microsoft.com/office/powerpoint/2010/main" val="84959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Problems with the candidating process. We</a:t>
            </a:r>
            <a:r>
              <a:rPr lang="en-US" baseline="0" dirty="0"/>
              <a:t> sell our future just to get </a:t>
            </a:r>
            <a:r>
              <a:rPr lang="en-US" baseline="0"/>
              <a:t>the position.</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20</a:t>
            </a:fld>
            <a:endParaRPr lang="en-US"/>
          </a:p>
        </p:txBody>
      </p:sp>
    </p:spTree>
    <p:extLst>
      <p:ext uri="{BB962C8B-B14F-4D97-AF65-F5344CB8AC3E}">
        <p14:creationId xmlns:p14="http://schemas.microsoft.com/office/powerpoint/2010/main" val="293878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Problems with the candidating process. We</a:t>
            </a:r>
            <a:r>
              <a:rPr lang="en-US" baseline="0" dirty="0"/>
              <a:t> sell our future just to get the position.</a:t>
            </a:r>
          </a:p>
          <a:p>
            <a:endParaRPr lang="en-US" baseline="0" dirty="0"/>
          </a:p>
          <a:p>
            <a:r>
              <a:rPr lang="en-US" baseline="0" dirty="0"/>
              <a:t>On the way here, Todd Musser asked, “What’s the greatest detriment to solid ministry on the part of the pastor?” I responded, “Insecurity.” As we continued to talk about issues with pastors, insecurity continually rose to the surface.”</a:t>
            </a:r>
            <a:endParaRPr lang="en-US" dirty="0"/>
          </a:p>
          <a:p>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21</a:t>
            </a:fld>
            <a:endParaRPr lang="en-US"/>
          </a:p>
        </p:txBody>
      </p:sp>
    </p:spTree>
    <p:extLst>
      <p:ext uri="{BB962C8B-B14F-4D97-AF65-F5344CB8AC3E}">
        <p14:creationId xmlns:p14="http://schemas.microsoft.com/office/powerpoint/2010/main" val="221933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22</a:t>
            </a:fld>
            <a:endParaRPr lang="en-US"/>
          </a:p>
        </p:txBody>
      </p:sp>
    </p:spTree>
    <p:extLst>
      <p:ext uri="{BB962C8B-B14F-4D97-AF65-F5344CB8AC3E}">
        <p14:creationId xmlns:p14="http://schemas.microsoft.com/office/powerpoint/2010/main" val="238641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ED5C7-77F9-46FD-8B17-BBE6A4F9474C}" type="slidenum">
              <a:rPr lang="en-US" smtClean="0"/>
              <a:pPr/>
              <a:t>5</a:t>
            </a:fld>
            <a:endParaRPr lang="en-US"/>
          </a:p>
        </p:txBody>
      </p:sp>
    </p:spTree>
    <p:extLst>
      <p:ext uri="{BB962C8B-B14F-4D97-AF65-F5344CB8AC3E}">
        <p14:creationId xmlns:p14="http://schemas.microsoft.com/office/powerpoint/2010/main" val="178403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23</a:t>
            </a:fld>
            <a:endParaRPr lang="en-US"/>
          </a:p>
        </p:txBody>
      </p:sp>
    </p:spTree>
    <p:extLst>
      <p:ext uri="{BB962C8B-B14F-4D97-AF65-F5344CB8AC3E}">
        <p14:creationId xmlns:p14="http://schemas.microsoft.com/office/powerpoint/2010/main" val="209388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24</a:t>
            </a:fld>
            <a:endParaRPr lang="en-US"/>
          </a:p>
        </p:txBody>
      </p:sp>
    </p:spTree>
    <p:extLst>
      <p:ext uri="{BB962C8B-B14F-4D97-AF65-F5344CB8AC3E}">
        <p14:creationId xmlns:p14="http://schemas.microsoft.com/office/powerpoint/2010/main" val="42823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25</a:t>
            </a:fld>
            <a:endParaRPr lang="en-US"/>
          </a:p>
        </p:txBody>
      </p:sp>
    </p:spTree>
    <p:extLst>
      <p:ext uri="{BB962C8B-B14F-4D97-AF65-F5344CB8AC3E}">
        <p14:creationId xmlns:p14="http://schemas.microsoft.com/office/powerpoint/2010/main" val="74181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26</a:t>
            </a:fld>
            <a:endParaRPr lang="en-US"/>
          </a:p>
        </p:txBody>
      </p:sp>
    </p:spTree>
    <p:extLst>
      <p:ext uri="{BB962C8B-B14F-4D97-AF65-F5344CB8AC3E}">
        <p14:creationId xmlns:p14="http://schemas.microsoft.com/office/powerpoint/2010/main" val="304283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27</a:t>
            </a:fld>
            <a:endParaRPr lang="en-US"/>
          </a:p>
        </p:txBody>
      </p:sp>
    </p:spTree>
    <p:extLst>
      <p:ext uri="{BB962C8B-B14F-4D97-AF65-F5344CB8AC3E}">
        <p14:creationId xmlns:p14="http://schemas.microsoft.com/office/powerpoint/2010/main" val="286845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The legendary Walt Disney died before Disney World in Florida was completed. On opening day in 1971, almost five years after Disney’s death, someone commented to Mike Vance, creative director of Walt Disney Studios, “Isn’t it too bad Walt Disney didn’t live to see this?”</a:t>
            </a:r>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	He did see it,” Vance replied simply. “That’s why it’s 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Craig Groeschel, IT, How churches and leaders can get it and keep it,  p 48.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endParaRPr lang="en-US" dirty="0"/>
          </a:p>
          <a:p>
            <a:endParaRPr lang="en-US" dirty="0"/>
          </a:p>
          <a:p>
            <a:r>
              <a:rPr lang="en-US" dirty="0"/>
              <a:t>Mark Johnson—do you love</a:t>
            </a:r>
            <a:r>
              <a:rPr lang="en-US" baseline="0" dirty="0"/>
              <a:t> these people? (while pastoring a very difficult church)</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28</a:t>
            </a:fld>
            <a:endParaRPr lang="en-US"/>
          </a:p>
        </p:txBody>
      </p:sp>
    </p:spTree>
    <p:extLst>
      <p:ext uri="{BB962C8B-B14F-4D97-AF65-F5344CB8AC3E}">
        <p14:creationId xmlns:p14="http://schemas.microsoft.com/office/powerpoint/2010/main" val="98080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The legendary Walt Disney died before Disney World in Florida was completed. On opening day in 1971, almost five years after Disney’s death, someone commented to Mike Vance, creative director of Walt Disney Studios, “Isn’t it too bad Walt Disney didn’t live to see this?”</a:t>
            </a:r>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	He did see it,” Vance replied simply. “That’s why it’s 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Craig Groeschel, IT, How churches and leaders can get it and keep it,  p 48.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endParaRPr lang="en-US" dirty="0"/>
          </a:p>
          <a:p>
            <a:endParaRPr lang="en-US" dirty="0"/>
          </a:p>
          <a:p>
            <a:r>
              <a:rPr lang="en-US" dirty="0"/>
              <a:t>Mark Johnson—do you love</a:t>
            </a:r>
            <a:r>
              <a:rPr lang="en-US" baseline="0" dirty="0"/>
              <a:t> these people? (while pastoring a very difficult church)</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29</a:t>
            </a:fld>
            <a:endParaRPr lang="en-US"/>
          </a:p>
        </p:txBody>
      </p:sp>
    </p:spTree>
    <p:extLst>
      <p:ext uri="{BB962C8B-B14F-4D97-AF65-F5344CB8AC3E}">
        <p14:creationId xmlns:p14="http://schemas.microsoft.com/office/powerpoint/2010/main" val="74787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30</a:t>
            </a:fld>
            <a:endParaRPr lang="en-US"/>
          </a:p>
        </p:txBody>
      </p:sp>
    </p:spTree>
    <p:extLst>
      <p:ext uri="{BB962C8B-B14F-4D97-AF65-F5344CB8AC3E}">
        <p14:creationId xmlns:p14="http://schemas.microsoft.com/office/powerpoint/2010/main" val="1232377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31</a:t>
            </a:fld>
            <a:endParaRPr lang="en-US"/>
          </a:p>
        </p:txBody>
      </p:sp>
    </p:spTree>
    <p:extLst>
      <p:ext uri="{BB962C8B-B14F-4D97-AF65-F5344CB8AC3E}">
        <p14:creationId xmlns:p14="http://schemas.microsoft.com/office/powerpoint/2010/main" val="1436987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32</a:t>
            </a:fld>
            <a:endParaRPr lang="en-US"/>
          </a:p>
        </p:txBody>
      </p:sp>
    </p:spTree>
    <p:extLst>
      <p:ext uri="{BB962C8B-B14F-4D97-AF65-F5344CB8AC3E}">
        <p14:creationId xmlns:p14="http://schemas.microsoft.com/office/powerpoint/2010/main" val="7414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6</a:t>
            </a:fld>
            <a:endParaRPr lang="en-US"/>
          </a:p>
        </p:txBody>
      </p:sp>
    </p:spTree>
    <p:extLst>
      <p:ext uri="{BB962C8B-B14F-4D97-AF65-F5344CB8AC3E}">
        <p14:creationId xmlns:p14="http://schemas.microsoft.com/office/powerpoint/2010/main" val="336261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33</a:t>
            </a:fld>
            <a:endParaRPr lang="en-US"/>
          </a:p>
        </p:txBody>
      </p:sp>
    </p:spTree>
    <p:extLst>
      <p:ext uri="{BB962C8B-B14F-4D97-AF65-F5344CB8AC3E}">
        <p14:creationId xmlns:p14="http://schemas.microsoft.com/office/powerpoint/2010/main" val="76495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34</a:t>
            </a:fld>
            <a:endParaRPr lang="en-US"/>
          </a:p>
        </p:txBody>
      </p:sp>
    </p:spTree>
    <p:extLst>
      <p:ext uri="{BB962C8B-B14F-4D97-AF65-F5344CB8AC3E}">
        <p14:creationId xmlns:p14="http://schemas.microsoft.com/office/powerpoint/2010/main" val="181468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C55BA9A-1274-4BBC-8384-B5F1879D82A9}" type="slidenum">
              <a:rPr lang="en-US"/>
              <a:pPr/>
              <a:t>7</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charset="0"/>
                <a:ea typeface="ＭＳ Ｐゴシック" pitchFamily="48" charset="-128"/>
              </a:rPr>
              <a:t>Three Ds provide background for how we lead and do ministry.</a:t>
            </a:r>
            <a:r>
              <a:rPr lang="en-US" baseline="0" dirty="0">
                <a:latin typeface="Times" charset="0"/>
                <a:ea typeface="ＭＳ Ｐゴシック" pitchFamily="48" charset="-128"/>
              </a:rPr>
              <a:t> Make up your leader development plan.</a:t>
            </a:r>
          </a:p>
          <a:p>
            <a:pPr eaLnBrk="1" hangingPunct="1"/>
            <a:endParaRPr lang="en-US" baseline="0" dirty="0">
              <a:latin typeface="Times" charset="0"/>
              <a:ea typeface="ＭＳ Ｐゴシック" pitchFamily="48" charset="-128"/>
            </a:endParaRPr>
          </a:p>
          <a:p>
            <a:pPr eaLnBrk="1" hangingPunct="1"/>
            <a:r>
              <a:rPr lang="en-US" baseline="0" dirty="0">
                <a:latin typeface="Times" charset="0"/>
                <a:ea typeface="ＭＳ Ｐゴシック" pitchFamily="48" charset="-128"/>
              </a:rPr>
              <a:t>Many pastors spend the first 5-years of ministry trying to be someone else. You need to discover who you are and be the person God designed you to be!</a:t>
            </a:r>
          </a:p>
          <a:p>
            <a:pPr eaLnBrk="1" hangingPunct="1"/>
            <a:endParaRPr lang="en-US" baseline="0" dirty="0">
              <a:latin typeface="Times" charset="0"/>
              <a:ea typeface="ＭＳ Ｐゴシック" pitchFamily="48" charset="-128"/>
            </a:endParaRPr>
          </a:p>
          <a:p>
            <a:pPr eaLnBrk="1" hangingPunct="1"/>
            <a:r>
              <a:rPr lang="en-US" sz="1200" b="1" kern="1200" dirty="0">
                <a:solidFill>
                  <a:schemeClr val="tx1"/>
                </a:solidFill>
                <a:effectLst/>
                <a:latin typeface="+mn-lt"/>
                <a:ea typeface="+mn-ea"/>
                <a:cs typeface="+mn-cs"/>
              </a:rPr>
              <a:t>We have surveyed pastors in all 50 states. Out of 146 pastors, 108 were in transforming churches. Of the 102 pastors, we have only found two pastors in transformational churches who were not leaders. In one church, the pastor had a visionary elder. In the second, the pastor had a visionary board. In all the remaining cases, the pastor was the lead.</a:t>
            </a:r>
            <a:endParaRPr lang="en-US" baseline="0" dirty="0">
              <a:latin typeface="Times" charset="0"/>
              <a:ea typeface="ＭＳ Ｐゴシック" pitchFamily="48" charset="-128"/>
            </a:endParaRPr>
          </a:p>
          <a:p>
            <a:pPr eaLnBrk="1" hangingPunct="1"/>
            <a:endParaRPr lang="en-US" baseline="0" dirty="0">
              <a:latin typeface="Times" charset="0"/>
              <a:ea typeface="ＭＳ Ｐゴシック" pitchFamily="48" charset="-128"/>
            </a:endParaRPr>
          </a:p>
          <a:p>
            <a:pPr eaLnBrk="1" hangingPunct="1"/>
            <a:endParaRPr lang="en-US" dirty="0">
              <a:latin typeface="Times" charset="0"/>
              <a:ea typeface="ＭＳ Ｐゴシック" pitchFamily="48" charset="-128"/>
            </a:endParaRPr>
          </a:p>
        </p:txBody>
      </p:sp>
    </p:spTree>
    <p:extLst>
      <p:ext uri="{BB962C8B-B14F-4D97-AF65-F5344CB8AC3E}">
        <p14:creationId xmlns:p14="http://schemas.microsoft.com/office/powerpoint/2010/main" val="297631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Design—How are you wired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Direction—Where are you going?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cannot control “design.” However, we can deal with Direction and Development.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8</a:t>
            </a:fld>
            <a:endParaRPr lang="en-US"/>
          </a:p>
        </p:txBody>
      </p:sp>
    </p:spTree>
    <p:extLst>
      <p:ext uri="{BB962C8B-B14F-4D97-AF65-F5344CB8AC3E}">
        <p14:creationId xmlns:p14="http://schemas.microsoft.com/office/powerpoint/2010/main" val="50601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Pattern of Decline</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371B1-133C-41F7-9621-0B44C586357C}"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133433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Pattern of Decline</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371B1-133C-41F7-9621-0B44C586357C}"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64823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11</a:t>
            </a:fld>
            <a:endParaRPr lang="en-US" dirty="0"/>
          </a:p>
        </p:txBody>
      </p:sp>
    </p:spTree>
    <p:extLst>
      <p:ext uri="{BB962C8B-B14F-4D97-AF65-F5344CB8AC3E}">
        <p14:creationId xmlns:p14="http://schemas.microsoft.com/office/powerpoint/2010/main" val="337369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12</a:t>
            </a:fld>
            <a:endParaRPr lang="en-US" dirty="0"/>
          </a:p>
        </p:txBody>
      </p:sp>
    </p:spTree>
    <p:extLst>
      <p:ext uri="{BB962C8B-B14F-4D97-AF65-F5344CB8AC3E}">
        <p14:creationId xmlns:p14="http://schemas.microsoft.com/office/powerpoint/2010/main" val="173500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16754" name="Rectangle 18"/>
          <p:cNvSpPr>
            <a:spLocks noGrp="1" noChangeArrowheads="1"/>
          </p:cNvSpPr>
          <p:nvPr>
            <p:ph type="ctrTitle" sz="quarter"/>
          </p:nvPr>
        </p:nvSpPr>
        <p:spPr>
          <a:xfrm>
            <a:off x="685800" y="1768477"/>
            <a:ext cx="7772400" cy="1736725"/>
          </a:xfrm>
        </p:spPr>
        <p:txBody>
          <a:bodyPr anchor="b"/>
          <a:lstStyle>
            <a:lvl1pPr>
              <a:defRPr sz="5400"/>
            </a:lvl1pPr>
          </a:lstStyle>
          <a:p>
            <a:r>
              <a:rPr lang="en-US"/>
              <a:t>Click to edit Master title style</a:t>
            </a:r>
          </a:p>
        </p:txBody>
      </p:sp>
      <p:sp>
        <p:nvSpPr>
          <p:cNvPr id="11675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D467DEFC-15D7-4F9B-AB19-2912D412BE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A3A76F7-1A4A-4EFC-8774-8E616C443F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0D060FE-A5C3-4D3F-A49F-5515A2643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299769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82766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5773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671132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638937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53549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289311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810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E3C69BB-22E5-41B0-84D5-D633869D5D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220621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209203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28075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C86C27A-9F91-4698-8964-3CABC6AD9B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3E8B66D-D19C-4762-A134-8FA354D7E8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F1464B0B-91B1-4861-8CC9-21FD049BFF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08CC4AD-ED14-47EA-B636-1D93ECFB1B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6E2A2B88-F4CF-40E4-B737-2ACBE8C5A6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79D51F1-12C8-4D50-A348-231F6F6D4B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E0936B7-8EC5-4574-B99D-355A0767FC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1571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1571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1571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1571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1571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572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572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1572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1572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1572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1572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1572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1573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5731"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573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15733"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38FFDB9-8177-4951-AAFD-0D0C82166C50}" type="slidenum">
              <a:rPr lang="en-US"/>
              <a:pPr>
                <a:defRPr/>
              </a:pPr>
              <a:t>‹#›</a:t>
            </a:fld>
            <a:endParaRPr lang="en-US"/>
          </a:p>
        </p:txBody>
      </p:sp>
      <p:sp>
        <p:nvSpPr>
          <p:cNvPr id="11573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013583175"/>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dirty="0"/>
              <a:t>Leadership and Turnaround: </a:t>
            </a:r>
            <a:r>
              <a:rPr lang="en-US" sz="4000" dirty="0"/>
              <a:t>Essentials of Church Transformation</a:t>
            </a:r>
            <a:endParaRPr lang="en-US" dirty="0"/>
          </a:p>
        </p:txBody>
      </p:sp>
      <p:pic>
        <p:nvPicPr>
          <p:cNvPr id="4" name="Content Placeholder 3" descr="C:\Users\Gordon Penfold\Downloads\TAP-851x31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537331" cy="3901507"/>
          </a:xfrm>
          <a:prstGeom prst="rect">
            <a:avLst/>
          </a:prstGeom>
          <a:noFill/>
          <a:ln>
            <a:noFill/>
          </a:ln>
        </p:spPr>
      </p:pic>
      <p:sp>
        <p:nvSpPr>
          <p:cNvPr id="5" name="Rectangle 4"/>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Gordon Penfold for Doctor of Ministry Students</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66796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53246600"/>
              </p:ext>
            </p:extLst>
          </p:nvPr>
        </p:nvGraphicFramePr>
        <p:xfrm>
          <a:off x="609600" y="381000"/>
          <a:ext cx="8001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Explosion 2 2"/>
          <p:cNvSpPr/>
          <p:nvPr/>
        </p:nvSpPr>
        <p:spPr>
          <a:xfrm>
            <a:off x="7848600" y="47244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7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13" y="426688"/>
            <a:ext cx="9124334" cy="1291771"/>
          </a:xfrm>
        </p:spPr>
        <p:txBody>
          <a:bodyPr/>
          <a:lstStyle/>
          <a:p>
            <a:pPr algn="ctr"/>
            <a:r>
              <a:rPr lang="en-US" sz="3600" dirty="0">
                <a:solidFill>
                  <a:schemeClr val="tx1"/>
                </a:solidFill>
                <a:effectLst>
                  <a:outerShdw blurRad="38100" dist="38100" dir="2700000" algn="tl">
                    <a:srgbClr val="000000">
                      <a:alpha val="43137"/>
                    </a:srgbClr>
                  </a:outerShdw>
                </a:effectLst>
              </a:rPr>
              <a:t>Preparation for Ministry?</a:t>
            </a:r>
          </a:p>
        </p:txBody>
      </p:sp>
      <p:sp>
        <p:nvSpPr>
          <p:cNvPr id="8" name="Slide Number Placeholder 7"/>
          <p:cNvSpPr>
            <a:spLocks noGrp="1"/>
          </p:cNvSpPr>
          <p:nvPr>
            <p:ph type="sldNum" sz="quarter" idx="12"/>
          </p:nvPr>
        </p:nvSpPr>
        <p:spPr/>
        <p:txBody>
          <a:bodyPr/>
          <a:lstStyle/>
          <a:p>
            <a:fld id="{68C6875B-764D-41C8-9254-05A9D5F082D8}" type="slidenum">
              <a:rPr lang="en-US" smtClean="0"/>
              <a:t>11</a:t>
            </a:fld>
            <a:endParaRPr lang="en-US" dirty="0"/>
          </a:p>
        </p:txBody>
      </p:sp>
      <p:sp>
        <p:nvSpPr>
          <p:cNvPr id="9" name="Rectangle 8"/>
          <p:cNvSpPr/>
          <p:nvPr/>
        </p:nvSpPr>
        <p:spPr>
          <a:xfrm>
            <a:off x="294968" y="1905000"/>
            <a:ext cx="8534400" cy="3970318"/>
          </a:xfrm>
          <a:prstGeom prst="rect">
            <a:avLst/>
          </a:prstGeom>
        </p:spPr>
        <p:txBody>
          <a:bodyPr wrap="square">
            <a:spAutoFit/>
          </a:bodyPr>
          <a:lstStyle/>
          <a:p>
            <a:pPr marL="285750" lvl="2"/>
            <a:r>
              <a:rPr lang="en-US" sz="2800" b="1" cap="all" spc="50" dirty="0">
                <a:effectLst>
                  <a:outerShdw blurRad="38100" dist="38100" dir="2700000" algn="tl">
                    <a:srgbClr val="000000">
                      <a:alpha val="43137"/>
                    </a:srgbClr>
                  </a:outerShdw>
                </a:effectLst>
                <a:latin typeface="Arial Narrow" pitchFamily="34" charset="0"/>
              </a:rPr>
              <a:t>“When I graduated, I felt I had all the information I would need to accomplish all that God would demand of me as a pastor. I had a verse for everything. For the next few years, as an associate pastor over college students and as an itinerant preacher, I found very few gaps in my training and was extremely pleased with what I had paid so dearly for in money, hours and study.</a:t>
            </a:r>
          </a:p>
        </p:txBody>
      </p:sp>
    </p:spTree>
    <p:extLst>
      <p:ext uri="{BB962C8B-B14F-4D97-AF65-F5344CB8AC3E}">
        <p14:creationId xmlns:p14="http://schemas.microsoft.com/office/powerpoint/2010/main" val="323773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8C6875B-764D-41C8-9254-05A9D5F082D8}" type="slidenum">
              <a:rPr lang="en-US" smtClean="0"/>
              <a:t>12</a:t>
            </a:fld>
            <a:endParaRPr lang="en-US" dirty="0"/>
          </a:p>
        </p:txBody>
      </p:sp>
      <p:sp>
        <p:nvSpPr>
          <p:cNvPr id="9" name="Rectangle 8"/>
          <p:cNvSpPr/>
          <p:nvPr/>
        </p:nvSpPr>
        <p:spPr>
          <a:xfrm>
            <a:off x="381000" y="838200"/>
            <a:ext cx="8305800" cy="3970318"/>
          </a:xfrm>
          <a:prstGeom prst="rect">
            <a:avLst/>
          </a:prstGeom>
        </p:spPr>
        <p:txBody>
          <a:bodyPr wrap="square">
            <a:spAutoFit/>
          </a:bodyPr>
          <a:lstStyle/>
          <a:p>
            <a:pPr marL="285750" lvl="2"/>
            <a:r>
              <a:rPr lang="en-US" sz="2800" b="1" cap="all" spc="50" dirty="0">
                <a:effectLst>
                  <a:outerShdw blurRad="38100" dist="38100" dir="2700000" algn="tl">
                    <a:srgbClr val="000000">
                      <a:alpha val="43137"/>
                    </a:srgbClr>
                  </a:outerShdw>
                </a:effectLst>
                <a:latin typeface="Arial Narrow" pitchFamily="34" charset="0"/>
              </a:rPr>
              <a:t>“But, my perceptions changed quickly when I became the lead pastor of the Village. It didn’t take me long (about a month and a half) as a twenty-eight-year-old pastor to figure out that I had more to learn than I had time to learn. The gaps in my training weren’t biblical, theological, or even philosophical. My gaps were in the areas of leadership and people.</a:t>
            </a:r>
          </a:p>
        </p:txBody>
      </p:sp>
    </p:spTree>
    <p:extLst>
      <p:ext uri="{BB962C8B-B14F-4D97-AF65-F5344CB8AC3E}">
        <p14:creationId xmlns:p14="http://schemas.microsoft.com/office/powerpoint/2010/main" val="364252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8C6875B-764D-41C8-9254-05A9D5F082D8}" type="slidenum">
              <a:rPr lang="en-US" smtClean="0"/>
              <a:t>13</a:t>
            </a:fld>
            <a:endParaRPr lang="en-US" dirty="0"/>
          </a:p>
        </p:txBody>
      </p:sp>
      <p:sp>
        <p:nvSpPr>
          <p:cNvPr id="9" name="Rectangle 8"/>
          <p:cNvSpPr/>
          <p:nvPr/>
        </p:nvSpPr>
        <p:spPr>
          <a:xfrm>
            <a:off x="299884" y="1295400"/>
            <a:ext cx="8382000" cy="3539430"/>
          </a:xfrm>
          <a:prstGeom prst="rect">
            <a:avLst/>
          </a:prstGeom>
        </p:spPr>
        <p:txBody>
          <a:bodyPr wrap="square">
            <a:spAutoFit/>
          </a:bodyPr>
          <a:lstStyle/>
          <a:p>
            <a:pPr marL="285750" lvl="2"/>
            <a:r>
              <a:rPr lang="en-US" sz="2800" b="1" cap="all" spc="50" dirty="0">
                <a:effectLst>
                  <a:outerShdw blurRad="38100" dist="38100" dir="2700000" algn="tl">
                    <a:srgbClr val="000000">
                      <a:alpha val="43137"/>
                    </a:srgbClr>
                  </a:outerShdw>
                </a:effectLst>
                <a:latin typeface="Arial Narrow" pitchFamily="34" charset="0"/>
              </a:rPr>
              <a:t>“In the five years of theological training we never talked about how to hire the right people or remove people who need to be removed. There was never a class on how to build a board or work with an existing board. There wasn’t one seminar offered on how to set salaries, conduct performance reviews, or create clear job descriptions. </a:t>
            </a:r>
            <a:endParaRPr lang="en-US" sz="2800" cap="all" spc="50"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88387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8C6875B-764D-41C8-9254-05A9D5F082D8}" type="slidenum">
              <a:rPr lang="en-US" smtClean="0"/>
              <a:t>14</a:t>
            </a:fld>
            <a:endParaRPr lang="en-US" dirty="0"/>
          </a:p>
        </p:txBody>
      </p:sp>
      <p:sp>
        <p:nvSpPr>
          <p:cNvPr id="9" name="Rectangle 8"/>
          <p:cNvSpPr/>
          <p:nvPr/>
        </p:nvSpPr>
        <p:spPr>
          <a:xfrm>
            <a:off x="381000" y="838200"/>
            <a:ext cx="8153400" cy="4319131"/>
          </a:xfrm>
          <a:prstGeom prst="rect">
            <a:avLst/>
          </a:prstGeom>
        </p:spPr>
        <p:txBody>
          <a:bodyPr wrap="square">
            <a:spAutoFit/>
          </a:bodyPr>
          <a:lstStyle/>
          <a:p>
            <a:pPr marL="285750" lvl="2"/>
            <a:r>
              <a:rPr lang="en-US" sz="2800" b="1" cap="all" spc="50" dirty="0">
                <a:effectLst>
                  <a:outerShdw blurRad="38100" dist="38100" dir="2700000" algn="tl">
                    <a:srgbClr val="000000">
                      <a:alpha val="43137"/>
                    </a:srgbClr>
                  </a:outerShdw>
                </a:effectLst>
                <a:latin typeface="Arial Narrow" pitchFamily="34" charset="0"/>
              </a:rPr>
              <a:t>“Although the Scripture taught me the spirit by which I was to interact with people and the grace I was to show even my enemies, I was at a  loss regarding the practical aspects of leading a team—and a team of leaders at that.” </a:t>
            </a:r>
          </a:p>
          <a:p>
            <a:pPr marL="285750" lvl="2"/>
            <a:endParaRPr lang="en-US" sz="3200" b="1" cap="all" spc="50" dirty="0">
              <a:solidFill>
                <a:srgbClr val="000000"/>
              </a:solidFill>
              <a:effectLst>
                <a:outerShdw blurRad="38100" dist="38100" dir="2700000" algn="tl">
                  <a:srgbClr val="000000">
                    <a:alpha val="43137"/>
                  </a:srgbClr>
                </a:outerShdw>
              </a:effectLst>
              <a:latin typeface="Arial Narrow" pitchFamily="34" charset="0"/>
            </a:endParaRPr>
          </a:p>
          <a:p>
            <a:pPr marL="285750" lvl="2"/>
            <a:r>
              <a:rPr lang="en-US" sz="3200" b="1" baseline="30000" dirty="0">
                <a:effectLst>
                  <a:outerShdw blurRad="38100" dist="38100" dir="2700000" algn="tl">
                    <a:srgbClr val="000000">
                      <a:alpha val="43137"/>
                    </a:srgbClr>
                  </a:outerShdw>
                </a:effectLst>
              </a:rPr>
              <a:t>	Larry Osborn, </a:t>
            </a:r>
            <a:r>
              <a:rPr lang="en-US" sz="3200" b="1" i="1" baseline="30000" dirty="0">
                <a:effectLst>
                  <a:outerShdw blurRad="38100" dist="38100" dir="2700000" algn="tl">
                    <a:srgbClr val="000000">
                      <a:alpha val="43137"/>
                    </a:srgbClr>
                  </a:outerShdw>
                </a:effectLst>
              </a:rPr>
              <a:t>Sticky Teams, Keeping your leadership and staff on the same page,</a:t>
            </a:r>
            <a:r>
              <a:rPr lang="en-US" sz="3200" b="1" baseline="30000" dirty="0">
                <a:effectLst>
                  <a:outerShdw blurRad="38100" dist="38100" dir="2700000" algn="tl">
                    <a:srgbClr val="000000">
                      <a:alpha val="43137"/>
                    </a:srgbClr>
                  </a:outerShdw>
                </a:effectLst>
              </a:rPr>
              <a:t> (Grand Rapids, MI: Zondervan, 2010), 13-14, In the foreword written by Matt Chandler. </a:t>
            </a:r>
            <a:endParaRPr lang="en-US" sz="3200" b="1" cap="all" spc="50" dirty="0">
              <a:solidFill>
                <a:srgbClr val="00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64801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Our Development</a:t>
            </a:r>
          </a:p>
        </p:txBody>
      </p:sp>
      <p:sp>
        <p:nvSpPr>
          <p:cNvPr id="3" name="Rectangle 2"/>
          <p:cNvSpPr/>
          <p:nvPr/>
        </p:nvSpPr>
        <p:spPr>
          <a:xfrm>
            <a:off x="800100" y="2057402"/>
            <a:ext cx="7543800" cy="3170099"/>
          </a:xfrm>
          <a:prstGeom prst="rect">
            <a:avLst/>
          </a:prstGeom>
        </p:spPr>
        <p:txBody>
          <a:bodyPr wrap="square">
            <a:spAutoFit/>
          </a:bodyPr>
          <a:lstStyle/>
          <a:p>
            <a:r>
              <a:rPr lang="en-US" sz="4000" b="1" dirty="0">
                <a:effectLst>
                  <a:outerShdw blurRad="38100" dist="38100" dir="2700000" algn="tl">
                    <a:srgbClr val="000000">
                      <a:alpha val="43137"/>
                    </a:srgbClr>
                  </a:outerShdw>
                </a:effectLst>
                <a:latin typeface="Arial" panose="020B0604020202020204" pitchFamily="34" charset="0"/>
              </a:rPr>
              <a:t> 2 Timothy 3:14 But you must continue in the things which </a:t>
            </a:r>
            <a:r>
              <a:rPr lang="en-US" sz="4000" b="1" u="sng" dirty="0">
                <a:effectLst>
                  <a:outerShdw blurRad="38100" dist="38100" dir="2700000" algn="tl">
                    <a:srgbClr val="000000">
                      <a:alpha val="43137"/>
                    </a:srgbClr>
                  </a:outerShdw>
                </a:effectLst>
                <a:latin typeface="Arial" panose="020B0604020202020204" pitchFamily="34" charset="0"/>
              </a:rPr>
              <a:t>you have learned </a:t>
            </a:r>
            <a:r>
              <a:rPr lang="en-US" sz="4000" b="1" dirty="0">
                <a:effectLst>
                  <a:outerShdw blurRad="38100" dist="38100" dir="2700000" algn="tl">
                    <a:srgbClr val="000000">
                      <a:alpha val="43137"/>
                    </a:srgbClr>
                  </a:outerShdw>
                </a:effectLst>
                <a:latin typeface="Arial" panose="020B0604020202020204" pitchFamily="34" charset="0"/>
              </a:rPr>
              <a:t>and been assured of, knowing from whom you have learned </a:t>
            </a:r>
            <a:r>
              <a:rPr lang="en-US" sz="4000" b="1" i="1" dirty="0">
                <a:effectLst>
                  <a:outerShdw blurRad="38100" dist="38100" dir="2700000" algn="tl">
                    <a:srgbClr val="000000">
                      <a:alpha val="43137"/>
                    </a:srgbClr>
                  </a:outerShdw>
                </a:effectLst>
                <a:latin typeface="Arial" panose="020B0604020202020204" pitchFamily="34" charset="0"/>
              </a:rPr>
              <a:t>them,</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Our Development</a:t>
            </a:r>
          </a:p>
        </p:txBody>
      </p:sp>
      <p:sp>
        <p:nvSpPr>
          <p:cNvPr id="3" name="Rectangle 2"/>
          <p:cNvSpPr/>
          <p:nvPr/>
        </p:nvSpPr>
        <p:spPr>
          <a:xfrm>
            <a:off x="800100" y="2057402"/>
            <a:ext cx="7543800" cy="3785652"/>
          </a:xfrm>
          <a:prstGeom prst="rect">
            <a:avLst/>
          </a:prstGeom>
        </p:spPr>
        <p:txBody>
          <a:bodyPr wrap="square">
            <a:spAutoFit/>
          </a:bodyPr>
          <a:lstStyle/>
          <a:p>
            <a:r>
              <a:rPr lang="en-US" sz="4000" b="1" dirty="0">
                <a:effectLst>
                  <a:outerShdw blurRad="38100" dist="38100" dir="2700000" algn="tl">
                    <a:srgbClr val="000000">
                      <a:alpha val="43137"/>
                    </a:srgbClr>
                  </a:outerShdw>
                </a:effectLst>
                <a:latin typeface="Arial" panose="020B0604020202020204" pitchFamily="34" charset="0"/>
              </a:rPr>
              <a:t>Philippians 3:9</a:t>
            </a:r>
          </a:p>
          <a:p>
            <a:endParaRPr lang="en-US" sz="4000" b="1" dirty="0">
              <a:effectLst>
                <a:outerShdw blurRad="38100" dist="38100" dir="2700000" algn="tl">
                  <a:srgbClr val="000000">
                    <a:alpha val="43137"/>
                  </a:srgbClr>
                </a:outerShdw>
              </a:effectLst>
              <a:latin typeface="Arial" panose="020B0604020202020204" pitchFamily="34" charset="0"/>
            </a:endParaRPr>
          </a:p>
          <a:p>
            <a:r>
              <a:rPr lang="en-US" sz="4000" b="1" dirty="0">
                <a:effectLst>
                  <a:outerShdw blurRad="38100" dist="38100" dir="2700000" algn="tl">
                    <a:srgbClr val="000000">
                      <a:alpha val="43137"/>
                    </a:srgbClr>
                  </a:outerShdw>
                </a:effectLst>
              </a:rPr>
              <a:t>The things which you </a:t>
            </a:r>
            <a:r>
              <a:rPr lang="en-US" sz="4000" b="1" u="sng" dirty="0">
                <a:effectLst>
                  <a:outerShdw blurRad="38100" dist="38100" dir="2700000" algn="tl">
                    <a:srgbClr val="000000">
                      <a:alpha val="43137"/>
                    </a:srgbClr>
                  </a:outerShdw>
                </a:effectLst>
              </a:rPr>
              <a:t>learned</a:t>
            </a:r>
            <a:r>
              <a:rPr lang="en-US" sz="4000" b="1" dirty="0">
                <a:effectLst>
                  <a:outerShdw blurRad="38100" dist="38100" dir="2700000" algn="tl">
                    <a:srgbClr val="000000">
                      <a:alpha val="43137"/>
                    </a:srgbClr>
                  </a:outerShdw>
                </a:effectLst>
              </a:rPr>
              <a:t> and </a:t>
            </a:r>
            <a:r>
              <a:rPr lang="en-US" sz="4000" b="1" u="sng" dirty="0">
                <a:effectLst>
                  <a:outerShdw blurRad="38100" dist="38100" dir="2700000" algn="tl">
                    <a:srgbClr val="000000">
                      <a:alpha val="43137"/>
                    </a:srgbClr>
                  </a:outerShdw>
                </a:effectLst>
              </a:rPr>
              <a:t>received</a:t>
            </a:r>
            <a:r>
              <a:rPr lang="en-US" sz="4000" b="1" dirty="0">
                <a:effectLst>
                  <a:outerShdw blurRad="38100" dist="38100" dir="2700000" algn="tl">
                    <a:srgbClr val="000000">
                      <a:alpha val="43137"/>
                    </a:srgbClr>
                  </a:outerShdw>
                </a:effectLst>
              </a:rPr>
              <a:t> and </a:t>
            </a:r>
            <a:r>
              <a:rPr lang="en-US" sz="4000" b="1" u="sng" dirty="0">
                <a:effectLst>
                  <a:outerShdw blurRad="38100" dist="38100" dir="2700000" algn="tl">
                    <a:srgbClr val="000000">
                      <a:alpha val="43137"/>
                    </a:srgbClr>
                  </a:outerShdw>
                </a:effectLst>
              </a:rPr>
              <a:t>heard</a:t>
            </a:r>
            <a:r>
              <a:rPr lang="en-US" sz="4000" b="1" dirty="0">
                <a:effectLst>
                  <a:outerShdw blurRad="38100" dist="38100" dir="2700000" algn="tl">
                    <a:srgbClr val="000000">
                      <a:alpha val="43137"/>
                    </a:srgbClr>
                  </a:outerShdw>
                </a:effectLst>
              </a:rPr>
              <a:t> and </a:t>
            </a:r>
            <a:r>
              <a:rPr lang="en-US" sz="4000" b="1" u="sng" dirty="0">
                <a:effectLst>
                  <a:outerShdw blurRad="38100" dist="38100" dir="2700000" algn="tl">
                    <a:srgbClr val="000000">
                      <a:alpha val="43137"/>
                    </a:srgbClr>
                  </a:outerShdw>
                </a:effectLst>
              </a:rPr>
              <a:t>saw</a:t>
            </a:r>
            <a:r>
              <a:rPr lang="en-US" sz="4000" b="1" dirty="0">
                <a:effectLst>
                  <a:outerShdw blurRad="38100" dist="38100" dir="2700000" algn="tl">
                    <a:srgbClr val="000000">
                      <a:alpha val="43137"/>
                    </a:srgbClr>
                  </a:outerShdw>
                </a:effectLst>
              </a:rPr>
              <a:t> in me, </a:t>
            </a:r>
            <a:r>
              <a:rPr lang="en-US" sz="4000" b="1" u="sng" dirty="0">
                <a:effectLst>
                  <a:outerShdw blurRad="38100" dist="38100" dir="2700000" algn="tl">
                    <a:srgbClr val="000000">
                      <a:alpha val="43137"/>
                    </a:srgbClr>
                  </a:outerShdw>
                </a:effectLst>
              </a:rPr>
              <a:t>these do</a:t>
            </a:r>
            <a:r>
              <a:rPr lang="en-US" sz="4000" b="1" dirty="0">
                <a:effectLst>
                  <a:outerShdw blurRad="38100" dist="38100" dir="2700000" algn="tl">
                    <a:srgbClr val="000000">
                      <a:alpha val="43137"/>
                    </a:srgbClr>
                  </a:outerShdw>
                </a:effectLst>
              </a:rPr>
              <a:t>, and the God of peace will be with you.</a:t>
            </a:r>
          </a:p>
        </p:txBody>
      </p:sp>
    </p:spTree>
    <p:extLst>
      <p:ext uri="{BB962C8B-B14F-4D97-AF65-F5344CB8AC3E}">
        <p14:creationId xmlns:p14="http://schemas.microsoft.com/office/powerpoint/2010/main" val="24793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01762"/>
          </a:xfrm>
        </p:spPr>
        <p:txBody>
          <a:bodyPr/>
          <a:lstStyle/>
          <a:p>
            <a:pPr>
              <a:lnSpc>
                <a:spcPts val="5000"/>
              </a:lnSpc>
            </a:pPr>
            <a:r>
              <a:rPr lang="en-US" dirty="0">
                <a:solidFill>
                  <a:srgbClr val="FFFFFF"/>
                </a:solidFill>
              </a:rPr>
              <a:t>Characteristics of </a:t>
            </a:r>
            <a:br>
              <a:rPr lang="en-US" dirty="0">
                <a:solidFill>
                  <a:srgbClr val="FFFFFF"/>
                </a:solidFill>
              </a:rPr>
            </a:br>
            <a:r>
              <a:rPr lang="en-US" dirty="0">
                <a:solidFill>
                  <a:srgbClr val="FFFFFF"/>
                </a:solidFill>
              </a:rPr>
              <a:t>Turnaround Pastors and Effective Leaders</a:t>
            </a:r>
          </a:p>
        </p:txBody>
      </p:sp>
      <p:sp>
        <p:nvSpPr>
          <p:cNvPr id="3" name="Rectangle 2"/>
          <p:cNvSpPr/>
          <p:nvPr/>
        </p:nvSpPr>
        <p:spPr>
          <a:xfrm>
            <a:off x="0" y="2133600"/>
            <a:ext cx="9144000" cy="4401205"/>
          </a:xfrm>
          <a:prstGeom prst="rect">
            <a:avLst/>
          </a:prstGeom>
        </p:spPr>
        <p:txBody>
          <a:bodyPr wrap="square">
            <a:spAutoFit/>
          </a:bodyPr>
          <a:lstStyle/>
          <a:p>
            <a:pPr marL="398463">
              <a:lnSpc>
                <a:spcPts val="4600"/>
              </a:lnSpc>
              <a:spcAft>
                <a:spcPts val="3600"/>
              </a:spcAft>
            </a:pPr>
            <a:r>
              <a:rPr lang="en-US" sz="4400" b="1" dirty="0">
                <a:solidFill>
                  <a:srgbClr val="FFFFFF"/>
                </a:solidFill>
                <a:effectLst>
                  <a:outerShdw blurRad="38100" dist="38100" dir="2700000" algn="tl" rotWithShape="0">
                    <a:srgbClr val="000000"/>
                  </a:outerShdw>
                </a:effectLst>
                <a:latin typeface="Garamond"/>
              </a:rPr>
              <a:t>In your church you must . . .</a:t>
            </a:r>
          </a:p>
          <a:p>
            <a:pPr marL="1374775" indent="-457200">
              <a:lnSpc>
                <a:spcPts val="4600"/>
              </a:lnSpc>
              <a:spcAft>
                <a:spcPts val="2400"/>
              </a:spcAft>
              <a:buFont typeface="Arial"/>
              <a:buChar char="•"/>
            </a:pPr>
            <a:r>
              <a:rPr lang="en-US" sz="4000" b="1" kern="0" dirty="0">
                <a:effectLst>
                  <a:outerShdw blurRad="38100" dist="38100" dir="2700000" algn="tl" rotWithShape="0">
                    <a:srgbClr val="000000"/>
                  </a:outerShdw>
                </a:effectLst>
                <a:latin typeface="Garamond"/>
                <a:ea typeface="+mj-ea"/>
                <a:cs typeface="+mj-cs"/>
              </a:rPr>
              <a:t>Embrace your mission - 						Matt 28:18-20</a:t>
            </a:r>
          </a:p>
          <a:p>
            <a:pPr marL="1374775" indent="-457200">
              <a:lnSpc>
                <a:spcPts val="4600"/>
              </a:lnSpc>
              <a:spcAft>
                <a:spcPts val="2400"/>
              </a:spcAft>
              <a:buFont typeface="Arial"/>
              <a:buChar char="•"/>
            </a:pPr>
            <a:r>
              <a:rPr lang="en-US" sz="4000" b="1" kern="0" dirty="0">
                <a:effectLst>
                  <a:outerShdw blurRad="38100" dist="38100" dir="2700000" algn="tl" rotWithShape="0">
                    <a:srgbClr val="000000"/>
                  </a:outerShdw>
                </a:effectLst>
                <a:latin typeface="Garamond"/>
              </a:rPr>
              <a:t>You must communicate God’s vision for your church with passion!</a:t>
            </a:r>
            <a:endParaRPr lang="en-US" sz="4000" b="1" dirty="0">
              <a:effectLst>
                <a:outerShdw blurRad="38100" dist="38100" dir="2700000" algn="tl" rotWithShape="0">
                  <a:srgbClr val="000000"/>
                </a:outerShdw>
              </a:effectLst>
              <a:latin typeface="Garamond"/>
            </a:endParaRPr>
          </a:p>
        </p:txBody>
      </p:sp>
    </p:spTree>
    <p:extLst>
      <p:ext uri="{BB962C8B-B14F-4D97-AF65-F5344CB8AC3E}">
        <p14:creationId xmlns:p14="http://schemas.microsoft.com/office/powerpoint/2010/main" val="25601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2CAAAB"/>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304800"/>
            <a:ext cx="9144000" cy="1143000"/>
          </a:xfrm>
        </p:spPr>
        <p:txBody>
          <a:bodyPr/>
          <a:lstStyle/>
          <a:p>
            <a:r>
              <a:rPr lang="en-US" sz="5000" u="sng" dirty="0">
                <a:solidFill>
                  <a:srgbClr val="FFFFFF"/>
                </a:solidFill>
              </a:rPr>
              <a:t>Essential Keys for Turnaround</a:t>
            </a:r>
          </a:p>
        </p:txBody>
      </p:sp>
      <p:sp>
        <p:nvSpPr>
          <p:cNvPr id="3" name="Rectangle 2"/>
          <p:cNvSpPr/>
          <p:nvPr/>
        </p:nvSpPr>
        <p:spPr>
          <a:xfrm>
            <a:off x="-76200" y="1447800"/>
            <a:ext cx="9144000" cy="4711867"/>
          </a:xfrm>
          <a:prstGeom prst="rect">
            <a:avLst/>
          </a:prstGeom>
        </p:spPr>
        <p:txBody>
          <a:bodyPr>
            <a:spAutoFit/>
          </a:bodyPr>
          <a:lstStyle/>
          <a:p>
            <a:pPr marL="1144588" indent="-806450" defTabSz="1257300">
              <a:lnSpc>
                <a:spcPts val="4800"/>
              </a:lnSpc>
              <a:spcAft>
                <a:spcPts val="2400"/>
              </a:spcAft>
              <a:buAutoNum type="arabicPeriod"/>
              <a:defRPr/>
            </a:pPr>
            <a:r>
              <a:rPr lang="en-US" sz="4000" b="1" kern="0" dirty="0">
                <a:solidFill>
                  <a:srgbClr val="FFFFFF"/>
                </a:solidFill>
                <a:effectLst>
                  <a:outerShdw blurRad="38100" dist="38100" dir="2700000" algn="tl">
                    <a:srgbClr val="000000"/>
                  </a:outerShdw>
                </a:effectLst>
                <a:latin typeface="Garamond"/>
                <a:ea typeface="+mj-ea"/>
                <a:cs typeface="+mj-cs"/>
              </a:rPr>
              <a:t>Seek the Face of God		</a:t>
            </a:r>
            <a:r>
              <a:rPr lang="en-US" sz="4000" b="1" kern="0" dirty="0" err="1">
                <a:solidFill>
                  <a:srgbClr val="FFFFFF"/>
                </a:solidFill>
                <a:effectLst>
                  <a:outerShdw blurRad="38100" dist="38100" dir="2700000" algn="tl">
                    <a:srgbClr val="000000"/>
                  </a:outerShdw>
                </a:effectLst>
                <a:latin typeface="Garamond"/>
                <a:ea typeface="+mj-ea"/>
                <a:cs typeface="+mj-cs"/>
              </a:rPr>
              <a:t>Neh</a:t>
            </a:r>
            <a:r>
              <a:rPr lang="en-US" sz="4000" b="1" kern="0" dirty="0">
                <a:solidFill>
                  <a:srgbClr val="FFFFFF"/>
                </a:solidFill>
                <a:effectLst>
                  <a:outerShdw blurRad="38100" dist="38100" dir="2700000" algn="tl">
                    <a:srgbClr val="000000"/>
                  </a:outerShdw>
                </a:effectLst>
                <a:latin typeface="Garamond"/>
                <a:ea typeface="+mj-ea"/>
                <a:cs typeface="+mj-cs"/>
              </a:rPr>
              <a:t> 1</a:t>
            </a:r>
          </a:p>
          <a:p>
            <a:pPr marL="1144588" indent="-806450" defTabSz="1257300">
              <a:lnSpc>
                <a:spcPts val="4400"/>
              </a:lnSpc>
              <a:spcAft>
                <a:spcPts val="2400"/>
              </a:spcAft>
              <a:buAutoNum type="arabicPeriod"/>
              <a:defRPr/>
            </a:pPr>
            <a:r>
              <a:rPr lang="en-US" sz="4000" b="1" kern="0" dirty="0">
                <a:solidFill>
                  <a:srgbClr val="FFFFFF"/>
                </a:solidFill>
                <a:effectLst>
                  <a:outerShdw blurRad="38100" dist="38100" dir="2700000" algn="tl">
                    <a:srgbClr val="000000"/>
                  </a:outerShdw>
                </a:effectLst>
                <a:latin typeface="Garamond"/>
                <a:ea typeface="+mj-ea"/>
                <a:cs typeface="+mj-cs"/>
              </a:rPr>
              <a:t>Pray and ask the Lord for His direction, for His vision 	</a:t>
            </a:r>
            <a:r>
              <a:rPr lang="en-US" sz="4000" b="1" kern="0" dirty="0" err="1">
                <a:solidFill>
                  <a:srgbClr val="FFFFFF"/>
                </a:solidFill>
                <a:effectLst>
                  <a:outerShdw blurRad="38100" dist="38100" dir="2700000" algn="tl">
                    <a:srgbClr val="000000"/>
                  </a:outerShdw>
                </a:effectLst>
                <a:latin typeface="Garamond"/>
                <a:ea typeface="+mj-ea"/>
                <a:cs typeface="+mj-cs"/>
              </a:rPr>
              <a:t>Neh</a:t>
            </a:r>
            <a:r>
              <a:rPr lang="en-US" sz="4000" b="1" kern="0" dirty="0">
                <a:solidFill>
                  <a:srgbClr val="FFFFFF"/>
                </a:solidFill>
                <a:effectLst>
                  <a:outerShdw blurRad="38100" dist="38100" dir="2700000" algn="tl">
                    <a:srgbClr val="000000"/>
                  </a:outerShdw>
                </a:effectLst>
                <a:latin typeface="Garamond"/>
                <a:ea typeface="+mj-ea"/>
                <a:cs typeface="+mj-cs"/>
              </a:rPr>
              <a:t> 1</a:t>
            </a:r>
          </a:p>
          <a:p>
            <a:pPr marL="338138" defTabSz="1257300">
              <a:lnSpc>
                <a:spcPts val="4400"/>
              </a:lnSpc>
              <a:spcAft>
                <a:spcPts val="2400"/>
              </a:spcAft>
              <a:defRPr/>
            </a:pPr>
            <a:r>
              <a:rPr lang="en-US" sz="4000" b="1" kern="0" dirty="0">
                <a:solidFill>
                  <a:srgbClr val="FFFFFF"/>
                </a:solidFill>
                <a:effectLst>
                  <a:outerShdw blurRad="38100" dist="38100" dir="2700000" algn="tl">
                    <a:srgbClr val="000000"/>
                  </a:outerShdw>
                </a:effectLst>
                <a:latin typeface="Garamond"/>
                <a:ea typeface="+mj-ea"/>
                <a:cs typeface="+mj-cs"/>
              </a:rPr>
              <a:t>	We discovered that effective leaders don’t just jump in to complete a task. Rather, they pray, process and then act. Ineffective leaders do the just opposite.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1143000"/>
          </a:xfrm>
        </p:spPr>
        <p:txBody>
          <a:bodyPr/>
          <a:lstStyle/>
          <a:p>
            <a:r>
              <a:rPr lang="en-US" sz="5000" u="sng" dirty="0">
                <a:solidFill>
                  <a:srgbClr val="FFFFFF"/>
                </a:solidFill>
              </a:rPr>
              <a:t>Essential Keys for Turnaround</a:t>
            </a:r>
          </a:p>
        </p:txBody>
      </p:sp>
      <p:sp>
        <p:nvSpPr>
          <p:cNvPr id="3" name="Rectangle 2"/>
          <p:cNvSpPr/>
          <p:nvPr/>
        </p:nvSpPr>
        <p:spPr>
          <a:xfrm>
            <a:off x="228600" y="1981200"/>
            <a:ext cx="9144000" cy="3067506"/>
          </a:xfrm>
          <a:prstGeom prst="rect">
            <a:avLst/>
          </a:prstGeom>
        </p:spPr>
        <p:txBody>
          <a:bodyPr>
            <a:spAutoFit/>
          </a:bodyPr>
          <a:lstStyle/>
          <a:p>
            <a:pPr marL="1144588" indent="-806450" defTabSz="1257300">
              <a:lnSpc>
                <a:spcPts val="4000"/>
              </a:lnSpc>
              <a:spcAft>
                <a:spcPts val="2400"/>
              </a:spcAft>
              <a:buFont typeface="+mj-lt"/>
              <a:buAutoNum type="arabicPeriod" startAt="3"/>
              <a:defRPr/>
            </a:pPr>
            <a:r>
              <a:rPr lang="en-US" sz="4000" b="1" kern="0" dirty="0">
                <a:solidFill>
                  <a:srgbClr val="FFFFFF"/>
                </a:solidFill>
                <a:effectLst>
                  <a:outerShdw blurRad="38100" dist="38100" dir="2700000" algn="tl">
                    <a:srgbClr val="000000"/>
                  </a:outerShdw>
                </a:effectLst>
                <a:latin typeface="Garamond"/>
              </a:rPr>
              <a:t>Survey the church situation </a:t>
            </a:r>
            <a:r>
              <a:rPr lang="en-US" sz="3200" b="1" kern="0" dirty="0">
                <a:solidFill>
                  <a:srgbClr val="FFFFFF"/>
                </a:solidFill>
                <a:effectLst>
                  <a:outerShdw blurRad="38100" dist="38100" dir="2700000" algn="tl">
                    <a:srgbClr val="000000"/>
                  </a:outerShdw>
                </a:effectLst>
                <a:latin typeface="Garamond"/>
              </a:rPr>
              <a:t>(Nehemiah) </a:t>
            </a:r>
            <a:br>
              <a:rPr lang="en-US" sz="3200" b="1" kern="0" dirty="0">
                <a:solidFill>
                  <a:srgbClr val="FFFFFF"/>
                </a:solidFill>
                <a:effectLst>
                  <a:outerShdw blurRad="38100" dist="38100" dir="2700000" algn="tl">
                    <a:srgbClr val="000000"/>
                  </a:outerShdw>
                </a:effectLst>
                <a:latin typeface="Garamond"/>
              </a:rPr>
            </a:br>
            <a:r>
              <a:rPr lang="en-US" sz="4000" b="1" kern="0" dirty="0">
                <a:solidFill>
                  <a:srgbClr val="FFFFFF"/>
                </a:solidFill>
                <a:effectLst>
                  <a:outerShdw blurRad="38100" dist="38100" dir="2700000" algn="tl">
                    <a:srgbClr val="000000"/>
                  </a:outerShdw>
                </a:effectLst>
                <a:latin typeface="Garamond"/>
              </a:rPr>
              <a:t>—use a consultant or a coach if needed!</a:t>
            </a:r>
          </a:p>
          <a:p>
            <a:pPr marL="1144588" indent="-806450" defTabSz="1257300">
              <a:lnSpc>
                <a:spcPts val="4800"/>
              </a:lnSpc>
              <a:spcAft>
                <a:spcPts val="2400"/>
              </a:spcAft>
              <a:buAutoNum type="arabicPeriod" startAt="3"/>
              <a:defRPr/>
            </a:pPr>
            <a:r>
              <a:rPr lang="en-US" sz="4000" b="1" kern="0" dirty="0">
                <a:solidFill>
                  <a:srgbClr val="FFFFFF"/>
                </a:solidFill>
                <a:effectLst>
                  <a:outerShdw blurRad="38100" dist="38100" dir="2700000" algn="tl">
                    <a:srgbClr val="000000"/>
                  </a:outerShdw>
                </a:effectLst>
                <a:latin typeface="Garamond"/>
              </a:rPr>
              <a:t>Develop great people skills</a:t>
            </a:r>
          </a:p>
        </p:txBody>
      </p:sp>
    </p:spTree>
    <p:extLst>
      <p:ext uri="{BB962C8B-B14F-4D97-AF65-F5344CB8AC3E}">
        <p14:creationId xmlns:p14="http://schemas.microsoft.com/office/powerpoint/2010/main" val="25899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914400" y="2516188"/>
            <a:ext cx="7315200" cy="2595562"/>
          </a:xfrm>
        </p:spPr>
        <p:txBody>
          <a:bodyPr/>
          <a:lstStyle/>
          <a:p>
            <a:endParaRPr lang="en-US" altLang="en-US"/>
          </a:p>
        </p:txBody>
      </p:sp>
      <p:sp>
        <p:nvSpPr>
          <p:cNvPr id="16387" name="Subtitle 2"/>
          <p:cNvSpPr>
            <a:spLocks noGrp="1"/>
          </p:cNvSpPr>
          <p:nvPr>
            <p:ph type="subTitle" idx="1"/>
          </p:nvPr>
        </p:nvSpPr>
        <p:spPr>
          <a:xfrm>
            <a:off x="914400" y="5167313"/>
            <a:ext cx="7315200" cy="1144587"/>
          </a:xfrm>
        </p:spPr>
        <p:txBody>
          <a:bodyPr/>
          <a:lstStyle/>
          <a:p>
            <a:endParaRPr lang="en-US" altLang="en-US"/>
          </a:p>
        </p:txBody>
      </p:sp>
      <p:pic>
        <p:nvPicPr>
          <p:cNvPr id="16388" name="Picture 2" descr="File:Tell es-sultan.jpg"/>
          <p:cNvPicPr>
            <a:picLocks noChangeAspect="1" noChangeArrowheads="1"/>
          </p:cNvPicPr>
          <p:nvPr/>
        </p:nvPicPr>
        <p:blipFill>
          <a:blip r:embed="rId2">
            <a:extLst>
              <a:ext uri="{28A0092B-C50C-407E-A947-70E740481C1C}">
                <a14:useLocalDpi xmlns:a14="http://schemas.microsoft.com/office/drawing/2010/main" val="0"/>
              </a:ext>
            </a:extLst>
          </a:blip>
          <a:srcRect l="4323" t="3107" r="125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4"/>
          <p:cNvSpPr/>
          <p:nvPr/>
        </p:nvSpPr>
        <p:spPr>
          <a:xfrm>
            <a:off x="2447925" y="2152650"/>
            <a:ext cx="6311900" cy="3509963"/>
          </a:xfrm>
          <a:custGeom>
            <a:avLst/>
            <a:gdLst>
              <a:gd name="connsiteX0" fmla="*/ 575722 w 6312845"/>
              <a:gd name="connsiteY0" fmla="*/ 1401096 h 3510116"/>
              <a:gd name="connsiteX1" fmla="*/ 649464 w 6312845"/>
              <a:gd name="connsiteY1" fmla="*/ 1312606 h 3510116"/>
              <a:gd name="connsiteX2" fmla="*/ 708458 w 6312845"/>
              <a:gd name="connsiteY2" fmla="*/ 1224116 h 3510116"/>
              <a:gd name="connsiteX3" fmla="*/ 796948 w 6312845"/>
              <a:gd name="connsiteY3" fmla="*/ 1106129 h 3510116"/>
              <a:gd name="connsiteX4" fmla="*/ 855942 w 6312845"/>
              <a:gd name="connsiteY4" fmla="*/ 1017638 h 3510116"/>
              <a:gd name="connsiteX5" fmla="*/ 900187 w 6312845"/>
              <a:gd name="connsiteY5" fmla="*/ 973393 h 3510116"/>
              <a:gd name="connsiteX6" fmla="*/ 929684 w 6312845"/>
              <a:gd name="connsiteY6" fmla="*/ 914400 h 3510116"/>
              <a:gd name="connsiteX7" fmla="*/ 988677 w 6312845"/>
              <a:gd name="connsiteY7" fmla="*/ 825909 h 3510116"/>
              <a:gd name="connsiteX8" fmla="*/ 1018174 w 6312845"/>
              <a:gd name="connsiteY8" fmla="*/ 766916 h 3510116"/>
              <a:gd name="connsiteX9" fmla="*/ 1106664 w 6312845"/>
              <a:gd name="connsiteY9" fmla="*/ 648929 h 3510116"/>
              <a:gd name="connsiteX10" fmla="*/ 1150909 w 6312845"/>
              <a:gd name="connsiteY10" fmla="*/ 589935 h 3510116"/>
              <a:gd name="connsiteX11" fmla="*/ 1209903 w 6312845"/>
              <a:gd name="connsiteY11" fmla="*/ 501445 h 3510116"/>
              <a:gd name="connsiteX12" fmla="*/ 1239400 w 6312845"/>
              <a:gd name="connsiteY12" fmla="*/ 457200 h 3510116"/>
              <a:gd name="connsiteX13" fmla="*/ 1298393 w 6312845"/>
              <a:gd name="connsiteY13" fmla="*/ 368709 h 3510116"/>
              <a:gd name="connsiteX14" fmla="*/ 1342638 w 6312845"/>
              <a:gd name="connsiteY14" fmla="*/ 353961 h 3510116"/>
              <a:gd name="connsiteX15" fmla="*/ 1475374 w 6312845"/>
              <a:gd name="connsiteY15" fmla="*/ 265470 h 3510116"/>
              <a:gd name="connsiteX16" fmla="*/ 1534368 w 6312845"/>
              <a:gd name="connsiteY16" fmla="*/ 250722 h 3510116"/>
              <a:gd name="connsiteX17" fmla="*/ 1578613 w 6312845"/>
              <a:gd name="connsiteY17" fmla="*/ 235974 h 3510116"/>
              <a:gd name="connsiteX18" fmla="*/ 1637606 w 6312845"/>
              <a:gd name="connsiteY18" fmla="*/ 221225 h 3510116"/>
              <a:gd name="connsiteX19" fmla="*/ 1696600 w 6312845"/>
              <a:gd name="connsiteY19" fmla="*/ 191729 h 3510116"/>
              <a:gd name="connsiteX20" fmla="*/ 1740845 w 6312845"/>
              <a:gd name="connsiteY20" fmla="*/ 176980 h 3510116"/>
              <a:gd name="connsiteX21" fmla="*/ 1799838 w 6312845"/>
              <a:gd name="connsiteY21" fmla="*/ 147483 h 3510116"/>
              <a:gd name="connsiteX22" fmla="*/ 1858832 w 6312845"/>
              <a:gd name="connsiteY22" fmla="*/ 132735 h 3510116"/>
              <a:gd name="connsiteX23" fmla="*/ 1903077 w 6312845"/>
              <a:gd name="connsiteY23" fmla="*/ 117987 h 3510116"/>
              <a:gd name="connsiteX24" fmla="*/ 2021064 w 6312845"/>
              <a:gd name="connsiteY24" fmla="*/ 88490 h 3510116"/>
              <a:gd name="connsiteX25" fmla="*/ 2094806 w 6312845"/>
              <a:gd name="connsiteY25" fmla="*/ 58993 h 3510116"/>
              <a:gd name="connsiteX26" fmla="*/ 2242290 w 6312845"/>
              <a:gd name="connsiteY26" fmla="*/ 29496 h 3510116"/>
              <a:gd name="connsiteX27" fmla="*/ 2404522 w 6312845"/>
              <a:gd name="connsiteY27" fmla="*/ 0 h 3510116"/>
              <a:gd name="connsiteX28" fmla="*/ 3082948 w 6312845"/>
              <a:gd name="connsiteY28" fmla="*/ 14748 h 3510116"/>
              <a:gd name="connsiteX29" fmla="*/ 3230432 w 6312845"/>
              <a:gd name="connsiteY29" fmla="*/ 44245 h 3510116"/>
              <a:gd name="connsiteX30" fmla="*/ 3274677 w 6312845"/>
              <a:gd name="connsiteY30" fmla="*/ 58993 h 3510116"/>
              <a:gd name="connsiteX31" fmla="*/ 3392664 w 6312845"/>
              <a:gd name="connsiteY31" fmla="*/ 103238 h 3510116"/>
              <a:gd name="connsiteX32" fmla="*/ 3481155 w 6312845"/>
              <a:gd name="connsiteY32" fmla="*/ 162232 h 3510116"/>
              <a:gd name="connsiteX33" fmla="*/ 3613890 w 6312845"/>
              <a:gd name="connsiteY33" fmla="*/ 206477 h 3510116"/>
              <a:gd name="connsiteX34" fmla="*/ 3687632 w 6312845"/>
              <a:gd name="connsiteY34" fmla="*/ 250722 h 3510116"/>
              <a:gd name="connsiteX35" fmla="*/ 3849864 w 6312845"/>
              <a:gd name="connsiteY35" fmla="*/ 324464 h 3510116"/>
              <a:gd name="connsiteX36" fmla="*/ 3923606 w 6312845"/>
              <a:gd name="connsiteY36" fmla="*/ 339212 h 3510116"/>
              <a:gd name="connsiteX37" fmla="*/ 3997348 w 6312845"/>
              <a:gd name="connsiteY37" fmla="*/ 368709 h 3510116"/>
              <a:gd name="connsiteX38" fmla="*/ 4100587 w 6312845"/>
              <a:gd name="connsiteY38" fmla="*/ 398206 h 3510116"/>
              <a:gd name="connsiteX39" fmla="*/ 4144832 w 6312845"/>
              <a:gd name="connsiteY39" fmla="*/ 427703 h 3510116"/>
              <a:gd name="connsiteX40" fmla="*/ 4203826 w 6312845"/>
              <a:gd name="connsiteY40" fmla="*/ 457200 h 3510116"/>
              <a:gd name="connsiteX41" fmla="*/ 4292316 w 6312845"/>
              <a:gd name="connsiteY41" fmla="*/ 486696 h 3510116"/>
              <a:gd name="connsiteX42" fmla="*/ 4498793 w 6312845"/>
              <a:gd name="connsiteY42" fmla="*/ 575187 h 3510116"/>
              <a:gd name="connsiteX43" fmla="*/ 4602032 w 6312845"/>
              <a:gd name="connsiteY43" fmla="*/ 604683 h 3510116"/>
              <a:gd name="connsiteX44" fmla="*/ 4661026 w 6312845"/>
              <a:gd name="connsiteY44" fmla="*/ 634180 h 3510116"/>
              <a:gd name="connsiteX45" fmla="*/ 4705271 w 6312845"/>
              <a:gd name="connsiteY45" fmla="*/ 648929 h 3510116"/>
              <a:gd name="connsiteX46" fmla="*/ 4779013 w 6312845"/>
              <a:gd name="connsiteY46" fmla="*/ 678425 h 3510116"/>
              <a:gd name="connsiteX47" fmla="*/ 4897000 w 6312845"/>
              <a:gd name="connsiteY47" fmla="*/ 737419 h 3510116"/>
              <a:gd name="connsiteX48" fmla="*/ 4955993 w 6312845"/>
              <a:gd name="connsiteY48" fmla="*/ 766916 h 3510116"/>
              <a:gd name="connsiteX49" fmla="*/ 5073980 w 6312845"/>
              <a:gd name="connsiteY49" fmla="*/ 811161 h 3510116"/>
              <a:gd name="connsiteX50" fmla="*/ 5118226 w 6312845"/>
              <a:gd name="connsiteY50" fmla="*/ 840658 h 3510116"/>
              <a:gd name="connsiteX51" fmla="*/ 5221464 w 6312845"/>
              <a:gd name="connsiteY51" fmla="*/ 870154 h 3510116"/>
              <a:gd name="connsiteX52" fmla="*/ 5324703 w 6312845"/>
              <a:gd name="connsiteY52" fmla="*/ 914400 h 3510116"/>
              <a:gd name="connsiteX53" fmla="*/ 5383697 w 6312845"/>
              <a:gd name="connsiteY53" fmla="*/ 943896 h 3510116"/>
              <a:gd name="connsiteX54" fmla="*/ 5427942 w 6312845"/>
              <a:gd name="connsiteY54" fmla="*/ 958645 h 3510116"/>
              <a:gd name="connsiteX55" fmla="*/ 5516432 w 6312845"/>
              <a:gd name="connsiteY55" fmla="*/ 1002890 h 3510116"/>
              <a:gd name="connsiteX56" fmla="*/ 5560677 w 6312845"/>
              <a:gd name="connsiteY56" fmla="*/ 1047135 h 3510116"/>
              <a:gd name="connsiteX57" fmla="*/ 5604922 w 6312845"/>
              <a:gd name="connsiteY57" fmla="*/ 1076632 h 3510116"/>
              <a:gd name="connsiteX58" fmla="*/ 5634419 w 6312845"/>
              <a:gd name="connsiteY58" fmla="*/ 1120877 h 3510116"/>
              <a:gd name="connsiteX59" fmla="*/ 5678664 w 6312845"/>
              <a:gd name="connsiteY59" fmla="*/ 1150374 h 3510116"/>
              <a:gd name="connsiteX60" fmla="*/ 5722909 w 6312845"/>
              <a:gd name="connsiteY60" fmla="*/ 1194619 h 3510116"/>
              <a:gd name="connsiteX61" fmla="*/ 5767155 w 6312845"/>
              <a:gd name="connsiteY61" fmla="*/ 1224116 h 3510116"/>
              <a:gd name="connsiteX62" fmla="*/ 5811400 w 6312845"/>
              <a:gd name="connsiteY62" fmla="*/ 1268361 h 3510116"/>
              <a:gd name="connsiteX63" fmla="*/ 5855645 w 6312845"/>
              <a:gd name="connsiteY63" fmla="*/ 1283109 h 3510116"/>
              <a:gd name="connsiteX64" fmla="*/ 5958884 w 6312845"/>
              <a:gd name="connsiteY64" fmla="*/ 1430593 h 3510116"/>
              <a:gd name="connsiteX65" fmla="*/ 6003129 w 6312845"/>
              <a:gd name="connsiteY65" fmla="*/ 1460090 h 3510116"/>
              <a:gd name="connsiteX66" fmla="*/ 6047374 w 6312845"/>
              <a:gd name="connsiteY66" fmla="*/ 1504335 h 3510116"/>
              <a:gd name="connsiteX67" fmla="*/ 6106368 w 6312845"/>
              <a:gd name="connsiteY67" fmla="*/ 1592825 h 3510116"/>
              <a:gd name="connsiteX68" fmla="*/ 6150613 w 6312845"/>
              <a:gd name="connsiteY68" fmla="*/ 1696064 h 3510116"/>
              <a:gd name="connsiteX69" fmla="*/ 6209606 w 6312845"/>
              <a:gd name="connsiteY69" fmla="*/ 1784554 h 3510116"/>
              <a:gd name="connsiteX70" fmla="*/ 6239103 w 6312845"/>
              <a:gd name="connsiteY70" fmla="*/ 1828800 h 3510116"/>
              <a:gd name="connsiteX71" fmla="*/ 6253851 w 6312845"/>
              <a:gd name="connsiteY71" fmla="*/ 1873045 h 3510116"/>
              <a:gd name="connsiteX72" fmla="*/ 6283348 w 6312845"/>
              <a:gd name="connsiteY72" fmla="*/ 1917290 h 3510116"/>
              <a:gd name="connsiteX73" fmla="*/ 6298097 w 6312845"/>
              <a:gd name="connsiteY73" fmla="*/ 1976283 h 3510116"/>
              <a:gd name="connsiteX74" fmla="*/ 6312845 w 6312845"/>
              <a:gd name="connsiteY74" fmla="*/ 2123767 h 3510116"/>
              <a:gd name="connsiteX75" fmla="*/ 6298097 w 6312845"/>
              <a:gd name="connsiteY75" fmla="*/ 2418735 h 3510116"/>
              <a:gd name="connsiteX76" fmla="*/ 6268600 w 6312845"/>
              <a:gd name="connsiteY76" fmla="*/ 2595716 h 3510116"/>
              <a:gd name="connsiteX77" fmla="*/ 6239103 w 6312845"/>
              <a:gd name="connsiteY77" fmla="*/ 2757948 h 3510116"/>
              <a:gd name="connsiteX78" fmla="*/ 6194858 w 6312845"/>
              <a:gd name="connsiteY78" fmla="*/ 2875935 h 3510116"/>
              <a:gd name="connsiteX79" fmla="*/ 6165361 w 6312845"/>
              <a:gd name="connsiteY79" fmla="*/ 2979174 h 3510116"/>
              <a:gd name="connsiteX80" fmla="*/ 6017877 w 6312845"/>
              <a:gd name="connsiteY80" fmla="*/ 3111909 h 3510116"/>
              <a:gd name="connsiteX81" fmla="*/ 5958884 w 6312845"/>
              <a:gd name="connsiteY81" fmla="*/ 3141406 h 3510116"/>
              <a:gd name="connsiteX82" fmla="*/ 5870393 w 6312845"/>
              <a:gd name="connsiteY82" fmla="*/ 3170903 h 3510116"/>
              <a:gd name="connsiteX83" fmla="*/ 5693413 w 6312845"/>
              <a:gd name="connsiteY83" fmla="*/ 3244645 h 3510116"/>
              <a:gd name="connsiteX84" fmla="*/ 5604922 w 6312845"/>
              <a:gd name="connsiteY84" fmla="*/ 3274141 h 3510116"/>
              <a:gd name="connsiteX85" fmla="*/ 5531180 w 6312845"/>
              <a:gd name="connsiteY85" fmla="*/ 3288890 h 3510116"/>
              <a:gd name="connsiteX86" fmla="*/ 5486935 w 6312845"/>
              <a:gd name="connsiteY86" fmla="*/ 3303638 h 3510116"/>
              <a:gd name="connsiteX87" fmla="*/ 5413193 w 6312845"/>
              <a:gd name="connsiteY87" fmla="*/ 3318387 h 3510116"/>
              <a:gd name="connsiteX88" fmla="*/ 5295206 w 6312845"/>
              <a:gd name="connsiteY88" fmla="*/ 3347883 h 3510116"/>
              <a:gd name="connsiteX89" fmla="*/ 5073980 w 6312845"/>
              <a:gd name="connsiteY89" fmla="*/ 3377380 h 3510116"/>
              <a:gd name="connsiteX90" fmla="*/ 4897000 w 6312845"/>
              <a:gd name="connsiteY90" fmla="*/ 3406877 h 3510116"/>
              <a:gd name="connsiteX91" fmla="*/ 4646277 w 6312845"/>
              <a:gd name="connsiteY91" fmla="*/ 3421625 h 3510116"/>
              <a:gd name="connsiteX92" fmla="*/ 4528290 w 6312845"/>
              <a:gd name="connsiteY92" fmla="*/ 3451122 h 3510116"/>
              <a:gd name="connsiteX93" fmla="*/ 4351309 w 6312845"/>
              <a:gd name="connsiteY93" fmla="*/ 3465870 h 3510116"/>
              <a:gd name="connsiteX94" fmla="*/ 4115335 w 6312845"/>
              <a:gd name="connsiteY94" fmla="*/ 3495367 h 3510116"/>
              <a:gd name="connsiteX95" fmla="*/ 3997348 w 6312845"/>
              <a:gd name="connsiteY95" fmla="*/ 3510116 h 3510116"/>
              <a:gd name="connsiteX96" fmla="*/ 2611000 w 6312845"/>
              <a:gd name="connsiteY96" fmla="*/ 3495367 h 3510116"/>
              <a:gd name="connsiteX97" fmla="*/ 2566755 w 6312845"/>
              <a:gd name="connsiteY97" fmla="*/ 3480619 h 3510116"/>
              <a:gd name="connsiteX98" fmla="*/ 2389774 w 6312845"/>
              <a:gd name="connsiteY98" fmla="*/ 3465870 h 3510116"/>
              <a:gd name="connsiteX99" fmla="*/ 2286535 w 6312845"/>
              <a:gd name="connsiteY99" fmla="*/ 3451122 h 3510116"/>
              <a:gd name="connsiteX100" fmla="*/ 1858832 w 6312845"/>
              <a:gd name="connsiteY100" fmla="*/ 3421625 h 3510116"/>
              <a:gd name="connsiteX101" fmla="*/ 1770342 w 6312845"/>
              <a:gd name="connsiteY101" fmla="*/ 3406877 h 3510116"/>
              <a:gd name="connsiteX102" fmla="*/ 1563864 w 6312845"/>
              <a:gd name="connsiteY102" fmla="*/ 3377380 h 3510116"/>
              <a:gd name="connsiteX103" fmla="*/ 1416380 w 6312845"/>
              <a:gd name="connsiteY103" fmla="*/ 3347883 h 3510116"/>
              <a:gd name="connsiteX104" fmla="*/ 1357387 w 6312845"/>
              <a:gd name="connsiteY104" fmla="*/ 3318387 h 3510116"/>
              <a:gd name="connsiteX105" fmla="*/ 1313142 w 6312845"/>
              <a:gd name="connsiteY105" fmla="*/ 3303638 h 3510116"/>
              <a:gd name="connsiteX106" fmla="*/ 1224651 w 6312845"/>
              <a:gd name="connsiteY106" fmla="*/ 3244645 h 3510116"/>
              <a:gd name="connsiteX107" fmla="*/ 1150909 w 6312845"/>
              <a:gd name="connsiteY107" fmla="*/ 3170903 h 3510116"/>
              <a:gd name="connsiteX108" fmla="*/ 1062419 w 6312845"/>
              <a:gd name="connsiteY108" fmla="*/ 3082412 h 3510116"/>
              <a:gd name="connsiteX109" fmla="*/ 1003426 w 6312845"/>
              <a:gd name="connsiteY109" fmla="*/ 3038167 h 3510116"/>
              <a:gd name="connsiteX110" fmla="*/ 914935 w 6312845"/>
              <a:gd name="connsiteY110" fmla="*/ 2964425 h 3510116"/>
              <a:gd name="connsiteX111" fmla="*/ 826445 w 6312845"/>
              <a:gd name="connsiteY111" fmla="*/ 2890683 h 3510116"/>
              <a:gd name="connsiteX112" fmla="*/ 782200 w 6312845"/>
              <a:gd name="connsiteY112" fmla="*/ 2846438 h 3510116"/>
              <a:gd name="connsiteX113" fmla="*/ 723206 w 6312845"/>
              <a:gd name="connsiteY113" fmla="*/ 2802193 h 3510116"/>
              <a:gd name="connsiteX114" fmla="*/ 664213 w 6312845"/>
              <a:gd name="connsiteY114" fmla="*/ 2713703 h 3510116"/>
              <a:gd name="connsiteX115" fmla="*/ 634716 w 6312845"/>
              <a:gd name="connsiteY115" fmla="*/ 2669458 h 3510116"/>
              <a:gd name="connsiteX116" fmla="*/ 546226 w 6312845"/>
              <a:gd name="connsiteY116" fmla="*/ 2551470 h 3510116"/>
              <a:gd name="connsiteX117" fmla="*/ 516729 w 6312845"/>
              <a:gd name="connsiteY117" fmla="*/ 2507225 h 3510116"/>
              <a:gd name="connsiteX118" fmla="*/ 428238 w 6312845"/>
              <a:gd name="connsiteY118" fmla="*/ 2418735 h 3510116"/>
              <a:gd name="connsiteX119" fmla="*/ 339748 w 6312845"/>
              <a:gd name="connsiteY119" fmla="*/ 2344993 h 3510116"/>
              <a:gd name="connsiteX120" fmla="*/ 310251 w 6312845"/>
              <a:gd name="connsiteY120" fmla="*/ 2286000 h 3510116"/>
              <a:gd name="connsiteX121" fmla="*/ 266006 w 6312845"/>
              <a:gd name="connsiteY121" fmla="*/ 2241754 h 3510116"/>
              <a:gd name="connsiteX122" fmla="*/ 207013 w 6312845"/>
              <a:gd name="connsiteY122" fmla="*/ 2153264 h 3510116"/>
              <a:gd name="connsiteX123" fmla="*/ 177516 w 6312845"/>
              <a:gd name="connsiteY123" fmla="*/ 2109019 h 3510116"/>
              <a:gd name="connsiteX124" fmla="*/ 133271 w 6312845"/>
              <a:gd name="connsiteY124" fmla="*/ 2050025 h 3510116"/>
              <a:gd name="connsiteX125" fmla="*/ 103774 w 6312845"/>
              <a:gd name="connsiteY125" fmla="*/ 2005780 h 3510116"/>
              <a:gd name="connsiteX126" fmla="*/ 89026 w 6312845"/>
              <a:gd name="connsiteY126" fmla="*/ 1946787 h 3510116"/>
              <a:gd name="connsiteX127" fmla="*/ 59529 w 6312845"/>
              <a:gd name="connsiteY127" fmla="*/ 1887793 h 3510116"/>
              <a:gd name="connsiteX128" fmla="*/ 44780 w 6312845"/>
              <a:gd name="connsiteY128" fmla="*/ 1814051 h 3510116"/>
              <a:gd name="connsiteX129" fmla="*/ 30032 w 6312845"/>
              <a:gd name="connsiteY129" fmla="*/ 1769806 h 3510116"/>
              <a:gd name="connsiteX130" fmla="*/ 15284 w 6312845"/>
              <a:gd name="connsiteY130" fmla="*/ 1710812 h 3510116"/>
              <a:gd name="connsiteX131" fmla="*/ 15284 w 6312845"/>
              <a:gd name="connsiteY131" fmla="*/ 1342103 h 3510116"/>
              <a:gd name="connsiteX132" fmla="*/ 30032 w 6312845"/>
              <a:gd name="connsiteY132" fmla="*/ 1297858 h 3510116"/>
              <a:gd name="connsiteX133" fmla="*/ 44780 w 6312845"/>
              <a:gd name="connsiteY133" fmla="*/ 1238864 h 3510116"/>
              <a:gd name="connsiteX134" fmla="*/ 103774 w 6312845"/>
              <a:gd name="connsiteY134" fmla="*/ 1150374 h 3510116"/>
              <a:gd name="connsiteX135" fmla="*/ 162768 w 6312845"/>
              <a:gd name="connsiteY135" fmla="*/ 1120877 h 3510116"/>
              <a:gd name="connsiteX136" fmla="*/ 295503 w 6312845"/>
              <a:gd name="connsiteY136" fmla="*/ 1047135 h 3510116"/>
              <a:gd name="connsiteX137" fmla="*/ 369245 w 6312845"/>
              <a:gd name="connsiteY137" fmla="*/ 973393 h 3510116"/>
              <a:gd name="connsiteX138" fmla="*/ 413490 w 6312845"/>
              <a:gd name="connsiteY138" fmla="*/ 929148 h 35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12845" h="3510116">
                <a:moveTo>
                  <a:pt x="575722" y="1401096"/>
                </a:moveTo>
                <a:cubicBezTo>
                  <a:pt x="600303" y="1371599"/>
                  <a:pt x="626426" y="1343323"/>
                  <a:pt x="649464" y="1312606"/>
                </a:cubicBezTo>
                <a:cubicBezTo>
                  <a:pt x="670735" y="1284246"/>
                  <a:pt x="688793" y="1253613"/>
                  <a:pt x="708458" y="1224116"/>
                </a:cubicBezTo>
                <a:cubicBezTo>
                  <a:pt x="735728" y="1183212"/>
                  <a:pt x="767451" y="1145458"/>
                  <a:pt x="796948" y="1106129"/>
                </a:cubicBezTo>
                <a:cubicBezTo>
                  <a:pt x="818219" y="1077768"/>
                  <a:pt x="830874" y="1042706"/>
                  <a:pt x="855942" y="1017638"/>
                </a:cubicBezTo>
                <a:cubicBezTo>
                  <a:pt x="870690" y="1002890"/>
                  <a:pt x="888064" y="990365"/>
                  <a:pt x="900187" y="973393"/>
                </a:cubicBezTo>
                <a:cubicBezTo>
                  <a:pt x="912966" y="955503"/>
                  <a:pt x="918373" y="933252"/>
                  <a:pt x="929684" y="914400"/>
                </a:cubicBezTo>
                <a:cubicBezTo>
                  <a:pt x="947923" y="884001"/>
                  <a:pt x="972823" y="857617"/>
                  <a:pt x="988677" y="825909"/>
                </a:cubicBezTo>
                <a:cubicBezTo>
                  <a:pt x="998509" y="806245"/>
                  <a:pt x="1005979" y="785209"/>
                  <a:pt x="1018174" y="766916"/>
                </a:cubicBezTo>
                <a:cubicBezTo>
                  <a:pt x="1045444" y="726011"/>
                  <a:pt x="1077167" y="688258"/>
                  <a:pt x="1106664" y="648929"/>
                </a:cubicBezTo>
                <a:lnTo>
                  <a:pt x="1150909" y="589935"/>
                </a:lnTo>
                <a:cubicBezTo>
                  <a:pt x="1172179" y="561574"/>
                  <a:pt x="1190238" y="530942"/>
                  <a:pt x="1209903" y="501445"/>
                </a:cubicBezTo>
                <a:lnTo>
                  <a:pt x="1239400" y="457200"/>
                </a:lnTo>
                <a:lnTo>
                  <a:pt x="1298393" y="368709"/>
                </a:lnTo>
                <a:cubicBezTo>
                  <a:pt x="1307016" y="355774"/>
                  <a:pt x="1327890" y="358877"/>
                  <a:pt x="1342638" y="353961"/>
                </a:cubicBezTo>
                <a:lnTo>
                  <a:pt x="1475374" y="265470"/>
                </a:lnTo>
                <a:cubicBezTo>
                  <a:pt x="1492239" y="254226"/>
                  <a:pt x="1514878" y="256290"/>
                  <a:pt x="1534368" y="250722"/>
                </a:cubicBezTo>
                <a:cubicBezTo>
                  <a:pt x="1549316" y="246451"/>
                  <a:pt x="1563665" y="240245"/>
                  <a:pt x="1578613" y="235974"/>
                </a:cubicBezTo>
                <a:cubicBezTo>
                  <a:pt x="1598103" y="230405"/>
                  <a:pt x="1618627" y="228342"/>
                  <a:pt x="1637606" y="221225"/>
                </a:cubicBezTo>
                <a:cubicBezTo>
                  <a:pt x="1658192" y="213505"/>
                  <a:pt x="1676392" y="200390"/>
                  <a:pt x="1696600" y="191729"/>
                </a:cubicBezTo>
                <a:cubicBezTo>
                  <a:pt x="1710889" y="185605"/>
                  <a:pt x="1726556" y="183104"/>
                  <a:pt x="1740845" y="176980"/>
                </a:cubicBezTo>
                <a:cubicBezTo>
                  <a:pt x="1761053" y="168319"/>
                  <a:pt x="1779252" y="155203"/>
                  <a:pt x="1799838" y="147483"/>
                </a:cubicBezTo>
                <a:cubicBezTo>
                  <a:pt x="1818817" y="140366"/>
                  <a:pt x="1839342" y="138303"/>
                  <a:pt x="1858832" y="132735"/>
                </a:cubicBezTo>
                <a:cubicBezTo>
                  <a:pt x="1873780" y="128464"/>
                  <a:pt x="1888079" y="122077"/>
                  <a:pt x="1903077" y="117987"/>
                </a:cubicBezTo>
                <a:cubicBezTo>
                  <a:pt x="1942188" y="107320"/>
                  <a:pt x="1981735" y="98322"/>
                  <a:pt x="2021064" y="88490"/>
                </a:cubicBezTo>
                <a:cubicBezTo>
                  <a:pt x="2046748" y="82069"/>
                  <a:pt x="2069690" y="67365"/>
                  <a:pt x="2094806" y="58993"/>
                </a:cubicBezTo>
                <a:cubicBezTo>
                  <a:pt x="2146183" y="41867"/>
                  <a:pt x="2187842" y="40386"/>
                  <a:pt x="2242290" y="29496"/>
                </a:cubicBezTo>
                <a:cubicBezTo>
                  <a:pt x="2416115" y="-5269"/>
                  <a:pt x="2142123" y="37485"/>
                  <a:pt x="2404522" y="0"/>
                </a:cubicBezTo>
                <a:lnTo>
                  <a:pt x="3082948" y="14748"/>
                </a:lnTo>
                <a:cubicBezTo>
                  <a:pt x="3116434" y="16036"/>
                  <a:pt x="3193265" y="33626"/>
                  <a:pt x="3230432" y="44245"/>
                </a:cubicBezTo>
                <a:cubicBezTo>
                  <a:pt x="3245380" y="48516"/>
                  <a:pt x="3259929" y="54077"/>
                  <a:pt x="3274677" y="58993"/>
                </a:cubicBezTo>
                <a:cubicBezTo>
                  <a:pt x="3417098" y="153941"/>
                  <a:pt x="3192196" y="12117"/>
                  <a:pt x="3392664" y="103238"/>
                </a:cubicBezTo>
                <a:cubicBezTo>
                  <a:pt x="3424937" y="117908"/>
                  <a:pt x="3451658" y="142567"/>
                  <a:pt x="3481155" y="162232"/>
                </a:cubicBezTo>
                <a:cubicBezTo>
                  <a:pt x="3481158" y="162234"/>
                  <a:pt x="3591765" y="199102"/>
                  <a:pt x="3613890" y="206477"/>
                </a:cubicBezTo>
                <a:cubicBezTo>
                  <a:pt x="3641085" y="215542"/>
                  <a:pt x="3662393" y="237132"/>
                  <a:pt x="3687632" y="250722"/>
                </a:cubicBezTo>
                <a:cubicBezTo>
                  <a:pt x="3731704" y="274453"/>
                  <a:pt x="3794953" y="310737"/>
                  <a:pt x="3849864" y="324464"/>
                </a:cubicBezTo>
                <a:cubicBezTo>
                  <a:pt x="3874183" y="330544"/>
                  <a:pt x="3899025" y="334296"/>
                  <a:pt x="3923606" y="339212"/>
                </a:cubicBezTo>
                <a:cubicBezTo>
                  <a:pt x="3948187" y="349044"/>
                  <a:pt x="3972232" y="360337"/>
                  <a:pt x="3997348" y="368709"/>
                </a:cubicBezTo>
                <a:cubicBezTo>
                  <a:pt x="4031301" y="380027"/>
                  <a:pt x="4067357" y="384914"/>
                  <a:pt x="4100587" y="398206"/>
                </a:cubicBezTo>
                <a:cubicBezTo>
                  <a:pt x="4117045" y="404789"/>
                  <a:pt x="4129442" y="418909"/>
                  <a:pt x="4144832" y="427703"/>
                </a:cubicBezTo>
                <a:cubicBezTo>
                  <a:pt x="4163921" y="438611"/>
                  <a:pt x="4183413" y="449035"/>
                  <a:pt x="4203826" y="457200"/>
                </a:cubicBezTo>
                <a:cubicBezTo>
                  <a:pt x="4232694" y="468747"/>
                  <a:pt x="4264506" y="472791"/>
                  <a:pt x="4292316" y="486696"/>
                </a:cubicBezTo>
                <a:cubicBezTo>
                  <a:pt x="4356838" y="518958"/>
                  <a:pt x="4431635" y="558398"/>
                  <a:pt x="4498793" y="575187"/>
                </a:cubicBezTo>
                <a:cubicBezTo>
                  <a:pt x="4528728" y="582671"/>
                  <a:pt x="4572411" y="591988"/>
                  <a:pt x="4602032" y="604683"/>
                </a:cubicBezTo>
                <a:cubicBezTo>
                  <a:pt x="4622240" y="613344"/>
                  <a:pt x="4640818" y="625519"/>
                  <a:pt x="4661026" y="634180"/>
                </a:cubicBezTo>
                <a:cubicBezTo>
                  <a:pt x="4675315" y="640304"/>
                  <a:pt x="4690715" y="643470"/>
                  <a:pt x="4705271" y="648929"/>
                </a:cubicBezTo>
                <a:cubicBezTo>
                  <a:pt x="4730059" y="658225"/>
                  <a:pt x="4754976" y="667331"/>
                  <a:pt x="4779013" y="678425"/>
                </a:cubicBezTo>
                <a:cubicBezTo>
                  <a:pt x="4818937" y="696851"/>
                  <a:pt x="4857671" y="717754"/>
                  <a:pt x="4897000" y="737419"/>
                </a:cubicBezTo>
                <a:cubicBezTo>
                  <a:pt x="4916664" y="747251"/>
                  <a:pt x="4935136" y="759964"/>
                  <a:pt x="4955993" y="766916"/>
                </a:cubicBezTo>
                <a:cubicBezTo>
                  <a:pt x="4994289" y="779681"/>
                  <a:pt x="5038706" y="793524"/>
                  <a:pt x="5073980" y="811161"/>
                </a:cubicBezTo>
                <a:cubicBezTo>
                  <a:pt x="5089834" y="819088"/>
                  <a:pt x="5102372" y="832731"/>
                  <a:pt x="5118226" y="840658"/>
                </a:cubicBezTo>
                <a:cubicBezTo>
                  <a:pt x="5139383" y="851237"/>
                  <a:pt x="5202563" y="865429"/>
                  <a:pt x="5221464" y="870154"/>
                </a:cubicBezTo>
                <a:cubicBezTo>
                  <a:pt x="5417094" y="967969"/>
                  <a:pt x="5172817" y="849306"/>
                  <a:pt x="5324703" y="914400"/>
                </a:cubicBezTo>
                <a:cubicBezTo>
                  <a:pt x="5344911" y="923061"/>
                  <a:pt x="5363489" y="935235"/>
                  <a:pt x="5383697" y="943896"/>
                </a:cubicBezTo>
                <a:cubicBezTo>
                  <a:pt x="5397986" y="950020"/>
                  <a:pt x="5414037" y="951693"/>
                  <a:pt x="5427942" y="958645"/>
                </a:cubicBezTo>
                <a:cubicBezTo>
                  <a:pt x="5542303" y="1015825"/>
                  <a:pt x="5405220" y="965818"/>
                  <a:pt x="5516432" y="1002890"/>
                </a:cubicBezTo>
                <a:cubicBezTo>
                  <a:pt x="5531180" y="1017638"/>
                  <a:pt x="5544654" y="1033782"/>
                  <a:pt x="5560677" y="1047135"/>
                </a:cubicBezTo>
                <a:cubicBezTo>
                  <a:pt x="5574294" y="1058483"/>
                  <a:pt x="5592388" y="1064098"/>
                  <a:pt x="5604922" y="1076632"/>
                </a:cubicBezTo>
                <a:cubicBezTo>
                  <a:pt x="5617456" y="1089166"/>
                  <a:pt x="5621885" y="1108343"/>
                  <a:pt x="5634419" y="1120877"/>
                </a:cubicBezTo>
                <a:cubicBezTo>
                  <a:pt x="5646953" y="1133411"/>
                  <a:pt x="5665047" y="1139026"/>
                  <a:pt x="5678664" y="1150374"/>
                </a:cubicBezTo>
                <a:cubicBezTo>
                  <a:pt x="5694687" y="1163727"/>
                  <a:pt x="5706886" y="1181267"/>
                  <a:pt x="5722909" y="1194619"/>
                </a:cubicBezTo>
                <a:cubicBezTo>
                  <a:pt x="5736526" y="1205967"/>
                  <a:pt x="5753538" y="1212768"/>
                  <a:pt x="5767155" y="1224116"/>
                </a:cubicBezTo>
                <a:cubicBezTo>
                  <a:pt x="5783178" y="1237468"/>
                  <a:pt x="5794046" y="1256792"/>
                  <a:pt x="5811400" y="1268361"/>
                </a:cubicBezTo>
                <a:cubicBezTo>
                  <a:pt x="5824335" y="1276984"/>
                  <a:pt x="5840897" y="1278193"/>
                  <a:pt x="5855645" y="1283109"/>
                </a:cubicBezTo>
                <a:cubicBezTo>
                  <a:pt x="5865289" y="1297575"/>
                  <a:pt x="5937038" y="1408748"/>
                  <a:pt x="5958884" y="1430593"/>
                </a:cubicBezTo>
                <a:cubicBezTo>
                  <a:pt x="5971418" y="1443127"/>
                  <a:pt x="5989512" y="1448742"/>
                  <a:pt x="6003129" y="1460090"/>
                </a:cubicBezTo>
                <a:cubicBezTo>
                  <a:pt x="6019152" y="1473443"/>
                  <a:pt x="6032626" y="1489587"/>
                  <a:pt x="6047374" y="1504335"/>
                </a:cubicBezTo>
                <a:cubicBezTo>
                  <a:pt x="6079011" y="1599248"/>
                  <a:pt x="6037319" y="1496156"/>
                  <a:pt x="6106368" y="1592825"/>
                </a:cubicBezTo>
                <a:cubicBezTo>
                  <a:pt x="6180202" y="1696193"/>
                  <a:pt x="6102476" y="1609417"/>
                  <a:pt x="6150613" y="1696064"/>
                </a:cubicBezTo>
                <a:cubicBezTo>
                  <a:pt x="6167829" y="1727053"/>
                  <a:pt x="6189942" y="1755057"/>
                  <a:pt x="6209606" y="1784554"/>
                </a:cubicBezTo>
                <a:lnTo>
                  <a:pt x="6239103" y="1828800"/>
                </a:lnTo>
                <a:cubicBezTo>
                  <a:pt x="6244019" y="1843548"/>
                  <a:pt x="6246899" y="1859140"/>
                  <a:pt x="6253851" y="1873045"/>
                </a:cubicBezTo>
                <a:cubicBezTo>
                  <a:pt x="6261778" y="1888899"/>
                  <a:pt x="6276365" y="1900998"/>
                  <a:pt x="6283348" y="1917290"/>
                </a:cubicBezTo>
                <a:cubicBezTo>
                  <a:pt x="6291333" y="1935921"/>
                  <a:pt x="6293181" y="1956619"/>
                  <a:pt x="6298097" y="1976283"/>
                </a:cubicBezTo>
                <a:cubicBezTo>
                  <a:pt x="6303013" y="2025444"/>
                  <a:pt x="6312845" y="2074360"/>
                  <a:pt x="6312845" y="2123767"/>
                </a:cubicBezTo>
                <a:cubicBezTo>
                  <a:pt x="6312845" y="2222212"/>
                  <a:pt x="6305369" y="2320558"/>
                  <a:pt x="6298097" y="2418735"/>
                </a:cubicBezTo>
                <a:cubicBezTo>
                  <a:pt x="6290383" y="2522870"/>
                  <a:pt x="6282536" y="2505135"/>
                  <a:pt x="6268600" y="2595716"/>
                </a:cubicBezTo>
                <a:cubicBezTo>
                  <a:pt x="6231992" y="2833664"/>
                  <a:pt x="6274202" y="2635100"/>
                  <a:pt x="6239103" y="2757948"/>
                </a:cubicBezTo>
                <a:cubicBezTo>
                  <a:pt x="6178539" y="2969925"/>
                  <a:pt x="6277331" y="2656010"/>
                  <a:pt x="6194858" y="2875935"/>
                </a:cubicBezTo>
                <a:cubicBezTo>
                  <a:pt x="6192706" y="2881673"/>
                  <a:pt x="6173965" y="2968111"/>
                  <a:pt x="6165361" y="2979174"/>
                </a:cubicBezTo>
                <a:cubicBezTo>
                  <a:pt x="6134925" y="3018306"/>
                  <a:pt x="6065792" y="3081962"/>
                  <a:pt x="6017877" y="3111909"/>
                </a:cubicBezTo>
                <a:cubicBezTo>
                  <a:pt x="5999233" y="3123561"/>
                  <a:pt x="5979297" y="3133241"/>
                  <a:pt x="5958884" y="3141406"/>
                </a:cubicBezTo>
                <a:cubicBezTo>
                  <a:pt x="5930015" y="3152954"/>
                  <a:pt x="5896263" y="3153656"/>
                  <a:pt x="5870393" y="3170903"/>
                </a:cubicBezTo>
                <a:cubicBezTo>
                  <a:pt x="5787343" y="3226270"/>
                  <a:pt x="5842963" y="3194795"/>
                  <a:pt x="5693413" y="3244645"/>
                </a:cubicBezTo>
                <a:lnTo>
                  <a:pt x="5604922" y="3274141"/>
                </a:lnTo>
                <a:cubicBezTo>
                  <a:pt x="5581141" y="3282068"/>
                  <a:pt x="5555499" y="3282810"/>
                  <a:pt x="5531180" y="3288890"/>
                </a:cubicBezTo>
                <a:cubicBezTo>
                  <a:pt x="5516098" y="3292661"/>
                  <a:pt x="5502017" y="3299867"/>
                  <a:pt x="5486935" y="3303638"/>
                </a:cubicBezTo>
                <a:cubicBezTo>
                  <a:pt x="5462616" y="3309718"/>
                  <a:pt x="5437619" y="3312750"/>
                  <a:pt x="5413193" y="3318387"/>
                </a:cubicBezTo>
                <a:cubicBezTo>
                  <a:pt x="5373692" y="3327503"/>
                  <a:pt x="5335194" y="3341218"/>
                  <a:pt x="5295206" y="3347883"/>
                </a:cubicBezTo>
                <a:cubicBezTo>
                  <a:pt x="5017338" y="3394196"/>
                  <a:pt x="5452993" y="3323236"/>
                  <a:pt x="5073980" y="3377380"/>
                </a:cubicBezTo>
                <a:cubicBezTo>
                  <a:pt x="5014774" y="3385838"/>
                  <a:pt x="4956704" y="3403365"/>
                  <a:pt x="4897000" y="3406877"/>
                </a:cubicBezTo>
                <a:lnTo>
                  <a:pt x="4646277" y="3421625"/>
                </a:lnTo>
                <a:cubicBezTo>
                  <a:pt x="4599320" y="3437278"/>
                  <a:pt x="4583303" y="3444650"/>
                  <a:pt x="4528290" y="3451122"/>
                </a:cubicBezTo>
                <a:cubicBezTo>
                  <a:pt x="4469497" y="3458039"/>
                  <a:pt x="4410170" y="3459563"/>
                  <a:pt x="4351309" y="3465870"/>
                </a:cubicBezTo>
                <a:cubicBezTo>
                  <a:pt x="4272490" y="3474315"/>
                  <a:pt x="4193993" y="3485535"/>
                  <a:pt x="4115335" y="3495367"/>
                </a:cubicBezTo>
                <a:lnTo>
                  <a:pt x="3997348" y="3510116"/>
                </a:lnTo>
                <a:lnTo>
                  <a:pt x="2611000" y="3495367"/>
                </a:lnTo>
                <a:cubicBezTo>
                  <a:pt x="2595457" y="3495047"/>
                  <a:pt x="2582165" y="3482674"/>
                  <a:pt x="2566755" y="3480619"/>
                </a:cubicBezTo>
                <a:cubicBezTo>
                  <a:pt x="2508076" y="3472795"/>
                  <a:pt x="2448647" y="3472067"/>
                  <a:pt x="2389774" y="3465870"/>
                </a:cubicBezTo>
                <a:cubicBezTo>
                  <a:pt x="2355203" y="3462231"/>
                  <a:pt x="2321085" y="3454961"/>
                  <a:pt x="2286535" y="3451122"/>
                </a:cubicBezTo>
                <a:cubicBezTo>
                  <a:pt x="2127135" y="3433411"/>
                  <a:pt x="2029839" y="3431126"/>
                  <a:pt x="1858832" y="3421625"/>
                </a:cubicBezTo>
                <a:lnTo>
                  <a:pt x="1770342" y="3406877"/>
                </a:lnTo>
                <a:cubicBezTo>
                  <a:pt x="1701586" y="3396564"/>
                  <a:pt x="1631313" y="3394242"/>
                  <a:pt x="1563864" y="3377380"/>
                </a:cubicBezTo>
                <a:cubicBezTo>
                  <a:pt x="1475860" y="3355379"/>
                  <a:pt x="1524865" y="3365964"/>
                  <a:pt x="1416380" y="3347883"/>
                </a:cubicBezTo>
                <a:cubicBezTo>
                  <a:pt x="1396716" y="3338051"/>
                  <a:pt x="1377595" y="3327047"/>
                  <a:pt x="1357387" y="3318387"/>
                </a:cubicBezTo>
                <a:cubicBezTo>
                  <a:pt x="1343098" y="3312263"/>
                  <a:pt x="1326732" y="3311188"/>
                  <a:pt x="1313142" y="3303638"/>
                </a:cubicBezTo>
                <a:cubicBezTo>
                  <a:pt x="1282152" y="3286422"/>
                  <a:pt x="1224651" y="3244645"/>
                  <a:pt x="1224651" y="3244645"/>
                </a:cubicBezTo>
                <a:cubicBezTo>
                  <a:pt x="1163871" y="3153473"/>
                  <a:pt x="1231356" y="3242411"/>
                  <a:pt x="1150909" y="3170903"/>
                </a:cubicBezTo>
                <a:cubicBezTo>
                  <a:pt x="1119731" y="3143189"/>
                  <a:pt x="1095791" y="3107441"/>
                  <a:pt x="1062419" y="3082412"/>
                </a:cubicBezTo>
                <a:cubicBezTo>
                  <a:pt x="1042755" y="3067664"/>
                  <a:pt x="1020807" y="3055548"/>
                  <a:pt x="1003426" y="3038167"/>
                </a:cubicBezTo>
                <a:cubicBezTo>
                  <a:pt x="923066" y="2957808"/>
                  <a:pt x="999440" y="2992595"/>
                  <a:pt x="914935" y="2964425"/>
                </a:cubicBezTo>
                <a:cubicBezTo>
                  <a:pt x="785673" y="2835163"/>
                  <a:pt x="949644" y="2993349"/>
                  <a:pt x="826445" y="2890683"/>
                </a:cubicBezTo>
                <a:cubicBezTo>
                  <a:pt x="810422" y="2877330"/>
                  <a:pt x="798036" y="2860012"/>
                  <a:pt x="782200" y="2846438"/>
                </a:cubicBezTo>
                <a:cubicBezTo>
                  <a:pt x="763537" y="2830441"/>
                  <a:pt x="739537" y="2820565"/>
                  <a:pt x="723206" y="2802193"/>
                </a:cubicBezTo>
                <a:cubicBezTo>
                  <a:pt x="699654" y="2775697"/>
                  <a:pt x="683877" y="2743200"/>
                  <a:pt x="664213" y="2713703"/>
                </a:cubicBezTo>
                <a:cubicBezTo>
                  <a:pt x="654381" y="2698955"/>
                  <a:pt x="645351" y="2683638"/>
                  <a:pt x="634716" y="2669458"/>
                </a:cubicBezTo>
                <a:cubicBezTo>
                  <a:pt x="605219" y="2630129"/>
                  <a:pt x="573496" y="2592375"/>
                  <a:pt x="546226" y="2551470"/>
                </a:cubicBezTo>
                <a:cubicBezTo>
                  <a:pt x="536394" y="2536722"/>
                  <a:pt x="528505" y="2520473"/>
                  <a:pt x="516729" y="2507225"/>
                </a:cubicBezTo>
                <a:cubicBezTo>
                  <a:pt x="489015" y="2476047"/>
                  <a:pt x="462947" y="2441874"/>
                  <a:pt x="428238" y="2418735"/>
                </a:cubicBezTo>
                <a:cubicBezTo>
                  <a:pt x="392958" y="2395215"/>
                  <a:pt x="365557" y="2381125"/>
                  <a:pt x="339748" y="2344993"/>
                </a:cubicBezTo>
                <a:cubicBezTo>
                  <a:pt x="326969" y="2327103"/>
                  <a:pt x="323030" y="2303890"/>
                  <a:pt x="310251" y="2286000"/>
                </a:cubicBezTo>
                <a:cubicBezTo>
                  <a:pt x="298128" y="2269028"/>
                  <a:pt x="278811" y="2258218"/>
                  <a:pt x="266006" y="2241754"/>
                </a:cubicBezTo>
                <a:cubicBezTo>
                  <a:pt x="244242" y="2213771"/>
                  <a:pt x="226677" y="2182761"/>
                  <a:pt x="207013" y="2153264"/>
                </a:cubicBezTo>
                <a:lnTo>
                  <a:pt x="177516" y="2109019"/>
                </a:lnTo>
                <a:cubicBezTo>
                  <a:pt x="163881" y="2088567"/>
                  <a:pt x="147558" y="2070027"/>
                  <a:pt x="133271" y="2050025"/>
                </a:cubicBezTo>
                <a:cubicBezTo>
                  <a:pt x="122968" y="2035601"/>
                  <a:pt x="113606" y="2020528"/>
                  <a:pt x="103774" y="2005780"/>
                </a:cubicBezTo>
                <a:cubicBezTo>
                  <a:pt x="98858" y="1986116"/>
                  <a:pt x="96143" y="1965766"/>
                  <a:pt x="89026" y="1946787"/>
                </a:cubicBezTo>
                <a:cubicBezTo>
                  <a:pt x="81306" y="1926201"/>
                  <a:pt x="66482" y="1908650"/>
                  <a:pt x="59529" y="1887793"/>
                </a:cubicBezTo>
                <a:cubicBezTo>
                  <a:pt x="51602" y="1864012"/>
                  <a:pt x="50860" y="1838370"/>
                  <a:pt x="44780" y="1814051"/>
                </a:cubicBezTo>
                <a:cubicBezTo>
                  <a:pt x="41009" y="1798969"/>
                  <a:pt x="34303" y="1784754"/>
                  <a:pt x="30032" y="1769806"/>
                </a:cubicBezTo>
                <a:cubicBezTo>
                  <a:pt x="24464" y="1750316"/>
                  <a:pt x="20200" y="1730477"/>
                  <a:pt x="15284" y="1710812"/>
                </a:cubicBezTo>
                <a:cubicBezTo>
                  <a:pt x="4106" y="1520788"/>
                  <a:pt x="-12642" y="1495694"/>
                  <a:pt x="15284" y="1342103"/>
                </a:cubicBezTo>
                <a:cubicBezTo>
                  <a:pt x="18065" y="1326808"/>
                  <a:pt x="25761" y="1312806"/>
                  <a:pt x="30032" y="1297858"/>
                </a:cubicBezTo>
                <a:cubicBezTo>
                  <a:pt x="35600" y="1278368"/>
                  <a:pt x="35715" y="1256994"/>
                  <a:pt x="44780" y="1238864"/>
                </a:cubicBezTo>
                <a:cubicBezTo>
                  <a:pt x="60634" y="1207156"/>
                  <a:pt x="84109" y="1179871"/>
                  <a:pt x="103774" y="1150374"/>
                </a:cubicBezTo>
                <a:cubicBezTo>
                  <a:pt x="115970" y="1132081"/>
                  <a:pt x="143915" y="1132189"/>
                  <a:pt x="162768" y="1120877"/>
                </a:cubicBezTo>
                <a:cubicBezTo>
                  <a:pt x="289550" y="1044808"/>
                  <a:pt x="206507" y="1076800"/>
                  <a:pt x="295503" y="1047135"/>
                </a:cubicBezTo>
                <a:cubicBezTo>
                  <a:pt x="374162" y="929148"/>
                  <a:pt x="270922" y="1071716"/>
                  <a:pt x="369245" y="973393"/>
                </a:cubicBezTo>
                <a:cubicBezTo>
                  <a:pt x="417580" y="925058"/>
                  <a:pt x="376548" y="929148"/>
                  <a:pt x="413490" y="92914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TextBox 5"/>
          <p:cNvSpPr txBox="1"/>
          <p:nvPr/>
        </p:nvSpPr>
        <p:spPr>
          <a:xfrm>
            <a:off x="4267200" y="5662613"/>
            <a:ext cx="2667000" cy="647700"/>
          </a:xfrm>
          <a:prstGeom prst="rect">
            <a:avLst/>
          </a:prstGeom>
          <a:noFill/>
        </p:spPr>
        <p:txBody>
          <a:bodyPr>
            <a:spAutoFit/>
          </a:bodyPr>
          <a:lstStyle/>
          <a:p>
            <a:pPr fontAlgn="auto">
              <a:spcBef>
                <a:spcPts val="0"/>
              </a:spcBef>
              <a:spcAft>
                <a:spcPts val="0"/>
              </a:spcAft>
              <a:defRPr/>
            </a:pPr>
            <a:r>
              <a:rPr lang="en-US" sz="3600" dirty="0">
                <a:effectLst>
                  <a:outerShdw blurRad="38100" dist="38100" dir="2700000" algn="tl">
                    <a:srgbClr val="000000">
                      <a:alpha val="43137"/>
                    </a:srgbClr>
                  </a:outerShdw>
                </a:effectLst>
                <a:latin typeface="+mn-lt"/>
                <a:cs typeface="+mn-cs"/>
              </a:rPr>
              <a:t>Tell Sultan</a:t>
            </a:r>
          </a:p>
        </p:txBody>
      </p:sp>
    </p:spTree>
    <p:extLst>
      <p:ext uri="{BB962C8B-B14F-4D97-AF65-F5344CB8AC3E}">
        <p14:creationId xmlns:p14="http://schemas.microsoft.com/office/powerpoint/2010/main" val="383673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39" y="1981200"/>
            <a:ext cx="8790039" cy="3813010"/>
          </a:xfrm>
          <a:prstGeom prst="rect">
            <a:avLst/>
          </a:prstGeom>
        </p:spPr>
        <p:txBody>
          <a:bodyPr wrap="square">
            <a:spAutoFit/>
          </a:bodyPr>
          <a:lstStyle/>
          <a:p>
            <a:pPr marL="1082675" indent="-742950">
              <a:spcAft>
                <a:spcPts val="1800"/>
              </a:spcAft>
              <a:buFont typeface="+mj-lt"/>
              <a:buAutoNum type="arabicPeriod" startAt="5"/>
              <a:defRPr/>
            </a:pPr>
            <a:r>
              <a:rPr lang="en-US" sz="4000" b="1" kern="0" dirty="0">
                <a:solidFill>
                  <a:srgbClr val="FFFFFF"/>
                </a:solidFill>
                <a:effectLst>
                  <a:outerShdw blurRad="38100" dist="38100" dir="2700000" algn="tl">
                    <a:srgbClr val="000000"/>
                  </a:outerShdw>
                </a:effectLst>
                <a:latin typeface="Garamond"/>
                <a:ea typeface="+mj-ea"/>
                <a:cs typeface="+mj-cs"/>
              </a:rPr>
              <a:t>Recognize your Employer!</a:t>
            </a:r>
          </a:p>
          <a:p>
            <a:pPr marL="800100" algn="ctr">
              <a:lnSpc>
                <a:spcPts val="4000"/>
              </a:lnSpc>
              <a:spcAft>
                <a:spcPts val="1800"/>
              </a:spcAft>
              <a:defRPr/>
            </a:pPr>
            <a:r>
              <a:rPr lang="en-US" sz="4000" b="1" kern="0" dirty="0">
                <a:solidFill>
                  <a:srgbClr val="FFFFFF"/>
                </a:solidFill>
                <a:effectLst>
                  <a:outerShdw blurRad="38100" dist="38100" dir="2700000" algn="tl">
                    <a:srgbClr val="000000"/>
                  </a:outerShdw>
                </a:effectLst>
                <a:latin typeface="Garamond"/>
                <a:ea typeface="+mj-ea"/>
                <a:cs typeface="+mj-cs"/>
              </a:rPr>
              <a:t>Do not be a people pleaser, </a:t>
            </a:r>
            <a:br>
              <a:rPr lang="en-US" sz="4000" b="1" kern="0" dirty="0">
                <a:solidFill>
                  <a:srgbClr val="FFFFFF"/>
                </a:solidFill>
                <a:effectLst>
                  <a:outerShdw blurRad="38100" dist="38100" dir="2700000" algn="tl">
                    <a:srgbClr val="000000"/>
                  </a:outerShdw>
                </a:effectLst>
                <a:latin typeface="Garamond"/>
                <a:ea typeface="+mj-ea"/>
                <a:cs typeface="+mj-cs"/>
              </a:rPr>
            </a:br>
            <a:r>
              <a:rPr lang="en-US" sz="4000" b="1" kern="0" dirty="0">
                <a:solidFill>
                  <a:srgbClr val="FFFFFF"/>
                </a:solidFill>
                <a:effectLst>
                  <a:outerShdw blurRad="38100" dist="38100" dir="2700000" algn="tl">
                    <a:srgbClr val="000000"/>
                  </a:outerShdw>
                </a:effectLst>
                <a:latin typeface="Garamond"/>
                <a:ea typeface="+mj-ea"/>
                <a:cs typeface="+mj-cs"/>
              </a:rPr>
              <a:t>but a God pleaser </a:t>
            </a:r>
          </a:p>
          <a:p>
            <a:pPr marL="800100" algn="ctr">
              <a:lnSpc>
                <a:spcPts val="4000"/>
              </a:lnSpc>
              <a:spcAft>
                <a:spcPts val="1800"/>
              </a:spcAft>
              <a:defRPr/>
            </a:pPr>
            <a:r>
              <a:rPr lang="en-US" sz="4000" b="1" kern="0" dirty="0">
                <a:solidFill>
                  <a:srgbClr val="FFFFFF"/>
                </a:solidFill>
                <a:effectLst>
                  <a:outerShdw blurRad="38100" dist="38100" dir="2700000" algn="tl">
                    <a:srgbClr val="000000"/>
                  </a:outerShdw>
                </a:effectLst>
                <a:latin typeface="Garamond"/>
                <a:ea typeface="+mj-ea"/>
                <a:cs typeface="+mj-cs"/>
              </a:rPr>
              <a:t>“The fear of man brings a snare, But whoever trusts in the LORD shall be safe.” </a:t>
            </a:r>
            <a:r>
              <a:rPr lang="en-US" sz="4000" b="1" kern="0" dirty="0">
                <a:solidFill>
                  <a:srgbClr val="FFFFFF"/>
                </a:solidFill>
                <a:effectLst>
                  <a:outerShdw blurRad="38100" dist="38100" dir="2700000" algn="tl">
                    <a:srgbClr val="000000"/>
                  </a:outerShdw>
                </a:effectLst>
                <a:latin typeface="Garamond"/>
              </a:rPr>
              <a:t>Proverbs 29:25</a:t>
            </a:r>
            <a:endParaRPr lang="en-US" sz="4000" b="1" kern="0" dirty="0">
              <a:solidFill>
                <a:srgbClr val="B9EFEE"/>
              </a:solidFill>
              <a:effectLst>
                <a:outerShdw blurRad="38100" dist="38100" dir="2700000" algn="tl">
                  <a:srgbClr val="000000"/>
                </a:outerShdw>
              </a:effectLst>
              <a:latin typeface="Garamond"/>
              <a:ea typeface="+mj-ea"/>
              <a:cs typeface="+mj-cs"/>
            </a:endParaRPr>
          </a:p>
        </p:txBody>
      </p:sp>
      <p:sp>
        <p:nvSpPr>
          <p:cNvPr id="3" name="Title 1"/>
          <p:cNvSpPr>
            <a:spLocks noGrp="1"/>
          </p:cNvSpPr>
          <p:nvPr>
            <p:ph type="title"/>
          </p:nvPr>
        </p:nvSpPr>
        <p:spPr>
          <a:xfrm>
            <a:off x="9832" y="361335"/>
            <a:ext cx="9144000" cy="1143000"/>
          </a:xfrm>
        </p:spPr>
        <p:txBody>
          <a:bodyPr/>
          <a:lstStyle/>
          <a:p>
            <a:r>
              <a:rPr lang="en-US" sz="5000" u="sng" dirty="0">
                <a:solidFill>
                  <a:srgbClr val="FFFFFF"/>
                </a:solidFill>
              </a:rPr>
              <a:t>Essential Keys for Turnaround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ircle(in)">
                                      <p:cBhvr>
                                        <p:cTn id="1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9602"/>
            <a:ext cx="8229600" cy="6494085"/>
          </a:xfrm>
          <a:prstGeom prst="rect">
            <a:avLst/>
          </a:prstGeom>
        </p:spPr>
        <p:txBody>
          <a:bodyPr wrap="square">
            <a:spAutoFit/>
          </a:bodyPr>
          <a:lstStyle/>
          <a:p>
            <a:pPr>
              <a:defRPr/>
            </a:pPr>
            <a:r>
              <a:rPr lang="en-US" sz="4400" b="1" kern="0" dirty="0">
                <a:effectLst>
                  <a:outerShdw blurRad="38100" dist="38100" dir="2700000" algn="tl">
                    <a:srgbClr val="000000"/>
                  </a:outerShdw>
                </a:effectLst>
                <a:latin typeface="Garamond"/>
                <a:ea typeface="+mj-ea"/>
                <a:cs typeface="+mj-cs"/>
              </a:rPr>
              <a:t>5.	Recognize your Employer!</a:t>
            </a:r>
          </a:p>
          <a:p>
            <a:pPr marL="858838" indent="-858838">
              <a:buFont typeface="+mj-lt"/>
              <a:buAutoNum type="arabicPeriod" startAt="7"/>
              <a:defRPr/>
            </a:pPr>
            <a:endParaRPr lang="en-US" sz="4400" b="1" kern="0" dirty="0">
              <a:effectLst>
                <a:outerShdw blurRad="38100" dist="38100" dir="2700000" algn="tl">
                  <a:srgbClr val="000000"/>
                </a:outerShdw>
              </a:effectLst>
              <a:latin typeface="Garamond"/>
              <a:ea typeface="+mj-ea"/>
              <a:cs typeface="+mj-cs"/>
            </a:endParaRPr>
          </a:p>
          <a:p>
            <a:pPr marL="800100">
              <a:defRPr/>
            </a:pPr>
            <a:r>
              <a:rPr lang="en-US" sz="4000" b="1" kern="0" dirty="0">
                <a:effectLst>
                  <a:outerShdw blurRad="38100" dist="38100" dir="2700000" algn="tl">
                    <a:srgbClr val="000000"/>
                  </a:outerShdw>
                </a:effectLst>
                <a:latin typeface="Garamond"/>
                <a:ea typeface="+mj-ea"/>
                <a:cs typeface="+mj-cs"/>
              </a:rPr>
              <a:t>1 Thessalonians 2:4 But as we have been approved by God to be entrusted with the gospel, even so we speak, </a:t>
            </a:r>
            <a:r>
              <a:rPr lang="en-US" sz="4000" b="1" u="sng" kern="0" dirty="0">
                <a:effectLst>
                  <a:outerShdw blurRad="38100" dist="38100" dir="2700000" algn="tl">
                    <a:srgbClr val="000000"/>
                  </a:outerShdw>
                </a:effectLst>
                <a:latin typeface="Garamond"/>
                <a:ea typeface="+mj-ea"/>
                <a:cs typeface="+mj-cs"/>
              </a:rPr>
              <a:t>not as pleasing men, but God who tests our hearts.</a:t>
            </a:r>
            <a:endParaRPr lang="en-US" sz="4000" b="1" kern="0" dirty="0">
              <a:solidFill>
                <a:srgbClr val="B9EFEE"/>
              </a:solidFill>
              <a:effectLst>
                <a:outerShdw blurRad="38100" dist="38100" dir="2700000" algn="tl">
                  <a:srgbClr val="000000"/>
                </a:outerShdw>
              </a:effectLst>
              <a:latin typeface="Garamond"/>
              <a:ea typeface="+mj-ea"/>
              <a:cs typeface="+mj-cs"/>
            </a:endParaRPr>
          </a:p>
          <a:p>
            <a:pPr marL="858838" indent="-858838">
              <a:defRPr/>
            </a:pPr>
            <a:endParaRPr lang="en-US" sz="4400" b="1" kern="0" dirty="0">
              <a:solidFill>
                <a:srgbClr val="B9EFEE"/>
              </a:solidFill>
              <a:effectLst>
                <a:outerShdw blurRad="38100" dist="38100" dir="2700000" algn="tl">
                  <a:srgbClr val="000000"/>
                </a:outerShdw>
              </a:effectLst>
              <a:latin typeface="Garamond"/>
            </a:endParaRPr>
          </a:p>
          <a:p>
            <a:pPr marL="858838" indent="-858838">
              <a:defRPr/>
            </a:pPr>
            <a:endParaRPr lang="en-US" sz="4400" b="1" kern="0" dirty="0">
              <a:solidFill>
                <a:srgbClr val="B9EFEE"/>
              </a:solidFill>
              <a:effectLst>
                <a:outerShdw blurRad="38100" dist="38100" dir="2700000" algn="tl">
                  <a:srgbClr val="000000"/>
                </a:outerShdw>
              </a:effectLst>
              <a:latin typeface="Garamond"/>
              <a:ea typeface="+mj-ea"/>
              <a:cs typeface="+mj-cs"/>
            </a:endParaRPr>
          </a:p>
        </p:txBody>
      </p:sp>
    </p:spTree>
    <p:extLst>
      <p:ext uri="{BB962C8B-B14F-4D97-AF65-F5344CB8AC3E}">
        <p14:creationId xmlns:p14="http://schemas.microsoft.com/office/powerpoint/2010/main" val="245022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690064"/>
            <a:ext cx="9144000" cy="3298339"/>
          </a:xfrm>
          <a:prstGeom prst="rect">
            <a:avLst/>
          </a:prstGeom>
        </p:spPr>
        <p:txBody>
          <a:bodyPr>
            <a:spAutoFit/>
          </a:bodyPr>
          <a:lstStyle/>
          <a:p>
            <a:pPr marL="1082675" indent="-742950">
              <a:lnSpc>
                <a:spcPts val="4400"/>
              </a:lnSpc>
              <a:spcAft>
                <a:spcPts val="3000"/>
              </a:spcAft>
              <a:buFont typeface="+mj-lt"/>
              <a:buAutoNum type="arabicPeriod" startAt="6"/>
              <a:defRPr/>
            </a:pPr>
            <a:r>
              <a:rPr lang="en-US" sz="4000" b="1" kern="0" dirty="0">
                <a:solidFill>
                  <a:srgbClr val="FFFFFF"/>
                </a:solidFill>
                <a:effectLst>
                  <a:outerShdw blurRad="38100" dist="38100" dir="2700000" algn="tl">
                    <a:srgbClr val="000000"/>
                  </a:outerShdw>
                </a:effectLst>
                <a:latin typeface="Garamond"/>
                <a:ea typeface="+mj-ea"/>
                <a:cs typeface="+mj-cs"/>
              </a:rPr>
              <a:t>Preach well </a:t>
            </a:r>
            <a:r>
              <a:rPr lang="en-US" sz="3600" b="1" kern="0" dirty="0">
                <a:solidFill>
                  <a:srgbClr val="FFFFFF"/>
                </a:solidFill>
                <a:effectLst>
                  <a:outerShdw blurRad="38100" dist="38100" dir="2700000" algn="tl">
                    <a:srgbClr val="000000"/>
                  </a:outerShdw>
                </a:effectLst>
                <a:latin typeface="Garamond"/>
              </a:rPr>
              <a:t>– Lifeway Christian Resources (LCR)</a:t>
            </a:r>
            <a:br>
              <a:rPr lang="en-US" sz="3600" b="1" kern="0" dirty="0">
                <a:solidFill>
                  <a:srgbClr val="FFFFFF"/>
                </a:solidFill>
                <a:effectLst>
                  <a:outerShdw blurRad="38100" dist="38100" dir="2700000" algn="tl">
                    <a:srgbClr val="000000"/>
                  </a:outerShdw>
                </a:effectLst>
                <a:latin typeface="Garamond"/>
              </a:rPr>
            </a:br>
            <a:r>
              <a:rPr lang="en-US" sz="3200" b="1" kern="0" dirty="0">
                <a:solidFill>
                  <a:srgbClr val="FFFFFF"/>
                </a:solidFill>
                <a:effectLst>
                  <a:outerShdw blurRad="38100" dist="38100" dir="2700000" algn="tl">
                    <a:srgbClr val="000000"/>
                  </a:outerShdw>
                </a:effectLst>
                <a:latin typeface="Garamond"/>
              </a:rPr>
              <a:t>(TAP—22 hours vs 4 hours for NTAP)</a:t>
            </a:r>
            <a:endParaRPr lang="en-US" sz="4000" b="1" kern="0" dirty="0">
              <a:solidFill>
                <a:srgbClr val="FFFFFF"/>
              </a:solidFill>
              <a:effectLst>
                <a:outerShdw blurRad="38100" dist="38100" dir="2700000" algn="tl">
                  <a:srgbClr val="000000"/>
                </a:outerShdw>
              </a:effectLst>
              <a:latin typeface="Garamond"/>
            </a:endParaRPr>
          </a:p>
          <a:p>
            <a:pPr algn="ctr">
              <a:lnSpc>
                <a:spcPts val="4400"/>
              </a:lnSpc>
              <a:defRPr/>
            </a:pPr>
            <a:r>
              <a:rPr lang="en-US" sz="4000" b="1" kern="0" dirty="0">
                <a:solidFill>
                  <a:srgbClr val="FFFFFF"/>
                </a:solidFill>
                <a:effectLst>
                  <a:outerShdw blurRad="38100" dist="38100" dir="2700000" algn="tl">
                    <a:srgbClr val="000000"/>
                  </a:outerShdw>
                </a:effectLst>
                <a:latin typeface="Garamond"/>
                <a:ea typeface="+mj-ea"/>
                <a:cs typeface="+mj-cs"/>
              </a:rPr>
              <a:t>Make the most of </a:t>
            </a:r>
            <a:br>
              <a:rPr lang="en-US" sz="4000" b="1" kern="0" dirty="0">
                <a:solidFill>
                  <a:srgbClr val="FFFFFF"/>
                </a:solidFill>
                <a:effectLst>
                  <a:outerShdw blurRad="38100" dist="38100" dir="2700000" algn="tl">
                    <a:srgbClr val="000000"/>
                  </a:outerShdw>
                </a:effectLst>
                <a:latin typeface="Garamond"/>
                <a:ea typeface="+mj-ea"/>
                <a:cs typeface="+mj-cs"/>
              </a:rPr>
            </a:br>
            <a:r>
              <a:rPr lang="en-US" sz="4000" b="1" kern="0" dirty="0">
                <a:solidFill>
                  <a:srgbClr val="FFFFFF"/>
                </a:solidFill>
                <a:effectLst>
                  <a:outerShdw blurRad="38100" dist="38100" dir="2700000" algn="tl">
                    <a:srgbClr val="000000"/>
                  </a:outerShdw>
                </a:effectLst>
                <a:latin typeface="Garamond"/>
                <a:ea typeface="+mj-ea"/>
                <a:cs typeface="+mj-cs"/>
              </a:rPr>
              <a:t>your opportunities!</a:t>
            </a:r>
          </a:p>
        </p:txBody>
      </p:sp>
      <p:sp>
        <p:nvSpPr>
          <p:cNvPr id="3" name="Title 1"/>
          <p:cNvSpPr>
            <a:spLocks noGrp="1"/>
          </p:cNvSpPr>
          <p:nvPr>
            <p:ph type="title"/>
          </p:nvPr>
        </p:nvSpPr>
        <p:spPr>
          <a:xfrm>
            <a:off x="2458" y="304800"/>
            <a:ext cx="9144000" cy="1143000"/>
          </a:xfrm>
        </p:spPr>
        <p:txBody>
          <a:bodyPr/>
          <a:lstStyle/>
          <a:p>
            <a:r>
              <a:rPr lang="en-US" sz="5000" u="sng" dirty="0">
                <a:solidFill>
                  <a:srgbClr val="FFFFFF"/>
                </a:solidFill>
              </a:rPr>
              <a:t>Essential Keys for Turnaround</a:t>
            </a:r>
          </a:p>
        </p:txBody>
      </p:sp>
    </p:spTree>
    <p:extLst>
      <p:ext uri="{BB962C8B-B14F-4D97-AF65-F5344CB8AC3E}">
        <p14:creationId xmlns:p14="http://schemas.microsoft.com/office/powerpoint/2010/main" val="29644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690064"/>
            <a:ext cx="9144000" cy="3298339"/>
          </a:xfrm>
          <a:prstGeom prst="rect">
            <a:avLst/>
          </a:prstGeom>
        </p:spPr>
        <p:txBody>
          <a:bodyPr>
            <a:spAutoFit/>
          </a:bodyPr>
          <a:lstStyle/>
          <a:p>
            <a:pPr marL="1082675" indent="-742950">
              <a:lnSpc>
                <a:spcPts val="4400"/>
              </a:lnSpc>
              <a:spcAft>
                <a:spcPts val="3000"/>
              </a:spcAft>
              <a:buFont typeface="+mj-lt"/>
              <a:buAutoNum type="arabicPeriod" startAt="6"/>
              <a:defRPr/>
            </a:pPr>
            <a:r>
              <a:rPr lang="en-US" sz="4400" b="1" kern="0" dirty="0">
                <a:solidFill>
                  <a:srgbClr val="FFFFFF"/>
                </a:solidFill>
                <a:effectLst>
                  <a:outerShdw blurRad="38100" dist="38100" dir="2700000" algn="tl">
                    <a:srgbClr val="000000"/>
                  </a:outerShdw>
                </a:effectLst>
                <a:latin typeface="Garamond"/>
                <a:ea typeface="+mj-ea"/>
                <a:cs typeface="+mj-cs"/>
              </a:rPr>
              <a:t>Preach well </a:t>
            </a:r>
            <a:r>
              <a:rPr lang="en-US" sz="4000" b="1" kern="0" dirty="0">
                <a:solidFill>
                  <a:srgbClr val="FFFFFF"/>
                </a:solidFill>
                <a:effectLst>
                  <a:outerShdw blurRad="38100" dist="38100" dir="2700000" algn="tl">
                    <a:srgbClr val="000000"/>
                  </a:outerShdw>
                </a:effectLst>
                <a:latin typeface="Garamond"/>
              </a:rPr>
              <a:t>– Remember that we are called to make disciples, not just make converts.  Become a student of Scripture.</a:t>
            </a:r>
          </a:p>
          <a:p>
            <a:pPr marL="339725">
              <a:lnSpc>
                <a:spcPts val="4400"/>
              </a:lnSpc>
              <a:spcAft>
                <a:spcPts val="3000"/>
              </a:spcAft>
              <a:defRPr/>
            </a:pPr>
            <a:r>
              <a:rPr lang="en-US" sz="4400" b="1" kern="0" dirty="0">
                <a:solidFill>
                  <a:srgbClr val="FFFFFF"/>
                </a:solidFill>
                <a:effectLst>
                  <a:outerShdw blurRad="38100" dist="38100" dir="2700000" algn="tl">
                    <a:srgbClr val="000000"/>
                  </a:outerShdw>
                </a:effectLst>
                <a:latin typeface="Garamond"/>
                <a:ea typeface="+mj-ea"/>
                <a:cs typeface="+mj-cs"/>
              </a:rPr>
              <a:t>		Whitefield vs. Wesley</a:t>
            </a:r>
          </a:p>
        </p:txBody>
      </p:sp>
      <p:sp>
        <p:nvSpPr>
          <p:cNvPr id="3" name="Title 1"/>
          <p:cNvSpPr>
            <a:spLocks noGrp="1"/>
          </p:cNvSpPr>
          <p:nvPr>
            <p:ph type="title"/>
          </p:nvPr>
        </p:nvSpPr>
        <p:spPr>
          <a:xfrm>
            <a:off x="0" y="0"/>
            <a:ext cx="9144000" cy="1143000"/>
          </a:xfrm>
        </p:spPr>
        <p:txBody>
          <a:bodyPr/>
          <a:lstStyle/>
          <a:p>
            <a:r>
              <a:rPr lang="en-US" sz="5000" u="sng" dirty="0">
                <a:solidFill>
                  <a:srgbClr val="FFFFFF"/>
                </a:solidFill>
              </a:rPr>
              <a:t>Essential Keys for Turnaround</a:t>
            </a:r>
          </a:p>
        </p:txBody>
      </p:sp>
    </p:spTree>
    <p:extLst>
      <p:ext uri="{BB962C8B-B14F-4D97-AF65-F5344CB8AC3E}">
        <p14:creationId xmlns:p14="http://schemas.microsoft.com/office/powerpoint/2010/main" val="3520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233253"/>
            <a:ext cx="8763000" cy="6391493"/>
          </a:xfrm>
          <a:prstGeom prst="rect">
            <a:avLst/>
          </a:prstGeom>
        </p:spPr>
        <p:txBody>
          <a:bodyPr wrap="square">
            <a:spAutoFit/>
          </a:bodyPr>
          <a:lstStyle/>
          <a:p>
            <a:pPr algn="ctr">
              <a:lnSpc>
                <a:spcPts val="4000"/>
              </a:lnSpc>
              <a:defRPr/>
            </a:pPr>
            <a:r>
              <a:rPr lang="en-US" sz="3600" b="1" kern="0" dirty="0">
                <a:solidFill>
                  <a:srgbClr val="FFFFFF"/>
                </a:solidFill>
                <a:effectLst>
                  <a:outerShdw blurRad="38100" dist="38100" dir="2700000" algn="tl">
                    <a:srgbClr val="000000"/>
                  </a:outerShdw>
                </a:effectLst>
                <a:latin typeface="Garamond"/>
                <a:ea typeface="+mj-ea"/>
                <a:cs typeface="+mj-cs"/>
              </a:rPr>
              <a:t>“When I began to preach, people looked up to preachers. In New York City, the sermons of New York ministers were published in </a:t>
            </a:r>
            <a:r>
              <a:rPr lang="en-US" sz="3600" b="1" i="1" kern="0" dirty="0">
                <a:solidFill>
                  <a:srgbClr val="FFFFFF"/>
                </a:solidFill>
                <a:effectLst>
                  <a:outerShdw blurRad="38100" dist="38100" dir="2700000" algn="tl">
                    <a:srgbClr val="000000"/>
                  </a:outerShdw>
                </a:effectLst>
                <a:latin typeface="Garamond"/>
                <a:ea typeface="+mj-ea"/>
                <a:cs typeface="+mj-cs"/>
              </a:rPr>
              <a:t>The New York Times.</a:t>
            </a:r>
            <a:r>
              <a:rPr lang="en-US" sz="3600" b="1" kern="0" dirty="0">
                <a:solidFill>
                  <a:srgbClr val="FFFFFF"/>
                </a:solidFill>
                <a:effectLst>
                  <a:outerShdw blurRad="38100" dist="38100" dir="2700000" algn="tl">
                    <a:srgbClr val="000000"/>
                  </a:outerShdw>
                </a:effectLst>
                <a:latin typeface="Garamond"/>
                <a:ea typeface="+mj-ea"/>
                <a:cs typeface="+mj-cs"/>
              </a:rPr>
              <a:t> People admired the church . . . That was 65 years ago. Today that has changed. Today the preacher has lost the respect of the people, lost its authority. We live in a day in which the wind is against us. All the games are away games.” </a:t>
            </a:r>
          </a:p>
          <a:p>
            <a:pPr algn="r">
              <a:defRPr/>
            </a:pPr>
            <a:r>
              <a:rPr lang="en-US" sz="3600" b="1" kern="0" dirty="0">
                <a:solidFill>
                  <a:srgbClr val="FFFFFF"/>
                </a:solidFill>
                <a:effectLst>
                  <a:outerShdw blurRad="38100" dist="38100" dir="2700000" algn="tl">
                    <a:srgbClr val="000000"/>
                  </a:outerShdw>
                </a:effectLst>
                <a:latin typeface="Garamond"/>
                <a:ea typeface="+mj-ea"/>
                <a:cs typeface="+mj-cs"/>
              </a:rPr>
              <a:t>	</a:t>
            </a:r>
            <a:r>
              <a:rPr lang="en-US" sz="3200" b="1" kern="0" dirty="0">
                <a:solidFill>
                  <a:srgbClr val="FFFFFF"/>
                </a:solidFill>
                <a:effectLst>
                  <a:outerShdw blurRad="38100" dist="38100" dir="2700000" algn="tl">
                    <a:srgbClr val="000000"/>
                  </a:outerShdw>
                </a:effectLst>
                <a:latin typeface="Garamond"/>
                <a:ea typeface="+mj-ea"/>
                <a:cs typeface="+mj-cs"/>
              </a:rPr>
              <a:t>--Haddon Robinson</a:t>
            </a:r>
          </a:p>
          <a:p>
            <a:pPr algn="r">
              <a:defRPr/>
            </a:pPr>
            <a:r>
              <a:rPr lang="en-US" sz="2000" b="1" kern="0" dirty="0">
                <a:solidFill>
                  <a:srgbClr val="FFFFFF"/>
                </a:solidFill>
                <a:effectLst>
                  <a:outerShdw blurRad="38100" dist="38100" dir="2700000" algn="tl">
                    <a:srgbClr val="000000"/>
                  </a:outerShdw>
                </a:effectLst>
                <a:latin typeface="Garamond"/>
                <a:ea typeface="+mj-ea"/>
                <a:cs typeface="+mj-cs"/>
              </a:rPr>
              <a:t>		Distinguished Professor, Gordon-Conwell Theological 	Seminary,4/27/12 at Biola University</a:t>
            </a:r>
          </a:p>
        </p:txBody>
      </p:sp>
    </p:spTree>
    <p:extLst>
      <p:ext uri="{BB962C8B-B14F-4D97-AF65-F5344CB8AC3E}">
        <p14:creationId xmlns:p14="http://schemas.microsoft.com/office/powerpoint/2010/main" val="70154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71602"/>
            <a:ext cx="9144000" cy="5016758"/>
          </a:xfrm>
          <a:prstGeom prst="rect">
            <a:avLst/>
          </a:prstGeom>
        </p:spPr>
        <p:txBody>
          <a:bodyPr>
            <a:spAutoFit/>
          </a:bodyPr>
          <a:lstStyle/>
          <a:p>
            <a:pPr marL="1147763" indent="-858838">
              <a:lnSpc>
                <a:spcPts val="4000"/>
              </a:lnSpc>
              <a:spcAft>
                <a:spcPts val="3000"/>
              </a:spcAft>
              <a:buFont typeface="+mj-lt"/>
              <a:buAutoNum type="arabicPeriod" startAt="7"/>
              <a:defRPr/>
            </a:pPr>
            <a:r>
              <a:rPr lang="en-US" sz="4000" b="1" kern="0" dirty="0">
                <a:solidFill>
                  <a:srgbClr val="FFFFFF"/>
                </a:solidFill>
                <a:effectLst>
                  <a:outerShdw blurRad="38100" dist="38100" dir="2700000" algn="tl">
                    <a:srgbClr val="000000"/>
                  </a:outerShdw>
                </a:effectLst>
                <a:latin typeface="Garamond"/>
                <a:ea typeface="+mj-ea"/>
                <a:cs typeface="+mj-cs"/>
              </a:rPr>
              <a:t>Meet people outside the church </a:t>
            </a:r>
            <a:r>
              <a:rPr lang="en-US" sz="3200" b="1" kern="0" dirty="0">
                <a:solidFill>
                  <a:srgbClr val="FFFFFF"/>
                </a:solidFill>
                <a:effectLst>
                  <a:outerShdw blurRad="38100" dist="38100" dir="2700000" algn="tl">
                    <a:srgbClr val="000000"/>
                  </a:outerShdw>
                </a:effectLst>
                <a:latin typeface="Garamond"/>
                <a:ea typeface="+mj-ea"/>
                <a:cs typeface="+mj-cs"/>
              </a:rPr>
              <a:t>(TAP—5 hours sharing Gospel vs 0 hrs NTAP) (must behave like </a:t>
            </a:r>
            <a:r>
              <a:rPr lang="en-US" sz="3200" b="1" kern="0">
                <a:solidFill>
                  <a:srgbClr val="FFFFFF"/>
                </a:solidFill>
                <a:effectLst>
                  <a:outerShdw blurRad="38100" dist="38100" dir="2700000" algn="tl">
                    <a:srgbClr val="000000"/>
                  </a:outerShdw>
                </a:effectLst>
                <a:latin typeface="Garamond"/>
                <a:ea typeface="+mj-ea"/>
                <a:cs typeface="+mj-cs"/>
              </a:rPr>
              <a:t>an extrovert—LCR)</a:t>
            </a:r>
            <a:endParaRPr lang="en-US" sz="3200" b="1" kern="0" dirty="0">
              <a:solidFill>
                <a:srgbClr val="FFFFFF"/>
              </a:solidFill>
              <a:effectLst>
                <a:outerShdw blurRad="38100" dist="38100" dir="2700000" algn="tl">
                  <a:srgbClr val="000000"/>
                </a:outerShdw>
              </a:effectLst>
              <a:latin typeface="Garamond"/>
              <a:ea typeface="+mj-ea"/>
              <a:cs typeface="+mj-cs"/>
            </a:endParaRPr>
          </a:p>
          <a:p>
            <a:pPr marL="1147763" indent="-858838">
              <a:lnSpc>
                <a:spcPts val="4000"/>
              </a:lnSpc>
              <a:spcAft>
                <a:spcPts val="3000"/>
              </a:spcAft>
              <a:buFont typeface="+mj-lt"/>
              <a:buAutoNum type="arabicPeriod" startAt="7"/>
              <a:defRPr/>
            </a:pPr>
            <a:r>
              <a:rPr lang="en-US" sz="4000" b="1" kern="0" dirty="0">
                <a:solidFill>
                  <a:srgbClr val="FFFFFF"/>
                </a:solidFill>
                <a:effectLst>
                  <a:outerShdw blurRad="38100" dist="38100" dir="2700000" algn="tl">
                    <a:srgbClr val="000000"/>
                  </a:outerShdw>
                </a:effectLst>
                <a:latin typeface="Garamond"/>
                <a:ea typeface="+mj-ea"/>
                <a:cs typeface="+mj-cs"/>
              </a:rPr>
              <a:t>Delegate responsibilities to others </a:t>
            </a:r>
            <a:br>
              <a:rPr lang="en-US" sz="4000" b="1" kern="0" dirty="0">
                <a:solidFill>
                  <a:srgbClr val="FFFFFF"/>
                </a:solidFill>
                <a:effectLst>
                  <a:outerShdw blurRad="38100" dist="38100" dir="2700000" algn="tl">
                    <a:srgbClr val="000000"/>
                  </a:outerShdw>
                </a:effectLst>
                <a:latin typeface="Garamond"/>
                <a:ea typeface="+mj-ea"/>
                <a:cs typeface="+mj-cs"/>
              </a:rPr>
            </a:br>
            <a:r>
              <a:rPr lang="en-US" sz="3200" b="1" kern="0" dirty="0">
                <a:solidFill>
                  <a:srgbClr val="FFFFFF"/>
                </a:solidFill>
                <a:effectLst>
                  <a:outerShdw blurRad="38100" dist="38100" dir="2700000" algn="tl">
                    <a:srgbClr val="000000"/>
                  </a:outerShdw>
                </a:effectLst>
                <a:latin typeface="Garamond"/>
                <a:ea typeface="+mj-ea"/>
                <a:cs typeface="+mj-cs"/>
              </a:rPr>
              <a:t>(NTAP - 33 hours in pastoral care, </a:t>
            </a:r>
            <a:br>
              <a:rPr lang="en-US" sz="3200" b="1" kern="0" dirty="0">
                <a:solidFill>
                  <a:srgbClr val="FFFFFF"/>
                </a:solidFill>
                <a:effectLst>
                  <a:outerShdw blurRad="38100" dist="38100" dir="2700000" algn="tl">
                    <a:srgbClr val="000000"/>
                  </a:outerShdw>
                </a:effectLst>
                <a:latin typeface="Garamond"/>
                <a:ea typeface="+mj-ea"/>
                <a:cs typeface="+mj-cs"/>
              </a:rPr>
            </a:br>
            <a:r>
              <a:rPr lang="en-US" sz="3200" b="1" kern="0" dirty="0">
                <a:solidFill>
                  <a:srgbClr val="FFFFFF"/>
                </a:solidFill>
                <a:effectLst>
                  <a:outerShdw blurRad="38100" dist="38100" dir="2700000" algn="tl">
                    <a:srgbClr val="000000"/>
                  </a:outerShdw>
                </a:effectLst>
                <a:latin typeface="Garamond"/>
                <a:ea typeface="+mj-ea"/>
                <a:cs typeface="+mj-cs"/>
              </a:rPr>
              <a:t>TAP - 10 hours -- LCR)</a:t>
            </a:r>
            <a:r>
              <a:rPr lang="en-US" sz="4000" b="1" kern="0" dirty="0">
                <a:solidFill>
                  <a:srgbClr val="FFFFFF"/>
                </a:solidFill>
                <a:effectLst>
                  <a:outerShdw blurRad="38100" dist="38100" dir="2700000" algn="tl">
                    <a:srgbClr val="000000"/>
                  </a:outerShdw>
                </a:effectLst>
                <a:latin typeface="Garamond"/>
                <a:ea typeface="+mj-ea"/>
                <a:cs typeface="+mj-cs"/>
              </a:rPr>
              <a:t>. (Social)</a:t>
            </a:r>
          </a:p>
          <a:p>
            <a:pPr marL="1147763" indent="-858838">
              <a:lnSpc>
                <a:spcPts val="4400"/>
              </a:lnSpc>
              <a:spcAft>
                <a:spcPts val="3000"/>
              </a:spcAft>
              <a:buFont typeface="+mj-lt"/>
              <a:buAutoNum type="arabicPeriod" startAt="7"/>
              <a:defRPr/>
            </a:pPr>
            <a:r>
              <a:rPr lang="en-US" sz="4000" b="1" kern="0" dirty="0">
                <a:solidFill>
                  <a:srgbClr val="FFFFFF"/>
                </a:solidFill>
                <a:effectLst>
                  <a:outerShdw blurRad="38100" dist="38100" dir="2700000" algn="tl">
                    <a:srgbClr val="000000"/>
                  </a:outerShdw>
                </a:effectLst>
                <a:latin typeface="Garamond"/>
                <a:ea typeface="+mj-ea"/>
                <a:cs typeface="+mj-cs"/>
              </a:rPr>
              <a:t>Develop a team</a:t>
            </a:r>
            <a:endParaRPr lang="en-US" sz="4000" b="1" kern="0" dirty="0">
              <a:solidFill>
                <a:srgbClr val="B9EFEE"/>
              </a:solidFill>
              <a:effectLst>
                <a:outerShdw blurRad="38100" dist="38100" dir="2700000" algn="tl">
                  <a:srgbClr val="000000"/>
                </a:outerShdw>
              </a:effectLst>
              <a:latin typeface="Garamond"/>
              <a:ea typeface="+mj-ea"/>
              <a:cs typeface="+mj-cs"/>
            </a:endParaRPr>
          </a:p>
        </p:txBody>
      </p:sp>
      <p:sp>
        <p:nvSpPr>
          <p:cNvPr id="3" name="Title 1"/>
          <p:cNvSpPr>
            <a:spLocks noGrp="1"/>
          </p:cNvSpPr>
          <p:nvPr>
            <p:ph type="title"/>
          </p:nvPr>
        </p:nvSpPr>
        <p:spPr>
          <a:xfrm>
            <a:off x="0" y="201563"/>
            <a:ext cx="9144000" cy="1143000"/>
          </a:xfrm>
        </p:spPr>
        <p:txBody>
          <a:bodyPr/>
          <a:lstStyle/>
          <a:p>
            <a:r>
              <a:rPr lang="en-US" sz="5000" u="sng" dirty="0">
                <a:solidFill>
                  <a:srgbClr val="FFFFFF"/>
                </a:solidFill>
              </a:rPr>
              <a:t>Essential Keys for Turnaround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161" y="1676400"/>
            <a:ext cx="9144000" cy="4300322"/>
          </a:xfrm>
          <a:prstGeom prst="rect">
            <a:avLst/>
          </a:prstGeom>
        </p:spPr>
        <p:txBody>
          <a:bodyPr>
            <a:spAutoFit/>
          </a:bodyPr>
          <a:lstStyle/>
          <a:p>
            <a:pPr marL="1254125" indent="-914400">
              <a:lnSpc>
                <a:spcPts val="4000"/>
              </a:lnSpc>
              <a:spcAft>
                <a:spcPts val="4200"/>
              </a:spcAft>
              <a:buFont typeface="+mj-lt"/>
              <a:buAutoNum type="arabicPeriod" startAt="10"/>
              <a:defRPr/>
            </a:pPr>
            <a:r>
              <a:rPr lang="en-US" sz="4000" b="1" kern="0" dirty="0">
                <a:solidFill>
                  <a:srgbClr val="FFFFFF"/>
                </a:solidFill>
                <a:effectLst>
                  <a:outerShdw blurRad="38100" dist="38100" dir="2700000" algn="tl">
                    <a:srgbClr val="000000"/>
                  </a:outerShdw>
                </a:effectLst>
                <a:latin typeface="Garamond"/>
                <a:ea typeface="+mj-ea"/>
                <a:cs typeface="+mj-cs"/>
              </a:rPr>
              <a:t>Develop new leadership</a:t>
            </a:r>
          </a:p>
          <a:p>
            <a:pPr marL="1254125" indent="-914400">
              <a:lnSpc>
                <a:spcPts val="4000"/>
              </a:lnSpc>
              <a:spcAft>
                <a:spcPts val="4200"/>
              </a:spcAft>
              <a:buFont typeface="+mj-lt"/>
              <a:buAutoNum type="arabicPeriod" startAt="10"/>
              <a:defRPr/>
            </a:pPr>
            <a:r>
              <a:rPr lang="en-US" sz="4000" b="1" kern="0" dirty="0">
                <a:solidFill>
                  <a:srgbClr val="FFFFFF"/>
                </a:solidFill>
                <a:effectLst>
                  <a:outerShdw blurRad="38100" dist="38100" dir="2700000" algn="tl">
                    <a:srgbClr val="000000"/>
                  </a:outerShdw>
                </a:effectLst>
                <a:latin typeface="Garamond"/>
                <a:ea typeface="+mj-ea"/>
                <a:cs typeface="+mj-cs"/>
              </a:rPr>
              <a:t>Learn good conflict resolution skills</a:t>
            </a:r>
          </a:p>
          <a:p>
            <a:pPr marL="1254125" indent="-914400">
              <a:lnSpc>
                <a:spcPts val="4000"/>
              </a:lnSpc>
              <a:spcAft>
                <a:spcPts val="4200"/>
              </a:spcAft>
              <a:buFont typeface="+mj-lt"/>
              <a:buAutoNum type="arabicPeriod" startAt="10"/>
              <a:defRPr/>
            </a:pPr>
            <a:r>
              <a:rPr lang="en-US" sz="4000" b="1" kern="0" dirty="0">
                <a:solidFill>
                  <a:srgbClr val="FFFFFF"/>
                </a:solidFill>
                <a:effectLst>
                  <a:outerShdw blurRad="38100" dist="38100" dir="2700000" algn="tl">
                    <a:srgbClr val="000000"/>
                  </a:outerShdw>
                </a:effectLst>
                <a:latin typeface="Garamond"/>
                <a:ea typeface="+mj-ea"/>
                <a:cs typeface="+mj-cs"/>
              </a:rPr>
              <a:t>Become a problem solver</a:t>
            </a:r>
          </a:p>
          <a:p>
            <a:pPr marL="1254125" indent="-914400">
              <a:lnSpc>
                <a:spcPts val="4000"/>
              </a:lnSpc>
              <a:spcAft>
                <a:spcPts val="4200"/>
              </a:spcAft>
              <a:buFont typeface="+mj-lt"/>
              <a:buAutoNum type="arabicPeriod" startAt="10"/>
              <a:defRPr/>
            </a:pPr>
            <a:r>
              <a:rPr lang="en-US" sz="4000" b="1" u="sng" kern="0" dirty="0">
                <a:solidFill>
                  <a:srgbClr val="FFFFFF"/>
                </a:solidFill>
                <a:effectLst>
                  <a:outerShdw blurRad="38100" dist="38100" dir="2700000" algn="tl">
                    <a:srgbClr val="000000"/>
                  </a:outerShdw>
                </a:effectLst>
                <a:latin typeface="Garamond"/>
                <a:ea typeface="+mj-ea"/>
                <a:cs typeface="+mj-cs"/>
              </a:rPr>
              <a:t>Seek</a:t>
            </a:r>
            <a:r>
              <a:rPr lang="en-US" sz="4000" b="1" kern="0" dirty="0">
                <a:solidFill>
                  <a:srgbClr val="FFFFFF"/>
                </a:solidFill>
                <a:effectLst>
                  <a:outerShdw blurRad="38100" dist="38100" dir="2700000" algn="tl">
                    <a:srgbClr val="000000"/>
                  </a:outerShdw>
                </a:effectLst>
                <a:latin typeface="Garamond"/>
                <a:ea typeface="+mj-ea"/>
                <a:cs typeface="+mj-cs"/>
              </a:rPr>
              <a:t> a mentor or a coach</a:t>
            </a:r>
          </a:p>
        </p:txBody>
      </p:sp>
      <p:sp>
        <p:nvSpPr>
          <p:cNvPr id="3" name="Title 1"/>
          <p:cNvSpPr>
            <a:spLocks noGrp="1"/>
          </p:cNvSpPr>
          <p:nvPr>
            <p:ph type="title"/>
          </p:nvPr>
        </p:nvSpPr>
        <p:spPr>
          <a:xfrm>
            <a:off x="36871" y="304800"/>
            <a:ext cx="9144000" cy="1143000"/>
          </a:xfrm>
        </p:spPr>
        <p:txBody>
          <a:bodyPr/>
          <a:lstStyle/>
          <a:p>
            <a:r>
              <a:rPr lang="en-US" sz="5000" u="sng" dirty="0">
                <a:solidFill>
                  <a:srgbClr val="FFFFFF"/>
                </a:solidFill>
              </a:rPr>
              <a:t>Essential Keys for Turnaround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circle(in)">
                                      <p:cBhvr>
                                        <p:cTn id="2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0"/>
            <a:ext cx="9144000" cy="5083764"/>
          </a:xfrm>
          <a:prstGeom prst="rect">
            <a:avLst/>
          </a:prstGeom>
        </p:spPr>
        <p:txBody>
          <a:bodyPr>
            <a:spAutoFit/>
          </a:bodyPr>
          <a:lstStyle/>
          <a:p>
            <a:pPr marL="1144588" indent="-804863">
              <a:lnSpc>
                <a:spcPts val="4000"/>
              </a:lnSpc>
              <a:spcAft>
                <a:spcPts val="3600"/>
              </a:spcAft>
              <a:buFont typeface="+mj-lt"/>
              <a:buAutoNum type="arabicPeriod" startAt="14"/>
              <a:defRPr/>
            </a:pPr>
            <a:r>
              <a:rPr lang="en-US" sz="4000" b="1" kern="0" dirty="0">
                <a:solidFill>
                  <a:srgbClr val="FFFFFF"/>
                </a:solidFill>
                <a:effectLst>
                  <a:outerShdw blurRad="38100" dist="38100" dir="2700000" algn="tl">
                    <a:srgbClr val="000000"/>
                  </a:outerShdw>
                </a:effectLst>
                <a:latin typeface="Garamond"/>
              </a:rPr>
              <a:t>Know your spiritual gift mix and use your primary gifts. </a:t>
            </a:r>
          </a:p>
          <a:p>
            <a:pPr marL="1144588" indent="-804863">
              <a:lnSpc>
                <a:spcPts val="4000"/>
              </a:lnSpc>
              <a:spcAft>
                <a:spcPts val="3600"/>
              </a:spcAft>
              <a:buFont typeface="+mj-lt"/>
              <a:buAutoNum type="arabicPeriod" startAt="14"/>
              <a:defRPr/>
            </a:pPr>
            <a:r>
              <a:rPr lang="en-US" sz="4000" b="1" kern="0" dirty="0">
                <a:solidFill>
                  <a:srgbClr val="FFFFFF"/>
                </a:solidFill>
                <a:effectLst>
                  <a:outerShdw blurRad="38100" dist="38100" dir="2700000" algn="tl">
                    <a:srgbClr val="000000"/>
                  </a:outerShdw>
                </a:effectLst>
                <a:latin typeface="Garamond"/>
              </a:rPr>
              <a:t>Empower others to use their gifts.</a:t>
            </a:r>
            <a:endParaRPr lang="en-US" sz="4000" b="1" kern="0" dirty="0">
              <a:solidFill>
                <a:srgbClr val="FFFFFF"/>
              </a:solidFill>
              <a:effectLst>
                <a:outerShdw blurRad="38100" dist="38100" dir="2700000" algn="tl">
                  <a:srgbClr val="000000"/>
                </a:outerShdw>
              </a:effectLst>
              <a:latin typeface="Garamond"/>
              <a:ea typeface="+mj-ea"/>
              <a:cs typeface="+mj-cs"/>
            </a:endParaRPr>
          </a:p>
          <a:p>
            <a:pPr marL="1144588" indent="-804863">
              <a:lnSpc>
                <a:spcPts val="4000"/>
              </a:lnSpc>
              <a:spcAft>
                <a:spcPts val="3600"/>
              </a:spcAft>
              <a:buFont typeface="+mj-lt"/>
              <a:buAutoNum type="arabicPeriod" startAt="14"/>
              <a:defRPr/>
            </a:pPr>
            <a:r>
              <a:rPr lang="en-US" sz="4000" b="1" kern="0" dirty="0">
                <a:solidFill>
                  <a:srgbClr val="FFFFFF"/>
                </a:solidFill>
                <a:effectLst>
                  <a:outerShdw blurRad="38100" dist="38100" dir="2700000" algn="tl">
                    <a:srgbClr val="000000"/>
                  </a:outerShdw>
                </a:effectLst>
                <a:latin typeface="Garamond"/>
                <a:ea typeface="+mj-ea"/>
                <a:cs typeface="+mj-cs"/>
              </a:rPr>
              <a:t>Lead without being domineering (directive, not passive).</a:t>
            </a:r>
          </a:p>
          <a:p>
            <a:pPr marL="339725">
              <a:lnSpc>
                <a:spcPts val="4000"/>
              </a:lnSpc>
              <a:spcAft>
                <a:spcPts val="3600"/>
              </a:spcAft>
              <a:defRPr/>
            </a:pPr>
            <a:r>
              <a:rPr lang="en-US" sz="4000" b="1" kern="0" dirty="0">
                <a:solidFill>
                  <a:srgbClr val="FFFFFF"/>
                </a:solidFill>
                <a:effectLst>
                  <a:outerShdw blurRad="38100" dist="38100" dir="2700000" algn="tl">
                    <a:srgbClr val="000000"/>
                  </a:outerShdw>
                </a:effectLst>
                <a:latin typeface="Garamond"/>
              </a:rPr>
              <a:t>		You must be more “tell” than 		“suggest”</a:t>
            </a:r>
            <a:endParaRPr lang="en-US" sz="4000" b="1" kern="0" dirty="0">
              <a:solidFill>
                <a:srgbClr val="FFFFFF"/>
              </a:solidFill>
              <a:effectLst>
                <a:outerShdw blurRad="38100" dist="38100" dir="2700000" algn="tl">
                  <a:srgbClr val="000000"/>
                </a:outerShdw>
              </a:effectLst>
              <a:latin typeface="Garamond"/>
              <a:ea typeface="+mj-ea"/>
              <a:cs typeface="+mj-cs"/>
            </a:endParaRPr>
          </a:p>
        </p:txBody>
      </p:sp>
      <p:sp>
        <p:nvSpPr>
          <p:cNvPr id="3" name="Title 1"/>
          <p:cNvSpPr>
            <a:spLocks noGrp="1"/>
          </p:cNvSpPr>
          <p:nvPr>
            <p:ph type="title"/>
          </p:nvPr>
        </p:nvSpPr>
        <p:spPr>
          <a:xfrm>
            <a:off x="0" y="353961"/>
            <a:ext cx="9144000" cy="1143000"/>
          </a:xfrm>
        </p:spPr>
        <p:txBody>
          <a:bodyPr/>
          <a:lstStyle/>
          <a:p>
            <a:r>
              <a:rPr lang="en-US" sz="5000" u="sng" dirty="0">
                <a:solidFill>
                  <a:srgbClr val="FFFFFF"/>
                </a:solidFill>
              </a:rPr>
              <a:t>Essential Keys for Turnaround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81" y="1981200"/>
            <a:ext cx="9144000" cy="3456716"/>
          </a:xfrm>
          <a:prstGeom prst="rect">
            <a:avLst/>
          </a:prstGeom>
        </p:spPr>
        <p:txBody>
          <a:bodyPr>
            <a:spAutoFit/>
          </a:bodyPr>
          <a:lstStyle/>
          <a:p>
            <a:pPr marL="1262063" indent="-922338">
              <a:lnSpc>
                <a:spcPts val="4000"/>
              </a:lnSpc>
              <a:spcAft>
                <a:spcPts val="3000"/>
              </a:spcAft>
              <a:buFont typeface="+mj-lt"/>
              <a:buAutoNum type="arabicPeriod" startAt="17"/>
              <a:defRPr/>
            </a:pPr>
            <a:r>
              <a:rPr lang="en-US" sz="4000" b="1" kern="0" dirty="0">
                <a:solidFill>
                  <a:srgbClr val="FFFFFF"/>
                </a:solidFill>
                <a:effectLst>
                  <a:outerShdw blurRad="38100" dist="38100" dir="2700000" algn="tl">
                    <a:srgbClr val="000000"/>
                  </a:outerShdw>
                </a:effectLst>
                <a:latin typeface="Garamond"/>
                <a:ea typeface="+mj-ea"/>
                <a:cs typeface="+mj-cs"/>
              </a:rPr>
              <a:t>Love the Lord and your people deeply!</a:t>
            </a:r>
          </a:p>
          <a:p>
            <a:pPr marL="1262063" indent="-922338">
              <a:lnSpc>
                <a:spcPts val="4000"/>
              </a:lnSpc>
              <a:spcAft>
                <a:spcPts val="3000"/>
              </a:spcAft>
              <a:buFont typeface="+mj-lt"/>
              <a:buAutoNum type="arabicPeriod" startAt="17"/>
              <a:defRPr/>
            </a:pPr>
            <a:r>
              <a:rPr lang="en-US" sz="4000" b="1" kern="0" dirty="0">
                <a:solidFill>
                  <a:srgbClr val="FFFFFF"/>
                </a:solidFill>
                <a:effectLst>
                  <a:outerShdw blurRad="38100" dist="38100" dir="2700000" algn="tl">
                    <a:srgbClr val="000000"/>
                  </a:outerShdw>
                </a:effectLst>
                <a:latin typeface="Garamond"/>
              </a:rPr>
              <a:t>Be more innovative than traditional. </a:t>
            </a:r>
          </a:p>
          <a:p>
            <a:pPr marL="1262063" indent="-922338">
              <a:lnSpc>
                <a:spcPts val="4000"/>
              </a:lnSpc>
              <a:spcAft>
                <a:spcPts val="3000"/>
              </a:spcAft>
              <a:buFont typeface="+mj-lt"/>
              <a:buAutoNum type="arabicPeriod" startAt="17"/>
              <a:defRPr/>
            </a:pPr>
            <a:r>
              <a:rPr lang="en-US" sz="4000" b="1" kern="0" dirty="0">
                <a:solidFill>
                  <a:srgbClr val="FFFFFF"/>
                </a:solidFill>
                <a:effectLst>
                  <a:outerShdw blurRad="38100" dist="38100" dir="2700000" algn="tl">
                    <a:srgbClr val="000000"/>
                  </a:outerShdw>
                </a:effectLst>
                <a:latin typeface="Garamond"/>
              </a:rPr>
              <a:t>Embrace necessary Change.</a:t>
            </a:r>
            <a:endParaRPr lang="en-US" sz="2800" b="1" kern="0" dirty="0">
              <a:solidFill>
                <a:srgbClr val="FFFFFF"/>
              </a:solidFill>
              <a:effectLst>
                <a:outerShdw blurRad="38100" dist="38100" dir="2700000" algn="tl">
                  <a:srgbClr val="000000"/>
                </a:outerShdw>
              </a:effectLst>
              <a:latin typeface="Garamond"/>
            </a:endParaRPr>
          </a:p>
        </p:txBody>
      </p:sp>
      <p:sp>
        <p:nvSpPr>
          <p:cNvPr id="3" name="Title 1"/>
          <p:cNvSpPr>
            <a:spLocks noGrp="1"/>
          </p:cNvSpPr>
          <p:nvPr>
            <p:ph type="title"/>
          </p:nvPr>
        </p:nvSpPr>
        <p:spPr>
          <a:xfrm>
            <a:off x="0" y="381000"/>
            <a:ext cx="9144000" cy="1143000"/>
          </a:xfrm>
        </p:spPr>
        <p:txBody>
          <a:bodyPr/>
          <a:lstStyle/>
          <a:p>
            <a:r>
              <a:rPr lang="en-US" sz="5000" u="sng" dirty="0">
                <a:solidFill>
                  <a:srgbClr val="FFFFFF"/>
                </a:solidFill>
              </a:rPr>
              <a:t>Essential Keys for Turnaround</a:t>
            </a:r>
          </a:p>
        </p:txBody>
      </p:sp>
    </p:spTree>
    <p:extLst>
      <p:ext uri="{BB962C8B-B14F-4D97-AF65-F5344CB8AC3E}">
        <p14:creationId xmlns:p14="http://schemas.microsoft.com/office/powerpoint/2010/main" val="19119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81" y="1981200"/>
            <a:ext cx="9144000" cy="2605842"/>
          </a:xfrm>
          <a:prstGeom prst="rect">
            <a:avLst/>
          </a:prstGeom>
        </p:spPr>
        <p:txBody>
          <a:bodyPr>
            <a:spAutoFit/>
          </a:bodyPr>
          <a:lstStyle/>
          <a:p>
            <a:pPr marL="1144588" indent="-804863">
              <a:lnSpc>
                <a:spcPts val="4000"/>
              </a:lnSpc>
              <a:spcAft>
                <a:spcPts val="3600"/>
              </a:spcAft>
              <a:buFont typeface="+mj-lt"/>
              <a:buAutoNum type="arabicPeriod" startAt="20"/>
              <a:defRPr/>
            </a:pPr>
            <a:r>
              <a:rPr lang="en-US" sz="4000" b="1" kern="0" dirty="0">
                <a:solidFill>
                  <a:srgbClr val="FFFFFF"/>
                </a:solidFill>
                <a:effectLst>
                  <a:outerShdw blurRad="38100" dist="38100" dir="2700000" algn="tl">
                    <a:srgbClr val="000000"/>
                  </a:outerShdw>
                </a:effectLst>
                <a:latin typeface="Garamond"/>
              </a:rPr>
              <a:t>Be more of a leader than a manager (though both are necessary).</a:t>
            </a:r>
          </a:p>
          <a:p>
            <a:pPr marL="1144588" indent="-804863">
              <a:lnSpc>
                <a:spcPts val="4000"/>
              </a:lnSpc>
              <a:spcAft>
                <a:spcPts val="3600"/>
              </a:spcAft>
              <a:buFont typeface="+mj-lt"/>
              <a:buAutoNum type="arabicPeriod" startAt="20"/>
              <a:defRPr/>
            </a:pPr>
            <a:r>
              <a:rPr lang="en-US" sz="4000" b="1" kern="0" dirty="0">
                <a:solidFill>
                  <a:srgbClr val="FFFFFF"/>
                </a:solidFill>
                <a:effectLst>
                  <a:outerShdw blurRad="38100" dist="38100" dir="2700000" algn="tl">
                    <a:srgbClr val="000000"/>
                  </a:outerShdw>
                </a:effectLst>
                <a:latin typeface="Garamond"/>
              </a:rPr>
              <a:t>Count the cost for you, your spouse and your family!</a:t>
            </a:r>
          </a:p>
        </p:txBody>
      </p:sp>
      <p:sp>
        <p:nvSpPr>
          <p:cNvPr id="3" name="Title 1"/>
          <p:cNvSpPr>
            <a:spLocks noGrp="1"/>
          </p:cNvSpPr>
          <p:nvPr>
            <p:ph type="title"/>
          </p:nvPr>
        </p:nvSpPr>
        <p:spPr>
          <a:xfrm>
            <a:off x="0" y="381000"/>
            <a:ext cx="9144000" cy="1143000"/>
          </a:xfrm>
        </p:spPr>
        <p:txBody>
          <a:bodyPr/>
          <a:lstStyle/>
          <a:p>
            <a:r>
              <a:rPr lang="en-US" sz="5000" u="sng" dirty="0">
                <a:solidFill>
                  <a:srgbClr val="FFFFFF"/>
                </a:solidFill>
              </a:rPr>
              <a:t>Essential Keys for Turnaround</a:t>
            </a:r>
          </a:p>
        </p:txBody>
      </p:sp>
    </p:spTree>
    <p:extLst>
      <p:ext uri="{BB962C8B-B14F-4D97-AF65-F5344CB8AC3E}">
        <p14:creationId xmlns:p14="http://schemas.microsoft.com/office/powerpoint/2010/main" val="37726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175" y="4983540"/>
            <a:ext cx="9013825" cy="1569660"/>
          </a:xfrm>
          <a:prstGeom prst="rect">
            <a:avLst/>
          </a:prstGeom>
          <a:noFill/>
        </p:spPr>
        <p:txBody>
          <a:bodyPr wrap="square">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 Sultan--Schematic cross-section diagram of the fortification system at Jericho based on Kenyon's west trench—AIG</a:t>
            </a:r>
          </a:p>
        </p:txBody>
      </p:sp>
      <p:pic>
        <p:nvPicPr>
          <p:cNvPr id="4099" name="Picture 2" descr="Cross-section of Jericho's w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6019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059488" y="3429000"/>
            <a:ext cx="2916237" cy="584200"/>
          </a:xfrm>
          <a:prstGeom prst="rect">
            <a:avLst/>
          </a:prstGeom>
        </p:spPr>
        <p:txBody>
          <a:bodyPr wrap="none">
            <a:spAutoFit/>
          </a:bodyPr>
          <a:lstStyle/>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12-15 feet high</a:t>
            </a:r>
            <a:endParaRPr lang="en-US" sz="1600" dirty="0">
              <a:latin typeface="Arial" charset="0"/>
              <a:cs typeface="Arial" charset="0"/>
            </a:endParaRPr>
          </a:p>
        </p:txBody>
      </p:sp>
      <p:cxnSp>
        <p:nvCxnSpPr>
          <p:cNvPr id="10" name="Straight Arrow Connector 9"/>
          <p:cNvCxnSpPr/>
          <p:nvPr/>
        </p:nvCxnSpPr>
        <p:spPr>
          <a:xfrm flipH="1">
            <a:off x="4432300" y="2514600"/>
            <a:ext cx="16271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97413" y="3702050"/>
            <a:ext cx="14747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35200" y="762000"/>
            <a:ext cx="3937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72200" y="609600"/>
            <a:ext cx="1857375" cy="1077913"/>
          </a:xfrm>
          <a:prstGeom prst="rect">
            <a:avLst/>
          </a:prstGeom>
        </p:spPr>
        <p:txBody>
          <a:bodyPr wrap="none">
            <a:spAutoFit/>
          </a:bodyPr>
          <a:lstStyle/>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2</a:t>
            </a:r>
            <a:r>
              <a:rPr lang="en-US" sz="3200" baseline="30000" dirty="0">
                <a:solidFill>
                  <a:prstClr val="white"/>
                </a:solidFill>
                <a:effectLst>
                  <a:outerShdw blurRad="38100" dist="38100" dir="2700000" algn="tl">
                    <a:srgbClr val="000000">
                      <a:alpha val="43137"/>
                    </a:srgbClr>
                  </a:outerShdw>
                </a:effectLst>
                <a:latin typeface="Arial" charset="0"/>
                <a:cs typeface="Arial" charset="0"/>
              </a:rPr>
              <a:t>nd</a:t>
            </a:r>
            <a:r>
              <a:rPr lang="en-US" sz="3200" dirty="0">
                <a:solidFill>
                  <a:prstClr val="white"/>
                </a:solidFill>
                <a:effectLst>
                  <a:outerShdw blurRad="38100" dist="38100" dir="2700000" algn="tl">
                    <a:srgbClr val="000000">
                      <a:alpha val="43137"/>
                    </a:srgbClr>
                  </a:outerShdw>
                </a:effectLst>
                <a:latin typeface="Arial" charset="0"/>
                <a:cs typeface="Arial" charset="0"/>
              </a:rPr>
              <a:t> Brick </a:t>
            </a:r>
          </a:p>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Rampart</a:t>
            </a:r>
            <a:endParaRPr lang="en-US" sz="1600" dirty="0">
              <a:latin typeface="Arial" charset="0"/>
              <a:cs typeface="Arial" charset="0"/>
            </a:endParaRPr>
          </a:p>
        </p:txBody>
      </p:sp>
      <p:sp>
        <p:nvSpPr>
          <p:cNvPr id="18" name="Rectangle 17"/>
          <p:cNvSpPr/>
          <p:nvPr/>
        </p:nvSpPr>
        <p:spPr>
          <a:xfrm>
            <a:off x="6137275" y="2222500"/>
            <a:ext cx="2916238" cy="1076325"/>
          </a:xfrm>
          <a:prstGeom prst="rect">
            <a:avLst/>
          </a:prstGeom>
        </p:spPr>
        <p:txBody>
          <a:bodyPr wrap="none">
            <a:spAutoFit/>
          </a:bodyPr>
          <a:lstStyle/>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6 feet thick,</a:t>
            </a:r>
          </a:p>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20-26 feet high</a:t>
            </a:r>
            <a:endParaRPr lang="en-US" sz="1600" dirty="0">
              <a:solidFill>
                <a:prstClr val="white"/>
              </a:solidFill>
              <a:latin typeface="Arial" charset="0"/>
              <a:cs typeface="Arial" charset="0"/>
            </a:endParaRPr>
          </a:p>
        </p:txBody>
      </p:sp>
      <p:cxnSp>
        <p:nvCxnSpPr>
          <p:cNvPr id="20" name="Straight Arrow Connector 19"/>
          <p:cNvCxnSpPr/>
          <p:nvPr/>
        </p:nvCxnSpPr>
        <p:spPr>
          <a:xfrm flipH="1">
            <a:off x="1066800" y="1447800"/>
            <a:ext cx="76200" cy="22733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87463" y="2292350"/>
            <a:ext cx="1436687" cy="584200"/>
          </a:xfrm>
          <a:prstGeom prst="rect">
            <a:avLst/>
          </a:prstGeom>
        </p:spPr>
        <p:txBody>
          <a:bodyPr wrap="none">
            <a:spAutoFit/>
          </a:bodyPr>
          <a:lstStyle/>
          <a:p>
            <a:pPr>
              <a:defRPr/>
            </a:pPr>
            <a:r>
              <a:rPr lang="en-US" sz="3200" dirty="0">
                <a:solidFill>
                  <a:prstClr val="white"/>
                </a:solidFill>
                <a:effectLst>
                  <a:outerShdw blurRad="38100" dist="38100" dir="2700000" algn="tl">
                    <a:srgbClr val="000000">
                      <a:alpha val="43137"/>
                    </a:srgbClr>
                  </a:outerShdw>
                </a:effectLst>
                <a:latin typeface="Arial" charset="0"/>
                <a:cs typeface="Arial" charset="0"/>
              </a:rPr>
              <a:t>46 feet</a:t>
            </a:r>
            <a:endParaRPr lang="en-US" sz="1600" dirty="0">
              <a:solidFill>
                <a:prstClr val="white"/>
              </a:solidFill>
              <a:latin typeface="Arial" charset="0"/>
              <a:cs typeface="Arial" charset="0"/>
            </a:endParaRPr>
          </a:p>
        </p:txBody>
      </p:sp>
    </p:spTree>
    <p:extLst>
      <p:ext uri="{BB962C8B-B14F-4D97-AF65-F5344CB8AC3E}">
        <p14:creationId xmlns:p14="http://schemas.microsoft.com/office/powerpoint/2010/main" val="380791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8"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2"/>
            <a:ext cx="9144000" cy="1015663"/>
          </a:xfrm>
          <a:prstGeom prst="rect">
            <a:avLst/>
          </a:prstGeom>
          <a:noFill/>
        </p:spPr>
        <p:txBody>
          <a:bodyPr wrap="square" rtlCol="0">
            <a:spAutoFit/>
          </a:bodyPr>
          <a:lstStyle/>
          <a:p>
            <a:pPr algn="ctr">
              <a:spcAft>
                <a:spcPts val="2400"/>
              </a:spcAft>
            </a:pPr>
            <a:r>
              <a:rPr lang="en-US" sz="6000" b="1" dirty="0">
                <a:solidFill>
                  <a:srgbClr val="FFFFFF"/>
                </a:solidFill>
                <a:effectLst>
                  <a:outerShdw blurRad="38100" dist="38100" dir="2700000" algn="tl" rotWithShape="0">
                    <a:srgbClr val="000000"/>
                  </a:outerShdw>
                </a:effectLst>
              </a:rPr>
              <a:t>Turnaround Can Happen!</a:t>
            </a:r>
            <a:endParaRPr lang="en-US" sz="6000" b="1" dirty="0">
              <a:effectLst>
                <a:outerShdw blurRad="38100" dist="38100" dir="2700000" algn="tl" rotWithShape="0">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solidFill>
                  <a:schemeClr val="tx1"/>
                </a:solidFill>
              </a:rPr>
              <a:t>Attendance Charts from 1910- 2006 First Baptist Church, Holyoke</a:t>
            </a:r>
          </a:p>
        </p:txBody>
      </p:sp>
      <p:graphicFrame>
        <p:nvGraphicFramePr>
          <p:cNvPr id="5" name="Chart 4"/>
          <p:cNvGraphicFramePr>
            <a:graphicFrameLocks/>
          </p:cNvGraphicFramePr>
          <p:nvPr>
            <p:extLst>
              <p:ext uri="{D42A27DB-BD31-4B8C-83A1-F6EECF244321}">
                <p14:modId xmlns:p14="http://schemas.microsoft.com/office/powerpoint/2010/main" val="2656449805"/>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37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solidFill>
                  <a:schemeClr val="tx1"/>
                </a:solidFill>
              </a:rPr>
              <a:t>Attendance Charts from 1910- 2006 First Baptist Church, Holyoke</a:t>
            </a:r>
          </a:p>
        </p:txBody>
      </p:sp>
      <p:graphicFrame>
        <p:nvGraphicFramePr>
          <p:cNvPr id="5" name="Chart 4"/>
          <p:cNvGraphicFramePr>
            <a:graphicFrameLocks/>
          </p:cNvGraphicFramePr>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1684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lstStyle/>
          <a:p>
            <a:r>
              <a:rPr lang="en-US" sz="3600" dirty="0">
                <a:solidFill>
                  <a:schemeClr val="tx1"/>
                </a:solidFill>
              </a:rPr>
              <a:t>FBC Holyoke Attendance from 1988- 2014</a:t>
            </a:r>
          </a:p>
        </p:txBody>
      </p:sp>
      <p:graphicFrame>
        <p:nvGraphicFramePr>
          <p:cNvPr id="5" name="Chart 4"/>
          <p:cNvGraphicFramePr>
            <a:graphicFrameLocks/>
          </p:cNvGraphicFramePr>
          <p:nvPr>
            <p:extLst>
              <p:ext uri="{D42A27DB-BD31-4B8C-83A1-F6EECF244321}">
                <p14:modId xmlns:p14="http://schemas.microsoft.com/office/powerpoint/2010/main" val="2052347969"/>
              </p:ext>
            </p:extLst>
          </p:nvPr>
        </p:nvGraphicFramePr>
        <p:xfrm>
          <a:off x="304800" y="1143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16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sz="9600" dirty="0">
                <a:solidFill>
                  <a:srgbClr val="FFFFFF"/>
                </a:solidFill>
              </a:rPr>
              <a:t>Pass the Torch!</a:t>
            </a:r>
            <a:br>
              <a:rPr lang="en-US" sz="9600" dirty="0">
                <a:solidFill>
                  <a:srgbClr val="FFFFFF"/>
                </a:solidFill>
              </a:rPr>
            </a:br>
            <a:r>
              <a:rPr lang="en-US" sz="9600" dirty="0">
                <a:solidFill>
                  <a:srgbClr val="FFFFFF"/>
                </a:solidFill>
              </a:rPr>
              <a:t>2 Timothy 2:2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31439251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7518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7543800" cy="1905000"/>
          </a:xfrm>
        </p:spPr>
        <p:txBody>
          <a:bodyPr/>
          <a:lstStyle/>
          <a:p>
            <a:r>
              <a:rPr lang="en-US" dirty="0">
                <a:solidFill>
                  <a:srgbClr val="FFFFFF"/>
                </a:solidFill>
              </a:rPr>
              <a:t>How does one go about changing a dying church?</a:t>
            </a:r>
          </a:p>
        </p:txBody>
      </p:sp>
      <p:sp>
        <p:nvSpPr>
          <p:cNvPr id="4" name="Rectangle 3"/>
          <p:cNvSpPr/>
          <p:nvPr/>
        </p:nvSpPr>
        <p:spPr>
          <a:xfrm>
            <a:off x="914400" y="3733800"/>
            <a:ext cx="7391400" cy="2123658"/>
          </a:xfrm>
          <a:prstGeom prst="rect">
            <a:avLst/>
          </a:prstGeom>
        </p:spPr>
        <p:txBody>
          <a:bodyPr wrap="square">
            <a:spAutoFit/>
          </a:bodyPr>
          <a:lstStyle/>
          <a:p>
            <a:pPr algn="ctr"/>
            <a:r>
              <a:rPr lang="en-US" sz="4400" b="1" kern="0" dirty="0">
                <a:solidFill>
                  <a:srgbClr val="FFFFFF"/>
                </a:solidFill>
                <a:effectLst>
                  <a:outerShdw blurRad="38100" dist="38100" dir="2700000" algn="tl">
                    <a:srgbClr val="000000"/>
                  </a:outerShdw>
                </a:effectLst>
                <a:latin typeface="Garamond"/>
                <a:ea typeface="+mj-ea"/>
                <a:cs typeface="+mj-cs"/>
              </a:rPr>
              <a:t>How does one go about leading a church that is off center?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188268"/>
            <a:ext cx="9144000" cy="1669732"/>
          </a:xfrm>
        </p:spPr>
        <p:txBody>
          <a:bodyPr/>
          <a:lstStyle/>
          <a:p>
            <a:pPr algn="ctr">
              <a:defRPr/>
            </a:pPr>
            <a:r>
              <a:rPr lang="en-US" sz="3600" dirty="0">
                <a:solidFill>
                  <a:srgbClr val="FFFFFF"/>
                </a:solidFill>
              </a:rPr>
              <a:t>The Downward Church Spiral </a:t>
            </a:r>
            <a:br>
              <a:rPr lang="en-US" sz="3600" dirty="0">
                <a:solidFill>
                  <a:srgbClr val="FFFFFF"/>
                </a:solidFill>
              </a:rPr>
            </a:br>
            <a:r>
              <a:rPr lang="en-US" sz="3600" dirty="0">
                <a:solidFill>
                  <a:srgbClr val="FFFFFF"/>
                </a:solidFill>
              </a:rPr>
              <a:t>(down is easier than up!)</a:t>
            </a:r>
            <a:br>
              <a:rPr lang="en-US" sz="3600" dirty="0">
                <a:solidFill>
                  <a:srgbClr val="FFFFFF"/>
                </a:solidFill>
              </a:rPr>
            </a:br>
            <a:r>
              <a:rPr lang="en-US" sz="3600" dirty="0">
                <a:solidFill>
                  <a:srgbClr val="FFFFFF"/>
                </a:solidFill>
              </a:rPr>
              <a:t>Second Law of Spiritual Dynamics</a:t>
            </a:r>
          </a:p>
        </p:txBody>
      </p:sp>
      <p:pic>
        <p:nvPicPr>
          <p:cNvPr id="6147" name="Picture Placeholder 9" descr="MP900425310.JPG"/>
          <p:cNvPicPr>
            <a:picLocks noGrp="1" noChangeAspect="1"/>
          </p:cNvPicPr>
          <p:nvPr>
            <p:ph type="pic" idx="1"/>
          </p:nvPr>
        </p:nvPicPr>
        <p:blipFill>
          <a:blip r:embed="rId3" cstate="print"/>
          <a:srcRect l="5573" r="5573"/>
          <a:stretch>
            <a:fillRect/>
          </a:stretch>
        </p:blipFill>
        <p:spPr>
          <a:xfrm>
            <a:off x="1219200" y="57393"/>
            <a:ext cx="6791325" cy="50934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 Painful Reality!</a:t>
            </a:r>
          </a:p>
        </p:txBody>
      </p:sp>
      <p:sp>
        <p:nvSpPr>
          <p:cNvPr id="5" name="Rectangle 4"/>
          <p:cNvSpPr/>
          <p:nvPr/>
        </p:nvSpPr>
        <p:spPr>
          <a:xfrm>
            <a:off x="381001" y="2209800"/>
            <a:ext cx="8458201" cy="2123658"/>
          </a:xfrm>
          <a:prstGeom prst="rect">
            <a:avLst/>
          </a:prstGeom>
        </p:spPr>
        <p:txBody>
          <a:bodyPr wrap="square">
            <a:spAutoFit/>
          </a:bodyPr>
          <a:lstStyle/>
          <a:p>
            <a:pPr algn="ctr"/>
            <a:r>
              <a:rPr lang="en-US" sz="4400" b="1" kern="0" dirty="0">
                <a:solidFill>
                  <a:srgbClr val="FFFFFF"/>
                </a:solidFill>
                <a:effectLst>
                  <a:outerShdw blurRad="38100" dist="38100" dir="2700000" algn="tl">
                    <a:srgbClr val="000000"/>
                  </a:outerShdw>
                </a:effectLst>
                <a:latin typeface="Garamond"/>
                <a:ea typeface="+mj-ea"/>
                <a:cs typeface="+mj-cs"/>
              </a:rPr>
              <a:t>In America, you have at least an 85% chance of pastoring a plateaued or declining church!</a:t>
            </a:r>
            <a:endParaRPr lang="en-US" dirty="0">
              <a:solidFill>
                <a:srgbClr val="FFFFFF"/>
              </a:solidFill>
            </a:endParaRPr>
          </a:p>
        </p:txBody>
      </p:sp>
    </p:spTree>
    <p:extLst>
      <p:ext uri="{BB962C8B-B14F-4D97-AF65-F5344CB8AC3E}">
        <p14:creationId xmlns:p14="http://schemas.microsoft.com/office/powerpoint/2010/main" val="23198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nvSpPr>
        <p:spPr bwMode="auto">
          <a:xfrm>
            <a:off x="886545" y="1627927"/>
            <a:ext cx="8262811" cy="1285206"/>
          </a:xfrm>
          <a:prstGeom prst="rect">
            <a:avLst/>
          </a:prstGeom>
          <a:noFill/>
          <a:ln w="9525">
            <a:noFill/>
            <a:miter lim="800000"/>
            <a:headEnd/>
            <a:tailEnd/>
          </a:ln>
        </p:spPr>
        <p:txBody>
          <a:bodyPr lIns="103548" tIns="51774" rIns="103548" bIns="51774" anchor="b"/>
          <a:lstStyle/>
          <a:p>
            <a:pPr algn="ctr"/>
            <a:endParaRPr lang="en-US" sz="4900" i="1">
              <a:latin typeface="Helvetica" charset="0"/>
            </a:endParaRPr>
          </a:p>
        </p:txBody>
      </p:sp>
      <p:sp>
        <p:nvSpPr>
          <p:cNvPr id="702467" name="Rectangle 3"/>
          <p:cNvSpPr>
            <a:spLocks noGrp="1" noChangeArrowheads="1"/>
          </p:cNvSpPr>
          <p:nvPr/>
        </p:nvSpPr>
        <p:spPr bwMode="auto">
          <a:xfrm>
            <a:off x="1178489" y="4198338"/>
            <a:ext cx="7199493" cy="1970649"/>
          </a:xfrm>
          <a:prstGeom prst="rect">
            <a:avLst/>
          </a:prstGeom>
          <a:noFill/>
          <a:ln w="9525">
            <a:noFill/>
            <a:miter lim="800000"/>
            <a:headEnd/>
            <a:tailEnd/>
          </a:ln>
          <a:effectLst/>
        </p:spPr>
        <p:txBody>
          <a:bodyPr lIns="103548" tIns="51774" rIns="103548" bIns="51774"/>
          <a:lstStyle/>
          <a:p>
            <a:pPr algn="ctr"/>
            <a:endParaRPr lang="en-US" sz="3600">
              <a:latin typeface="Helvetica" charset="0"/>
            </a:endParaRPr>
          </a:p>
          <a:p>
            <a:pPr algn="ctr"/>
            <a:endParaRPr lang="en-US" sz="3600">
              <a:effectLst>
                <a:outerShdw blurRad="38100" dist="38100" dir="2700000" algn="tl">
                  <a:srgbClr val="FFFFFF"/>
                </a:outerShdw>
              </a:effectLst>
              <a:latin typeface="Helvetica" charset="0"/>
            </a:endParaRPr>
          </a:p>
        </p:txBody>
      </p:sp>
      <p:sp>
        <p:nvSpPr>
          <p:cNvPr id="74756" name="Rectangle 4"/>
          <p:cNvSpPr>
            <a:spLocks noGrp="1" noChangeArrowheads="1"/>
          </p:cNvSpPr>
          <p:nvPr/>
        </p:nvSpPr>
        <p:spPr bwMode="auto">
          <a:xfrm>
            <a:off x="1230271" y="1784"/>
            <a:ext cx="7913729" cy="1285206"/>
          </a:xfrm>
          <a:prstGeom prst="rect">
            <a:avLst/>
          </a:prstGeom>
          <a:noFill/>
          <a:ln w="9525">
            <a:noFill/>
            <a:miter lim="800000"/>
            <a:headEnd/>
            <a:tailEnd/>
          </a:ln>
        </p:spPr>
        <p:txBody>
          <a:bodyPr lIns="103548" tIns="51774" rIns="103548" bIns="51774" anchor="b"/>
          <a:lstStyle/>
          <a:p>
            <a:pPr algn="ctr"/>
            <a:endParaRPr lang="en-US" sz="3700" dirty="0">
              <a:solidFill>
                <a:srgbClr val="000000"/>
              </a:solidFill>
              <a:latin typeface="Helvetica" charset="0"/>
            </a:endParaRPr>
          </a:p>
        </p:txBody>
      </p:sp>
      <p:sp>
        <p:nvSpPr>
          <p:cNvPr id="702469" name="Rectangle 5"/>
          <p:cNvSpPr>
            <a:spLocks noGrp="1" noChangeArrowheads="1"/>
          </p:cNvSpPr>
          <p:nvPr/>
        </p:nvSpPr>
        <p:spPr bwMode="auto">
          <a:xfrm>
            <a:off x="936861" y="693447"/>
            <a:ext cx="8001222" cy="4626740"/>
          </a:xfrm>
          <a:prstGeom prst="rect">
            <a:avLst/>
          </a:prstGeom>
          <a:noFill/>
          <a:ln w="9525">
            <a:noFill/>
            <a:miter lim="800000"/>
            <a:headEnd/>
            <a:tailEnd/>
          </a:ln>
          <a:effectLst/>
        </p:spPr>
        <p:txBody>
          <a:bodyPr lIns="103548" tIns="51774" rIns="103548" bIns="51774"/>
          <a:lstStyle/>
          <a:p>
            <a:pPr algn="ctr">
              <a:spcAft>
                <a:spcPts val="2024"/>
              </a:spcAft>
            </a:pPr>
            <a:r>
              <a:rPr lang="en-US" sz="3600" b="1" dirty="0">
                <a:effectLst>
                  <a:outerShdw blurRad="38100" dist="38100" dir="2700000" algn="tl">
                    <a:srgbClr val="000000">
                      <a:alpha val="43137"/>
                    </a:srgbClr>
                  </a:outerShdw>
                </a:effectLst>
                <a:latin typeface="Helvetica" charset="0"/>
                <a:ea typeface="ＭＳ Ｐゴシック" charset="0"/>
              </a:rPr>
              <a:t>The Three Ds: The Backdrop for Re-envisioning Leaders</a:t>
            </a:r>
          </a:p>
          <a:p>
            <a:pPr algn="ctr">
              <a:spcAft>
                <a:spcPts val="2024"/>
              </a:spcAft>
            </a:pPr>
            <a:endParaRPr lang="en-US" sz="3600" b="1" dirty="0">
              <a:latin typeface="Helvetica" charset="0"/>
              <a:ea typeface="ＭＳ Ｐゴシック" charset="0"/>
            </a:endParaRPr>
          </a:p>
          <a:p>
            <a:pPr algn="ctr">
              <a:spcAft>
                <a:spcPts val="675"/>
              </a:spcAft>
            </a:pPr>
            <a:r>
              <a:rPr lang="en-US" sz="3600" b="1" dirty="0">
                <a:effectLst>
                  <a:outerShdw blurRad="38100" dist="38100" dir="2700000" algn="tl">
                    <a:srgbClr val="000000">
                      <a:alpha val="43137"/>
                    </a:srgbClr>
                  </a:outerShdw>
                </a:effectLst>
                <a:latin typeface="Helvetica" charset="0"/>
                <a:ea typeface="ＭＳ Ｐゴシック" charset="0"/>
              </a:rPr>
              <a:t>Understanding Your </a:t>
            </a:r>
          </a:p>
          <a:p>
            <a:pPr algn="ctr">
              <a:spcAft>
                <a:spcPts val="675"/>
              </a:spcAft>
            </a:pPr>
            <a:r>
              <a:rPr lang="en-US" sz="3600" b="1" dirty="0">
                <a:effectLst>
                  <a:outerShdw blurRad="38100" dist="38100" dir="2700000" algn="tl">
                    <a:srgbClr val="000000">
                      <a:alpha val="43137"/>
                    </a:srgbClr>
                  </a:outerShdw>
                </a:effectLst>
                <a:latin typeface="Helvetica" charset="0"/>
                <a:ea typeface="ＭＳ Ｐゴシック" charset="0"/>
              </a:rPr>
              <a:t>Design</a:t>
            </a:r>
          </a:p>
          <a:p>
            <a:pPr algn="ctr">
              <a:spcAft>
                <a:spcPts val="675"/>
              </a:spcAft>
            </a:pPr>
            <a:r>
              <a:rPr lang="en-US" sz="3600" b="1" dirty="0">
                <a:effectLst>
                  <a:outerShdw blurRad="38100" dist="38100" dir="2700000" algn="tl">
                    <a:srgbClr val="000000">
                      <a:alpha val="43137"/>
                    </a:srgbClr>
                  </a:outerShdw>
                </a:effectLst>
                <a:latin typeface="Helvetica" charset="0"/>
                <a:ea typeface="ＭＳ Ｐゴシック" charset="0"/>
              </a:rPr>
              <a:t>		Direction </a:t>
            </a:r>
          </a:p>
          <a:p>
            <a:pPr algn="ctr">
              <a:spcAft>
                <a:spcPts val="675"/>
              </a:spcAft>
            </a:pPr>
            <a:r>
              <a:rPr lang="en-US" sz="3600" b="1" dirty="0">
                <a:effectLst>
                  <a:outerShdw blurRad="38100" dist="38100" dir="2700000" algn="tl">
                    <a:srgbClr val="000000">
                      <a:alpha val="43137"/>
                    </a:srgbClr>
                  </a:outerShdw>
                </a:effectLst>
                <a:latin typeface="Helvetica" charset="0"/>
                <a:ea typeface="ＭＳ Ｐゴシック" charset="0"/>
              </a:rPr>
              <a:t>				Development</a:t>
            </a:r>
          </a:p>
        </p:txBody>
      </p:sp>
      <p:sp>
        <p:nvSpPr>
          <p:cNvPr id="2" name="TextBox 1"/>
          <p:cNvSpPr txBox="1"/>
          <p:nvPr/>
        </p:nvSpPr>
        <p:spPr>
          <a:xfrm>
            <a:off x="2495050" y="596545"/>
            <a:ext cx="207739" cy="380837"/>
          </a:xfrm>
          <a:prstGeom prst="rect">
            <a:avLst/>
          </a:prstGeom>
          <a:noFill/>
        </p:spPr>
        <p:txBody>
          <a:bodyPr wrap="none" lIns="102833" tIns="51417" rIns="102833" bIns="51417" rtlCol="0">
            <a:spAutoFit/>
          </a:bodyPr>
          <a:lstStyle/>
          <a:p>
            <a:endParaRPr lang="en-US" dirty="0"/>
          </a:p>
        </p:txBody>
      </p:sp>
    </p:spTree>
    <p:extLst>
      <p:ext uri="{BB962C8B-B14F-4D97-AF65-F5344CB8AC3E}">
        <p14:creationId xmlns:p14="http://schemas.microsoft.com/office/powerpoint/2010/main" val="270014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nodePh="1">
                                  <p:stCondLst>
                                    <p:cond delay="0"/>
                                  </p:stCondLst>
                                  <p:endCondLst>
                                    <p:cond delay="0"/>
                                  </p:endCondLst>
                                  <p:childTnLst>
                                    <p:set>
                                      <p:cBhvr>
                                        <p:cTn id="6" dur="1" fill="hold">
                                          <p:stCondLst>
                                            <p:cond delay="0"/>
                                          </p:stCondLst>
                                        </p:cTn>
                                        <p:tgtEl>
                                          <p:spTgt spid="702467">
                                            <p:txEl>
                                              <p:pRg st="0" end="0"/>
                                            </p:txEl>
                                          </p:spTgt>
                                        </p:tgtEl>
                                        <p:attrNameLst>
                                          <p:attrName>style.visibility</p:attrName>
                                        </p:attrNameLst>
                                      </p:cBhvr>
                                      <p:to>
                                        <p:strVal val="visible"/>
                                      </p:to>
                                    </p:set>
                                    <p:anim calcmode="lin" valueType="num">
                                      <p:cBhvr>
                                        <p:cTn id="7" dur="1000" fill="hold"/>
                                        <p:tgtEl>
                                          <p:spTgt spid="702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024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02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024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732"/>
            <a:ext cx="8229600" cy="1143000"/>
          </a:xfrm>
        </p:spPr>
        <p:txBody>
          <a:bodyPr/>
          <a:lstStyle/>
          <a:p>
            <a:r>
              <a:rPr lang="en-US" dirty="0">
                <a:solidFill>
                  <a:schemeClr val="tx1"/>
                </a:solidFill>
              </a:rPr>
              <a:t>Your Ministry Best Fit</a:t>
            </a:r>
          </a:p>
        </p:txBody>
      </p:sp>
      <p:sp>
        <p:nvSpPr>
          <p:cNvPr id="5" name="Oval 4"/>
          <p:cNvSpPr/>
          <p:nvPr/>
        </p:nvSpPr>
        <p:spPr>
          <a:xfrm>
            <a:off x="3185902" y="61535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Design: How God Made You</a:t>
            </a:r>
          </a:p>
          <a:p>
            <a:pPr algn="ctr"/>
            <a:endParaRPr lang="en-US" sz="2400" b="1" dirty="0">
              <a:solidFill>
                <a:schemeClr val="tx1"/>
              </a:solidFill>
              <a:effectLst>
                <a:outerShdw blurRad="38100" dist="38100" dir="2700000" algn="tl">
                  <a:srgbClr val="000000">
                    <a:alpha val="43137"/>
                  </a:srgbClr>
                </a:outerShdw>
              </a:effectLst>
            </a:endParaRPr>
          </a:p>
          <a:p>
            <a:pPr algn="ctr"/>
            <a:endParaRPr lang="en-US" sz="2400" b="1" dirty="0">
              <a:solidFill>
                <a:schemeClr val="tx1"/>
              </a:solidFill>
              <a:effectLst>
                <a:outerShdw blurRad="38100" dist="38100" dir="2700000" algn="tl">
                  <a:srgbClr val="000000">
                    <a:alpha val="43137"/>
                  </a:srgbClr>
                </a:outerShdw>
              </a:effectLst>
            </a:endParaRPr>
          </a:p>
          <a:p>
            <a:pPr algn="ctr"/>
            <a:endParaRPr lang="en-US" sz="2400" b="1" dirty="0">
              <a:solidFill>
                <a:schemeClr val="tx1"/>
              </a:solidFill>
              <a:effectLst>
                <a:outerShdw blurRad="38100" dist="38100" dir="2700000" algn="tl">
                  <a:srgbClr val="000000">
                    <a:alpha val="43137"/>
                  </a:srgbClr>
                </a:outerShdw>
              </a:effectLst>
            </a:endParaRPr>
          </a:p>
        </p:txBody>
      </p:sp>
      <p:sp>
        <p:nvSpPr>
          <p:cNvPr id="6" name="Oval 5"/>
          <p:cNvSpPr/>
          <p:nvPr/>
        </p:nvSpPr>
        <p:spPr>
          <a:xfrm>
            <a:off x="1933633" y="2306185"/>
            <a:ext cx="3245989" cy="32564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ffectLst>
                <a:outerShdw blurRad="38100" dist="38100" dir="2700000" algn="tl">
                  <a:srgbClr val="000000">
                    <a:alpha val="43137"/>
                  </a:srgbClr>
                </a:outerShdw>
              </a:effectLst>
            </a:endParaRPr>
          </a:p>
          <a:p>
            <a:pPr algn="ctr"/>
            <a:endParaRPr lang="en-US" sz="2800" b="1" dirty="0">
              <a:solidFill>
                <a:schemeClr val="tx1"/>
              </a:solidFill>
              <a:effectLst>
                <a:outerShdw blurRad="38100" dist="38100" dir="2700000" algn="tl">
                  <a:srgbClr val="000000">
                    <a:alpha val="43137"/>
                  </a:srgbClr>
                </a:outerShdw>
              </a:effectLst>
            </a:endParaRPr>
          </a:p>
          <a:p>
            <a:pPr algn="ctr"/>
            <a:endParaRPr lang="en-US" sz="2800" b="1" dirty="0">
              <a:solidFill>
                <a:schemeClr val="tx1"/>
              </a:solidFill>
              <a:effectLst>
                <a:outerShdw blurRad="38100" dist="38100" dir="2700000" algn="tl">
                  <a:srgbClr val="000000">
                    <a:alpha val="43137"/>
                  </a:srgbClr>
                </a:outerShdw>
              </a:effectLst>
            </a:endParaRPr>
          </a:p>
          <a:p>
            <a:pPr algn="ctr"/>
            <a:r>
              <a:rPr lang="en-US" sz="2800" b="1" dirty="0">
                <a:solidFill>
                  <a:schemeClr val="tx1"/>
                </a:solidFill>
                <a:effectLst>
                  <a:outerShdw blurRad="38100" dist="38100" dir="2700000" algn="tl">
                    <a:srgbClr val="000000">
                      <a:alpha val="43137"/>
                    </a:srgbClr>
                  </a:outerShdw>
                </a:effectLst>
              </a:rPr>
              <a:t>Direction: How </a:t>
            </a:r>
            <a:br>
              <a:rPr lang="en-US" sz="2800" b="1" dirty="0">
                <a:solidFill>
                  <a:schemeClr val="tx1"/>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God Leads You</a:t>
            </a:r>
          </a:p>
        </p:txBody>
      </p:sp>
      <p:sp>
        <p:nvSpPr>
          <p:cNvPr id="7" name="Oval 6"/>
          <p:cNvSpPr/>
          <p:nvPr/>
        </p:nvSpPr>
        <p:spPr>
          <a:xfrm>
            <a:off x="4297811" y="2306185"/>
            <a:ext cx="3245989" cy="32564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ffectLst>
                <a:outerShdw blurRad="38100" dist="38100" dir="2700000" algn="tl">
                  <a:srgbClr val="000000">
                    <a:alpha val="43137"/>
                  </a:srgbClr>
                </a:outerShdw>
              </a:effectLst>
            </a:endParaRPr>
          </a:p>
          <a:p>
            <a:pPr algn="ctr"/>
            <a:endParaRPr lang="en-US" sz="2800" b="1" dirty="0">
              <a:solidFill>
                <a:schemeClr val="tx1"/>
              </a:solidFill>
              <a:effectLst>
                <a:outerShdw blurRad="38100" dist="38100" dir="2700000" algn="tl">
                  <a:srgbClr val="000000">
                    <a:alpha val="43137"/>
                  </a:srgbClr>
                </a:outerShdw>
              </a:effectLst>
            </a:endParaRPr>
          </a:p>
          <a:p>
            <a:pPr algn="ctr"/>
            <a:r>
              <a:rPr lang="en-US" sz="2800" b="1" dirty="0">
                <a:solidFill>
                  <a:schemeClr val="tx1"/>
                </a:solidFill>
                <a:effectLst>
                  <a:outerShdw blurRad="38100" dist="38100" dir="2700000" algn="tl">
                    <a:srgbClr val="000000">
                      <a:alpha val="43137"/>
                    </a:srgbClr>
                  </a:outerShdw>
                </a:effectLst>
              </a:rPr>
              <a:t>      How God  </a:t>
            </a:r>
          </a:p>
          <a:p>
            <a:pPr algn="ctr"/>
            <a:r>
              <a:rPr lang="en-US" sz="2800" b="1" dirty="0">
                <a:solidFill>
                  <a:schemeClr val="tx1"/>
                </a:solidFill>
                <a:effectLst>
                  <a:outerShdw blurRad="38100" dist="38100" dir="2700000" algn="tl">
                    <a:srgbClr val="000000">
                      <a:alpha val="43137"/>
                    </a:srgbClr>
                  </a:outerShdw>
                </a:effectLst>
              </a:rPr>
              <a:t>      Develops           You</a:t>
            </a:r>
          </a:p>
        </p:txBody>
      </p:sp>
    </p:spTree>
    <p:extLst>
      <p:ext uri="{BB962C8B-B14F-4D97-AF65-F5344CB8AC3E}">
        <p14:creationId xmlns:p14="http://schemas.microsoft.com/office/powerpoint/2010/main" val="36597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74567566"/>
              </p:ext>
            </p:extLst>
          </p:nvPr>
        </p:nvGraphicFramePr>
        <p:xfrm>
          <a:off x="685800" y="533400"/>
          <a:ext cx="7848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942615"/>
      </p:ext>
    </p:extLst>
  </p:cSld>
  <p:clrMapOvr>
    <a:masterClrMapping/>
  </p:clrMapOvr>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20493</TotalTime>
  <Words>1677</Words>
  <Application>Microsoft Macintosh PowerPoint</Application>
  <PresentationFormat>On-screen Show (4:3)</PresentationFormat>
  <Paragraphs>173</Paragraphs>
  <Slides>36</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Times</vt:lpstr>
      <vt:lpstr>Arial</vt:lpstr>
      <vt:lpstr>Arial Narrow</vt:lpstr>
      <vt:lpstr>Calibri</vt:lpstr>
      <vt:lpstr>Garamond</vt:lpstr>
      <vt:lpstr>Helvetica</vt:lpstr>
      <vt:lpstr>Times New Roman</vt:lpstr>
      <vt:lpstr>Wingdings</vt:lpstr>
      <vt:lpstr>Teamwork</vt:lpstr>
      <vt:lpstr>Orbit</vt:lpstr>
      <vt:lpstr>Leadership and Turnaround: Essentials of Church Transformation</vt:lpstr>
      <vt:lpstr>PowerPoint Presentation</vt:lpstr>
      <vt:lpstr>PowerPoint Presentation</vt:lpstr>
      <vt:lpstr>How does one go about changing a dying church?</vt:lpstr>
      <vt:lpstr>The Downward Church Spiral  (down is easier than up!) Second Law of Spiritual Dynamics</vt:lpstr>
      <vt:lpstr>A Painful Reality!</vt:lpstr>
      <vt:lpstr>PowerPoint Presentation</vt:lpstr>
      <vt:lpstr>Your Ministry Best Fit</vt:lpstr>
      <vt:lpstr>PowerPoint Presentation</vt:lpstr>
      <vt:lpstr>PowerPoint Presentation</vt:lpstr>
      <vt:lpstr>Preparation for Ministry?</vt:lpstr>
      <vt:lpstr>PowerPoint Presentation</vt:lpstr>
      <vt:lpstr>PowerPoint Presentation</vt:lpstr>
      <vt:lpstr>PowerPoint Presentation</vt:lpstr>
      <vt:lpstr>Our Development</vt:lpstr>
      <vt:lpstr>Our Development</vt:lpstr>
      <vt:lpstr>Characteristics of  Turnaround Pastors and Effective Leaders</vt:lpstr>
      <vt:lpstr>Essential Keys for Turnaround</vt:lpstr>
      <vt:lpstr>Essential Keys for Turnaround</vt:lpstr>
      <vt:lpstr>Essential Keys for Turnaround</vt:lpstr>
      <vt:lpstr>PowerPoint Presentation</vt:lpstr>
      <vt:lpstr>Essential Keys for Turnaround</vt:lpstr>
      <vt:lpstr>Essential Keys for Turnaround</vt:lpstr>
      <vt:lpstr>PowerPoint Presentation</vt:lpstr>
      <vt:lpstr>Essential Keys for Turnaround</vt:lpstr>
      <vt:lpstr>Essential Keys for Turnaround</vt:lpstr>
      <vt:lpstr>Essential Keys for Turnaround</vt:lpstr>
      <vt:lpstr>Essential Keys for Turnaround</vt:lpstr>
      <vt:lpstr>Essential Keys for Turnaround</vt:lpstr>
      <vt:lpstr>PowerPoint Presentation</vt:lpstr>
      <vt:lpstr>Attendance Charts from 1910- 2006 First Baptist Church, Holyoke</vt:lpstr>
      <vt:lpstr>Attendance Charts from 1910- 2006 First Baptist Church, Holyoke</vt:lpstr>
      <vt:lpstr>FBC Holyoke Attendance from 1988- 2014</vt:lpstr>
      <vt:lpstr>Pass the Torch! 2 Timothy 2:2</vt:lpstr>
      <vt:lpstr>Black</vt:lpstr>
      <vt:lpstr>Church Transformation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Turnaround</dc:title>
  <dc:creator>Gordon E. Penfold</dc:creator>
  <cp:lastModifiedBy>Rick Griffith</cp:lastModifiedBy>
  <cp:revision>130</cp:revision>
  <dcterms:created xsi:type="dcterms:W3CDTF">2000-01-01T06:02:12Z</dcterms:created>
  <dcterms:modified xsi:type="dcterms:W3CDTF">2023-01-15T19:46:16Z</dcterms:modified>
</cp:coreProperties>
</file>