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tags/tag9.xml" ContentType="application/vnd.openxmlformats-officedocument.presentationml.tags+xml"/>
  <Override PartName="/ppt/notesSlides/notesSlide6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0.xml" ContentType="application/vnd.openxmlformats-officedocument.presentationml.notesSlide+xml"/>
  <Override PartName="/ppt/tags/tag12.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5" r:id="rId2"/>
    <p:sldMasterId id="2147483658" r:id="rId3"/>
    <p:sldMasterId id="2147483660" r:id="rId4"/>
    <p:sldMasterId id="2147483661" r:id="rId5"/>
    <p:sldMasterId id="2147483662" r:id="rId6"/>
    <p:sldMasterId id="2147483663" r:id="rId7"/>
    <p:sldMasterId id="2147483664" r:id="rId8"/>
    <p:sldMasterId id="2147483665" r:id="rId9"/>
    <p:sldMasterId id="2147483666" r:id="rId10"/>
    <p:sldMasterId id="2147483667" r:id="rId11"/>
    <p:sldMasterId id="2147483668" r:id="rId12"/>
    <p:sldMasterId id="2147483669" r:id="rId13"/>
    <p:sldMasterId id="2147483670" r:id="rId14"/>
    <p:sldMasterId id="2147483674" r:id="rId15"/>
    <p:sldMasterId id="2147483675" r:id="rId16"/>
    <p:sldMasterId id="2147483676" r:id="rId17"/>
    <p:sldMasterId id="2147483677" r:id="rId18"/>
    <p:sldMasterId id="2147483678" r:id="rId19"/>
    <p:sldMasterId id="2147483679" r:id="rId20"/>
    <p:sldMasterId id="2147483680" r:id="rId21"/>
    <p:sldMasterId id="2147483681" r:id="rId22"/>
    <p:sldMasterId id="2147483682" r:id="rId23"/>
    <p:sldMasterId id="2147483683" r:id="rId24"/>
    <p:sldMasterId id="2147483685" r:id="rId25"/>
    <p:sldMasterId id="2147485353" r:id="rId26"/>
    <p:sldMasterId id="2147486315" r:id="rId27"/>
  </p:sldMasterIdLst>
  <p:notesMasterIdLst>
    <p:notesMasterId r:id="rId109"/>
  </p:notesMasterIdLst>
  <p:sldIdLst>
    <p:sldId id="1564" r:id="rId28"/>
    <p:sldId id="1384" r:id="rId29"/>
    <p:sldId id="997" r:id="rId30"/>
    <p:sldId id="998" r:id="rId31"/>
    <p:sldId id="1535" r:id="rId32"/>
    <p:sldId id="1536" r:id="rId33"/>
    <p:sldId id="1537" r:id="rId34"/>
    <p:sldId id="1538" r:id="rId35"/>
    <p:sldId id="1539" r:id="rId36"/>
    <p:sldId id="1540" r:id="rId37"/>
    <p:sldId id="1001" r:id="rId38"/>
    <p:sldId id="1356" r:id="rId39"/>
    <p:sldId id="1357" r:id="rId40"/>
    <p:sldId id="1004" r:id="rId41"/>
    <p:sldId id="1358" r:id="rId42"/>
    <p:sldId id="1359" r:id="rId43"/>
    <p:sldId id="1360" r:id="rId44"/>
    <p:sldId id="1361" r:id="rId45"/>
    <p:sldId id="1362" r:id="rId46"/>
    <p:sldId id="1363" r:id="rId47"/>
    <p:sldId id="1011" r:id="rId48"/>
    <p:sldId id="1227" r:id="rId49"/>
    <p:sldId id="1364" r:id="rId50"/>
    <p:sldId id="1365" r:id="rId51"/>
    <p:sldId id="1366" r:id="rId52"/>
    <p:sldId id="1367" r:id="rId53"/>
    <p:sldId id="1368" r:id="rId54"/>
    <p:sldId id="1369" r:id="rId55"/>
    <p:sldId id="1370" r:id="rId56"/>
    <p:sldId id="1020" r:id="rId57"/>
    <p:sldId id="1324" r:id="rId58"/>
    <p:sldId id="1329" r:id="rId59"/>
    <p:sldId id="1543" r:id="rId60"/>
    <p:sldId id="1035" r:id="rId61"/>
    <p:sldId id="1391" r:id="rId62"/>
    <p:sldId id="1392" r:id="rId63"/>
    <p:sldId id="1544" r:id="rId64"/>
    <p:sldId id="1545" r:id="rId65"/>
    <p:sldId id="1546" r:id="rId66"/>
    <p:sldId id="1393" r:id="rId67"/>
    <p:sldId id="1388" r:id="rId68"/>
    <p:sldId id="1547" r:id="rId69"/>
    <p:sldId id="1555" r:id="rId70"/>
    <p:sldId id="1556" r:id="rId71"/>
    <p:sldId id="1550" r:id="rId72"/>
    <p:sldId id="1557" r:id="rId73"/>
    <p:sldId id="1051" r:id="rId74"/>
    <p:sldId id="1511" r:id="rId75"/>
    <p:sldId id="1512" r:id="rId76"/>
    <p:sldId id="1055" r:id="rId77"/>
    <p:sldId id="1529" r:id="rId78"/>
    <p:sldId id="1135" r:id="rId79"/>
    <p:sldId id="1059" r:id="rId80"/>
    <p:sldId id="1060" r:id="rId81"/>
    <p:sldId id="1061" r:id="rId82"/>
    <p:sldId id="1349" r:id="rId83"/>
    <p:sldId id="1070" r:id="rId84"/>
    <p:sldId id="1515" r:id="rId85"/>
    <p:sldId id="1516" r:id="rId86"/>
    <p:sldId id="1517" r:id="rId87"/>
    <p:sldId id="1518" r:id="rId88"/>
    <p:sldId id="1531" r:id="rId89"/>
    <p:sldId id="1533" r:id="rId90"/>
    <p:sldId id="1520" r:id="rId91"/>
    <p:sldId id="1521" r:id="rId92"/>
    <p:sldId id="1558" r:id="rId93"/>
    <p:sldId id="1551" r:id="rId94"/>
    <p:sldId id="1522" r:id="rId95"/>
    <p:sldId id="1534" r:id="rId96"/>
    <p:sldId id="1524" r:id="rId97"/>
    <p:sldId id="1525" r:id="rId98"/>
    <p:sldId id="1526" r:id="rId99"/>
    <p:sldId id="1527" r:id="rId100"/>
    <p:sldId id="1552" r:id="rId101"/>
    <p:sldId id="1380" r:id="rId102"/>
    <p:sldId id="1381" r:id="rId103"/>
    <p:sldId id="1112" r:id="rId104"/>
    <p:sldId id="1528" r:id="rId105"/>
    <p:sldId id="1563" r:id="rId106"/>
    <p:sldId id="1122" r:id="rId107"/>
    <p:sldId id="1562" r:id="rId108"/>
  </p:sldIdLst>
  <p:sldSz cx="9144000" cy="6858000" type="screen4x3"/>
  <p:notesSz cx="7035800" cy="9309100"/>
  <p:defaultTextStyle>
    <a:defPPr>
      <a:defRPr lang="en-US"/>
    </a:defPPr>
    <a:lvl1pPr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0808"/>
    <a:srgbClr val="FF0066"/>
    <a:srgbClr val="FFFFFF"/>
    <a:srgbClr val="FF5050"/>
    <a:srgbClr val="00CC00"/>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7"/>
  </p:normalViewPr>
  <p:slideViewPr>
    <p:cSldViewPr>
      <p:cViewPr>
        <p:scale>
          <a:sx n="86" d="100"/>
          <a:sy n="86" d="100"/>
        </p:scale>
        <p:origin x="2944" y="8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tableStyles" Target="tableStyles.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notesMaster" Target="notesMasters/notesMaster1.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presProps" Target="presProp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397" tIns="46698" rIns="93397" bIns="46698" numCol="1" anchor="t" anchorCtr="0" compatLnSpc="1">
            <a:prstTxWarp prst="textNoShape">
              <a:avLst/>
            </a:prstTxWarp>
          </a:bodyPr>
          <a:lstStyle>
            <a:lvl1pPr defTabSz="933450">
              <a:defRPr sz="1200" b="0">
                <a:solidFill>
                  <a:schemeClr val="tx1"/>
                </a:solidFill>
                <a:cs typeface="+mn-cs"/>
              </a:defRPr>
            </a:lvl1pPr>
          </a:lstStyle>
          <a:p>
            <a:pPr>
              <a:defRPr/>
            </a:pPr>
            <a:endParaRPr lang="en-US"/>
          </a:p>
        </p:txBody>
      </p:sp>
      <p:sp>
        <p:nvSpPr>
          <p:cNvPr id="22531" name="Rectangle 3"/>
          <p:cNvSpPr>
            <a:spLocks noGrp="1" noChangeArrowheads="1"/>
          </p:cNvSpPr>
          <p:nvPr>
            <p:ph type="dt" idx="1"/>
          </p:nvPr>
        </p:nvSpPr>
        <p:spPr bwMode="auto">
          <a:xfrm>
            <a:off x="3984625" y="0"/>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397" tIns="46698" rIns="93397" bIns="46698" numCol="1" anchor="t" anchorCtr="0" compatLnSpc="1">
            <a:prstTxWarp prst="textNoShape">
              <a:avLst/>
            </a:prstTxWarp>
          </a:bodyPr>
          <a:lstStyle>
            <a:lvl1pPr algn="r" defTabSz="933450">
              <a:defRPr sz="1200" b="0">
                <a:solidFill>
                  <a:schemeClr val="tx1"/>
                </a:solidFill>
                <a:cs typeface="+mn-cs"/>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90625"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2533" name="Rectangle 5"/>
          <p:cNvSpPr>
            <a:spLocks noGrp="1" noChangeArrowheads="1"/>
          </p:cNvSpPr>
          <p:nvPr>
            <p:ph type="body" sz="quarter" idx="3"/>
          </p:nvPr>
        </p:nvSpPr>
        <p:spPr bwMode="auto">
          <a:xfrm>
            <a:off x="703263" y="4421188"/>
            <a:ext cx="5629275" cy="418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397" tIns="46698" rIns="93397" bIns="466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397" tIns="46698" rIns="93397" bIns="46698" numCol="1" anchor="b" anchorCtr="0" compatLnSpc="1">
            <a:prstTxWarp prst="textNoShape">
              <a:avLst/>
            </a:prstTxWarp>
          </a:bodyPr>
          <a:lstStyle>
            <a:lvl1pPr defTabSz="933450">
              <a:defRPr sz="1200" b="0">
                <a:solidFill>
                  <a:schemeClr val="tx1"/>
                </a:solidFill>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84625"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397" tIns="46698" rIns="93397" bIns="46698" numCol="1" anchor="b" anchorCtr="0" compatLnSpc="1">
            <a:prstTxWarp prst="textNoShape">
              <a:avLst/>
            </a:prstTxWarp>
          </a:bodyPr>
          <a:lstStyle>
            <a:lvl1pPr algn="r" defTabSz="933450">
              <a:defRPr sz="1200" b="0">
                <a:solidFill>
                  <a:schemeClr val="tx1"/>
                </a:solidFill>
                <a:cs typeface="+mn-cs"/>
              </a:defRPr>
            </a:lvl1pPr>
          </a:lstStyle>
          <a:p>
            <a:pPr>
              <a:defRPr/>
            </a:pPr>
            <a:fld id="{ADA94417-C744-6543-A57C-25018B87127E}" type="slidenum">
              <a:rPr lang="en-US"/>
              <a:pPr>
                <a:defRPr/>
              </a:pPr>
              <a:t>‹#›</a:t>
            </a:fld>
            <a:endParaRPr lang="en-US"/>
          </a:p>
        </p:txBody>
      </p:sp>
    </p:spTree>
    <p:extLst>
      <p:ext uri="{BB962C8B-B14F-4D97-AF65-F5344CB8AC3E}">
        <p14:creationId xmlns:p14="http://schemas.microsoft.com/office/powerpoint/2010/main" val="140864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1A7B01-E352-9D48-8FCC-3568B0046040}" type="slidenum">
              <a:rPr lang="en-US"/>
              <a:pPr>
                <a:defRPr/>
              </a:pPr>
              <a:t>1</a:t>
            </a:fld>
            <a:endParaRPr lang="en-US"/>
          </a:p>
        </p:txBody>
      </p:sp>
      <p:sp>
        <p:nvSpPr>
          <p:cNvPr id="313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1395"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31930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C6735A-524E-BE45-87FD-7273567A69E6}" type="slidenum">
              <a:rPr lang="en-US"/>
              <a:pPr>
                <a:defRPr/>
              </a:pPr>
              <a:t>10</a:t>
            </a:fld>
            <a:endParaRPr lang="en-US"/>
          </a:p>
        </p:txBody>
      </p:sp>
      <p:sp>
        <p:nvSpPr>
          <p:cNvPr id="3690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90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83D3FF-81DE-7C4E-A667-6E1747AC405B}" type="slidenum">
              <a:rPr lang="en-US"/>
              <a:pPr>
                <a:defRPr/>
              </a:pPr>
              <a:t>11</a:t>
            </a:fld>
            <a:endParaRPr lang="en-US"/>
          </a:p>
        </p:txBody>
      </p:sp>
      <p:sp>
        <p:nvSpPr>
          <p:cNvPr id="212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CA8A76-1E8F-424E-86C1-06AE0C230478}" type="slidenum">
              <a:rPr lang="en-US"/>
              <a:pPr>
                <a:defRPr/>
              </a:pPr>
              <a:t>12</a:t>
            </a:fld>
            <a:endParaRPr lang="en-US"/>
          </a:p>
        </p:txBody>
      </p:sp>
      <p:sp>
        <p:nvSpPr>
          <p:cNvPr id="309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9651" name="Rectangle 3"/>
          <p:cNvSpPr>
            <a:spLocks noGrp="1" noChangeArrowheads="1"/>
          </p:cNvSpPr>
          <p:nvPr>
            <p:ph type="body" idx="1"/>
          </p:nvPr>
        </p:nvSpPr>
        <p:spPr/>
        <p:txBody>
          <a:bodyPr/>
          <a:lstStyle/>
          <a:p>
            <a:pPr eaLnBrk="1" hangingPunct="1">
              <a:defRPr/>
            </a:pPr>
            <a:r>
              <a:rPr lang="en-US" dirty="0">
                <a:cs typeface="+mn-cs"/>
              </a:rPr>
              <a:t>Source: Ian Taylor</a:t>
            </a:r>
          </a:p>
          <a:p>
            <a:pPr eaLnBrk="1" hangingPunct="1">
              <a:defRPr/>
            </a:pPr>
            <a:r>
              <a:rPr lang="en-US" dirty="0">
                <a:cs typeface="+mn-cs"/>
              </a:rPr>
              <a:t>Wide-ranging scientist with writings in mathematics, zoology, botany, astronomy and physics</a:t>
            </a:r>
          </a:p>
          <a:p>
            <a:pPr eaLnBrk="1" hangingPunct="1">
              <a:defRPr/>
            </a:pPr>
            <a:r>
              <a:rPr lang="en-US" dirty="0">
                <a:cs typeface="+mn-cs"/>
              </a:rPr>
              <a:t>Based on cooling experiments with various metal balls he estimated that the earth was about </a:t>
            </a:r>
            <a:r>
              <a:rPr lang="en-US" b="1" dirty="0">
                <a:cs typeface="+mn-cs"/>
              </a:rPr>
              <a:t>75,000 years old</a:t>
            </a:r>
            <a:r>
              <a:rPr lang="en-US" dirty="0">
                <a:cs typeface="+mn-cs"/>
              </a:rPr>
              <a:t>.  But based on his limited knowledge of sedimentary rocks he estimated as long as </a:t>
            </a:r>
            <a:r>
              <a:rPr lang="en-US" b="1" dirty="0">
                <a:cs typeface="+mn-cs"/>
              </a:rPr>
              <a:t>3 million years</a:t>
            </a:r>
            <a:r>
              <a:rPr lang="en-US" dirty="0">
                <a:cs typeface="+mn-cs"/>
              </a:rPr>
              <a:t> for the formation of the earth (the latter figure was only in his manuscript—the published version of the book had the lower number).  Though he attempted to say that his seven epochs of earth history could be seven figurative days of creation, his views were not even acceptable to the Catholic authorities in France, who forced him to recant in writing everything in his works that contradicted the Biblical account of creation.</a:t>
            </a:r>
          </a:p>
          <a:p>
            <a:pPr eaLnBrk="1" hangingPunct="1">
              <a:defRPr/>
            </a:pPr>
            <a:r>
              <a:rPr lang="en-US" dirty="0">
                <a:cs typeface="+mn-cs"/>
              </a:rPr>
              <a:t>He believed that a comet slammed into the sun breaking off material that became the planets.  Part of the early earth broke off to become our moon.  He believed in spontaneous generation of the first forms of life.</a:t>
            </a:r>
          </a:p>
          <a:p>
            <a:pPr eaLnBrk="1" hangingPunct="1">
              <a:defRPr/>
            </a:pPr>
            <a:r>
              <a:rPr lang="en-US" dirty="0">
                <a:cs typeface="+mn-cs"/>
              </a:rPr>
              <a:t>Comparing a metal ball to the earth to estimate age is like comparing bananas to alligators.  Both are long and narrow.  A banana reaches its full size in about 3**** months and since the alligator is about 25**** times longer than a banana it must take 12.5**** years for the alligator to reach full size.  In fact, it takes ******</a:t>
            </a:r>
          </a:p>
          <a:p>
            <a:pPr eaLnBrk="1" hangingPunct="1">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29EE72-27F4-344C-A16E-C108AF9EA15C}" type="slidenum">
              <a:rPr lang="en-US"/>
              <a:pPr>
                <a:defRPr/>
              </a:pPr>
              <a:t>13</a:t>
            </a:fld>
            <a:endParaRPr lang="en-US"/>
          </a:p>
        </p:txBody>
      </p:sp>
      <p:sp>
        <p:nvSpPr>
          <p:cNvPr id="3100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0675" name="Rectangle 3"/>
          <p:cNvSpPr>
            <a:spLocks noGrp="1" noChangeArrowheads="1"/>
          </p:cNvSpPr>
          <p:nvPr>
            <p:ph type="body" idx="1"/>
          </p:nvPr>
        </p:nvSpPr>
        <p:spPr/>
        <p:txBody>
          <a:bodyPr/>
          <a:lstStyle/>
          <a:p>
            <a:pPr eaLnBrk="1" hangingPunct="1">
              <a:spcBef>
                <a:spcPct val="50000"/>
              </a:spcBef>
              <a:defRPr/>
            </a:pPr>
            <a:r>
              <a:rPr lang="en-US" b="1">
                <a:solidFill>
                  <a:schemeClr val="bg1"/>
                </a:solidFill>
                <a:cs typeface="+mn-cs"/>
              </a:rPr>
              <a:t>Source: The Historical Perspective (Milton Keynes: Open University Press, 1973), p. 51.</a:t>
            </a: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BA76FF-A62E-F94D-B4DC-121E880FCBDE}" type="slidenum">
              <a:rPr lang="en-US"/>
              <a:pPr>
                <a:defRPr/>
              </a:pPr>
              <a:t>14</a:t>
            </a:fld>
            <a:endParaRPr lang="en-US"/>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31971" name="Rectangle 3"/>
          <p:cNvSpPr>
            <a:spLocks noGrp="1" noChangeArrowheads="1"/>
          </p:cNvSpPr>
          <p:nvPr>
            <p:ph type="body" idx="1"/>
          </p:nvPr>
        </p:nvSpPr>
        <p:spPr/>
        <p:txBody>
          <a:bodyPr/>
          <a:lstStyle/>
          <a:p>
            <a:pPr eaLnBrk="1" hangingPunct="1">
              <a:defRPr/>
            </a:pPr>
            <a:r>
              <a:rPr lang="en-US" dirty="0">
                <a:cs typeface="+mn-cs"/>
              </a:rPr>
              <a:t>This hypothesis has no observational or experimental support, but it speculates that “the solar system was once a hot, spinning gas cloud, which over long ages gradually cooled and condensed to form the planets” (</a:t>
            </a:r>
            <a:r>
              <a:rPr lang="en-US" dirty="0" err="1">
                <a:cs typeface="+mn-cs"/>
              </a:rPr>
              <a:t>Morternson</a:t>
            </a:r>
            <a:r>
              <a:rPr lang="en-US" dirty="0">
                <a:cs typeface="+mn-cs"/>
              </a:rPr>
              <a:t>, CTGWG, 81-82).</a:t>
            </a:r>
          </a:p>
          <a:p>
            <a:pPr eaLnBrk="1" hangingPunct="1">
              <a:defRPr/>
            </a:pPr>
            <a:endParaRPr lang="en-US" dirty="0">
              <a:cs typeface="+mn-cs"/>
            </a:endParaRPr>
          </a:p>
          <a:p>
            <a:pPr eaLnBrk="1" hangingPunct="1">
              <a:defRPr/>
            </a:pPr>
            <a:r>
              <a:rPr lang="en-US" dirty="0">
                <a:cs typeface="+mn-cs"/>
              </a:rPr>
              <a:t>Picture from Roy A. Gallant, </a:t>
            </a:r>
            <a:r>
              <a:rPr lang="en-US" i="1" dirty="0">
                <a:cs typeface="+mn-cs"/>
              </a:rPr>
              <a:t>National Geographic Picture Atlas of Our Universe</a:t>
            </a:r>
            <a:r>
              <a:rPr lang="en-US" dirty="0">
                <a:cs typeface="+mn-cs"/>
              </a:rPr>
              <a:t> (Wash. DC: National Geographic Society, 1986), p. 38.  Similar to the diagram in Robert A. Wallace, Jack L. King and Gerald P. Sanders, </a:t>
            </a:r>
            <a:r>
              <a:rPr lang="en-US" i="1" dirty="0">
                <a:cs typeface="+mn-cs"/>
              </a:rPr>
              <a:t>Biology: the Science of Life</a:t>
            </a:r>
            <a:r>
              <a:rPr lang="en-US" dirty="0">
                <a:cs typeface="+mn-cs"/>
              </a:rPr>
              <a:t> (Glenview, IL: Scott, </a:t>
            </a:r>
            <a:r>
              <a:rPr lang="en-US" dirty="0" err="1">
                <a:cs typeface="+mn-cs"/>
              </a:rPr>
              <a:t>Foresman</a:t>
            </a:r>
            <a:r>
              <a:rPr lang="en-US" dirty="0">
                <a:cs typeface="+mn-cs"/>
              </a:rPr>
              <a:t> &amp; Co., 1986), p. 426.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CE2BCF-080F-1744-A0A2-E7E2353C56A0}" type="slidenum">
              <a:rPr lang="en-US"/>
              <a:pPr>
                <a:defRPr/>
              </a:pPr>
              <a:t>15</a:t>
            </a:fld>
            <a:endParaRPr lang="en-US"/>
          </a:p>
        </p:txBody>
      </p:sp>
      <p:sp>
        <p:nvSpPr>
          <p:cNvPr id="310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1699" name="Rectangle 3"/>
          <p:cNvSpPr>
            <a:spLocks noGrp="1" noChangeArrowheads="1"/>
          </p:cNvSpPr>
          <p:nvPr>
            <p:ph type="body" idx="1"/>
          </p:nvPr>
        </p:nvSpPr>
        <p:spPr/>
        <p:txBody>
          <a:bodyPr/>
          <a:lstStyle/>
          <a:p>
            <a:pPr eaLnBrk="1" hangingPunct="1">
              <a:spcBef>
                <a:spcPct val="50000"/>
              </a:spcBef>
              <a:defRPr/>
            </a:pPr>
            <a:r>
              <a:rPr lang="en-US" b="1" dirty="0">
                <a:solidFill>
                  <a:schemeClr val="bg1"/>
                </a:solidFill>
                <a:cs typeface="+mn-cs"/>
              </a:rPr>
              <a:t>Biological evolution 50 years before Darwin</a:t>
            </a:r>
          </a:p>
          <a:p>
            <a:pPr eaLnBrk="1" hangingPunct="1">
              <a:spcBef>
                <a:spcPct val="50000"/>
              </a:spcBef>
              <a:defRPr/>
            </a:pPr>
            <a:endParaRPr lang="en-US" b="1" dirty="0">
              <a:solidFill>
                <a:schemeClr val="bg1"/>
              </a:solidFill>
              <a:cs typeface="+mn-cs"/>
            </a:endParaRPr>
          </a:p>
          <a:p>
            <a:pPr eaLnBrk="1" hangingPunct="1">
              <a:spcBef>
                <a:spcPct val="50000"/>
              </a:spcBef>
              <a:defRPr/>
            </a:pPr>
            <a:r>
              <a:rPr lang="en-US" b="1" dirty="0">
                <a:solidFill>
                  <a:schemeClr val="bg1"/>
                </a:solidFill>
                <a:cs typeface="+mn-cs"/>
              </a:rPr>
              <a:t>Source: Ian Taylor</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9A164-7DBA-3E4F-8BB4-24E73F35EC96}" type="slidenum">
              <a:rPr lang="en-US"/>
              <a:pPr>
                <a:defRPr/>
              </a:pPr>
              <a:t>16</a:t>
            </a:fld>
            <a:endParaRPr lang="en-US"/>
          </a:p>
        </p:txBody>
      </p:sp>
      <p:sp>
        <p:nvSpPr>
          <p:cNvPr id="3102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2723" name="Rectangle 3"/>
          <p:cNvSpPr>
            <a:spLocks noGrp="1" noChangeArrowheads="1"/>
          </p:cNvSpPr>
          <p:nvPr>
            <p:ph type="body" idx="1"/>
          </p:nvPr>
        </p:nvSpPr>
        <p:spPr/>
        <p:txBody>
          <a:bodyPr/>
          <a:lstStyle/>
          <a:p>
            <a:pPr eaLnBrk="1" hangingPunct="1">
              <a:spcBef>
                <a:spcPct val="50000"/>
              </a:spcBef>
              <a:defRPr/>
            </a:pPr>
            <a:r>
              <a:rPr lang="en-US" b="1" dirty="0">
                <a:solidFill>
                  <a:schemeClr val="bg1"/>
                </a:solidFill>
                <a:cs typeface="+mn-cs"/>
              </a:rPr>
              <a:t>Source: Ian Taylor</a:t>
            </a:r>
          </a:p>
          <a:p>
            <a:pPr eaLnBrk="1" hangingPunct="1">
              <a:spcBef>
                <a:spcPct val="50000"/>
              </a:spcBef>
              <a:defRPr/>
            </a:pPr>
            <a:r>
              <a:rPr lang="en-US" b="1" dirty="0">
                <a:solidFill>
                  <a:schemeClr val="bg1"/>
                </a:solidFill>
                <a:cs typeface="+mn-cs"/>
              </a:rPr>
              <a:t>Werner was very kind and helpful to his students but extremely dogmatic about this speculative theory of the earth.  As such he had an enormous impact on his students, who swallowed his theory.</a:t>
            </a:r>
          </a:p>
          <a:p>
            <a:pPr eaLnBrk="1" hangingPunct="1">
              <a:spcBef>
                <a:spcPct val="50000"/>
              </a:spcBef>
              <a:defRPr/>
            </a:pPr>
            <a:r>
              <a:rPr lang="en-US" b="1" dirty="0">
                <a:solidFill>
                  <a:schemeClr val="bg1"/>
                </a:solidFill>
                <a:cs typeface="+mn-cs"/>
              </a:rPr>
              <a:t>This book, based on very little observation, presented his theory of the earth of a slowly receding global ocean over a million years to explain the strata.</a:t>
            </a: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379D15-A52F-A849-9188-71EF99BADB6C}" type="slidenum">
              <a:rPr lang="en-US"/>
              <a:pPr>
                <a:defRPr/>
              </a:pPr>
              <a:t>17</a:t>
            </a:fld>
            <a:endParaRPr lang="en-US"/>
          </a:p>
        </p:txBody>
      </p:sp>
      <p:sp>
        <p:nvSpPr>
          <p:cNvPr id="310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3747" name="Rectangle 3"/>
          <p:cNvSpPr>
            <a:spLocks noGrp="1" noChangeArrowheads="1"/>
          </p:cNvSpPr>
          <p:nvPr>
            <p:ph type="body" idx="1"/>
          </p:nvPr>
        </p:nvSpPr>
        <p:spPr/>
        <p:txBody>
          <a:bodyPr/>
          <a:lstStyle/>
          <a:p>
            <a:pPr eaLnBrk="1" hangingPunct="1">
              <a:spcBef>
                <a:spcPct val="50000"/>
              </a:spcBef>
            </a:pPr>
            <a:r>
              <a:rPr lang="en-US" b="1">
                <a:solidFill>
                  <a:schemeClr val="bg1"/>
                </a:solidFill>
              </a:rPr>
              <a:t>He proposed that the continents were slowly being receded into the oceans.  “These sediments gradually hardened by the internal heat of the earth and then raised by convulsions to become new landmasses, which would eventually be eroded into the oceans, hardened and elevated. So in his view, earth history was cyclical, and in a famous statement which brought the charge of atheism from many of his contemporaries he said that he could find no evidence of a beginning in the rock record, which made earth history indefinitely long. He too pay little attention to the fossils in the rocks” (Mortenson, CTGWG, 82).</a:t>
            </a:r>
          </a:p>
          <a:p>
            <a:pPr eaLnBrk="1" hangingPunct="1">
              <a:spcBef>
                <a:spcPct val="50000"/>
              </a:spcBef>
            </a:pPr>
            <a:endParaRPr lang="en-US" b="1">
              <a:solidFill>
                <a:schemeClr val="bg1"/>
              </a:solidFill>
            </a:endParaRPr>
          </a:p>
          <a:p>
            <a:pPr eaLnBrk="1" hangingPunct="1">
              <a:spcBef>
                <a:spcPct val="50000"/>
              </a:spcBef>
            </a:pPr>
            <a:r>
              <a:rPr lang="en-US" b="1">
                <a:solidFill>
                  <a:schemeClr val="bg1"/>
                </a:solidFill>
              </a:rPr>
              <a:t>Source: unknown</a:t>
            </a:r>
          </a:p>
          <a:p>
            <a:pPr eaLnBrk="1" hangingPunct="1">
              <a:spcBef>
                <a:spcPct val="50000"/>
              </a:spcBef>
            </a:pPr>
            <a:r>
              <a:rPr lang="en-US" b="1">
                <a:solidFill>
                  <a:schemeClr val="bg1"/>
                </a:solidFill>
              </a:rPr>
              <a:t>Hutton</a:t>
            </a:r>
            <a:r>
              <a:rPr lang="fr-FR" altLang="ja-JP" b="1">
                <a:solidFill>
                  <a:schemeClr val="bg1"/>
                </a:solidFill>
              </a:rPr>
              <a:t>'</a:t>
            </a:r>
            <a:r>
              <a:rPr lang="en-US" b="1">
                <a:solidFill>
                  <a:schemeClr val="bg1"/>
                </a:solidFill>
              </a:rPr>
              <a:t>s theory written in incomprehensible English was </a:t>
            </a:r>
            <a:r>
              <a:rPr lang="ja-JP" altLang="en-US" b="1">
                <a:solidFill>
                  <a:schemeClr val="bg1"/>
                </a:solidFill>
              </a:rPr>
              <a:t>“</a:t>
            </a:r>
            <a:r>
              <a:rPr lang="en-US" altLang="ja-JP" b="1">
                <a:solidFill>
                  <a:schemeClr val="bg1"/>
                </a:solidFill>
              </a:rPr>
              <a:t>translated</a:t>
            </a:r>
            <a:r>
              <a:rPr lang="ja-JP" altLang="en-US" b="1">
                <a:solidFill>
                  <a:schemeClr val="bg1"/>
                </a:solidFill>
              </a:rPr>
              <a:t>”</a:t>
            </a:r>
            <a:r>
              <a:rPr lang="en-US" altLang="ja-JP" b="1">
                <a:solidFill>
                  <a:schemeClr val="bg1"/>
                </a:solidFill>
              </a:rPr>
              <a:t> by John Playfair (mathematician at Univ. of Edinburgh) in </a:t>
            </a:r>
            <a:r>
              <a:rPr lang="en-US" altLang="ja-JP" b="1" i="1">
                <a:solidFill>
                  <a:schemeClr val="bg1"/>
                </a:solidFill>
              </a:rPr>
              <a:t>Illustrations of the Huttonian Theory of the Earth</a:t>
            </a:r>
            <a:r>
              <a:rPr lang="en-US" altLang="ja-JP" b="1">
                <a:solidFill>
                  <a:schemeClr val="bg1"/>
                </a:solidFill>
              </a:rPr>
              <a:t> (Edinburgh, 1802)</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504F08-2D3D-114C-B2B2-4D1ED5DE6081}" type="slidenum">
              <a:rPr lang="en-US"/>
              <a:pPr>
                <a:defRPr/>
              </a:pPr>
              <a:t>18</a:t>
            </a:fld>
            <a:endParaRPr lang="en-US"/>
          </a:p>
        </p:txBody>
      </p:sp>
      <p:sp>
        <p:nvSpPr>
          <p:cNvPr id="3104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4771" name="Rectangle 3"/>
          <p:cNvSpPr>
            <a:spLocks noGrp="1" noChangeArrowheads="1"/>
          </p:cNvSpPr>
          <p:nvPr>
            <p:ph type="body" idx="1"/>
          </p:nvPr>
        </p:nvSpPr>
        <p:spPr/>
        <p:txBody>
          <a:bodyPr/>
          <a:lstStyle/>
          <a:p>
            <a:pPr eaLnBrk="1" hangingPunct="1">
              <a:spcBef>
                <a:spcPct val="50000"/>
              </a:spcBef>
              <a:defRPr/>
            </a:pPr>
            <a:r>
              <a:rPr lang="en-US" b="1">
                <a:solidFill>
                  <a:schemeClr val="bg1"/>
                </a:solidFill>
                <a:cs typeface="+mn-cs"/>
              </a:rPr>
              <a:t>Source: </a:t>
            </a:r>
            <a:r>
              <a:rPr lang="en-US" b="1" i="1">
                <a:solidFill>
                  <a:schemeClr val="bg1"/>
                </a:solidFill>
                <a:cs typeface="+mn-cs"/>
              </a:rPr>
              <a:t>The Historical Perspective</a:t>
            </a:r>
            <a:r>
              <a:rPr lang="en-US" b="1">
                <a:solidFill>
                  <a:schemeClr val="bg1"/>
                </a:solidFill>
                <a:cs typeface="+mn-cs"/>
              </a:rPr>
              <a:t> (Milton Keynes: Open University Press, 1973), p. 68.</a:t>
            </a:r>
          </a:p>
          <a:p>
            <a:pPr eaLnBrk="1" hangingPunct="1">
              <a:defRPr/>
            </a:pPr>
            <a:r>
              <a:rPr lang="en-US">
                <a:cs typeface="+mn-cs"/>
              </a:rPr>
              <a:t>He believed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0D467E-C6A3-114C-B7FD-ADB2529CD393}" type="slidenum">
              <a:rPr lang="en-US"/>
              <a:pPr>
                <a:defRPr/>
              </a:pPr>
              <a:t>19</a:t>
            </a:fld>
            <a:endParaRPr lang="en-US"/>
          </a:p>
        </p:txBody>
      </p:sp>
      <p:sp>
        <p:nvSpPr>
          <p:cNvPr id="3105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5795" name="Rectangle 3"/>
          <p:cNvSpPr>
            <a:spLocks noGrp="1" noChangeArrowheads="1"/>
          </p:cNvSpPr>
          <p:nvPr>
            <p:ph type="body" idx="1"/>
          </p:nvPr>
        </p:nvSpPr>
        <p:spPr/>
        <p:txBody>
          <a:bodyPr/>
          <a:lstStyle/>
          <a:p>
            <a:pPr eaLnBrk="1" hangingPunct="1">
              <a:spcBef>
                <a:spcPct val="50000"/>
              </a:spcBef>
              <a:defRPr/>
            </a:pPr>
            <a:r>
              <a:rPr lang="en-US" dirty="0">
                <a:solidFill>
                  <a:schemeClr val="bg1"/>
                </a:solidFill>
                <a:cs typeface="+mn-cs"/>
              </a:rPr>
              <a:t>He was very involved in road work and discovered fossils on the way.  He compared fossils from different places to estimate their age based on the rock layer.</a:t>
            </a:r>
          </a:p>
          <a:p>
            <a:pPr eaLnBrk="1" hangingPunct="1">
              <a:spcBef>
                <a:spcPct val="50000"/>
              </a:spcBef>
              <a:defRPr/>
            </a:pPr>
            <a:endParaRPr lang="en-US" dirty="0">
              <a:solidFill>
                <a:schemeClr val="bg1"/>
              </a:solidFill>
              <a:cs typeface="+mn-cs"/>
            </a:endParaRPr>
          </a:p>
          <a:p>
            <a:pPr eaLnBrk="1" hangingPunct="1">
              <a:spcBef>
                <a:spcPct val="50000"/>
              </a:spcBef>
              <a:defRPr/>
            </a:pPr>
            <a:r>
              <a:rPr lang="en-US" dirty="0">
                <a:solidFill>
                  <a:schemeClr val="bg1"/>
                </a:solidFill>
              </a:rPr>
              <a:t>Source: </a:t>
            </a:r>
            <a:r>
              <a:rPr lang="en-US" i="1" dirty="0">
                <a:solidFill>
                  <a:schemeClr val="bg1"/>
                </a:solidFill>
              </a:rPr>
              <a:t>The Age of the Earth</a:t>
            </a:r>
            <a:r>
              <a:rPr lang="en-US" dirty="0">
                <a:solidFill>
                  <a:schemeClr val="bg1"/>
                </a:solidFill>
              </a:rPr>
              <a:t> (London: Institute of Geological Sciences), p. 8. </a:t>
            </a: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1A7B01-E352-9D48-8FCC-3568B0046040}" type="slidenum">
              <a:rPr lang="en-US"/>
              <a:pPr>
                <a:defRPr/>
              </a:pPr>
              <a:t>2</a:t>
            </a:fld>
            <a:endParaRPr lang="en-US"/>
          </a:p>
        </p:txBody>
      </p:sp>
      <p:sp>
        <p:nvSpPr>
          <p:cNvPr id="313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1395"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5254CD-7376-2F45-9E38-205D3E3D48AC}" type="slidenum">
              <a:rPr lang="en-US"/>
              <a:pPr>
                <a:defRPr/>
              </a:pPr>
              <a:t>20</a:t>
            </a:fld>
            <a:endParaRPr lang="en-US"/>
          </a:p>
        </p:txBody>
      </p:sp>
      <p:sp>
        <p:nvSpPr>
          <p:cNvPr id="3106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eaLnBrk="1" hangingPunct="1">
              <a:spcBef>
                <a:spcPct val="50000"/>
              </a:spcBef>
              <a:defRPr/>
            </a:pPr>
            <a:r>
              <a:rPr lang="en-US" b="1" dirty="0">
                <a:solidFill>
                  <a:schemeClr val="bg1"/>
                </a:solidFill>
                <a:cs typeface="+mn-cs"/>
              </a:rPr>
              <a:t>He invented the theory of uniformitarianism that taught the age of the earth by assuming that the present erosion rate has always been the same in the past.</a:t>
            </a:r>
          </a:p>
          <a:p>
            <a:pPr eaLnBrk="1" hangingPunct="1">
              <a:spcBef>
                <a:spcPct val="50000"/>
              </a:spcBef>
              <a:defRPr/>
            </a:pPr>
            <a:endParaRPr lang="en-US" b="1" dirty="0">
              <a:solidFill>
                <a:schemeClr val="bg1"/>
              </a:solidFill>
              <a:cs typeface="+mn-cs"/>
            </a:endParaRPr>
          </a:p>
          <a:p>
            <a:pPr eaLnBrk="1" hangingPunct="1">
              <a:spcBef>
                <a:spcPct val="50000"/>
              </a:spcBef>
              <a:defRPr/>
            </a:pPr>
            <a:r>
              <a:rPr lang="en-US" b="1" dirty="0">
                <a:solidFill>
                  <a:schemeClr val="bg1"/>
                </a:solidFill>
                <a:cs typeface="+mn-cs"/>
              </a:rPr>
              <a:t>Source: Ian Taylor</a:t>
            </a: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EA2659-89F0-6040-9098-09F28A333213}" type="slidenum">
              <a:rPr lang="en-US"/>
              <a:pPr>
                <a:defRPr/>
              </a:pPr>
              <a:t>21</a:t>
            </a:fld>
            <a:endParaRPr lang="en-US"/>
          </a:p>
        </p:txBody>
      </p:sp>
      <p:sp>
        <p:nvSpPr>
          <p:cNvPr id="214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6307" name="Rectangle 3"/>
          <p:cNvSpPr>
            <a:spLocks noGrp="1" noChangeArrowheads="1"/>
          </p:cNvSpPr>
          <p:nvPr>
            <p:ph type="body" idx="1"/>
          </p:nvPr>
        </p:nvSpPr>
        <p:spPr/>
        <p:txBody>
          <a:bodyPr/>
          <a:lstStyle/>
          <a:p>
            <a:pPr eaLnBrk="1" hangingPunct="1">
              <a:defRPr/>
            </a:pPr>
            <a:r>
              <a:rPr lang="en-US" dirty="0">
                <a:cs typeface="+mn-cs"/>
              </a:rPr>
              <a:t>Buffon</a:t>
            </a:r>
            <a:r>
              <a:rPr lang="fr-FR" dirty="0">
                <a:cs typeface="+mn-cs"/>
              </a:rPr>
              <a:t>'</a:t>
            </a:r>
            <a:r>
              <a:rPr lang="en-US" dirty="0">
                <a:cs typeface="+mn-cs"/>
              </a:rPr>
              <a:t>s private notes indicate that he thought the earth was actually about a million years old, but he never published this as the Catholic Church already felt his 75,000 year estimate to be in conflict with Scripture.</a:t>
            </a:r>
          </a:p>
          <a:p>
            <a:pPr eaLnBrk="1" hangingPunct="1">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7E619D-0E40-7D46-B57E-3217657F5426}" type="slidenum">
              <a:rPr lang="en-US"/>
              <a:pPr>
                <a:defRPr/>
              </a:pPr>
              <a:t>22</a:t>
            </a:fld>
            <a:endParaRPr lang="en-US"/>
          </a:p>
        </p:txBody>
      </p:sp>
      <p:sp>
        <p:nvSpPr>
          <p:cNvPr id="270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63" name="Rectangle 3"/>
          <p:cNvSpPr>
            <a:spLocks noGrp="1" noChangeArrowheads="1"/>
          </p:cNvSpPr>
          <p:nvPr>
            <p:ph type="body" idx="1"/>
          </p:nvPr>
        </p:nvSpPr>
        <p:spPr/>
        <p:txBody>
          <a:bodyPr/>
          <a:lstStyle/>
          <a:p>
            <a:pPr eaLnBrk="1" hangingPunct="1">
              <a:defRPr/>
            </a:pPr>
            <a:r>
              <a:rPr lang="en-US" dirty="0">
                <a:cs typeface="+mn-cs"/>
              </a:rPr>
              <a:t>SB = Supernatural Beginning</a:t>
            </a:r>
          </a:p>
          <a:p>
            <a:pPr eaLnBrk="1" hangingPunct="1">
              <a:defRPr/>
            </a:pPr>
            <a:r>
              <a:rPr lang="en-US" dirty="0">
                <a:cs typeface="+mn-cs"/>
              </a:rPr>
              <a:t>C = Catastrophic flood</a:t>
            </a:r>
          </a:p>
          <a:p>
            <a:pPr eaLnBrk="1" hangingPunct="1">
              <a:defRPr/>
            </a:pPr>
            <a:r>
              <a:rPr lang="en-US" dirty="0">
                <a:cs typeface="+mn-cs"/>
              </a:rPr>
              <a:t>P = Present</a:t>
            </a:r>
          </a:p>
          <a:p>
            <a:pPr eaLnBrk="1" hangingPunct="1">
              <a:defRPr/>
            </a:pPr>
            <a:r>
              <a:rPr lang="en-US" dirty="0">
                <a:cs typeface="+mn-cs"/>
              </a:rPr>
              <a:t>SCW = Supernatural Creation Week</a:t>
            </a:r>
          </a:p>
          <a:p>
            <a:pPr eaLnBrk="1" hangingPunct="1">
              <a:defRPr/>
            </a:pPr>
            <a:r>
              <a:rPr lang="en-US" dirty="0">
                <a:cs typeface="+mn-cs"/>
              </a:rPr>
              <a:t>F = Flood (Noah</a:t>
            </a:r>
            <a:r>
              <a:rPr lang="fr-FR" dirty="0">
                <a:cs typeface="+mn-cs"/>
              </a:rPr>
              <a:t>'</a:t>
            </a:r>
            <a:r>
              <a:rPr lang="en-US" dirty="0">
                <a:cs typeface="+mn-cs"/>
              </a:rPr>
              <a: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EF301D-0077-D447-8E7B-4ADB12817871}" type="slidenum">
              <a:rPr lang="en-US"/>
              <a:pPr>
                <a:defRPr/>
              </a:pPr>
              <a:t>23</a:t>
            </a:fld>
            <a:endParaRPr lang="en-US"/>
          </a:p>
        </p:txBody>
      </p:sp>
      <p:sp>
        <p:nvSpPr>
          <p:cNvPr id="3107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7843" name="Rectangle 3"/>
          <p:cNvSpPr>
            <a:spLocks noGrp="1" noChangeArrowheads="1"/>
          </p:cNvSpPr>
          <p:nvPr>
            <p:ph type="body" idx="1"/>
          </p:nvPr>
        </p:nvSpPr>
        <p:spPr/>
        <p:txBody>
          <a:bodyPr/>
          <a:lstStyle/>
          <a:p>
            <a:pPr eaLnBrk="1" hangingPunct="1">
              <a:defRPr/>
            </a:pPr>
            <a:r>
              <a:rPr lang="en-US" b="1" dirty="0">
                <a:solidFill>
                  <a:schemeClr val="bg1"/>
                </a:solidFill>
                <a:cs typeface="+mn-cs"/>
              </a:rPr>
              <a:t>Source: Ian Taylor</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867306-D31E-1C44-AA79-7A8ACCCFE24E}" type="slidenum">
              <a:rPr lang="en-US"/>
              <a:pPr>
                <a:defRPr/>
              </a:pPr>
              <a:t>24</a:t>
            </a:fld>
            <a:endParaRPr lang="en-US"/>
          </a:p>
        </p:txBody>
      </p:sp>
      <p:sp>
        <p:nvSpPr>
          <p:cNvPr id="3123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3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F812B-056A-4240-B169-8A49EADF37D3}" type="slidenum">
              <a:rPr lang="en-US"/>
              <a:pPr>
                <a:defRPr/>
              </a:pPr>
              <a:t>25</a:t>
            </a:fld>
            <a:endParaRPr lang="en-US"/>
          </a:p>
        </p:txBody>
      </p:sp>
      <p:sp>
        <p:nvSpPr>
          <p:cNvPr id="3108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8867" name="Rectangle 3"/>
          <p:cNvSpPr>
            <a:spLocks noGrp="1" noChangeArrowheads="1"/>
          </p:cNvSpPr>
          <p:nvPr>
            <p:ph type="body" idx="1"/>
          </p:nvPr>
        </p:nvSpPr>
        <p:spPr/>
        <p:txBody>
          <a:bodyPr/>
          <a:lstStyle/>
          <a:p>
            <a:pPr eaLnBrk="1" hangingPunct="1">
              <a:defRPr/>
            </a:pPr>
            <a:r>
              <a:rPr lang="en-US" dirty="0">
                <a:cs typeface="+mn-cs"/>
              </a:rPr>
              <a:t>Just before his death by suicide, he switched to the Day-Age Theory</a:t>
            </a:r>
          </a:p>
          <a:p>
            <a:pPr eaLnBrk="1" hangingPunct="1">
              <a:defRPr/>
            </a:pPr>
            <a:endParaRPr lang="en-US" dirty="0">
              <a:cs typeface="+mn-cs"/>
            </a:endParaRPr>
          </a:p>
          <a:p>
            <a:pPr eaLnBrk="1" hangingPunct="1">
              <a:defRPr/>
            </a:pPr>
            <a:r>
              <a:rPr lang="en-US" dirty="0">
                <a:cs typeface="+mn-cs"/>
              </a:rPr>
              <a:t>Source: Ian Taylor</a:t>
            </a:r>
          </a:p>
          <a:p>
            <a:pPr eaLnBrk="1" hangingPunct="1">
              <a:defRPr/>
            </a:pP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993E9E-28B4-0447-8883-D595D07CF2AE}" type="slidenum">
              <a:rPr lang="en-US"/>
              <a:pPr>
                <a:defRPr/>
              </a:pPr>
              <a:t>26</a:t>
            </a:fld>
            <a:endParaRPr lang="en-US"/>
          </a:p>
        </p:txBody>
      </p:sp>
      <p:sp>
        <p:nvSpPr>
          <p:cNvPr id="3109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9891" name="Rectangle 3"/>
          <p:cNvSpPr>
            <a:spLocks noGrp="1" noChangeArrowheads="1"/>
          </p:cNvSpPr>
          <p:nvPr>
            <p:ph type="body" idx="1"/>
          </p:nvPr>
        </p:nvSpPr>
        <p:spPr/>
        <p:txBody>
          <a:bodyPr/>
          <a:lstStyle/>
          <a:p>
            <a:pPr eaLnBrk="1" hangingPunct="1">
              <a:defRPr/>
            </a:pPr>
            <a:r>
              <a:rPr lang="en-US">
                <a:cs typeface="+mn-cs"/>
              </a:rPr>
              <a:t>Source: Ian Taylor</a:t>
            </a:r>
          </a:p>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1BBC30-13F8-664F-BA70-AE840D8CEAF5}" type="slidenum">
              <a:rPr lang="en-US"/>
              <a:pPr>
                <a:defRPr/>
              </a:pPr>
              <a:t>27</a:t>
            </a:fld>
            <a:endParaRPr lang="en-US"/>
          </a:p>
        </p:txBody>
      </p:sp>
      <p:sp>
        <p:nvSpPr>
          <p:cNvPr id="3110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0915" name="Rectangle 3"/>
          <p:cNvSpPr>
            <a:spLocks noGrp="1" noChangeArrowheads="1"/>
          </p:cNvSpPr>
          <p:nvPr>
            <p:ph type="body" idx="1"/>
          </p:nvPr>
        </p:nvSpPr>
        <p:spPr/>
        <p:txBody>
          <a:bodyPr/>
          <a:lstStyle/>
          <a:p>
            <a:pPr eaLnBrk="1" hangingPunct="1">
              <a:defRPr/>
            </a:pPr>
            <a:r>
              <a:rPr lang="en-US" dirty="0">
                <a:cs typeface="+mn-cs"/>
              </a:rPr>
              <a:t>Fleming published his idea in a journal article in </a:t>
            </a:r>
            <a:r>
              <a:rPr lang="en-US" b="1" dirty="0">
                <a:cs typeface="+mn-cs"/>
              </a:rPr>
              <a:t>1826</a:t>
            </a:r>
            <a:r>
              <a:rPr lang="en-US" dirty="0">
                <a:cs typeface="+mn-cs"/>
              </a:rPr>
              <a:t>.  He said the Bible describes a tranquil flood that </a:t>
            </a:r>
            <a:r>
              <a:rPr lang="en-US" dirty="0" err="1">
                <a:cs typeface="+mn-cs"/>
              </a:rPr>
              <a:t>didn</a:t>
            </a:r>
            <a:r>
              <a:rPr lang="fr-FR" altLang="ja-JP" dirty="0">
                <a:latin typeface="Arial"/>
                <a:cs typeface="+mn-cs"/>
              </a:rPr>
              <a:t>'</a:t>
            </a:r>
            <a:r>
              <a:rPr lang="en-US" dirty="0">
                <a:cs typeface="+mn-cs"/>
              </a:rPr>
              <a:t>t displace the plants or </a:t>
            </a:r>
            <a:r>
              <a:rPr lang="en-US" b="1" dirty="0">
                <a:cs typeface="+mn-cs"/>
              </a:rPr>
              <a:t>even the soil</a:t>
            </a:r>
            <a:r>
              <a:rPr lang="en-US" dirty="0">
                <a:cs typeface="+mn-cs"/>
              </a:rPr>
              <a:t> and therefore would have left no geological evidence.  </a:t>
            </a:r>
            <a:r>
              <a:rPr lang="en-US" b="1" dirty="0">
                <a:cs typeface="+mn-cs"/>
              </a:rPr>
              <a:t>Lyell exploited Flemings argument</a:t>
            </a:r>
            <a:r>
              <a:rPr lang="en-US" dirty="0">
                <a:cs typeface="+mn-cs"/>
              </a:rPr>
              <a:t> to say the same, especially noting that the dove found an </a:t>
            </a:r>
            <a:r>
              <a:rPr lang="ja-JP" altLang="en-US" dirty="0">
                <a:latin typeface="Arial"/>
                <a:cs typeface="+mn-cs"/>
              </a:rPr>
              <a:t>“</a:t>
            </a:r>
            <a:r>
              <a:rPr lang="en-US" dirty="0">
                <a:cs typeface="+mn-cs"/>
              </a:rPr>
              <a:t>olive branch</a:t>
            </a:r>
            <a:r>
              <a:rPr lang="ja-JP" altLang="en-US" dirty="0">
                <a:latin typeface="Arial"/>
                <a:cs typeface="+mn-cs"/>
              </a:rPr>
              <a:t>”</a:t>
            </a:r>
            <a:r>
              <a:rPr lang="en-US" dirty="0">
                <a:cs typeface="+mn-cs"/>
              </a:rPr>
              <a:t> (the Bible says </a:t>
            </a:r>
            <a:r>
              <a:rPr lang="ja-JP" altLang="en-US" dirty="0">
                <a:latin typeface="Arial"/>
                <a:cs typeface="+mn-cs"/>
              </a:rPr>
              <a:t>“</a:t>
            </a:r>
            <a:r>
              <a:rPr lang="en-US" dirty="0">
                <a:cs typeface="+mn-cs"/>
              </a:rPr>
              <a:t>olive leaf</a:t>
            </a:r>
            <a:r>
              <a:rPr lang="ja-JP" altLang="en-US" dirty="0">
                <a:latin typeface="Arial"/>
                <a:cs typeface="+mn-cs"/>
              </a:rPr>
              <a:t>”</a:t>
            </a:r>
            <a:r>
              <a:rPr lang="en-US" dirty="0">
                <a:cs typeface="+mn-cs"/>
              </a:rPr>
              <a:t>).</a:t>
            </a:r>
          </a:p>
          <a:p>
            <a:pPr eaLnBrk="1" hangingPunct="1">
              <a:defRPr/>
            </a:pPr>
            <a:endParaRPr lang="en-US" dirty="0">
              <a:cs typeface="+mn-cs"/>
            </a:endParaRPr>
          </a:p>
          <a:p>
            <a:pPr eaLnBrk="1" hangingPunct="1">
              <a:defRPr/>
            </a:pPr>
            <a:r>
              <a:rPr lang="en-US" dirty="0">
                <a:cs typeface="+mn-cs"/>
              </a:rPr>
              <a:t>Picture from http://</a:t>
            </a:r>
            <a:r>
              <a:rPr lang="en-US" dirty="0" err="1">
                <a:cs typeface="+mn-cs"/>
              </a:rPr>
              <a:t>www.bbc.co.uk</a:t>
            </a:r>
            <a:r>
              <a:rPr lang="en-US" dirty="0">
                <a:cs typeface="+mn-cs"/>
              </a:rPr>
              <a:t>/arts/</a:t>
            </a:r>
            <a:r>
              <a:rPr lang="en-US" dirty="0" err="1">
                <a:cs typeface="+mn-cs"/>
              </a:rPr>
              <a:t>yourpaintings</a:t>
            </a:r>
            <a:r>
              <a:rPr lang="en-US" dirty="0">
                <a:cs typeface="+mn-cs"/>
              </a:rPr>
              <a:t>/paintings/professor-john-fleming-17851857-125652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71F4EE-BDD6-914A-8531-14406A4CED16}" type="slidenum">
              <a:rPr lang="en-US"/>
              <a:pPr>
                <a:defRPr/>
              </a:pPr>
              <a:t>28</a:t>
            </a:fld>
            <a:endParaRPr lang="en-US"/>
          </a:p>
        </p:txBody>
      </p:sp>
      <p:sp>
        <p:nvSpPr>
          <p:cNvPr id="311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1939" name="Rectangle 3"/>
          <p:cNvSpPr>
            <a:spLocks noGrp="1" noChangeArrowheads="1"/>
          </p:cNvSpPr>
          <p:nvPr>
            <p:ph type="body" idx="1"/>
          </p:nvPr>
        </p:nvSpPr>
        <p:spPr/>
        <p:txBody>
          <a:bodyPr/>
          <a:lstStyle/>
          <a:p>
            <a:pPr eaLnBrk="1" hangingPunct="1">
              <a:defRPr/>
            </a:pPr>
            <a:r>
              <a:rPr lang="en-US" dirty="0">
                <a:cs typeface="+mn-cs"/>
              </a:rPr>
              <a:t>He saw these events only depicted as in Mesopotamia</a:t>
            </a:r>
          </a:p>
          <a:p>
            <a:pPr eaLnBrk="1" hangingPunct="1">
              <a:defRPr/>
            </a:pPr>
            <a:endParaRPr lang="en-US" dirty="0">
              <a:cs typeface="+mn-cs"/>
            </a:endParaRPr>
          </a:p>
          <a:p>
            <a:pPr eaLnBrk="1" hangingPunct="1">
              <a:defRPr/>
            </a:pPr>
            <a:r>
              <a:rPr lang="en-US" dirty="0">
                <a:cs typeface="+mn-cs"/>
              </a:rPr>
              <a:t>Source: my slide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2EA0FB-6833-FC41-A092-3BFE2AE105AB}" type="slidenum">
              <a:rPr lang="en-US"/>
              <a:pPr>
                <a:defRPr/>
              </a:pPr>
              <a:t>29</a:t>
            </a:fld>
            <a:endParaRPr lang="en-US"/>
          </a:p>
        </p:txBody>
      </p:sp>
      <p:sp>
        <p:nvSpPr>
          <p:cNvPr id="312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4227" name="Rectangle 3"/>
          <p:cNvSpPr>
            <a:spLocks noGrp="1" noChangeArrowheads="1"/>
          </p:cNvSpPr>
          <p:nvPr>
            <p:ph type="body" idx="1"/>
          </p:nvPr>
        </p:nvSpPr>
        <p:spPr/>
        <p:txBody>
          <a:bodyPr/>
          <a:lstStyle/>
          <a:p>
            <a:pPr eaLnBrk="1" hangingPunct="1">
              <a:defRPr/>
            </a:pPr>
            <a:r>
              <a:rPr lang="en-US" dirty="0">
                <a:cs typeface="+mn-cs"/>
              </a:rPr>
              <a:t>This was held at bay somewhat due to the Great Awakening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53FAC3-6CCB-984B-A8AC-0FB4D527AE1A}" type="slidenum">
              <a:rPr lang="en-US"/>
              <a:pPr>
                <a:defRPr/>
              </a:pPr>
              <a:t>3</a:t>
            </a:fld>
            <a:endParaRPr lang="en-US"/>
          </a:p>
        </p:txBody>
      </p:sp>
      <p:sp>
        <p:nvSpPr>
          <p:cNvPr id="211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CF524-3ECF-8F46-8812-F8DF7A853C47}" type="slidenum">
              <a:rPr lang="en-US"/>
              <a:pPr>
                <a:defRPr/>
              </a:pPr>
              <a:t>30</a:t>
            </a:fld>
            <a:endParaRPr lang="en-US"/>
          </a:p>
        </p:txBody>
      </p:sp>
      <p:sp>
        <p:nvSpPr>
          <p:cNvPr id="216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47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5D0C9-9332-D345-B7AE-71CB4D8F9035}" type="slidenum">
              <a:rPr lang="en-US"/>
              <a:pPr>
                <a:defRPr/>
              </a:pPr>
              <a:t>31</a:t>
            </a:fld>
            <a:endParaRPr lang="en-US"/>
          </a:p>
        </p:txBody>
      </p:sp>
      <p:sp>
        <p:nvSpPr>
          <p:cNvPr id="2960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0387" name="Rectangle 3"/>
          <p:cNvSpPr>
            <a:spLocks noGrp="1" noChangeArrowheads="1"/>
          </p:cNvSpPr>
          <p:nvPr>
            <p:ph type="body" idx="1"/>
          </p:nvPr>
        </p:nvSpPr>
        <p:spPr/>
        <p:txBody>
          <a:bodyPr/>
          <a:lstStyle/>
          <a:p>
            <a:pPr eaLnBrk="1" hangingPunct="1">
              <a:defRPr/>
            </a:pPr>
            <a:r>
              <a:rPr lang="en-US" dirty="0">
                <a:cs typeface="+mn-cs"/>
              </a:rPr>
              <a:t>About 30 of these YEC geologists and clergy (some both) defended the Bible against both the catastrophists and uniformitarian defenders.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849ABB-CE43-8E49-B22F-C8675A1B5AF1}" type="slidenum">
              <a:rPr lang="en-US"/>
              <a:pPr>
                <a:defRPr/>
              </a:pPr>
              <a:t>32</a:t>
            </a:fld>
            <a:endParaRPr lang="en-US"/>
          </a:p>
        </p:txBody>
      </p:sp>
      <p:sp>
        <p:nvSpPr>
          <p:cNvPr id="297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72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90F6D80-39A1-B04E-815F-77D9D3AA23CF}" type="slidenum">
              <a:rPr lang="en-US"/>
              <a:pPr>
                <a:defRPr/>
              </a:pPr>
              <a:t>33</a:t>
            </a:fld>
            <a:endParaRPr lang="en-US"/>
          </a:p>
        </p:txBody>
      </p:sp>
      <p:sp>
        <p:nvSpPr>
          <p:cNvPr id="369664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D4FC766C-51D2-E247-92CE-08BDFF2C5774}" type="slidenum">
              <a:rPr lang="en-US" sz="1200" b="0" smtClean="0">
                <a:cs typeface="+mn-cs"/>
              </a:rPr>
              <a:pPr algn="r">
                <a:defRPr/>
              </a:pPr>
              <a:t>33</a:t>
            </a:fld>
            <a:endParaRPr lang="en-US" sz="1200" b="0">
              <a:cs typeface="+mn-cs"/>
            </a:endParaRPr>
          </a:p>
        </p:txBody>
      </p:sp>
      <p:sp>
        <p:nvSpPr>
          <p:cNvPr id="36966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96644" name="Rectangle 3"/>
          <p:cNvSpPr>
            <a:spLocks noGrp="1" noChangeArrowheads="1"/>
          </p:cNvSpPr>
          <p:nvPr>
            <p:ph type="body" idx="1"/>
          </p:nvPr>
        </p:nvSpPr>
        <p:spPr/>
        <p:txBody>
          <a:bodyPr/>
          <a:lstStyle/>
          <a:p>
            <a:pPr eaLnBrk="1" hangingPunct="1">
              <a:defRPr/>
            </a:pPr>
            <a:r>
              <a:rPr lang="en-US" b="1" dirty="0">
                <a:solidFill>
                  <a:schemeClr val="bg1"/>
                </a:solidFill>
                <a:cs typeface="+mn-cs"/>
              </a:rPr>
              <a:t>Grudem, </a:t>
            </a:r>
            <a:r>
              <a:rPr lang="en-US" b="1" i="1" dirty="0">
                <a:solidFill>
                  <a:schemeClr val="bg1"/>
                </a:solidFill>
                <a:cs typeface="+mn-cs"/>
              </a:rPr>
              <a:t>Systematic Theology </a:t>
            </a:r>
            <a:r>
              <a:rPr lang="en-US" b="1" dirty="0">
                <a:solidFill>
                  <a:schemeClr val="bg1"/>
                </a:solidFill>
                <a:cs typeface="+mn-cs"/>
              </a:rPr>
              <a:t>(1994), p 268.</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39B6B8-944B-5C41-8A9B-782E05E292F2}" type="slidenum">
              <a:rPr lang="en-US"/>
              <a:pPr>
                <a:defRPr/>
              </a:pPr>
              <a:t>34</a:t>
            </a:fld>
            <a:endParaRPr lang="en-US"/>
          </a:p>
        </p:txBody>
      </p:sp>
      <p:sp>
        <p:nvSpPr>
          <p:cNvPr id="221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2867" name="Rectangle 3"/>
          <p:cNvSpPr>
            <a:spLocks noGrp="1" noChangeArrowheads="1"/>
          </p:cNvSpPr>
          <p:nvPr>
            <p:ph type="body" idx="1"/>
          </p:nvPr>
        </p:nvSpPr>
        <p:spPr/>
        <p:txBody>
          <a:bodyPr/>
          <a:lstStyle/>
          <a:p>
            <a:pPr eaLnBrk="1" hangingPunct="1">
              <a:defRPr/>
            </a:pPr>
            <a:r>
              <a:rPr lang="en-US" dirty="0">
                <a:cs typeface="+mn-cs"/>
              </a:rPr>
              <a:t>Every one of these men had a bias.  And many Christians who were influenced by these writers became semi-deists in their thinking about the world.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830130-47DC-684B-A72E-412C6B6F2B41}" type="slidenum">
              <a:rPr lang="en-US"/>
              <a:pPr>
                <a:defRPr/>
              </a:pPr>
              <a:t>35</a:t>
            </a:fld>
            <a:endParaRPr lang="en-US"/>
          </a:p>
        </p:txBody>
      </p:sp>
      <p:sp>
        <p:nvSpPr>
          <p:cNvPr id="316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60067" name="Rectangle 3"/>
          <p:cNvSpPr>
            <a:spLocks noGrp="1" noChangeArrowheads="1"/>
          </p:cNvSpPr>
          <p:nvPr>
            <p:ph type="body" idx="1"/>
          </p:nvPr>
        </p:nvSpPr>
        <p:spPr/>
        <p:txBody>
          <a:bodyPr/>
          <a:lstStyle/>
          <a:p>
            <a:pPr eaLnBrk="1" hangingPunct="1">
              <a:defRPr/>
            </a:pPr>
            <a:r>
              <a:rPr lang="en-US" b="1" dirty="0">
                <a:solidFill>
                  <a:srgbClr val="000000"/>
                </a:solidFill>
                <a:cs typeface="+mn-cs"/>
              </a:rPr>
              <a:t>Hutton therefore ruled out any eyewitness account from God.</a:t>
            </a:r>
          </a:p>
          <a:p>
            <a:pPr eaLnBrk="1" hangingPunct="1">
              <a:defRPr/>
            </a:pPr>
            <a:endParaRPr lang="en-US" b="1" dirty="0">
              <a:solidFill>
                <a:srgbClr val="000000"/>
              </a:solidFill>
              <a:cs typeface="+mn-cs"/>
            </a:endParaRPr>
          </a:p>
          <a:p>
            <a:pPr eaLnBrk="1" hangingPunct="1">
              <a:defRPr/>
            </a:pPr>
            <a:r>
              <a:rPr lang="en-US" b="1" dirty="0">
                <a:solidFill>
                  <a:srgbClr val="000000"/>
                </a:solidFill>
                <a:cs typeface="+mn-cs"/>
              </a:rPr>
              <a:t>Original source of last part of quote is James Hutton, </a:t>
            </a:r>
            <a:r>
              <a:rPr lang="en-US" b="1" i="1" dirty="0">
                <a:solidFill>
                  <a:srgbClr val="000000"/>
                </a:solidFill>
                <a:cs typeface="+mn-cs"/>
              </a:rPr>
              <a:t>Theory of the Earth</a:t>
            </a:r>
            <a:r>
              <a:rPr lang="en-US" b="1" dirty="0">
                <a:solidFill>
                  <a:srgbClr val="000000"/>
                </a:solidFill>
                <a:cs typeface="+mn-cs"/>
              </a:rPr>
              <a:t> (Edinburgh: William Creech, 1795), Vol. 2, p 547.  I could not find the first part of the quote in vol. 1 or vol. 2.  I also </a:t>
            </a:r>
            <a:r>
              <a:rPr lang="en-US" b="1" dirty="0" err="1">
                <a:solidFill>
                  <a:srgbClr val="000000"/>
                </a:solidFill>
                <a:cs typeface="+mn-cs"/>
              </a:rPr>
              <a:t>didn</a:t>
            </a:r>
            <a:r>
              <a:rPr lang="fr-FR" altLang="ja-JP" b="1" dirty="0">
                <a:solidFill>
                  <a:srgbClr val="000000"/>
                </a:solidFill>
                <a:latin typeface="Arial"/>
                <a:cs typeface="+mn-cs"/>
              </a:rPr>
              <a:t>'</a:t>
            </a:r>
            <a:r>
              <a:rPr lang="en-US" b="1" dirty="0">
                <a:solidFill>
                  <a:srgbClr val="000000"/>
                </a:solidFill>
                <a:cs typeface="+mn-cs"/>
              </a:rPr>
              <a:t>t find the quote in Hutton</a:t>
            </a:r>
            <a:r>
              <a:rPr lang="fr-FR" altLang="ja-JP" b="1" dirty="0">
                <a:solidFill>
                  <a:srgbClr val="000000"/>
                </a:solidFill>
                <a:latin typeface="Arial"/>
                <a:cs typeface="+mn-cs"/>
              </a:rPr>
              <a:t>'</a:t>
            </a:r>
            <a:r>
              <a:rPr lang="en-US" b="1" dirty="0">
                <a:solidFill>
                  <a:srgbClr val="000000"/>
                </a:solidFill>
                <a:cs typeface="+mn-cs"/>
              </a:rPr>
              <a:t>s 1788 article.</a:t>
            </a:r>
            <a:endParaRPr lang="en-US" dirty="0">
              <a:solidFill>
                <a:srgbClr val="000000"/>
              </a:solidFill>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CAB1FA-FA61-8641-A77C-28FF85ABE61A}" type="slidenum">
              <a:rPr lang="en-US"/>
              <a:pPr>
                <a:defRPr/>
              </a:pPr>
              <a:t>36</a:t>
            </a:fld>
            <a:endParaRPr lang="en-US"/>
          </a:p>
        </p:txBody>
      </p:sp>
      <p:sp>
        <p:nvSpPr>
          <p:cNvPr id="316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62115" name="Rectangle 3"/>
          <p:cNvSpPr>
            <a:spLocks noGrp="1" noChangeArrowheads="1"/>
          </p:cNvSpPr>
          <p:nvPr>
            <p:ph type="body" idx="1"/>
          </p:nvPr>
        </p:nvSpPr>
        <p:spPr/>
        <p:txBody>
          <a:bodyPr/>
          <a:lstStyle/>
          <a:p>
            <a:pPr eaLnBrk="1" hangingPunct="1">
              <a:defRPr/>
            </a:pPr>
            <a:r>
              <a:rPr lang="en-US" dirty="0">
                <a:solidFill>
                  <a:schemeClr val="bg1"/>
                </a:solidFill>
                <a:cs typeface="+mn-cs"/>
              </a:rPr>
              <a:t>Section IV, chapter 3, paragraph 6, in the on-line version of this book.</a:t>
            </a:r>
          </a:p>
          <a:p>
            <a:pPr eaLnBrk="1" hangingPunct="1">
              <a:defRPr/>
            </a:pPr>
            <a:r>
              <a:rPr lang="en-US" dirty="0">
                <a:solidFill>
                  <a:schemeClr val="bg1"/>
                </a:solidFill>
                <a:cs typeface="+mn-cs"/>
              </a:rPr>
              <a:t>Chapter 3, section 3 in the book version</a:t>
            </a:r>
          </a:p>
          <a:p>
            <a:pPr eaLnBrk="1" hangingPunct="1">
              <a:defRPr/>
            </a:pPr>
            <a:r>
              <a:rPr lang="en-US" dirty="0">
                <a:solidFill>
                  <a:schemeClr val="bg1"/>
                </a:solidFill>
                <a:cs typeface="+mn-cs"/>
              </a:rPr>
              <a:t>Quoted in A. Holmes, </a:t>
            </a:r>
            <a:r>
              <a:rPr lang="en-US" i="1" dirty="0">
                <a:solidFill>
                  <a:schemeClr val="bg1"/>
                </a:solidFill>
                <a:cs typeface="+mn-cs"/>
              </a:rPr>
              <a:t>Principles of Physical Geology</a:t>
            </a:r>
            <a:r>
              <a:rPr lang="en-US" dirty="0">
                <a:solidFill>
                  <a:schemeClr val="bg1"/>
                </a:solidFill>
                <a:cs typeface="+mn-cs"/>
              </a:rPr>
              <a:t>, (UK: Thomas Nelson &amp; Sons Ltd., 1965), pp. 43–44.</a:t>
            </a: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6CC1519-DB17-E44A-A247-D3DBE05B0342}" type="slidenum">
              <a:rPr lang="en-US"/>
              <a:pPr>
                <a:defRPr/>
              </a:pPr>
              <a:t>39</a:t>
            </a:fld>
            <a:endParaRPr lang="en-US"/>
          </a:p>
        </p:txBody>
      </p:sp>
      <p:sp>
        <p:nvSpPr>
          <p:cNvPr id="370688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0691AEF3-F385-1D46-ABB7-E2803E607782}" type="slidenum">
              <a:rPr lang="en-US" sz="1200" b="0" smtClean="0">
                <a:cs typeface="+mn-cs"/>
              </a:rPr>
              <a:pPr algn="r">
                <a:defRPr/>
              </a:pPr>
              <a:t>39</a:t>
            </a:fld>
            <a:endParaRPr lang="en-US" sz="1200" b="0">
              <a:cs typeface="+mn-cs"/>
            </a:endParaRPr>
          </a:p>
        </p:txBody>
      </p:sp>
      <p:sp>
        <p:nvSpPr>
          <p:cNvPr id="370688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06884" name="Rectangle 3"/>
          <p:cNvSpPr>
            <a:spLocks noGrp="1" noChangeArrowheads="1"/>
          </p:cNvSpPr>
          <p:nvPr>
            <p:ph type="body" idx="1"/>
          </p:nvPr>
        </p:nvSpPr>
        <p:spPr/>
        <p:txBody>
          <a:bodyPr/>
          <a:lstStyle/>
          <a:p>
            <a:pPr eaLnBrk="1" hangingPunct="1">
              <a:defRPr/>
            </a:pPr>
            <a:r>
              <a:rPr lang="en-US" dirty="0">
                <a:cs typeface="+mn-cs"/>
              </a:rPr>
              <a:t>SB = supernatural beginning</a:t>
            </a:r>
          </a:p>
          <a:p>
            <a:pPr eaLnBrk="1" hangingPunct="1">
              <a:defRPr/>
            </a:pPr>
            <a:r>
              <a:rPr lang="en-US" dirty="0">
                <a:cs typeface="+mn-cs"/>
              </a:rPr>
              <a:t>C = Catastrophic flood</a:t>
            </a:r>
          </a:p>
          <a:p>
            <a:pPr eaLnBrk="1" hangingPunct="1">
              <a:defRPr/>
            </a:pPr>
            <a:r>
              <a:rPr lang="en-US" dirty="0">
                <a:cs typeface="+mn-cs"/>
              </a:rPr>
              <a:t>P = present</a:t>
            </a:r>
          </a:p>
          <a:p>
            <a:pPr eaLnBrk="1" hangingPunct="1">
              <a:defRPr/>
            </a:pPr>
            <a:r>
              <a:rPr lang="en-US" dirty="0">
                <a:cs typeface="+mn-cs"/>
              </a:rPr>
              <a:t>SCW = Supernatural Creation Week</a:t>
            </a:r>
          </a:p>
          <a:p>
            <a:pPr eaLnBrk="1" hangingPunct="1">
              <a:defRPr/>
            </a:pPr>
            <a:r>
              <a:rPr lang="en-US" dirty="0">
                <a:cs typeface="+mn-cs"/>
              </a:rPr>
              <a:t>F = Flood (Noah</a:t>
            </a:r>
            <a:r>
              <a:rPr lang="fr-FR" altLang="ja-JP" dirty="0">
                <a:latin typeface="Arial"/>
                <a:cs typeface="+mn-cs"/>
              </a:rPr>
              <a:t>'</a:t>
            </a:r>
            <a:r>
              <a:rPr lang="en-US" dirty="0">
                <a:cs typeface="+mn-cs"/>
              </a:rPr>
              <a: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B51EFD-5028-8245-8724-564D7C912C65}" type="slidenum">
              <a:rPr lang="en-US"/>
              <a:pPr>
                <a:defRPr/>
              </a:pPr>
              <a:t>40</a:t>
            </a:fld>
            <a:endParaRPr lang="en-US"/>
          </a:p>
        </p:txBody>
      </p:sp>
      <p:sp>
        <p:nvSpPr>
          <p:cNvPr id="3164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64163" name="Rectangle 3"/>
          <p:cNvSpPr>
            <a:spLocks noGrp="1" noChangeArrowheads="1"/>
          </p:cNvSpPr>
          <p:nvPr>
            <p:ph type="body" idx="1"/>
          </p:nvPr>
        </p:nvSpPr>
        <p:spPr/>
        <p:txBody>
          <a:bodyPr/>
          <a:lstStyle/>
          <a:p>
            <a:pPr eaLnBrk="1" hangingPunct="1">
              <a:defRPr/>
            </a:pPr>
            <a:r>
              <a:rPr lang="en-US" b="1" dirty="0">
                <a:solidFill>
                  <a:schemeClr val="bg1"/>
                </a:solidFill>
                <a:cs typeface="+mn-cs"/>
              </a:rPr>
              <a:t>lecture at King</a:t>
            </a:r>
            <a:r>
              <a:rPr lang="fr-FR" altLang="ja-JP" b="1" dirty="0">
                <a:solidFill>
                  <a:schemeClr val="bg1"/>
                </a:solidFill>
                <a:latin typeface="Arial"/>
                <a:cs typeface="+mn-cs"/>
              </a:rPr>
              <a:t>'</a:t>
            </a:r>
            <a:r>
              <a:rPr lang="en-US" b="1" dirty="0">
                <a:solidFill>
                  <a:schemeClr val="bg1"/>
                </a:solidFill>
                <a:cs typeface="+mn-cs"/>
              </a:rPr>
              <a:t>s College London, 4 May 1832</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F18E6B-03DE-4E44-82A3-DF43E26260D7}" type="slidenum">
              <a:rPr lang="en-US"/>
              <a:pPr>
                <a:defRPr/>
              </a:pPr>
              <a:t>41</a:t>
            </a:fld>
            <a:endParaRPr lang="en-US"/>
          </a:p>
        </p:txBody>
      </p:sp>
      <p:sp>
        <p:nvSpPr>
          <p:cNvPr id="3144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447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4C413D-23CA-BE48-9BCF-7A787F502833}" type="slidenum">
              <a:rPr lang="en-US"/>
              <a:pPr>
                <a:defRPr/>
              </a:pPr>
              <a:t>4</a:t>
            </a:fld>
            <a:endParaRPr lang="en-US"/>
          </a:p>
        </p:txBody>
      </p:sp>
      <p:sp>
        <p:nvSpPr>
          <p:cNvPr id="211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6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B152C6-12D5-3B47-8D19-01ABEE425CF7}" type="slidenum">
              <a:rPr lang="en-US"/>
              <a:pPr>
                <a:defRPr/>
              </a:pPr>
              <a:t>42</a:t>
            </a:fld>
            <a:endParaRPr lang="en-US"/>
          </a:p>
        </p:txBody>
      </p:sp>
      <p:sp>
        <p:nvSpPr>
          <p:cNvPr id="3717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17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35A8A16-928B-DA4E-894E-147923C337CF}" type="slidenum">
              <a:rPr lang="en-US"/>
              <a:pPr>
                <a:defRPr/>
              </a:pPr>
              <a:t>43</a:t>
            </a:fld>
            <a:endParaRPr lang="en-US"/>
          </a:p>
        </p:txBody>
      </p:sp>
      <p:sp>
        <p:nvSpPr>
          <p:cNvPr id="3742722"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346B3AC8-980E-474A-824E-787C09FE8E07}" type="slidenum">
              <a:rPr lang="en-US" sz="1200" b="0" smtClean="0">
                <a:cs typeface="Arial" charset="0"/>
              </a:rPr>
              <a:pPr algn="r">
                <a:defRPr/>
              </a:pPr>
              <a:t>43</a:t>
            </a:fld>
            <a:endParaRPr lang="en-US" sz="1200" b="0">
              <a:cs typeface="Arial" charset="0"/>
            </a:endParaRPr>
          </a:p>
        </p:txBody>
      </p:sp>
      <p:sp>
        <p:nvSpPr>
          <p:cNvPr id="37427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4272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F35AE1E-32C5-3A4C-BC61-1548AEF65DF5}" type="slidenum">
              <a:rPr lang="en-US"/>
              <a:pPr>
                <a:defRPr/>
              </a:pPr>
              <a:t>44</a:t>
            </a:fld>
            <a:endParaRPr lang="en-US"/>
          </a:p>
        </p:txBody>
      </p:sp>
      <p:sp>
        <p:nvSpPr>
          <p:cNvPr id="3744770" name="Rectangle 7"/>
          <p:cNvSpPr txBox="1">
            <a:spLocks noGrp="1" noChangeArrowheads="1"/>
          </p:cNvSpPr>
          <p:nvPr/>
        </p:nvSpPr>
        <p:spPr bwMode="auto">
          <a:xfrm>
            <a:off x="3984625" y="8842375"/>
            <a:ext cx="30495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397" tIns="46698" rIns="93397" bIns="46698" anchor="b"/>
          <a:lstStyle>
            <a:lvl1pPr defTabSz="933450">
              <a:defRPr>
                <a:solidFill>
                  <a:schemeClr val="tx1"/>
                </a:solidFill>
                <a:latin typeface="Arial" charset="0"/>
                <a:ea typeface="ＭＳ Ｐゴシック" charset="0"/>
              </a:defRPr>
            </a:lvl1pPr>
            <a:lvl2pPr marL="742950" indent="-285750" defTabSz="933450">
              <a:defRPr>
                <a:solidFill>
                  <a:schemeClr val="tx1"/>
                </a:solidFill>
                <a:latin typeface="Arial" charset="0"/>
                <a:ea typeface="ＭＳ Ｐゴシック" charset="0"/>
              </a:defRPr>
            </a:lvl2pPr>
            <a:lvl3pPr marL="1143000" indent="-228600" defTabSz="933450">
              <a:defRPr>
                <a:solidFill>
                  <a:schemeClr val="tx1"/>
                </a:solidFill>
                <a:latin typeface="Arial" charset="0"/>
                <a:ea typeface="ＭＳ Ｐゴシック" charset="0"/>
              </a:defRPr>
            </a:lvl3pPr>
            <a:lvl4pPr marL="1600200" indent="-228600" defTabSz="933450">
              <a:defRPr>
                <a:solidFill>
                  <a:schemeClr val="tx1"/>
                </a:solidFill>
                <a:latin typeface="Arial" charset="0"/>
                <a:ea typeface="ＭＳ Ｐゴシック" charset="0"/>
              </a:defRPr>
            </a:lvl4pPr>
            <a:lvl5pPr marL="2057400" indent="-228600" defTabSz="933450">
              <a:defRPr>
                <a:solidFill>
                  <a:schemeClr val="tx1"/>
                </a:solidFill>
                <a:latin typeface="Arial" charset="0"/>
                <a:ea typeface="ＭＳ Ｐゴシック" charset="0"/>
              </a:defRPr>
            </a:lvl5pPr>
            <a:lvl6pPr marL="2514600" indent="-228600" defTabSz="933450" fontAlgn="base">
              <a:spcBef>
                <a:spcPct val="0"/>
              </a:spcBef>
              <a:spcAft>
                <a:spcPct val="0"/>
              </a:spcAft>
              <a:defRPr>
                <a:solidFill>
                  <a:schemeClr val="tx1"/>
                </a:solidFill>
                <a:latin typeface="Arial" charset="0"/>
                <a:ea typeface="ＭＳ Ｐゴシック" charset="0"/>
              </a:defRPr>
            </a:lvl6pPr>
            <a:lvl7pPr marL="2971800" indent="-228600" defTabSz="933450" fontAlgn="base">
              <a:spcBef>
                <a:spcPct val="0"/>
              </a:spcBef>
              <a:spcAft>
                <a:spcPct val="0"/>
              </a:spcAft>
              <a:defRPr>
                <a:solidFill>
                  <a:schemeClr val="tx1"/>
                </a:solidFill>
                <a:latin typeface="Arial" charset="0"/>
                <a:ea typeface="ＭＳ Ｐゴシック" charset="0"/>
              </a:defRPr>
            </a:lvl7pPr>
            <a:lvl8pPr marL="3429000" indent="-228600" defTabSz="933450" fontAlgn="base">
              <a:spcBef>
                <a:spcPct val="0"/>
              </a:spcBef>
              <a:spcAft>
                <a:spcPct val="0"/>
              </a:spcAft>
              <a:defRPr>
                <a:solidFill>
                  <a:schemeClr val="tx1"/>
                </a:solidFill>
                <a:latin typeface="Arial" charset="0"/>
                <a:ea typeface="ＭＳ Ｐゴシック" charset="0"/>
              </a:defRPr>
            </a:lvl8pPr>
            <a:lvl9pPr marL="3886200" indent="-228600" defTabSz="933450" fontAlgn="base">
              <a:spcBef>
                <a:spcPct val="0"/>
              </a:spcBef>
              <a:spcAft>
                <a:spcPct val="0"/>
              </a:spcAft>
              <a:defRPr>
                <a:solidFill>
                  <a:schemeClr val="tx1"/>
                </a:solidFill>
                <a:latin typeface="Arial" charset="0"/>
                <a:ea typeface="ＭＳ Ｐゴシック" charset="0"/>
              </a:defRPr>
            </a:lvl9pPr>
          </a:lstStyle>
          <a:p>
            <a:pPr algn="r">
              <a:defRPr/>
            </a:pPr>
            <a:fld id="{C9BE6AA0-49BC-564D-9D06-40F858137FE4}" type="slidenum">
              <a:rPr lang="en-US" sz="1200" b="0" smtClean="0">
                <a:cs typeface="Arial" charset="0"/>
              </a:rPr>
              <a:pPr algn="r">
                <a:defRPr/>
              </a:pPr>
              <a:t>44</a:t>
            </a:fld>
            <a:endParaRPr lang="en-US" sz="1200" b="0">
              <a:cs typeface="Arial" charset="0"/>
            </a:endParaRPr>
          </a:p>
        </p:txBody>
      </p:sp>
      <p:sp>
        <p:nvSpPr>
          <p:cNvPr id="37447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447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F4C302-6C94-4947-B7B9-3F48BCC47542}" type="slidenum">
              <a:rPr lang="en-US"/>
              <a:pPr>
                <a:defRPr/>
              </a:pPr>
              <a:t>45</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3267"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3D129B-8703-5144-A52F-05FBF526DB6A}" type="slidenum">
              <a:rPr lang="en-US"/>
              <a:pPr>
                <a:defRPr/>
              </a:pPr>
              <a:t>46</a:t>
            </a:fld>
            <a:endParaRPr lang="en-US"/>
          </a:p>
        </p:txBody>
      </p:sp>
      <p:sp>
        <p:nvSpPr>
          <p:cNvPr id="3746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46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B0BF1-134E-3543-9829-5EF559B5F4DE}" type="slidenum">
              <a:rPr lang="en-US"/>
              <a:pPr>
                <a:defRPr/>
              </a:pPr>
              <a:t>47</a:t>
            </a:fld>
            <a:endParaRPr lang="en-US"/>
          </a:p>
        </p:txBody>
      </p:sp>
      <p:sp>
        <p:nvSpPr>
          <p:cNvPr id="229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90691" name="Rectangle 3"/>
          <p:cNvSpPr>
            <a:spLocks noGrp="1" noChangeArrowheads="1"/>
          </p:cNvSpPr>
          <p:nvPr>
            <p:ph type="body" idx="1"/>
          </p:nvPr>
        </p:nvSpPr>
        <p:spPr/>
        <p:txBody>
          <a:bodyPr/>
          <a:lstStyle/>
          <a:p>
            <a:pPr eaLnBrk="1" hangingPunct="1">
              <a:defRPr/>
            </a:pPr>
            <a:r>
              <a:rPr lang="ja-JP" altLang="en-US">
                <a:latin typeface="Arial"/>
                <a:cs typeface="+mn-cs"/>
              </a:rPr>
              <a:t>“</a:t>
            </a:r>
            <a:r>
              <a:rPr lang="en-US">
                <a:cs typeface="+mn-cs"/>
              </a:rPr>
              <a:t>Science</a:t>
            </a:r>
            <a:r>
              <a:rPr lang="ja-JP" altLang="en-US">
                <a:latin typeface="Arial"/>
                <a:cs typeface="+mn-cs"/>
              </a:rPr>
              <a:t>”</a:t>
            </a:r>
            <a:r>
              <a:rPr lang="en-US">
                <a:cs typeface="+mn-cs"/>
              </a:rPr>
              <a:t> (from the Latin, </a:t>
            </a:r>
            <a:r>
              <a:rPr lang="en-US" i="1">
                <a:cs typeface="+mn-cs"/>
              </a:rPr>
              <a:t>scientia</a:t>
            </a:r>
            <a:r>
              <a:rPr lang="en-US">
                <a:cs typeface="+mn-cs"/>
              </a:rPr>
              <a:t>, meaning knowledge) is the Greek, </a:t>
            </a:r>
            <a:r>
              <a:rPr lang="en-US" i="1">
                <a:cs typeface="+mn-cs"/>
              </a:rPr>
              <a:t>gnosis</a:t>
            </a:r>
            <a:r>
              <a:rPr lang="en-US">
                <a:cs typeface="+mn-cs"/>
              </a:rPr>
              <a:t>, meaning knowledge.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021CBA-4EA4-3B4D-A3F4-CB3BA03E8AA4}" type="slidenum">
              <a:rPr lang="en-US"/>
              <a:pPr>
                <a:defRPr/>
              </a:pPr>
              <a:t>48</a:t>
            </a:fld>
            <a:endParaRPr lang="en-US"/>
          </a:p>
        </p:txBody>
      </p:sp>
      <p:sp>
        <p:nvSpPr>
          <p:cNvPr id="3589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9123" name="Rectangle 3"/>
          <p:cNvSpPr>
            <a:spLocks noGrp="1" noChangeArrowheads="1"/>
          </p:cNvSpPr>
          <p:nvPr>
            <p:ph type="body" idx="1"/>
          </p:nvPr>
        </p:nvSpPr>
        <p:spPr/>
        <p:txBody>
          <a:bodyPr/>
          <a:lstStyle/>
          <a:p>
            <a:pPr eaLnBrk="1" hangingPunct="1">
              <a:defRPr/>
            </a:pPr>
            <a:r>
              <a:rPr lang="en-US">
                <a:cs typeface="+mn-cs"/>
              </a:rPr>
              <a:t>This is at the beginning of his point that divine election is eternal.</a:t>
            </a:r>
          </a:p>
          <a:p>
            <a:pPr eaLnBrk="1" hangingPunct="1">
              <a:defRPr/>
            </a:pPr>
            <a:r>
              <a:rPr lang="en-US" i="1">
                <a:cs typeface="+mn-cs"/>
              </a:rPr>
              <a:t>Charles Haddon Spurgeon</a:t>
            </a:r>
            <a:r>
              <a:rPr lang="en-US">
                <a:cs typeface="+mn-cs"/>
              </a:rPr>
              <a:t> (1834-92) was 21 years old at this time.</a:t>
            </a:r>
          </a:p>
          <a:p>
            <a:pPr eaLnBrk="1" hangingPunct="1">
              <a:defRPr/>
            </a:pPr>
            <a:r>
              <a:rPr lang="en-US" altLang="ja-JP">
                <a:ea typeface="MS PGothic" charset="0"/>
                <a:cs typeface="MS PGothic" charset="0"/>
              </a:rPr>
              <a:t>http://www.spurgeon.org/sermons/0041.htm, p. 10. </a:t>
            </a:r>
          </a:p>
          <a:p>
            <a:pPr eaLnBrk="1" hangingPunct="1">
              <a:defRPr/>
            </a:pPr>
            <a:r>
              <a:rPr lang="en-US" b="1">
                <a:solidFill>
                  <a:schemeClr val="bg1"/>
                </a:solidFill>
                <a:cs typeface="+mn-cs"/>
              </a:rPr>
              <a:t>Sermon was preached on 2 Sept. 1855.</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D163B2-AC0B-8A4F-ABF1-84384119515D}" type="slidenum">
              <a:rPr lang="en-US"/>
              <a:pPr>
                <a:defRPr/>
              </a:pPr>
              <a:t>49</a:t>
            </a:fld>
            <a:endParaRPr lang="en-US"/>
          </a:p>
        </p:txBody>
      </p:sp>
      <p:sp>
        <p:nvSpPr>
          <p:cNvPr id="35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91171" name="Rectangle 3"/>
          <p:cNvSpPr>
            <a:spLocks noGrp="1" noChangeArrowheads="1"/>
          </p:cNvSpPr>
          <p:nvPr>
            <p:ph type="body" idx="1"/>
          </p:nvPr>
        </p:nvSpPr>
        <p:spPr/>
        <p:txBody>
          <a:bodyPr/>
          <a:lstStyle/>
          <a:p>
            <a:pPr eaLnBrk="1" hangingPunct="1">
              <a:defRPr/>
            </a:pPr>
            <a:r>
              <a:rPr lang="en-US" dirty="0">
                <a:cs typeface="+mn-cs"/>
              </a:rPr>
              <a:t>By 1845 all the commentaries were arguing for the Gap theory or the Day-Age theory.</a:t>
            </a:r>
          </a:p>
          <a:p>
            <a:pPr eaLnBrk="1" hangingPunct="1">
              <a:defRPr/>
            </a:pPr>
            <a:endParaRPr lang="en-US" dirty="0">
              <a:cs typeface="+mn-cs"/>
            </a:endParaRPr>
          </a:p>
          <a:p>
            <a:pPr eaLnBrk="1" hangingPunct="1">
              <a:defRPr/>
            </a:pPr>
            <a:r>
              <a:rPr lang="en-US" dirty="0">
                <a:cs typeface="+mn-cs"/>
              </a:rPr>
              <a:t>This is at the beginning of his point that divine election is eternal.</a:t>
            </a:r>
          </a:p>
          <a:p>
            <a:pPr eaLnBrk="1" hangingPunct="1">
              <a:defRPr/>
            </a:pPr>
            <a:r>
              <a:rPr lang="en-US" altLang="ja-JP" dirty="0">
                <a:ea typeface="MS PGothic" charset="0"/>
                <a:cs typeface="MS PGothic" charset="0"/>
              </a:rPr>
              <a:t>http://</a:t>
            </a:r>
            <a:r>
              <a:rPr lang="en-US" altLang="ja-JP" dirty="0" err="1">
                <a:ea typeface="MS PGothic" charset="0"/>
                <a:cs typeface="MS PGothic" charset="0"/>
              </a:rPr>
              <a:t>www.spurgeon.org</a:t>
            </a:r>
            <a:r>
              <a:rPr lang="en-US" altLang="ja-JP" dirty="0">
                <a:ea typeface="MS PGothic" charset="0"/>
                <a:cs typeface="MS PGothic" charset="0"/>
              </a:rPr>
              <a:t>/sermons/0041.htm, p. 10. </a:t>
            </a:r>
          </a:p>
          <a:p>
            <a:pPr eaLnBrk="1" hangingPunct="1">
              <a:defRPr/>
            </a:pPr>
            <a:r>
              <a:rPr lang="en-US" b="1" dirty="0">
                <a:solidFill>
                  <a:schemeClr val="bg1"/>
                </a:solidFill>
                <a:cs typeface="+mn-cs"/>
              </a:rPr>
              <a:t>Sermon was preached on 2 Sept. 1855.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97D91A-CD92-774B-8CEB-5A741CD5318B}" type="slidenum">
              <a:rPr lang="en-US"/>
              <a:pPr>
                <a:defRPr/>
              </a:pPr>
              <a:t>50</a:t>
            </a:fld>
            <a:endParaRPr lang="en-US"/>
          </a:p>
        </p:txBody>
      </p:sp>
      <p:sp>
        <p:nvSpPr>
          <p:cNvPr id="2317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7315" name="Rectangle 3"/>
          <p:cNvSpPr>
            <a:spLocks noGrp="1" noChangeArrowheads="1"/>
          </p:cNvSpPr>
          <p:nvPr>
            <p:ph type="body" idx="1"/>
          </p:nvPr>
        </p:nvSpPr>
        <p:spPr/>
        <p:txBody>
          <a:bodyPr/>
          <a:lstStyle/>
          <a:p>
            <a:pPr eaLnBrk="1" hangingPunct="1">
              <a:defRPr/>
            </a:pPr>
            <a:r>
              <a:rPr lang="en-US" dirty="0">
                <a:cs typeface="+mn-cs"/>
              </a:rPr>
              <a:t>That statement is all </a:t>
            </a:r>
            <a:r>
              <a:rPr lang="en-US" dirty="0" err="1">
                <a:cs typeface="+mn-cs"/>
              </a:rPr>
              <a:t>Scofield</a:t>
            </a:r>
            <a:r>
              <a:rPr lang="en-US" dirty="0">
                <a:cs typeface="+mn-cs"/>
              </a:rPr>
              <a:t> said about the gap (1917 edition).  No argument, nothing.  Just a bald assertion.  The 1967 edition said at v. 1, </a:t>
            </a:r>
            <a:r>
              <a:rPr lang="ja-JP" altLang="en-US" dirty="0">
                <a:latin typeface="Arial"/>
                <a:cs typeface="+mn-cs"/>
              </a:rPr>
              <a:t>“</a:t>
            </a:r>
            <a:r>
              <a:rPr lang="en-US" dirty="0">
                <a:cs typeface="+mn-cs"/>
              </a:rPr>
              <a:t>Scripture gives no data for determining how long ago the universe was created.</a:t>
            </a:r>
            <a:r>
              <a:rPr lang="ja-JP" altLang="en-US" dirty="0">
                <a:latin typeface="Arial"/>
                <a:cs typeface="+mn-cs"/>
              </a:rPr>
              <a:t>”</a:t>
            </a:r>
            <a:r>
              <a:rPr lang="en-US" dirty="0">
                <a:cs typeface="+mn-cs"/>
              </a:rPr>
              <a:t>  At v. 2, it gives two weak statements for the gap theory.</a:t>
            </a:r>
          </a:p>
          <a:p>
            <a:pPr eaLnBrk="1" hangingPunct="1">
              <a:defRPr/>
            </a:pPr>
            <a:r>
              <a:rPr lang="en-US" dirty="0">
                <a:cs typeface="+mn-cs"/>
              </a:rPr>
              <a:t>The man -- http://</a:t>
            </a:r>
            <a:r>
              <a:rPr lang="en-US" dirty="0" err="1">
                <a:cs typeface="+mn-cs"/>
              </a:rPr>
              <a:t>www.higherpraise.com</a:t>
            </a:r>
            <a:r>
              <a:rPr lang="en-US" dirty="0">
                <a:cs typeface="+mn-cs"/>
              </a:rPr>
              <a:t>/preachers/images/</a:t>
            </a:r>
            <a:r>
              <a:rPr lang="en-US" dirty="0" err="1">
                <a:cs typeface="+mn-cs"/>
              </a:rPr>
              <a:t>scofield.jpg</a:t>
            </a:r>
            <a:endParaRPr lang="en-US" dirty="0">
              <a:cs typeface="+mn-cs"/>
            </a:endParaRPr>
          </a:p>
          <a:p>
            <a:pPr eaLnBrk="1" hangingPunct="1">
              <a:defRPr/>
            </a:pPr>
            <a:r>
              <a:rPr lang="en-US" i="1" dirty="0" err="1">
                <a:cs typeface="+mn-cs"/>
              </a:rPr>
              <a:t>Scofield</a:t>
            </a:r>
            <a:r>
              <a:rPr lang="en-US" i="1" dirty="0">
                <a:cs typeface="+mn-cs"/>
              </a:rPr>
              <a:t> Reference Bible</a:t>
            </a:r>
            <a:r>
              <a:rPr lang="en-US" dirty="0">
                <a:cs typeface="+mn-cs"/>
              </a:rPr>
              <a:t> (revised in 1967 and still in print) has been used by tens of millions of Christians worldwide, many of whom act as if </a:t>
            </a:r>
            <a:r>
              <a:rPr lang="en-US" dirty="0" err="1">
                <a:cs typeface="+mn-cs"/>
              </a:rPr>
              <a:t>Scofield</a:t>
            </a:r>
            <a:r>
              <a:rPr lang="fr-FR" altLang="ja-JP" dirty="0">
                <a:latin typeface="Arial"/>
                <a:cs typeface="+mn-cs"/>
              </a:rPr>
              <a:t>'</a:t>
            </a:r>
            <a:r>
              <a:rPr lang="en-US" dirty="0">
                <a:cs typeface="+mn-cs"/>
              </a:rPr>
              <a:t>s notes are as inspired as the Biblical text.</a:t>
            </a:r>
          </a:p>
          <a:p>
            <a:pPr eaLnBrk="1" hangingPunct="1">
              <a:defRPr/>
            </a:pPr>
            <a:endParaRPr lang="en-US" dirty="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1E1B4B-B1AC-AC48-A10B-D0E1D7D80F06}" type="slidenum">
              <a:rPr lang="en-US"/>
              <a:pPr>
                <a:defRPr/>
              </a:pPr>
              <a:t>51</a:t>
            </a:fld>
            <a:endParaRPr lang="en-US"/>
          </a:p>
        </p:txBody>
      </p:sp>
      <p:sp>
        <p:nvSpPr>
          <p:cNvPr id="3628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8035" name="Rectangle 3"/>
          <p:cNvSpPr>
            <a:spLocks noGrp="1" noChangeArrowheads="1"/>
          </p:cNvSpPr>
          <p:nvPr>
            <p:ph type="body" idx="1"/>
          </p:nvPr>
        </p:nvSpPr>
        <p:spPr/>
        <p:txBody>
          <a:bodyPr/>
          <a:lstStyle/>
          <a:p>
            <a:pPr eaLnBrk="1" hangingPunct="1">
              <a:defRPr/>
            </a:pPr>
            <a:r>
              <a:rPr lang="en-US" altLang="ja-JP" dirty="0">
                <a:ea typeface="MS PGothic" charset="0"/>
                <a:cs typeface="MS PGothic" charset="0"/>
              </a:rPr>
              <a:t>6 of 90 articles dealt with Genesis and science. 2 clearly rejected evolution as unbiblical.  2 opposed atheistic evolution and human evolution, but </a:t>
            </a:r>
            <a:r>
              <a:rPr lang="en-US" altLang="ja-JP" dirty="0" err="1">
                <a:ea typeface="MS PGothic" charset="0"/>
                <a:cs typeface="MS PGothic" charset="0"/>
              </a:rPr>
              <a:t>didn</a:t>
            </a:r>
            <a:r>
              <a:rPr lang="fr-FR" altLang="ja-JP" dirty="0">
                <a:ea typeface="MS PGothic" charset="0"/>
                <a:cs typeface="MS PGothic" charset="0"/>
              </a:rPr>
              <a:t>'</a:t>
            </a:r>
            <a:r>
              <a:rPr lang="en-US" altLang="ja-JP" dirty="0">
                <a:ea typeface="MS PGothic" charset="0"/>
                <a:cs typeface="MS PGothic" charset="0"/>
              </a:rPr>
              <a:t>t clearly reject theistic evolution of animals and plants.  3 of the 6 clearly accepted millions of years and none of the other 3 clearly affirmed the Bible</a:t>
            </a:r>
            <a:r>
              <a:rPr lang="fr-FR" altLang="ja-JP" dirty="0">
                <a:ea typeface="MS PGothic" charset="0"/>
                <a:cs typeface="MS PGothic" charset="0"/>
              </a:rPr>
              <a:t>'</a:t>
            </a:r>
            <a:r>
              <a:rPr lang="en-US" altLang="ja-JP" dirty="0">
                <a:ea typeface="MS PGothic" charset="0"/>
                <a:cs typeface="MS PGothic" charset="0"/>
              </a:rPr>
              <a:t>s teaching on the age of the creation. </a:t>
            </a:r>
            <a:endParaRPr lang="en-US" dirty="0">
              <a:cs typeface="+mn-cs"/>
            </a:endParaRPr>
          </a:p>
          <a:p>
            <a:pPr eaLnBrk="1" hangingPunct="1">
              <a:defRPr/>
            </a:pPr>
            <a:r>
              <a:rPr lang="en-US" dirty="0">
                <a:cs typeface="+mn-cs"/>
              </a:rPr>
              <a:t>R. A. (Reuben Archer) Torrey (1856-1928) was an American evangelist, pastor, educator, and writer. Held evangelistic meetings around the world; called by D.L. Moody to head the Bible Institute of the Chicago Evangelization Society (now Moody Bible Institute); Dean of Bible Institute of Los Angeles (BIOLA); pastorates included Chicago Avenue Church (now Moody Memorial Church) and Church of the Open Door, Los Angeles. Wrote more than forty books.</a:t>
            </a:r>
          </a:p>
          <a:p>
            <a:pPr eaLnBrk="1" hangingPunct="1">
              <a:defRPr/>
            </a:pPr>
            <a:r>
              <a:rPr lang="en-US" dirty="0">
                <a:cs typeface="+mn-cs"/>
              </a:rPr>
              <a:t>In 1909 Lyman and Milton Stewart, two wealthy Presbyterian businessmen, financed the publication and mailing of 12 volumes of 68 articles, collectively called </a:t>
            </a:r>
            <a:r>
              <a:rPr lang="en-US" i="1" dirty="0">
                <a:cs typeface="+mn-cs"/>
              </a:rPr>
              <a:t>The Fundamentals</a:t>
            </a:r>
            <a:r>
              <a:rPr lang="en-US" dirty="0">
                <a:cs typeface="+mn-cs"/>
              </a:rPr>
              <a:t>.  They were written by some of the leading godly Bible-believing pastors and scholars of the day (from Amer., Can., UK, Germany and from Anglican, </a:t>
            </a:r>
            <a:r>
              <a:rPr lang="en-US" dirty="0" err="1">
                <a:cs typeface="+mn-cs"/>
              </a:rPr>
              <a:t>Presbyt</a:t>
            </a:r>
            <a:r>
              <a:rPr lang="en-US" dirty="0">
                <a:cs typeface="+mn-cs"/>
              </a:rPr>
              <a:t>., Method., Baptist and non-denom. --several were editors of </a:t>
            </a:r>
            <a:r>
              <a:rPr lang="en-US" dirty="0" err="1">
                <a:cs typeface="+mn-cs"/>
              </a:rPr>
              <a:t>Scofield</a:t>
            </a:r>
            <a:r>
              <a:rPr lang="en-US" dirty="0">
                <a:cs typeface="+mn-cs"/>
              </a:rPr>
              <a:t> Bible) and edited by Dr. R.A. Torrey.  These articles defended the Christian faith against the onslaught of rationalism and liberal theology invading the churches. </a:t>
            </a:r>
          </a:p>
          <a:p>
            <a:pPr eaLnBrk="1" hangingPunct="1">
              <a:defRPr/>
            </a:pPr>
            <a:r>
              <a:rPr lang="en-US" dirty="0">
                <a:cs typeface="+mn-cs"/>
              </a:rPr>
              <a:t>3,000,000 individual volumes of </a:t>
            </a:r>
            <a:r>
              <a:rPr lang="en-US" i="1" dirty="0">
                <a:cs typeface="+mn-cs"/>
              </a:rPr>
              <a:t>The Fundamentals</a:t>
            </a:r>
            <a:r>
              <a:rPr lang="en-US" dirty="0">
                <a:cs typeface="+mn-cs"/>
              </a:rPr>
              <a:t> were sent free of charge to pastors, missionaries, Sunday School superintendents and other Christian workers throughout the English-speaking world.  All but a few of the articles were republished in 4 volumes in 1917.</a:t>
            </a:r>
          </a:p>
          <a:p>
            <a:pPr eaLnBrk="1" hangingPunct="1">
              <a:defRPr/>
            </a:pPr>
            <a:r>
              <a:rPr lang="en-US" dirty="0">
                <a:cs typeface="+mn-cs"/>
              </a:rPr>
              <a:t>64 of the 68 articles are great defenses of orthodox Christian doctrines.  But the 4 articles dealing with science were all compromised with millions of years.</a:t>
            </a:r>
          </a:p>
          <a:p>
            <a:pPr eaLnBrk="1" hangingPunct="1">
              <a:defRPr/>
            </a:pPr>
            <a:r>
              <a:rPr lang="en-US" dirty="0">
                <a:cs typeface="+mn-cs"/>
              </a:rPr>
              <a:t>Picture: http://</a:t>
            </a:r>
            <a:r>
              <a:rPr lang="en-US" dirty="0" err="1">
                <a:cs typeface="+mn-cs"/>
              </a:rPr>
              <a:t>www.freewebs.com</a:t>
            </a:r>
            <a:r>
              <a:rPr lang="en-US" dirty="0">
                <a:cs typeface="+mn-cs"/>
              </a:rPr>
              <a:t>/</a:t>
            </a:r>
            <a:r>
              <a:rPr lang="en-US" dirty="0" err="1">
                <a:cs typeface="+mn-cs"/>
              </a:rPr>
              <a:t>ratorrey</a:t>
            </a:r>
            <a:r>
              <a:rPr lang="en-US" dirty="0">
                <a:cs typeface="+mn-cs"/>
              </a:rPr>
              <a:t>/Torrey%202.jpg</a:t>
            </a:r>
          </a:p>
          <a:p>
            <a:pPr eaLnBrk="1" hangingPunct="1">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6132EE-0B50-6148-AD8E-0910BD8D3AFB}" type="slidenum">
              <a:rPr lang="en-US"/>
              <a:pPr>
                <a:defRPr/>
              </a:pPr>
              <a:t>5</a:t>
            </a:fld>
            <a:endParaRPr lang="en-US"/>
          </a:p>
        </p:txBody>
      </p:sp>
      <p:sp>
        <p:nvSpPr>
          <p:cNvPr id="3678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78211"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F22343-31E7-D24D-95AB-3EFE1572001F}" type="slidenum">
              <a:rPr lang="en-US"/>
              <a:pPr>
                <a:defRPr/>
              </a:pPr>
              <a:t>52</a:t>
            </a:fld>
            <a:endParaRPr lang="en-US"/>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2115" name="Rectangle 3"/>
          <p:cNvSpPr>
            <a:spLocks noGrp="1" noChangeArrowheads="1"/>
          </p:cNvSpPr>
          <p:nvPr>
            <p:ph type="body" idx="1"/>
          </p:nvPr>
        </p:nvSpPr>
        <p:spPr/>
        <p:txBody>
          <a:bodyPr/>
          <a:lstStyle/>
          <a:p>
            <a:pPr marL="228600" indent="-228600" eaLnBrk="1" hangingPunct="1">
              <a:defRPr/>
            </a:pPr>
            <a:r>
              <a:rPr lang="en-US">
                <a:cs typeface="+mn-cs"/>
              </a:rPr>
              <a:t>C. Hodge (1797-1878)—initially favored gap theory, then by 1860 day-age, but was adamantly opposed to Darwinism, but not theistic evolution</a:t>
            </a:r>
          </a:p>
          <a:p>
            <a:pPr marL="228600" indent="-228600" eaLnBrk="1" hangingPunct="1">
              <a:defRPr/>
            </a:pPr>
            <a:r>
              <a:rPr lang="en-US">
                <a:cs typeface="+mn-cs"/>
              </a:rPr>
              <a:t>	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28600" indent="-228600" eaLnBrk="1" hangingPunct="1">
              <a:defRPr/>
            </a:pPr>
            <a:r>
              <a:rPr lang="en-US">
                <a:cs typeface="+mn-cs"/>
              </a:rPr>
              <a:t>A.A. Hodge toyed with belief in evolution, open to gap or day-age but not sure if Gen. 1-11 was history</a:t>
            </a:r>
          </a:p>
          <a:p>
            <a:pPr marL="228600" indent="-228600" eaLnBrk="1" hangingPunct="1">
              <a:defRPr/>
            </a:pPr>
            <a:r>
              <a:rPr lang="en-US">
                <a:cs typeface="+mn-cs"/>
              </a:rPr>
              <a:t>B.B. Warfield (1851-1921) open to theistic evolution, but not of man, but not sure</a:t>
            </a:r>
          </a:p>
          <a:p>
            <a:pPr marL="228600" indent="-228600" eaLnBrk="1" hangingPunct="1">
              <a:defRPr/>
            </a:pPr>
            <a:endParaRPr lang="en-US">
              <a:cs typeface="+mn-cs"/>
            </a:endParaRPr>
          </a:p>
          <a:p>
            <a:pPr marL="228600" indent="-228600" eaLnBrk="1" hangingPunct="1">
              <a:defRPr/>
            </a:pPr>
            <a:r>
              <a:rPr lang="en-US">
                <a:cs typeface="+mn-cs"/>
              </a:rPr>
              <a:t>Based on Joseph Pipa &amp; David Hall, </a:t>
            </a:r>
            <a:r>
              <a:rPr lang="en-US" i="1">
                <a:cs typeface="+mn-cs"/>
              </a:rPr>
              <a:t>Did God Create in Six Days?</a:t>
            </a:r>
            <a:r>
              <a:rPr lang="en-US">
                <a:cs typeface="+mn-cs"/>
              </a:rPr>
              <a:t> (Taylor, SC: Southern Presbyterian Press, 1999), pp 5-15.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F55CBA-46B1-3D4A-85E5-01A687063308}" type="slidenum">
              <a:rPr lang="en-US"/>
              <a:pPr>
                <a:defRPr/>
              </a:pPr>
              <a:t>53</a:t>
            </a:fld>
            <a:endParaRPr lang="en-US"/>
          </a:p>
        </p:txBody>
      </p:sp>
      <p:sp>
        <p:nvSpPr>
          <p:cNvPr id="2325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25507" name="Rectangle 3"/>
          <p:cNvSpPr>
            <a:spLocks noGrp="1" noChangeArrowheads="1"/>
          </p:cNvSpPr>
          <p:nvPr>
            <p:ph type="body" idx="1"/>
          </p:nvPr>
        </p:nvSpPr>
        <p:spPr>
          <a:xfrm>
            <a:off x="938213" y="4421188"/>
            <a:ext cx="5159375" cy="4189412"/>
          </a:xfrm>
        </p:spPr>
        <p:txBody>
          <a:bodyPr/>
          <a:lstStyle/>
          <a:p>
            <a:pPr eaLnBrk="1" hangingPunct="1">
              <a:defRPr/>
            </a:pPr>
            <a:r>
              <a:rPr lang="en-US" dirty="0">
                <a:cs typeface="+mn-cs"/>
              </a:rPr>
              <a:t>Started and pastored a church in Toronto</a:t>
            </a:r>
          </a:p>
          <a:p>
            <a:pPr eaLnBrk="1" hangingPunct="1">
              <a:defRPr/>
            </a:pPr>
            <a:r>
              <a:rPr lang="en-US" dirty="0">
                <a:cs typeface="+mn-cs"/>
              </a:rPr>
              <a:t>1945—became VP of Youth for Christ</a:t>
            </a:r>
          </a:p>
          <a:p>
            <a:pPr eaLnBrk="1" hangingPunct="1">
              <a:defRPr/>
            </a:pPr>
            <a:r>
              <a:rPr lang="en-US" dirty="0">
                <a:cs typeface="+mn-cs"/>
              </a:rPr>
              <a:t>1946—designated </a:t>
            </a:r>
            <a:r>
              <a:rPr lang="ja-JP" altLang="en-US" dirty="0">
                <a:latin typeface="Arial"/>
                <a:cs typeface="+mn-cs"/>
              </a:rPr>
              <a:t>“</a:t>
            </a:r>
            <a:r>
              <a:rPr lang="en-US" dirty="0">
                <a:cs typeface="+mn-cs"/>
              </a:rPr>
              <a:t>best used of God</a:t>
            </a:r>
            <a:r>
              <a:rPr lang="ja-JP" altLang="en-US" dirty="0">
                <a:latin typeface="Arial"/>
                <a:cs typeface="+mn-cs"/>
              </a:rPr>
              <a:t>”</a:t>
            </a:r>
            <a:r>
              <a:rPr lang="en-US" dirty="0">
                <a:cs typeface="+mn-cs"/>
              </a:rPr>
              <a:t> by Nat. Assoc. of Evang.</a:t>
            </a:r>
          </a:p>
          <a:p>
            <a:pPr eaLnBrk="1" hangingPunct="1">
              <a:defRPr/>
            </a:pPr>
            <a:r>
              <a:rPr lang="en-US" dirty="0">
                <a:cs typeface="+mn-cs"/>
              </a:rPr>
              <a:t>During these years growing doubts about Gen. 1-11 because of accepting millions of years and evolution</a:t>
            </a:r>
          </a:p>
          <a:p>
            <a:pPr eaLnBrk="1" hangingPunct="1">
              <a:defRPr/>
            </a:pPr>
            <a:r>
              <a:rPr lang="en-US" dirty="0">
                <a:cs typeface="+mn-cs"/>
              </a:rPr>
              <a:t>1948—began studies at Princeton seminary, which only increased his doubts about the authority of Scripture, the historical accuracy of Genesis and the deity of Christ.</a:t>
            </a:r>
          </a:p>
          <a:p>
            <a:pPr eaLnBrk="1" hangingPunct="1">
              <a:defRPr/>
            </a:pPr>
            <a:r>
              <a:rPr lang="en-US" dirty="0">
                <a:cs typeface="+mn-cs"/>
              </a:rP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eaLnBrk="1" hangingPunct="1">
              <a:defRPr/>
            </a:pPr>
            <a:r>
              <a:rPr lang="en-US" dirty="0">
                <a:cs typeface="+mn-cs"/>
              </a:rPr>
              <a:t>1957—left the ministry to become a secular journalist and author</a:t>
            </a:r>
          </a:p>
          <a:p>
            <a:pPr eaLnBrk="1" hangingPunct="1">
              <a:defRPr/>
            </a:pPr>
            <a:r>
              <a:rPr lang="en-US" dirty="0">
                <a:cs typeface="+mn-cs"/>
              </a:rPr>
              <a:t>2001—died as an atheist after suffering from Alzheimer</a:t>
            </a:r>
            <a:r>
              <a:rPr lang="fr-FR" altLang="ja-JP" dirty="0">
                <a:latin typeface="Arial"/>
                <a:cs typeface="+mn-cs"/>
              </a:rPr>
              <a:t>'</a:t>
            </a:r>
            <a:r>
              <a:rPr lang="en-US" dirty="0">
                <a:cs typeface="+mn-cs"/>
              </a:rPr>
              <a:t>s disease.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5A9ED6-5C52-4E49-AE25-1D2D0E7F06BE}" type="slidenum">
              <a:rPr lang="en-US"/>
              <a:pPr>
                <a:defRPr/>
              </a:pPr>
              <a:t>54</a:t>
            </a:fld>
            <a:endParaRPr lang="en-US"/>
          </a:p>
        </p:txBody>
      </p:sp>
      <p:sp>
        <p:nvSpPr>
          <p:cNvPr id="232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27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F3CFC3-95B9-C346-8C69-A6D07E2A2D06}" type="slidenum">
              <a:rPr lang="en-US"/>
              <a:pPr>
                <a:defRPr/>
              </a:pPr>
              <a:t>55</a:t>
            </a:fld>
            <a:endParaRPr lang="en-US"/>
          </a:p>
        </p:txBody>
      </p:sp>
      <p:sp>
        <p:nvSpPr>
          <p:cNvPr id="232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29603" name="Rectangle 3"/>
          <p:cNvSpPr>
            <a:spLocks noGrp="1" noChangeArrowheads="1"/>
          </p:cNvSpPr>
          <p:nvPr>
            <p:ph type="body" idx="1"/>
          </p:nvPr>
        </p:nvSpPr>
        <p:spPr/>
        <p:txBody>
          <a:bodyPr/>
          <a:lstStyle/>
          <a:p>
            <a:pPr marL="228600" indent="-228600"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0C607A-9498-6049-8DE3-4ADCD8BF1735}" type="slidenum">
              <a:rPr lang="en-US"/>
              <a:pPr>
                <a:defRPr/>
              </a:pPr>
              <a:t>56</a:t>
            </a:fld>
            <a:endParaRPr lang="en-US"/>
          </a:p>
        </p:txBody>
      </p:sp>
      <p:sp>
        <p:nvSpPr>
          <p:cNvPr id="3056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56643" name="Rectangle 3"/>
          <p:cNvSpPr>
            <a:spLocks noGrp="1" noChangeArrowheads="1"/>
          </p:cNvSpPr>
          <p:nvPr>
            <p:ph type="body" idx="1"/>
          </p:nvPr>
        </p:nvSpPr>
        <p:spPr/>
        <p:txBody>
          <a:bodyPr/>
          <a:lstStyle/>
          <a:p>
            <a:pPr eaLnBrk="1" hangingPunct="1">
              <a:defRPr/>
            </a:pPr>
            <a:r>
              <a:rPr lang="en-US" b="1">
                <a:solidFill>
                  <a:schemeClr val="bg1"/>
                </a:solidFill>
                <a:cs typeface="+mn-cs"/>
              </a:rPr>
              <a:t>As of 2003 his is Professor of OT at Reformed Theological Seminary in Orlando, FL.  Before that he was at Dallas TS, Regent College and Westminster TS.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B7D078-BC73-944E-8C3D-16D4A3C3F3EA}" type="slidenum">
              <a:rPr lang="en-US"/>
              <a:pPr>
                <a:defRPr/>
              </a:pPr>
              <a:t>57</a:t>
            </a:fld>
            <a:endParaRPr lang="en-US"/>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1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1C1750-52CE-E343-A79F-4BA590F55A6A}" type="slidenum">
              <a:rPr lang="en-US"/>
              <a:pPr>
                <a:defRPr/>
              </a:pPr>
              <a:t>58</a:t>
            </a:fld>
            <a:endParaRPr lang="en-US"/>
          </a:p>
        </p:txBody>
      </p:sp>
      <p:sp>
        <p:nvSpPr>
          <p:cNvPr id="3597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97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E66DBC-B193-8A4A-A85E-FC356B244F44}" type="slidenum">
              <a:rPr lang="en-US"/>
              <a:pPr>
                <a:defRPr/>
              </a:pPr>
              <a:t>59</a:t>
            </a:fld>
            <a:endParaRPr lang="en-US"/>
          </a:p>
        </p:txBody>
      </p:sp>
      <p:sp>
        <p:nvSpPr>
          <p:cNvPr id="3599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99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E7AD6E-79A6-AF41-AA74-6BE0A0B67DFD}" type="slidenum">
              <a:rPr lang="en-US"/>
              <a:pPr>
                <a:defRPr/>
              </a:pPr>
              <a:t>60</a:t>
            </a:fld>
            <a:endParaRPr lang="en-US"/>
          </a:p>
        </p:txBody>
      </p:sp>
      <p:sp>
        <p:nvSpPr>
          <p:cNvPr id="360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014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326996-D642-EA44-BF4F-882C5C6E432D}" type="slidenum">
              <a:rPr lang="en-US"/>
              <a:pPr>
                <a:defRPr/>
              </a:pPr>
              <a:t>61</a:t>
            </a:fld>
            <a:endParaRPr lang="en-US"/>
          </a:p>
        </p:txBody>
      </p:sp>
      <p:sp>
        <p:nvSpPr>
          <p:cNvPr id="3603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03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FD386-592E-B94A-B4CC-2EAED988F331}" type="slidenum">
              <a:rPr lang="en-US"/>
              <a:pPr>
                <a:defRPr/>
              </a:pPr>
              <a:t>6</a:t>
            </a:fld>
            <a:endParaRPr lang="en-US"/>
          </a:p>
        </p:txBody>
      </p:sp>
      <p:sp>
        <p:nvSpPr>
          <p:cNvPr id="3680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0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9364B1-8636-2243-AB13-E9031977756C}" type="slidenum">
              <a:rPr lang="en-US"/>
              <a:pPr>
                <a:defRPr/>
              </a:pPr>
              <a:t>62</a:t>
            </a:fld>
            <a:endParaRPr lang="en-US"/>
          </a:p>
        </p:txBody>
      </p:sp>
      <p:sp>
        <p:nvSpPr>
          <p:cNvPr id="363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32131" name="Rectangle 3"/>
          <p:cNvSpPr>
            <a:spLocks noGrp="1" noChangeArrowheads="1"/>
          </p:cNvSpPr>
          <p:nvPr>
            <p:ph type="body" idx="1"/>
          </p:nvPr>
        </p:nvSpPr>
        <p:spPr/>
        <p:txBody>
          <a:bodyPr/>
          <a:lstStyle/>
          <a:p>
            <a:pPr eaLnBrk="1" hangingPunct="1">
              <a:defRPr/>
            </a:pPr>
            <a:r>
              <a:rPr lang="en-US" dirty="0">
                <a:cs typeface="+mn-cs"/>
              </a:rPr>
              <a:t>Too often Christians think that attacks against Genesis are peripheral matters that do not affect the cross.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125D39-D8BF-854F-B286-04BED7A6564D}" type="slidenum">
              <a:rPr lang="en-US"/>
              <a:pPr>
                <a:defRPr/>
              </a:pPr>
              <a:t>63</a:t>
            </a:fld>
            <a:endParaRPr lang="en-US"/>
          </a:p>
        </p:txBody>
      </p:sp>
      <p:sp>
        <p:nvSpPr>
          <p:cNvPr id="36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36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2C61EF-0EB3-9C4C-9EEB-36AF81E8E86C}" type="slidenum">
              <a:rPr lang="en-US"/>
              <a:pPr>
                <a:defRPr/>
              </a:pPr>
              <a:t>64</a:t>
            </a:fld>
            <a:endParaRPr lang="en-US"/>
          </a:p>
        </p:txBody>
      </p:sp>
      <p:sp>
        <p:nvSpPr>
          <p:cNvPr id="36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07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DDB17C-B963-D949-A0AC-D345ACC922F9}" type="slidenum">
              <a:rPr lang="en-US"/>
              <a:pPr>
                <a:defRPr/>
              </a:pPr>
              <a:t>65</a:t>
            </a:fld>
            <a:endParaRPr lang="en-US"/>
          </a:p>
        </p:txBody>
      </p:sp>
      <p:sp>
        <p:nvSpPr>
          <p:cNvPr id="3609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09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5A1BD8-235B-244D-BCD3-C7728C7ED3C0}" type="slidenum">
              <a:rPr lang="en-US"/>
              <a:pPr>
                <a:defRPr/>
              </a:pPr>
              <a:t>66</a:t>
            </a:fld>
            <a:endParaRPr lang="en-US"/>
          </a:p>
        </p:txBody>
      </p:sp>
      <p:sp>
        <p:nvSpPr>
          <p:cNvPr id="372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D8C627-0785-A445-87BD-F8DCD183EFBF}" type="slidenum">
              <a:rPr lang="en-US"/>
              <a:pPr>
                <a:defRPr/>
              </a:pPr>
              <a:t>67</a:t>
            </a:fld>
            <a:endParaRPr lang="en-US"/>
          </a:p>
        </p:txBody>
      </p:sp>
      <p:sp>
        <p:nvSpPr>
          <p:cNvPr id="372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2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6512C8-904A-CE4B-801A-A601BD519C3C}" type="slidenum">
              <a:rPr lang="en-US"/>
              <a:pPr>
                <a:defRPr/>
              </a:pPr>
              <a:t>68</a:t>
            </a:fld>
            <a:endParaRPr lang="en-US"/>
          </a:p>
        </p:txBody>
      </p:sp>
      <p:sp>
        <p:nvSpPr>
          <p:cNvPr id="3611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11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B2D3CB-37BF-B940-8031-3018B8774DA4}" type="slidenum">
              <a:rPr lang="en-US"/>
              <a:pPr>
                <a:defRPr/>
              </a:pPr>
              <a:t>69</a:t>
            </a:fld>
            <a:endParaRPr lang="en-US"/>
          </a:p>
        </p:txBody>
      </p:sp>
      <p:sp>
        <p:nvSpPr>
          <p:cNvPr id="36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62851" name="Rectangle 3"/>
          <p:cNvSpPr>
            <a:spLocks noGrp="1" noChangeArrowheads="1"/>
          </p:cNvSpPr>
          <p:nvPr>
            <p:ph type="body" idx="1"/>
          </p:nvPr>
        </p:nvSpPr>
        <p:spPr/>
        <p:txBody>
          <a:bodyPr/>
          <a:lstStyle/>
          <a:p>
            <a:pPr eaLnBrk="1" hangingPunct="1">
              <a:defRPr/>
            </a:pPr>
            <a:r>
              <a:rPr lang="en-US">
                <a:cs typeface="+mn-cs"/>
              </a:rPr>
              <a:t>Layer the explosion stars and smoke that the </a:t>
            </a:r>
            <a:r>
              <a:rPr lang="ja-JP" altLang="en-US">
                <a:latin typeface="Arial"/>
                <a:cs typeface="+mn-cs"/>
              </a:rPr>
              <a:t>“</a:t>
            </a:r>
            <a:r>
              <a:rPr lang="en-US">
                <a:cs typeface="+mn-cs"/>
              </a:rPr>
              <a:t>Genesis</a:t>
            </a:r>
            <a:r>
              <a:rPr lang="ja-JP" altLang="en-US">
                <a:latin typeface="Arial"/>
                <a:cs typeface="+mn-cs"/>
              </a:rPr>
              <a:t>”</a:t>
            </a:r>
            <a:r>
              <a:rPr lang="en-US">
                <a:cs typeface="+mn-cs"/>
              </a:rPr>
              <a:t> can be put underneath them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96C641-CDB3-8A46-8B10-135BAA321FAD}" type="slidenum">
              <a:rPr lang="en-US"/>
              <a:pPr>
                <a:defRPr/>
              </a:pPr>
              <a:t>70</a:t>
            </a:fld>
            <a:endParaRPr lang="en-US"/>
          </a:p>
        </p:txBody>
      </p:sp>
      <p:sp>
        <p:nvSpPr>
          <p:cNvPr id="36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17795" name="Rectangle 3"/>
          <p:cNvSpPr>
            <a:spLocks noGrp="1" noChangeArrowheads="1"/>
          </p:cNvSpPr>
          <p:nvPr>
            <p:ph type="body" idx="1"/>
          </p:nvPr>
        </p:nvSpPr>
        <p:spPr>
          <a:xfrm>
            <a:off x="938213" y="4421188"/>
            <a:ext cx="5159375" cy="4189412"/>
          </a:xfrm>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C03FDA-4620-DC43-A31F-D0E012141DD7}" type="slidenum">
              <a:rPr lang="en-US"/>
              <a:pPr>
                <a:defRPr/>
              </a:pPr>
              <a:t>71</a:t>
            </a:fld>
            <a:endParaRPr lang="en-US"/>
          </a:p>
        </p:txBody>
      </p:sp>
      <p:sp>
        <p:nvSpPr>
          <p:cNvPr id="3619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19843" name="Rectangle 3"/>
          <p:cNvSpPr>
            <a:spLocks noGrp="1" noChangeArrowheads="1"/>
          </p:cNvSpPr>
          <p:nvPr>
            <p:ph type="body" idx="1"/>
          </p:nvPr>
        </p:nvSpPr>
        <p:spPr>
          <a:xfrm>
            <a:off x="938213" y="4421188"/>
            <a:ext cx="5159375" cy="4189412"/>
          </a:xfrm>
        </p:spPr>
        <p:txBody>
          <a:bodyPr/>
          <a:lstStyle/>
          <a:p>
            <a:pPr eaLnBrk="1" hangingPunct="1">
              <a:defRPr/>
            </a:pPr>
            <a:r>
              <a:rPr lang="en-US">
                <a:cs typeface="+mn-cs"/>
              </a:rPr>
              <a:t>Destroy them by providing answers based on the authority of Scripture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2D1739-C8E7-7C45-A1C2-AF852BCAAF43}" type="slidenum">
              <a:rPr lang="en-US"/>
              <a:pPr>
                <a:defRPr/>
              </a:pPr>
              <a:t>7</a:t>
            </a:fld>
            <a:endParaRPr lang="en-US"/>
          </a:p>
        </p:txBody>
      </p:sp>
      <p:sp>
        <p:nvSpPr>
          <p:cNvPr id="3683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3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829F2C-8718-2645-85C3-542BF7ACE9CE}" type="slidenum">
              <a:rPr lang="en-US"/>
              <a:pPr>
                <a:defRPr/>
              </a:pPr>
              <a:t>72</a:t>
            </a:fld>
            <a:endParaRPr lang="en-US"/>
          </a:p>
        </p:txBody>
      </p:sp>
      <p:sp>
        <p:nvSpPr>
          <p:cNvPr id="3621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1891" name="Rectangle 3"/>
          <p:cNvSpPr>
            <a:spLocks noGrp="1" noChangeArrowheads="1"/>
          </p:cNvSpPr>
          <p:nvPr>
            <p:ph type="body" idx="1"/>
          </p:nvPr>
        </p:nvSpPr>
        <p:spPr>
          <a:xfrm>
            <a:off x="938213" y="4421188"/>
            <a:ext cx="5159375" cy="4189412"/>
          </a:xfrm>
        </p:spPr>
        <p:txBody>
          <a:bodyPr/>
          <a:lstStyle/>
          <a:p>
            <a:pPr eaLnBrk="1" hangingPunct="1">
              <a:defRPr/>
            </a:pPr>
            <a:r>
              <a:rPr lang="en-US">
                <a:cs typeface="+mn-cs"/>
              </a:rPr>
              <a:t>Now they are able to demolish every argument, provide an answer to everyone, because they are standing on the proper foundation- the authority of Scripture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A348C0-4ED8-C844-9BC5-964E50BF6D51}" type="slidenum">
              <a:rPr lang="en-US"/>
              <a:pPr>
                <a:defRPr/>
              </a:pPr>
              <a:t>73</a:t>
            </a:fld>
            <a:endParaRPr lang="en-US"/>
          </a:p>
        </p:txBody>
      </p:sp>
      <p:sp>
        <p:nvSpPr>
          <p:cNvPr id="362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3939" name="Rectangle 3"/>
          <p:cNvSpPr>
            <a:spLocks noGrp="1" noChangeArrowheads="1"/>
          </p:cNvSpPr>
          <p:nvPr>
            <p:ph type="body" idx="1"/>
          </p:nvPr>
        </p:nvSpPr>
        <p:spPr>
          <a:xfrm>
            <a:off x="938213" y="4421188"/>
            <a:ext cx="5159375" cy="4189412"/>
          </a:xfrm>
        </p:spPr>
        <p:txBody>
          <a:bodyPr/>
          <a:lstStyle/>
          <a:p>
            <a:pPr eaLnBrk="1" hangingPunct="1">
              <a:defRPr/>
            </a:pPr>
            <a:r>
              <a:rPr lang="en-US">
                <a:cs typeface="+mn-cs"/>
              </a:rPr>
              <a:t>Now the church has a proper foundation, help people understand what sin is and why Jesus died on the cross, the Gospel message is no longer compromised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DD7BE8-2716-534D-832B-E3BAFC6071FE}" type="slidenum">
              <a:rPr lang="en-US"/>
              <a:pPr>
                <a:defRPr/>
              </a:pPr>
              <a:t>74</a:t>
            </a:fld>
            <a:endParaRPr lang="en-US"/>
          </a:p>
        </p:txBody>
      </p:sp>
      <p:sp>
        <p:nvSpPr>
          <p:cNvPr id="3730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30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089249-8B45-0A47-A7E9-A9CC2AE2E42E}" type="slidenum">
              <a:rPr lang="en-US"/>
              <a:pPr>
                <a:defRPr/>
              </a:pPr>
              <a:t>75</a:t>
            </a:fld>
            <a:endParaRPr lang="en-US"/>
          </a:p>
        </p:txBody>
      </p:sp>
      <p:sp>
        <p:nvSpPr>
          <p:cNvPr id="3129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9347" name="Rectangle 3"/>
          <p:cNvSpPr>
            <a:spLocks noGrp="1" noChangeArrowheads="1"/>
          </p:cNvSpPr>
          <p:nvPr>
            <p:ph type="body" idx="1"/>
          </p:nvPr>
        </p:nvSpPr>
        <p:spPr/>
        <p:txBody>
          <a:bodyPr/>
          <a:lstStyle/>
          <a:p>
            <a:pPr eaLnBrk="1" hangingPunct="1">
              <a:defRPr/>
            </a:pPr>
            <a:r>
              <a:rPr lang="en-US">
                <a:cs typeface="+mn-cs"/>
              </a:rPr>
              <a:t>Denton is medical doctor and PhD molecular biologist.</a:t>
            </a:r>
          </a:p>
          <a:p>
            <a:pPr eaLnBrk="1" hangingPunct="1">
              <a:defRPr/>
            </a:pPr>
            <a:r>
              <a:rPr lang="en-US">
                <a:cs typeface="+mn-cs"/>
              </a:rPr>
              <a:t>At the time of his book, he was an agnostic regarding the existence of God.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73E05A-16CF-EB4A-AA38-C990F7B8D3F9}" type="slidenum">
              <a:rPr lang="en-US"/>
              <a:pPr>
                <a:defRPr/>
              </a:pPr>
              <a:t>76</a:t>
            </a:fld>
            <a:endParaRPr lang="en-US"/>
          </a:p>
        </p:txBody>
      </p:sp>
      <p:sp>
        <p:nvSpPr>
          <p:cNvPr id="311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8083" name="Rectangle 3"/>
          <p:cNvSpPr>
            <a:spLocks noGrp="1" noChangeArrowheads="1"/>
          </p:cNvSpPr>
          <p:nvPr>
            <p:ph type="body" idx="1"/>
          </p:nvPr>
        </p:nvSpPr>
        <p:spPr/>
        <p:txBody>
          <a:bodyPr/>
          <a:lstStyle/>
          <a:p>
            <a:pPr eaLnBrk="1" hangingPunct="1">
              <a:defRPr/>
            </a:pPr>
            <a:r>
              <a:rPr lang="en-US">
                <a:cs typeface="+mn-cs"/>
              </a:rPr>
              <a:t>Mayr (1904-2005, died at age 100), Harvard zoologist</a:t>
            </a:r>
          </a:p>
          <a:p>
            <a:pPr eaLnBrk="1" hangingPunct="1">
              <a:defRPr/>
            </a:pPr>
            <a:r>
              <a:rPr lang="en-US">
                <a:cs typeface="+mn-cs"/>
              </a:rPr>
              <a:t>Picture from http://library.mcz.harvard.edu/history/images/mayr.jpg, accessed 19 Feb. 2004</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ABBC59-E3D1-C947-9B6B-F872703632E9}" type="slidenum">
              <a:rPr lang="en-US"/>
              <a:pPr>
                <a:defRPr/>
              </a:pPr>
              <a:t>77</a:t>
            </a:fld>
            <a:endParaRPr lang="en-US"/>
          </a:p>
        </p:txBody>
      </p:sp>
      <p:sp>
        <p:nvSpPr>
          <p:cNvPr id="247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78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5FD87E-DFBB-1549-9DFA-1B2BFB6D21A1}" type="slidenum">
              <a:rPr lang="en-US"/>
              <a:pPr>
                <a:defRPr/>
              </a:pPr>
              <a:t>78</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259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79</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39737" y="4423439"/>
            <a:ext cx="5156329" cy="4187478"/>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6FBFA7-C0AD-7644-81CF-11B3C394059F}" type="slidenum">
              <a:rPr lang="en-US"/>
              <a:pPr>
                <a:defRPr/>
              </a:pPr>
              <a:t>80</a:t>
            </a:fld>
            <a:endParaRPr lang="en-US"/>
          </a:p>
        </p:txBody>
      </p:sp>
      <p:sp>
        <p:nvSpPr>
          <p:cNvPr id="24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58849" indent="-291865" eaLnBrk="0" hangingPunct="0">
              <a:defRPr sz="2500">
                <a:solidFill>
                  <a:schemeClr val="tx1"/>
                </a:solidFill>
                <a:latin typeface="Times New Roman" charset="0"/>
                <a:ea typeface="ＭＳ Ｐゴシック" charset="0"/>
              </a:defRPr>
            </a:lvl2pPr>
            <a:lvl3pPr marL="1167460" indent="-233492" eaLnBrk="0" hangingPunct="0">
              <a:defRPr sz="2500">
                <a:solidFill>
                  <a:schemeClr val="tx1"/>
                </a:solidFill>
                <a:latin typeface="Times New Roman" charset="0"/>
                <a:ea typeface="ＭＳ Ｐゴシック" charset="0"/>
              </a:defRPr>
            </a:lvl3pPr>
            <a:lvl4pPr marL="1634444" indent="-233492" eaLnBrk="0" hangingPunct="0">
              <a:defRPr sz="2500">
                <a:solidFill>
                  <a:schemeClr val="tx1"/>
                </a:solidFill>
                <a:latin typeface="Times New Roman" charset="0"/>
                <a:ea typeface="ＭＳ Ｐゴシック" charset="0"/>
              </a:defRPr>
            </a:lvl4pPr>
            <a:lvl5pPr marL="2101428" indent="-233492" eaLnBrk="0" hangingPunct="0">
              <a:defRPr sz="2500">
                <a:solidFill>
                  <a:schemeClr val="tx1"/>
                </a:solidFill>
                <a:latin typeface="Times New Roman" charset="0"/>
                <a:ea typeface="ＭＳ Ｐゴシック" charset="0"/>
              </a:defRPr>
            </a:lvl5pPr>
            <a:lvl6pPr marL="2568412" indent="-233492" eaLnBrk="0" fontAlgn="base" hangingPunct="0">
              <a:spcBef>
                <a:spcPct val="0"/>
              </a:spcBef>
              <a:spcAft>
                <a:spcPct val="0"/>
              </a:spcAft>
              <a:defRPr sz="2500">
                <a:solidFill>
                  <a:schemeClr val="tx1"/>
                </a:solidFill>
                <a:latin typeface="Times New Roman" charset="0"/>
                <a:ea typeface="ＭＳ Ｐゴシック" charset="0"/>
              </a:defRPr>
            </a:lvl6pPr>
            <a:lvl7pPr marL="3035397" indent="-233492" eaLnBrk="0" fontAlgn="base" hangingPunct="0">
              <a:spcBef>
                <a:spcPct val="0"/>
              </a:spcBef>
              <a:spcAft>
                <a:spcPct val="0"/>
              </a:spcAft>
              <a:defRPr sz="2500">
                <a:solidFill>
                  <a:schemeClr val="tx1"/>
                </a:solidFill>
                <a:latin typeface="Times New Roman" charset="0"/>
                <a:ea typeface="ＭＳ Ｐゴシック" charset="0"/>
              </a:defRPr>
            </a:lvl7pPr>
            <a:lvl8pPr marL="3502381" indent="-233492" eaLnBrk="0" fontAlgn="base" hangingPunct="0">
              <a:spcBef>
                <a:spcPct val="0"/>
              </a:spcBef>
              <a:spcAft>
                <a:spcPct val="0"/>
              </a:spcAft>
              <a:defRPr sz="2500">
                <a:solidFill>
                  <a:schemeClr val="tx1"/>
                </a:solidFill>
                <a:latin typeface="Times New Roman" charset="0"/>
                <a:ea typeface="ＭＳ Ｐゴシック" charset="0"/>
              </a:defRPr>
            </a:lvl8pPr>
            <a:lvl9pPr marL="3969365" indent="-233492"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60B804-348C-884A-A1BD-852C2FEDEE22}" type="slidenum">
              <a:rPr lang="en-US"/>
              <a:pPr>
                <a:defRPr/>
              </a:pPr>
              <a:t>8</a:t>
            </a:fld>
            <a:endParaRPr lang="en-US"/>
          </a:p>
        </p:txBody>
      </p:sp>
      <p:sp>
        <p:nvSpPr>
          <p:cNvPr id="368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5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9C1F33-5077-BC47-89A2-D566FB2EA8BB}" type="slidenum">
              <a:rPr lang="en-US"/>
              <a:pPr>
                <a:defRPr/>
              </a:pPr>
              <a:t>9</a:t>
            </a:fld>
            <a:endParaRPr lang="en-US"/>
          </a:p>
        </p:txBody>
      </p:sp>
      <p:sp>
        <p:nvSpPr>
          <p:cNvPr id="368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7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982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828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2497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1365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35603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848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3479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7987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639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5952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0140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06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0300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9994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7686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7991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9358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6873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320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75815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2650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21226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637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67E9E3-041E-A54A-B9BA-F62C3E8EC342}" type="slidenum">
              <a:rPr lang="en-US"/>
              <a:pPr>
                <a:defRPr/>
              </a:pPr>
              <a:t>‹#›</a:t>
            </a:fld>
            <a:endParaRPr lang="en-US"/>
          </a:p>
        </p:txBody>
      </p:sp>
    </p:spTree>
    <p:extLst>
      <p:ext uri="{BB962C8B-B14F-4D97-AF65-F5344CB8AC3E}">
        <p14:creationId xmlns:p14="http://schemas.microsoft.com/office/powerpoint/2010/main" val="11372649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8238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824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55536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0388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4445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724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4124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76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6482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14114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B265A-406C-8F43-9778-4BE57819CCCA}" type="slidenum">
              <a:rPr lang="en-US"/>
              <a:pPr>
                <a:defRPr/>
              </a:pPr>
              <a:t>‹#›</a:t>
            </a:fld>
            <a:endParaRPr lang="en-US"/>
          </a:p>
        </p:txBody>
      </p:sp>
    </p:spTree>
    <p:extLst>
      <p:ext uri="{BB962C8B-B14F-4D97-AF65-F5344CB8AC3E}">
        <p14:creationId xmlns:p14="http://schemas.microsoft.com/office/powerpoint/2010/main" val="31845035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0762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4549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43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25013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3780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24143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0920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0792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1041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43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63658-5B02-6047-9C58-DC7F15F85506}" type="slidenum">
              <a:rPr lang="en-US"/>
              <a:pPr>
                <a:defRPr/>
              </a:pPr>
              <a:t>‹#›</a:t>
            </a:fld>
            <a:endParaRPr lang="en-US"/>
          </a:p>
        </p:txBody>
      </p:sp>
    </p:spTree>
    <p:extLst>
      <p:ext uri="{BB962C8B-B14F-4D97-AF65-F5344CB8AC3E}">
        <p14:creationId xmlns:p14="http://schemas.microsoft.com/office/powerpoint/2010/main" val="26356711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8536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92329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0582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809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7608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491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26359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9934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590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45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15AD1-C6E5-FB40-B0BF-543933608F2D}" type="slidenum">
              <a:rPr lang="en-US"/>
              <a:pPr>
                <a:defRPr/>
              </a:pPr>
              <a:t>‹#›</a:t>
            </a:fld>
            <a:endParaRPr lang="en-US"/>
          </a:p>
        </p:txBody>
      </p:sp>
    </p:spTree>
    <p:extLst>
      <p:ext uri="{BB962C8B-B14F-4D97-AF65-F5344CB8AC3E}">
        <p14:creationId xmlns:p14="http://schemas.microsoft.com/office/powerpoint/2010/main" val="39245458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7149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40521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14931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1139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613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6AE396-CCC1-8645-AA22-230D3A72AFCC}" type="slidenum">
              <a:rPr lang="en-US"/>
              <a:pPr>
                <a:defRPr/>
              </a:pPr>
              <a:t>‹#›</a:t>
            </a:fld>
            <a:endParaRPr lang="en-US"/>
          </a:p>
        </p:txBody>
      </p:sp>
    </p:spTree>
    <p:extLst>
      <p:ext uri="{BB962C8B-B14F-4D97-AF65-F5344CB8AC3E}">
        <p14:creationId xmlns:p14="http://schemas.microsoft.com/office/powerpoint/2010/main" val="31609759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85F655-DD60-9347-A6DA-97E2424E6F1C}" type="slidenum">
              <a:rPr lang="en-US"/>
              <a:pPr>
                <a:defRPr/>
              </a:pPr>
              <a:t>‹#›</a:t>
            </a:fld>
            <a:endParaRPr lang="en-US"/>
          </a:p>
        </p:txBody>
      </p:sp>
    </p:spTree>
    <p:extLst>
      <p:ext uri="{BB962C8B-B14F-4D97-AF65-F5344CB8AC3E}">
        <p14:creationId xmlns:p14="http://schemas.microsoft.com/office/powerpoint/2010/main" val="20075521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381F6-A070-A944-B398-4A6E16AFA0F7}" type="slidenum">
              <a:rPr lang="en-US"/>
              <a:pPr>
                <a:defRPr/>
              </a:pPr>
              <a:t>‹#›</a:t>
            </a:fld>
            <a:endParaRPr lang="en-US"/>
          </a:p>
        </p:txBody>
      </p:sp>
    </p:spTree>
    <p:extLst>
      <p:ext uri="{BB962C8B-B14F-4D97-AF65-F5344CB8AC3E}">
        <p14:creationId xmlns:p14="http://schemas.microsoft.com/office/powerpoint/2010/main" val="13461123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EB9A1F-0872-F248-9B1A-D7E5FF275F0A}" type="slidenum">
              <a:rPr lang="en-US"/>
              <a:pPr>
                <a:defRPr/>
              </a:pPr>
              <a:t>‹#›</a:t>
            </a:fld>
            <a:endParaRPr lang="en-US"/>
          </a:p>
        </p:txBody>
      </p:sp>
    </p:spTree>
    <p:extLst>
      <p:ext uri="{BB962C8B-B14F-4D97-AF65-F5344CB8AC3E}">
        <p14:creationId xmlns:p14="http://schemas.microsoft.com/office/powerpoint/2010/main" val="42884684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F015A4-EB2F-C14F-B089-414C45330186}" type="slidenum">
              <a:rPr lang="en-US"/>
              <a:pPr>
                <a:defRPr/>
              </a:pPr>
              <a:t>‹#›</a:t>
            </a:fld>
            <a:endParaRPr lang="en-US"/>
          </a:p>
        </p:txBody>
      </p:sp>
    </p:spTree>
    <p:extLst>
      <p:ext uri="{BB962C8B-B14F-4D97-AF65-F5344CB8AC3E}">
        <p14:creationId xmlns:p14="http://schemas.microsoft.com/office/powerpoint/2010/main" val="3564947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AE400D-A5B5-C545-9A3F-AD32667821BE}" type="slidenum">
              <a:rPr lang="en-US"/>
              <a:pPr>
                <a:defRPr/>
              </a:pPr>
              <a:t>‹#›</a:t>
            </a:fld>
            <a:endParaRPr lang="en-US"/>
          </a:p>
        </p:txBody>
      </p:sp>
    </p:spTree>
    <p:extLst>
      <p:ext uri="{BB962C8B-B14F-4D97-AF65-F5344CB8AC3E}">
        <p14:creationId xmlns:p14="http://schemas.microsoft.com/office/powerpoint/2010/main" val="528018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91EC32-7D87-CE48-BA03-B73604C3C3CC}" type="slidenum">
              <a:rPr lang="en-US"/>
              <a:pPr>
                <a:defRPr/>
              </a:pPr>
              <a:t>‹#›</a:t>
            </a:fld>
            <a:endParaRPr lang="en-US"/>
          </a:p>
        </p:txBody>
      </p:sp>
    </p:spTree>
    <p:extLst>
      <p:ext uri="{BB962C8B-B14F-4D97-AF65-F5344CB8AC3E}">
        <p14:creationId xmlns:p14="http://schemas.microsoft.com/office/powerpoint/2010/main" val="2908013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20CD38-BCEC-3F4D-B184-3300C5AAAF5B}" type="slidenum">
              <a:rPr lang="en-US"/>
              <a:pPr>
                <a:defRPr/>
              </a:pPr>
              <a:t>‹#›</a:t>
            </a:fld>
            <a:endParaRPr lang="en-US"/>
          </a:p>
        </p:txBody>
      </p:sp>
    </p:spTree>
    <p:extLst>
      <p:ext uri="{BB962C8B-B14F-4D97-AF65-F5344CB8AC3E}">
        <p14:creationId xmlns:p14="http://schemas.microsoft.com/office/powerpoint/2010/main" val="13482668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BF10C6-043E-A342-95C8-2563213324C2}" type="slidenum">
              <a:rPr lang="en-US"/>
              <a:pPr>
                <a:defRPr/>
              </a:pPr>
              <a:t>‹#›</a:t>
            </a:fld>
            <a:endParaRPr lang="en-US"/>
          </a:p>
        </p:txBody>
      </p:sp>
    </p:spTree>
    <p:extLst>
      <p:ext uri="{BB962C8B-B14F-4D97-AF65-F5344CB8AC3E}">
        <p14:creationId xmlns:p14="http://schemas.microsoft.com/office/powerpoint/2010/main" val="12281558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46774F-8EF6-3F41-8C19-EFBEF1F0CD1A}" type="slidenum">
              <a:rPr lang="en-US"/>
              <a:pPr>
                <a:defRPr/>
              </a:pPr>
              <a:t>‹#›</a:t>
            </a:fld>
            <a:endParaRPr lang="en-US"/>
          </a:p>
        </p:txBody>
      </p:sp>
    </p:spTree>
    <p:extLst>
      <p:ext uri="{BB962C8B-B14F-4D97-AF65-F5344CB8AC3E}">
        <p14:creationId xmlns:p14="http://schemas.microsoft.com/office/powerpoint/2010/main" val="8973238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CA3684-067B-E44F-8911-30EB6121F1FF}" type="slidenum">
              <a:rPr lang="en-US"/>
              <a:pPr>
                <a:defRPr/>
              </a:pPr>
              <a:t>‹#›</a:t>
            </a:fld>
            <a:endParaRPr lang="en-US"/>
          </a:p>
        </p:txBody>
      </p:sp>
    </p:spTree>
    <p:extLst>
      <p:ext uri="{BB962C8B-B14F-4D97-AF65-F5344CB8AC3E}">
        <p14:creationId xmlns:p14="http://schemas.microsoft.com/office/powerpoint/2010/main" val="371556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CE198A-C5BA-8A4B-9CE0-479C0DD49EC9}" type="slidenum">
              <a:rPr lang="en-US"/>
              <a:pPr>
                <a:defRPr/>
              </a:pPr>
              <a:t>‹#›</a:t>
            </a:fld>
            <a:endParaRPr lang="en-US"/>
          </a:p>
        </p:txBody>
      </p:sp>
    </p:spTree>
    <p:extLst>
      <p:ext uri="{BB962C8B-B14F-4D97-AF65-F5344CB8AC3E}">
        <p14:creationId xmlns:p14="http://schemas.microsoft.com/office/powerpoint/2010/main" val="2342674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12478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4194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458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579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3887A5-48B9-C247-A9FB-140CF28D2BE8}" type="slidenum">
              <a:rPr lang="en-US"/>
              <a:pPr>
                <a:defRPr/>
              </a:pPr>
              <a:t>‹#›</a:t>
            </a:fld>
            <a:endParaRPr lang="en-US"/>
          </a:p>
        </p:txBody>
      </p:sp>
    </p:spTree>
    <p:extLst>
      <p:ext uri="{BB962C8B-B14F-4D97-AF65-F5344CB8AC3E}">
        <p14:creationId xmlns:p14="http://schemas.microsoft.com/office/powerpoint/2010/main" val="9489776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43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54535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99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3173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35656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453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2144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28327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0021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6072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7AFA80-16DB-E441-93D4-32EA75E678C9}" type="slidenum">
              <a:rPr lang="en-US"/>
              <a:pPr>
                <a:defRPr/>
              </a:pPr>
              <a:t>‹#›</a:t>
            </a:fld>
            <a:endParaRPr lang="en-US"/>
          </a:p>
        </p:txBody>
      </p:sp>
    </p:spTree>
    <p:extLst>
      <p:ext uri="{BB962C8B-B14F-4D97-AF65-F5344CB8AC3E}">
        <p14:creationId xmlns:p14="http://schemas.microsoft.com/office/powerpoint/2010/main" val="4863083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2072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4193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88192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122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5653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00914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506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03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632373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73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E01AC3-74FB-FF43-9681-B2E166CB1ECB}" type="slidenum">
              <a:rPr lang="en-US"/>
              <a:pPr>
                <a:defRPr/>
              </a:pPr>
              <a:t>‹#›</a:t>
            </a:fld>
            <a:endParaRPr lang="en-US"/>
          </a:p>
        </p:txBody>
      </p:sp>
    </p:spTree>
    <p:extLst>
      <p:ext uri="{BB962C8B-B14F-4D97-AF65-F5344CB8AC3E}">
        <p14:creationId xmlns:p14="http://schemas.microsoft.com/office/powerpoint/2010/main" val="41605955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715154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05413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26585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4742789"/>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87986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367919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310157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19611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798156"/>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D52AC7-F462-584A-9CAA-6A4F81C0031B}" type="slidenum">
              <a:rPr lang="en-US"/>
              <a:pPr>
                <a:defRPr/>
              </a:pPr>
              <a:t>‹#›</a:t>
            </a:fld>
            <a:endParaRPr lang="en-US"/>
          </a:p>
        </p:txBody>
      </p:sp>
    </p:spTree>
    <p:extLst>
      <p:ext uri="{BB962C8B-B14F-4D97-AF65-F5344CB8AC3E}">
        <p14:creationId xmlns:p14="http://schemas.microsoft.com/office/powerpoint/2010/main" val="24663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31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0952BB-5A23-604F-89E1-BBEC0FB52868}" type="slidenum">
              <a:rPr lang="en-US"/>
              <a:pPr>
                <a:defRPr/>
              </a:pPr>
              <a:t>‹#›</a:t>
            </a:fld>
            <a:endParaRPr lang="en-US"/>
          </a:p>
        </p:txBody>
      </p:sp>
    </p:spTree>
    <p:extLst>
      <p:ext uri="{BB962C8B-B14F-4D97-AF65-F5344CB8AC3E}">
        <p14:creationId xmlns:p14="http://schemas.microsoft.com/office/powerpoint/2010/main" val="29502862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8CA366-188D-4448-A95A-9EA3C32DBDCA}" type="slidenum">
              <a:rPr lang="en-US"/>
              <a:pPr>
                <a:defRPr/>
              </a:pPr>
              <a:t>‹#›</a:t>
            </a:fld>
            <a:endParaRPr lang="en-US"/>
          </a:p>
        </p:txBody>
      </p:sp>
    </p:spTree>
    <p:extLst>
      <p:ext uri="{BB962C8B-B14F-4D97-AF65-F5344CB8AC3E}">
        <p14:creationId xmlns:p14="http://schemas.microsoft.com/office/powerpoint/2010/main" val="30467068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AB5000-B29A-1640-83D0-79DE638D5677}" type="slidenum">
              <a:rPr lang="en-US"/>
              <a:pPr>
                <a:defRPr/>
              </a:pPr>
              <a:t>‹#›</a:t>
            </a:fld>
            <a:endParaRPr lang="en-US"/>
          </a:p>
        </p:txBody>
      </p:sp>
    </p:spTree>
    <p:extLst>
      <p:ext uri="{BB962C8B-B14F-4D97-AF65-F5344CB8AC3E}">
        <p14:creationId xmlns:p14="http://schemas.microsoft.com/office/powerpoint/2010/main" val="24470111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778A70-A2EC-764D-8719-E6B3A4204163}" type="slidenum">
              <a:rPr lang="en-US"/>
              <a:pPr>
                <a:defRPr/>
              </a:pPr>
              <a:t>‹#›</a:t>
            </a:fld>
            <a:endParaRPr lang="en-US"/>
          </a:p>
        </p:txBody>
      </p:sp>
    </p:spTree>
    <p:extLst>
      <p:ext uri="{BB962C8B-B14F-4D97-AF65-F5344CB8AC3E}">
        <p14:creationId xmlns:p14="http://schemas.microsoft.com/office/powerpoint/2010/main" val="5816828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6DE494-BC7E-A74D-A876-F50BF9D8E988}" type="slidenum">
              <a:rPr lang="en-US"/>
              <a:pPr>
                <a:defRPr/>
              </a:pPr>
              <a:t>‹#›</a:t>
            </a:fld>
            <a:endParaRPr lang="en-US"/>
          </a:p>
        </p:txBody>
      </p:sp>
    </p:spTree>
    <p:extLst>
      <p:ext uri="{BB962C8B-B14F-4D97-AF65-F5344CB8AC3E}">
        <p14:creationId xmlns:p14="http://schemas.microsoft.com/office/powerpoint/2010/main" val="1265334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09EA0A-2497-6C4F-896A-AEE51A805349}" type="slidenum">
              <a:rPr lang="en-US"/>
              <a:pPr>
                <a:defRPr/>
              </a:pPr>
              <a:t>‹#›</a:t>
            </a:fld>
            <a:endParaRPr lang="en-US"/>
          </a:p>
        </p:txBody>
      </p:sp>
    </p:spTree>
    <p:extLst>
      <p:ext uri="{BB962C8B-B14F-4D97-AF65-F5344CB8AC3E}">
        <p14:creationId xmlns:p14="http://schemas.microsoft.com/office/powerpoint/2010/main" val="11417792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72E370-24F7-424F-9960-C0A041D904E6}" type="slidenum">
              <a:rPr lang="en-US"/>
              <a:pPr>
                <a:defRPr/>
              </a:pPr>
              <a:t>‹#›</a:t>
            </a:fld>
            <a:endParaRPr lang="en-US"/>
          </a:p>
        </p:txBody>
      </p:sp>
    </p:spTree>
    <p:extLst>
      <p:ext uri="{BB962C8B-B14F-4D97-AF65-F5344CB8AC3E}">
        <p14:creationId xmlns:p14="http://schemas.microsoft.com/office/powerpoint/2010/main" val="4693034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8B7CF-C14B-3D45-9CCC-027F365A7CA1}" type="slidenum">
              <a:rPr lang="en-US"/>
              <a:pPr>
                <a:defRPr/>
              </a:pPr>
              <a:t>‹#›</a:t>
            </a:fld>
            <a:endParaRPr lang="en-US"/>
          </a:p>
        </p:txBody>
      </p:sp>
    </p:spTree>
    <p:extLst>
      <p:ext uri="{BB962C8B-B14F-4D97-AF65-F5344CB8AC3E}">
        <p14:creationId xmlns:p14="http://schemas.microsoft.com/office/powerpoint/2010/main" val="18561126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50B4FC-BE58-BA43-AE94-098192267333}" type="slidenum">
              <a:rPr lang="en-US"/>
              <a:pPr>
                <a:defRPr/>
              </a:pPr>
              <a:t>‹#›</a:t>
            </a:fld>
            <a:endParaRPr lang="en-US"/>
          </a:p>
        </p:txBody>
      </p:sp>
    </p:spTree>
    <p:extLst>
      <p:ext uri="{BB962C8B-B14F-4D97-AF65-F5344CB8AC3E}">
        <p14:creationId xmlns:p14="http://schemas.microsoft.com/office/powerpoint/2010/main" val="32519291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4CA56-745A-1B47-A44E-5D4DCEE9EA4C}" type="slidenum">
              <a:rPr lang="en-US"/>
              <a:pPr>
                <a:defRPr/>
              </a:pPr>
              <a:t>‹#›</a:t>
            </a:fld>
            <a:endParaRPr lang="en-US"/>
          </a:p>
        </p:txBody>
      </p:sp>
    </p:spTree>
    <p:extLst>
      <p:ext uri="{BB962C8B-B14F-4D97-AF65-F5344CB8AC3E}">
        <p14:creationId xmlns:p14="http://schemas.microsoft.com/office/powerpoint/2010/main" val="711217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D580C3-6926-9A41-A411-CA07B8D7160A}" type="slidenum">
              <a:rPr lang="en-US"/>
              <a:pPr>
                <a:defRPr/>
              </a:pPr>
              <a:t>‹#›</a:t>
            </a:fld>
            <a:endParaRPr lang="en-US"/>
          </a:p>
        </p:txBody>
      </p:sp>
    </p:spTree>
    <p:extLst>
      <p:ext uri="{BB962C8B-B14F-4D97-AF65-F5344CB8AC3E}">
        <p14:creationId xmlns:p14="http://schemas.microsoft.com/office/powerpoint/2010/main" val="405654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A5FB8A-4458-1C46-AC30-B0B8B384FAA1}" type="slidenum">
              <a:rPr lang="en-US"/>
              <a:pPr>
                <a:defRPr/>
              </a:pPr>
              <a:t>‹#›</a:t>
            </a:fld>
            <a:endParaRPr lang="en-US"/>
          </a:p>
        </p:txBody>
      </p:sp>
    </p:spTree>
    <p:extLst>
      <p:ext uri="{BB962C8B-B14F-4D97-AF65-F5344CB8AC3E}">
        <p14:creationId xmlns:p14="http://schemas.microsoft.com/office/powerpoint/2010/main" val="41592182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9DDDD0-BC41-914F-9734-9F4835805C25}" type="slidenum">
              <a:rPr lang="en-US"/>
              <a:pPr>
                <a:defRPr/>
              </a:pPr>
              <a:t>‹#›</a:t>
            </a:fld>
            <a:endParaRPr lang="en-US"/>
          </a:p>
        </p:txBody>
      </p:sp>
    </p:spTree>
    <p:extLst>
      <p:ext uri="{BB962C8B-B14F-4D97-AF65-F5344CB8AC3E}">
        <p14:creationId xmlns:p14="http://schemas.microsoft.com/office/powerpoint/2010/main" val="33594743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DD95C-6B23-6945-83EE-E0A6C608069D}" type="slidenum">
              <a:rPr lang="en-US"/>
              <a:pPr>
                <a:defRPr/>
              </a:pPr>
              <a:t>‹#›</a:t>
            </a:fld>
            <a:endParaRPr lang="en-US"/>
          </a:p>
        </p:txBody>
      </p:sp>
    </p:spTree>
    <p:extLst>
      <p:ext uri="{BB962C8B-B14F-4D97-AF65-F5344CB8AC3E}">
        <p14:creationId xmlns:p14="http://schemas.microsoft.com/office/powerpoint/2010/main" val="5285712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0C25C-B638-9D4E-9D11-0A93CD360EE3}" type="slidenum">
              <a:rPr lang="en-US"/>
              <a:pPr>
                <a:defRPr/>
              </a:pPr>
              <a:t>‹#›</a:t>
            </a:fld>
            <a:endParaRPr lang="en-US"/>
          </a:p>
        </p:txBody>
      </p:sp>
    </p:spTree>
    <p:extLst>
      <p:ext uri="{BB962C8B-B14F-4D97-AF65-F5344CB8AC3E}">
        <p14:creationId xmlns:p14="http://schemas.microsoft.com/office/powerpoint/2010/main" val="32158761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F5C44-97D2-6949-B9AB-EC7B1B9673B3}" type="slidenum">
              <a:rPr lang="en-US"/>
              <a:pPr>
                <a:defRPr/>
              </a:pPr>
              <a:t>‹#›</a:t>
            </a:fld>
            <a:endParaRPr lang="en-US"/>
          </a:p>
        </p:txBody>
      </p:sp>
    </p:spTree>
    <p:extLst>
      <p:ext uri="{BB962C8B-B14F-4D97-AF65-F5344CB8AC3E}">
        <p14:creationId xmlns:p14="http://schemas.microsoft.com/office/powerpoint/2010/main" val="33056487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FCB537-B39E-2646-B5D7-7DF9DA1F14C6}" type="slidenum">
              <a:rPr lang="en-US"/>
              <a:pPr>
                <a:defRPr/>
              </a:pPr>
              <a:t>‹#›</a:t>
            </a:fld>
            <a:endParaRPr lang="en-US"/>
          </a:p>
        </p:txBody>
      </p:sp>
    </p:spTree>
    <p:extLst>
      <p:ext uri="{BB962C8B-B14F-4D97-AF65-F5344CB8AC3E}">
        <p14:creationId xmlns:p14="http://schemas.microsoft.com/office/powerpoint/2010/main" val="2206053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85346D-A4B2-4E4F-AF35-9A551684BA52}" type="slidenum">
              <a:rPr lang="en-US"/>
              <a:pPr>
                <a:defRPr/>
              </a:pPr>
              <a:t>‹#›</a:t>
            </a:fld>
            <a:endParaRPr lang="en-US"/>
          </a:p>
        </p:txBody>
      </p:sp>
    </p:spTree>
    <p:extLst>
      <p:ext uri="{BB962C8B-B14F-4D97-AF65-F5344CB8AC3E}">
        <p14:creationId xmlns:p14="http://schemas.microsoft.com/office/powerpoint/2010/main" val="21509835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639812-FBCC-7242-8F01-BF9658B9E596}" type="slidenum">
              <a:rPr lang="en-US"/>
              <a:pPr>
                <a:defRPr/>
              </a:pPr>
              <a:t>‹#›</a:t>
            </a:fld>
            <a:endParaRPr lang="en-US"/>
          </a:p>
        </p:txBody>
      </p:sp>
    </p:spTree>
    <p:extLst>
      <p:ext uri="{BB962C8B-B14F-4D97-AF65-F5344CB8AC3E}">
        <p14:creationId xmlns:p14="http://schemas.microsoft.com/office/powerpoint/2010/main" val="8614091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FD97A-D9F4-B74A-9F16-A28DCDCD2E86}" type="slidenum">
              <a:rPr lang="en-US"/>
              <a:pPr>
                <a:defRPr/>
              </a:pPr>
              <a:t>‹#›</a:t>
            </a:fld>
            <a:endParaRPr lang="en-US"/>
          </a:p>
        </p:txBody>
      </p:sp>
    </p:spTree>
    <p:extLst>
      <p:ext uri="{BB962C8B-B14F-4D97-AF65-F5344CB8AC3E}">
        <p14:creationId xmlns:p14="http://schemas.microsoft.com/office/powerpoint/2010/main" val="36932675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A2995C-4B36-DE4C-8387-133C6EC066F3}" type="slidenum">
              <a:rPr lang="en-US"/>
              <a:pPr>
                <a:defRPr/>
              </a:pPr>
              <a:t>‹#›</a:t>
            </a:fld>
            <a:endParaRPr lang="en-US"/>
          </a:p>
        </p:txBody>
      </p:sp>
    </p:spTree>
    <p:extLst>
      <p:ext uri="{BB962C8B-B14F-4D97-AF65-F5344CB8AC3E}">
        <p14:creationId xmlns:p14="http://schemas.microsoft.com/office/powerpoint/2010/main" val="3182120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264679-EBB2-3942-9A77-DCBFE3FB2446}" type="slidenum">
              <a:rPr lang="en-US"/>
              <a:pPr>
                <a:defRPr/>
              </a:pPr>
              <a:t>‹#›</a:t>
            </a:fld>
            <a:endParaRPr lang="en-US"/>
          </a:p>
        </p:txBody>
      </p:sp>
    </p:spTree>
    <p:extLst>
      <p:ext uri="{BB962C8B-B14F-4D97-AF65-F5344CB8AC3E}">
        <p14:creationId xmlns:p14="http://schemas.microsoft.com/office/powerpoint/2010/main" val="2747090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44B06D-FBCA-A741-9F1A-59A783FBB2DA}" type="slidenum">
              <a:rPr lang="en-US"/>
              <a:pPr>
                <a:defRPr/>
              </a:pPr>
              <a:t>‹#›</a:t>
            </a:fld>
            <a:endParaRPr lang="en-US"/>
          </a:p>
        </p:txBody>
      </p:sp>
    </p:spTree>
    <p:extLst>
      <p:ext uri="{BB962C8B-B14F-4D97-AF65-F5344CB8AC3E}">
        <p14:creationId xmlns:p14="http://schemas.microsoft.com/office/powerpoint/2010/main" val="38018902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92E97-526C-7F4E-A6E6-219B9A7154E7}" type="slidenum">
              <a:rPr lang="en-US"/>
              <a:pPr>
                <a:defRPr/>
              </a:pPr>
              <a:t>‹#›</a:t>
            </a:fld>
            <a:endParaRPr lang="en-US"/>
          </a:p>
        </p:txBody>
      </p:sp>
    </p:spTree>
    <p:extLst>
      <p:ext uri="{BB962C8B-B14F-4D97-AF65-F5344CB8AC3E}">
        <p14:creationId xmlns:p14="http://schemas.microsoft.com/office/powerpoint/2010/main" val="14874841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69128-2132-B545-959D-2E07BFEA16FF}" type="slidenum">
              <a:rPr lang="en-US"/>
              <a:pPr>
                <a:defRPr/>
              </a:pPr>
              <a:t>‹#›</a:t>
            </a:fld>
            <a:endParaRPr lang="en-US"/>
          </a:p>
        </p:txBody>
      </p:sp>
    </p:spTree>
    <p:extLst>
      <p:ext uri="{BB962C8B-B14F-4D97-AF65-F5344CB8AC3E}">
        <p14:creationId xmlns:p14="http://schemas.microsoft.com/office/powerpoint/2010/main" val="21581489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488C3-62FA-2E40-931D-E278C0B5AF54}" type="slidenum">
              <a:rPr lang="en-US"/>
              <a:pPr>
                <a:defRPr/>
              </a:pPr>
              <a:t>‹#›</a:t>
            </a:fld>
            <a:endParaRPr lang="en-US"/>
          </a:p>
        </p:txBody>
      </p:sp>
    </p:spTree>
    <p:extLst>
      <p:ext uri="{BB962C8B-B14F-4D97-AF65-F5344CB8AC3E}">
        <p14:creationId xmlns:p14="http://schemas.microsoft.com/office/powerpoint/2010/main" val="31647865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EF22DF-79FF-B041-A114-B55E3847E552}" type="slidenum">
              <a:rPr lang="en-US"/>
              <a:pPr>
                <a:defRPr/>
              </a:pPr>
              <a:t>‹#›</a:t>
            </a:fld>
            <a:endParaRPr lang="en-US"/>
          </a:p>
        </p:txBody>
      </p:sp>
    </p:spTree>
    <p:extLst>
      <p:ext uri="{BB962C8B-B14F-4D97-AF65-F5344CB8AC3E}">
        <p14:creationId xmlns:p14="http://schemas.microsoft.com/office/powerpoint/2010/main" val="23971244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6042D-B001-0246-A18F-DCB13D4FF518}" type="slidenum">
              <a:rPr lang="en-US"/>
              <a:pPr>
                <a:defRPr/>
              </a:pPr>
              <a:t>‹#›</a:t>
            </a:fld>
            <a:endParaRPr lang="en-US"/>
          </a:p>
        </p:txBody>
      </p:sp>
    </p:spTree>
    <p:extLst>
      <p:ext uri="{BB962C8B-B14F-4D97-AF65-F5344CB8AC3E}">
        <p14:creationId xmlns:p14="http://schemas.microsoft.com/office/powerpoint/2010/main" val="9650796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077F03-19FF-7745-8931-9A2F01452897}" type="slidenum">
              <a:rPr lang="en-US"/>
              <a:pPr>
                <a:defRPr/>
              </a:pPr>
              <a:t>‹#›</a:t>
            </a:fld>
            <a:endParaRPr lang="en-US"/>
          </a:p>
        </p:txBody>
      </p:sp>
    </p:spTree>
    <p:extLst>
      <p:ext uri="{BB962C8B-B14F-4D97-AF65-F5344CB8AC3E}">
        <p14:creationId xmlns:p14="http://schemas.microsoft.com/office/powerpoint/2010/main" val="34269394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2E1566-89EE-7249-8F89-9728DAF9835F}" type="slidenum">
              <a:rPr lang="en-US"/>
              <a:pPr>
                <a:defRPr/>
              </a:pPr>
              <a:t>‹#›</a:t>
            </a:fld>
            <a:endParaRPr lang="en-US"/>
          </a:p>
        </p:txBody>
      </p:sp>
    </p:spTree>
    <p:extLst>
      <p:ext uri="{BB962C8B-B14F-4D97-AF65-F5344CB8AC3E}">
        <p14:creationId xmlns:p14="http://schemas.microsoft.com/office/powerpoint/2010/main" val="42318684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0C2F0-DC69-E444-B224-3DDF853B4A11}" type="slidenum">
              <a:rPr lang="en-US"/>
              <a:pPr>
                <a:defRPr/>
              </a:pPr>
              <a:t>‹#›</a:t>
            </a:fld>
            <a:endParaRPr lang="en-US"/>
          </a:p>
        </p:txBody>
      </p:sp>
    </p:spTree>
    <p:extLst>
      <p:ext uri="{BB962C8B-B14F-4D97-AF65-F5344CB8AC3E}">
        <p14:creationId xmlns:p14="http://schemas.microsoft.com/office/powerpoint/2010/main" val="15889203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92F21-E571-9540-8ECE-F9CE95574A80}" type="slidenum">
              <a:rPr lang="en-US"/>
              <a:pPr>
                <a:defRPr/>
              </a:pPr>
              <a:t>‹#›</a:t>
            </a:fld>
            <a:endParaRPr lang="en-US"/>
          </a:p>
        </p:txBody>
      </p:sp>
    </p:spTree>
    <p:extLst>
      <p:ext uri="{BB962C8B-B14F-4D97-AF65-F5344CB8AC3E}">
        <p14:creationId xmlns:p14="http://schemas.microsoft.com/office/powerpoint/2010/main" val="41970681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DBD4B-D733-2644-A76D-9FCE96EF7884}" type="slidenum">
              <a:rPr lang="en-US"/>
              <a:pPr>
                <a:defRPr/>
              </a:pPr>
              <a:t>‹#›</a:t>
            </a:fld>
            <a:endParaRPr lang="en-US"/>
          </a:p>
        </p:txBody>
      </p:sp>
    </p:spTree>
    <p:extLst>
      <p:ext uri="{BB962C8B-B14F-4D97-AF65-F5344CB8AC3E}">
        <p14:creationId xmlns:p14="http://schemas.microsoft.com/office/powerpoint/2010/main" val="3895726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9402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4940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5EE7F19-8DD2-9949-B794-7F897E6D83B2}" type="slidenum">
              <a:rPr lang="en-US"/>
              <a:pPr>
                <a:defRPr/>
              </a:pPr>
              <a:t>‹#›</a:t>
            </a:fld>
            <a:endParaRPr lang="en-US"/>
          </a:p>
        </p:txBody>
      </p:sp>
    </p:spTree>
    <p:extLst>
      <p:ext uri="{BB962C8B-B14F-4D97-AF65-F5344CB8AC3E}">
        <p14:creationId xmlns:p14="http://schemas.microsoft.com/office/powerpoint/2010/main" val="29327217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127A7-854F-FD42-99AC-4EEB414CF4C9}" type="slidenum">
              <a:rPr lang="en-US"/>
              <a:pPr>
                <a:defRPr/>
              </a:pPr>
              <a:t>‹#›</a:t>
            </a:fld>
            <a:endParaRPr lang="en-US"/>
          </a:p>
        </p:txBody>
      </p:sp>
    </p:spTree>
    <p:extLst>
      <p:ext uri="{BB962C8B-B14F-4D97-AF65-F5344CB8AC3E}">
        <p14:creationId xmlns:p14="http://schemas.microsoft.com/office/powerpoint/2010/main" val="33138800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B288A8-9554-6443-860C-ABF3E6F8DDD2}" type="slidenum">
              <a:rPr lang="en-US"/>
              <a:pPr>
                <a:defRPr/>
              </a:pPr>
              <a:t>‹#›</a:t>
            </a:fld>
            <a:endParaRPr lang="en-US"/>
          </a:p>
        </p:txBody>
      </p:sp>
    </p:spTree>
    <p:extLst>
      <p:ext uri="{BB962C8B-B14F-4D97-AF65-F5344CB8AC3E}">
        <p14:creationId xmlns:p14="http://schemas.microsoft.com/office/powerpoint/2010/main" val="22890007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045516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45090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14811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3536950"/>
            <a:ext cx="3602037"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536950"/>
            <a:ext cx="3603625"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81686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5284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727631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62958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43463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D4CBA3-D057-A244-96C3-40DE16587A8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52950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4446595"/>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28520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152525"/>
            <a:ext cx="1838325" cy="3178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1152525"/>
            <a:ext cx="5367337" cy="3178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72067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50697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4855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83324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9912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1585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33561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51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2F6559A-0198-1643-981F-5800BEB2B26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40823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80743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3088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9874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301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01C552-9EF6-524B-A79C-B8463314E472}" type="slidenum">
              <a:rPr lang="en-US"/>
              <a:pPr>
                <a:defRPr/>
              </a:pPr>
              <a:t>‹#›</a:t>
            </a:fld>
            <a:endParaRPr lang="en-US"/>
          </a:p>
        </p:txBody>
      </p:sp>
    </p:spTree>
    <p:extLst>
      <p:ext uri="{BB962C8B-B14F-4D97-AF65-F5344CB8AC3E}">
        <p14:creationId xmlns:p14="http://schemas.microsoft.com/office/powerpoint/2010/main" val="42006508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B7465-AC23-874A-922B-37738AAD1B4B}" type="slidenum">
              <a:rPr lang="en-US"/>
              <a:pPr>
                <a:defRPr/>
              </a:pPr>
              <a:t>‹#›</a:t>
            </a:fld>
            <a:endParaRPr lang="en-US"/>
          </a:p>
        </p:txBody>
      </p:sp>
    </p:spTree>
    <p:extLst>
      <p:ext uri="{BB962C8B-B14F-4D97-AF65-F5344CB8AC3E}">
        <p14:creationId xmlns:p14="http://schemas.microsoft.com/office/powerpoint/2010/main" val="9949234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89902-D7B3-5D40-953E-C8C1224C6118}" type="slidenum">
              <a:rPr lang="en-US"/>
              <a:pPr>
                <a:defRPr/>
              </a:pPr>
              <a:t>‹#›</a:t>
            </a:fld>
            <a:endParaRPr lang="en-US"/>
          </a:p>
        </p:txBody>
      </p:sp>
    </p:spTree>
    <p:extLst>
      <p:ext uri="{BB962C8B-B14F-4D97-AF65-F5344CB8AC3E}">
        <p14:creationId xmlns:p14="http://schemas.microsoft.com/office/powerpoint/2010/main" val="21557715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1CBEF-539D-7A49-AEB6-34458A8ABD3E}" type="slidenum">
              <a:rPr lang="en-US"/>
              <a:pPr>
                <a:defRPr/>
              </a:pPr>
              <a:t>‹#›</a:t>
            </a:fld>
            <a:endParaRPr lang="en-US"/>
          </a:p>
        </p:txBody>
      </p:sp>
    </p:spTree>
    <p:extLst>
      <p:ext uri="{BB962C8B-B14F-4D97-AF65-F5344CB8AC3E}">
        <p14:creationId xmlns:p14="http://schemas.microsoft.com/office/powerpoint/2010/main" val="2269487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F26EA9-933D-2A4D-A5ED-B0D3FF371BFF}" type="slidenum">
              <a:rPr lang="en-US"/>
              <a:pPr>
                <a:defRPr/>
              </a:pPr>
              <a:t>‹#›</a:t>
            </a:fld>
            <a:endParaRPr lang="en-US"/>
          </a:p>
        </p:txBody>
      </p:sp>
    </p:spTree>
    <p:extLst>
      <p:ext uri="{BB962C8B-B14F-4D97-AF65-F5344CB8AC3E}">
        <p14:creationId xmlns:p14="http://schemas.microsoft.com/office/powerpoint/2010/main" val="24752064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47C465-AA19-5A4A-A753-D3E545DDFC15}" type="slidenum">
              <a:rPr lang="en-US"/>
              <a:pPr>
                <a:defRPr/>
              </a:pPr>
              <a:t>‹#›</a:t>
            </a:fld>
            <a:endParaRPr lang="en-US"/>
          </a:p>
        </p:txBody>
      </p:sp>
    </p:spTree>
    <p:extLst>
      <p:ext uri="{BB962C8B-B14F-4D97-AF65-F5344CB8AC3E}">
        <p14:creationId xmlns:p14="http://schemas.microsoft.com/office/powerpoint/2010/main" val="2934271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3DF8166-01F0-BC46-844B-F3DB256B0A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09280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814BBE-D7FA-8D45-B8F2-D745C0629738}" type="slidenum">
              <a:rPr lang="en-US"/>
              <a:pPr>
                <a:defRPr/>
              </a:pPr>
              <a:t>‹#›</a:t>
            </a:fld>
            <a:endParaRPr lang="en-US"/>
          </a:p>
        </p:txBody>
      </p:sp>
    </p:spTree>
    <p:extLst>
      <p:ext uri="{BB962C8B-B14F-4D97-AF65-F5344CB8AC3E}">
        <p14:creationId xmlns:p14="http://schemas.microsoft.com/office/powerpoint/2010/main" val="41109049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720915-F06F-D742-BA95-D6D5F6B5C8F3}" type="slidenum">
              <a:rPr lang="en-US"/>
              <a:pPr>
                <a:defRPr/>
              </a:pPr>
              <a:t>‹#›</a:t>
            </a:fld>
            <a:endParaRPr lang="en-US"/>
          </a:p>
        </p:txBody>
      </p:sp>
    </p:spTree>
    <p:extLst>
      <p:ext uri="{BB962C8B-B14F-4D97-AF65-F5344CB8AC3E}">
        <p14:creationId xmlns:p14="http://schemas.microsoft.com/office/powerpoint/2010/main" val="17460575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E8C72A-8375-704A-889A-F9018CED4A6E}" type="slidenum">
              <a:rPr lang="en-US"/>
              <a:pPr>
                <a:defRPr/>
              </a:pPr>
              <a:t>‹#›</a:t>
            </a:fld>
            <a:endParaRPr lang="en-US"/>
          </a:p>
        </p:txBody>
      </p:sp>
    </p:spTree>
    <p:extLst>
      <p:ext uri="{BB962C8B-B14F-4D97-AF65-F5344CB8AC3E}">
        <p14:creationId xmlns:p14="http://schemas.microsoft.com/office/powerpoint/2010/main" val="20215541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6BCC6-C607-204C-8AA4-CF7090926ACA}" type="slidenum">
              <a:rPr lang="en-US"/>
              <a:pPr>
                <a:defRPr/>
              </a:pPr>
              <a:t>‹#›</a:t>
            </a:fld>
            <a:endParaRPr lang="en-US"/>
          </a:p>
        </p:txBody>
      </p:sp>
    </p:spTree>
    <p:extLst>
      <p:ext uri="{BB962C8B-B14F-4D97-AF65-F5344CB8AC3E}">
        <p14:creationId xmlns:p14="http://schemas.microsoft.com/office/powerpoint/2010/main" val="41883201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D09EE-E713-0E4D-A35F-1116014047CF}" type="slidenum">
              <a:rPr lang="en-US"/>
              <a:pPr>
                <a:defRPr/>
              </a:pPr>
              <a:t>‹#›</a:t>
            </a:fld>
            <a:endParaRPr lang="en-US"/>
          </a:p>
        </p:txBody>
      </p:sp>
    </p:spTree>
    <p:extLst>
      <p:ext uri="{BB962C8B-B14F-4D97-AF65-F5344CB8AC3E}">
        <p14:creationId xmlns:p14="http://schemas.microsoft.com/office/powerpoint/2010/main" val="305021667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60107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3693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72806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8881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877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783697A-A97F-E34B-8E01-B7DB36D29FD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6241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3196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861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43443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7752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6757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4556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E2B9FA3-6086-8A43-8E4E-9884FC0805C1}" type="slidenum">
              <a:rPr lang="en-US"/>
              <a:pPr>
                <a:defRPr/>
              </a:pPr>
              <a:t>‹#›</a:t>
            </a:fld>
            <a:endParaRPr lang="en-US"/>
          </a:p>
        </p:txBody>
      </p:sp>
    </p:spTree>
    <p:extLst>
      <p:ext uri="{BB962C8B-B14F-4D97-AF65-F5344CB8AC3E}">
        <p14:creationId xmlns:p14="http://schemas.microsoft.com/office/powerpoint/2010/main" val="3352683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3159F8B-DC23-024F-AE16-E3613267688A}" type="slidenum">
              <a:rPr lang="en-US"/>
              <a:pPr>
                <a:defRPr/>
              </a:pPr>
              <a:t>‹#›</a:t>
            </a:fld>
            <a:endParaRPr lang="en-US"/>
          </a:p>
        </p:txBody>
      </p:sp>
    </p:spTree>
    <p:extLst>
      <p:ext uri="{BB962C8B-B14F-4D97-AF65-F5344CB8AC3E}">
        <p14:creationId xmlns:p14="http://schemas.microsoft.com/office/powerpoint/2010/main" val="19553083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B54EEFA9-D527-C04F-B5D1-55E3D068DFE9}" type="slidenum">
              <a:rPr lang="en-US"/>
              <a:pPr>
                <a:defRPr/>
              </a:pPr>
              <a:t>‹#›</a:t>
            </a:fld>
            <a:endParaRPr lang="en-US"/>
          </a:p>
        </p:txBody>
      </p:sp>
    </p:spTree>
    <p:extLst>
      <p:ext uri="{BB962C8B-B14F-4D97-AF65-F5344CB8AC3E}">
        <p14:creationId xmlns:p14="http://schemas.microsoft.com/office/powerpoint/2010/main" val="75430982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8AC285F-72E0-A44F-BC79-DC62A3DFBECA}" type="slidenum">
              <a:rPr lang="en-US"/>
              <a:pPr>
                <a:defRPr/>
              </a:pPr>
              <a:t>‹#›</a:t>
            </a:fld>
            <a:endParaRPr lang="en-US"/>
          </a:p>
        </p:txBody>
      </p:sp>
    </p:spTree>
    <p:extLst>
      <p:ext uri="{BB962C8B-B14F-4D97-AF65-F5344CB8AC3E}">
        <p14:creationId xmlns:p14="http://schemas.microsoft.com/office/powerpoint/2010/main" val="13429295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B9221F69-EBA5-614B-AD79-82254D64EF4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99077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1C875A6-6B4E-CA42-B94B-5E5A56C951E8}" type="slidenum">
              <a:rPr lang="en-US"/>
              <a:pPr>
                <a:defRPr/>
              </a:pPr>
              <a:t>‹#›</a:t>
            </a:fld>
            <a:endParaRPr lang="en-US"/>
          </a:p>
        </p:txBody>
      </p:sp>
    </p:spTree>
    <p:extLst>
      <p:ext uri="{BB962C8B-B14F-4D97-AF65-F5344CB8AC3E}">
        <p14:creationId xmlns:p14="http://schemas.microsoft.com/office/powerpoint/2010/main" val="311419309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4BAFDD97-0285-7048-9B88-004BC2F6269C}" type="slidenum">
              <a:rPr lang="en-US"/>
              <a:pPr>
                <a:defRPr/>
              </a:pPr>
              <a:t>‹#›</a:t>
            </a:fld>
            <a:endParaRPr lang="en-US"/>
          </a:p>
        </p:txBody>
      </p:sp>
    </p:spTree>
    <p:extLst>
      <p:ext uri="{BB962C8B-B14F-4D97-AF65-F5344CB8AC3E}">
        <p14:creationId xmlns:p14="http://schemas.microsoft.com/office/powerpoint/2010/main" val="14089511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7358FBD2-DA50-AF41-A32A-BB3CF7BAFD82}" type="slidenum">
              <a:rPr lang="en-US"/>
              <a:pPr>
                <a:defRPr/>
              </a:pPr>
              <a:t>‹#›</a:t>
            </a:fld>
            <a:endParaRPr lang="en-US"/>
          </a:p>
        </p:txBody>
      </p:sp>
    </p:spTree>
    <p:extLst>
      <p:ext uri="{BB962C8B-B14F-4D97-AF65-F5344CB8AC3E}">
        <p14:creationId xmlns:p14="http://schemas.microsoft.com/office/powerpoint/2010/main" val="178235189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667826-CBAF-2F47-A878-051739ADCB45}" type="slidenum">
              <a:rPr lang="en-US"/>
              <a:pPr>
                <a:defRPr/>
              </a:pPr>
              <a:t>‹#›</a:t>
            </a:fld>
            <a:endParaRPr lang="en-US"/>
          </a:p>
        </p:txBody>
      </p:sp>
    </p:spTree>
    <p:extLst>
      <p:ext uri="{BB962C8B-B14F-4D97-AF65-F5344CB8AC3E}">
        <p14:creationId xmlns:p14="http://schemas.microsoft.com/office/powerpoint/2010/main" val="38992762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2EE8F5BA-C33B-504A-A1C3-2144804E2BEF}" type="slidenum">
              <a:rPr lang="en-US"/>
              <a:pPr>
                <a:defRPr/>
              </a:pPr>
              <a:t>‹#›</a:t>
            </a:fld>
            <a:endParaRPr lang="en-US"/>
          </a:p>
        </p:txBody>
      </p:sp>
    </p:spTree>
    <p:extLst>
      <p:ext uri="{BB962C8B-B14F-4D97-AF65-F5344CB8AC3E}">
        <p14:creationId xmlns:p14="http://schemas.microsoft.com/office/powerpoint/2010/main" val="75559835"/>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7CC5DBB6-E8E9-2345-835D-3AF1367C0F50}" type="slidenum">
              <a:rPr lang="en-US"/>
              <a:pPr>
                <a:defRPr/>
              </a:pPr>
              <a:t>‹#›</a:t>
            </a:fld>
            <a:endParaRPr lang="en-US"/>
          </a:p>
        </p:txBody>
      </p:sp>
    </p:spTree>
    <p:extLst>
      <p:ext uri="{BB962C8B-B14F-4D97-AF65-F5344CB8AC3E}">
        <p14:creationId xmlns:p14="http://schemas.microsoft.com/office/powerpoint/2010/main" val="1284600003"/>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F8B6790E-5F81-9D4E-A4C4-5214B4492198}" type="slidenum">
              <a:rPr lang="en-US"/>
              <a:pPr>
                <a:defRPr/>
              </a:pPr>
              <a:t>‹#›</a:t>
            </a:fld>
            <a:endParaRPr lang="en-US"/>
          </a:p>
        </p:txBody>
      </p:sp>
    </p:spTree>
    <p:extLst>
      <p:ext uri="{BB962C8B-B14F-4D97-AF65-F5344CB8AC3E}">
        <p14:creationId xmlns:p14="http://schemas.microsoft.com/office/powerpoint/2010/main" val="273207864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40E99C-BA0C-1847-B874-26FD05F2481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589135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2FAE04-4154-AA44-A54F-9106B30EC6E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488743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CD470-1DD0-DD4E-A7A1-68827F72381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0428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2923151-D232-F640-94AA-05C8D8F7D9B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21179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131227-CCAD-0444-BF1C-C636DD79858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858860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9039E7-9D40-8B4E-8B89-7F136CAC26F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942728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337477-85B3-AC47-8DB0-3B6137EA7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254286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B685EC-0053-F942-9F80-0666D99CEF6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586069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948C80-6B9D-3546-84DC-74F8805B018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634744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8EA37-DFA4-5442-9CAA-AC6AF4C5A5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81057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3FB9D8-F2BF-8E4F-8E5F-7CE3A4C6BDA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761404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AB1DE0-E03F-1842-996C-90E7233A0EB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022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6987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35743BA-5643-1042-A358-5C834038EF8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9425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76647A-5507-9247-8E6D-11950B45E61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85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A93123C-EC30-634D-B06F-8B0D98A3BDF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65050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C31789D-54EA-EC46-9EA0-8A0BED8A234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5585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E1730-E22C-D043-9D57-FFB6B4ED374A}" type="slidenum">
              <a:rPr lang="en-US"/>
              <a:pPr>
                <a:defRPr/>
              </a:pPr>
              <a:t>‹#›</a:t>
            </a:fld>
            <a:endParaRPr lang="en-US"/>
          </a:p>
        </p:txBody>
      </p:sp>
    </p:spTree>
    <p:extLst>
      <p:ext uri="{BB962C8B-B14F-4D97-AF65-F5344CB8AC3E}">
        <p14:creationId xmlns:p14="http://schemas.microsoft.com/office/powerpoint/2010/main" val="1636644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2C0AB-8954-A644-93EB-A7FAC13E85D5}" type="slidenum">
              <a:rPr lang="en-US"/>
              <a:pPr>
                <a:defRPr/>
              </a:pPr>
              <a:t>‹#›</a:t>
            </a:fld>
            <a:endParaRPr lang="en-US"/>
          </a:p>
        </p:txBody>
      </p:sp>
    </p:spTree>
    <p:extLst>
      <p:ext uri="{BB962C8B-B14F-4D97-AF65-F5344CB8AC3E}">
        <p14:creationId xmlns:p14="http://schemas.microsoft.com/office/powerpoint/2010/main" val="1488755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CB1D2-704B-B246-839E-E24508133BE0}" type="slidenum">
              <a:rPr lang="en-US"/>
              <a:pPr>
                <a:defRPr/>
              </a:pPr>
              <a:t>‹#›</a:t>
            </a:fld>
            <a:endParaRPr lang="en-US"/>
          </a:p>
        </p:txBody>
      </p:sp>
    </p:spTree>
    <p:extLst>
      <p:ext uri="{BB962C8B-B14F-4D97-AF65-F5344CB8AC3E}">
        <p14:creationId xmlns:p14="http://schemas.microsoft.com/office/powerpoint/2010/main" val="1398558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28A98-6705-3243-B57E-A9D936A5501D}" type="slidenum">
              <a:rPr lang="en-US"/>
              <a:pPr>
                <a:defRPr/>
              </a:pPr>
              <a:t>‹#›</a:t>
            </a:fld>
            <a:endParaRPr lang="en-US"/>
          </a:p>
        </p:txBody>
      </p:sp>
    </p:spTree>
    <p:extLst>
      <p:ext uri="{BB962C8B-B14F-4D97-AF65-F5344CB8AC3E}">
        <p14:creationId xmlns:p14="http://schemas.microsoft.com/office/powerpoint/2010/main" val="2438222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58BD30-BCF0-BF4C-948C-1EF249DB482E}" type="slidenum">
              <a:rPr lang="en-US"/>
              <a:pPr>
                <a:defRPr/>
              </a:pPr>
              <a:t>‹#›</a:t>
            </a:fld>
            <a:endParaRPr lang="en-US"/>
          </a:p>
        </p:txBody>
      </p:sp>
    </p:spTree>
    <p:extLst>
      <p:ext uri="{BB962C8B-B14F-4D97-AF65-F5344CB8AC3E}">
        <p14:creationId xmlns:p14="http://schemas.microsoft.com/office/powerpoint/2010/main" val="3224648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DCB378F-D4A1-7744-9652-B379E3B88D1C}" type="slidenum">
              <a:rPr lang="en-US"/>
              <a:pPr>
                <a:defRPr/>
              </a:pPr>
              <a:t>‹#›</a:t>
            </a:fld>
            <a:endParaRPr lang="en-US"/>
          </a:p>
        </p:txBody>
      </p:sp>
    </p:spTree>
    <p:extLst>
      <p:ext uri="{BB962C8B-B14F-4D97-AF65-F5344CB8AC3E}">
        <p14:creationId xmlns:p14="http://schemas.microsoft.com/office/powerpoint/2010/main" val="89297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816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E332FE-C52E-EE41-B0D2-3A7102482179}" type="slidenum">
              <a:rPr lang="en-US"/>
              <a:pPr>
                <a:defRPr/>
              </a:pPr>
              <a:t>‹#›</a:t>
            </a:fld>
            <a:endParaRPr lang="en-US"/>
          </a:p>
        </p:txBody>
      </p:sp>
    </p:spTree>
    <p:extLst>
      <p:ext uri="{BB962C8B-B14F-4D97-AF65-F5344CB8AC3E}">
        <p14:creationId xmlns:p14="http://schemas.microsoft.com/office/powerpoint/2010/main" val="49676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E09C0A-641E-9447-B217-D97EB385DE1D}" type="slidenum">
              <a:rPr lang="en-US"/>
              <a:pPr>
                <a:defRPr/>
              </a:pPr>
              <a:t>‹#›</a:t>
            </a:fld>
            <a:endParaRPr lang="en-US"/>
          </a:p>
        </p:txBody>
      </p:sp>
    </p:spTree>
    <p:extLst>
      <p:ext uri="{BB962C8B-B14F-4D97-AF65-F5344CB8AC3E}">
        <p14:creationId xmlns:p14="http://schemas.microsoft.com/office/powerpoint/2010/main" val="822273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EFC24-3607-C54F-96CF-CEB3BDA5E75A}" type="slidenum">
              <a:rPr lang="en-US"/>
              <a:pPr>
                <a:defRPr/>
              </a:pPr>
              <a:t>‹#›</a:t>
            </a:fld>
            <a:endParaRPr lang="en-US"/>
          </a:p>
        </p:txBody>
      </p:sp>
    </p:spTree>
    <p:extLst>
      <p:ext uri="{BB962C8B-B14F-4D97-AF65-F5344CB8AC3E}">
        <p14:creationId xmlns:p14="http://schemas.microsoft.com/office/powerpoint/2010/main" val="1013207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372480-D29F-1D49-AC8B-3A558413D3BB}" type="slidenum">
              <a:rPr lang="en-US"/>
              <a:pPr>
                <a:defRPr/>
              </a:pPr>
              <a:t>‹#›</a:t>
            </a:fld>
            <a:endParaRPr lang="en-US"/>
          </a:p>
        </p:txBody>
      </p:sp>
    </p:spTree>
    <p:extLst>
      <p:ext uri="{BB962C8B-B14F-4D97-AF65-F5344CB8AC3E}">
        <p14:creationId xmlns:p14="http://schemas.microsoft.com/office/powerpoint/2010/main" val="3888374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C2DAF5-A180-764D-8ABA-CAFE3C6BF935}" type="slidenum">
              <a:rPr lang="en-US"/>
              <a:pPr>
                <a:defRPr/>
              </a:pPr>
              <a:t>‹#›</a:t>
            </a:fld>
            <a:endParaRPr lang="en-US"/>
          </a:p>
        </p:txBody>
      </p:sp>
    </p:spTree>
    <p:extLst>
      <p:ext uri="{BB962C8B-B14F-4D97-AF65-F5344CB8AC3E}">
        <p14:creationId xmlns:p14="http://schemas.microsoft.com/office/powerpoint/2010/main" val="4015330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1675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415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5962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882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33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094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657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71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3876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0449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515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761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71931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001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77859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536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2345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93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3571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080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3955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4781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03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84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79176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118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807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0523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67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769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7880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35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7103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3581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405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020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58770-101E-D245-B271-C5F4B37C3B96}" type="slidenum">
              <a:rPr lang="en-US"/>
              <a:pPr>
                <a:defRPr/>
              </a:pPr>
              <a:t>‹#›</a:t>
            </a:fld>
            <a:endParaRPr lang="en-US"/>
          </a:p>
        </p:txBody>
      </p:sp>
    </p:spTree>
    <p:extLst>
      <p:ext uri="{BB962C8B-B14F-4D97-AF65-F5344CB8AC3E}">
        <p14:creationId xmlns:p14="http://schemas.microsoft.com/office/powerpoint/2010/main" val="763074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2FBC65-7690-3544-9B30-FA580FA98791}" type="slidenum">
              <a:rPr lang="en-US"/>
              <a:pPr>
                <a:defRPr/>
              </a:pPr>
              <a:t>‹#›</a:t>
            </a:fld>
            <a:endParaRPr lang="en-US"/>
          </a:p>
        </p:txBody>
      </p:sp>
    </p:spTree>
    <p:extLst>
      <p:ext uri="{BB962C8B-B14F-4D97-AF65-F5344CB8AC3E}">
        <p14:creationId xmlns:p14="http://schemas.microsoft.com/office/powerpoint/2010/main" val="119839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5281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D1FD4E-5A8C-E04E-A2F1-D37CFA06E145}" type="slidenum">
              <a:rPr lang="en-US"/>
              <a:pPr>
                <a:defRPr/>
              </a:pPr>
              <a:t>‹#›</a:t>
            </a:fld>
            <a:endParaRPr lang="en-US"/>
          </a:p>
        </p:txBody>
      </p:sp>
    </p:spTree>
    <p:extLst>
      <p:ext uri="{BB962C8B-B14F-4D97-AF65-F5344CB8AC3E}">
        <p14:creationId xmlns:p14="http://schemas.microsoft.com/office/powerpoint/2010/main" val="4262387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759AB0-5F0E-CE44-9BB5-9658BC4BA74A}" type="slidenum">
              <a:rPr lang="en-US"/>
              <a:pPr>
                <a:defRPr/>
              </a:pPr>
              <a:t>‹#›</a:t>
            </a:fld>
            <a:endParaRPr lang="en-US"/>
          </a:p>
        </p:txBody>
      </p:sp>
    </p:spTree>
    <p:extLst>
      <p:ext uri="{BB962C8B-B14F-4D97-AF65-F5344CB8AC3E}">
        <p14:creationId xmlns:p14="http://schemas.microsoft.com/office/powerpoint/2010/main" val="21014883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805369-A53A-0F4E-AB4D-136D1FD283FB}" type="slidenum">
              <a:rPr lang="en-US"/>
              <a:pPr>
                <a:defRPr/>
              </a:pPr>
              <a:t>‹#›</a:t>
            </a:fld>
            <a:endParaRPr lang="en-US"/>
          </a:p>
        </p:txBody>
      </p:sp>
    </p:spTree>
    <p:extLst>
      <p:ext uri="{BB962C8B-B14F-4D97-AF65-F5344CB8AC3E}">
        <p14:creationId xmlns:p14="http://schemas.microsoft.com/office/powerpoint/2010/main" val="662388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780BBC-80DC-5941-B3B4-6AE676B55F45}" type="slidenum">
              <a:rPr lang="en-US"/>
              <a:pPr>
                <a:defRPr/>
              </a:pPr>
              <a:t>‹#›</a:t>
            </a:fld>
            <a:endParaRPr lang="en-US"/>
          </a:p>
        </p:txBody>
      </p:sp>
    </p:spTree>
    <p:extLst>
      <p:ext uri="{BB962C8B-B14F-4D97-AF65-F5344CB8AC3E}">
        <p14:creationId xmlns:p14="http://schemas.microsoft.com/office/powerpoint/2010/main" val="1451952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D2C87B7-08EB-1A47-A408-2ADD7F395333}" type="slidenum">
              <a:rPr lang="en-US"/>
              <a:pPr>
                <a:defRPr/>
              </a:pPr>
              <a:t>‹#›</a:t>
            </a:fld>
            <a:endParaRPr lang="en-US"/>
          </a:p>
        </p:txBody>
      </p:sp>
    </p:spTree>
    <p:extLst>
      <p:ext uri="{BB962C8B-B14F-4D97-AF65-F5344CB8AC3E}">
        <p14:creationId xmlns:p14="http://schemas.microsoft.com/office/powerpoint/2010/main" val="2305339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8919E4-FD75-9F47-81B0-3723964567D1}" type="slidenum">
              <a:rPr lang="en-US"/>
              <a:pPr>
                <a:defRPr/>
              </a:pPr>
              <a:t>‹#›</a:t>
            </a:fld>
            <a:endParaRPr lang="en-US"/>
          </a:p>
        </p:txBody>
      </p:sp>
    </p:spTree>
    <p:extLst>
      <p:ext uri="{BB962C8B-B14F-4D97-AF65-F5344CB8AC3E}">
        <p14:creationId xmlns:p14="http://schemas.microsoft.com/office/powerpoint/2010/main" val="16349037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A664D3-9B77-C74E-BE33-A02C2D5C25CD}" type="slidenum">
              <a:rPr lang="en-US"/>
              <a:pPr>
                <a:defRPr/>
              </a:pPr>
              <a:t>‹#›</a:t>
            </a:fld>
            <a:endParaRPr lang="en-US"/>
          </a:p>
        </p:txBody>
      </p:sp>
    </p:spTree>
    <p:extLst>
      <p:ext uri="{BB962C8B-B14F-4D97-AF65-F5344CB8AC3E}">
        <p14:creationId xmlns:p14="http://schemas.microsoft.com/office/powerpoint/2010/main" val="2268824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DAFDEE-CE95-8A43-A76E-32BD49651841}" type="slidenum">
              <a:rPr lang="en-US"/>
              <a:pPr>
                <a:defRPr/>
              </a:pPr>
              <a:t>‹#›</a:t>
            </a:fld>
            <a:endParaRPr lang="en-US"/>
          </a:p>
        </p:txBody>
      </p:sp>
    </p:spTree>
    <p:extLst>
      <p:ext uri="{BB962C8B-B14F-4D97-AF65-F5344CB8AC3E}">
        <p14:creationId xmlns:p14="http://schemas.microsoft.com/office/powerpoint/2010/main" val="36914156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C7E9CA-7B86-D641-9CB2-99B1CB99F873}" type="slidenum">
              <a:rPr lang="en-US"/>
              <a:pPr>
                <a:defRPr/>
              </a:pPr>
              <a:t>‹#›</a:t>
            </a:fld>
            <a:endParaRPr lang="en-US"/>
          </a:p>
        </p:txBody>
      </p:sp>
    </p:spTree>
    <p:extLst>
      <p:ext uri="{BB962C8B-B14F-4D97-AF65-F5344CB8AC3E}">
        <p14:creationId xmlns:p14="http://schemas.microsoft.com/office/powerpoint/2010/main" val="5399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85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6515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040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54240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3240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8186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1875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334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1044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7504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116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0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6.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0.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018" r:id="rId1"/>
    <p:sldLayoutId id="2147486019" r:id="rId2"/>
    <p:sldLayoutId id="2147486020" r:id="rId3"/>
    <p:sldLayoutId id="2147486021" r:id="rId4"/>
    <p:sldLayoutId id="2147486022" r:id="rId5"/>
    <p:sldLayoutId id="2147486023" r:id="rId6"/>
    <p:sldLayoutId id="2147486024" r:id="rId7"/>
    <p:sldLayoutId id="2147486025" r:id="rId8"/>
    <p:sldLayoutId id="2147486026" r:id="rId9"/>
    <p:sldLayoutId id="2147486027" r:id="rId10"/>
    <p:sldLayoutId id="2147486028"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16" r:id="rId1"/>
    <p:sldLayoutId id="2147486117" r:id="rId2"/>
    <p:sldLayoutId id="2147486118" r:id="rId3"/>
    <p:sldLayoutId id="2147486119" r:id="rId4"/>
    <p:sldLayoutId id="2147486120" r:id="rId5"/>
    <p:sldLayoutId id="2147486121" r:id="rId6"/>
    <p:sldLayoutId id="2147486122" r:id="rId7"/>
    <p:sldLayoutId id="2147486123" r:id="rId8"/>
    <p:sldLayoutId id="2147486124" r:id="rId9"/>
    <p:sldLayoutId id="2147486125" r:id="rId10"/>
    <p:sldLayoutId id="214748612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63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educational books</a:t>
            </a:r>
          </a:p>
        </p:txBody>
      </p:sp>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a:solidFill>
                  <a:srgbClr val="8B999C"/>
                </a:solidFill>
                <a:latin typeface="Candara" charset="0"/>
                <a:cs typeface="+mn-cs"/>
              </a:rPr>
              <a:t>children</a:t>
            </a:r>
            <a:r>
              <a:rPr lang="fr-FR" altLang="ja-JP" sz="3800" dirty="0">
                <a:solidFill>
                  <a:srgbClr val="8B999C"/>
                </a:solidFill>
                <a:latin typeface="Candara" charset="0"/>
                <a:cs typeface="+mn-cs"/>
              </a:rPr>
              <a:t>'</a:t>
            </a:r>
            <a:r>
              <a:rPr lang="en-US" sz="3800" dirty="0">
                <a:solidFill>
                  <a:srgbClr val="8B999C"/>
                </a:solidFill>
                <a:latin typeface="Candara" charset="0"/>
                <a:cs typeface="+mn-cs"/>
              </a:rPr>
              <a:t>s books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83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93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mn-lt"/>
                <a:cs typeface="+mn-cs"/>
              </a:defRPr>
            </a:lvl1pPr>
          </a:lstStyle>
          <a:p>
            <a:pPr>
              <a:defRPr/>
            </a:pPr>
            <a:fld id="{8B135B2C-2A59-2A4A-AAE1-A530732CE9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270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373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761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761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761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761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761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22D461A0-0ACE-2746-BFFA-0D3A36E90D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73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B9D08ABC-17FE-C641-A857-E412690218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9" r:id="rId1"/>
    <p:sldLayoutId id="2147486030" r:id="rId2"/>
    <p:sldLayoutId id="2147486031" r:id="rId3"/>
    <p:sldLayoutId id="2147486032" r:id="rId4"/>
    <p:sldLayoutId id="2147486033" r:id="rId5"/>
    <p:sldLayoutId id="2147486034" r:id="rId6"/>
    <p:sldLayoutId id="2147486035" r:id="rId7"/>
    <p:sldLayoutId id="2147486036" r:id="rId8"/>
    <p:sldLayoutId id="2147486037" r:id="rId9"/>
    <p:sldLayoutId id="2147486038" r:id="rId10"/>
    <p:sldLayoutId id="21474860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812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12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12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812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812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0C36023F-13AB-B64E-88FF-18619B57B5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6" r:id="rId1"/>
    <p:sldLayoutId id="2147486227" r:id="rId2"/>
    <p:sldLayoutId id="2147486228" r:id="rId3"/>
    <p:sldLayoutId id="2147486229" r:id="rId4"/>
    <p:sldLayoutId id="2147486230" r:id="rId5"/>
    <p:sldLayoutId id="2147486231" r:id="rId6"/>
    <p:sldLayoutId id="2147486232" r:id="rId7"/>
    <p:sldLayoutId id="2147486233" r:id="rId8"/>
    <p:sldLayoutId id="2147486234" r:id="rId9"/>
    <p:sldLayoutId id="2147486235" r:id="rId10"/>
    <p:sldLayoutId id="2147486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8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8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8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3688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3688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D8D78CAD-3475-D241-8537-D76090518F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01762" name="Rectangle 2"/>
          <p:cNvSpPr>
            <a:spLocks noGrp="1" noChangeArrowheads="1"/>
          </p:cNvSpPr>
          <p:nvPr>
            <p:ph type="title"/>
          </p:nvPr>
        </p:nvSpPr>
        <p:spPr bwMode="auto">
          <a:xfrm>
            <a:off x="893763" y="1152525"/>
            <a:ext cx="7358062" cy="2320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p>
            <a:pPr lvl="0"/>
            <a:r>
              <a:rPr lang="en-US">
                <a:sym typeface="Gill Sans" charset="0"/>
              </a:rPr>
              <a:t>Click to edit Master title style</a:t>
            </a:r>
          </a:p>
        </p:txBody>
      </p:sp>
      <p:sp>
        <p:nvSpPr>
          <p:cNvPr id="3701763" name="Rectangle 3"/>
          <p:cNvSpPr>
            <a:spLocks noGrp="1" noChangeArrowheads="1"/>
          </p:cNvSpPr>
          <p:nvPr>
            <p:ph type="body" idx="1"/>
          </p:nvPr>
        </p:nvSpPr>
        <p:spPr bwMode="auto">
          <a:xfrm>
            <a:off x="893763" y="3536950"/>
            <a:ext cx="7358062" cy="793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p:titleStyle>
    <p:bodyStyle>
      <a:lvl1pPr marL="342900" indent="-342900" algn="ctr" defTabSz="642938" rtl="0" eaLnBrk="0" fontAlgn="base" hangingPunct="0">
        <a:spcBef>
          <a:spcPct val="0"/>
        </a:spcBef>
        <a:spcAft>
          <a:spcPct val="0"/>
        </a:spcAft>
        <a:defRPr sz="2500">
          <a:solidFill>
            <a:schemeClr val="tx1"/>
          </a:solidFill>
          <a:latin typeface="+mn-lt"/>
          <a:ea typeface="+mn-ea"/>
          <a:cs typeface="+mn-cs"/>
          <a:sym typeface="Gill Sans" charset="0"/>
        </a:defRPr>
      </a:lvl1pPr>
      <a:lvl2pPr marL="742950" indent="-28575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2pPr>
      <a:lvl3pPr marL="11430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3pPr>
      <a:lvl4pPr marL="16002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4pPr>
      <a:lvl5pPr marL="20574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5pPr>
      <a:lvl6pPr marL="457200" algn="ctr" defTabSz="642938" rtl="0" fontAlgn="base">
        <a:spcBef>
          <a:spcPct val="0"/>
        </a:spcBef>
        <a:spcAft>
          <a:spcPct val="0"/>
        </a:spcAft>
        <a:defRPr sz="2500">
          <a:solidFill>
            <a:schemeClr val="tx1"/>
          </a:solidFill>
          <a:latin typeface="+mn-lt"/>
          <a:ea typeface="Arial" charset="0"/>
          <a:cs typeface="+mn-cs"/>
          <a:sym typeface="Gill Sans" charset="0"/>
        </a:defRPr>
      </a:lvl6pPr>
      <a:lvl7pPr marL="914400" algn="ctr" defTabSz="642938" rtl="0" fontAlgn="base">
        <a:spcBef>
          <a:spcPct val="0"/>
        </a:spcBef>
        <a:spcAft>
          <a:spcPct val="0"/>
        </a:spcAft>
        <a:defRPr sz="2500">
          <a:solidFill>
            <a:schemeClr val="tx1"/>
          </a:solidFill>
          <a:latin typeface="+mn-lt"/>
          <a:ea typeface="Arial" charset="0"/>
          <a:cs typeface="+mn-cs"/>
          <a:sym typeface="Gill Sans" charset="0"/>
        </a:defRPr>
      </a:lvl7pPr>
      <a:lvl8pPr marL="1371600" algn="ctr" defTabSz="642938" rtl="0" fontAlgn="base">
        <a:spcBef>
          <a:spcPct val="0"/>
        </a:spcBef>
        <a:spcAft>
          <a:spcPct val="0"/>
        </a:spcAft>
        <a:defRPr sz="2500">
          <a:solidFill>
            <a:schemeClr val="tx1"/>
          </a:solidFill>
          <a:latin typeface="+mn-lt"/>
          <a:ea typeface="Arial" charset="0"/>
          <a:cs typeface="+mn-cs"/>
          <a:sym typeface="Gill Sans" charset="0"/>
        </a:defRPr>
      </a:lvl8pPr>
      <a:lvl9pPr marL="1828800" algn="ctr" defTabSz="642938" rtl="0" fontAlgn="base">
        <a:spcBef>
          <a:spcPct val="0"/>
        </a:spcBef>
        <a:spcAft>
          <a:spcPct val="0"/>
        </a:spcAft>
        <a:defRPr sz="25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04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6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26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a typeface="+mn-ea"/>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a typeface="+mn-ea"/>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800793A4-6346-DD40-8265-F3205792FE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406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bg1"/>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bg1"/>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bg1"/>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1280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1280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1280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BEF7A8E-ABDC-D744-A2A8-BD352C6606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93"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b="0">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b="0">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B7CF336-A984-6444-893A-E40064296C27}" type="slidenum">
              <a:rPr lang="en-US" b="0">
                <a:solidFill>
                  <a:srgbClr val="000000"/>
                </a:solidFill>
                <a:cs typeface="Arial"/>
              </a:rPr>
              <a:pPr>
                <a:defRPr/>
              </a:pPr>
              <a:t>‹#›</a:t>
            </a:fld>
            <a:endParaRPr lang="en-US" b="0">
              <a:solidFill>
                <a:srgbClr val="000000"/>
              </a:solidFill>
              <a:cs typeface="Arial"/>
            </a:endParaRPr>
          </a:p>
        </p:txBody>
      </p:sp>
    </p:spTree>
    <p:extLst>
      <p:ext uri="{BB962C8B-B14F-4D97-AF65-F5344CB8AC3E}">
        <p14:creationId xmlns:p14="http://schemas.microsoft.com/office/powerpoint/2010/main" val="2524895116"/>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299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0">
                <a:solidFill>
                  <a:schemeClr val="tx1"/>
                </a:solidFill>
                <a:cs typeface="+mn-cs"/>
              </a:defRPr>
            </a:lvl1pPr>
          </a:lstStyle>
          <a:p>
            <a:pPr>
              <a:defRPr/>
            </a:pPr>
            <a:endParaRPr lang="en-US"/>
          </a:p>
        </p:txBody>
      </p:sp>
      <p:sp>
        <p:nvSpPr>
          <p:cNvPr id="149299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0F6A5533-9A79-EA41-9284-09F25E349D2B}" type="slidenum">
              <a:rPr lang="en-US"/>
              <a:pPr>
                <a:defRPr/>
              </a:pPr>
              <a:t>‹#›</a:t>
            </a:fld>
            <a:endParaRPr lang="en-US"/>
          </a:p>
        </p:txBody>
      </p:sp>
      <p:grpSp>
        <p:nvGrpSpPr>
          <p:cNvPr id="14340" name="Group 4"/>
          <p:cNvGrpSpPr>
            <a:grpSpLocks/>
          </p:cNvGrpSpPr>
          <p:nvPr/>
        </p:nvGrpSpPr>
        <p:grpSpPr bwMode="auto">
          <a:xfrm>
            <a:off x="0" y="0"/>
            <a:ext cx="9140825" cy="6850063"/>
            <a:chOff x="0" y="0"/>
            <a:chExt cx="5758" cy="4315"/>
          </a:xfrm>
        </p:grpSpPr>
        <p:grpSp>
          <p:nvGrpSpPr>
            <p:cNvPr id="14344" name="Group 5"/>
            <p:cNvGrpSpPr>
              <a:grpSpLocks/>
            </p:cNvGrpSpPr>
            <p:nvPr userDrawn="1"/>
          </p:nvGrpSpPr>
          <p:grpSpPr bwMode="auto">
            <a:xfrm>
              <a:off x="1728" y="2230"/>
              <a:ext cx="4027" cy="2085"/>
              <a:chOff x="1728" y="2230"/>
              <a:chExt cx="4027" cy="2085"/>
            </a:xfrm>
          </p:grpSpPr>
          <p:sp>
            <p:nvSpPr>
              <p:cNvPr id="149299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49299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49300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4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9300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sp>
          <p:nvSpPr>
            <p:cNvPr id="149300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4346" name="Freeform 12"/>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9300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300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200" b="0">
                <a:solidFill>
                  <a:schemeClr val="tx1"/>
                </a:solidFill>
                <a:cs typeface="+mn-cs"/>
              </a:defRPr>
            </a:lvl1pPr>
          </a:lstStyle>
          <a:p>
            <a:pPr>
              <a:defRPr/>
            </a:pPr>
            <a:endParaRPr lang="en-US"/>
          </a:p>
        </p:txBody>
      </p:sp>
      <p:sp>
        <p:nvSpPr>
          <p:cNvPr id="149300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92" r:id="rId1"/>
    <p:sldLayoutId id="2147486040" r:id="rId2"/>
    <p:sldLayoutId id="2147486041" r:id="rId3"/>
    <p:sldLayoutId id="2147486042" r:id="rId4"/>
    <p:sldLayoutId id="2147486043" r:id="rId5"/>
    <p:sldLayoutId id="2147486044" r:id="rId6"/>
    <p:sldLayoutId id="2147486045" r:id="rId7"/>
    <p:sldLayoutId id="2147486046" r:id="rId8"/>
    <p:sldLayoutId id="2147486047" r:id="rId9"/>
    <p:sldLayoutId id="2147486048" r:id="rId10"/>
    <p:sldLayoutId id="214748604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54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4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54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chemeClr val="tx1"/>
                </a:solidFill>
                <a:cs typeface="+mn-cs"/>
              </a:defRPr>
            </a:lvl1pPr>
          </a:lstStyle>
          <a:p>
            <a:pPr>
              <a:defRPr/>
            </a:pPr>
            <a:endParaRPr lang="en-US"/>
          </a:p>
        </p:txBody>
      </p:sp>
      <p:sp>
        <p:nvSpPr>
          <p:cNvPr id="2954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cs typeface="+mn-cs"/>
              </a:defRPr>
            </a:lvl1pPr>
          </a:lstStyle>
          <a:p>
            <a:pPr>
              <a:defRPr/>
            </a:pPr>
            <a:endParaRPr lang="en-US"/>
          </a:p>
        </p:txBody>
      </p:sp>
      <p:sp>
        <p:nvSpPr>
          <p:cNvPr id="2954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cs typeface="+mn-cs"/>
              </a:defRPr>
            </a:lvl1pPr>
          </a:lstStyle>
          <a:p>
            <a:pPr>
              <a:defRPr/>
            </a:pPr>
            <a:fld id="{6EC2AABA-0F55-B54C-B8A2-4E4B0678BC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50" r:id="rId1"/>
    <p:sldLayoutId id="2147486051" r:id="rId2"/>
    <p:sldLayoutId id="2147486052" r:id="rId3"/>
    <p:sldLayoutId id="2147486053" r:id="rId4"/>
    <p:sldLayoutId id="2147486054" r:id="rId5"/>
    <p:sldLayoutId id="2147486055" r:id="rId6"/>
    <p:sldLayoutId id="2147486056" r:id="rId7"/>
    <p:sldLayoutId id="2147486057" r:id="rId8"/>
    <p:sldLayoutId id="2147486058" r:id="rId9"/>
    <p:sldLayoutId id="2147486059" r:id="rId10"/>
    <p:sldLayoutId id="21474860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61"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effectLst>
                  <a:outerShdw blurRad="38100" dist="38100" dir="2700000" algn="tl">
                    <a:srgbClr val="000000"/>
                  </a:outerShdw>
                </a:effectLst>
                <a:latin typeface="+mn-lt"/>
                <a:cs typeface="+mn-cs"/>
              </a:defRPr>
            </a:lvl1pPr>
          </a:lstStyle>
          <a:p>
            <a:pPr>
              <a:defRPr/>
            </a:pPr>
            <a:fld id="{75A06728-B3D8-724D-82BC-0410ED3C13E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94" r:id="rId1"/>
    <p:sldLayoutId id="2147486095" r:id="rId2"/>
    <p:sldLayoutId id="2147486096" r:id="rId3"/>
    <p:sldLayoutId id="2147486097" r:id="rId4"/>
    <p:sldLayoutId id="2147486098" r:id="rId5"/>
    <p:sldLayoutId id="2147486099" r:id="rId6"/>
    <p:sldLayoutId id="2147486100" r:id="rId7"/>
    <p:sldLayoutId id="2147486101" r:id="rId8"/>
    <p:sldLayoutId id="2147486102" r:id="rId9"/>
    <p:sldLayoutId id="2147486103" r:id="rId10"/>
    <p:sldLayoutId id="21474861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audio</a:t>
            </a:r>
          </a:p>
        </p:txBody>
      </p:sp>
      <p:pic>
        <p:nvPicPr>
          <p:cNvPr id="542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43.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7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7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4.xml"/><Relationship Id="rId1" Type="http://schemas.openxmlformats.org/officeDocument/2006/relationships/tags" Target="../tags/tag7.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44.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0.xml"/><Relationship Id="rId1" Type="http://schemas.openxmlformats.org/officeDocument/2006/relationships/tags" Target="../tags/tag4.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7.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60.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60.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5.xml"/><Relationship Id="rId1" Type="http://schemas.openxmlformats.org/officeDocument/2006/relationships/tags" Target="../tags/tag5.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70.jpeg"/><Relationship Id="rId4"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9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86.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5.xml"/><Relationship Id="rId1" Type="http://schemas.openxmlformats.org/officeDocument/2006/relationships/tags" Target="../tags/tag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Geologic Timescale 0008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0371" name="Rectangle 4" hidden="1"/>
          <p:cNvSpPr>
            <a:spLocks noGrp="1" noChangeArrowheads="1"/>
          </p:cNvSpPr>
          <p:nvPr>
            <p:ph type="title" idx="4294967295"/>
          </p:nvPr>
        </p:nvSpPr>
        <p:spPr/>
        <p:txBody>
          <a:bodyPr/>
          <a:lstStyle/>
          <a:p>
            <a:pPr eaLnBrk="1" hangingPunct="1">
              <a:defRPr/>
            </a:pPr>
            <a:r>
              <a:rPr lang="en-US"/>
              <a:t>Geologic Timescale 00089</a:t>
            </a:r>
          </a:p>
        </p:txBody>
      </p:sp>
      <p:sp>
        <p:nvSpPr>
          <p:cNvPr id="3130372"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30373"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30374" name="Text Box 6"/>
          <p:cNvSpPr txBox="1">
            <a:spLocks noChangeArrowheads="1"/>
          </p:cNvSpPr>
          <p:nvPr/>
        </p:nvSpPr>
        <p:spPr bwMode="auto">
          <a:xfrm>
            <a:off x="228600" y="777875"/>
            <a:ext cx="2057400"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solidFill>
                  <a:srgbClr val="FFFF00"/>
                </a:solidFill>
                <a:cs typeface="+mn-cs"/>
              </a:rPr>
              <a:t>1.9—3.8 Billion Years</a:t>
            </a:r>
          </a:p>
        </p:txBody>
      </p:sp>
      <p:sp>
        <p:nvSpPr>
          <p:cNvPr id="3130375" name="Text Box 7"/>
          <p:cNvSpPr txBox="1">
            <a:spLocks noChangeArrowheads="1"/>
          </p:cNvSpPr>
          <p:nvPr/>
        </p:nvSpPr>
        <p:spPr bwMode="auto">
          <a:xfrm>
            <a:off x="190500" y="4343400"/>
            <a:ext cx="2209800" cy="140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defRPr/>
            </a:pPr>
            <a:r>
              <a:rPr lang="en-US" sz="3200" dirty="0">
                <a:solidFill>
                  <a:srgbClr val="FFFF00"/>
                </a:solidFill>
                <a:cs typeface="Arial" charset="0"/>
              </a:rPr>
              <a:t>According to Evolution</a:t>
            </a:r>
          </a:p>
        </p:txBody>
      </p:sp>
      <p:sp>
        <p:nvSpPr>
          <p:cNvPr id="13" name="Line 5"/>
          <p:cNvSpPr>
            <a:spLocks noChangeShapeType="1"/>
          </p:cNvSpPr>
          <p:nvPr/>
        </p:nvSpPr>
        <p:spPr bwMode="auto">
          <a:xfrm flipV="1">
            <a:off x="255905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sz="1800" b="0" kern="0">
              <a:solidFill>
                <a:sysClr val="windowText" lastClr="000000"/>
              </a:solidFill>
              <a:cs typeface="Arial"/>
            </a:endParaRPr>
          </a:p>
        </p:txBody>
      </p:sp>
      <p:pic>
        <p:nvPicPr>
          <p:cNvPr id="2" name="Picture 9" descr="AiG 2007 URL Logo.png">
            <a:extLst>
              <a:ext uri="{FF2B5EF4-FFF2-40B4-BE49-F238E27FC236}">
                <a16:creationId xmlns:a16="http://schemas.microsoft.com/office/drawing/2014/main" id="{7E989278-B7D2-1412-EFC4-951B5F793AE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958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6">
            <a:extLst>
              <a:ext uri="{FF2B5EF4-FFF2-40B4-BE49-F238E27FC236}">
                <a16:creationId xmlns:a16="http://schemas.microsoft.com/office/drawing/2014/main" id="{111F8D8A-7B42-7964-44F3-E562AAD72792}"/>
              </a:ext>
            </a:extLst>
          </p:cNvPr>
          <p:cNvSpPr txBox="1">
            <a:spLocks noChangeArrowheads="1"/>
          </p:cNvSpPr>
          <p:nvPr>
            <p:custDataLst>
              <p:tags r:id="rId2"/>
            </p:custDataLst>
          </p:nvPr>
        </p:nvSpPr>
        <p:spPr bwMode="auto">
          <a:xfrm>
            <a:off x="1752600" y="1890713"/>
            <a:ext cx="7162800" cy="2585323"/>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6600" i="1" dirty="0">
                <a:effectLst>
                  <a:glow rad="228600">
                    <a:schemeClr val="accent4">
                      <a:satMod val="175000"/>
                      <a:alpha val="90973"/>
                    </a:schemeClr>
                  </a:glow>
                </a:effectLst>
                <a:cs typeface="Arial" charset="0"/>
              </a:rPr>
              <a:t>Millions of Years:</a:t>
            </a:r>
            <a:r>
              <a:rPr lang="en-US" sz="5400" i="1" dirty="0">
                <a:effectLst>
                  <a:glow rad="228600">
                    <a:schemeClr val="accent4">
                      <a:satMod val="175000"/>
                      <a:alpha val="90973"/>
                    </a:schemeClr>
                  </a:glow>
                </a:effectLst>
                <a:cs typeface="Arial" charset="0"/>
              </a:rPr>
              <a:t> </a:t>
            </a:r>
            <a:r>
              <a:rPr lang="en-US" sz="4800" i="1" dirty="0">
                <a:effectLst>
                  <a:glow rad="228600">
                    <a:schemeClr val="accent4">
                      <a:satMod val="175000"/>
                      <a:alpha val="90973"/>
                    </a:schemeClr>
                  </a:glow>
                </a:effectLst>
                <a:cs typeface="Arial" charset="0"/>
              </a:rPr>
              <a:t>Where did the idea come from?</a:t>
            </a:r>
            <a:endParaRPr lang="en-US" sz="5400" i="1" dirty="0">
              <a:effectLst>
                <a:glow rad="228600">
                  <a:schemeClr val="accent4">
                    <a:satMod val="175000"/>
                    <a:alpha val="90973"/>
                  </a:schemeClr>
                </a:glow>
              </a:effectLst>
              <a:cs typeface="Arial" charset="0"/>
            </a:endParaRPr>
          </a:p>
        </p:txBody>
      </p:sp>
      <p:sp>
        <p:nvSpPr>
          <p:cNvPr id="5" name="Rectangle 4">
            <a:extLst>
              <a:ext uri="{FF2B5EF4-FFF2-40B4-BE49-F238E27FC236}">
                <a16:creationId xmlns:a16="http://schemas.microsoft.com/office/drawing/2014/main" id="{42850603-0204-8BEF-7D44-143022C90845}"/>
              </a:ext>
            </a:extLst>
          </p:cNvPr>
          <p:cNvSpPr>
            <a:spLocks noChangeArrowheads="1"/>
          </p:cNvSpPr>
          <p:nvPr/>
        </p:nvSpPr>
        <p:spPr bwMode="auto">
          <a:xfrm>
            <a:off x="-137443" y="5710634"/>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630452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30372"/>
                                        </p:tgtEl>
                                        <p:attrNameLst>
                                          <p:attrName>style.visibility</p:attrName>
                                        </p:attrNameLst>
                                      </p:cBhvr>
                                      <p:to>
                                        <p:strVal val="visible"/>
                                      </p:to>
                                    </p:set>
                                    <p:animEffect transition="in" filter="wipe(down)">
                                      <p:cBhvr>
                                        <p:cTn id="7" dur="500"/>
                                        <p:tgtEl>
                                          <p:spTgt spid="313037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30375"/>
                                        </p:tgtEl>
                                        <p:attrNameLst>
                                          <p:attrName>style.visibility</p:attrName>
                                        </p:attrNameLst>
                                      </p:cBhvr>
                                      <p:to>
                                        <p:strVal val="visible"/>
                                      </p:to>
                                    </p:set>
                                    <p:animEffect transition="in" filter="wipe(down)">
                                      <p:cBhvr>
                                        <p:cTn id="11" dur="500"/>
                                        <p:tgtEl>
                                          <p:spTgt spid="3130375"/>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30373"/>
                                        </p:tgtEl>
                                        <p:attrNameLst>
                                          <p:attrName>style.visibility</p:attrName>
                                        </p:attrNameLst>
                                      </p:cBhvr>
                                      <p:to>
                                        <p:strVal val="visible"/>
                                      </p:to>
                                    </p:set>
                                    <p:animEffect transition="in" filter="wipe(down)">
                                      <p:cBhvr>
                                        <p:cTn id="15" dur="500"/>
                                        <p:tgtEl>
                                          <p:spTgt spid="3130373"/>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30374"/>
                                        </p:tgtEl>
                                        <p:attrNameLst>
                                          <p:attrName>style.visibility</p:attrName>
                                        </p:attrNameLst>
                                      </p:cBhvr>
                                      <p:to>
                                        <p:strVal val="visible"/>
                                      </p:to>
                                    </p:set>
                                    <p:animEffect transition="in" filter="wipe(down)">
                                      <p:cBhvr>
                                        <p:cTn id="19" dur="500"/>
                                        <p:tgtEl>
                                          <p:spTgt spid="3130374"/>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0372" grpId="0" animBg="1"/>
      <p:bldP spid="3130374" grpId="0"/>
      <p:bldP spid="313037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9474" name="Rectangle 2"/>
          <p:cNvSpPr>
            <a:spLocks noGrp="1" noChangeArrowheads="1"/>
          </p:cNvSpPr>
          <p:nvPr>
            <p:ph type="title" idx="4294967295"/>
          </p:nvPr>
        </p:nvSpPr>
        <p:spPr>
          <a:xfrm>
            <a:off x="457200" y="-838200"/>
            <a:ext cx="8229600" cy="1143000"/>
          </a:xfrm>
        </p:spPr>
        <p:txBody>
          <a:bodyPr/>
          <a:lstStyle/>
          <a:p>
            <a:pPr eaLnBrk="1" hangingPunct="1">
              <a:defRPr/>
            </a:pPr>
            <a:r>
              <a:rPr lang="en-US" sz="2800">
                <a:solidFill>
                  <a:schemeClr val="tx1"/>
                </a:solidFill>
              </a:rPr>
              <a:t>Car—origin vs operation</a:t>
            </a:r>
          </a:p>
        </p:txBody>
      </p:sp>
      <p:pic>
        <p:nvPicPr>
          <p:cNvPr id="174083" name="Picture 3" descr="Oper + Orig Sci-car no w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667000"/>
            <a:ext cx="6140450"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9476" name="Text Box 4"/>
          <p:cNvSpPr txBox="1">
            <a:spLocks noChangeArrowheads="1"/>
          </p:cNvSpPr>
          <p:nvPr/>
        </p:nvSpPr>
        <p:spPr bwMode="auto">
          <a:xfrm>
            <a:off x="228600" y="577850"/>
            <a:ext cx="46482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spAutoFit/>
          </a:bodyPr>
          <a:lstStyle/>
          <a:p>
            <a:pPr algn="ctr">
              <a:defRPr/>
            </a:pPr>
            <a:r>
              <a:rPr lang="en-US" sz="3200">
                <a:cs typeface="Arial" charset="0"/>
              </a:rPr>
              <a:t>Car Mechanic</a:t>
            </a:r>
          </a:p>
          <a:p>
            <a:pPr algn="ctr">
              <a:defRPr/>
            </a:pPr>
            <a:r>
              <a:rPr lang="en-US" sz="3200">
                <a:cs typeface="Arial" charset="0"/>
              </a:rPr>
              <a:t>(Operation Scientist)</a:t>
            </a:r>
          </a:p>
        </p:txBody>
      </p:sp>
      <p:sp>
        <p:nvSpPr>
          <p:cNvPr id="3689477" name="Text Box 5"/>
          <p:cNvSpPr txBox="1">
            <a:spLocks noChangeArrowheads="1"/>
          </p:cNvSpPr>
          <p:nvPr/>
        </p:nvSpPr>
        <p:spPr bwMode="auto">
          <a:xfrm>
            <a:off x="4800600" y="577850"/>
            <a:ext cx="390207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spAutoFit/>
          </a:bodyPr>
          <a:lstStyle/>
          <a:p>
            <a:pPr algn="ctr">
              <a:defRPr/>
            </a:pPr>
            <a:r>
              <a:rPr lang="en-US" sz="3200">
                <a:solidFill>
                  <a:srgbClr val="FFFF00"/>
                </a:solidFill>
                <a:cs typeface="Arial" charset="0"/>
              </a:rPr>
              <a:t>Car Manufacturer</a:t>
            </a:r>
          </a:p>
          <a:p>
            <a:pPr algn="ctr">
              <a:defRPr/>
            </a:pPr>
            <a:r>
              <a:rPr lang="en-US" sz="3200">
                <a:solidFill>
                  <a:srgbClr val="FFFF00"/>
                </a:solidFill>
                <a:cs typeface="Arial" charset="0"/>
              </a:rPr>
              <a:t>(Origin Scientist)</a:t>
            </a:r>
          </a:p>
        </p:txBody>
      </p:sp>
      <p:sp>
        <p:nvSpPr>
          <p:cNvPr id="3689478" name="Line 6"/>
          <p:cNvSpPr>
            <a:spLocks noChangeShapeType="1"/>
          </p:cNvSpPr>
          <p:nvPr/>
        </p:nvSpPr>
        <p:spPr bwMode="auto">
          <a:xfrm>
            <a:off x="2514600" y="1600200"/>
            <a:ext cx="457200" cy="990600"/>
          </a:xfrm>
          <a:prstGeom prst="line">
            <a:avLst/>
          </a:prstGeom>
          <a:noFill/>
          <a:ln w="1524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lstStyle/>
          <a:p>
            <a:pPr>
              <a:defRPr/>
            </a:pPr>
            <a:endParaRPr lang="en-US">
              <a:cs typeface="+mn-cs"/>
            </a:endParaRPr>
          </a:p>
        </p:txBody>
      </p:sp>
      <p:sp>
        <p:nvSpPr>
          <p:cNvPr id="3689479" name="Line 7"/>
          <p:cNvSpPr>
            <a:spLocks noChangeShapeType="1"/>
          </p:cNvSpPr>
          <p:nvPr/>
        </p:nvSpPr>
        <p:spPr bwMode="auto">
          <a:xfrm flipH="1">
            <a:off x="6035675" y="1600200"/>
            <a:ext cx="457200" cy="9906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9477"/>
                                        </p:tgtEl>
                                        <p:attrNameLst>
                                          <p:attrName>style.visibility</p:attrName>
                                        </p:attrNameLst>
                                      </p:cBhvr>
                                      <p:to>
                                        <p:strVal val="visible"/>
                                      </p:to>
                                    </p:set>
                                    <p:animEffect transition="in" filter="wipe(up)">
                                      <p:cBhvr>
                                        <p:cTn id="7" dur="500"/>
                                        <p:tgtEl>
                                          <p:spTgt spid="368947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89479"/>
                                        </p:tgtEl>
                                        <p:attrNameLst>
                                          <p:attrName>style.visibility</p:attrName>
                                        </p:attrNameLst>
                                      </p:cBhvr>
                                      <p:to>
                                        <p:strVal val="visible"/>
                                      </p:to>
                                    </p:set>
                                    <p:animEffect transition="in" filter="wipe(up)">
                                      <p:cBhvr>
                                        <p:cTn id="11" dur="500"/>
                                        <p:tgtEl>
                                          <p:spTgt spid="3689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802" name="Rectangle 2"/>
          <p:cNvSpPr>
            <a:spLocks noGrp="1" noRot="1" noChangeArrowheads="1"/>
          </p:cNvSpPr>
          <p:nvPr>
            <p:ph type="title"/>
          </p:nvPr>
        </p:nvSpPr>
        <p:spPr>
          <a:xfrm>
            <a:off x="457200" y="-914400"/>
            <a:ext cx="8229600" cy="1143000"/>
          </a:xfrm>
        </p:spPr>
        <p:txBody>
          <a:bodyPr/>
          <a:lstStyle/>
          <a:p>
            <a:pPr eaLnBrk="1" hangingPunct="1">
              <a:defRPr/>
            </a:pPr>
            <a:r>
              <a:rPr lang="en-US">
                <a:solidFill>
                  <a:schemeClr val="bg2"/>
                </a:solidFill>
              </a:rPr>
              <a:t>New Theories of earth history</a:t>
            </a:r>
          </a:p>
        </p:txBody>
      </p:sp>
      <p:sp>
        <p:nvSpPr>
          <p:cNvPr id="2124803" name="Text Box 3"/>
          <p:cNvSpPr txBox="1">
            <a:spLocks noChangeArrowheads="1"/>
          </p:cNvSpPr>
          <p:nvPr/>
        </p:nvSpPr>
        <p:spPr bwMode="auto">
          <a:xfrm>
            <a:off x="914400" y="1295400"/>
            <a:ext cx="7315200" cy="361473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600">
                <a:solidFill>
                  <a:schemeClr val="tx1"/>
                </a:solidFill>
                <a:cs typeface="+mn-cs"/>
              </a:rPr>
              <a:t>1770-1830</a:t>
            </a:r>
          </a:p>
          <a:p>
            <a:pPr algn="ctr">
              <a:spcBef>
                <a:spcPct val="50000"/>
              </a:spcBef>
              <a:defRPr/>
            </a:pPr>
            <a:r>
              <a:rPr lang="en-US" sz="6600">
                <a:solidFill>
                  <a:srgbClr val="FFFF00"/>
                </a:solidFill>
                <a:cs typeface="+mn-cs"/>
              </a:rPr>
              <a:t>New Theories of Earth History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8930" name="Rectangle 2"/>
          <p:cNvSpPr>
            <a:spLocks noGrp="1" noChangeArrowheads="1"/>
          </p:cNvSpPr>
          <p:nvPr>
            <p:ph type="title"/>
          </p:nvPr>
        </p:nvSpPr>
        <p:spPr/>
        <p:txBody>
          <a:bodyPr/>
          <a:lstStyle/>
          <a:p>
            <a:pPr eaLnBrk="1" hangingPunct="1">
              <a:defRPr/>
            </a:pPr>
            <a:r>
              <a:rPr lang="en-US"/>
              <a:t>Purple blank</a:t>
            </a:r>
          </a:p>
        </p:txBody>
      </p:sp>
      <p:pic>
        <p:nvPicPr>
          <p:cNvPr id="306893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68932" name="Text Box 4"/>
          <p:cNvSpPr txBox="1">
            <a:spLocks noChangeArrowheads="1"/>
          </p:cNvSpPr>
          <p:nvPr/>
        </p:nvSpPr>
        <p:spPr bwMode="auto">
          <a:xfrm>
            <a:off x="76200" y="1050925"/>
            <a:ext cx="3962400" cy="4076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r>
              <a:rPr lang="en-US" sz="3400" dirty="0">
                <a:cs typeface="+mn-cs"/>
              </a:rPr>
              <a:t>Comte de Buffon</a:t>
            </a:r>
          </a:p>
          <a:p>
            <a:pPr algn="ctr">
              <a:spcBef>
                <a:spcPct val="20000"/>
              </a:spcBef>
              <a:defRPr/>
            </a:pPr>
            <a:r>
              <a:rPr lang="en-US" sz="3400" dirty="0">
                <a:cs typeface="+mn-cs"/>
              </a:rPr>
              <a:t>(1707-1788)</a:t>
            </a:r>
          </a:p>
          <a:p>
            <a:pPr algn="ctr">
              <a:spcBef>
                <a:spcPct val="50000"/>
              </a:spcBef>
              <a:defRPr/>
            </a:pPr>
            <a:r>
              <a:rPr lang="en-US" sz="3400" dirty="0">
                <a:cs typeface="+mn-cs"/>
              </a:rPr>
              <a:t>Naturalist</a:t>
            </a:r>
          </a:p>
          <a:p>
            <a:pPr algn="ctr">
              <a:spcBef>
                <a:spcPct val="50000"/>
              </a:spcBef>
              <a:defRPr/>
            </a:pPr>
            <a:endParaRPr lang="en-US" sz="3400" dirty="0">
              <a:cs typeface="+mn-cs"/>
            </a:endParaRPr>
          </a:p>
          <a:p>
            <a:pPr algn="ctr">
              <a:spcBef>
                <a:spcPct val="50000"/>
              </a:spcBef>
              <a:defRPr/>
            </a:pPr>
            <a:r>
              <a:rPr lang="en-US" sz="3400" i="1" dirty="0">
                <a:cs typeface="+mn-cs"/>
              </a:rPr>
              <a:t>Epochs of Nature</a:t>
            </a:r>
            <a:r>
              <a:rPr lang="en-US" sz="3400" dirty="0">
                <a:cs typeface="+mn-cs"/>
              </a:rPr>
              <a:t> (1778)</a:t>
            </a:r>
          </a:p>
        </p:txBody>
      </p:sp>
      <p:pic>
        <p:nvPicPr>
          <p:cNvPr id="3068933" name="Picture 5" descr="Taylor-Buffon"/>
          <p:cNvPicPr>
            <a:picLocks noGrp="1"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0"/>
            <a:ext cx="4953000" cy="691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9954" name="Rectangle 2"/>
          <p:cNvSpPr>
            <a:spLocks noGrp="1" noChangeArrowheads="1"/>
          </p:cNvSpPr>
          <p:nvPr>
            <p:ph type="title"/>
          </p:nvPr>
        </p:nvSpPr>
        <p:spPr/>
        <p:txBody>
          <a:bodyPr/>
          <a:lstStyle/>
          <a:p>
            <a:pPr eaLnBrk="1" hangingPunct="1">
              <a:defRPr/>
            </a:pPr>
            <a:r>
              <a:rPr lang="en-US"/>
              <a:t>Purple blank</a:t>
            </a:r>
          </a:p>
        </p:txBody>
      </p:sp>
      <p:pic>
        <p:nvPicPr>
          <p:cNvPr id="30699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69956" name="Text Box 4"/>
          <p:cNvSpPr txBox="1">
            <a:spLocks noChangeArrowheads="1"/>
          </p:cNvSpPr>
          <p:nvPr/>
        </p:nvSpPr>
        <p:spPr bwMode="auto">
          <a:xfrm>
            <a:off x="4876800" y="914400"/>
            <a:ext cx="4267200" cy="4695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defRPr/>
            </a:pPr>
            <a:r>
              <a:rPr lang="en-US" sz="3400" dirty="0">
                <a:cs typeface="+mn-cs"/>
              </a:rPr>
              <a:t>Pierre Laplace</a:t>
            </a:r>
          </a:p>
          <a:p>
            <a:pPr algn="ctr">
              <a:spcBef>
                <a:spcPct val="10000"/>
              </a:spcBef>
              <a:defRPr/>
            </a:pPr>
            <a:r>
              <a:rPr lang="en-US" sz="3400" dirty="0">
                <a:cs typeface="+mn-cs"/>
              </a:rPr>
              <a:t>(1749-1827)</a:t>
            </a:r>
          </a:p>
          <a:p>
            <a:pPr algn="ctr">
              <a:spcBef>
                <a:spcPct val="50000"/>
              </a:spcBef>
              <a:defRPr/>
            </a:pPr>
            <a:r>
              <a:rPr lang="en-US" sz="3400" dirty="0">
                <a:cs typeface="+mn-cs"/>
              </a:rPr>
              <a:t>Astronomer</a:t>
            </a:r>
          </a:p>
          <a:p>
            <a:pPr algn="ctr">
              <a:spcBef>
                <a:spcPct val="50000"/>
              </a:spcBef>
              <a:defRPr/>
            </a:pPr>
            <a:endParaRPr lang="en-US" sz="3400" i="1" dirty="0">
              <a:cs typeface="+mn-cs"/>
            </a:endParaRPr>
          </a:p>
          <a:p>
            <a:pPr algn="ctr">
              <a:spcBef>
                <a:spcPct val="50000"/>
              </a:spcBef>
              <a:defRPr/>
            </a:pPr>
            <a:r>
              <a:rPr lang="en-US" sz="3400" i="1" dirty="0">
                <a:cs typeface="+mn-cs"/>
              </a:rPr>
              <a:t>Exposition of the System of the Universe</a:t>
            </a:r>
            <a:r>
              <a:rPr lang="en-US" sz="3400" dirty="0">
                <a:cs typeface="+mn-cs"/>
              </a:rPr>
              <a:t> (1796)</a:t>
            </a:r>
          </a:p>
        </p:txBody>
      </p:sp>
      <p:pic>
        <p:nvPicPr>
          <p:cNvPr id="3069957" name="Picture 5" descr="Lapl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63" y="12700"/>
            <a:ext cx="4770437" cy="684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a:t>Nebular hypothesis</a:t>
            </a:r>
          </a:p>
        </p:txBody>
      </p:sp>
      <p:sp>
        <p:nvSpPr>
          <p:cNvPr id="2130947" name="Text Box 3"/>
          <p:cNvSpPr txBox="1">
            <a:spLocks noChangeArrowheads="1"/>
          </p:cNvSpPr>
          <p:nvPr/>
        </p:nvSpPr>
        <p:spPr bwMode="auto">
          <a:xfrm>
            <a:off x="1143000" y="304800"/>
            <a:ext cx="2362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400">
              <a:cs typeface="+mn-cs"/>
            </a:endParaRPr>
          </a:p>
        </p:txBody>
      </p:sp>
      <p:pic>
        <p:nvPicPr>
          <p:cNvPr id="182275" name="Picture 4" descr="Solar System Evol21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1813" y="0"/>
            <a:ext cx="55403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0949" name="Text Box 5"/>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i="1">
                <a:solidFill>
                  <a:srgbClr val="FFFF00"/>
                </a:solidFill>
                <a:cs typeface="+mn-cs"/>
              </a:rPr>
              <a:t>Nebular Hypothesis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0978" name="Rectangle 2"/>
          <p:cNvSpPr>
            <a:spLocks noGrp="1" noChangeArrowheads="1"/>
          </p:cNvSpPr>
          <p:nvPr>
            <p:ph type="title"/>
          </p:nvPr>
        </p:nvSpPr>
        <p:spPr/>
        <p:txBody>
          <a:bodyPr/>
          <a:lstStyle/>
          <a:p>
            <a:pPr eaLnBrk="1" hangingPunct="1">
              <a:defRPr/>
            </a:pPr>
            <a:r>
              <a:rPr lang="en-US"/>
              <a:t>Purple blank</a:t>
            </a:r>
          </a:p>
        </p:txBody>
      </p:sp>
      <p:pic>
        <p:nvPicPr>
          <p:cNvPr id="307097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0980" name="Text Box 4"/>
          <p:cNvSpPr txBox="1">
            <a:spLocks noChangeArrowheads="1"/>
          </p:cNvSpPr>
          <p:nvPr/>
        </p:nvSpPr>
        <p:spPr bwMode="auto">
          <a:xfrm>
            <a:off x="304800" y="1155700"/>
            <a:ext cx="3429000" cy="4025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defRPr/>
            </a:pPr>
            <a:r>
              <a:rPr lang="en-US" sz="3400" dirty="0">
                <a:cs typeface="+mn-cs"/>
              </a:rPr>
              <a:t>Jean Lamarck</a:t>
            </a:r>
          </a:p>
          <a:p>
            <a:pPr algn="ctr">
              <a:spcBef>
                <a:spcPct val="10000"/>
              </a:spcBef>
              <a:defRPr/>
            </a:pPr>
            <a:r>
              <a:rPr lang="en-US" sz="3400" dirty="0">
                <a:cs typeface="+mn-cs"/>
              </a:rPr>
              <a:t>(1744-1829)</a:t>
            </a:r>
          </a:p>
          <a:p>
            <a:pPr algn="ctr">
              <a:spcBef>
                <a:spcPct val="50000"/>
              </a:spcBef>
              <a:defRPr/>
            </a:pPr>
            <a:r>
              <a:rPr lang="en-US" sz="3400" dirty="0">
                <a:cs typeface="+mn-cs"/>
              </a:rPr>
              <a:t>Naturalist</a:t>
            </a:r>
          </a:p>
          <a:p>
            <a:pPr algn="ctr">
              <a:spcBef>
                <a:spcPct val="50000"/>
              </a:spcBef>
              <a:defRPr/>
            </a:pPr>
            <a:endParaRPr lang="en-US" sz="3400" dirty="0">
              <a:cs typeface="+mn-cs"/>
            </a:endParaRPr>
          </a:p>
          <a:p>
            <a:pPr algn="ctr">
              <a:spcBef>
                <a:spcPct val="50000"/>
              </a:spcBef>
              <a:defRPr/>
            </a:pPr>
            <a:r>
              <a:rPr lang="en-US" sz="3400" i="1" dirty="0">
                <a:cs typeface="+mn-cs"/>
              </a:rPr>
              <a:t>Philosophy of Zoology</a:t>
            </a:r>
            <a:r>
              <a:rPr lang="en-US" sz="3400" dirty="0">
                <a:cs typeface="+mn-cs"/>
              </a:rPr>
              <a:t> (1809)</a:t>
            </a:r>
          </a:p>
        </p:txBody>
      </p:sp>
      <p:pic>
        <p:nvPicPr>
          <p:cNvPr id="3070981" name="Picture 5" descr="Taylor-Lamar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175"/>
            <a:ext cx="5105400"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02" name="Rectangle 2"/>
          <p:cNvSpPr>
            <a:spLocks noGrp="1" noChangeArrowheads="1"/>
          </p:cNvSpPr>
          <p:nvPr>
            <p:ph type="title"/>
          </p:nvPr>
        </p:nvSpPr>
        <p:spPr/>
        <p:txBody>
          <a:bodyPr/>
          <a:lstStyle/>
          <a:p>
            <a:pPr eaLnBrk="1" hangingPunct="1">
              <a:defRPr/>
            </a:pPr>
            <a:r>
              <a:rPr lang="en-US"/>
              <a:t>Purple blank</a:t>
            </a:r>
          </a:p>
        </p:txBody>
      </p:sp>
      <p:pic>
        <p:nvPicPr>
          <p:cNvPr id="30720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2004" name="Text Box 4"/>
          <p:cNvSpPr txBox="1">
            <a:spLocks noChangeArrowheads="1"/>
          </p:cNvSpPr>
          <p:nvPr/>
        </p:nvSpPr>
        <p:spPr bwMode="auto">
          <a:xfrm>
            <a:off x="5181600" y="811213"/>
            <a:ext cx="3962400" cy="52085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en-US" sz="3400" dirty="0">
                <a:cs typeface="+mn-cs"/>
              </a:rPr>
              <a:t>Abraham Werner</a:t>
            </a:r>
          </a:p>
          <a:p>
            <a:pPr algn="ctr">
              <a:lnSpc>
                <a:spcPct val="90000"/>
              </a:lnSpc>
              <a:defRPr/>
            </a:pPr>
            <a:r>
              <a:rPr lang="en-US" sz="3400" dirty="0">
                <a:cs typeface="+mn-cs"/>
              </a:rPr>
              <a:t>(1749-1817)</a:t>
            </a:r>
          </a:p>
          <a:p>
            <a:pPr algn="ctr">
              <a:lnSpc>
                <a:spcPct val="90000"/>
              </a:lnSpc>
              <a:defRPr/>
            </a:pPr>
            <a:endParaRPr lang="en-US" sz="3400" dirty="0">
              <a:cs typeface="+mn-cs"/>
            </a:endParaRPr>
          </a:p>
          <a:p>
            <a:pPr algn="ctr">
              <a:lnSpc>
                <a:spcPct val="90000"/>
              </a:lnSpc>
              <a:defRPr/>
            </a:pPr>
            <a:r>
              <a:rPr lang="en-US" sz="3400" dirty="0">
                <a:cs typeface="+mn-cs"/>
              </a:rPr>
              <a:t>Mineralogy Professor</a:t>
            </a:r>
          </a:p>
          <a:p>
            <a:pPr algn="ctr">
              <a:lnSpc>
                <a:spcPct val="90000"/>
              </a:lnSpc>
              <a:defRPr/>
            </a:pPr>
            <a:endParaRPr lang="en-US" sz="3400" dirty="0">
              <a:cs typeface="+mn-cs"/>
            </a:endParaRPr>
          </a:p>
          <a:p>
            <a:pPr algn="ctr">
              <a:lnSpc>
                <a:spcPct val="90000"/>
              </a:lnSpc>
              <a:defRPr/>
            </a:pPr>
            <a:r>
              <a:rPr lang="en-US" sz="3400" i="1" dirty="0">
                <a:cs typeface="+mn-cs"/>
              </a:rPr>
              <a:t>Short Classification &amp; Description of the Various Rocks</a:t>
            </a:r>
            <a:r>
              <a:rPr lang="en-US" sz="3400" dirty="0">
                <a:cs typeface="+mn-cs"/>
              </a:rPr>
              <a:t> (1786)</a:t>
            </a:r>
          </a:p>
        </p:txBody>
      </p:sp>
      <p:pic>
        <p:nvPicPr>
          <p:cNvPr id="3072005" name="Picture 5" descr="Taylor-Wern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5181600" cy="685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6" name="Rectangle 2"/>
          <p:cNvSpPr>
            <a:spLocks noGrp="1" noChangeArrowheads="1"/>
          </p:cNvSpPr>
          <p:nvPr>
            <p:ph type="title"/>
          </p:nvPr>
        </p:nvSpPr>
        <p:spPr/>
        <p:txBody>
          <a:bodyPr/>
          <a:lstStyle/>
          <a:p>
            <a:pPr eaLnBrk="1" hangingPunct="1">
              <a:defRPr/>
            </a:pPr>
            <a:r>
              <a:rPr lang="en-US"/>
              <a:t>Purple blank</a:t>
            </a:r>
          </a:p>
        </p:txBody>
      </p:sp>
      <p:pic>
        <p:nvPicPr>
          <p:cNvPr id="30730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8419" name="Picture 4"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9163" y="533400"/>
            <a:ext cx="4186237" cy="599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029" name="Text Box 5"/>
          <p:cNvSpPr txBox="1">
            <a:spLocks noChangeArrowheads="1"/>
          </p:cNvSpPr>
          <p:nvPr/>
        </p:nvSpPr>
        <p:spPr bwMode="auto">
          <a:xfrm>
            <a:off x="685800" y="838200"/>
            <a:ext cx="3962400" cy="5008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10000"/>
              </a:spcBef>
              <a:spcAft>
                <a:spcPct val="50000"/>
              </a:spcAft>
              <a:defRPr/>
            </a:pPr>
            <a:r>
              <a:rPr lang="en-US" sz="3400">
                <a:cs typeface="+mn-cs"/>
              </a:rPr>
              <a:t>James Hutton (1726-1797)</a:t>
            </a:r>
          </a:p>
          <a:p>
            <a:pPr algn="ctr">
              <a:defRPr/>
            </a:pPr>
            <a:r>
              <a:rPr lang="en-US" sz="3400">
                <a:cs typeface="+mn-cs"/>
              </a:rPr>
              <a:t>Doctor,</a:t>
            </a:r>
          </a:p>
          <a:p>
            <a:pPr algn="ctr">
              <a:defRPr/>
            </a:pPr>
            <a:r>
              <a:rPr lang="en-US" sz="3400">
                <a:cs typeface="+mn-cs"/>
              </a:rPr>
              <a:t>Agriculturalist, Geologist</a:t>
            </a:r>
          </a:p>
          <a:p>
            <a:pPr algn="ctr">
              <a:spcBef>
                <a:spcPct val="50000"/>
              </a:spcBef>
              <a:defRPr/>
            </a:pPr>
            <a:endParaRPr lang="en-US" sz="3400">
              <a:cs typeface="+mn-cs"/>
            </a:endParaRPr>
          </a:p>
          <a:p>
            <a:pPr algn="ctr">
              <a:spcBef>
                <a:spcPct val="50000"/>
              </a:spcBef>
              <a:defRPr/>
            </a:pPr>
            <a:r>
              <a:rPr lang="en-US" sz="3400" i="1">
                <a:cs typeface="+mn-cs"/>
              </a:rPr>
              <a:t>Theory of the Earth</a:t>
            </a:r>
            <a:r>
              <a:rPr lang="en-US" sz="3400">
                <a:cs typeface="+mn-cs"/>
              </a:rPr>
              <a:t> (1788, 1795)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050" name="Rectangle 2"/>
          <p:cNvSpPr>
            <a:spLocks noGrp="1" noChangeArrowheads="1"/>
          </p:cNvSpPr>
          <p:nvPr>
            <p:ph type="title"/>
          </p:nvPr>
        </p:nvSpPr>
        <p:spPr/>
        <p:txBody>
          <a:bodyPr/>
          <a:lstStyle/>
          <a:p>
            <a:pPr eaLnBrk="1" hangingPunct="1">
              <a:defRPr/>
            </a:pPr>
            <a:r>
              <a:rPr lang="en-US"/>
              <a:t>Purple blank</a:t>
            </a:r>
          </a:p>
        </p:txBody>
      </p:sp>
      <p:pic>
        <p:nvPicPr>
          <p:cNvPr id="307405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0467" name="Picture 4" descr="Curvi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050" y="806450"/>
            <a:ext cx="3606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053" name="Text Box 5"/>
          <p:cNvSpPr txBox="1">
            <a:spLocks noChangeArrowheads="1"/>
          </p:cNvSpPr>
          <p:nvPr/>
        </p:nvSpPr>
        <p:spPr bwMode="auto">
          <a:xfrm>
            <a:off x="4800600" y="831850"/>
            <a:ext cx="3581400" cy="5111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r>
              <a:rPr lang="en-US" sz="3400">
                <a:cs typeface="+mn-cs"/>
              </a:rPr>
              <a:t>Georges Cuvier</a:t>
            </a:r>
          </a:p>
          <a:p>
            <a:pPr algn="ctr">
              <a:spcBef>
                <a:spcPct val="20000"/>
              </a:spcBef>
              <a:defRPr/>
            </a:pPr>
            <a:r>
              <a:rPr lang="en-US" sz="3400">
                <a:cs typeface="+mn-cs"/>
              </a:rPr>
              <a:t>(1769-1832)</a:t>
            </a:r>
          </a:p>
          <a:p>
            <a:pPr algn="ctr">
              <a:spcBef>
                <a:spcPct val="50000"/>
              </a:spcBef>
              <a:defRPr/>
            </a:pPr>
            <a:r>
              <a:rPr lang="en-US" sz="3400">
                <a:cs typeface="+mn-cs"/>
              </a:rPr>
              <a:t>Comparative Anatomist, Paleontologist</a:t>
            </a:r>
          </a:p>
          <a:p>
            <a:pPr algn="ctr">
              <a:spcBef>
                <a:spcPct val="50000"/>
              </a:spcBef>
              <a:defRPr/>
            </a:pPr>
            <a:endParaRPr lang="en-US" sz="3400">
              <a:cs typeface="+mn-cs"/>
            </a:endParaRPr>
          </a:p>
          <a:p>
            <a:pPr algn="ctr">
              <a:spcBef>
                <a:spcPct val="50000"/>
              </a:spcBef>
              <a:defRPr/>
            </a:pPr>
            <a:r>
              <a:rPr lang="en-US" sz="3400" i="1">
                <a:cs typeface="+mn-cs"/>
              </a:rPr>
              <a:t>Theory of the Earth</a:t>
            </a:r>
            <a:r>
              <a:rPr lang="en-US" sz="3400">
                <a:cs typeface="+mn-cs"/>
              </a:rPr>
              <a:t> (1812)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074" name="Rectangle 2"/>
          <p:cNvSpPr>
            <a:spLocks noGrp="1" noChangeArrowheads="1"/>
          </p:cNvSpPr>
          <p:nvPr>
            <p:ph type="title"/>
          </p:nvPr>
        </p:nvSpPr>
        <p:spPr/>
        <p:txBody>
          <a:bodyPr/>
          <a:lstStyle/>
          <a:p>
            <a:pPr eaLnBrk="1" hangingPunct="1">
              <a:defRPr/>
            </a:pPr>
            <a:r>
              <a:rPr lang="en-US"/>
              <a:t>Purple blank</a:t>
            </a:r>
          </a:p>
        </p:txBody>
      </p:sp>
      <p:pic>
        <p:nvPicPr>
          <p:cNvPr id="30750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076" name="Text Box 4"/>
          <p:cNvSpPr txBox="1">
            <a:spLocks noChangeArrowheads="1"/>
          </p:cNvSpPr>
          <p:nvPr/>
        </p:nvSpPr>
        <p:spPr bwMode="auto">
          <a:xfrm>
            <a:off x="838200" y="1335088"/>
            <a:ext cx="3886200" cy="36020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r>
              <a:rPr lang="en-US" sz="3200">
                <a:cs typeface="+mn-cs"/>
              </a:rPr>
              <a:t>William Smith</a:t>
            </a:r>
          </a:p>
          <a:p>
            <a:pPr algn="ctr">
              <a:spcBef>
                <a:spcPct val="20000"/>
              </a:spcBef>
              <a:defRPr/>
            </a:pPr>
            <a:r>
              <a:rPr lang="en-US" sz="3200">
                <a:cs typeface="+mn-cs"/>
              </a:rPr>
              <a:t>(1769-1839)</a:t>
            </a:r>
          </a:p>
          <a:p>
            <a:pPr algn="ctr">
              <a:spcBef>
                <a:spcPct val="50000"/>
              </a:spcBef>
              <a:defRPr/>
            </a:pPr>
            <a:endParaRPr lang="en-US" sz="3200">
              <a:cs typeface="+mn-cs"/>
            </a:endParaRPr>
          </a:p>
          <a:p>
            <a:pPr algn="ctr">
              <a:spcBef>
                <a:spcPct val="50000"/>
              </a:spcBef>
              <a:defRPr/>
            </a:pPr>
            <a:r>
              <a:rPr lang="en-US" sz="3200">
                <a:cs typeface="+mn-cs"/>
              </a:rPr>
              <a:t>Drainage Engineer, Surveyor, Geologist</a:t>
            </a:r>
          </a:p>
        </p:txBody>
      </p:sp>
      <p:pic>
        <p:nvPicPr>
          <p:cNvPr id="3075077" name="Picture 5" descr="William Smith-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028700"/>
            <a:ext cx="3200400" cy="412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5078" name="Text Box 6"/>
          <p:cNvSpPr txBox="1">
            <a:spLocks noChangeArrowheads="1"/>
          </p:cNvSpPr>
          <p:nvPr/>
        </p:nvSpPr>
        <p:spPr bwMode="auto">
          <a:xfrm>
            <a:off x="0" y="5364163"/>
            <a:ext cx="91440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ja-JP" altLang="en-US" sz="3200">
                <a:latin typeface="Arial"/>
                <a:cs typeface="+mn-cs"/>
              </a:rPr>
              <a:t>“</a:t>
            </a:r>
            <a:r>
              <a:rPr lang="en-US" sz="3200">
                <a:cs typeface="+mn-cs"/>
              </a:rPr>
              <a:t>Father of English Stratigraphy</a:t>
            </a:r>
            <a:r>
              <a:rPr lang="ja-JP" altLang="en-US" sz="3200">
                <a:latin typeface="Arial"/>
                <a:cs typeface="+mn-cs"/>
              </a:rPr>
              <a:t>”</a:t>
            </a:r>
            <a:endParaRPr lang="en-US" sz="320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Geologic Timescale 0008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0371" name="Rectangle 4" hidden="1"/>
          <p:cNvSpPr>
            <a:spLocks noGrp="1" noChangeArrowheads="1"/>
          </p:cNvSpPr>
          <p:nvPr>
            <p:ph type="title" idx="4294967295"/>
          </p:nvPr>
        </p:nvSpPr>
        <p:spPr/>
        <p:txBody>
          <a:bodyPr/>
          <a:lstStyle/>
          <a:p>
            <a:pPr eaLnBrk="1" hangingPunct="1">
              <a:defRPr/>
            </a:pPr>
            <a:r>
              <a:rPr lang="en-US"/>
              <a:t>Geologic Timescale 00089</a:t>
            </a:r>
          </a:p>
        </p:txBody>
      </p:sp>
      <p:sp>
        <p:nvSpPr>
          <p:cNvPr id="3130372"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30373"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30374" name="Text Box 6"/>
          <p:cNvSpPr txBox="1">
            <a:spLocks noChangeArrowheads="1"/>
          </p:cNvSpPr>
          <p:nvPr/>
        </p:nvSpPr>
        <p:spPr bwMode="auto">
          <a:xfrm>
            <a:off x="228600" y="777875"/>
            <a:ext cx="2057400"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a:solidFill>
                  <a:srgbClr val="FFFF00"/>
                </a:solidFill>
                <a:cs typeface="+mn-cs"/>
              </a:rPr>
              <a:t>1.9—3.8 Billion Years</a:t>
            </a:r>
          </a:p>
        </p:txBody>
      </p:sp>
      <p:sp>
        <p:nvSpPr>
          <p:cNvPr id="3130375" name="Text Box 7"/>
          <p:cNvSpPr txBox="1">
            <a:spLocks noChangeArrowheads="1"/>
          </p:cNvSpPr>
          <p:nvPr/>
        </p:nvSpPr>
        <p:spPr bwMode="auto">
          <a:xfrm>
            <a:off x="209550" y="5303838"/>
            <a:ext cx="2209800" cy="140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defRPr/>
            </a:pPr>
            <a:r>
              <a:rPr lang="en-US" sz="3200">
                <a:solidFill>
                  <a:srgbClr val="FFFF00"/>
                </a:solidFill>
                <a:cs typeface="Arial" charset="0"/>
              </a:rPr>
              <a:t>According to Evolution</a:t>
            </a:r>
          </a:p>
        </p:txBody>
      </p:sp>
      <p:sp>
        <p:nvSpPr>
          <p:cNvPr id="13" name="Line 5"/>
          <p:cNvSpPr>
            <a:spLocks noChangeShapeType="1"/>
          </p:cNvSpPr>
          <p:nvPr/>
        </p:nvSpPr>
        <p:spPr bwMode="auto">
          <a:xfrm flipV="1">
            <a:off x="255905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sz="1800" b="0" kern="0">
              <a:solidFill>
                <a:sysClr val="windowText" lastClr="000000"/>
              </a:solidFil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30372"/>
                                        </p:tgtEl>
                                        <p:attrNameLst>
                                          <p:attrName>style.visibility</p:attrName>
                                        </p:attrNameLst>
                                      </p:cBhvr>
                                      <p:to>
                                        <p:strVal val="visible"/>
                                      </p:to>
                                    </p:set>
                                    <p:animEffect transition="in" filter="wipe(down)">
                                      <p:cBhvr>
                                        <p:cTn id="7" dur="500"/>
                                        <p:tgtEl>
                                          <p:spTgt spid="313037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30375"/>
                                        </p:tgtEl>
                                        <p:attrNameLst>
                                          <p:attrName>style.visibility</p:attrName>
                                        </p:attrNameLst>
                                      </p:cBhvr>
                                      <p:to>
                                        <p:strVal val="visible"/>
                                      </p:to>
                                    </p:set>
                                    <p:animEffect transition="in" filter="wipe(down)">
                                      <p:cBhvr>
                                        <p:cTn id="11" dur="500"/>
                                        <p:tgtEl>
                                          <p:spTgt spid="3130375"/>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30373"/>
                                        </p:tgtEl>
                                        <p:attrNameLst>
                                          <p:attrName>style.visibility</p:attrName>
                                        </p:attrNameLst>
                                      </p:cBhvr>
                                      <p:to>
                                        <p:strVal val="visible"/>
                                      </p:to>
                                    </p:set>
                                    <p:animEffect transition="in" filter="wipe(down)">
                                      <p:cBhvr>
                                        <p:cTn id="15" dur="500"/>
                                        <p:tgtEl>
                                          <p:spTgt spid="3130373"/>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30374"/>
                                        </p:tgtEl>
                                        <p:attrNameLst>
                                          <p:attrName>style.visibility</p:attrName>
                                        </p:attrNameLst>
                                      </p:cBhvr>
                                      <p:to>
                                        <p:strVal val="visible"/>
                                      </p:to>
                                    </p:set>
                                    <p:animEffect transition="in" filter="wipe(down)">
                                      <p:cBhvr>
                                        <p:cTn id="19" dur="500"/>
                                        <p:tgtEl>
                                          <p:spTgt spid="3130374"/>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0372" grpId="0" animBg="1"/>
      <p:bldP spid="3130374" grpId="0"/>
      <p:bldP spid="31303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098" name="Rectangle 2"/>
          <p:cNvSpPr>
            <a:spLocks noGrp="1" noChangeArrowheads="1"/>
          </p:cNvSpPr>
          <p:nvPr>
            <p:ph type="title"/>
          </p:nvPr>
        </p:nvSpPr>
        <p:spPr/>
        <p:txBody>
          <a:bodyPr/>
          <a:lstStyle/>
          <a:p>
            <a:pPr eaLnBrk="1" hangingPunct="1">
              <a:defRPr/>
            </a:pPr>
            <a:r>
              <a:rPr lang="en-US"/>
              <a:t>Purple blank</a:t>
            </a:r>
          </a:p>
        </p:txBody>
      </p:sp>
      <p:pic>
        <p:nvPicPr>
          <p:cNvPr id="30760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6100" name="Text Box 4"/>
          <p:cNvSpPr txBox="1">
            <a:spLocks noChangeArrowheads="1"/>
          </p:cNvSpPr>
          <p:nvPr/>
        </p:nvSpPr>
        <p:spPr bwMode="auto">
          <a:xfrm>
            <a:off x="5105400" y="1600200"/>
            <a:ext cx="3962400" cy="48752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Aft>
                <a:spcPct val="50000"/>
              </a:spcAft>
              <a:defRPr/>
            </a:pPr>
            <a:r>
              <a:rPr lang="en-US" sz="3300">
                <a:cs typeface="+mn-cs"/>
              </a:rPr>
              <a:t>Charles Lyell (1797-1875)</a:t>
            </a:r>
          </a:p>
          <a:p>
            <a:pPr algn="ctr">
              <a:defRPr/>
            </a:pPr>
            <a:r>
              <a:rPr lang="en-US" sz="3300">
                <a:cs typeface="+mn-cs"/>
              </a:rPr>
              <a:t>Lawyer, </a:t>
            </a:r>
          </a:p>
          <a:p>
            <a:pPr algn="ctr">
              <a:defRPr/>
            </a:pPr>
            <a:r>
              <a:rPr lang="en-US" sz="3300">
                <a:cs typeface="+mn-cs"/>
              </a:rPr>
              <a:t>Geologist</a:t>
            </a:r>
          </a:p>
          <a:p>
            <a:pPr algn="ctr">
              <a:spcBef>
                <a:spcPct val="50000"/>
              </a:spcBef>
              <a:defRPr/>
            </a:pPr>
            <a:endParaRPr lang="en-US" sz="3300">
              <a:cs typeface="+mn-cs"/>
            </a:endParaRPr>
          </a:p>
          <a:p>
            <a:pPr algn="ctr">
              <a:spcBef>
                <a:spcPct val="50000"/>
              </a:spcBef>
              <a:defRPr/>
            </a:pPr>
            <a:r>
              <a:rPr lang="en-US" sz="3300" i="1">
                <a:cs typeface="+mn-cs"/>
              </a:rPr>
              <a:t>Principles of Geology</a:t>
            </a:r>
            <a:r>
              <a:rPr lang="en-US" sz="3300">
                <a:cs typeface="+mn-cs"/>
              </a:rPr>
              <a:t> (3 vol., 1830-33)</a:t>
            </a:r>
          </a:p>
        </p:txBody>
      </p:sp>
      <p:pic>
        <p:nvPicPr>
          <p:cNvPr id="3076101" name="Picture 5" descr="Taylor-Lyell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005388" cy="690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6610" name="Rectangle 12"/>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145282" name="Rectangle 2"/>
          <p:cNvSpPr>
            <a:spLocks noGrp="1" noChangeArrowheads="1"/>
          </p:cNvSpPr>
          <p:nvPr>
            <p:ph type="title"/>
          </p:nvPr>
        </p:nvSpPr>
        <p:spPr>
          <a:xfrm>
            <a:off x="457200" y="-685800"/>
            <a:ext cx="8229600" cy="715963"/>
          </a:xfrm>
        </p:spPr>
        <p:txBody>
          <a:bodyPr/>
          <a:lstStyle/>
          <a:p>
            <a:pPr eaLnBrk="1" hangingPunct="1">
              <a:defRPr/>
            </a:pPr>
            <a:r>
              <a:rPr lang="en-US" dirty="0">
                <a:solidFill>
                  <a:schemeClr val="accent2"/>
                </a:solidFill>
              </a:rPr>
              <a:t>Old-earth theories (1778-1833)</a:t>
            </a:r>
          </a:p>
        </p:txBody>
      </p:sp>
      <p:sp>
        <p:nvSpPr>
          <p:cNvPr id="2145283" name="Text Box 3"/>
          <p:cNvSpPr txBox="1">
            <a:spLocks noChangeArrowheads="1"/>
          </p:cNvSpPr>
          <p:nvPr/>
        </p:nvSpPr>
        <p:spPr bwMode="auto">
          <a:xfrm>
            <a:off x="0" y="304800"/>
            <a:ext cx="9144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000" dirty="0">
                <a:solidFill>
                  <a:srgbClr val="FFFF00"/>
                </a:solidFill>
                <a:cs typeface="+mn-cs"/>
              </a:rPr>
              <a:t>Old-Earth Theories (1778-1833)</a:t>
            </a:r>
          </a:p>
        </p:txBody>
      </p:sp>
      <p:sp>
        <p:nvSpPr>
          <p:cNvPr id="2145284" name="Text Box 4"/>
          <p:cNvSpPr txBox="1">
            <a:spLocks noChangeArrowheads="1"/>
          </p:cNvSpPr>
          <p:nvPr/>
        </p:nvSpPr>
        <p:spPr bwMode="auto">
          <a:xfrm>
            <a:off x="762000" y="1023938"/>
            <a:ext cx="1989138" cy="5159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nSpc>
                <a:spcPct val="130000"/>
              </a:lnSpc>
              <a:defRPr/>
            </a:pPr>
            <a:r>
              <a:rPr lang="en-US" sz="3200" dirty="0">
                <a:cs typeface="+mn-cs"/>
              </a:rPr>
              <a:t>Buffon:</a:t>
            </a:r>
          </a:p>
          <a:p>
            <a:pPr>
              <a:lnSpc>
                <a:spcPct val="130000"/>
              </a:lnSpc>
              <a:defRPr/>
            </a:pPr>
            <a:r>
              <a:rPr lang="en-US" sz="3200" dirty="0">
                <a:cs typeface="+mn-cs"/>
              </a:rPr>
              <a:t>Laplace:</a:t>
            </a:r>
          </a:p>
          <a:p>
            <a:pPr>
              <a:lnSpc>
                <a:spcPct val="130000"/>
              </a:lnSpc>
              <a:defRPr/>
            </a:pPr>
            <a:r>
              <a:rPr lang="en-US" sz="3200" dirty="0">
                <a:cs typeface="+mn-cs"/>
              </a:rPr>
              <a:t>Lamarck:</a:t>
            </a:r>
          </a:p>
          <a:p>
            <a:pPr>
              <a:lnSpc>
                <a:spcPct val="130000"/>
              </a:lnSpc>
              <a:defRPr/>
            </a:pPr>
            <a:r>
              <a:rPr lang="en-US" sz="3200" dirty="0">
                <a:cs typeface="+mn-cs"/>
              </a:rPr>
              <a:t>Werner:</a:t>
            </a:r>
          </a:p>
          <a:p>
            <a:pPr>
              <a:lnSpc>
                <a:spcPct val="130000"/>
              </a:lnSpc>
              <a:defRPr/>
            </a:pPr>
            <a:r>
              <a:rPr lang="en-US" sz="3200" dirty="0">
                <a:cs typeface="+mn-cs"/>
              </a:rPr>
              <a:t>Hutton:</a:t>
            </a:r>
          </a:p>
          <a:p>
            <a:pPr>
              <a:lnSpc>
                <a:spcPct val="130000"/>
              </a:lnSpc>
              <a:defRPr/>
            </a:pPr>
            <a:r>
              <a:rPr lang="en-US" sz="3200" dirty="0">
                <a:cs typeface="+mn-cs"/>
              </a:rPr>
              <a:t>Cuvier:</a:t>
            </a:r>
          </a:p>
          <a:p>
            <a:pPr>
              <a:lnSpc>
                <a:spcPct val="130000"/>
              </a:lnSpc>
              <a:defRPr/>
            </a:pPr>
            <a:r>
              <a:rPr lang="en-US" sz="3200" dirty="0">
                <a:cs typeface="+mn-cs"/>
              </a:rPr>
              <a:t>Smith:</a:t>
            </a:r>
          </a:p>
          <a:p>
            <a:pPr>
              <a:lnSpc>
                <a:spcPct val="130000"/>
              </a:lnSpc>
              <a:defRPr/>
            </a:pPr>
            <a:r>
              <a:rPr lang="en-US" sz="3200" dirty="0">
                <a:cs typeface="+mn-cs"/>
              </a:rPr>
              <a:t>Lyell:</a:t>
            </a:r>
          </a:p>
        </p:txBody>
      </p:sp>
      <p:sp>
        <p:nvSpPr>
          <p:cNvPr id="2145285" name="Text Box 5"/>
          <p:cNvSpPr txBox="1">
            <a:spLocks noChangeArrowheads="1"/>
          </p:cNvSpPr>
          <p:nvPr/>
        </p:nvSpPr>
        <p:spPr bwMode="auto">
          <a:xfrm>
            <a:off x="2714625" y="1138238"/>
            <a:ext cx="509905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dirty="0">
                <a:cs typeface="+mn-cs"/>
              </a:rPr>
              <a:t>Cooling earth, 75,000 yrs.</a:t>
            </a:r>
          </a:p>
        </p:txBody>
      </p:sp>
      <p:sp>
        <p:nvSpPr>
          <p:cNvPr id="2145286" name="Text Box 6"/>
          <p:cNvSpPr txBox="1">
            <a:spLocks noChangeArrowheads="1"/>
          </p:cNvSpPr>
          <p:nvPr/>
        </p:nvSpPr>
        <p:spPr bwMode="auto">
          <a:xfrm>
            <a:off x="2714625" y="1782763"/>
            <a:ext cx="6135688"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dirty="0">
                <a:cs typeface="+mn-cs"/>
              </a:rPr>
              <a:t>Nebular hypothesis, long ages</a:t>
            </a:r>
          </a:p>
        </p:txBody>
      </p:sp>
      <p:sp>
        <p:nvSpPr>
          <p:cNvPr id="2145287" name="Text Box 7"/>
          <p:cNvSpPr txBox="1">
            <a:spLocks noChangeArrowheads="1"/>
          </p:cNvSpPr>
          <p:nvPr/>
        </p:nvSpPr>
        <p:spPr bwMode="auto">
          <a:xfrm>
            <a:off x="2714625" y="2438400"/>
            <a:ext cx="52768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cs typeface="+mn-cs"/>
              </a:rPr>
              <a:t>Biological evol., long ages</a:t>
            </a:r>
          </a:p>
        </p:txBody>
      </p:sp>
      <p:sp>
        <p:nvSpPr>
          <p:cNvPr id="2145288" name="Text Box 8"/>
          <p:cNvSpPr txBox="1">
            <a:spLocks noChangeArrowheads="1"/>
          </p:cNvSpPr>
          <p:nvPr/>
        </p:nvSpPr>
        <p:spPr bwMode="auto">
          <a:xfrm>
            <a:off x="2714625" y="3048000"/>
            <a:ext cx="55054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cs typeface="+mn-cs"/>
              </a:rPr>
              <a:t>Receding ocean, 1 mill. yrs.</a:t>
            </a:r>
          </a:p>
        </p:txBody>
      </p:sp>
      <p:sp>
        <p:nvSpPr>
          <p:cNvPr id="2145289" name="Text Box 9"/>
          <p:cNvSpPr txBox="1">
            <a:spLocks noChangeArrowheads="1"/>
          </p:cNvSpPr>
          <p:nvPr/>
        </p:nvSpPr>
        <p:spPr bwMode="auto">
          <a:xfrm>
            <a:off x="2714625" y="3687763"/>
            <a:ext cx="6581775"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dirty="0">
                <a:cs typeface="+mn-cs"/>
              </a:rPr>
              <a:t>Uniformitarian, no beginning</a:t>
            </a:r>
          </a:p>
        </p:txBody>
      </p:sp>
      <p:sp>
        <p:nvSpPr>
          <p:cNvPr id="2145290" name="Text Box 10"/>
          <p:cNvSpPr txBox="1">
            <a:spLocks noChangeArrowheads="1"/>
          </p:cNvSpPr>
          <p:nvPr/>
        </p:nvSpPr>
        <p:spPr bwMode="auto">
          <a:xfrm>
            <a:off x="2714625" y="4343400"/>
            <a:ext cx="4916488"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cs typeface="+mn-cs"/>
              </a:rPr>
              <a:t>Catastrophist, long ages</a:t>
            </a:r>
          </a:p>
        </p:txBody>
      </p:sp>
      <p:sp>
        <p:nvSpPr>
          <p:cNvPr id="2145291" name="Text Box 11"/>
          <p:cNvSpPr txBox="1">
            <a:spLocks noChangeArrowheads="1"/>
          </p:cNvSpPr>
          <p:nvPr/>
        </p:nvSpPr>
        <p:spPr bwMode="auto">
          <a:xfrm>
            <a:off x="2714625" y="4953000"/>
            <a:ext cx="5840413"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cs typeface="+mn-cs"/>
              </a:rPr>
              <a:t>Fossils date rocks, long ages</a:t>
            </a:r>
          </a:p>
        </p:txBody>
      </p:sp>
      <p:sp>
        <p:nvSpPr>
          <p:cNvPr id="2145292" name="Text Box 12"/>
          <p:cNvSpPr txBox="1">
            <a:spLocks noChangeArrowheads="1"/>
          </p:cNvSpPr>
          <p:nvPr/>
        </p:nvSpPr>
        <p:spPr bwMode="auto">
          <a:xfrm>
            <a:off x="2667000" y="5592763"/>
            <a:ext cx="5076825"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3200">
                <a:cs typeface="+mn-cs"/>
              </a:rPr>
              <a:t>Uniformitarian, long ages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45285"/>
                                        </p:tgtEl>
                                        <p:attrNameLst>
                                          <p:attrName>style.visibility</p:attrName>
                                        </p:attrNameLst>
                                      </p:cBhvr>
                                      <p:to>
                                        <p:strVal val="visible"/>
                                      </p:to>
                                    </p:set>
                                    <p:anim calcmode="lin" valueType="num">
                                      <p:cBhvr>
                                        <p:cTn id="7" dur="500" fill="hold"/>
                                        <p:tgtEl>
                                          <p:spTgt spid="2145285"/>
                                        </p:tgtEl>
                                        <p:attrNameLst>
                                          <p:attrName>ppt_w</p:attrName>
                                        </p:attrNameLst>
                                      </p:cBhvr>
                                      <p:tavLst>
                                        <p:tav tm="0">
                                          <p:val>
                                            <p:fltVal val="0"/>
                                          </p:val>
                                        </p:tav>
                                        <p:tav tm="100000">
                                          <p:val>
                                            <p:strVal val="#ppt_w"/>
                                          </p:val>
                                        </p:tav>
                                      </p:tavLst>
                                    </p:anim>
                                    <p:anim calcmode="lin" valueType="num">
                                      <p:cBhvr>
                                        <p:cTn id="8" dur="500" fill="hold"/>
                                        <p:tgtEl>
                                          <p:spTgt spid="2145285"/>
                                        </p:tgtEl>
                                        <p:attrNameLst>
                                          <p:attrName>ppt_h</p:attrName>
                                        </p:attrNameLst>
                                      </p:cBhvr>
                                      <p:tavLst>
                                        <p:tav tm="0">
                                          <p:val>
                                            <p:fltVal val="0"/>
                                          </p:val>
                                        </p:tav>
                                        <p:tav tm="100000">
                                          <p:val>
                                            <p:strVal val="#ppt_h"/>
                                          </p:val>
                                        </p:tav>
                                      </p:tavLst>
                                    </p:anim>
                                    <p:animEffect transition="in" filter="fade">
                                      <p:cBhvr>
                                        <p:cTn id="9" dur="500"/>
                                        <p:tgtEl>
                                          <p:spTgt spid="214528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45286"/>
                                        </p:tgtEl>
                                        <p:attrNameLst>
                                          <p:attrName>style.visibility</p:attrName>
                                        </p:attrNameLst>
                                      </p:cBhvr>
                                      <p:to>
                                        <p:strVal val="visible"/>
                                      </p:to>
                                    </p:set>
                                    <p:anim calcmode="lin" valueType="num">
                                      <p:cBhvr>
                                        <p:cTn id="14" dur="500" fill="hold"/>
                                        <p:tgtEl>
                                          <p:spTgt spid="2145286"/>
                                        </p:tgtEl>
                                        <p:attrNameLst>
                                          <p:attrName>ppt_w</p:attrName>
                                        </p:attrNameLst>
                                      </p:cBhvr>
                                      <p:tavLst>
                                        <p:tav tm="0">
                                          <p:val>
                                            <p:fltVal val="0"/>
                                          </p:val>
                                        </p:tav>
                                        <p:tav tm="100000">
                                          <p:val>
                                            <p:strVal val="#ppt_w"/>
                                          </p:val>
                                        </p:tav>
                                      </p:tavLst>
                                    </p:anim>
                                    <p:anim calcmode="lin" valueType="num">
                                      <p:cBhvr>
                                        <p:cTn id="15" dur="500" fill="hold"/>
                                        <p:tgtEl>
                                          <p:spTgt spid="2145286"/>
                                        </p:tgtEl>
                                        <p:attrNameLst>
                                          <p:attrName>ppt_h</p:attrName>
                                        </p:attrNameLst>
                                      </p:cBhvr>
                                      <p:tavLst>
                                        <p:tav tm="0">
                                          <p:val>
                                            <p:fltVal val="0"/>
                                          </p:val>
                                        </p:tav>
                                        <p:tav tm="100000">
                                          <p:val>
                                            <p:strVal val="#ppt_h"/>
                                          </p:val>
                                        </p:tav>
                                      </p:tavLst>
                                    </p:anim>
                                    <p:animEffect transition="in" filter="fade">
                                      <p:cBhvr>
                                        <p:cTn id="16" dur="500"/>
                                        <p:tgtEl>
                                          <p:spTgt spid="21452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45287"/>
                                        </p:tgtEl>
                                        <p:attrNameLst>
                                          <p:attrName>style.visibility</p:attrName>
                                        </p:attrNameLst>
                                      </p:cBhvr>
                                      <p:to>
                                        <p:strVal val="visible"/>
                                      </p:to>
                                    </p:set>
                                    <p:anim calcmode="lin" valueType="num">
                                      <p:cBhvr>
                                        <p:cTn id="21" dur="500" fill="hold"/>
                                        <p:tgtEl>
                                          <p:spTgt spid="2145287"/>
                                        </p:tgtEl>
                                        <p:attrNameLst>
                                          <p:attrName>ppt_w</p:attrName>
                                        </p:attrNameLst>
                                      </p:cBhvr>
                                      <p:tavLst>
                                        <p:tav tm="0">
                                          <p:val>
                                            <p:fltVal val="0"/>
                                          </p:val>
                                        </p:tav>
                                        <p:tav tm="100000">
                                          <p:val>
                                            <p:strVal val="#ppt_w"/>
                                          </p:val>
                                        </p:tav>
                                      </p:tavLst>
                                    </p:anim>
                                    <p:anim calcmode="lin" valueType="num">
                                      <p:cBhvr>
                                        <p:cTn id="22" dur="500" fill="hold"/>
                                        <p:tgtEl>
                                          <p:spTgt spid="2145287"/>
                                        </p:tgtEl>
                                        <p:attrNameLst>
                                          <p:attrName>ppt_h</p:attrName>
                                        </p:attrNameLst>
                                      </p:cBhvr>
                                      <p:tavLst>
                                        <p:tav tm="0">
                                          <p:val>
                                            <p:fltVal val="0"/>
                                          </p:val>
                                        </p:tav>
                                        <p:tav tm="100000">
                                          <p:val>
                                            <p:strVal val="#ppt_h"/>
                                          </p:val>
                                        </p:tav>
                                      </p:tavLst>
                                    </p:anim>
                                    <p:animEffect transition="in" filter="fade">
                                      <p:cBhvr>
                                        <p:cTn id="23" dur="500"/>
                                        <p:tgtEl>
                                          <p:spTgt spid="21452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45288"/>
                                        </p:tgtEl>
                                        <p:attrNameLst>
                                          <p:attrName>style.visibility</p:attrName>
                                        </p:attrNameLst>
                                      </p:cBhvr>
                                      <p:to>
                                        <p:strVal val="visible"/>
                                      </p:to>
                                    </p:set>
                                    <p:anim calcmode="lin" valueType="num">
                                      <p:cBhvr>
                                        <p:cTn id="28" dur="500" fill="hold"/>
                                        <p:tgtEl>
                                          <p:spTgt spid="2145288"/>
                                        </p:tgtEl>
                                        <p:attrNameLst>
                                          <p:attrName>ppt_w</p:attrName>
                                        </p:attrNameLst>
                                      </p:cBhvr>
                                      <p:tavLst>
                                        <p:tav tm="0">
                                          <p:val>
                                            <p:fltVal val="0"/>
                                          </p:val>
                                        </p:tav>
                                        <p:tav tm="100000">
                                          <p:val>
                                            <p:strVal val="#ppt_w"/>
                                          </p:val>
                                        </p:tav>
                                      </p:tavLst>
                                    </p:anim>
                                    <p:anim calcmode="lin" valueType="num">
                                      <p:cBhvr>
                                        <p:cTn id="29" dur="500" fill="hold"/>
                                        <p:tgtEl>
                                          <p:spTgt spid="2145288"/>
                                        </p:tgtEl>
                                        <p:attrNameLst>
                                          <p:attrName>ppt_h</p:attrName>
                                        </p:attrNameLst>
                                      </p:cBhvr>
                                      <p:tavLst>
                                        <p:tav tm="0">
                                          <p:val>
                                            <p:fltVal val="0"/>
                                          </p:val>
                                        </p:tav>
                                        <p:tav tm="100000">
                                          <p:val>
                                            <p:strVal val="#ppt_h"/>
                                          </p:val>
                                        </p:tav>
                                      </p:tavLst>
                                    </p:anim>
                                    <p:animEffect transition="in" filter="fade">
                                      <p:cBhvr>
                                        <p:cTn id="30" dur="500"/>
                                        <p:tgtEl>
                                          <p:spTgt spid="21452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145289"/>
                                        </p:tgtEl>
                                        <p:attrNameLst>
                                          <p:attrName>style.visibility</p:attrName>
                                        </p:attrNameLst>
                                      </p:cBhvr>
                                      <p:to>
                                        <p:strVal val="visible"/>
                                      </p:to>
                                    </p:set>
                                    <p:anim calcmode="lin" valueType="num">
                                      <p:cBhvr>
                                        <p:cTn id="35" dur="500" fill="hold"/>
                                        <p:tgtEl>
                                          <p:spTgt spid="2145289"/>
                                        </p:tgtEl>
                                        <p:attrNameLst>
                                          <p:attrName>ppt_w</p:attrName>
                                        </p:attrNameLst>
                                      </p:cBhvr>
                                      <p:tavLst>
                                        <p:tav tm="0">
                                          <p:val>
                                            <p:fltVal val="0"/>
                                          </p:val>
                                        </p:tav>
                                        <p:tav tm="100000">
                                          <p:val>
                                            <p:strVal val="#ppt_w"/>
                                          </p:val>
                                        </p:tav>
                                      </p:tavLst>
                                    </p:anim>
                                    <p:anim calcmode="lin" valueType="num">
                                      <p:cBhvr>
                                        <p:cTn id="36" dur="500" fill="hold"/>
                                        <p:tgtEl>
                                          <p:spTgt spid="2145289"/>
                                        </p:tgtEl>
                                        <p:attrNameLst>
                                          <p:attrName>ppt_h</p:attrName>
                                        </p:attrNameLst>
                                      </p:cBhvr>
                                      <p:tavLst>
                                        <p:tav tm="0">
                                          <p:val>
                                            <p:fltVal val="0"/>
                                          </p:val>
                                        </p:tav>
                                        <p:tav tm="100000">
                                          <p:val>
                                            <p:strVal val="#ppt_h"/>
                                          </p:val>
                                        </p:tav>
                                      </p:tavLst>
                                    </p:anim>
                                    <p:animEffect transition="in" filter="fade">
                                      <p:cBhvr>
                                        <p:cTn id="37" dur="500"/>
                                        <p:tgtEl>
                                          <p:spTgt spid="21452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145290"/>
                                        </p:tgtEl>
                                        <p:attrNameLst>
                                          <p:attrName>style.visibility</p:attrName>
                                        </p:attrNameLst>
                                      </p:cBhvr>
                                      <p:to>
                                        <p:strVal val="visible"/>
                                      </p:to>
                                    </p:set>
                                    <p:anim calcmode="lin" valueType="num">
                                      <p:cBhvr>
                                        <p:cTn id="42" dur="500" fill="hold"/>
                                        <p:tgtEl>
                                          <p:spTgt spid="2145290"/>
                                        </p:tgtEl>
                                        <p:attrNameLst>
                                          <p:attrName>ppt_w</p:attrName>
                                        </p:attrNameLst>
                                      </p:cBhvr>
                                      <p:tavLst>
                                        <p:tav tm="0">
                                          <p:val>
                                            <p:fltVal val="0"/>
                                          </p:val>
                                        </p:tav>
                                        <p:tav tm="100000">
                                          <p:val>
                                            <p:strVal val="#ppt_w"/>
                                          </p:val>
                                        </p:tav>
                                      </p:tavLst>
                                    </p:anim>
                                    <p:anim calcmode="lin" valueType="num">
                                      <p:cBhvr>
                                        <p:cTn id="43" dur="500" fill="hold"/>
                                        <p:tgtEl>
                                          <p:spTgt spid="2145290"/>
                                        </p:tgtEl>
                                        <p:attrNameLst>
                                          <p:attrName>ppt_h</p:attrName>
                                        </p:attrNameLst>
                                      </p:cBhvr>
                                      <p:tavLst>
                                        <p:tav tm="0">
                                          <p:val>
                                            <p:fltVal val="0"/>
                                          </p:val>
                                        </p:tav>
                                        <p:tav tm="100000">
                                          <p:val>
                                            <p:strVal val="#ppt_h"/>
                                          </p:val>
                                        </p:tav>
                                      </p:tavLst>
                                    </p:anim>
                                    <p:animEffect transition="in" filter="fade">
                                      <p:cBhvr>
                                        <p:cTn id="44" dur="500"/>
                                        <p:tgtEl>
                                          <p:spTgt spid="214529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145291"/>
                                        </p:tgtEl>
                                        <p:attrNameLst>
                                          <p:attrName>style.visibility</p:attrName>
                                        </p:attrNameLst>
                                      </p:cBhvr>
                                      <p:to>
                                        <p:strVal val="visible"/>
                                      </p:to>
                                    </p:set>
                                    <p:anim calcmode="lin" valueType="num">
                                      <p:cBhvr>
                                        <p:cTn id="49" dur="500" fill="hold"/>
                                        <p:tgtEl>
                                          <p:spTgt spid="2145291"/>
                                        </p:tgtEl>
                                        <p:attrNameLst>
                                          <p:attrName>ppt_w</p:attrName>
                                        </p:attrNameLst>
                                      </p:cBhvr>
                                      <p:tavLst>
                                        <p:tav tm="0">
                                          <p:val>
                                            <p:fltVal val="0"/>
                                          </p:val>
                                        </p:tav>
                                        <p:tav tm="100000">
                                          <p:val>
                                            <p:strVal val="#ppt_w"/>
                                          </p:val>
                                        </p:tav>
                                      </p:tavLst>
                                    </p:anim>
                                    <p:anim calcmode="lin" valueType="num">
                                      <p:cBhvr>
                                        <p:cTn id="50" dur="500" fill="hold"/>
                                        <p:tgtEl>
                                          <p:spTgt spid="2145291"/>
                                        </p:tgtEl>
                                        <p:attrNameLst>
                                          <p:attrName>ppt_h</p:attrName>
                                        </p:attrNameLst>
                                      </p:cBhvr>
                                      <p:tavLst>
                                        <p:tav tm="0">
                                          <p:val>
                                            <p:fltVal val="0"/>
                                          </p:val>
                                        </p:tav>
                                        <p:tav tm="100000">
                                          <p:val>
                                            <p:strVal val="#ppt_h"/>
                                          </p:val>
                                        </p:tav>
                                      </p:tavLst>
                                    </p:anim>
                                    <p:animEffect transition="in" filter="fade">
                                      <p:cBhvr>
                                        <p:cTn id="51" dur="500"/>
                                        <p:tgtEl>
                                          <p:spTgt spid="214529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145292"/>
                                        </p:tgtEl>
                                        <p:attrNameLst>
                                          <p:attrName>style.visibility</p:attrName>
                                        </p:attrNameLst>
                                      </p:cBhvr>
                                      <p:to>
                                        <p:strVal val="visible"/>
                                      </p:to>
                                    </p:set>
                                    <p:anim calcmode="lin" valueType="num">
                                      <p:cBhvr>
                                        <p:cTn id="56" dur="500" fill="hold"/>
                                        <p:tgtEl>
                                          <p:spTgt spid="2145292"/>
                                        </p:tgtEl>
                                        <p:attrNameLst>
                                          <p:attrName>ppt_w</p:attrName>
                                        </p:attrNameLst>
                                      </p:cBhvr>
                                      <p:tavLst>
                                        <p:tav tm="0">
                                          <p:val>
                                            <p:fltVal val="0"/>
                                          </p:val>
                                        </p:tav>
                                        <p:tav tm="100000">
                                          <p:val>
                                            <p:strVal val="#ppt_w"/>
                                          </p:val>
                                        </p:tav>
                                      </p:tavLst>
                                    </p:anim>
                                    <p:anim calcmode="lin" valueType="num">
                                      <p:cBhvr>
                                        <p:cTn id="57" dur="500" fill="hold"/>
                                        <p:tgtEl>
                                          <p:spTgt spid="2145292"/>
                                        </p:tgtEl>
                                        <p:attrNameLst>
                                          <p:attrName>ppt_h</p:attrName>
                                        </p:attrNameLst>
                                      </p:cBhvr>
                                      <p:tavLst>
                                        <p:tav tm="0">
                                          <p:val>
                                            <p:fltVal val="0"/>
                                          </p:val>
                                        </p:tav>
                                        <p:tav tm="100000">
                                          <p:val>
                                            <p:strVal val="#ppt_h"/>
                                          </p:val>
                                        </p:tav>
                                      </p:tavLst>
                                    </p:anim>
                                    <p:animEffect transition="in" filter="fade">
                                      <p:cBhvr>
                                        <p:cTn id="58" dur="500"/>
                                        <p:tgtEl>
                                          <p:spTgt spid="2145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285" grpId="0"/>
      <p:bldP spid="2145286" grpId="0"/>
      <p:bldP spid="2145287" grpId="0"/>
      <p:bldP spid="2145288" grpId="0"/>
      <p:bldP spid="2145289" grpId="0"/>
      <p:bldP spid="2145290" grpId="0"/>
      <p:bldP spid="2145291" grpId="0"/>
      <p:bldP spid="214529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02338" name="Rectangle 2"/>
          <p:cNvSpPr>
            <a:spLocks noGrp="1" noChangeArrowheads="1"/>
          </p:cNvSpPr>
          <p:nvPr>
            <p:ph type="title"/>
          </p:nvPr>
        </p:nvSpPr>
        <p:spPr>
          <a:xfrm>
            <a:off x="0" y="-685800"/>
            <a:ext cx="9220200" cy="639762"/>
          </a:xfrm>
        </p:spPr>
        <p:txBody>
          <a:bodyPr/>
          <a:lstStyle/>
          <a:p>
            <a:pPr eaLnBrk="1" hangingPunct="1">
              <a:defRPr/>
            </a:pPr>
            <a:r>
              <a:rPr lang="en-US" dirty="0">
                <a:solidFill>
                  <a:schemeClr val="accent2"/>
                </a:solidFill>
              </a:rPr>
              <a:t>Early 19C views of earth history new</a:t>
            </a:r>
          </a:p>
        </p:txBody>
      </p:sp>
      <p:sp>
        <p:nvSpPr>
          <p:cNvPr id="2702339" name="Text Box 3"/>
          <p:cNvSpPr txBox="1">
            <a:spLocks noChangeArrowheads="1"/>
          </p:cNvSpPr>
          <p:nvPr/>
        </p:nvSpPr>
        <p:spPr bwMode="auto">
          <a:xfrm>
            <a:off x="304800" y="381000"/>
            <a:ext cx="8534400" cy="120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ts val="4400"/>
              </a:lnSpc>
              <a:spcBef>
                <a:spcPct val="20000"/>
              </a:spcBef>
              <a:defRPr/>
            </a:pPr>
            <a:r>
              <a:rPr lang="en-US" sz="4200" dirty="0">
                <a:solidFill>
                  <a:srgbClr val="FFFF00"/>
                </a:solidFill>
                <a:cs typeface="+mn-cs"/>
              </a:rPr>
              <a:t>Early 19</a:t>
            </a:r>
            <a:r>
              <a:rPr lang="en-US" sz="4200" baseline="30000" dirty="0">
                <a:solidFill>
                  <a:srgbClr val="FFFF00"/>
                </a:solidFill>
                <a:cs typeface="+mn-cs"/>
              </a:rPr>
              <a:t>th</a:t>
            </a:r>
            <a:r>
              <a:rPr lang="en-US" sz="4200" dirty="0">
                <a:solidFill>
                  <a:srgbClr val="FFFF00"/>
                </a:solidFill>
                <a:cs typeface="+mn-cs"/>
              </a:rPr>
              <a:t> Century Views of Earth History</a:t>
            </a:r>
          </a:p>
        </p:txBody>
      </p:sp>
      <p:sp>
        <p:nvSpPr>
          <p:cNvPr id="2702340" name="Text Box 4"/>
          <p:cNvSpPr txBox="1">
            <a:spLocks noChangeArrowheads="1"/>
          </p:cNvSpPr>
          <p:nvPr/>
        </p:nvSpPr>
        <p:spPr bwMode="auto">
          <a:xfrm>
            <a:off x="804863" y="5029200"/>
            <a:ext cx="696753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Biblical/Traditional view (Scriptural geologists)</a:t>
            </a: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a:cs typeface="+mn-cs"/>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P</a:t>
            </a:r>
          </a:p>
        </p:txBody>
      </p:sp>
      <p:sp>
        <p:nvSpPr>
          <p:cNvPr id="2702346" name="Text Box 10"/>
          <p:cNvSpPr txBox="1">
            <a:spLocks noChangeArrowheads="1"/>
          </p:cNvSpPr>
          <p:nvPr/>
        </p:nvSpPr>
        <p:spPr bwMode="auto">
          <a:xfrm>
            <a:off x="5257800" y="5903913"/>
            <a:ext cx="2073275"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000">
                <a:cs typeface="+mn-cs"/>
              </a:rPr>
              <a:t>(ca. 6000 years)</a:t>
            </a: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9" name="Text Box 13"/>
          <p:cNvSpPr txBox="1">
            <a:spLocks noChangeArrowheads="1"/>
          </p:cNvSpPr>
          <p:nvPr/>
        </p:nvSpPr>
        <p:spPr bwMode="auto">
          <a:xfrm>
            <a:off x="784225" y="1752600"/>
            <a:ext cx="759777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a:cs typeface="+mn-cs"/>
              </a:rPr>
              <a:t>Catastrophist view (e.g., Cuvier, Smith)</a:t>
            </a: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SB?</a:t>
            </a:r>
          </a:p>
        </p:txBody>
      </p:sp>
      <p:sp>
        <p:nvSpPr>
          <p:cNvPr id="2702360" name="Text Box 24"/>
          <p:cNvSpPr txBox="1">
            <a:spLocks noChangeArrowheads="1"/>
          </p:cNvSpPr>
          <p:nvPr/>
        </p:nvSpPr>
        <p:spPr bwMode="auto">
          <a:xfrm>
            <a:off x="762000" y="3352800"/>
            <a:ext cx="8001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a:cs typeface="+mn-cs"/>
              </a:rPr>
              <a:t>Uniformitarian view (e.g., Hutton, Lyell)</a:t>
            </a: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a:cs typeface="+mn-cs"/>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1800">
                <a:cs typeface="+mn-cs"/>
              </a:rPr>
              <a:t>(millions of years)</a:t>
            </a: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1800">
                <a:cs typeface="+mn-cs"/>
              </a:rPr>
              <a:t>(millions of years)</a:t>
            </a: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02349"/>
                                        </p:tgtEl>
                                        <p:attrNameLst>
                                          <p:attrName>style.visibility</p:attrName>
                                        </p:attrNameLst>
                                      </p:cBhvr>
                                      <p:to>
                                        <p:strVal val="visible"/>
                                      </p:to>
                                    </p:set>
                                    <p:animEffect transition="in" filter="wipe(up)">
                                      <p:cBhvr>
                                        <p:cTn id="7" dur="500"/>
                                        <p:tgtEl>
                                          <p:spTgt spid="270234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02350"/>
                                        </p:tgtEl>
                                        <p:attrNameLst>
                                          <p:attrName>style.visibility</p:attrName>
                                        </p:attrNameLst>
                                      </p:cBhvr>
                                      <p:to>
                                        <p:strVal val="visible"/>
                                      </p:to>
                                    </p:set>
                                    <p:animEffect transition="in" filter="wipe(left)">
                                      <p:cBhvr>
                                        <p:cTn id="11" dur="500"/>
                                        <p:tgtEl>
                                          <p:spTgt spid="27023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702347"/>
                                        </p:tgtEl>
                                        <p:attrNameLst>
                                          <p:attrName>style.visibility</p:attrName>
                                        </p:attrNameLst>
                                      </p:cBhvr>
                                      <p:to>
                                        <p:strVal val="visible"/>
                                      </p:to>
                                    </p:set>
                                    <p:animEffect transition="in" filter="wipe(left)">
                                      <p:cBhvr>
                                        <p:cTn id="16" dur="500"/>
                                        <p:tgtEl>
                                          <p:spTgt spid="270234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02352"/>
                                        </p:tgtEl>
                                        <p:attrNameLst>
                                          <p:attrName>style.visibility</p:attrName>
                                        </p:attrNameLst>
                                      </p:cBhvr>
                                      <p:to>
                                        <p:strVal val="visible"/>
                                      </p:to>
                                    </p:set>
                                    <p:animEffect transition="in" filter="wipe(left)">
                                      <p:cBhvr>
                                        <p:cTn id="20" dur="500"/>
                                        <p:tgtEl>
                                          <p:spTgt spid="270235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702351"/>
                                        </p:tgtEl>
                                        <p:attrNameLst>
                                          <p:attrName>style.visibility</p:attrName>
                                        </p:attrNameLst>
                                      </p:cBhvr>
                                      <p:to>
                                        <p:strVal val="visible"/>
                                      </p:to>
                                    </p:set>
                                    <p:animEffect transition="in" filter="wipe(left)">
                                      <p:cBhvr>
                                        <p:cTn id="25" dur="500"/>
                                        <p:tgtEl>
                                          <p:spTgt spid="2702351"/>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02354"/>
                                        </p:tgtEl>
                                        <p:attrNameLst>
                                          <p:attrName>style.visibility</p:attrName>
                                        </p:attrNameLst>
                                      </p:cBhvr>
                                      <p:to>
                                        <p:strVal val="visible"/>
                                      </p:to>
                                    </p:set>
                                    <p:animEffect transition="in" filter="wipe(left)">
                                      <p:cBhvr>
                                        <p:cTn id="29" dur="500"/>
                                        <p:tgtEl>
                                          <p:spTgt spid="270235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702353"/>
                                        </p:tgtEl>
                                        <p:attrNameLst>
                                          <p:attrName>style.visibility</p:attrName>
                                        </p:attrNameLst>
                                      </p:cBhvr>
                                      <p:to>
                                        <p:strVal val="visible"/>
                                      </p:to>
                                    </p:set>
                                    <p:animEffect transition="in" filter="wipe(left)">
                                      <p:cBhvr>
                                        <p:cTn id="34" dur="500"/>
                                        <p:tgtEl>
                                          <p:spTgt spid="2702353"/>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02355"/>
                                        </p:tgtEl>
                                        <p:attrNameLst>
                                          <p:attrName>style.visibility</p:attrName>
                                        </p:attrNameLst>
                                      </p:cBhvr>
                                      <p:to>
                                        <p:strVal val="visible"/>
                                      </p:to>
                                    </p:set>
                                    <p:animEffect transition="in" filter="wipe(left)">
                                      <p:cBhvr>
                                        <p:cTn id="38" dur="500"/>
                                        <p:tgtEl>
                                          <p:spTgt spid="27023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702364"/>
                                        </p:tgtEl>
                                        <p:attrNameLst>
                                          <p:attrName>style.visibility</p:attrName>
                                        </p:attrNameLst>
                                      </p:cBhvr>
                                      <p:to>
                                        <p:strVal val="visible"/>
                                      </p:to>
                                    </p:set>
                                    <p:animEffect transition="in" filter="wipe(left)">
                                      <p:cBhvr>
                                        <p:cTn id="43" dur="500"/>
                                        <p:tgtEl>
                                          <p:spTgt spid="270236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02357"/>
                                        </p:tgtEl>
                                        <p:attrNameLst>
                                          <p:attrName>style.visibility</p:attrName>
                                        </p:attrNameLst>
                                      </p:cBhvr>
                                      <p:to>
                                        <p:strVal val="visible"/>
                                      </p:to>
                                    </p:set>
                                    <p:animEffect transition="in" filter="wipe(left)">
                                      <p:cBhvr>
                                        <p:cTn id="47" dur="500"/>
                                        <p:tgtEl>
                                          <p:spTgt spid="2702357"/>
                                        </p:tgtEl>
                                      </p:cBhvr>
                                    </p:animEffect>
                                  </p:childTnLst>
                                </p:cTn>
                              </p:par>
                            </p:childTnLst>
                          </p:cTn>
                        </p:par>
                        <p:par>
                          <p:cTn id="48" fill="hold" nodeType="afterGroup">
                            <p:stCondLst>
                              <p:cond delay="1000"/>
                            </p:stCondLst>
                            <p:childTnLst>
                              <p:par>
                                <p:cTn id="49" presetID="22" presetClass="entr" presetSubtype="8" fill="hold" nodeType="afterEffect">
                                  <p:stCondLst>
                                    <p:cond delay="0"/>
                                  </p:stCondLst>
                                  <p:childTnLst>
                                    <p:set>
                                      <p:cBhvr>
                                        <p:cTn id="50" dur="1" fill="hold">
                                          <p:stCondLst>
                                            <p:cond delay="0"/>
                                          </p:stCondLst>
                                        </p:cTn>
                                        <p:tgtEl>
                                          <p:spTgt spid="2702356"/>
                                        </p:tgtEl>
                                        <p:attrNameLst>
                                          <p:attrName>style.visibility</p:attrName>
                                        </p:attrNameLst>
                                      </p:cBhvr>
                                      <p:to>
                                        <p:strVal val="visible"/>
                                      </p:to>
                                    </p:set>
                                    <p:animEffect transition="in" filter="wipe(left)">
                                      <p:cBhvr>
                                        <p:cTn id="51" dur="500"/>
                                        <p:tgtEl>
                                          <p:spTgt spid="2702356"/>
                                        </p:tgtEl>
                                      </p:cBhvr>
                                    </p:animEffect>
                                  </p:childTnLst>
                                </p:cTn>
                              </p:par>
                            </p:childTnLst>
                          </p:cTn>
                        </p:par>
                        <p:par>
                          <p:cTn id="52" fill="hold" nodeType="afterGroup">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702358"/>
                                        </p:tgtEl>
                                        <p:attrNameLst>
                                          <p:attrName>style.visibility</p:attrName>
                                        </p:attrNameLst>
                                      </p:cBhvr>
                                      <p:to>
                                        <p:strVal val="visible"/>
                                      </p:to>
                                    </p:set>
                                    <p:animEffect transition="in" filter="wipe(left)">
                                      <p:cBhvr>
                                        <p:cTn id="55" dur="500"/>
                                        <p:tgtEl>
                                          <p:spTgt spid="2702358"/>
                                        </p:tgtEl>
                                      </p:cBhvr>
                                    </p:animEffect>
                                  </p:childTnLst>
                                </p:cTn>
                              </p:par>
                            </p:childTnLst>
                          </p:cTn>
                        </p:par>
                        <p:par>
                          <p:cTn id="56" fill="hold" nodeType="afterGroup">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2702362"/>
                                        </p:tgtEl>
                                        <p:attrNameLst>
                                          <p:attrName>style.visibility</p:attrName>
                                        </p:attrNameLst>
                                      </p:cBhvr>
                                      <p:to>
                                        <p:strVal val="visible"/>
                                      </p:to>
                                    </p:set>
                                    <p:animEffect transition="in" filter="wipe(up)">
                                      <p:cBhvr>
                                        <p:cTn id="59" dur="500"/>
                                        <p:tgtEl>
                                          <p:spTgt spid="270236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702360"/>
                                        </p:tgtEl>
                                        <p:attrNameLst>
                                          <p:attrName>style.visibility</p:attrName>
                                        </p:attrNameLst>
                                      </p:cBhvr>
                                      <p:to>
                                        <p:strVal val="visible"/>
                                      </p:to>
                                    </p:set>
                                    <p:animEffect transition="in" filter="wipe(up)">
                                      <p:cBhvr>
                                        <p:cTn id="64" dur="500"/>
                                        <p:tgtEl>
                                          <p:spTgt spid="2702360"/>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702359"/>
                                        </p:tgtEl>
                                        <p:attrNameLst>
                                          <p:attrName>style.visibility</p:attrName>
                                        </p:attrNameLst>
                                      </p:cBhvr>
                                      <p:to>
                                        <p:strVal val="visible"/>
                                      </p:to>
                                    </p:set>
                                    <p:animEffect transition="in" filter="wipe(left)">
                                      <p:cBhvr>
                                        <p:cTn id="68" dur="500"/>
                                        <p:tgtEl>
                                          <p:spTgt spid="270235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702348"/>
                                        </p:tgtEl>
                                        <p:attrNameLst>
                                          <p:attrName>style.visibility</p:attrName>
                                        </p:attrNameLst>
                                      </p:cBhvr>
                                      <p:to>
                                        <p:strVal val="visible"/>
                                      </p:to>
                                    </p:set>
                                    <p:animEffect transition="in" filter="wipe(left)">
                                      <p:cBhvr>
                                        <p:cTn id="73" dur="500"/>
                                        <p:tgtEl>
                                          <p:spTgt spid="2702348"/>
                                        </p:tgtEl>
                                      </p:cBhvr>
                                    </p:animEffect>
                                  </p:childTnLst>
                                </p:cTn>
                              </p:par>
                            </p:childTnLst>
                          </p:cTn>
                        </p:par>
                        <p:par>
                          <p:cTn id="74" fill="hold" nodeType="afterGroup">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702361"/>
                                        </p:tgtEl>
                                        <p:attrNameLst>
                                          <p:attrName>style.visibility</p:attrName>
                                        </p:attrNameLst>
                                      </p:cBhvr>
                                      <p:to>
                                        <p:strVal val="visible"/>
                                      </p:to>
                                    </p:set>
                                    <p:animEffect transition="in" filter="wipe(left)">
                                      <p:cBhvr>
                                        <p:cTn id="77" dur="500"/>
                                        <p:tgtEl>
                                          <p:spTgt spid="2702361"/>
                                        </p:tgtEl>
                                      </p:cBhvr>
                                    </p:animEffect>
                                  </p:childTnLst>
                                </p:cTn>
                              </p:par>
                            </p:childTnLst>
                          </p:cTn>
                        </p:par>
                        <p:par>
                          <p:cTn id="78" fill="hold" nodeType="afterGroup">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2702363"/>
                                        </p:tgtEl>
                                        <p:attrNameLst>
                                          <p:attrName>style.visibility</p:attrName>
                                        </p:attrNameLst>
                                      </p:cBhvr>
                                      <p:to>
                                        <p:strVal val="visible"/>
                                      </p:to>
                                    </p:set>
                                    <p:animEffect transition="in" filter="wipe(up)">
                                      <p:cBhvr>
                                        <p:cTn id="81" dur="500"/>
                                        <p:tgtEl>
                                          <p:spTgt spid="270236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702340"/>
                                        </p:tgtEl>
                                        <p:attrNameLst>
                                          <p:attrName>style.visibility</p:attrName>
                                        </p:attrNameLst>
                                      </p:cBhvr>
                                      <p:to>
                                        <p:strVal val="visible"/>
                                      </p:to>
                                    </p:set>
                                    <p:animEffect transition="in" filter="wipe(up)">
                                      <p:cBhvr>
                                        <p:cTn id="86" dur="500"/>
                                        <p:tgtEl>
                                          <p:spTgt spid="2702340"/>
                                        </p:tgtEl>
                                      </p:cBhvr>
                                    </p:animEffect>
                                  </p:childTnLst>
                                </p:cTn>
                              </p:par>
                            </p:childTnLst>
                          </p:cTn>
                        </p:par>
                        <p:par>
                          <p:cTn id="87" fill="hold" nodeType="afterGroup">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702342"/>
                                        </p:tgtEl>
                                        <p:attrNameLst>
                                          <p:attrName>style.visibility</p:attrName>
                                        </p:attrNameLst>
                                      </p:cBhvr>
                                      <p:to>
                                        <p:strVal val="visible"/>
                                      </p:to>
                                    </p:set>
                                    <p:animEffect transition="in" filter="wipe(left)">
                                      <p:cBhvr>
                                        <p:cTn id="90" dur="500"/>
                                        <p:tgtEl>
                                          <p:spTgt spid="270234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702341"/>
                                        </p:tgtEl>
                                        <p:attrNameLst>
                                          <p:attrName>style.visibility</p:attrName>
                                        </p:attrNameLst>
                                      </p:cBhvr>
                                      <p:to>
                                        <p:strVal val="visible"/>
                                      </p:to>
                                    </p:set>
                                    <p:animEffect transition="in" filter="wipe(left)">
                                      <p:cBhvr>
                                        <p:cTn id="95" dur="500"/>
                                        <p:tgtEl>
                                          <p:spTgt spid="2702341"/>
                                        </p:tgtEl>
                                      </p:cBhvr>
                                    </p:animEffect>
                                  </p:childTnLst>
                                </p:cTn>
                              </p:par>
                            </p:childTnLst>
                          </p:cTn>
                        </p:par>
                        <p:par>
                          <p:cTn id="96" fill="hold" nodeType="afterGroup">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702343"/>
                                        </p:tgtEl>
                                        <p:attrNameLst>
                                          <p:attrName>style.visibility</p:attrName>
                                        </p:attrNameLst>
                                      </p:cBhvr>
                                      <p:to>
                                        <p:strVal val="visible"/>
                                      </p:to>
                                    </p:set>
                                    <p:animEffect transition="in" filter="wipe(left)">
                                      <p:cBhvr>
                                        <p:cTn id="99" dur="500"/>
                                        <p:tgtEl>
                                          <p:spTgt spid="270234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2702344"/>
                                        </p:tgtEl>
                                        <p:attrNameLst>
                                          <p:attrName>style.visibility</p:attrName>
                                        </p:attrNameLst>
                                      </p:cBhvr>
                                      <p:to>
                                        <p:strVal val="visible"/>
                                      </p:to>
                                    </p:set>
                                    <p:animEffect transition="in" filter="wipe(left)">
                                      <p:cBhvr>
                                        <p:cTn id="104" dur="500"/>
                                        <p:tgtEl>
                                          <p:spTgt spid="2702344"/>
                                        </p:tgtEl>
                                      </p:cBhvr>
                                    </p:animEffect>
                                  </p:childTnLst>
                                </p:cTn>
                              </p:par>
                            </p:childTnLst>
                          </p:cTn>
                        </p:par>
                        <p:par>
                          <p:cTn id="105" fill="hold" nodeType="afterGroup">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702345"/>
                                        </p:tgtEl>
                                        <p:attrNameLst>
                                          <p:attrName>style.visibility</p:attrName>
                                        </p:attrNameLst>
                                      </p:cBhvr>
                                      <p:to>
                                        <p:strVal val="visible"/>
                                      </p:to>
                                    </p:set>
                                    <p:animEffect transition="in" filter="wipe(left)">
                                      <p:cBhvr>
                                        <p:cTn id="108" dur="500"/>
                                        <p:tgtEl>
                                          <p:spTgt spid="2702345"/>
                                        </p:tgtEl>
                                      </p:cBhvr>
                                    </p:animEffect>
                                  </p:childTnLst>
                                </p:cTn>
                              </p:par>
                            </p:childTnLst>
                          </p:cTn>
                        </p:par>
                        <p:par>
                          <p:cTn id="109" fill="hold" nodeType="afterGroup">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2702346"/>
                                        </p:tgtEl>
                                        <p:attrNameLst>
                                          <p:attrName>style.visibility</p:attrName>
                                        </p:attrNameLst>
                                      </p:cBhvr>
                                      <p:to>
                                        <p:strVal val="visible"/>
                                      </p:to>
                                    </p:set>
                                    <p:animEffect transition="in" filter="wipe(up)">
                                      <p:cBhvr>
                                        <p:cTn id="112" dur="500"/>
                                        <p:tgtEl>
                                          <p:spTgt spid="270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2340" grpId="0"/>
      <p:bldP spid="2702342" grpId="0"/>
      <p:bldP spid="2702343" grpId="0"/>
      <p:bldP spid="2702345" grpId="0"/>
      <p:bldP spid="2702346" grpId="0"/>
      <p:bldP spid="2702349" grpId="0"/>
      <p:bldP spid="2702350" grpId="0"/>
      <p:bldP spid="2702352" grpId="0"/>
      <p:bldP spid="2702354" grpId="0"/>
      <p:bldP spid="2702355" grpId="0"/>
      <p:bldP spid="2702357" grpId="0"/>
      <p:bldP spid="2702358" grpId="0"/>
      <p:bldP spid="2702359" grpId="0"/>
      <p:bldP spid="2702360" grpId="0"/>
      <p:bldP spid="2702361" grpId="0"/>
      <p:bldP spid="2702362" grpId="0"/>
      <p:bldP spid="27023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2" name="Rectangle 2"/>
          <p:cNvSpPr>
            <a:spLocks noGrp="1" noChangeArrowheads="1"/>
          </p:cNvSpPr>
          <p:nvPr>
            <p:ph type="title"/>
          </p:nvPr>
        </p:nvSpPr>
        <p:spPr/>
        <p:txBody>
          <a:bodyPr/>
          <a:lstStyle/>
          <a:p>
            <a:pPr eaLnBrk="1" hangingPunct="1">
              <a:defRPr/>
            </a:pPr>
            <a:r>
              <a:rPr lang="en-US"/>
              <a:t>Purple blank</a:t>
            </a:r>
          </a:p>
        </p:txBody>
      </p:sp>
      <p:pic>
        <p:nvPicPr>
          <p:cNvPr id="307712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77124" name="Picture 4" descr="Taylor-Chalmers 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71438"/>
            <a:ext cx="5410200" cy="676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7125" name="Text Box 5"/>
          <p:cNvSpPr txBox="1">
            <a:spLocks noChangeArrowheads="1"/>
          </p:cNvSpPr>
          <p:nvPr/>
        </p:nvSpPr>
        <p:spPr bwMode="auto">
          <a:xfrm>
            <a:off x="152400" y="762000"/>
            <a:ext cx="3200400" cy="501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Aft>
                <a:spcPct val="50000"/>
              </a:spcAft>
              <a:defRPr/>
            </a:pPr>
            <a:r>
              <a:rPr lang="en-US" sz="3400" dirty="0">
                <a:effectLst>
                  <a:outerShdw blurRad="38100" dist="38100" dir="2700000" algn="tl">
                    <a:srgbClr val="000000">
                      <a:alpha val="43137"/>
                    </a:srgbClr>
                  </a:outerShdw>
                </a:effectLst>
                <a:cs typeface="+mn-cs"/>
              </a:rPr>
              <a:t>Thomas Chalmers (1780-1847)</a:t>
            </a:r>
          </a:p>
          <a:p>
            <a:pPr algn="ctr">
              <a:spcBef>
                <a:spcPct val="20000"/>
              </a:spcBef>
              <a:defRPr/>
            </a:pPr>
            <a:endParaRPr lang="en-US" sz="3400" dirty="0">
              <a:effectLst>
                <a:outerShdw blurRad="38100" dist="38100" dir="2700000" algn="tl">
                  <a:srgbClr val="000000">
                    <a:alpha val="43137"/>
                  </a:srgbClr>
                </a:outerShdw>
              </a:effectLst>
              <a:cs typeface="+mn-cs"/>
            </a:endParaRPr>
          </a:p>
          <a:p>
            <a:pPr algn="ctr">
              <a:spcBef>
                <a:spcPct val="20000"/>
              </a:spcBef>
              <a:defRPr/>
            </a:pPr>
            <a:r>
              <a:rPr lang="en-US" sz="3400" dirty="0">
                <a:effectLst>
                  <a:outerShdw blurRad="38100" dist="38100" dir="2700000" algn="tl">
                    <a:srgbClr val="000000">
                      <a:alpha val="43137"/>
                    </a:srgbClr>
                  </a:outerShdw>
                </a:effectLst>
                <a:cs typeface="+mn-cs"/>
              </a:rPr>
              <a:t>Presbyterian Minister &amp; Naturalist</a:t>
            </a:r>
          </a:p>
          <a:p>
            <a:pPr algn="ctr">
              <a:spcBef>
                <a:spcPct val="50000"/>
              </a:spcBef>
              <a:defRPr/>
            </a:pPr>
            <a:r>
              <a:rPr lang="en-US" sz="3400" dirty="0">
                <a:solidFill>
                  <a:srgbClr val="FFFF00"/>
                </a:solidFill>
                <a:effectLst>
                  <a:outerShdw blurRad="38100" dist="38100" dir="2700000" algn="tl">
                    <a:srgbClr val="000000">
                      <a:alpha val="43137"/>
                    </a:srgbClr>
                  </a:outerShdw>
                </a:effectLst>
                <a:cs typeface="+mn-cs"/>
              </a:rPr>
              <a:t>Gap Theory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7125">
                                            <p:txEl>
                                              <p:pRg st="3" end="3"/>
                                            </p:txEl>
                                          </p:spTgt>
                                        </p:tgtEl>
                                        <p:attrNameLst>
                                          <p:attrName>style.visibility</p:attrName>
                                        </p:attrNameLst>
                                      </p:cBhvr>
                                      <p:to>
                                        <p:strVal val="visible"/>
                                      </p:to>
                                    </p:set>
                                    <p:animEffect transition="in" filter="fade">
                                      <p:cBhvr>
                                        <p:cTn id="7" dur="500"/>
                                        <p:tgtEl>
                                          <p:spTgt spid="30771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146" name="Rectangle 2"/>
          <p:cNvSpPr>
            <a:spLocks noGrp="1" noChangeArrowheads="1"/>
          </p:cNvSpPr>
          <p:nvPr>
            <p:ph type="title"/>
          </p:nvPr>
        </p:nvSpPr>
        <p:spPr/>
        <p:txBody>
          <a:bodyPr/>
          <a:lstStyle/>
          <a:p>
            <a:pPr eaLnBrk="1" hangingPunct="1">
              <a:defRPr/>
            </a:pPr>
            <a:r>
              <a:rPr lang="en-US"/>
              <a:t>Purple blank</a:t>
            </a:r>
          </a:p>
        </p:txBody>
      </p:sp>
      <p:pic>
        <p:nvPicPr>
          <p:cNvPr id="30781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8148" name="Text Box 4"/>
          <p:cNvSpPr txBox="1">
            <a:spLocks noChangeArrowheads="1"/>
          </p:cNvSpPr>
          <p:nvPr/>
        </p:nvSpPr>
        <p:spPr bwMode="auto">
          <a:xfrm>
            <a:off x="12700" y="1295400"/>
            <a:ext cx="5473700" cy="422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endParaRPr lang="en-US" sz="4800" dirty="0">
              <a:effectLst>
                <a:outerShdw blurRad="38100" dist="38100" dir="2700000" algn="tl">
                  <a:srgbClr val="000000">
                    <a:alpha val="43137"/>
                  </a:srgbClr>
                </a:outerShdw>
              </a:effectLst>
              <a:cs typeface="+mn-cs"/>
            </a:endParaRPr>
          </a:p>
          <a:p>
            <a:pPr algn="ctr">
              <a:spcBef>
                <a:spcPct val="20000"/>
              </a:spcBef>
              <a:defRPr/>
            </a:pPr>
            <a:r>
              <a:rPr lang="en-US" sz="3600" dirty="0">
                <a:effectLst>
                  <a:outerShdw blurRad="38100" dist="38100" dir="2700000" algn="tl">
                    <a:srgbClr val="000000">
                      <a:alpha val="43137"/>
                    </a:srgbClr>
                  </a:outerShdw>
                </a:effectLst>
                <a:cs typeface="+mn-cs"/>
              </a:rPr>
              <a:t>(1773-1854)</a:t>
            </a:r>
          </a:p>
          <a:p>
            <a:pPr algn="ctr">
              <a:spcBef>
                <a:spcPct val="50000"/>
              </a:spcBef>
              <a:defRPr/>
            </a:pPr>
            <a:endParaRPr lang="en-US" sz="3600" dirty="0">
              <a:effectLst>
                <a:outerShdw blurRad="38100" dist="38100" dir="2700000" algn="tl">
                  <a:srgbClr val="000000">
                    <a:alpha val="43137"/>
                  </a:srgbClr>
                </a:outerShdw>
              </a:effectLst>
              <a:cs typeface="+mn-cs"/>
            </a:endParaRPr>
          </a:p>
          <a:p>
            <a:pPr algn="ctr">
              <a:spcBef>
                <a:spcPct val="50000"/>
              </a:spcBef>
              <a:defRPr/>
            </a:pPr>
            <a:r>
              <a:rPr lang="en-US" sz="3600" dirty="0">
                <a:effectLst>
                  <a:outerShdw blurRad="38100" dist="38100" dir="2700000" algn="tl">
                    <a:srgbClr val="000000">
                      <a:alpha val="43137"/>
                    </a:srgbClr>
                  </a:outerShdw>
                </a:effectLst>
                <a:cs typeface="+mn-cs"/>
              </a:rPr>
              <a:t>Anglican Theologian</a:t>
            </a:r>
          </a:p>
          <a:p>
            <a:pPr algn="ctr">
              <a:spcBef>
                <a:spcPct val="50000"/>
              </a:spcBef>
              <a:defRPr/>
            </a:pPr>
            <a:r>
              <a:rPr lang="en-US" sz="4800" dirty="0">
                <a:solidFill>
                  <a:srgbClr val="FFFF00"/>
                </a:solidFill>
                <a:effectLst>
                  <a:outerShdw blurRad="38100" dist="38100" dir="2700000" algn="tl">
                    <a:srgbClr val="000000">
                      <a:alpha val="43137"/>
                    </a:srgbClr>
                  </a:outerShdw>
                </a:effectLst>
                <a:cs typeface="+mn-cs"/>
              </a:rPr>
              <a:t>Day-Age Theory</a:t>
            </a:r>
          </a:p>
        </p:txBody>
      </p:sp>
      <p:pic>
        <p:nvPicPr>
          <p:cNvPr id="20275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35600" y="990600"/>
            <a:ext cx="37084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8148">
                                            <p:txEl>
                                              <p:pRg st="4" end="4"/>
                                            </p:txEl>
                                          </p:spTgt>
                                        </p:tgtEl>
                                        <p:attrNameLst>
                                          <p:attrName>style.visibility</p:attrName>
                                        </p:attrNameLst>
                                      </p:cBhvr>
                                      <p:to>
                                        <p:strVal val="visible"/>
                                      </p:to>
                                    </p:set>
                                    <p:animEffect transition="in" filter="fade">
                                      <p:cBhvr>
                                        <p:cTn id="7" dur="500"/>
                                        <p:tgtEl>
                                          <p:spTgt spid="3078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170" name="Rectangle 2"/>
          <p:cNvSpPr>
            <a:spLocks noGrp="1" noChangeArrowheads="1"/>
          </p:cNvSpPr>
          <p:nvPr>
            <p:ph type="title"/>
          </p:nvPr>
        </p:nvSpPr>
        <p:spPr/>
        <p:txBody>
          <a:bodyPr/>
          <a:lstStyle/>
          <a:p>
            <a:pPr eaLnBrk="1" hangingPunct="1">
              <a:defRPr/>
            </a:pPr>
            <a:r>
              <a:rPr lang="en-US"/>
              <a:t>Purple blank</a:t>
            </a:r>
          </a:p>
        </p:txBody>
      </p:sp>
      <p:pic>
        <p:nvPicPr>
          <p:cNvPr id="30791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79172" name="Picture 4" descr="Taylor-Mil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3025"/>
            <a:ext cx="4754563" cy="693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9173" name="Text Box 5"/>
          <p:cNvSpPr txBox="1">
            <a:spLocks noChangeArrowheads="1"/>
          </p:cNvSpPr>
          <p:nvPr/>
        </p:nvSpPr>
        <p:spPr bwMode="auto">
          <a:xfrm>
            <a:off x="4876800" y="944563"/>
            <a:ext cx="3429000" cy="4905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Aft>
                <a:spcPct val="50000"/>
              </a:spcAft>
              <a:defRPr/>
            </a:pPr>
            <a:r>
              <a:rPr lang="en-US" sz="3400" dirty="0">
                <a:effectLst>
                  <a:outerShdw blurRad="38100" dist="38100" dir="2700000" algn="tl">
                    <a:srgbClr val="000000">
                      <a:alpha val="43137"/>
                    </a:srgbClr>
                  </a:outerShdw>
                </a:effectLst>
                <a:cs typeface="+mn-cs"/>
              </a:rPr>
              <a:t>Hugh Miller (1802-1856)</a:t>
            </a:r>
          </a:p>
          <a:p>
            <a:pPr algn="ctr">
              <a:spcAft>
                <a:spcPct val="50000"/>
              </a:spcAft>
              <a:defRPr/>
            </a:pPr>
            <a:r>
              <a:rPr lang="en-US" sz="3400" dirty="0">
                <a:effectLst>
                  <a:outerShdw blurRad="38100" dist="38100" dir="2700000" algn="tl">
                    <a:srgbClr val="000000">
                      <a:alpha val="43137"/>
                    </a:srgbClr>
                  </a:outerShdw>
                </a:effectLst>
                <a:cs typeface="+mn-cs"/>
              </a:rPr>
              <a:t>Geologist</a:t>
            </a:r>
          </a:p>
          <a:p>
            <a:pPr algn="ctr">
              <a:spcAft>
                <a:spcPct val="50000"/>
              </a:spcAft>
              <a:defRPr/>
            </a:pPr>
            <a:endParaRPr lang="en-US" sz="3400" dirty="0">
              <a:solidFill>
                <a:srgbClr val="FFFF00"/>
              </a:solidFill>
              <a:effectLst>
                <a:outerShdw blurRad="38100" dist="38100" dir="2700000" algn="tl">
                  <a:srgbClr val="000000">
                    <a:alpha val="43137"/>
                  </a:srgbClr>
                </a:outerShdw>
              </a:effectLst>
              <a:cs typeface="+mn-cs"/>
            </a:endParaRPr>
          </a:p>
          <a:p>
            <a:pPr algn="ctr">
              <a:spcAft>
                <a:spcPct val="50000"/>
              </a:spcAft>
              <a:defRPr/>
            </a:pPr>
            <a:r>
              <a:rPr lang="en-US" sz="3400" dirty="0">
                <a:solidFill>
                  <a:srgbClr val="FFFF00"/>
                </a:solidFill>
                <a:effectLst>
                  <a:outerShdw blurRad="38100" dist="38100" dir="2700000" algn="tl">
                    <a:srgbClr val="000000">
                      <a:alpha val="43137"/>
                    </a:srgbClr>
                  </a:outerShdw>
                </a:effectLst>
                <a:cs typeface="+mn-cs"/>
              </a:rPr>
              <a:t>Gap theory</a:t>
            </a:r>
          </a:p>
          <a:p>
            <a:pPr algn="ctr">
              <a:spcBef>
                <a:spcPct val="20000"/>
              </a:spcBef>
              <a:defRPr/>
            </a:pPr>
            <a:r>
              <a:rPr lang="en-US" sz="3400" dirty="0">
                <a:solidFill>
                  <a:srgbClr val="00FFFF"/>
                </a:solidFill>
                <a:effectLst>
                  <a:outerShdw blurRad="38100" dist="38100" dir="2700000" algn="tl">
                    <a:srgbClr val="000000">
                      <a:alpha val="43137"/>
                    </a:srgbClr>
                  </a:outerShdw>
                </a:effectLst>
                <a:cs typeface="+mn-cs"/>
              </a:rPr>
              <a:t>then Day-age theory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9173">
                                            <p:txEl>
                                              <p:pRg st="3" end="3"/>
                                            </p:txEl>
                                          </p:spTgt>
                                        </p:tgtEl>
                                        <p:attrNameLst>
                                          <p:attrName>style.visibility</p:attrName>
                                        </p:attrNameLst>
                                      </p:cBhvr>
                                      <p:to>
                                        <p:strVal val="visible"/>
                                      </p:to>
                                    </p:set>
                                    <p:animEffect transition="in" filter="fade">
                                      <p:cBhvr>
                                        <p:cTn id="7" dur="500"/>
                                        <p:tgtEl>
                                          <p:spTgt spid="307917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9173">
                                            <p:txEl>
                                              <p:pRg st="4" end="4"/>
                                            </p:txEl>
                                          </p:spTgt>
                                        </p:tgtEl>
                                        <p:attrNameLst>
                                          <p:attrName>style.visibility</p:attrName>
                                        </p:attrNameLst>
                                      </p:cBhvr>
                                      <p:to>
                                        <p:strVal val="visible"/>
                                      </p:to>
                                    </p:set>
                                    <p:animEffect transition="in" filter="fade">
                                      <p:cBhvr>
                                        <p:cTn id="12" dur="500"/>
                                        <p:tgtEl>
                                          <p:spTgt spid="30791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94" name="Rectangle 2"/>
          <p:cNvSpPr>
            <a:spLocks noGrp="1" noChangeArrowheads="1"/>
          </p:cNvSpPr>
          <p:nvPr>
            <p:ph type="title"/>
          </p:nvPr>
        </p:nvSpPr>
        <p:spPr/>
        <p:txBody>
          <a:bodyPr/>
          <a:lstStyle/>
          <a:p>
            <a:pPr eaLnBrk="1" hangingPunct="1">
              <a:defRPr/>
            </a:pPr>
            <a:r>
              <a:rPr lang="en-US"/>
              <a:t>Purple blank</a:t>
            </a:r>
          </a:p>
        </p:txBody>
      </p:sp>
      <p:pic>
        <p:nvPicPr>
          <p:cNvPr id="308019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80196" name="Text Box 4"/>
          <p:cNvSpPr txBox="1">
            <a:spLocks noChangeArrowheads="1"/>
          </p:cNvSpPr>
          <p:nvPr/>
        </p:nvSpPr>
        <p:spPr bwMode="auto">
          <a:xfrm>
            <a:off x="914400" y="4997450"/>
            <a:ext cx="3581400" cy="94615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800" dirty="0">
                <a:cs typeface="+mn-cs"/>
              </a:rPr>
              <a:t>William Buckland</a:t>
            </a:r>
          </a:p>
          <a:p>
            <a:pPr algn="ctr">
              <a:defRPr/>
            </a:pPr>
            <a:r>
              <a:rPr lang="en-US" sz="2800" dirty="0">
                <a:cs typeface="+mn-cs"/>
              </a:rPr>
              <a:t>(1784-1856)</a:t>
            </a:r>
          </a:p>
        </p:txBody>
      </p:sp>
      <p:pic>
        <p:nvPicPr>
          <p:cNvPr id="3080197" name="Picture 5" descr="Taylor-Buckl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0113" y="0"/>
            <a:ext cx="3595687" cy="505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80198" name="Picture 6" descr="Sedgwick Young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0"/>
            <a:ext cx="3573463" cy="505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80199" name="Text Box 7"/>
          <p:cNvSpPr txBox="1">
            <a:spLocks noChangeArrowheads="1"/>
          </p:cNvSpPr>
          <p:nvPr/>
        </p:nvSpPr>
        <p:spPr bwMode="auto">
          <a:xfrm>
            <a:off x="4800600" y="4997450"/>
            <a:ext cx="3581400" cy="94615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2800" dirty="0">
                <a:cs typeface="+mn-cs"/>
              </a:rPr>
              <a:t>Adam Sedgwick</a:t>
            </a:r>
          </a:p>
          <a:p>
            <a:pPr algn="ctr">
              <a:defRPr/>
            </a:pPr>
            <a:r>
              <a:rPr lang="en-US" sz="2800" dirty="0">
                <a:cs typeface="+mn-cs"/>
              </a:rPr>
              <a:t>(1785-1873)</a:t>
            </a:r>
          </a:p>
        </p:txBody>
      </p:sp>
      <p:sp>
        <p:nvSpPr>
          <p:cNvPr id="3080200" name="Text Box 8"/>
          <p:cNvSpPr txBox="1">
            <a:spLocks noChangeArrowheads="1"/>
          </p:cNvSpPr>
          <p:nvPr/>
        </p:nvSpPr>
        <p:spPr bwMode="auto">
          <a:xfrm>
            <a:off x="914400" y="6096000"/>
            <a:ext cx="7315200" cy="6096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400" dirty="0">
                <a:solidFill>
                  <a:srgbClr val="FFFF00"/>
                </a:solidFill>
                <a:cs typeface="+mn-cs"/>
              </a:rPr>
              <a:t>Global, geologically limited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80200"/>
                                        </p:tgtEl>
                                        <p:attrNameLst>
                                          <p:attrName>style.visibility</p:attrName>
                                        </p:attrNameLst>
                                      </p:cBhvr>
                                      <p:to>
                                        <p:strVal val="visible"/>
                                      </p:to>
                                    </p:set>
                                    <p:anim calcmode="lin" valueType="num">
                                      <p:cBhvr>
                                        <p:cTn id="7" dur="500" fill="hold"/>
                                        <p:tgtEl>
                                          <p:spTgt spid="3080200"/>
                                        </p:tgtEl>
                                        <p:attrNameLst>
                                          <p:attrName>ppt_w</p:attrName>
                                        </p:attrNameLst>
                                      </p:cBhvr>
                                      <p:tavLst>
                                        <p:tav tm="0">
                                          <p:val>
                                            <p:fltVal val="0"/>
                                          </p:val>
                                        </p:tav>
                                        <p:tav tm="100000">
                                          <p:val>
                                            <p:strVal val="#ppt_w"/>
                                          </p:val>
                                        </p:tav>
                                      </p:tavLst>
                                    </p:anim>
                                    <p:anim calcmode="lin" valueType="num">
                                      <p:cBhvr>
                                        <p:cTn id="8" dur="500" fill="hold"/>
                                        <p:tgtEl>
                                          <p:spTgt spid="3080200"/>
                                        </p:tgtEl>
                                        <p:attrNameLst>
                                          <p:attrName>ppt_h</p:attrName>
                                        </p:attrNameLst>
                                      </p:cBhvr>
                                      <p:tavLst>
                                        <p:tav tm="0">
                                          <p:val>
                                            <p:fltVal val="0"/>
                                          </p:val>
                                        </p:tav>
                                        <p:tav tm="100000">
                                          <p:val>
                                            <p:strVal val="#ppt_h"/>
                                          </p:val>
                                        </p:tav>
                                      </p:tavLst>
                                    </p:anim>
                                    <p:animEffect transition="in" filter="fade">
                                      <p:cBhvr>
                                        <p:cTn id="9" dur="500"/>
                                        <p:tgtEl>
                                          <p:spTgt spid="3080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218" name="Rectangle 2"/>
          <p:cNvSpPr>
            <a:spLocks noGrp="1" noChangeArrowheads="1"/>
          </p:cNvSpPr>
          <p:nvPr>
            <p:ph type="title"/>
          </p:nvPr>
        </p:nvSpPr>
        <p:spPr/>
        <p:txBody>
          <a:bodyPr/>
          <a:lstStyle/>
          <a:p>
            <a:pPr algn="l" eaLnBrk="1" hangingPunct="1">
              <a:defRPr/>
            </a:pPr>
            <a:r>
              <a:rPr lang="en-US" dirty="0"/>
              <a:t>Purple blank</a:t>
            </a:r>
          </a:p>
        </p:txBody>
      </p:sp>
      <p:pic>
        <p:nvPicPr>
          <p:cNvPr id="308121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889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6513"/>
            <a:ext cx="53070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1220" name="Text Box 4"/>
          <p:cNvSpPr txBox="1">
            <a:spLocks noChangeArrowheads="1"/>
          </p:cNvSpPr>
          <p:nvPr/>
        </p:nvSpPr>
        <p:spPr bwMode="auto">
          <a:xfrm>
            <a:off x="2590800" y="1295400"/>
            <a:ext cx="6553200" cy="480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r>
              <a:rPr lang="en-US" sz="4400" dirty="0">
                <a:effectLst>
                  <a:outerShdw blurRad="38100" dist="38100" dir="2700000" algn="tl">
                    <a:srgbClr val="000000">
                      <a:alpha val="43137"/>
                    </a:srgbClr>
                  </a:outerShdw>
                </a:effectLst>
                <a:cs typeface="+mn-cs"/>
              </a:rPr>
              <a:t>John Fleming</a:t>
            </a:r>
          </a:p>
          <a:p>
            <a:pPr algn="ctr">
              <a:spcBef>
                <a:spcPct val="20000"/>
              </a:spcBef>
              <a:defRPr/>
            </a:pPr>
            <a:r>
              <a:rPr lang="en-US" sz="3600" dirty="0">
                <a:effectLst>
                  <a:outerShdw blurRad="38100" dist="38100" dir="2700000" algn="tl">
                    <a:srgbClr val="000000">
                      <a:alpha val="43137"/>
                    </a:srgbClr>
                  </a:outerShdw>
                </a:effectLst>
                <a:cs typeface="+mn-cs"/>
              </a:rPr>
              <a:t>(1785-1857)</a:t>
            </a:r>
          </a:p>
          <a:p>
            <a:pPr algn="ctr">
              <a:spcBef>
                <a:spcPct val="50000"/>
              </a:spcBef>
              <a:defRPr/>
            </a:pPr>
            <a:r>
              <a:rPr lang="en-US" sz="3600" dirty="0">
                <a:effectLst>
                  <a:outerShdw blurRad="38100" dist="38100" dir="2700000" algn="tl">
                    <a:srgbClr val="000000">
                      <a:alpha val="43137"/>
                    </a:srgbClr>
                  </a:outerShdw>
                </a:effectLst>
                <a:cs typeface="+mn-cs"/>
              </a:rPr>
              <a:t>Presbyterian Minister &amp; Zoologist</a:t>
            </a:r>
          </a:p>
          <a:p>
            <a:pPr algn="ctr">
              <a:spcBef>
                <a:spcPct val="50000"/>
              </a:spcBef>
              <a:defRPr/>
            </a:pPr>
            <a:endParaRPr lang="en-US" sz="4400" dirty="0">
              <a:effectLst>
                <a:outerShdw blurRad="38100" dist="38100" dir="2700000" algn="tl">
                  <a:srgbClr val="000000">
                    <a:alpha val="43137"/>
                  </a:srgbClr>
                </a:outerShdw>
              </a:effectLst>
              <a:cs typeface="+mn-cs"/>
            </a:endParaRPr>
          </a:p>
          <a:p>
            <a:pPr algn="ctr">
              <a:spcBef>
                <a:spcPct val="50000"/>
              </a:spcBef>
              <a:defRPr/>
            </a:pPr>
            <a:r>
              <a:rPr lang="en-US" sz="4400" dirty="0">
                <a:solidFill>
                  <a:srgbClr val="FFFF00"/>
                </a:solidFill>
                <a:effectLst>
                  <a:outerShdw blurRad="38100" dist="38100" dir="2700000" algn="tl">
                    <a:srgbClr val="000000">
                      <a:alpha val="43137"/>
                    </a:srgbClr>
                  </a:outerShdw>
                </a:effectLst>
                <a:cs typeface="+mn-cs"/>
              </a:rPr>
              <a:t>Tranquil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1220">
                                            <p:txEl>
                                              <p:pRg st="4" end="4"/>
                                            </p:txEl>
                                          </p:spTgt>
                                        </p:tgtEl>
                                        <p:attrNameLst>
                                          <p:attrName>style.visibility</p:attrName>
                                        </p:attrNameLst>
                                      </p:cBhvr>
                                      <p:to>
                                        <p:strVal val="visible"/>
                                      </p:to>
                                    </p:set>
                                    <p:animEffect transition="in" filter="fade">
                                      <p:cBhvr>
                                        <p:cTn id="7" dur="500"/>
                                        <p:tgtEl>
                                          <p:spTgt spid="3081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42" name="Rectangle 2"/>
          <p:cNvSpPr>
            <a:spLocks noGrp="1" noChangeArrowheads="1"/>
          </p:cNvSpPr>
          <p:nvPr>
            <p:ph type="title"/>
          </p:nvPr>
        </p:nvSpPr>
        <p:spPr/>
        <p:txBody>
          <a:bodyPr/>
          <a:lstStyle/>
          <a:p>
            <a:pPr eaLnBrk="1" hangingPunct="1">
              <a:defRPr/>
            </a:pPr>
            <a:r>
              <a:rPr lang="en-US"/>
              <a:t>Purple blank</a:t>
            </a:r>
          </a:p>
        </p:txBody>
      </p:sp>
      <p:pic>
        <p:nvPicPr>
          <p:cNvPr id="30822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82244" name="Picture 4" descr="Pye Smi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0"/>
            <a:ext cx="5029200" cy="691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82245" name="Text Box 5"/>
          <p:cNvSpPr txBox="1">
            <a:spLocks noChangeArrowheads="1"/>
          </p:cNvSpPr>
          <p:nvPr/>
        </p:nvSpPr>
        <p:spPr bwMode="auto">
          <a:xfrm>
            <a:off x="152400" y="990600"/>
            <a:ext cx="3810000" cy="4471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Aft>
                <a:spcPct val="50000"/>
              </a:spcAft>
              <a:defRPr/>
            </a:pPr>
            <a:r>
              <a:rPr lang="en-US" sz="3300" dirty="0">
                <a:effectLst>
                  <a:outerShdw blurRad="38100" dist="38100" dir="2700000" algn="tl">
                    <a:srgbClr val="000000">
                      <a:alpha val="43137"/>
                    </a:srgbClr>
                  </a:outerShdw>
                </a:effectLst>
                <a:cs typeface="+mn-cs"/>
              </a:rPr>
              <a:t>John </a:t>
            </a:r>
            <a:r>
              <a:rPr lang="en-US" sz="3300" dirty="0" err="1">
                <a:effectLst>
                  <a:outerShdw blurRad="38100" dist="38100" dir="2700000" algn="tl">
                    <a:srgbClr val="000000">
                      <a:alpha val="43137"/>
                    </a:srgbClr>
                  </a:outerShdw>
                </a:effectLst>
                <a:cs typeface="+mn-cs"/>
              </a:rPr>
              <a:t>Pye</a:t>
            </a:r>
            <a:r>
              <a:rPr lang="en-US" sz="3300" dirty="0">
                <a:effectLst>
                  <a:outerShdw blurRad="38100" dist="38100" dir="2700000" algn="tl">
                    <a:srgbClr val="000000">
                      <a:alpha val="43137"/>
                    </a:srgbClr>
                  </a:outerShdw>
                </a:effectLst>
                <a:cs typeface="+mn-cs"/>
              </a:rPr>
              <a:t> Smith (1774-1851)</a:t>
            </a:r>
          </a:p>
          <a:p>
            <a:pPr algn="ctr">
              <a:spcBef>
                <a:spcPct val="50000"/>
              </a:spcBef>
              <a:defRPr/>
            </a:pPr>
            <a:r>
              <a:rPr lang="en-US" sz="3300" dirty="0">
                <a:effectLst>
                  <a:outerShdw blurRad="38100" dist="38100" dir="2700000" algn="tl">
                    <a:srgbClr val="000000">
                      <a:alpha val="43137"/>
                    </a:srgbClr>
                  </a:outerShdw>
                </a:effectLst>
                <a:cs typeface="+mn-cs"/>
              </a:rPr>
              <a:t>Congregational Theologian</a:t>
            </a:r>
          </a:p>
          <a:p>
            <a:pPr algn="ctr">
              <a:spcBef>
                <a:spcPct val="50000"/>
              </a:spcBef>
              <a:defRPr/>
            </a:pPr>
            <a:endParaRPr lang="en-US" sz="3300" dirty="0">
              <a:effectLst>
                <a:outerShdw blurRad="38100" dist="38100" dir="2700000" algn="tl">
                  <a:srgbClr val="000000">
                    <a:alpha val="43137"/>
                  </a:srgbClr>
                </a:outerShdw>
              </a:effectLst>
              <a:cs typeface="+mn-cs"/>
            </a:endParaRPr>
          </a:p>
          <a:p>
            <a:pPr algn="ctr">
              <a:spcBef>
                <a:spcPct val="20000"/>
              </a:spcBef>
              <a:defRPr/>
            </a:pPr>
            <a:r>
              <a:rPr lang="en-US" sz="3300" dirty="0">
                <a:solidFill>
                  <a:srgbClr val="FFFF00"/>
                </a:solidFill>
                <a:effectLst>
                  <a:outerShdw blurRad="38100" dist="38100" dir="2700000" algn="tl">
                    <a:srgbClr val="000000">
                      <a:alpha val="43137"/>
                    </a:srgbClr>
                  </a:outerShdw>
                </a:effectLst>
                <a:cs typeface="+mn-cs"/>
              </a:rPr>
              <a:t>Local Creation &amp; Local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2245">
                                            <p:txEl>
                                              <p:pRg st="3" end="3"/>
                                            </p:txEl>
                                          </p:spTgt>
                                        </p:tgtEl>
                                        <p:attrNameLst>
                                          <p:attrName>style.visibility</p:attrName>
                                        </p:attrNameLst>
                                      </p:cBhvr>
                                      <p:to>
                                        <p:strVal val="visible"/>
                                      </p:to>
                                    </p:set>
                                    <p:animEffect transition="in" filter="fade">
                                      <p:cBhvr>
                                        <p:cTn id="7" dur="500"/>
                                        <p:tgtEl>
                                          <p:spTgt spid="30822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266" name="Rectangle 2"/>
          <p:cNvSpPr>
            <a:spLocks noGrp="1" noChangeArrowheads="1"/>
          </p:cNvSpPr>
          <p:nvPr>
            <p:ph type="title"/>
          </p:nvPr>
        </p:nvSpPr>
        <p:spPr/>
        <p:txBody>
          <a:bodyPr/>
          <a:lstStyle/>
          <a:p>
            <a:pPr eaLnBrk="1" hangingPunct="1">
              <a:defRPr/>
            </a:pPr>
            <a:r>
              <a:rPr lang="en-US"/>
              <a:t>Purple blank</a:t>
            </a:r>
          </a:p>
        </p:txBody>
      </p:sp>
      <p:pic>
        <p:nvPicPr>
          <p:cNvPr id="308326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83268" name="Text Box 4"/>
          <p:cNvSpPr txBox="1">
            <a:spLocks noChangeArrowheads="1"/>
          </p:cNvSpPr>
          <p:nvPr/>
        </p:nvSpPr>
        <p:spPr bwMode="auto">
          <a:xfrm>
            <a:off x="2286000" y="974725"/>
            <a:ext cx="4572000" cy="443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20000"/>
              </a:spcBef>
              <a:defRPr/>
            </a:pPr>
            <a:r>
              <a:rPr lang="en-US" sz="5000" dirty="0">
                <a:effectLst>
                  <a:outerShdw blurRad="38100" dist="38100" dir="2700000" algn="tl">
                    <a:srgbClr val="000000">
                      <a:alpha val="43137"/>
                    </a:srgbClr>
                  </a:outerShdw>
                </a:effectLst>
                <a:cs typeface="+mn-cs"/>
              </a:rPr>
              <a:t>Liberal Theologians</a:t>
            </a:r>
          </a:p>
          <a:p>
            <a:pPr algn="ctr">
              <a:spcBef>
                <a:spcPct val="50000"/>
              </a:spcBef>
              <a:defRPr/>
            </a:pPr>
            <a:endParaRPr lang="en-US" sz="5000" dirty="0">
              <a:effectLst>
                <a:outerShdw blurRad="38100" dist="38100" dir="2700000" algn="tl">
                  <a:srgbClr val="000000">
                    <a:alpha val="43137"/>
                  </a:srgbClr>
                </a:outerShdw>
              </a:effectLst>
              <a:cs typeface="+mn-cs"/>
            </a:endParaRPr>
          </a:p>
          <a:p>
            <a:pPr algn="ctr">
              <a:spcBef>
                <a:spcPct val="20000"/>
              </a:spcBef>
              <a:defRPr/>
            </a:pPr>
            <a:r>
              <a:rPr lang="en-US" sz="5000" dirty="0">
                <a:solidFill>
                  <a:srgbClr val="FFFF00"/>
                </a:solidFill>
                <a:effectLst>
                  <a:outerShdw blurRad="38100" dist="38100" dir="2700000" algn="tl">
                    <a:srgbClr val="000000">
                      <a:alpha val="43137"/>
                    </a:srgbClr>
                  </a:outerShdw>
                </a:effectLst>
                <a:cs typeface="+mn-cs"/>
              </a:rPr>
              <a:t>Genesis 1–11 is mythology.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3268">
                                            <p:txEl>
                                              <p:pRg st="2" end="2"/>
                                            </p:txEl>
                                          </p:spTgt>
                                        </p:tgtEl>
                                        <p:attrNameLst>
                                          <p:attrName>style.visibility</p:attrName>
                                        </p:attrNameLst>
                                      </p:cBhvr>
                                      <p:to>
                                        <p:strVal val="visible"/>
                                      </p:to>
                                    </p:set>
                                    <p:animEffect transition="in" filter="fade">
                                      <p:cBhvr>
                                        <p:cTn id="7" dur="500"/>
                                        <p:tgtEl>
                                          <p:spTgt spid="30832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0" name="Rectangle 2"/>
          <p:cNvSpPr>
            <a:spLocks noGrp="1" noChangeArrowheads="1"/>
          </p:cNvSpPr>
          <p:nvPr>
            <p:ph type="title"/>
          </p:nvPr>
        </p:nvSpPr>
        <p:spPr/>
        <p:txBody>
          <a:bodyPr/>
          <a:lstStyle/>
          <a:p>
            <a:pPr eaLnBrk="1" hangingPunct="1">
              <a:defRPr/>
            </a:pPr>
            <a:r>
              <a:rPr lang="en-US"/>
              <a:t>2 Corinthians 10:4-5 NAS</a:t>
            </a:r>
          </a:p>
        </p:txBody>
      </p:sp>
      <p:pic>
        <p:nvPicPr>
          <p:cNvPr id="1597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2 Corinthians 10:4-5</a:t>
            </a:r>
          </a:p>
        </p:txBody>
      </p:sp>
      <p:sp>
        <p:nvSpPr>
          <p:cNvPr id="2116613" name="Text Box 5"/>
          <p:cNvSpPr txBox="1">
            <a:spLocks noChangeArrowheads="1"/>
          </p:cNvSpPr>
          <p:nvPr/>
        </p:nvSpPr>
        <p:spPr bwMode="auto">
          <a:xfrm>
            <a:off x="838200" y="1436688"/>
            <a:ext cx="7848600" cy="4278312"/>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400">
                <a:cs typeface="Arial" charset="0"/>
              </a:rPr>
              <a:t>4.  for the weapons of </a:t>
            </a:r>
            <a:r>
              <a:rPr lang="en-US" sz="3400">
                <a:solidFill>
                  <a:srgbClr val="FFFF00"/>
                </a:solidFill>
                <a:cs typeface="Arial" charset="0"/>
              </a:rPr>
              <a:t>our warfare</a:t>
            </a:r>
            <a:r>
              <a:rPr lang="en-US" sz="3400">
                <a:cs typeface="Arial" charset="0"/>
              </a:rPr>
              <a:t> are not of the flesh, but divinely powerful for the destruction of fortresses.</a:t>
            </a:r>
          </a:p>
          <a:p>
            <a:pPr>
              <a:lnSpc>
                <a:spcPct val="90000"/>
              </a:lnSpc>
              <a:defRPr/>
            </a:pPr>
            <a:r>
              <a:rPr lang="en-US" sz="3400">
                <a:cs typeface="Arial" charset="0"/>
              </a:rPr>
              <a:t>5.  We are destroying </a:t>
            </a:r>
            <a:r>
              <a:rPr lang="en-US" sz="3400">
                <a:solidFill>
                  <a:srgbClr val="FFFF00"/>
                </a:solidFill>
                <a:cs typeface="Arial" charset="0"/>
              </a:rPr>
              <a:t>speculations</a:t>
            </a:r>
            <a:r>
              <a:rPr lang="en-US" sz="3400">
                <a:solidFill>
                  <a:srgbClr val="FF0000"/>
                </a:solidFill>
                <a:cs typeface="Arial" charset="0"/>
              </a:rPr>
              <a:t> </a:t>
            </a:r>
            <a:r>
              <a:rPr lang="en-US" sz="3400">
                <a:cs typeface="Arial" charset="0"/>
              </a:rPr>
              <a:t>and </a:t>
            </a:r>
            <a:r>
              <a:rPr lang="en-US" sz="3400">
                <a:solidFill>
                  <a:srgbClr val="FFFF00"/>
                </a:solidFill>
                <a:cs typeface="Arial" charset="0"/>
              </a:rPr>
              <a:t>every lofty thing raised up against the knowledge of God</a:t>
            </a:r>
            <a:r>
              <a:rPr lang="en-US" sz="3400">
                <a:cs typeface="Arial" charset="0"/>
              </a:rPr>
              <a:t>, and we are taking </a:t>
            </a:r>
            <a:r>
              <a:rPr lang="en-US" sz="3400">
                <a:solidFill>
                  <a:srgbClr val="FFFF00"/>
                </a:solidFill>
                <a:cs typeface="Arial" charset="0"/>
              </a:rPr>
              <a:t>every thought</a:t>
            </a:r>
            <a:r>
              <a:rPr lang="en-US" sz="3400">
                <a:cs typeface="Arial" charset="0"/>
              </a:rPr>
              <a:t> captive to the obedience of Christ,</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163714" name="Rectangle 2"/>
          <p:cNvSpPr>
            <a:spLocks noGrp="1" noChangeArrowheads="1"/>
          </p:cNvSpPr>
          <p:nvPr>
            <p:ph type="title"/>
          </p:nvPr>
        </p:nvSpPr>
        <p:spPr>
          <a:xfrm>
            <a:off x="533400" y="-914400"/>
            <a:ext cx="8229600" cy="1143000"/>
          </a:xfrm>
        </p:spPr>
        <p:txBody>
          <a:bodyPr/>
          <a:lstStyle/>
          <a:p>
            <a:pPr eaLnBrk="1" hangingPunct="1">
              <a:defRPr/>
            </a:pPr>
            <a:r>
              <a:rPr lang="en-US" dirty="0">
                <a:solidFill>
                  <a:schemeClr val="accent2"/>
                </a:solidFill>
              </a:rPr>
              <a:t>Genesis &amp; Geology: 19C #1</a:t>
            </a:r>
          </a:p>
        </p:txBody>
      </p:sp>
      <p:sp>
        <p:nvSpPr>
          <p:cNvPr id="2163715" name="Text Box 3"/>
          <p:cNvSpPr txBox="1">
            <a:spLocks noChangeArrowheads="1"/>
          </p:cNvSpPr>
          <p:nvPr/>
        </p:nvSpPr>
        <p:spPr bwMode="auto">
          <a:xfrm>
            <a:off x="609600" y="320675"/>
            <a:ext cx="7848600" cy="1431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400" dirty="0">
                <a:solidFill>
                  <a:srgbClr val="FFFF00"/>
                </a:solidFill>
                <a:cs typeface="+mn-cs"/>
              </a:rPr>
              <a:t>Early 1800s: Compromises with Old-Earth Geology</a:t>
            </a:r>
          </a:p>
        </p:txBody>
      </p:sp>
      <p:sp>
        <p:nvSpPr>
          <p:cNvPr id="2163716" name="Text Box 4"/>
          <p:cNvSpPr txBox="1">
            <a:spLocks noChangeArrowheads="1"/>
          </p:cNvSpPr>
          <p:nvPr/>
        </p:nvSpPr>
        <p:spPr bwMode="auto">
          <a:xfrm>
            <a:off x="685800" y="2036763"/>
            <a:ext cx="73914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cs typeface="+mn-cs"/>
              </a:rPr>
              <a:t>1810s   Gap theory (Chalmers)</a:t>
            </a:r>
          </a:p>
        </p:txBody>
      </p:sp>
      <p:sp>
        <p:nvSpPr>
          <p:cNvPr id="2163717" name="Text Box 5"/>
          <p:cNvSpPr txBox="1">
            <a:spLocks noChangeArrowheads="1"/>
          </p:cNvSpPr>
          <p:nvPr/>
        </p:nvSpPr>
        <p:spPr bwMode="auto">
          <a:xfrm>
            <a:off x="685800" y="3103563"/>
            <a:ext cx="8382000" cy="1163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20000"/>
              </a:spcBef>
              <a:defRPr/>
            </a:pPr>
            <a:r>
              <a:rPr lang="en-US" sz="3200">
                <a:cs typeface="+mn-cs"/>
              </a:rPr>
              <a:t>1820s   Day-age theory (Faber)</a:t>
            </a:r>
          </a:p>
          <a:p>
            <a:pPr>
              <a:spcBef>
                <a:spcPct val="20000"/>
              </a:spcBef>
              <a:defRPr/>
            </a:pPr>
            <a:r>
              <a:rPr lang="en-US" sz="3200">
                <a:cs typeface="+mn-cs"/>
              </a:rPr>
              <a:t>             Tranquil flood theory (Fleming)</a:t>
            </a:r>
          </a:p>
        </p:txBody>
      </p:sp>
      <p:sp>
        <p:nvSpPr>
          <p:cNvPr id="2163718" name="Text Box 6"/>
          <p:cNvSpPr txBox="1">
            <a:spLocks noChangeArrowheads="1"/>
          </p:cNvSpPr>
          <p:nvPr/>
        </p:nvSpPr>
        <p:spPr bwMode="auto">
          <a:xfrm>
            <a:off x="685800" y="4779963"/>
            <a:ext cx="8382000" cy="1163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20000"/>
              </a:spcBef>
              <a:defRPr/>
            </a:pPr>
            <a:r>
              <a:rPr lang="en-US" sz="3200">
                <a:cs typeface="+mn-cs"/>
              </a:rPr>
              <a:t>1830s   Local Flood theory (Pye Smith)</a:t>
            </a:r>
          </a:p>
          <a:p>
            <a:pPr>
              <a:spcBef>
                <a:spcPct val="20000"/>
              </a:spcBef>
              <a:defRPr/>
            </a:pPr>
            <a:r>
              <a:rPr lang="en-US" sz="3200">
                <a:cs typeface="+mn-cs"/>
              </a:rPr>
              <a:t>             Genesis is myth (liberals)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716"/>
                                        </p:tgtEl>
                                        <p:attrNameLst>
                                          <p:attrName>style.visibility</p:attrName>
                                        </p:attrNameLst>
                                      </p:cBhvr>
                                      <p:to>
                                        <p:strVal val="visible"/>
                                      </p:to>
                                    </p:set>
                                    <p:animEffect transition="in" filter="fade">
                                      <p:cBhvr>
                                        <p:cTn id="7" dur="500"/>
                                        <p:tgtEl>
                                          <p:spTgt spid="216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3717"/>
                                        </p:tgtEl>
                                        <p:attrNameLst>
                                          <p:attrName>style.visibility</p:attrName>
                                        </p:attrNameLst>
                                      </p:cBhvr>
                                      <p:to>
                                        <p:strVal val="visible"/>
                                      </p:to>
                                    </p:set>
                                    <p:animEffect transition="in" filter="fade">
                                      <p:cBhvr>
                                        <p:cTn id="12" dur="500"/>
                                        <p:tgtEl>
                                          <p:spTgt spid="2163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63718"/>
                                        </p:tgtEl>
                                        <p:attrNameLst>
                                          <p:attrName>style.visibility</p:attrName>
                                        </p:attrNameLst>
                                      </p:cBhvr>
                                      <p:to>
                                        <p:strVal val="visible"/>
                                      </p:to>
                                    </p:set>
                                    <p:animEffect transition="in" filter="fade">
                                      <p:cBhvr>
                                        <p:cTn id="17" dur="500"/>
                                        <p:tgtEl>
                                          <p:spTgt spid="216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716" grpId="0"/>
      <p:bldP spid="2163717" grpId="0"/>
      <p:bldP spid="21637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959362" name="Rectangle 2"/>
          <p:cNvSpPr>
            <a:spLocks noGrp="1" noChangeArrowheads="1"/>
          </p:cNvSpPr>
          <p:nvPr>
            <p:ph type="title"/>
          </p:nvPr>
        </p:nvSpPr>
        <p:spPr>
          <a:xfrm>
            <a:off x="457200" y="-762000"/>
            <a:ext cx="8229600" cy="715962"/>
          </a:xfrm>
        </p:spPr>
        <p:txBody>
          <a:bodyPr/>
          <a:lstStyle/>
          <a:p>
            <a:pPr eaLnBrk="1" hangingPunct="1">
              <a:defRPr/>
            </a:pPr>
            <a:r>
              <a:rPr lang="en-US" dirty="0">
                <a:solidFill>
                  <a:srgbClr val="663300"/>
                </a:solidFill>
              </a:rPr>
              <a:t>Genesis &amp; Geology: 19C #2</a:t>
            </a:r>
          </a:p>
        </p:txBody>
      </p:sp>
      <p:sp>
        <p:nvSpPr>
          <p:cNvPr id="2959363" name="Text Box 3"/>
          <p:cNvSpPr txBox="1">
            <a:spLocks noChangeArrowheads="1"/>
          </p:cNvSpPr>
          <p:nvPr/>
        </p:nvSpPr>
        <p:spPr bwMode="auto">
          <a:xfrm>
            <a:off x="990600" y="685800"/>
            <a:ext cx="7162800" cy="1298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en-US" sz="4400">
                <a:solidFill>
                  <a:srgbClr val="FFFF00"/>
                </a:solidFill>
                <a:cs typeface="+mn-cs"/>
              </a:rPr>
              <a:t>Early 1800s: Faithfulness to Scripture</a:t>
            </a:r>
          </a:p>
        </p:txBody>
      </p:sp>
      <p:sp>
        <p:nvSpPr>
          <p:cNvPr id="2959364" name="Text Box 4"/>
          <p:cNvSpPr txBox="1">
            <a:spLocks noChangeArrowheads="1"/>
          </p:cNvSpPr>
          <p:nvPr/>
        </p:nvSpPr>
        <p:spPr bwMode="auto">
          <a:xfrm>
            <a:off x="838200" y="2438400"/>
            <a:ext cx="8153400" cy="11636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20000"/>
              </a:spcBef>
              <a:defRPr/>
            </a:pPr>
            <a:r>
              <a:rPr lang="en-US" sz="3200">
                <a:cs typeface="+mn-cs"/>
              </a:rPr>
              <a:t>1820-50    Young-earth creationism </a:t>
            </a:r>
          </a:p>
          <a:p>
            <a:pPr>
              <a:spcBef>
                <a:spcPct val="20000"/>
              </a:spcBef>
              <a:defRPr/>
            </a:pPr>
            <a:r>
              <a:rPr lang="en-US" sz="3200">
                <a:cs typeface="+mn-cs"/>
              </a:rPr>
              <a:t>		  (</a:t>
            </a:r>
            <a:r>
              <a:rPr lang="ja-JP" altLang="en-US" sz="3200">
                <a:latin typeface="Arial"/>
                <a:cs typeface="+mn-cs"/>
              </a:rPr>
              <a:t>“</a:t>
            </a:r>
            <a:r>
              <a:rPr lang="en-US" sz="3200">
                <a:cs typeface="+mn-cs"/>
              </a:rPr>
              <a:t>Scriptural geologists</a:t>
            </a:r>
            <a:r>
              <a:rPr lang="ja-JP" altLang="en-US" sz="3200">
                <a:latin typeface="Arial"/>
                <a:cs typeface="+mn-cs"/>
              </a:rPr>
              <a:t>”</a:t>
            </a:r>
            <a:r>
              <a:rPr lang="en-US" sz="3200">
                <a:cs typeface="+mn-cs"/>
              </a:rPr>
              <a:t>)</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650" name="Text Box 2"/>
          <p:cNvSpPr txBox="1">
            <a:spLocks noChangeArrowheads="1"/>
          </p:cNvSpPr>
          <p:nvPr/>
        </p:nvSpPr>
        <p:spPr bwMode="auto">
          <a:xfrm>
            <a:off x="1066800" y="3305175"/>
            <a:ext cx="6934200" cy="2105025"/>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n-US" sz="6600" dirty="0">
                <a:solidFill>
                  <a:srgbClr val="FFFF00"/>
                </a:solidFill>
                <a:effectLst>
                  <a:outerShdw blurRad="38100" dist="38100" dir="2700000" algn="tl">
                    <a:srgbClr val="000000">
                      <a:alpha val="43137"/>
                    </a:srgbClr>
                  </a:outerShdw>
                </a:effectLst>
                <a:cs typeface="+mn-cs"/>
              </a:rPr>
              <a:t>Philosophical and Religious</a:t>
            </a:r>
          </a:p>
        </p:txBody>
      </p:sp>
      <p:sp>
        <p:nvSpPr>
          <p:cNvPr id="2971651" name="Rectangle 3"/>
          <p:cNvSpPr>
            <a:spLocks noGrp="1" noRot="1" noChangeArrowheads="1"/>
          </p:cNvSpPr>
          <p:nvPr>
            <p:ph type="title"/>
          </p:nvPr>
        </p:nvSpPr>
        <p:spPr>
          <a:xfrm>
            <a:off x="914400" y="685800"/>
            <a:ext cx="7315200" cy="1981200"/>
          </a:xfrm>
          <a:effectLst>
            <a:outerShdw blurRad="63500" dist="38099" dir="2700000" algn="ctr" rotWithShape="0">
              <a:srgbClr val="040808">
                <a:alpha val="74998"/>
              </a:srgbClr>
            </a:outerShdw>
          </a:effectLst>
        </p:spPr>
        <p:txBody>
          <a:bodyPr/>
          <a:lstStyle/>
          <a:p>
            <a:pPr eaLnBrk="1" hangingPunct="1">
              <a:defRPr/>
            </a:pPr>
            <a:r>
              <a:rPr lang="en-US" sz="6600" dirty="0"/>
              <a:t>The Real Nature of the Debate: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71650">
                                            <p:txEl>
                                              <p:pRg st="0" end="0"/>
                                            </p:txEl>
                                          </p:spTgt>
                                        </p:tgtEl>
                                        <p:attrNameLst>
                                          <p:attrName>style.visibility</p:attrName>
                                        </p:attrNameLst>
                                      </p:cBhvr>
                                      <p:to>
                                        <p:strVal val="visible"/>
                                      </p:to>
                                    </p:set>
                                    <p:anim calcmode="lin" valueType="num">
                                      <p:cBhvr>
                                        <p:cTn id="7" dur="500" fill="hold"/>
                                        <p:tgtEl>
                                          <p:spTgt spid="29716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16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71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5618" name="Rectangle 2"/>
          <p:cNvSpPr>
            <a:spLocks noGrp="1" noChangeArrowheads="1"/>
          </p:cNvSpPr>
          <p:nvPr>
            <p:ph type="title" idx="4294967295"/>
          </p:nvPr>
        </p:nvSpPr>
        <p:spPr/>
        <p:txBody>
          <a:bodyPr/>
          <a:lstStyle/>
          <a:p>
            <a:pPr eaLnBrk="1" hangingPunct="1">
              <a:defRPr/>
            </a:pPr>
            <a:r>
              <a:rPr lang="en-US" dirty="0">
                <a:solidFill>
                  <a:schemeClr val="tx1"/>
                </a:solidFill>
              </a:rPr>
              <a:t>Deism &amp; Atheism</a:t>
            </a:r>
          </a:p>
        </p:txBody>
      </p:sp>
      <p:sp>
        <p:nvSpPr>
          <p:cNvPr id="221186" name="Rectangle 1"/>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3695619" name="Oval 3"/>
          <p:cNvSpPr>
            <a:spLocks noChangeArrowheads="1"/>
          </p:cNvSpPr>
          <p:nvPr/>
        </p:nvSpPr>
        <p:spPr bwMode="auto">
          <a:xfrm>
            <a:off x="609600" y="685800"/>
            <a:ext cx="2209800" cy="2209800"/>
          </a:xfrm>
          <a:prstGeom prst="ellipse">
            <a:avLst/>
          </a:prstGeom>
          <a:noFill/>
          <a:ln w="5715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600">
                <a:cs typeface="Arial" charset="0"/>
              </a:rPr>
              <a:t>God</a:t>
            </a:r>
          </a:p>
        </p:txBody>
      </p:sp>
      <p:sp>
        <p:nvSpPr>
          <p:cNvPr id="3695620" name="Text Box 4"/>
          <p:cNvSpPr txBox="1">
            <a:spLocks noChangeArrowheads="1"/>
          </p:cNvSpPr>
          <p:nvPr/>
        </p:nvSpPr>
        <p:spPr bwMode="auto">
          <a:xfrm>
            <a:off x="-76200" y="5486400"/>
            <a:ext cx="3581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a:solidFill>
                  <a:schemeClr val="bg1"/>
                </a:solidFill>
                <a:cs typeface="Arial" charset="0"/>
              </a:rPr>
              <a:t>Deism</a:t>
            </a:r>
          </a:p>
        </p:txBody>
      </p:sp>
      <p:sp>
        <p:nvSpPr>
          <p:cNvPr id="3695621" name="Text Box 5"/>
          <p:cNvSpPr txBox="1">
            <a:spLocks noChangeArrowheads="1"/>
          </p:cNvSpPr>
          <p:nvPr/>
        </p:nvSpPr>
        <p:spPr bwMode="auto">
          <a:xfrm>
            <a:off x="7924800" y="6629400"/>
            <a:ext cx="121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endParaRPr lang="en-US">
              <a:solidFill>
                <a:schemeClr val="bg1"/>
              </a:solidFill>
              <a:cs typeface="Arial" charset="0"/>
            </a:endParaRPr>
          </a:p>
        </p:txBody>
      </p:sp>
      <p:sp>
        <p:nvSpPr>
          <p:cNvPr id="2186246" name="Oval 6"/>
          <p:cNvSpPr>
            <a:spLocks noChangeArrowheads="1"/>
          </p:cNvSpPr>
          <p:nvPr/>
        </p:nvSpPr>
        <p:spPr bwMode="auto">
          <a:xfrm>
            <a:off x="3352800" y="22098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en-US" sz="3000">
                <a:cs typeface="Arial" charset="0"/>
              </a:rPr>
              <a:t>THE </a:t>
            </a:r>
          </a:p>
          <a:p>
            <a:pPr algn="ctr">
              <a:defRPr/>
            </a:pPr>
            <a:r>
              <a:rPr lang="en-US" sz="3000">
                <a:cs typeface="Arial" charset="0"/>
              </a:rPr>
              <a:t>UNIVERSE</a:t>
            </a:r>
          </a:p>
        </p:txBody>
      </p:sp>
      <p:sp>
        <p:nvSpPr>
          <p:cNvPr id="2186247" name="Text Box 7"/>
          <p:cNvSpPr txBox="1">
            <a:spLocks noChangeArrowheads="1"/>
          </p:cNvSpPr>
          <p:nvPr/>
        </p:nvSpPr>
        <p:spPr bwMode="auto">
          <a:xfrm>
            <a:off x="2667000" y="5486400"/>
            <a:ext cx="3581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a:solidFill>
                  <a:schemeClr val="bg1"/>
                </a:solidFill>
                <a:cs typeface="Arial" charset="0"/>
              </a:rPr>
              <a:t>Atheism</a:t>
            </a:r>
          </a:p>
        </p:txBody>
      </p:sp>
      <p:sp>
        <p:nvSpPr>
          <p:cNvPr id="3695624" name="Oval 8"/>
          <p:cNvSpPr>
            <a:spLocks noChangeArrowheads="1"/>
          </p:cNvSpPr>
          <p:nvPr/>
        </p:nvSpPr>
        <p:spPr bwMode="auto">
          <a:xfrm>
            <a:off x="609600" y="33147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en-US" sz="3000" dirty="0">
                <a:cs typeface="Arial" charset="0"/>
              </a:rPr>
              <a:t>THE </a:t>
            </a:r>
          </a:p>
          <a:p>
            <a:pPr algn="ctr">
              <a:defRPr/>
            </a:pPr>
            <a:r>
              <a:rPr lang="en-US" sz="3000" dirty="0">
                <a:cs typeface="Arial" charset="0"/>
              </a:rPr>
              <a:t>UNIVERSE</a:t>
            </a:r>
          </a:p>
        </p:txBody>
      </p:sp>
      <p:sp>
        <p:nvSpPr>
          <p:cNvPr id="3695625" name="Oval 3"/>
          <p:cNvSpPr>
            <a:spLocks noChangeArrowheads="1"/>
          </p:cNvSpPr>
          <p:nvPr/>
        </p:nvSpPr>
        <p:spPr bwMode="auto">
          <a:xfrm>
            <a:off x="6248400" y="685800"/>
            <a:ext cx="2209800" cy="2209800"/>
          </a:xfrm>
          <a:prstGeom prst="ellipse">
            <a:avLst/>
          </a:prstGeom>
          <a:noFill/>
          <a:ln w="5715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600">
                <a:cs typeface="Arial" charset="0"/>
              </a:rPr>
              <a:t>God</a:t>
            </a:r>
          </a:p>
        </p:txBody>
      </p:sp>
      <p:sp>
        <p:nvSpPr>
          <p:cNvPr id="3695626" name="Text Box 4"/>
          <p:cNvSpPr txBox="1">
            <a:spLocks noChangeArrowheads="1"/>
          </p:cNvSpPr>
          <p:nvPr/>
        </p:nvSpPr>
        <p:spPr bwMode="auto">
          <a:xfrm>
            <a:off x="5562600" y="5486400"/>
            <a:ext cx="3581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4400">
                <a:solidFill>
                  <a:schemeClr val="bg1"/>
                </a:solidFill>
                <a:cs typeface="Arial" charset="0"/>
              </a:rPr>
              <a:t>Christianity</a:t>
            </a:r>
          </a:p>
        </p:txBody>
      </p:sp>
      <p:sp>
        <p:nvSpPr>
          <p:cNvPr id="3695628" name="Oval 6"/>
          <p:cNvSpPr>
            <a:spLocks noChangeArrowheads="1"/>
          </p:cNvSpPr>
          <p:nvPr/>
        </p:nvSpPr>
        <p:spPr bwMode="auto">
          <a:xfrm>
            <a:off x="6286500" y="32766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en-US" sz="3000">
                <a:cs typeface="Arial" charset="0"/>
              </a:rPr>
              <a:t>THE </a:t>
            </a:r>
          </a:p>
          <a:p>
            <a:pPr algn="ctr">
              <a:defRPr/>
            </a:pPr>
            <a:r>
              <a:rPr lang="en-US" sz="3000">
                <a:cs typeface="Arial" charset="0"/>
              </a:rPr>
              <a:t>UNIVERSE</a:t>
            </a:r>
          </a:p>
        </p:txBody>
      </p:sp>
      <p:sp>
        <p:nvSpPr>
          <p:cNvPr id="2188293" name="Line 5"/>
          <p:cNvSpPr>
            <a:spLocks noChangeShapeType="1"/>
          </p:cNvSpPr>
          <p:nvPr/>
        </p:nvSpPr>
        <p:spPr bwMode="auto">
          <a:xfrm>
            <a:off x="7391400" y="2209800"/>
            <a:ext cx="0" cy="1676400"/>
          </a:xfrm>
          <a:prstGeom prst="line">
            <a:avLst/>
          </a:prstGeom>
          <a:noFill/>
          <a:ln w="133350">
            <a:solidFill>
              <a:srgbClr val="FFFF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86246"/>
                                        </p:tgtEl>
                                        <p:attrNameLst>
                                          <p:attrName>style.visibility</p:attrName>
                                        </p:attrNameLst>
                                      </p:cBhvr>
                                      <p:to>
                                        <p:strVal val="visible"/>
                                      </p:to>
                                    </p:set>
                                    <p:animEffect transition="in" filter="wipe(up)">
                                      <p:cBhvr>
                                        <p:cTn id="7" dur="500"/>
                                        <p:tgtEl>
                                          <p:spTgt spid="218624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86247"/>
                                        </p:tgtEl>
                                        <p:attrNameLst>
                                          <p:attrName>style.visibility</p:attrName>
                                        </p:attrNameLst>
                                      </p:cBhvr>
                                      <p:to>
                                        <p:strVal val="visible"/>
                                      </p:to>
                                    </p:set>
                                    <p:animEffect transition="in" filter="wipe(up)">
                                      <p:cBhvr>
                                        <p:cTn id="11" dur="500"/>
                                        <p:tgtEl>
                                          <p:spTgt spid="21862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95625"/>
                                        </p:tgtEl>
                                        <p:attrNameLst>
                                          <p:attrName>style.visibility</p:attrName>
                                        </p:attrNameLst>
                                      </p:cBhvr>
                                      <p:to>
                                        <p:strVal val="visible"/>
                                      </p:to>
                                    </p:set>
                                    <p:animEffect transition="in" filter="wipe(up)">
                                      <p:cBhvr>
                                        <p:cTn id="16" dur="500"/>
                                        <p:tgtEl>
                                          <p:spTgt spid="369562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695628"/>
                                        </p:tgtEl>
                                        <p:attrNameLst>
                                          <p:attrName>style.visibility</p:attrName>
                                        </p:attrNameLst>
                                      </p:cBhvr>
                                      <p:to>
                                        <p:strVal val="visible"/>
                                      </p:to>
                                    </p:set>
                                    <p:animEffect transition="in" filter="wipe(up)">
                                      <p:cBhvr>
                                        <p:cTn id="20" dur="500"/>
                                        <p:tgtEl>
                                          <p:spTgt spid="3695628"/>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695626"/>
                                        </p:tgtEl>
                                        <p:attrNameLst>
                                          <p:attrName>style.visibility</p:attrName>
                                        </p:attrNameLst>
                                      </p:cBhvr>
                                      <p:to>
                                        <p:strVal val="visible"/>
                                      </p:to>
                                    </p:set>
                                    <p:animEffect transition="in" filter="wipe(up)">
                                      <p:cBhvr>
                                        <p:cTn id="24" dur="500"/>
                                        <p:tgtEl>
                                          <p:spTgt spid="3695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2188293"/>
                                        </p:tgtEl>
                                        <p:attrNameLst>
                                          <p:attrName>style.visibility</p:attrName>
                                        </p:attrNameLst>
                                      </p:cBhvr>
                                      <p:to>
                                        <p:strVal val="visible"/>
                                      </p:to>
                                    </p:set>
                                    <p:animEffect transition="in" filter="wipe(up)">
                                      <p:cBhvr>
                                        <p:cTn id="29" dur="500"/>
                                        <p:tgtEl>
                                          <p:spTgt spid="218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6246" grpId="0" animBg="1"/>
      <p:bldP spid="2186247" grpId="0"/>
      <p:bldP spid="3695625" grpId="0" animBg="1"/>
      <p:bldP spid="3695626" grpId="0"/>
      <p:bldP spid="36956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3234" name="Rectangle 5"/>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211845" name="Text Box 5"/>
          <p:cNvSpPr txBox="1">
            <a:spLocks noChangeArrowheads="1"/>
          </p:cNvSpPr>
          <p:nvPr/>
        </p:nvSpPr>
        <p:spPr bwMode="auto">
          <a:xfrm>
            <a:off x="831850" y="1430338"/>
            <a:ext cx="2673350" cy="4894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900" dirty="0">
                <a:cs typeface="+mn-cs"/>
              </a:rPr>
              <a:t>Buffon:</a:t>
            </a:r>
          </a:p>
          <a:p>
            <a:pPr>
              <a:defRPr/>
            </a:pPr>
            <a:r>
              <a:rPr lang="en-US" sz="3900" dirty="0">
                <a:cs typeface="+mn-cs"/>
              </a:rPr>
              <a:t>Laplace:</a:t>
            </a:r>
          </a:p>
          <a:p>
            <a:pPr>
              <a:defRPr/>
            </a:pPr>
            <a:r>
              <a:rPr lang="en-US" sz="3900" dirty="0">
                <a:cs typeface="+mn-cs"/>
              </a:rPr>
              <a:t>Lamarck:</a:t>
            </a:r>
          </a:p>
          <a:p>
            <a:pPr>
              <a:defRPr/>
            </a:pPr>
            <a:r>
              <a:rPr lang="en-US" sz="3900" dirty="0">
                <a:cs typeface="+mn-cs"/>
              </a:rPr>
              <a:t>Werner:</a:t>
            </a:r>
          </a:p>
          <a:p>
            <a:pPr>
              <a:defRPr/>
            </a:pPr>
            <a:r>
              <a:rPr lang="en-US" sz="3900" dirty="0">
                <a:cs typeface="+mn-cs"/>
              </a:rPr>
              <a:t>Hutton:</a:t>
            </a:r>
          </a:p>
          <a:p>
            <a:pPr>
              <a:defRPr/>
            </a:pPr>
            <a:r>
              <a:rPr lang="en-US" sz="3900" dirty="0">
                <a:cs typeface="+mn-cs"/>
              </a:rPr>
              <a:t>Cuvier:</a:t>
            </a:r>
          </a:p>
          <a:p>
            <a:pPr>
              <a:defRPr/>
            </a:pPr>
            <a:r>
              <a:rPr lang="en-US" sz="3900" dirty="0">
                <a:cs typeface="+mn-cs"/>
              </a:rPr>
              <a:t>Smith:</a:t>
            </a:r>
          </a:p>
          <a:p>
            <a:pPr>
              <a:defRPr/>
            </a:pPr>
            <a:r>
              <a:rPr lang="en-US" sz="3900" dirty="0">
                <a:cs typeface="+mn-cs"/>
              </a:rPr>
              <a:t>Lyell:</a:t>
            </a:r>
          </a:p>
        </p:txBody>
      </p:sp>
      <p:sp>
        <p:nvSpPr>
          <p:cNvPr id="2211842" name="Text Box 2"/>
          <p:cNvSpPr txBox="1">
            <a:spLocks noChangeArrowheads="1"/>
          </p:cNvSpPr>
          <p:nvPr/>
        </p:nvSpPr>
        <p:spPr bwMode="auto">
          <a:xfrm>
            <a:off x="3200400" y="1447800"/>
            <a:ext cx="5638800" cy="4894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open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atheist</a:t>
            </a:r>
          </a:p>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deist or vague theist</a:t>
            </a:r>
          </a:p>
          <a:p>
            <a:pPr>
              <a:defRPr/>
            </a:pPr>
            <a:r>
              <a:rPr lang="en-US" sz="3900" dirty="0">
                <a:effectLst>
                  <a:outerShdw blurRad="38100" dist="38100" dir="2700000" algn="tl">
                    <a:srgbClr val="000000">
                      <a:alpha val="43137"/>
                    </a:srgbClr>
                  </a:outerShdw>
                </a:effectLst>
                <a:cs typeface="+mn-cs"/>
              </a:rPr>
              <a:t>deist or </a:t>
            </a:r>
            <a:r>
              <a:rPr lang="en-US" sz="3900" dirty="0" err="1">
                <a:effectLst>
                  <a:outerShdw blurRad="38100" dist="38100" dir="2700000" algn="tl">
                    <a:srgbClr val="000000">
                      <a:alpha val="43137"/>
                    </a:srgbClr>
                  </a:outerShdw>
                </a:effectLst>
                <a:cs typeface="+mn-cs"/>
              </a:rPr>
              <a:t>unitarian</a:t>
            </a:r>
            <a:endParaRPr lang="en-US" sz="3900" dirty="0">
              <a:effectLst>
                <a:outerShdw blurRad="38100" dist="38100" dir="2700000" algn="tl">
                  <a:srgbClr val="000000">
                    <a:alpha val="43137"/>
                  </a:srgbClr>
                </a:outerShdw>
              </a:effectLst>
              <a:cs typeface="+mn-cs"/>
            </a:endParaRPr>
          </a:p>
        </p:txBody>
      </p:sp>
      <p:sp>
        <p:nvSpPr>
          <p:cNvPr id="2211843" name="Rectangle 3"/>
          <p:cNvSpPr>
            <a:spLocks noGrp="1" noChangeArrowheads="1"/>
          </p:cNvSpPr>
          <p:nvPr>
            <p:ph type="title"/>
          </p:nvPr>
        </p:nvSpPr>
        <p:spPr>
          <a:xfrm>
            <a:off x="457200" y="-914400"/>
            <a:ext cx="8229600" cy="1143000"/>
          </a:xfrm>
        </p:spPr>
        <p:txBody>
          <a:bodyPr/>
          <a:lstStyle/>
          <a:p>
            <a:pPr eaLnBrk="1" hangingPunct="1">
              <a:defRPr/>
            </a:pPr>
            <a:r>
              <a:rPr lang="en-US" dirty="0">
                <a:solidFill>
                  <a:schemeClr val="accent2"/>
                </a:solidFill>
              </a:rPr>
              <a:t>Old-earth theology (1778-1833)</a:t>
            </a:r>
          </a:p>
        </p:txBody>
      </p:sp>
      <p:sp>
        <p:nvSpPr>
          <p:cNvPr id="2211844" name="Text Box 4"/>
          <p:cNvSpPr txBox="1">
            <a:spLocks noChangeArrowheads="1"/>
          </p:cNvSpPr>
          <p:nvPr/>
        </p:nvSpPr>
        <p:spPr bwMode="auto">
          <a:xfrm>
            <a:off x="-7938" y="304800"/>
            <a:ext cx="9144001" cy="823913"/>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800" dirty="0">
                <a:solidFill>
                  <a:schemeClr val="accent1"/>
                </a:solidFill>
                <a:cs typeface="+mn-cs"/>
              </a:rPr>
              <a:t>Old-Earth Theology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11842">
                                            <p:txEl>
                                              <p:pRg st="0" end="0"/>
                                            </p:txEl>
                                          </p:spTgt>
                                        </p:tgtEl>
                                        <p:attrNameLst>
                                          <p:attrName>style.visibility</p:attrName>
                                        </p:attrNameLst>
                                      </p:cBhvr>
                                      <p:to>
                                        <p:strVal val="visible"/>
                                      </p:to>
                                    </p:set>
                                    <p:animEffect transition="in" filter="wipe(left)">
                                      <p:cBhvr>
                                        <p:cTn id="7" dur="500"/>
                                        <p:tgtEl>
                                          <p:spTgt spid="2211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211842">
                                            <p:txEl>
                                              <p:pRg st="1" end="1"/>
                                            </p:txEl>
                                          </p:spTgt>
                                        </p:tgtEl>
                                        <p:attrNameLst>
                                          <p:attrName>style.visibility</p:attrName>
                                        </p:attrNameLst>
                                      </p:cBhvr>
                                      <p:to>
                                        <p:strVal val="visible"/>
                                      </p:to>
                                    </p:set>
                                    <p:animEffect transition="in" filter="wipe(left)">
                                      <p:cBhvr>
                                        <p:cTn id="12" dur="500"/>
                                        <p:tgtEl>
                                          <p:spTgt spid="22118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11842">
                                            <p:txEl>
                                              <p:pRg st="2" end="2"/>
                                            </p:txEl>
                                          </p:spTgt>
                                        </p:tgtEl>
                                        <p:attrNameLst>
                                          <p:attrName>style.visibility</p:attrName>
                                        </p:attrNameLst>
                                      </p:cBhvr>
                                      <p:to>
                                        <p:strVal val="visible"/>
                                      </p:to>
                                    </p:set>
                                    <p:animEffect transition="in" filter="wipe(left)">
                                      <p:cBhvr>
                                        <p:cTn id="17" dur="500"/>
                                        <p:tgtEl>
                                          <p:spTgt spid="22118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211842">
                                            <p:txEl>
                                              <p:pRg st="3" end="3"/>
                                            </p:txEl>
                                          </p:spTgt>
                                        </p:tgtEl>
                                        <p:attrNameLst>
                                          <p:attrName>style.visibility</p:attrName>
                                        </p:attrNameLst>
                                      </p:cBhvr>
                                      <p:to>
                                        <p:strVal val="visible"/>
                                      </p:to>
                                    </p:set>
                                    <p:animEffect transition="in" filter="wipe(left)">
                                      <p:cBhvr>
                                        <p:cTn id="22" dur="500"/>
                                        <p:tgtEl>
                                          <p:spTgt spid="22118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211842">
                                            <p:txEl>
                                              <p:pRg st="4" end="4"/>
                                            </p:txEl>
                                          </p:spTgt>
                                        </p:tgtEl>
                                        <p:attrNameLst>
                                          <p:attrName>style.visibility</p:attrName>
                                        </p:attrNameLst>
                                      </p:cBhvr>
                                      <p:to>
                                        <p:strVal val="visible"/>
                                      </p:to>
                                    </p:set>
                                    <p:animEffect transition="in" filter="wipe(left)">
                                      <p:cBhvr>
                                        <p:cTn id="27" dur="500"/>
                                        <p:tgtEl>
                                          <p:spTgt spid="22118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11842">
                                            <p:txEl>
                                              <p:pRg st="5" end="5"/>
                                            </p:txEl>
                                          </p:spTgt>
                                        </p:tgtEl>
                                        <p:attrNameLst>
                                          <p:attrName>style.visibility</p:attrName>
                                        </p:attrNameLst>
                                      </p:cBhvr>
                                      <p:to>
                                        <p:strVal val="visible"/>
                                      </p:to>
                                    </p:set>
                                    <p:animEffect transition="in" filter="wipe(left)">
                                      <p:cBhvr>
                                        <p:cTn id="32" dur="500"/>
                                        <p:tgtEl>
                                          <p:spTgt spid="221184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211842">
                                            <p:txEl>
                                              <p:pRg st="6" end="6"/>
                                            </p:txEl>
                                          </p:spTgt>
                                        </p:tgtEl>
                                        <p:attrNameLst>
                                          <p:attrName>style.visibility</p:attrName>
                                        </p:attrNameLst>
                                      </p:cBhvr>
                                      <p:to>
                                        <p:strVal val="visible"/>
                                      </p:to>
                                    </p:set>
                                    <p:animEffect transition="in" filter="wipe(left)">
                                      <p:cBhvr>
                                        <p:cTn id="37" dur="500"/>
                                        <p:tgtEl>
                                          <p:spTgt spid="221184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211842">
                                            <p:txEl>
                                              <p:pRg st="7" end="7"/>
                                            </p:txEl>
                                          </p:spTgt>
                                        </p:tgtEl>
                                        <p:attrNameLst>
                                          <p:attrName>style.visibility</p:attrName>
                                        </p:attrNameLst>
                                      </p:cBhvr>
                                      <p:to>
                                        <p:strVal val="visible"/>
                                      </p:to>
                                    </p:set>
                                    <p:animEffect transition="in" filter="wipe(left)">
                                      <p:cBhvr>
                                        <p:cTn id="42" dur="500"/>
                                        <p:tgtEl>
                                          <p:spTgt spid="2211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9042" name="Rectangle 2"/>
          <p:cNvSpPr>
            <a:spLocks noGrp="1" noChangeArrowheads="1"/>
          </p:cNvSpPr>
          <p:nvPr>
            <p:ph type="title"/>
          </p:nvPr>
        </p:nvSpPr>
        <p:spPr/>
        <p:txBody>
          <a:bodyPr/>
          <a:lstStyle/>
          <a:p>
            <a:pPr eaLnBrk="1" hangingPunct="1">
              <a:defRPr/>
            </a:pPr>
            <a:r>
              <a:rPr lang="en-US"/>
              <a:t>Hutton 1795—past history</a:t>
            </a:r>
          </a:p>
        </p:txBody>
      </p:sp>
      <p:pic>
        <p:nvPicPr>
          <p:cNvPr id="31590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59044" name="Text Box 4"/>
          <p:cNvSpPr txBox="1">
            <a:spLocks noChangeArrowheads="1"/>
          </p:cNvSpPr>
          <p:nvPr/>
        </p:nvSpPr>
        <p:spPr bwMode="auto">
          <a:xfrm>
            <a:off x="838200" y="609600"/>
            <a:ext cx="73152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ja-JP" altLang="en-US" sz="3200" dirty="0">
                <a:latin typeface="Arial"/>
                <a:cs typeface="+mn-cs"/>
              </a:rPr>
              <a:t>“</a:t>
            </a:r>
            <a:r>
              <a:rPr lang="en-US" sz="3200" dirty="0">
                <a:cs typeface="+mn-cs"/>
              </a:rPr>
              <a:t>The past history of our </a:t>
            </a:r>
          </a:p>
          <a:p>
            <a:pPr>
              <a:defRPr/>
            </a:pPr>
            <a:r>
              <a:rPr lang="en-US" sz="3200" dirty="0">
                <a:cs typeface="+mn-cs"/>
              </a:rPr>
              <a:t>globe must be explained </a:t>
            </a:r>
          </a:p>
          <a:p>
            <a:pPr>
              <a:defRPr/>
            </a:pPr>
            <a:r>
              <a:rPr lang="en-US" sz="3200" dirty="0">
                <a:cs typeface="+mn-cs"/>
              </a:rPr>
              <a:t>by what can be seen to </a:t>
            </a:r>
          </a:p>
          <a:p>
            <a:pPr>
              <a:defRPr/>
            </a:pPr>
            <a:r>
              <a:rPr lang="en-US" sz="3200" dirty="0">
                <a:cs typeface="+mn-cs"/>
              </a:rPr>
              <a:t>be happening </a:t>
            </a:r>
            <a:r>
              <a:rPr lang="en-US" sz="3200" dirty="0">
                <a:solidFill>
                  <a:srgbClr val="FFFF00"/>
                </a:solidFill>
                <a:cs typeface="+mn-cs"/>
              </a:rPr>
              <a:t>now</a:t>
            </a:r>
            <a:r>
              <a:rPr lang="en-US" sz="3200" dirty="0">
                <a:cs typeface="+mn-cs"/>
              </a:rPr>
              <a:t>. </a:t>
            </a:r>
            <a:br>
              <a:rPr lang="en-US" sz="3200" dirty="0">
                <a:cs typeface="+mn-cs"/>
              </a:rPr>
            </a:br>
            <a:r>
              <a:rPr lang="en-US" sz="3200" dirty="0">
                <a:cs typeface="+mn-cs"/>
              </a:rPr>
              <a:t>... No powers are to be </a:t>
            </a:r>
          </a:p>
          <a:p>
            <a:pPr>
              <a:defRPr/>
            </a:pPr>
            <a:r>
              <a:rPr lang="en-US" sz="3200" dirty="0">
                <a:cs typeface="+mn-cs"/>
              </a:rPr>
              <a:t>employed that are not </a:t>
            </a:r>
          </a:p>
          <a:p>
            <a:pPr>
              <a:defRPr/>
            </a:pPr>
            <a:r>
              <a:rPr lang="en-US" sz="3200" dirty="0">
                <a:solidFill>
                  <a:srgbClr val="FFFF00"/>
                </a:solidFill>
                <a:cs typeface="+mn-cs"/>
              </a:rPr>
              <a:t>natural</a:t>
            </a:r>
            <a:r>
              <a:rPr lang="en-US" sz="3200" dirty="0">
                <a:cs typeface="+mn-cs"/>
              </a:rPr>
              <a:t> to the globe, no action to be admitted except those of which we know the principle.</a:t>
            </a:r>
            <a:r>
              <a:rPr lang="ja-JP" altLang="en-US" sz="3200" dirty="0">
                <a:latin typeface="Arial"/>
                <a:cs typeface="+mn-cs"/>
              </a:rPr>
              <a:t>”</a:t>
            </a:r>
            <a:r>
              <a:rPr lang="en-US" sz="3200" dirty="0">
                <a:cs typeface="+mn-cs"/>
              </a:rPr>
              <a:t> </a:t>
            </a:r>
          </a:p>
        </p:txBody>
      </p:sp>
      <p:sp>
        <p:nvSpPr>
          <p:cNvPr id="3159045" name="Text Box 5"/>
          <p:cNvSpPr txBox="1">
            <a:spLocks noChangeArrowheads="1"/>
          </p:cNvSpPr>
          <p:nvPr/>
        </p:nvSpPr>
        <p:spPr bwMode="auto">
          <a:xfrm>
            <a:off x="838200" y="5429250"/>
            <a:ext cx="7467600" cy="1200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dirty="0">
                <a:cs typeface="+mn-cs"/>
              </a:rPr>
              <a:t>James Hutton, quoted in Arthur Holmes, </a:t>
            </a:r>
            <a:r>
              <a:rPr lang="en-US" i="1" dirty="0">
                <a:cs typeface="+mn-cs"/>
              </a:rPr>
              <a:t>Principles of Physical Geology</a:t>
            </a:r>
            <a:r>
              <a:rPr lang="en-US" dirty="0">
                <a:cs typeface="+mn-cs"/>
              </a:rPr>
              <a:t> (UK: Thomas Nelson &amp; Sons Ltd., 1965), pp. 43–44. </a:t>
            </a:r>
          </a:p>
        </p:txBody>
      </p:sp>
      <p:sp>
        <p:nvSpPr>
          <p:cNvPr id="3159046" name="Rectangle 6"/>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25286" name="Picture 7"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090" name="Rectangle 2"/>
          <p:cNvSpPr>
            <a:spLocks noGrp="1" noChangeArrowheads="1"/>
          </p:cNvSpPr>
          <p:nvPr>
            <p:ph type="title"/>
          </p:nvPr>
        </p:nvSpPr>
        <p:spPr/>
        <p:txBody>
          <a:bodyPr/>
          <a:lstStyle/>
          <a:p>
            <a:pPr eaLnBrk="1" hangingPunct="1">
              <a:defRPr/>
            </a:pPr>
            <a:r>
              <a:rPr lang="en-US"/>
              <a:t>Hutton 1795—no global floods</a:t>
            </a:r>
          </a:p>
        </p:txBody>
      </p:sp>
      <p:pic>
        <p:nvPicPr>
          <p:cNvPr id="316109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61092" name="Rectangle 4"/>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27332" name="Picture 5"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1094" name="Text Box 6"/>
          <p:cNvSpPr txBox="1">
            <a:spLocks noChangeArrowheads="1"/>
          </p:cNvSpPr>
          <p:nvPr/>
        </p:nvSpPr>
        <p:spPr bwMode="auto">
          <a:xfrm>
            <a:off x="533400" y="762000"/>
            <a:ext cx="8610600" cy="3970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ja-JP" altLang="en-US" sz="3600" dirty="0">
                <a:latin typeface="Arial"/>
                <a:cs typeface="+mn-cs"/>
              </a:rPr>
              <a:t>“</a:t>
            </a:r>
            <a:r>
              <a:rPr lang="en-US" sz="3600" dirty="0">
                <a:cs typeface="+mn-cs"/>
              </a:rPr>
              <a:t>But, surely, general </a:t>
            </a:r>
          </a:p>
          <a:p>
            <a:pPr>
              <a:defRPr/>
            </a:pPr>
            <a:r>
              <a:rPr lang="en-US" sz="3600" dirty="0">
                <a:cs typeface="+mn-cs"/>
              </a:rPr>
              <a:t>deluges form </a:t>
            </a:r>
            <a:r>
              <a:rPr lang="en-US" sz="3600" dirty="0">
                <a:solidFill>
                  <a:srgbClr val="FFFF00"/>
                </a:solidFill>
                <a:cs typeface="+mn-cs"/>
              </a:rPr>
              <a:t>no part</a:t>
            </a:r>
            <a:r>
              <a:rPr lang="en-US" sz="3600" dirty="0">
                <a:cs typeface="+mn-cs"/>
              </a:rPr>
              <a:t> of </a:t>
            </a:r>
          </a:p>
          <a:p>
            <a:pPr>
              <a:defRPr/>
            </a:pPr>
            <a:r>
              <a:rPr lang="en-US" sz="3600" dirty="0">
                <a:cs typeface="+mn-cs"/>
              </a:rPr>
              <a:t>the theory of the earth; </a:t>
            </a:r>
          </a:p>
          <a:p>
            <a:pPr>
              <a:defRPr/>
            </a:pPr>
            <a:r>
              <a:rPr lang="en-US" sz="3600" dirty="0">
                <a:cs typeface="+mn-cs"/>
              </a:rPr>
              <a:t>for, the purpose of this </a:t>
            </a:r>
          </a:p>
          <a:p>
            <a:pPr>
              <a:defRPr/>
            </a:pPr>
            <a:r>
              <a:rPr lang="en-US" sz="3600" dirty="0">
                <a:cs typeface="+mn-cs"/>
              </a:rPr>
              <a:t>earth is evidently to </a:t>
            </a:r>
          </a:p>
          <a:p>
            <a:pPr>
              <a:defRPr/>
            </a:pPr>
            <a:r>
              <a:rPr lang="en-US" sz="3600" dirty="0">
                <a:cs typeface="+mn-cs"/>
              </a:rPr>
              <a:t>maintain vegetable and </a:t>
            </a:r>
          </a:p>
          <a:p>
            <a:pPr>
              <a:defRPr/>
            </a:pPr>
            <a:r>
              <a:rPr lang="en-US" sz="3600" dirty="0">
                <a:cs typeface="+mn-cs"/>
              </a:rPr>
              <a:t>animal life, and not to destroy them.</a:t>
            </a:r>
            <a:r>
              <a:rPr lang="ja-JP" altLang="en-US" sz="3600" dirty="0">
                <a:latin typeface="Arial"/>
                <a:cs typeface="+mn-cs"/>
              </a:rPr>
              <a:t>”</a:t>
            </a:r>
            <a:endParaRPr lang="en-US" sz="3600" dirty="0">
              <a:cs typeface="+mn-cs"/>
            </a:endParaRPr>
          </a:p>
        </p:txBody>
      </p:sp>
      <p:sp>
        <p:nvSpPr>
          <p:cNvPr id="3161095" name="Text Box 7"/>
          <p:cNvSpPr txBox="1">
            <a:spLocks noChangeArrowheads="1"/>
          </p:cNvSpPr>
          <p:nvPr/>
        </p:nvSpPr>
        <p:spPr bwMode="auto">
          <a:xfrm>
            <a:off x="914400" y="5410200"/>
            <a:ext cx="73152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dirty="0">
                <a:cs typeface="+mn-cs"/>
              </a:rPr>
              <a:t>James Hutton, </a:t>
            </a:r>
            <a:r>
              <a:rPr lang="en-US" i="1" dirty="0">
                <a:cs typeface="+mn-cs"/>
              </a:rPr>
              <a:t>Theory of the Earth</a:t>
            </a:r>
            <a:r>
              <a:rPr lang="en-US" dirty="0">
                <a:cs typeface="+mn-cs"/>
              </a:rPr>
              <a:t> (Edinburgh: William Creech, 1795), 1:273.</a:t>
            </a:r>
            <a:endParaRPr lang="en-US" b="0" dirty="0">
              <a:solidFill>
                <a:schemeClr val="tx1"/>
              </a:solidFill>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9525"/>
            <a:ext cx="9278938"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29378" name="Rectangle 3"/>
          <p:cNvSpPr>
            <a:spLocks/>
          </p:cNvSpPr>
          <p:nvPr/>
        </p:nvSpPr>
        <p:spPr bwMode="auto">
          <a:xfrm>
            <a:off x="4884738" y="4857750"/>
            <a:ext cx="18478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pPr>
            <a:r>
              <a:rPr lang="en-US" sz="3000">
                <a:solidFill>
                  <a:srgbClr val="001445"/>
                </a:solidFill>
                <a:sym typeface="Gill Sans" charset="0"/>
              </a:rPr>
              <a:t>PRESENT WORLD</a:t>
            </a:r>
          </a:p>
        </p:txBody>
      </p:sp>
      <p:sp>
        <p:nvSpPr>
          <p:cNvPr id="229379" name="Rectangle 4"/>
          <p:cNvSpPr>
            <a:spLocks/>
          </p:cNvSpPr>
          <p:nvPr/>
        </p:nvSpPr>
        <p:spPr bwMode="auto">
          <a:xfrm>
            <a:off x="5081588" y="111125"/>
            <a:ext cx="35528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r>
              <a:rPr lang="en-US" sz="2500">
                <a:sym typeface="Gill Sans" charset="0"/>
              </a:rPr>
              <a:t>The PRESENT is </a:t>
            </a:r>
            <a:r>
              <a:rPr lang="en-US" sz="2500" i="1">
                <a:latin typeface="Arial Rounded MT Bold" charset="0"/>
                <a:sym typeface="Gill Sans" charset="0"/>
              </a:rPr>
              <a:t>NOT</a:t>
            </a:r>
            <a:r>
              <a:rPr lang="en-US" sz="2500">
                <a:sym typeface="Gill Sans" charset="0"/>
              </a:rPr>
              <a:t> </a:t>
            </a:r>
          </a:p>
          <a:p>
            <a:pPr algn="ctr" defTabSz="642938"/>
            <a:r>
              <a:rPr lang="en-US" sz="2500">
                <a:sym typeface="Gill Sans" charset="0"/>
              </a:rPr>
              <a:t>the key to the PAST.</a:t>
            </a:r>
          </a:p>
        </p:txBody>
      </p:sp>
      <p:sp>
        <p:nvSpPr>
          <p:cNvPr id="229380" name="Rectangle 5"/>
          <p:cNvSpPr>
            <a:spLocks/>
          </p:cNvSpPr>
          <p:nvPr/>
        </p:nvSpPr>
        <p:spPr bwMode="auto">
          <a:xfrm>
            <a:off x="7173913" y="1489075"/>
            <a:ext cx="1346200"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642938"/>
            <a:r>
              <a:rPr lang="en-US" sz="3200">
                <a:solidFill>
                  <a:srgbClr val="001445"/>
                </a:solidFill>
                <a:sym typeface="Gill Sans" charset="0"/>
              </a:rPr>
              <a:t>PAST?</a:t>
            </a:r>
          </a:p>
        </p:txBody>
      </p:sp>
      <p:sp>
        <p:nvSpPr>
          <p:cNvPr id="3702791" name="Rectangle 7"/>
          <p:cNvSpPr>
            <a:spLocks noGrp="1" noChangeArrowheads="1"/>
          </p:cNvSpPr>
          <p:nvPr>
            <p:ph type="title"/>
          </p:nvPr>
        </p:nvSpPr>
        <p:spPr>
          <a:xfrm>
            <a:off x="893763" y="-2303463"/>
            <a:ext cx="7358062" cy="2320926"/>
          </a:xfrm>
        </p:spPr>
        <p:txBody>
          <a:bodyPr/>
          <a:lstStyle/>
          <a:p>
            <a:pPr eaLnBrk="1" hangingPunct="1">
              <a:defRPr/>
            </a:pPr>
            <a:r>
              <a:rPr lang="en-US" sz="1000"/>
              <a:t>Present not key to past</a:t>
            </a:r>
          </a:p>
        </p:txBody>
      </p:sp>
      <p:sp>
        <p:nvSpPr>
          <p:cNvPr id="8" name="Rectangle 6"/>
          <p:cNvSpPr>
            <a:spLocks/>
          </p:cNvSpPr>
          <p:nvPr/>
        </p:nvSpPr>
        <p:spPr bwMode="auto">
          <a:xfrm>
            <a:off x="1123950" y="4852988"/>
            <a:ext cx="1847850" cy="9461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defRPr/>
            </a:pPr>
            <a:r>
              <a:rPr lang="en-US" sz="3000" dirty="0">
                <a:solidFill>
                  <a:srgbClr val="FFFFFF"/>
                </a:solidFill>
                <a:cs typeface="Arial" charset="0"/>
                <a:sym typeface="Gill Sans" charset="0"/>
              </a:rPr>
              <a:t>PAST WORLD</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088" y="-76200"/>
            <a:ext cx="9336088"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03811" name="Rectangle 3"/>
          <p:cNvSpPr>
            <a:spLocks/>
          </p:cNvSpPr>
          <p:nvPr/>
        </p:nvSpPr>
        <p:spPr bwMode="auto">
          <a:xfrm>
            <a:off x="125413" y="125413"/>
            <a:ext cx="4606925" cy="963612"/>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a:extLst>
            <a:ext uri="{91240B29-F687-4f45-9708-019B960494DF}">
              <a14:hiddenLine xmlns:a14="http://schemas.microsoft.com/office/drawing/2010/main" xmlns="" w="12700">
                <a:solidFill>
                  <a:srgbClr val="2F3946">
                    <a:alpha val="84999"/>
                  </a:srgbClr>
                </a:solidFill>
                <a:miter lim="800000"/>
                <a:headEnd/>
                <a:tailEnd/>
              </a14:hiddenLine>
            </a:ext>
          </a:extLst>
        </p:spPr>
        <p:txBody>
          <a:bodyPr lIns="0" tIns="0" rIns="0" bIns="0"/>
          <a:lstStyle/>
          <a:p>
            <a:pPr algn="ctr" defTabSz="642938">
              <a:defRPr/>
            </a:pPr>
            <a:endParaRPr lang="en-US" sz="3000">
              <a:solidFill>
                <a:srgbClr val="FFFFFF"/>
              </a:solidFill>
              <a:latin typeface="Gill Sans" charset="0"/>
              <a:cs typeface="+mn-cs"/>
              <a:sym typeface="Gill Sans" charset="0"/>
            </a:endParaRPr>
          </a:p>
        </p:txBody>
      </p:sp>
      <p:sp>
        <p:nvSpPr>
          <p:cNvPr id="3703812" name="Rectangle 4"/>
          <p:cNvSpPr>
            <a:spLocks/>
          </p:cNvSpPr>
          <p:nvPr/>
        </p:nvSpPr>
        <p:spPr bwMode="auto">
          <a:xfrm>
            <a:off x="169863" y="219075"/>
            <a:ext cx="4473575" cy="768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defRPr/>
            </a:pPr>
            <a:r>
              <a:rPr lang="en-US" sz="2200" dirty="0">
                <a:solidFill>
                  <a:schemeClr val="tx1"/>
                </a:solidFill>
                <a:cs typeface="Arial" charset="0"/>
                <a:sym typeface="Gill Sans" charset="0"/>
              </a:rPr>
              <a:t>100% Infallible Account of the All-knowing </a:t>
            </a:r>
            <a:r>
              <a:rPr lang="en-US" sz="2200" i="1" dirty="0">
                <a:solidFill>
                  <a:srgbClr val="FFFF00"/>
                </a:solidFill>
                <a:cs typeface="Arial" charset="0"/>
                <a:sym typeface="Gill Sans" charset="0"/>
              </a:rPr>
              <a:t>Eyewitness</a:t>
            </a:r>
            <a:r>
              <a:rPr lang="en-US" sz="2200" dirty="0">
                <a:solidFill>
                  <a:schemeClr val="tx1"/>
                </a:solidFill>
                <a:cs typeface="Arial" charset="0"/>
                <a:sym typeface="Gill Sans" charset="0"/>
              </a:rPr>
              <a:t> Creator!</a:t>
            </a:r>
          </a:p>
        </p:txBody>
      </p:sp>
      <p:sp>
        <p:nvSpPr>
          <p:cNvPr id="230404" name="Rectangle 5"/>
          <p:cNvSpPr>
            <a:spLocks/>
          </p:cNvSpPr>
          <p:nvPr/>
        </p:nvSpPr>
        <p:spPr bwMode="auto">
          <a:xfrm>
            <a:off x="6589713" y="1120775"/>
            <a:ext cx="26352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r>
              <a:rPr lang="en-US" sz="3000">
                <a:solidFill>
                  <a:srgbClr val="001445"/>
                </a:solidFill>
                <a:sym typeface="Gill Sans" charset="0"/>
              </a:rPr>
              <a:t>PAST and PRESENT!</a:t>
            </a:r>
          </a:p>
        </p:txBody>
      </p:sp>
      <p:sp>
        <p:nvSpPr>
          <p:cNvPr id="3703814" name="Rectangle 6"/>
          <p:cNvSpPr>
            <a:spLocks/>
          </p:cNvSpPr>
          <p:nvPr/>
        </p:nvSpPr>
        <p:spPr bwMode="auto">
          <a:xfrm>
            <a:off x="1123950" y="4852988"/>
            <a:ext cx="1847850" cy="9461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defRPr/>
            </a:pPr>
            <a:r>
              <a:rPr lang="en-US" sz="3000" dirty="0">
                <a:solidFill>
                  <a:srgbClr val="FFFFFF"/>
                </a:solidFill>
                <a:cs typeface="Arial" charset="0"/>
                <a:sym typeface="Gill Sans" charset="0"/>
              </a:rPr>
              <a:t>PAST WORLD</a:t>
            </a:r>
          </a:p>
        </p:txBody>
      </p:sp>
      <p:sp>
        <p:nvSpPr>
          <p:cNvPr id="230406" name="Rectangle 7"/>
          <p:cNvSpPr>
            <a:spLocks/>
          </p:cNvSpPr>
          <p:nvPr/>
        </p:nvSpPr>
        <p:spPr bwMode="auto">
          <a:xfrm>
            <a:off x="4884738" y="4857750"/>
            <a:ext cx="18478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pPr>
            <a:r>
              <a:rPr lang="en-US" sz="3000">
                <a:solidFill>
                  <a:srgbClr val="001445"/>
                </a:solidFill>
                <a:sym typeface="Gill Sans" charset="0"/>
              </a:rPr>
              <a:t>PRESENT WORLD</a:t>
            </a:r>
          </a:p>
        </p:txBody>
      </p:sp>
      <p:sp>
        <p:nvSpPr>
          <p:cNvPr id="3703816" name="Rectangle 8"/>
          <p:cNvSpPr>
            <a:spLocks/>
          </p:cNvSpPr>
          <p:nvPr/>
        </p:nvSpPr>
        <p:spPr bwMode="auto">
          <a:xfrm>
            <a:off x="241300" y="5803900"/>
            <a:ext cx="8777288" cy="965200"/>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a:extLst>
            <a:ext uri="{91240B29-F687-4f45-9708-019B960494DF}">
              <a14:hiddenLine xmlns:a14="http://schemas.microsoft.com/office/drawing/2010/main" xmlns="" w="12700">
                <a:solidFill>
                  <a:srgbClr val="2F3946">
                    <a:alpha val="84999"/>
                  </a:srgbClr>
                </a:solidFill>
                <a:miter lim="800000"/>
                <a:headEnd/>
                <a:tailEnd/>
              </a14:hiddenLine>
            </a:ext>
          </a:extLst>
        </p:spPr>
        <p:txBody>
          <a:bodyPr lIns="0" tIns="0" rIns="0" bIns="0"/>
          <a:lstStyle/>
          <a:p>
            <a:pPr>
              <a:defRPr/>
            </a:pPr>
            <a:endParaRPr lang="en-US">
              <a:cs typeface="+mn-cs"/>
            </a:endParaRPr>
          </a:p>
        </p:txBody>
      </p:sp>
      <p:sp>
        <p:nvSpPr>
          <p:cNvPr id="3703817" name="Rectangle 9"/>
          <p:cNvSpPr>
            <a:spLocks/>
          </p:cNvSpPr>
          <p:nvPr/>
        </p:nvSpPr>
        <p:spPr bwMode="auto">
          <a:xfrm>
            <a:off x="714375" y="6045200"/>
            <a:ext cx="7831138" cy="4921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defRPr/>
            </a:pPr>
            <a:r>
              <a:rPr lang="en-US" sz="3100">
                <a:solidFill>
                  <a:schemeClr val="tx1"/>
                </a:solidFill>
                <a:cs typeface="Arial" charset="0"/>
                <a:sym typeface="Gill Sans" charset="0"/>
              </a:rPr>
              <a:t>REVELATION is the key to the PAST and the PRESENT!</a:t>
            </a:r>
          </a:p>
        </p:txBody>
      </p:sp>
      <p:sp>
        <p:nvSpPr>
          <p:cNvPr id="230409" name="Rectangle 10"/>
          <p:cNvSpPr>
            <a:spLocks/>
          </p:cNvSpPr>
          <p:nvPr/>
        </p:nvSpPr>
        <p:spPr bwMode="auto">
          <a:xfrm rot="-127263">
            <a:off x="4962525" y="701675"/>
            <a:ext cx="9779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642938"/>
            <a:r>
              <a:rPr lang="en-US" sz="1700" b="0">
                <a:solidFill>
                  <a:schemeClr val="tx1"/>
                </a:solidFill>
                <a:latin typeface="Gill Sans" charset="0"/>
                <a:sym typeface="Gill Sans" charset="0"/>
              </a:rPr>
              <a:t>Holy Bible</a:t>
            </a:r>
          </a:p>
        </p:txBody>
      </p:sp>
      <p:sp>
        <p:nvSpPr>
          <p:cNvPr id="3703819" name="Rectangle 11"/>
          <p:cNvSpPr>
            <a:spLocks noGrp="1" noChangeArrowheads="1"/>
          </p:cNvSpPr>
          <p:nvPr>
            <p:ph type="title"/>
          </p:nvPr>
        </p:nvSpPr>
        <p:spPr>
          <a:xfrm>
            <a:off x="893763" y="-2303463"/>
            <a:ext cx="7358062" cy="2320926"/>
          </a:xfrm>
        </p:spPr>
        <p:txBody>
          <a:bodyPr/>
          <a:lstStyle/>
          <a:p>
            <a:pPr eaLnBrk="1" hangingPunct="1">
              <a:defRPr/>
            </a:pPr>
            <a:r>
              <a:rPr lang="en-US" sz="1000"/>
              <a:t>Revelation is key to past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05858" name="Rectangle 2"/>
          <p:cNvSpPr>
            <a:spLocks noGrp="1" noChangeArrowheads="1"/>
          </p:cNvSpPr>
          <p:nvPr>
            <p:ph type="title" idx="4294967295"/>
          </p:nvPr>
        </p:nvSpPr>
        <p:spPr>
          <a:xfrm>
            <a:off x="-152400" y="-914400"/>
            <a:ext cx="9372600" cy="1143000"/>
          </a:xfrm>
        </p:spPr>
        <p:txBody>
          <a:bodyPr/>
          <a:lstStyle/>
          <a:p>
            <a:pPr eaLnBrk="1" hangingPunct="1">
              <a:defRPr/>
            </a:pPr>
            <a:r>
              <a:rPr lang="en-US" dirty="0">
                <a:solidFill>
                  <a:schemeClr val="accent2"/>
                </a:solidFill>
              </a:rPr>
              <a:t>Early 19C views of earth history new</a:t>
            </a:r>
          </a:p>
        </p:txBody>
      </p:sp>
      <p:sp>
        <p:nvSpPr>
          <p:cNvPr id="3705859" name="Text Box 3"/>
          <p:cNvSpPr txBox="1">
            <a:spLocks noChangeArrowheads="1"/>
          </p:cNvSpPr>
          <p:nvPr/>
        </p:nvSpPr>
        <p:spPr bwMode="auto">
          <a:xfrm>
            <a:off x="304800" y="381000"/>
            <a:ext cx="8534400" cy="120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ts val="4400"/>
              </a:lnSpc>
              <a:spcBef>
                <a:spcPct val="20000"/>
              </a:spcBef>
              <a:defRPr/>
            </a:pPr>
            <a:r>
              <a:rPr lang="en-US" sz="4200" dirty="0">
                <a:solidFill>
                  <a:srgbClr val="FFFF00"/>
                </a:solidFill>
                <a:cs typeface="Arial" charset="0"/>
              </a:rPr>
              <a:t>Early 19</a:t>
            </a:r>
            <a:r>
              <a:rPr lang="en-US" sz="4200" baseline="30000" dirty="0">
                <a:solidFill>
                  <a:srgbClr val="FFFF00"/>
                </a:solidFill>
                <a:cs typeface="Arial" charset="0"/>
              </a:rPr>
              <a:t>th</a:t>
            </a:r>
            <a:r>
              <a:rPr lang="en-US" sz="4200" dirty="0">
                <a:solidFill>
                  <a:srgbClr val="FFFF00"/>
                </a:solidFill>
                <a:cs typeface="Arial" charset="0"/>
              </a:rPr>
              <a:t> Century Views of Earth History</a:t>
            </a:r>
          </a:p>
        </p:txBody>
      </p:sp>
      <p:sp>
        <p:nvSpPr>
          <p:cNvPr id="2702340" name="Text Box 4"/>
          <p:cNvSpPr txBox="1">
            <a:spLocks noChangeArrowheads="1"/>
          </p:cNvSpPr>
          <p:nvPr/>
        </p:nvSpPr>
        <p:spPr bwMode="auto">
          <a:xfrm>
            <a:off x="804863" y="5029200"/>
            <a:ext cx="696753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Biblical/Traditional view (Scriptural geologists)</a:t>
            </a: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a:solidFill>
                  <a:schemeClr val="bg1"/>
                </a:solidFill>
                <a:cs typeface="Arial" charset="0"/>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46" name="Text Box 10"/>
          <p:cNvSpPr txBox="1">
            <a:spLocks noChangeArrowheads="1"/>
          </p:cNvSpPr>
          <p:nvPr/>
        </p:nvSpPr>
        <p:spPr bwMode="auto">
          <a:xfrm>
            <a:off x="5257800" y="5903913"/>
            <a:ext cx="2073275"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a:solidFill>
                  <a:schemeClr val="bg1"/>
                </a:solidFill>
                <a:cs typeface="Arial" charset="0"/>
              </a:rPr>
              <a:t>(ca. 6000 years)</a:t>
            </a: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49" name="Text Box 13"/>
          <p:cNvSpPr txBox="1">
            <a:spLocks noChangeArrowheads="1"/>
          </p:cNvSpPr>
          <p:nvPr/>
        </p:nvSpPr>
        <p:spPr bwMode="auto">
          <a:xfrm>
            <a:off x="784225" y="1752600"/>
            <a:ext cx="759777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a:solidFill>
                  <a:schemeClr val="bg1"/>
                </a:solidFill>
                <a:cs typeface="Arial" charset="0"/>
              </a:rPr>
              <a:t>Catastrophist view (e.g., Cuvier, Smith)</a:t>
            </a: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SB?</a:t>
            </a:r>
          </a:p>
        </p:txBody>
      </p:sp>
      <p:sp>
        <p:nvSpPr>
          <p:cNvPr id="2702360" name="Text Box 24"/>
          <p:cNvSpPr txBox="1">
            <a:spLocks noChangeArrowheads="1"/>
          </p:cNvSpPr>
          <p:nvPr/>
        </p:nvSpPr>
        <p:spPr bwMode="auto">
          <a:xfrm>
            <a:off x="762000" y="3352800"/>
            <a:ext cx="8001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a:solidFill>
                  <a:schemeClr val="bg1"/>
                </a:solidFill>
                <a:cs typeface="Arial" charset="0"/>
              </a:rPr>
              <a:t>Uniformitarian view (e.g., Hutton, Lyell)</a:t>
            </a: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800">
                <a:solidFill>
                  <a:schemeClr val="bg1"/>
                </a:solidFill>
                <a:cs typeface="Arial" charset="0"/>
              </a:rPr>
              <a:t>(millions of years)</a:t>
            </a: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800">
                <a:solidFill>
                  <a:schemeClr val="bg1"/>
                </a:solidFill>
                <a:cs typeface="Arial" charset="0"/>
              </a:rPr>
              <a:t>(millions of years)</a:t>
            </a: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
        <p:nvSpPr>
          <p:cNvPr id="3705885" name="Line 29"/>
          <p:cNvSpPr>
            <a:spLocks noChangeShapeType="1"/>
          </p:cNvSpPr>
          <p:nvPr/>
        </p:nvSpPr>
        <p:spPr bwMode="auto">
          <a:xfrm>
            <a:off x="457200" y="4724400"/>
            <a:ext cx="8153400" cy="0"/>
          </a:xfrm>
          <a:prstGeom prst="line">
            <a:avLst/>
          </a:prstGeom>
          <a:noFill/>
          <a:ln w="2540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05886" name="Text Box 30"/>
          <p:cNvSpPr txBox="1">
            <a:spLocks noChangeArrowheads="1"/>
          </p:cNvSpPr>
          <p:nvPr/>
        </p:nvSpPr>
        <p:spPr bwMode="auto">
          <a:xfrm>
            <a:off x="838200" y="2681288"/>
            <a:ext cx="7467600" cy="65087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solidFill>
                  <a:srgbClr val="0000CC"/>
                </a:solidFill>
                <a:cs typeface="+mn-cs"/>
              </a:rPr>
              <a:t>Present is the Key to the Past</a:t>
            </a:r>
          </a:p>
        </p:txBody>
      </p:sp>
      <p:sp>
        <p:nvSpPr>
          <p:cNvPr id="3705887" name="Text Box 31"/>
          <p:cNvSpPr txBox="1">
            <a:spLocks noChangeArrowheads="1"/>
          </p:cNvSpPr>
          <p:nvPr/>
        </p:nvSpPr>
        <p:spPr bwMode="auto">
          <a:xfrm>
            <a:off x="838200" y="5668963"/>
            <a:ext cx="7467600" cy="6508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a:solidFill>
                  <a:schemeClr val="tx1"/>
                </a:solidFill>
                <a:cs typeface="+mn-cs"/>
              </a:rPr>
              <a:t>Past is the Key to the Present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05885"/>
                                        </p:tgtEl>
                                        <p:attrNameLst>
                                          <p:attrName>style.visibility</p:attrName>
                                        </p:attrNameLst>
                                      </p:cBhvr>
                                      <p:to>
                                        <p:strVal val="visible"/>
                                      </p:to>
                                    </p:set>
                                    <p:animEffect transition="in" filter="wipe(left)">
                                      <p:cBhvr>
                                        <p:cTn id="7" dur="500"/>
                                        <p:tgtEl>
                                          <p:spTgt spid="3705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05886"/>
                                        </p:tgtEl>
                                        <p:attrNameLst>
                                          <p:attrName>style.visibility</p:attrName>
                                        </p:attrNameLst>
                                      </p:cBhvr>
                                      <p:to>
                                        <p:strVal val="visible"/>
                                      </p:to>
                                    </p:set>
                                    <p:animEffect transition="in" filter="wipe(left)">
                                      <p:cBhvr>
                                        <p:cTn id="12" dur="500"/>
                                        <p:tgtEl>
                                          <p:spTgt spid="37058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05887"/>
                                        </p:tgtEl>
                                        <p:attrNameLst>
                                          <p:attrName>style.visibility</p:attrName>
                                        </p:attrNameLst>
                                      </p:cBhvr>
                                      <p:to>
                                        <p:strVal val="visible"/>
                                      </p:to>
                                    </p:set>
                                    <p:animEffect transition="in" filter="wipe(left)">
                                      <p:cBhvr>
                                        <p:cTn id="17" dur="500"/>
                                        <p:tgtEl>
                                          <p:spTgt spid="3705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5886" grpId="0" animBg="1"/>
      <p:bldP spid="37058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658" name="Rectangle 2"/>
          <p:cNvSpPr>
            <a:spLocks noGrp="1" noChangeArrowheads="1"/>
          </p:cNvSpPr>
          <p:nvPr>
            <p:ph type="title"/>
          </p:nvPr>
        </p:nvSpPr>
        <p:spPr/>
        <p:txBody>
          <a:bodyPr/>
          <a:lstStyle/>
          <a:p>
            <a:pPr eaLnBrk="1" hangingPunct="1">
              <a:defRPr/>
            </a:pPr>
            <a:r>
              <a:rPr lang="en-US"/>
              <a:t>Col. 2:8 NAS</a:t>
            </a:r>
          </a:p>
        </p:txBody>
      </p:sp>
      <p:pic>
        <p:nvPicPr>
          <p:cNvPr id="161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8660" name="Text Box 4"/>
          <p:cNvSpPr txBox="1">
            <a:spLocks noChangeArrowheads="1"/>
          </p:cNvSpPr>
          <p:nvPr/>
        </p:nvSpPr>
        <p:spPr bwMode="auto">
          <a:xfrm>
            <a:off x="457200" y="5334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mn-cs"/>
              </a:rPr>
              <a:t>Colossians 2:8</a:t>
            </a:r>
          </a:p>
        </p:txBody>
      </p:sp>
      <p:sp>
        <p:nvSpPr>
          <p:cNvPr id="2118661" name="Text Box 5"/>
          <p:cNvSpPr txBox="1">
            <a:spLocks noChangeArrowheads="1"/>
          </p:cNvSpPr>
          <p:nvPr/>
        </p:nvSpPr>
        <p:spPr bwMode="auto">
          <a:xfrm>
            <a:off x="990600" y="1771650"/>
            <a:ext cx="7543800" cy="3197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400">
                <a:cs typeface="+mn-cs"/>
              </a:rPr>
              <a:t>See to it that no one takes you captive through </a:t>
            </a:r>
            <a:r>
              <a:rPr lang="en-US" sz="3400">
                <a:solidFill>
                  <a:srgbClr val="FFFF00"/>
                </a:solidFill>
                <a:cs typeface="+mn-cs"/>
              </a:rPr>
              <a:t>philosophy</a:t>
            </a:r>
            <a:r>
              <a:rPr lang="en-US" sz="3400">
                <a:cs typeface="+mn-cs"/>
              </a:rPr>
              <a:t> and </a:t>
            </a:r>
            <a:r>
              <a:rPr lang="en-US" sz="3400">
                <a:solidFill>
                  <a:srgbClr val="FFFF00"/>
                </a:solidFill>
                <a:cs typeface="+mn-cs"/>
              </a:rPr>
              <a:t>empty deception</a:t>
            </a:r>
            <a:r>
              <a:rPr lang="en-US" sz="3400">
                <a:cs typeface="+mn-cs"/>
              </a:rPr>
              <a:t>, according to the </a:t>
            </a:r>
            <a:r>
              <a:rPr lang="en-US" sz="3400">
                <a:solidFill>
                  <a:srgbClr val="FFFF00"/>
                </a:solidFill>
                <a:cs typeface="+mn-cs"/>
              </a:rPr>
              <a:t>tradition of men</a:t>
            </a:r>
            <a:r>
              <a:rPr lang="en-US" sz="3400">
                <a:cs typeface="+mn-cs"/>
              </a:rPr>
              <a:t>, according to the elementary principles of the world, rather than according to Christ.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p:txBody>
          <a:bodyPr/>
          <a:lstStyle/>
          <a:p>
            <a:pPr eaLnBrk="1" hangingPunct="1">
              <a:defRPr/>
            </a:pPr>
            <a:r>
              <a:rPr lang="en-US"/>
              <a:t>Lyell 1832—geology without Bible</a:t>
            </a:r>
          </a:p>
        </p:txBody>
      </p:sp>
      <p:pic>
        <p:nvPicPr>
          <p:cNvPr id="316313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63140" name="Text Box 4"/>
          <p:cNvSpPr txBox="1">
            <a:spLocks noChangeArrowheads="1"/>
          </p:cNvSpPr>
          <p:nvPr/>
        </p:nvSpPr>
        <p:spPr bwMode="auto">
          <a:xfrm>
            <a:off x="762000" y="593725"/>
            <a:ext cx="4953000" cy="2770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ja-JP" altLang="en-US" sz="2900" dirty="0">
                <a:latin typeface="Arial"/>
                <a:cs typeface="+mn-cs"/>
              </a:rPr>
              <a:t>“</a:t>
            </a:r>
            <a:r>
              <a:rPr lang="en-US" sz="2900" dirty="0">
                <a:cs typeface="+mn-cs"/>
              </a:rPr>
              <a:t>I have always been strongly impressed with the weight of an observation of an excellent writer and skillful geologist who said that </a:t>
            </a:r>
            <a:r>
              <a:rPr lang="fr-FR" altLang="ja-JP" sz="2900" dirty="0">
                <a:latin typeface="Arial"/>
                <a:cs typeface="+mn-cs"/>
              </a:rPr>
              <a:t>'</a:t>
            </a:r>
            <a:r>
              <a:rPr lang="en-US" sz="2900" dirty="0">
                <a:cs typeface="+mn-cs"/>
              </a:rPr>
              <a:t>for the sake</a:t>
            </a:r>
          </a:p>
        </p:txBody>
      </p:sp>
      <p:sp>
        <p:nvSpPr>
          <p:cNvPr id="3163141" name="Text Box 5"/>
          <p:cNvSpPr txBox="1">
            <a:spLocks noChangeArrowheads="1"/>
          </p:cNvSpPr>
          <p:nvPr/>
        </p:nvSpPr>
        <p:spPr bwMode="auto">
          <a:xfrm>
            <a:off x="762000" y="5181600"/>
            <a:ext cx="8153400" cy="1096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200">
                <a:cs typeface="+mn-cs"/>
              </a:rPr>
              <a:t>Charles Lyell, quoted in M.J.S. Rudwick, </a:t>
            </a:r>
            <a:r>
              <a:rPr lang="ja-JP" altLang="en-US" sz="2200">
                <a:latin typeface="Arial"/>
                <a:cs typeface="+mn-cs"/>
              </a:rPr>
              <a:t>“</a:t>
            </a:r>
            <a:r>
              <a:rPr lang="en-US" sz="2200">
                <a:cs typeface="+mn-cs"/>
              </a:rPr>
              <a:t>Charles Lyell Speaks in the Lecture Theatre,</a:t>
            </a:r>
            <a:r>
              <a:rPr lang="ja-JP" altLang="en-US" sz="2200">
                <a:latin typeface="Arial"/>
                <a:cs typeface="+mn-cs"/>
              </a:rPr>
              <a:t>”</a:t>
            </a:r>
            <a:r>
              <a:rPr lang="en-US" sz="2200">
                <a:cs typeface="+mn-cs"/>
              </a:rPr>
              <a:t> </a:t>
            </a:r>
            <a:r>
              <a:rPr lang="en-US" sz="2200" i="1">
                <a:cs typeface="+mn-cs"/>
              </a:rPr>
              <a:t>Brit. J. Hist. Sci.</a:t>
            </a:r>
            <a:r>
              <a:rPr lang="en-US" sz="2200">
                <a:cs typeface="+mn-cs"/>
              </a:rPr>
              <a:t>, IX:2:32 (July 1976), p. 150. </a:t>
            </a:r>
          </a:p>
        </p:txBody>
      </p:sp>
      <p:pic>
        <p:nvPicPr>
          <p:cNvPr id="3163142" name="Picture 6" descr="Taylor-Lyell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685800"/>
            <a:ext cx="2192338"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163143" name="Text Box 7"/>
          <p:cNvSpPr txBox="1">
            <a:spLocks noChangeArrowheads="1"/>
          </p:cNvSpPr>
          <p:nvPr/>
        </p:nvSpPr>
        <p:spPr bwMode="auto">
          <a:xfrm>
            <a:off x="762000" y="3248025"/>
            <a:ext cx="7924800" cy="18780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900" dirty="0">
                <a:cs typeface="+mn-cs"/>
              </a:rPr>
              <a:t>of revelation as well as of science—of truth in every form—the physical part of Geological inquiry ought to be conducted </a:t>
            </a:r>
            <a:r>
              <a:rPr lang="en-US" sz="2900" dirty="0">
                <a:solidFill>
                  <a:srgbClr val="FFFF00"/>
                </a:solidFill>
                <a:cs typeface="+mn-cs"/>
              </a:rPr>
              <a:t>as if the Scriptures were not in existence</a:t>
            </a:r>
            <a:r>
              <a:rPr lang="fr-FR" altLang="ja-JP" sz="2900" dirty="0">
                <a:latin typeface="Arial"/>
                <a:cs typeface="+mn-cs"/>
              </a:rPr>
              <a:t>'</a:t>
            </a:r>
            <a:r>
              <a:rPr lang="en-US" sz="2900" dirty="0">
                <a:cs typeface="+mn-cs"/>
              </a:rPr>
              <a:t>.</a:t>
            </a:r>
            <a:r>
              <a:rPr lang="ja-JP" altLang="en-US" sz="2900" dirty="0">
                <a:latin typeface="Arial"/>
                <a:cs typeface="+mn-cs"/>
              </a:rPr>
              <a:t>”</a:t>
            </a:r>
            <a:endParaRPr lang="en-US" sz="2900" dirty="0">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43682" name="Rectangle 2"/>
          <p:cNvSpPr>
            <a:spLocks noGrp="1" noChangeArrowheads="1"/>
          </p:cNvSpPr>
          <p:nvPr>
            <p:ph type="title"/>
          </p:nvPr>
        </p:nvSpPr>
        <p:spPr>
          <a:xfrm>
            <a:off x="457200" y="-762000"/>
            <a:ext cx="8229600" cy="868363"/>
          </a:xfrm>
        </p:spPr>
        <p:txBody>
          <a:bodyPr/>
          <a:lstStyle/>
          <a:p>
            <a:pPr eaLnBrk="1" hangingPunct="1">
              <a:defRPr/>
            </a:pPr>
            <a:r>
              <a:rPr lang="en-US" dirty="0">
                <a:solidFill>
                  <a:srgbClr val="663300"/>
                </a:solidFill>
              </a:rPr>
              <a:t>Philosophical naturalism defined</a:t>
            </a:r>
          </a:p>
        </p:txBody>
      </p:sp>
      <p:sp>
        <p:nvSpPr>
          <p:cNvPr id="3143683" name="Text Box 3"/>
          <p:cNvSpPr txBox="1">
            <a:spLocks noChangeArrowheads="1"/>
          </p:cNvSpPr>
          <p:nvPr/>
        </p:nvSpPr>
        <p:spPr bwMode="auto">
          <a:xfrm>
            <a:off x="-76200" y="457200"/>
            <a:ext cx="9144000"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800" dirty="0">
                <a:solidFill>
                  <a:srgbClr val="FFFF00"/>
                </a:solidFill>
                <a:cs typeface="+mn-cs"/>
              </a:rPr>
              <a:t>Uniformitarian Naturalism</a:t>
            </a:r>
          </a:p>
        </p:txBody>
      </p:sp>
      <p:sp>
        <p:nvSpPr>
          <p:cNvPr id="3143684" name="Text Box 4"/>
          <p:cNvSpPr txBox="1">
            <a:spLocks noChangeArrowheads="1"/>
          </p:cNvSpPr>
          <p:nvPr/>
        </p:nvSpPr>
        <p:spPr bwMode="auto">
          <a:xfrm>
            <a:off x="914400" y="1589088"/>
            <a:ext cx="7307263" cy="530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nSpc>
                <a:spcPct val="90000"/>
              </a:lnSpc>
              <a:spcBef>
                <a:spcPct val="50000"/>
              </a:spcBef>
              <a:buFontTx/>
              <a:buAutoNum type="arabicPeriod"/>
              <a:defRPr/>
            </a:pPr>
            <a:r>
              <a:rPr lang="en-US" sz="3200">
                <a:solidFill>
                  <a:schemeClr val="bg1"/>
                </a:solidFill>
                <a:cs typeface="+mn-cs"/>
              </a:rPr>
              <a:t>  Nature or matter is all that exists.</a:t>
            </a:r>
          </a:p>
        </p:txBody>
      </p:sp>
      <p:sp>
        <p:nvSpPr>
          <p:cNvPr id="3143685" name="Text Box 5"/>
          <p:cNvSpPr txBox="1">
            <a:spLocks noChangeArrowheads="1"/>
          </p:cNvSpPr>
          <p:nvPr/>
        </p:nvSpPr>
        <p:spPr bwMode="auto">
          <a:xfrm>
            <a:off x="909638" y="2271713"/>
            <a:ext cx="7243762" cy="18732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marL="628650" indent="-628650">
              <a:lnSpc>
                <a:spcPct val="90000"/>
              </a:lnSpc>
              <a:spcBef>
                <a:spcPct val="50000"/>
              </a:spcBef>
              <a:defRPr/>
            </a:pPr>
            <a:r>
              <a:rPr lang="en-US" sz="3200" dirty="0">
                <a:solidFill>
                  <a:schemeClr val="bg1"/>
                </a:solidFill>
                <a:cs typeface="+mn-cs"/>
              </a:rPr>
              <a:t>2.  Everything can, and indeed must, be explained by </a:t>
            </a:r>
            <a:r>
              <a:rPr lang="en-US" sz="3200" dirty="0">
                <a:solidFill>
                  <a:srgbClr val="FFFF00"/>
                </a:solidFill>
                <a:cs typeface="+mn-cs"/>
              </a:rPr>
              <a:t>time</a:t>
            </a:r>
            <a:r>
              <a:rPr lang="en-US" sz="3200" dirty="0">
                <a:solidFill>
                  <a:schemeClr val="bg1"/>
                </a:solidFill>
                <a:cs typeface="+mn-cs"/>
              </a:rPr>
              <a:t> plus </a:t>
            </a:r>
            <a:r>
              <a:rPr lang="en-US" sz="3200" dirty="0">
                <a:solidFill>
                  <a:srgbClr val="FFFF00"/>
                </a:solidFill>
                <a:cs typeface="+mn-cs"/>
              </a:rPr>
              <a:t>chance</a:t>
            </a:r>
            <a:r>
              <a:rPr lang="en-US" sz="3200" dirty="0">
                <a:solidFill>
                  <a:schemeClr val="bg1"/>
                </a:solidFill>
                <a:cs typeface="+mn-cs"/>
              </a:rPr>
              <a:t> plus the </a:t>
            </a:r>
            <a:r>
              <a:rPr lang="en-US" sz="3200" dirty="0">
                <a:solidFill>
                  <a:srgbClr val="FFFF00"/>
                </a:solidFill>
                <a:cs typeface="+mn-cs"/>
              </a:rPr>
              <a:t>laws of nature</a:t>
            </a:r>
            <a:r>
              <a:rPr lang="en-US" sz="3200" dirty="0">
                <a:solidFill>
                  <a:schemeClr val="bg1"/>
                </a:solidFill>
                <a:cs typeface="+mn-cs"/>
              </a:rPr>
              <a:t> working on matter.</a:t>
            </a:r>
          </a:p>
        </p:txBody>
      </p:sp>
      <p:sp>
        <p:nvSpPr>
          <p:cNvPr id="3143686" name="Text Box 6"/>
          <p:cNvSpPr txBox="1">
            <a:spLocks noChangeArrowheads="1"/>
          </p:cNvSpPr>
          <p:nvPr/>
        </p:nvSpPr>
        <p:spPr bwMode="auto">
          <a:xfrm>
            <a:off x="914400" y="4252913"/>
            <a:ext cx="7243763" cy="18732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marL="628650" indent="-628650">
              <a:lnSpc>
                <a:spcPct val="90000"/>
              </a:lnSpc>
              <a:spcBef>
                <a:spcPct val="50000"/>
              </a:spcBef>
              <a:defRPr/>
            </a:pPr>
            <a:r>
              <a:rPr lang="en-US" sz="3200" dirty="0">
                <a:solidFill>
                  <a:schemeClr val="bg1"/>
                </a:solidFill>
                <a:cs typeface="+mn-cs"/>
              </a:rPr>
              <a:t>3.  Processes of geological change have always been operating in the past at </a:t>
            </a:r>
            <a:r>
              <a:rPr lang="en-US" sz="3200" dirty="0">
                <a:solidFill>
                  <a:srgbClr val="FFFF00"/>
                </a:solidFill>
                <a:cs typeface="+mn-cs"/>
              </a:rPr>
              <a:t>the same rate, frequency and power</a:t>
            </a:r>
            <a:r>
              <a:rPr lang="en-US" sz="3200" dirty="0">
                <a:solidFill>
                  <a:schemeClr val="bg1"/>
                </a:solidFill>
                <a:cs typeface="+mn-cs"/>
              </a:rPr>
              <a:t> as today.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43684"/>
                                        </p:tgtEl>
                                        <p:attrNameLst>
                                          <p:attrName>style.visibility</p:attrName>
                                        </p:attrNameLst>
                                      </p:cBhvr>
                                      <p:to>
                                        <p:strVal val="visible"/>
                                      </p:to>
                                    </p:set>
                                    <p:animEffect transition="in" filter="wipe(up)">
                                      <p:cBhvr>
                                        <p:cTn id="7" dur="500"/>
                                        <p:tgtEl>
                                          <p:spTgt spid="3143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43685"/>
                                        </p:tgtEl>
                                        <p:attrNameLst>
                                          <p:attrName>style.visibility</p:attrName>
                                        </p:attrNameLst>
                                      </p:cBhvr>
                                      <p:to>
                                        <p:strVal val="visible"/>
                                      </p:to>
                                    </p:set>
                                    <p:animEffect transition="in" filter="wipe(up)">
                                      <p:cBhvr>
                                        <p:cTn id="12" dur="500"/>
                                        <p:tgtEl>
                                          <p:spTgt spid="31436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43686"/>
                                        </p:tgtEl>
                                        <p:attrNameLst>
                                          <p:attrName>style.visibility</p:attrName>
                                        </p:attrNameLst>
                                      </p:cBhvr>
                                      <p:to>
                                        <p:strVal val="visible"/>
                                      </p:to>
                                    </p:set>
                                    <p:animEffect transition="in" filter="wipe(up)">
                                      <p:cBhvr>
                                        <p:cTn id="17" dur="500"/>
                                        <p:tgtEl>
                                          <p:spTgt spid="314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684" grpId="0"/>
      <p:bldP spid="3143685" grpId="0"/>
      <p:bldP spid="314368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Neutral ground battle2 2NEW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6099" name="Rectangle 3"/>
          <p:cNvSpPr>
            <a:spLocks noChangeArrowheads="1"/>
          </p:cNvSpPr>
          <p:nvPr/>
        </p:nvSpPr>
        <p:spPr bwMode="auto">
          <a:xfrm>
            <a:off x="0" y="5638800"/>
            <a:ext cx="4572000" cy="1219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16100" name="Rectangle 4"/>
          <p:cNvSpPr>
            <a:spLocks noChangeArrowheads="1"/>
          </p:cNvSpPr>
          <p:nvPr/>
        </p:nvSpPr>
        <p:spPr bwMode="auto">
          <a:xfrm>
            <a:off x="4572000" y="5638800"/>
            <a:ext cx="4572000" cy="1219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16101" name="Text Box 5"/>
          <p:cNvSpPr txBox="1">
            <a:spLocks noChangeArrowheads="1"/>
          </p:cNvSpPr>
          <p:nvPr/>
        </p:nvSpPr>
        <p:spPr bwMode="auto">
          <a:xfrm>
            <a:off x="381000" y="5486400"/>
            <a:ext cx="4038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3200">
                <a:solidFill>
                  <a:schemeClr val="tx1"/>
                </a:solidFill>
                <a:cs typeface="+mn-cs"/>
              </a:rPr>
              <a:t>Naturalistic</a:t>
            </a:r>
          </a:p>
          <a:p>
            <a:pPr>
              <a:defRPr/>
            </a:pPr>
            <a:r>
              <a:rPr lang="en-US" sz="3200">
                <a:solidFill>
                  <a:schemeClr val="tx1"/>
                </a:solidFill>
                <a:cs typeface="+mn-cs"/>
              </a:rPr>
              <a:t>Assumptions</a:t>
            </a:r>
          </a:p>
        </p:txBody>
      </p:sp>
      <p:sp>
        <p:nvSpPr>
          <p:cNvPr id="3716102" name="Text Box 6"/>
          <p:cNvSpPr txBox="1">
            <a:spLocks noChangeArrowheads="1"/>
          </p:cNvSpPr>
          <p:nvPr/>
        </p:nvSpPr>
        <p:spPr bwMode="auto">
          <a:xfrm>
            <a:off x="6096000" y="5486400"/>
            <a:ext cx="3048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3200">
                <a:solidFill>
                  <a:schemeClr val="tx1"/>
                </a:solidFill>
                <a:cs typeface="+mn-cs"/>
              </a:rPr>
              <a:t>Biblical</a:t>
            </a:r>
          </a:p>
          <a:p>
            <a:pPr>
              <a:defRPr/>
            </a:pPr>
            <a:r>
              <a:rPr lang="en-US" sz="3200">
                <a:solidFill>
                  <a:schemeClr val="tx1"/>
                </a:solidFill>
                <a:cs typeface="+mn-cs"/>
              </a:rPr>
              <a:t>Assumptions</a:t>
            </a:r>
          </a:p>
        </p:txBody>
      </p:sp>
      <p:sp>
        <p:nvSpPr>
          <p:cNvPr id="3716103" name="Text Box 7"/>
          <p:cNvSpPr txBox="1">
            <a:spLocks noChangeArrowheads="1"/>
          </p:cNvSpPr>
          <p:nvPr/>
        </p:nvSpPr>
        <p:spPr bwMode="auto">
          <a:xfrm>
            <a:off x="228600" y="388938"/>
            <a:ext cx="3733800" cy="96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3200">
                <a:solidFill>
                  <a:schemeClr val="tx1"/>
                </a:solidFill>
                <a:cs typeface="+mn-cs"/>
              </a:rPr>
              <a:t>Old-earth geologist</a:t>
            </a:r>
          </a:p>
        </p:txBody>
      </p:sp>
      <p:sp>
        <p:nvSpPr>
          <p:cNvPr id="3716104" name="Text Box 8"/>
          <p:cNvSpPr txBox="1">
            <a:spLocks noChangeArrowheads="1"/>
          </p:cNvSpPr>
          <p:nvPr/>
        </p:nvSpPr>
        <p:spPr bwMode="auto">
          <a:xfrm>
            <a:off x="4876800" y="381000"/>
            <a:ext cx="4038600" cy="53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lnSpc>
                <a:spcPct val="90000"/>
              </a:lnSpc>
              <a:defRPr/>
            </a:pPr>
            <a:r>
              <a:rPr lang="en-US" sz="3200">
                <a:solidFill>
                  <a:schemeClr val="tx1"/>
                </a:solidFill>
                <a:cs typeface="+mn-cs"/>
              </a:rPr>
              <a:t>Christian</a:t>
            </a:r>
          </a:p>
        </p:txBody>
      </p:sp>
      <p:sp>
        <p:nvSpPr>
          <p:cNvPr id="3716105" name="Line 9"/>
          <p:cNvSpPr>
            <a:spLocks noChangeShapeType="1"/>
          </p:cNvSpPr>
          <p:nvPr/>
        </p:nvSpPr>
        <p:spPr bwMode="auto">
          <a:xfrm>
            <a:off x="1266825" y="3657600"/>
            <a:ext cx="685800" cy="0"/>
          </a:xfrm>
          <a:prstGeom prst="line">
            <a:avLst/>
          </a:prstGeom>
          <a:noFill/>
          <a:ln w="254000">
            <a:solidFill>
              <a:srgbClr val="FAB404"/>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6" name="Line 10"/>
          <p:cNvSpPr>
            <a:spLocks noChangeShapeType="1"/>
          </p:cNvSpPr>
          <p:nvPr/>
        </p:nvSpPr>
        <p:spPr bwMode="auto">
          <a:xfrm>
            <a:off x="1828800" y="3657600"/>
            <a:ext cx="0" cy="1828800"/>
          </a:xfrm>
          <a:prstGeom prst="line">
            <a:avLst/>
          </a:prstGeom>
          <a:noFill/>
          <a:ln w="254000">
            <a:solidFill>
              <a:srgbClr val="FAB40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7" name="Line 11"/>
          <p:cNvSpPr>
            <a:spLocks noChangeShapeType="1"/>
          </p:cNvSpPr>
          <p:nvPr/>
        </p:nvSpPr>
        <p:spPr bwMode="auto">
          <a:xfrm>
            <a:off x="7115175" y="3657600"/>
            <a:ext cx="0" cy="1828800"/>
          </a:xfrm>
          <a:prstGeom prst="line">
            <a:avLst/>
          </a:prstGeom>
          <a:noFill/>
          <a:ln w="254000">
            <a:solidFill>
              <a:srgbClr val="0000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16108" name="Line 12"/>
          <p:cNvSpPr>
            <a:spLocks noChangeShapeType="1"/>
          </p:cNvSpPr>
          <p:nvPr/>
        </p:nvSpPr>
        <p:spPr bwMode="auto">
          <a:xfrm>
            <a:off x="6996113" y="3781425"/>
            <a:ext cx="762000" cy="0"/>
          </a:xfrm>
          <a:prstGeom prst="line">
            <a:avLst/>
          </a:prstGeom>
          <a:noFill/>
          <a:ln w="254000">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16105"/>
                                        </p:tgtEl>
                                        <p:attrNameLst>
                                          <p:attrName>style.visibility</p:attrName>
                                        </p:attrNameLst>
                                      </p:cBhvr>
                                      <p:to>
                                        <p:strVal val="visible"/>
                                      </p:to>
                                    </p:set>
                                    <p:animEffect transition="in" filter="wipe(left)">
                                      <p:cBhvr>
                                        <p:cTn id="7" dur="500"/>
                                        <p:tgtEl>
                                          <p:spTgt spid="371610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16106"/>
                                        </p:tgtEl>
                                        <p:attrNameLst>
                                          <p:attrName>style.visibility</p:attrName>
                                        </p:attrNameLst>
                                      </p:cBhvr>
                                      <p:to>
                                        <p:strVal val="visible"/>
                                      </p:to>
                                    </p:set>
                                    <p:animEffect transition="in" filter="wipe(up)">
                                      <p:cBhvr>
                                        <p:cTn id="11" dur="500"/>
                                        <p:tgtEl>
                                          <p:spTgt spid="371610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716101"/>
                                        </p:tgtEl>
                                        <p:attrNameLst>
                                          <p:attrName>style.visibility</p:attrName>
                                        </p:attrNameLst>
                                      </p:cBhvr>
                                      <p:to>
                                        <p:strVal val="visible"/>
                                      </p:to>
                                    </p:set>
                                    <p:animEffect transition="in" filter="wipe(up)">
                                      <p:cBhvr>
                                        <p:cTn id="15" dur="500"/>
                                        <p:tgtEl>
                                          <p:spTgt spid="37161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3716108"/>
                                        </p:tgtEl>
                                        <p:attrNameLst>
                                          <p:attrName>style.visibility</p:attrName>
                                        </p:attrNameLst>
                                      </p:cBhvr>
                                      <p:to>
                                        <p:strVal val="visible"/>
                                      </p:to>
                                    </p:set>
                                    <p:animEffect transition="in" filter="wipe(right)">
                                      <p:cBhvr>
                                        <p:cTn id="20" dur="500"/>
                                        <p:tgtEl>
                                          <p:spTgt spid="3716108"/>
                                        </p:tgtEl>
                                      </p:cBhvr>
                                    </p:animEffect>
                                  </p:childTnLst>
                                </p:cTn>
                              </p:par>
                            </p:childTnLst>
                          </p:cTn>
                        </p:par>
                        <p:par>
                          <p:cTn id="21" fill="hold" nodeType="afterGroup">
                            <p:stCondLst>
                              <p:cond delay="500"/>
                            </p:stCondLst>
                            <p:childTnLst>
                              <p:par>
                                <p:cTn id="22" presetID="22" presetClass="entr" presetSubtype="1" fill="hold" nodeType="afterEffect">
                                  <p:stCondLst>
                                    <p:cond delay="0"/>
                                  </p:stCondLst>
                                  <p:childTnLst>
                                    <p:set>
                                      <p:cBhvr>
                                        <p:cTn id="23" dur="1" fill="hold">
                                          <p:stCondLst>
                                            <p:cond delay="0"/>
                                          </p:stCondLst>
                                        </p:cTn>
                                        <p:tgtEl>
                                          <p:spTgt spid="3716107"/>
                                        </p:tgtEl>
                                        <p:attrNameLst>
                                          <p:attrName>style.visibility</p:attrName>
                                        </p:attrNameLst>
                                      </p:cBhvr>
                                      <p:to>
                                        <p:strVal val="visible"/>
                                      </p:to>
                                    </p:set>
                                    <p:animEffect transition="in" filter="wipe(up)">
                                      <p:cBhvr>
                                        <p:cTn id="24" dur="500"/>
                                        <p:tgtEl>
                                          <p:spTgt spid="3716107"/>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716102"/>
                                        </p:tgtEl>
                                        <p:attrNameLst>
                                          <p:attrName>style.visibility</p:attrName>
                                        </p:attrNameLst>
                                      </p:cBhvr>
                                      <p:to>
                                        <p:strVal val="visible"/>
                                      </p:to>
                                    </p:set>
                                    <p:animEffect transition="in" filter="wipe(up)">
                                      <p:cBhvr>
                                        <p:cTn id="28" dur="500"/>
                                        <p:tgtEl>
                                          <p:spTgt spid="371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6101" grpId="0"/>
      <p:bldP spid="371610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Neutral ground battle2 2 NEW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9618" name="Group 6"/>
          <p:cNvGrpSpPr>
            <a:grpSpLocks/>
          </p:cNvGrpSpPr>
          <p:nvPr/>
        </p:nvGrpSpPr>
        <p:grpSpPr bwMode="auto">
          <a:xfrm>
            <a:off x="2286000" y="2362200"/>
            <a:ext cx="1981200" cy="1068388"/>
            <a:chOff x="2286000" y="2362200"/>
            <a:chExt cx="1981200" cy="1067594"/>
          </a:xfrm>
        </p:grpSpPr>
        <p:sp>
          <p:nvSpPr>
            <p:cNvPr id="239620" name="Rectangle 1"/>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9621" name="Oval 2"/>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9622" name="Oval 4"/>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9623" name="Oval 5"/>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39619" name="TextBox 3"/>
          <p:cNvSpPr txBox="1">
            <a:spLocks noChangeArrowheads="1"/>
          </p:cNvSpPr>
          <p:nvPr/>
        </p:nvSpPr>
        <p:spPr bwMode="auto">
          <a:xfrm>
            <a:off x="2362200" y="2409825"/>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a:solidFill>
                  <a:srgbClr val="C00000"/>
                </a:solidFill>
                <a:latin typeface="Arial Black" charset="0"/>
              </a:rPr>
              <a:t>NEUTRAL</a:t>
            </a:r>
          </a:p>
          <a:p>
            <a:pPr eaLnBrk="1" hangingPunct="1"/>
            <a:r>
              <a:rPr lang="en-US">
                <a:solidFill>
                  <a:srgbClr val="C00000"/>
                </a:solidFill>
                <a:latin typeface="Arial Black" charset="0"/>
              </a:rPr>
              <a:t>GROUND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Neutral ground battle2 2 NEW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8707" name="Text Box 3"/>
          <p:cNvSpPr txBox="1">
            <a:spLocks noChangeArrowheads="1"/>
          </p:cNvSpPr>
          <p:nvPr/>
        </p:nvSpPr>
        <p:spPr bwMode="auto">
          <a:xfrm>
            <a:off x="304800" y="304800"/>
            <a:ext cx="670560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3200" dirty="0">
                <a:cs typeface="Arial" charset="0"/>
              </a:rPr>
              <a:t>But he</a:t>
            </a:r>
            <a:r>
              <a:rPr lang="fr-FR" altLang="ja-JP" sz="3200" dirty="0">
                <a:cs typeface="Arial" charset="0"/>
              </a:rPr>
              <a:t>'</a:t>
            </a:r>
            <a:r>
              <a:rPr lang="en-US" sz="3200" dirty="0">
                <a:cs typeface="Arial" charset="0"/>
              </a:rPr>
              <a:t>s still using his naturalistic assumptions!</a:t>
            </a:r>
          </a:p>
        </p:txBody>
      </p:sp>
      <p:sp>
        <p:nvSpPr>
          <p:cNvPr id="3528708" name="Line 4"/>
          <p:cNvSpPr>
            <a:spLocks noChangeShapeType="1"/>
          </p:cNvSpPr>
          <p:nvPr/>
        </p:nvSpPr>
        <p:spPr bwMode="auto">
          <a:xfrm flipH="1">
            <a:off x="1371600" y="1371600"/>
            <a:ext cx="838200" cy="1981200"/>
          </a:xfrm>
          <a:prstGeom prst="line">
            <a:avLst/>
          </a:prstGeom>
          <a:noFill/>
          <a:ln w="254000">
            <a:solidFill>
              <a:srgbClr val="FAB40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241668" name="Group 8"/>
          <p:cNvGrpSpPr>
            <a:grpSpLocks/>
          </p:cNvGrpSpPr>
          <p:nvPr/>
        </p:nvGrpSpPr>
        <p:grpSpPr bwMode="auto">
          <a:xfrm>
            <a:off x="2286000" y="2362200"/>
            <a:ext cx="1981200" cy="1068388"/>
            <a:chOff x="2286000" y="2362200"/>
            <a:chExt cx="1981200" cy="1067594"/>
          </a:xfrm>
        </p:grpSpPr>
        <p:sp>
          <p:nvSpPr>
            <p:cNvPr id="241670" name="Rectangle 9"/>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1" name="Oval 10"/>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2" name="Oval 11"/>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3" name="Oval 12"/>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1669" name="TextBox 13"/>
          <p:cNvSpPr txBox="1">
            <a:spLocks noChangeArrowheads="1"/>
          </p:cNvSpPr>
          <p:nvPr/>
        </p:nvSpPr>
        <p:spPr bwMode="auto">
          <a:xfrm>
            <a:off x="2400300" y="2409825"/>
            <a:ext cx="1905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a:solidFill>
                  <a:srgbClr val="C00000"/>
                </a:solidFill>
                <a:latin typeface="Arial Black" charset="0"/>
              </a:rPr>
              <a:t>NEUTRAL</a:t>
            </a:r>
          </a:p>
          <a:p>
            <a:pPr eaLnBrk="1" hangingPunct="1"/>
            <a:r>
              <a:rPr lang="en-US">
                <a:solidFill>
                  <a:srgbClr val="C00000"/>
                </a:solidFill>
                <a:latin typeface="Arial Black" charset="0"/>
              </a:rPr>
              <a:t>GROUND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28707"/>
                                        </p:tgtEl>
                                        <p:attrNameLst>
                                          <p:attrName>style.visibility</p:attrName>
                                        </p:attrNameLst>
                                      </p:cBhvr>
                                      <p:to>
                                        <p:strVal val="visible"/>
                                      </p:to>
                                    </p:set>
                                    <p:animEffect transition="in" filter="wipe(up)">
                                      <p:cBhvr>
                                        <p:cTn id="7" dur="500"/>
                                        <p:tgtEl>
                                          <p:spTgt spid="352870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528708"/>
                                        </p:tgtEl>
                                        <p:attrNameLst>
                                          <p:attrName>style.visibility</p:attrName>
                                        </p:attrNameLst>
                                      </p:cBhvr>
                                      <p:to>
                                        <p:strVal val="visible"/>
                                      </p:to>
                                    </p:set>
                                    <p:animEffect transition="in" filter="wipe(up)">
                                      <p:cBhvr>
                                        <p:cTn id="11" dur="500"/>
                                        <p:tgtEl>
                                          <p:spTgt spid="35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870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a:xfrm>
            <a:off x="1066800" y="274638"/>
            <a:ext cx="7620000" cy="1143000"/>
          </a:xfrm>
        </p:spPr>
        <p:txBody>
          <a:bodyPr/>
          <a:lstStyle/>
          <a:p>
            <a:pPr eaLnBrk="1" hangingPunct="1">
              <a:defRPr/>
            </a:pPr>
            <a:r>
              <a:rPr lang="en-US" sz="4800"/>
              <a:t>Operation vs Origin science</a:t>
            </a:r>
          </a:p>
        </p:txBody>
      </p:sp>
      <p:pic>
        <p:nvPicPr>
          <p:cNvPr id="37222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22244" name="Text Box 4"/>
          <p:cNvSpPr txBox="1">
            <a:spLocks noChangeArrowheads="1"/>
          </p:cNvSpPr>
          <p:nvPr/>
        </p:nvSpPr>
        <p:spPr bwMode="auto">
          <a:xfrm>
            <a:off x="685800" y="1276350"/>
            <a:ext cx="8001000" cy="3600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30000"/>
              </a:spcBef>
              <a:defRPr/>
            </a:pPr>
            <a:r>
              <a:rPr lang="en-US" sz="6400">
                <a:solidFill>
                  <a:srgbClr val="FFFF00"/>
                </a:solidFill>
                <a:cs typeface="+mn-cs"/>
              </a:rPr>
              <a:t>Operation</a:t>
            </a:r>
            <a:r>
              <a:rPr lang="en-US" sz="6400">
                <a:cs typeface="+mn-cs"/>
              </a:rPr>
              <a:t> Science</a:t>
            </a:r>
          </a:p>
          <a:p>
            <a:pPr algn="ctr">
              <a:spcBef>
                <a:spcPct val="30000"/>
              </a:spcBef>
              <a:defRPr/>
            </a:pPr>
            <a:r>
              <a:rPr lang="en-US" sz="6400">
                <a:cs typeface="+mn-cs"/>
              </a:rPr>
              <a:t>vs </a:t>
            </a:r>
          </a:p>
          <a:p>
            <a:pPr algn="ctr">
              <a:spcBef>
                <a:spcPct val="30000"/>
              </a:spcBef>
              <a:defRPr/>
            </a:pPr>
            <a:r>
              <a:rPr lang="en-US" sz="6400">
                <a:solidFill>
                  <a:srgbClr val="FFFF00"/>
                </a:solidFill>
                <a:cs typeface="+mn-cs"/>
              </a:rPr>
              <a:t>Origin</a:t>
            </a:r>
            <a:r>
              <a:rPr lang="en-US" sz="6400">
                <a:cs typeface="+mn-cs"/>
              </a:rPr>
              <a:t> Science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5794" name="Picture 2" descr="Bias look at facts A to I 1 01490_NW"/>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778000" y="1866900"/>
            <a:ext cx="5562600" cy="3098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45795" name="Rectangle 3"/>
          <p:cNvSpPr>
            <a:spLocks noGrp="1" noChangeArrowheads="1"/>
          </p:cNvSpPr>
          <p:nvPr>
            <p:ph type="title"/>
          </p:nvPr>
        </p:nvSpPr>
        <p:spPr/>
        <p:txBody>
          <a:bodyPr/>
          <a:lstStyle/>
          <a:p>
            <a:pPr eaLnBrk="1" hangingPunct="1">
              <a:defRPr/>
            </a:pPr>
            <a:r>
              <a:rPr lang="en-US">
                <a:solidFill>
                  <a:schemeClr val="tx1"/>
                </a:solidFill>
              </a:rPr>
              <a:t>Assumptions Facts-Interpretations astronomy</a:t>
            </a:r>
          </a:p>
        </p:txBody>
      </p:sp>
      <p:sp>
        <p:nvSpPr>
          <p:cNvPr id="3745796" name="Text Box 4"/>
          <p:cNvSpPr txBox="1">
            <a:spLocks noChangeArrowheads="1"/>
          </p:cNvSpPr>
          <p:nvPr/>
        </p:nvSpPr>
        <p:spPr bwMode="auto">
          <a:xfrm>
            <a:off x="1371600" y="220663"/>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600">
                <a:solidFill>
                  <a:schemeClr val="tx1"/>
                </a:solidFill>
                <a:cs typeface="Arial" charset="0"/>
              </a:rPr>
              <a:t>NATURALISTIC ASSUMPTIONS</a:t>
            </a:r>
          </a:p>
        </p:txBody>
      </p:sp>
      <p:sp>
        <p:nvSpPr>
          <p:cNvPr id="3745797"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a:solidFill>
                  <a:schemeClr val="tx1"/>
                </a:solidFill>
                <a:cs typeface="Arial" charset="0"/>
              </a:rPr>
              <a:t>OLD EARTH</a:t>
            </a:r>
          </a:p>
          <a:p>
            <a:pPr algn="ctr">
              <a:lnSpc>
                <a:spcPct val="90000"/>
              </a:lnSpc>
              <a:defRPr/>
            </a:pPr>
            <a:r>
              <a:rPr lang="en-US">
                <a:solidFill>
                  <a:schemeClr val="tx1"/>
                </a:solidFill>
                <a:cs typeface="Arial" charset="0"/>
              </a:rPr>
              <a:t>NO GLOBAL FLOOD</a:t>
            </a:r>
          </a:p>
        </p:txBody>
      </p:sp>
      <p:sp>
        <p:nvSpPr>
          <p:cNvPr id="3745798"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a:solidFill>
                  <a:schemeClr val="tx1"/>
                </a:solidFill>
                <a:cs typeface="Arial" charset="0"/>
              </a:rPr>
              <a:t>YOUNG EARTH</a:t>
            </a:r>
          </a:p>
          <a:p>
            <a:pPr algn="ctr">
              <a:lnSpc>
                <a:spcPct val="90000"/>
              </a:lnSpc>
              <a:defRPr/>
            </a:pPr>
            <a:r>
              <a:rPr lang="en-US">
                <a:solidFill>
                  <a:schemeClr val="tx1"/>
                </a:solidFill>
                <a:cs typeface="Arial" charset="0"/>
              </a:rPr>
              <a:t>GLOBAL FLOOD</a:t>
            </a:r>
          </a:p>
        </p:txBody>
      </p:sp>
      <p:sp>
        <p:nvSpPr>
          <p:cNvPr id="3745799" name="Text Box 7"/>
          <p:cNvSpPr txBox="1">
            <a:spLocks noChangeArrowheads="1"/>
          </p:cNvSpPr>
          <p:nvPr/>
        </p:nvSpPr>
        <p:spPr bwMode="auto">
          <a:xfrm>
            <a:off x="4876800" y="220663"/>
            <a:ext cx="28956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lnSpc>
                <a:spcPct val="90000"/>
              </a:lnSpc>
              <a:defRPr/>
            </a:pPr>
            <a:r>
              <a:rPr lang="en-US" sz="2600">
                <a:solidFill>
                  <a:schemeClr val="tx1"/>
                </a:solidFill>
                <a:cs typeface="Arial" charset="0"/>
              </a:rPr>
              <a:t>BIBLICAL ASSUMPTIONS</a:t>
            </a:r>
          </a:p>
        </p:txBody>
      </p:sp>
      <p:cxnSp>
        <p:nvCxnSpPr>
          <p:cNvPr id="3745800"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45801"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45802" name="AutoShape 10"/>
          <p:cNvCxnSpPr>
            <a:cxnSpLocks noChangeShapeType="1"/>
            <a:stCxn id="3745799" idx="2"/>
          </p:cNvCxnSpPr>
          <p:nvPr/>
        </p:nvCxnSpPr>
        <p:spPr bwMode="auto">
          <a:xfrm rot="5400000">
            <a:off x="5511006" y="1472407"/>
            <a:ext cx="960437"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45803" name="AutoShape 11"/>
          <p:cNvCxnSpPr>
            <a:cxnSpLocks noChangeShapeType="1"/>
            <a:stCxn id="3745796" idx="2"/>
          </p:cNvCxnSpPr>
          <p:nvPr/>
        </p:nvCxnSpPr>
        <p:spPr bwMode="auto">
          <a:xfrm rot="16200000" flipH="1">
            <a:off x="2724150" y="1420813"/>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45804" name="Rectangle 12"/>
          <p:cNvSpPr>
            <a:spLocks noChangeArrowheads="1"/>
          </p:cNvSpPr>
          <p:nvPr/>
        </p:nvSpPr>
        <p:spPr bwMode="auto">
          <a:xfrm>
            <a:off x="914400" y="76200"/>
            <a:ext cx="7315200" cy="1524000"/>
          </a:xfrm>
          <a:prstGeom prst="rect">
            <a:avLst/>
          </a:prstGeom>
          <a:noFill/>
          <a:ln w="152400">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745805" name="Text Box 13"/>
          <p:cNvSpPr txBox="1">
            <a:spLocks noChangeArrowheads="1"/>
          </p:cNvSpPr>
          <p:nvPr/>
        </p:nvSpPr>
        <p:spPr bwMode="auto">
          <a:xfrm>
            <a:off x="685800" y="2133600"/>
            <a:ext cx="7620000" cy="2530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solidFill>
                  <a:srgbClr val="FFFF00"/>
                </a:solidFill>
                <a:cs typeface="+mn-cs"/>
              </a:rPr>
              <a:t>It</a:t>
            </a:r>
            <a:r>
              <a:rPr lang="fr-FR" altLang="ja-JP" sz="8000" dirty="0">
                <a:solidFill>
                  <a:srgbClr val="FFFF00"/>
                </a:solidFill>
                <a:latin typeface="Arial"/>
                <a:cs typeface="+mn-cs"/>
              </a:rPr>
              <a:t>'</a:t>
            </a:r>
            <a:r>
              <a:rPr lang="en-US" sz="8000" dirty="0">
                <a:solidFill>
                  <a:srgbClr val="FFFF00"/>
                </a:solidFill>
                <a:cs typeface="+mn-cs"/>
              </a:rPr>
              <a:t>s a battle of worldviews.</a:t>
            </a:r>
          </a:p>
        </p:txBody>
      </p:sp>
      <p:sp>
        <p:nvSpPr>
          <p:cNvPr id="3745806" name="AutoShape 14"/>
          <p:cNvSpPr>
            <a:spLocks noChangeArrowheads="1"/>
          </p:cNvSpPr>
          <p:nvPr/>
        </p:nvSpPr>
        <p:spPr bwMode="auto">
          <a:xfrm>
            <a:off x="4114800" y="381000"/>
            <a:ext cx="914400" cy="533400"/>
          </a:xfrm>
          <a:prstGeom prst="leftRightArrow">
            <a:avLst>
              <a:gd name="adj1" fmla="val 50000"/>
              <a:gd name="adj2" fmla="val 34286"/>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45796"/>
                                        </p:tgtEl>
                                        <p:attrNameLst>
                                          <p:attrName>style.visibility</p:attrName>
                                        </p:attrNameLst>
                                      </p:cBhvr>
                                      <p:to>
                                        <p:strVal val="visible"/>
                                      </p:to>
                                    </p:set>
                                    <p:animEffect transition="in" filter="wipe(up)">
                                      <p:cBhvr>
                                        <p:cTn id="7" dur="500"/>
                                        <p:tgtEl>
                                          <p:spTgt spid="374579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45803"/>
                                        </p:tgtEl>
                                        <p:attrNameLst>
                                          <p:attrName>style.visibility</p:attrName>
                                        </p:attrNameLst>
                                      </p:cBhvr>
                                      <p:to>
                                        <p:strVal val="visible"/>
                                      </p:to>
                                    </p:set>
                                    <p:animEffect transition="in" filter="wipe(up)">
                                      <p:cBhvr>
                                        <p:cTn id="11" dur="500"/>
                                        <p:tgtEl>
                                          <p:spTgt spid="37458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3745801"/>
                                        </p:tgtEl>
                                        <p:attrNameLst>
                                          <p:attrName>style.visibility</p:attrName>
                                        </p:attrNameLst>
                                      </p:cBhvr>
                                      <p:to>
                                        <p:strVal val="visible"/>
                                      </p:to>
                                    </p:set>
                                    <p:animEffect transition="in" filter="wipe(up)">
                                      <p:cBhvr>
                                        <p:cTn id="16" dur="500"/>
                                        <p:tgtEl>
                                          <p:spTgt spid="374580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745797"/>
                                        </p:tgtEl>
                                        <p:attrNameLst>
                                          <p:attrName>style.visibility</p:attrName>
                                        </p:attrNameLst>
                                      </p:cBhvr>
                                      <p:to>
                                        <p:strVal val="visible"/>
                                      </p:to>
                                    </p:set>
                                    <p:animEffect transition="in" filter="wipe(up)">
                                      <p:cBhvr>
                                        <p:cTn id="20" dur="500"/>
                                        <p:tgtEl>
                                          <p:spTgt spid="374579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745799"/>
                                        </p:tgtEl>
                                        <p:attrNameLst>
                                          <p:attrName>style.visibility</p:attrName>
                                        </p:attrNameLst>
                                      </p:cBhvr>
                                      <p:to>
                                        <p:strVal val="visible"/>
                                      </p:to>
                                    </p:set>
                                    <p:animEffect transition="in" filter="wipe(up)">
                                      <p:cBhvr>
                                        <p:cTn id="25" dur="500"/>
                                        <p:tgtEl>
                                          <p:spTgt spid="374579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3745802"/>
                                        </p:tgtEl>
                                        <p:attrNameLst>
                                          <p:attrName>style.visibility</p:attrName>
                                        </p:attrNameLst>
                                      </p:cBhvr>
                                      <p:to>
                                        <p:strVal val="visible"/>
                                      </p:to>
                                    </p:set>
                                    <p:animEffect transition="in" filter="wipe(up)">
                                      <p:cBhvr>
                                        <p:cTn id="29" dur="500"/>
                                        <p:tgtEl>
                                          <p:spTgt spid="37458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3745800"/>
                                        </p:tgtEl>
                                        <p:attrNameLst>
                                          <p:attrName>style.visibility</p:attrName>
                                        </p:attrNameLst>
                                      </p:cBhvr>
                                      <p:to>
                                        <p:strVal val="visible"/>
                                      </p:to>
                                    </p:set>
                                    <p:animEffect transition="in" filter="wipe(up)">
                                      <p:cBhvr>
                                        <p:cTn id="34" dur="500"/>
                                        <p:tgtEl>
                                          <p:spTgt spid="3745800"/>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745798"/>
                                        </p:tgtEl>
                                        <p:attrNameLst>
                                          <p:attrName>style.visibility</p:attrName>
                                        </p:attrNameLst>
                                      </p:cBhvr>
                                      <p:to>
                                        <p:strVal val="visible"/>
                                      </p:to>
                                    </p:set>
                                    <p:animEffect transition="in" filter="wipe(up)">
                                      <p:cBhvr>
                                        <p:cTn id="38" dur="500"/>
                                        <p:tgtEl>
                                          <p:spTgt spid="374579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3745804"/>
                                        </p:tgtEl>
                                        <p:attrNameLst>
                                          <p:attrName>style.visibility</p:attrName>
                                        </p:attrNameLst>
                                      </p:cBhvr>
                                      <p:to>
                                        <p:strVal val="visible"/>
                                      </p:to>
                                    </p:set>
                                    <p:anim calcmode="lin" valueType="num">
                                      <p:cBhvr>
                                        <p:cTn id="43" dur="500" fill="hold"/>
                                        <p:tgtEl>
                                          <p:spTgt spid="3745804"/>
                                        </p:tgtEl>
                                        <p:attrNameLst>
                                          <p:attrName>ppt_w</p:attrName>
                                        </p:attrNameLst>
                                      </p:cBhvr>
                                      <p:tavLst>
                                        <p:tav tm="0">
                                          <p:val>
                                            <p:fltVal val="0"/>
                                          </p:val>
                                        </p:tav>
                                        <p:tav tm="100000">
                                          <p:val>
                                            <p:strVal val="#ppt_w"/>
                                          </p:val>
                                        </p:tav>
                                      </p:tavLst>
                                    </p:anim>
                                    <p:anim calcmode="lin" valueType="num">
                                      <p:cBhvr>
                                        <p:cTn id="44" dur="500" fill="hold"/>
                                        <p:tgtEl>
                                          <p:spTgt spid="3745804"/>
                                        </p:tgtEl>
                                        <p:attrNameLst>
                                          <p:attrName>ppt_h</p:attrName>
                                        </p:attrNameLst>
                                      </p:cBhvr>
                                      <p:tavLst>
                                        <p:tav tm="0">
                                          <p:val>
                                            <p:fltVal val="0"/>
                                          </p:val>
                                        </p:tav>
                                        <p:tav tm="100000">
                                          <p:val>
                                            <p:strVal val="#ppt_h"/>
                                          </p:val>
                                        </p:tav>
                                      </p:tavLst>
                                    </p:anim>
                                    <p:animEffect transition="in" filter="fade">
                                      <p:cBhvr>
                                        <p:cTn id="45" dur="500"/>
                                        <p:tgtEl>
                                          <p:spTgt spid="37458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745805"/>
                                        </p:tgtEl>
                                        <p:attrNameLst>
                                          <p:attrName>style.visibility</p:attrName>
                                        </p:attrNameLst>
                                      </p:cBhvr>
                                      <p:to>
                                        <p:strVal val="visible"/>
                                      </p:to>
                                    </p:set>
                                    <p:anim calcmode="lin" valueType="num">
                                      <p:cBhvr>
                                        <p:cTn id="50" dur="500" fill="hold"/>
                                        <p:tgtEl>
                                          <p:spTgt spid="3745805"/>
                                        </p:tgtEl>
                                        <p:attrNameLst>
                                          <p:attrName>ppt_w</p:attrName>
                                        </p:attrNameLst>
                                      </p:cBhvr>
                                      <p:tavLst>
                                        <p:tav tm="0">
                                          <p:val>
                                            <p:fltVal val="0"/>
                                          </p:val>
                                        </p:tav>
                                        <p:tav tm="100000">
                                          <p:val>
                                            <p:strVal val="#ppt_w"/>
                                          </p:val>
                                        </p:tav>
                                      </p:tavLst>
                                    </p:anim>
                                    <p:anim calcmode="lin" valueType="num">
                                      <p:cBhvr>
                                        <p:cTn id="51" dur="500" fill="hold"/>
                                        <p:tgtEl>
                                          <p:spTgt spid="3745805"/>
                                        </p:tgtEl>
                                        <p:attrNameLst>
                                          <p:attrName>ppt_h</p:attrName>
                                        </p:attrNameLst>
                                      </p:cBhvr>
                                      <p:tavLst>
                                        <p:tav tm="0">
                                          <p:val>
                                            <p:fltVal val="0"/>
                                          </p:val>
                                        </p:tav>
                                        <p:tav tm="100000">
                                          <p:val>
                                            <p:strVal val="#ppt_h"/>
                                          </p:val>
                                        </p:tav>
                                      </p:tavLst>
                                    </p:anim>
                                    <p:animEffect transition="in" filter="fade">
                                      <p:cBhvr>
                                        <p:cTn id="52" dur="500"/>
                                        <p:tgtEl>
                                          <p:spTgt spid="3745805"/>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3745806"/>
                                        </p:tgtEl>
                                        <p:attrNameLst>
                                          <p:attrName>style.visibility</p:attrName>
                                        </p:attrNameLst>
                                      </p:cBhvr>
                                      <p:to>
                                        <p:strVal val="visible"/>
                                      </p:to>
                                    </p:set>
                                    <p:anim calcmode="lin" valueType="num">
                                      <p:cBhvr>
                                        <p:cTn id="55" dur="500" fill="hold"/>
                                        <p:tgtEl>
                                          <p:spTgt spid="3745806"/>
                                        </p:tgtEl>
                                        <p:attrNameLst>
                                          <p:attrName>ppt_w</p:attrName>
                                        </p:attrNameLst>
                                      </p:cBhvr>
                                      <p:tavLst>
                                        <p:tav tm="0">
                                          <p:val>
                                            <p:fltVal val="0"/>
                                          </p:val>
                                        </p:tav>
                                        <p:tav tm="100000">
                                          <p:val>
                                            <p:strVal val="#ppt_w"/>
                                          </p:val>
                                        </p:tav>
                                      </p:tavLst>
                                    </p:anim>
                                    <p:anim calcmode="lin" valueType="num">
                                      <p:cBhvr>
                                        <p:cTn id="56" dur="500" fill="hold"/>
                                        <p:tgtEl>
                                          <p:spTgt spid="3745806"/>
                                        </p:tgtEl>
                                        <p:attrNameLst>
                                          <p:attrName>ppt_h</p:attrName>
                                        </p:attrNameLst>
                                      </p:cBhvr>
                                      <p:tavLst>
                                        <p:tav tm="0">
                                          <p:val>
                                            <p:fltVal val="0"/>
                                          </p:val>
                                        </p:tav>
                                        <p:tav tm="100000">
                                          <p:val>
                                            <p:strVal val="#ppt_h"/>
                                          </p:val>
                                        </p:tav>
                                      </p:tavLst>
                                    </p:anim>
                                    <p:animEffect transition="in" filter="fade">
                                      <p:cBhvr>
                                        <p:cTn id="57" dur="500"/>
                                        <p:tgtEl>
                                          <p:spTgt spid="3745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5796" grpId="0" animBg="1"/>
      <p:bldP spid="3745797" grpId="0" animBg="1"/>
      <p:bldP spid="3745798" grpId="0" animBg="1"/>
      <p:bldP spid="3745799" grpId="0" animBg="1"/>
      <p:bldP spid="3745804" grpId="0" animBg="1"/>
      <p:bldP spid="3745805" grpId="0" animBg="1"/>
      <p:bldP spid="374580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666" name="Rectangle 2"/>
          <p:cNvSpPr>
            <a:spLocks noGrp="1" noChangeArrowheads="1"/>
          </p:cNvSpPr>
          <p:nvPr>
            <p:ph type="title"/>
          </p:nvPr>
        </p:nvSpPr>
        <p:spPr/>
        <p:txBody>
          <a:bodyPr/>
          <a:lstStyle/>
          <a:p>
            <a:pPr eaLnBrk="1" hangingPunct="1">
              <a:defRPr/>
            </a:pPr>
            <a:r>
              <a:rPr lang="en-US"/>
              <a:t>I Tim. 6:20-21 NAS</a:t>
            </a:r>
          </a:p>
        </p:txBody>
      </p:sp>
      <p:pic>
        <p:nvPicPr>
          <p:cNvPr id="2478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9668" name="Text Box 4"/>
          <p:cNvSpPr txBox="1">
            <a:spLocks noChangeArrowheads="1"/>
          </p:cNvSpPr>
          <p:nvPr/>
        </p:nvSpPr>
        <p:spPr bwMode="auto">
          <a:xfrm>
            <a:off x="457200" y="6096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1 Timothy 6:20-21</a:t>
            </a:r>
          </a:p>
        </p:txBody>
      </p:sp>
      <p:sp>
        <p:nvSpPr>
          <p:cNvPr id="2289669" name="Text Box 5"/>
          <p:cNvSpPr txBox="1">
            <a:spLocks noChangeArrowheads="1"/>
          </p:cNvSpPr>
          <p:nvPr/>
        </p:nvSpPr>
        <p:spPr bwMode="auto">
          <a:xfrm>
            <a:off x="838200" y="1584325"/>
            <a:ext cx="73914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600">
                <a:cs typeface="Arial" charset="0"/>
              </a:rPr>
              <a:t>O Timothy, guard what has been entrusted to you, avoiding worldly and empty chatter, and the opposing arguments of what is </a:t>
            </a:r>
            <a:r>
              <a:rPr lang="en-US" sz="3600">
                <a:solidFill>
                  <a:srgbClr val="FFFF00"/>
                </a:solidFill>
                <a:cs typeface="Arial" charset="0"/>
              </a:rPr>
              <a:t>falsely called</a:t>
            </a:r>
            <a:r>
              <a:rPr lang="en-US" sz="3600">
                <a:cs typeface="Arial" charset="0"/>
              </a:rPr>
              <a:t> </a:t>
            </a:r>
            <a:r>
              <a:rPr lang="en-US" sz="3600">
                <a:solidFill>
                  <a:srgbClr val="FFFF00"/>
                </a:solidFill>
                <a:cs typeface="Arial" charset="0"/>
              </a:rPr>
              <a:t>knowledge</a:t>
            </a:r>
            <a:r>
              <a:rPr lang="en-US" sz="3600">
                <a:cs typeface="Arial" charset="0"/>
              </a:rPr>
              <a:t>, which some have professed and thus gone astray from the faith.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8098" name="Rectangle 2"/>
          <p:cNvSpPr>
            <a:spLocks noGrp="1" noChangeArrowheads="1"/>
          </p:cNvSpPr>
          <p:nvPr>
            <p:ph type="title"/>
          </p:nvPr>
        </p:nvSpPr>
        <p:spPr/>
        <p:txBody>
          <a:bodyPr/>
          <a:lstStyle/>
          <a:p>
            <a:pPr eaLnBrk="1" hangingPunct="1">
              <a:defRPr/>
            </a:pPr>
            <a:r>
              <a:rPr lang="en-US"/>
              <a:t>Spurgeon 1855—old-earth (gap) #1</a:t>
            </a:r>
          </a:p>
        </p:txBody>
      </p:sp>
      <p:pic>
        <p:nvPicPr>
          <p:cNvPr id="24985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8100" name="Text Box 4"/>
          <p:cNvSpPr txBox="1">
            <a:spLocks noChangeArrowheads="1"/>
          </p:cNvSpPr>
          <p:nvPr/>
        </p:nvSpPr>
        <p:spPr bwMode="auto">
          <a:xfrm>
            <a:off x="381000" y="407988"/>
            <a:ext cx="3810000" cy="50784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ja-JP" altLang="en-US" sz="3600" dirty="0">
                <a:latin typeface="Arial"/>
                <a:cs typeface="Arial" charset="0"/>
              </a:rPr>
              <a:t>“</a:t>
            </a:r>
            <a:r>
              <a:rPr lang="en-US" sz="3600" dirty="0">
                <a:cs typeface="Arial" charset="0"/>
              </a:rPr>
              <a:t>Can any man tell me </a:t>
            </a:r>
            <a:r>
              <a:rPr lang="en-US" sz="3600" dirty="0">
                <a:solidFill>
                  <a:srgbClr val="FFFF00"/>
                </a:solidFill>
                <a:cs typeface="Arial" charset="0"/>
              </a:rPr>
              <a:t>when the beginning was?</a:t>
            </a:r>
            <a:r>
              <a:rPr lang="en-US" sz="3600" dirty="0">
                <a:cs typeface="Arial" charset="0"/>
              </a:rPr>
              <a:t> Years ago we thought the beginning of this world was when Adam came upon it;</a:t>
            </a:r>
            <a:r>
              <a:rPr lang="ja-JP" altLang="en-US" sz="3600" dirty="0">
                <a:latin typeface="Arial"/>
                <a:cs typeface="Arial" charset="0"/>
              </a:rPr>
              <a:t>”</a:t>
            </a:r>
            <a:endParaRPr lang="en-US" sz="3600" dirty="0">
              <a:cs typeface="Arial" charset="0"/>
            </a:endParaRPr>
          </a:p>
        </p:txBody>
      </p:sp>
      <p:sp>
        <p:nvSpPr>
          <p:cNvPr id="3588101" name="Text Box 5"/>
          <p:cNvSpPr txBox="1">
            <a:spLocks noChangeArrowheads="1"/>
          </p:cNvSpPr>
          <p:nvPr/>
        </p:nvSpPr>
        <p:spPr bwMode="auto">
          <a:xfrm>
            <a:off x="838200" y="5867400"/>
            <a:ext cx="7543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200" dirty="0">
                <a:cs typeface="Arial" charset="0"/>
              </a:rPr>
              <a:t>C.H. Spurgeon, </a:t>
            </a:r>
            <a:r>
              <a:rPr lang="ja-JP" altLang="en-US" sz="2200" dirty="0">
                <a:latin typeface="Arial"/>
                <a:cs typeface="Arial" charset="0"/>
              </a:rPr>
              <a:t>“</a:t>
            </a:r>
            <a:r>
              <a:rPr lang="en-US" sz="2200" dirty="0">
                <a:cs typeface="Arial" charset="0"/>
              </a:rPr>
              <a:t>Election</a:t>
            </a:r>
            <a:r>
              <a:rPr lang="ja-JP" altLang="en-US" sz="2200" dirty="0">
                <a:latin typeface="Arial"/>
                <a:cs typeface="Arial" charset="0"/>
              </a:rPr>
              <a:t>”</a:t>
            </a:r>
            <a:r>
              <a:rPr lang="en-US" sz="2200" dirty="0">
                <a:cs typeface="Arial" charset="0"/>
              </a:rPr>
              <a:t> (1855),</a:t>
            </a:r>
            <a:r>
              <a:rPr lang="en-US" sz="2200" b="0" dirty="0">
                <a:solidFill>
                  <a:schemeClr val="tx1"/>
                </a:solidFill>
                <a:cs typeface="Arial" charset="0"/>
              </a:rPr>
              <a:t> </a:t>
            </a:r>
            <a:r>
              <a:rPr lang="en-US" sz="2200" i="1" dirty="0">
                <a:cs typeface="Arial" charset="0"/>
              </a:rPr>
              <a:t>The New Park Street Pulpit</a:t>
            </a:r>
            <a:r>
              <a:rPr lang="en-US" sz="2200" dirty="0">
                <a:cs typeface="Arial" charset="0"/>
              </a:rPr>
              <a:t> (Pasadena, TX: Pilgrim Publ. 1990), vol. 1, p. 318.</a:t>
            </a:r>
          </a:p>
        </p:txBody>
      </p:sp>
      <p:pic>
        <p:nvPicPr>
          <p:cNvPr id="249861" name="Picture 6" descr="spurgeon, Charles H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20650"/>
            <a:ext cx="3733800"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0146" name="Rectangle 2"/>
          <p:cNvSpPr>
            <a:spLocks noGrp="1" noChangeArrowheads="1"/>
          </p:cNvSpPr>
          <p:nvPr>
            <p:ph type="title"/>
          </p:nvPr>
        </p:nvSpPr>
        <p:spPr/>
        <p:txBody>
          <a:bodyPr/>
          <a:lstStyle/>
          <a:p>
            <a:pPr eaLnBrk="1" hangingPunct="1">
              <a:defRPr/>
            </a:pPr>
            <a:r>
              <a:rPr lang="en-US"/>
              <a:t>Spurgeon 1855—old-earth (gap) #1</a:t>
            </a:r>
          </a:p>
        </p:txBody>
      </p:sp>
      <p:pic>
        <p:nvPicPr>
          <p:cNvPr id="25190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0148" name="Text Box 4"/>
          <p:cNvSpPr txBox="1">
            <a:spLocks noChangeArrowheads="1"/>
          </p:cNvSpPr>
          <p:nvPr/>
        </p:nvSpPr>
        <p:spPr bwMode="auto">
          <a:xfrm>
            <a:off x="762000" y="517525"/>
            <a:ext cx="7620000" cy="4727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5000"/>
              </a:lnSpc>
              <a:defRPr/>
            </a:pPr>
            <a:r>
              <a:rPr lang="ja-JP" altLang="en-US" sz="3200">
                <a:latin typeface="Arial"/>
                <a:cs typeface="+mn-cs"/>
              </a:rPr>
              <a:t>“</a:t>
            </a:r>
            <a:r>
              <a:rPr lang="en-US" sz="3200">
                <a:solidFill>
                  <a:srgbClr val="FFFF00"/>
                </a:solidFill>
                <a:cs typeface="+mn-cs"/>
              </a:rPr>
              <a:t>but we have discovered </a:t>
            </a:r>
          </a:p>
          <a:p>
            <a:pPr>
              <a:lnSpc>
                <a:spcPct val="95000"/>
              </a:lnSpc>
              <a:defRPr/>
            </a:pPr>
            <a:r>
              <a:rPr lang="en-US" sz="3200">
                <a:solidFill>
                  <a:srgbClr val="FFFF00"/>
                </a:solidFill>
                <a:cs typeface="+mn-cs"/>
              </a:rPr>
              <a:t>that thousands of years </a:t>
            </a:r>
          </a:p>
          <a:p>
            <a:pPr>
              <a:lnSpc>
                <a:spcPct val="95000"/>
              </a:lnSpc>
              <a:defRPr/>
            </a:pPr>
            <a:r>
              <a:rPr lang="en-US" sz="3200">
                <a:solidFill>
                  <a:srgbClr val="FFFF00"/>
                </a:solidFill>
                <a:cs typeface="+mn-cs"/>
              </a:rPr>
              <a:t>before that</a:t>
            </a:r>
            <a:r>
              <a:rPr lang="en-US" sz="3200">
                <a:cs typeface="+mn-cs"/>
              </a:rPr>
              <a:t> God was </a:t>
            </a:r>
          </a:p>
          <a:p>
            <a:pPr>
              <a:lnSpc>
                <a:spcPct val="95000"/>
              </a:lnSpc>
              <a:defRPr/>
            </a:pPr>
            <a:r>
              <a:rPr lang="en-US" sz="3200">
                <a:cs typeface="+mn-cs"/>
              </a:rPr>
              <a:t>preparing chaotic matter </a:t>
            </a:r>
          </a:p>
          <a:p>
            <a:pPr>
              <a:lnSpc>
                <a:spcPct val="95000"/>
              </a:lnSpc>
              <a:defRPr/>
            </a:pPr>
            <a:r>
              <a:rPr lang="en-US" sz="3200">
                <a:cs typeface="+mn-cs"/>
              </a:rPr>
              <a:t>to make it a fit abode for </a:t>
            </a:r>
          </a:p>
          <a:p>
            <a:pPr>
              <a:lnSpc>
                <a:spcPct val="95000"/>
              </a:lnSpc>
              <a:defRPr/>
            </a:pPr>
            <a:r>
              <a:rPr lang="en-US" sz="3200">
                <a:cs typeface="+mn-cs"/>
              </a:rPr>
              <a:t>man, putting </a:t>
            </a:r>
            <a:r>
              <a:rPr lang="en-US" sz="3200">
                <a:solidFill>
                  <a:srgbClr val="FFFF00"/>
                </a:solidFill>
                <a:cs typeface="+mn-cs"/>
              </a:rPr>
              <a:t>races of </a:t>
            </a:r>
          </a:p>
          <a:p>
            <a:pPr>
              <a:lnSpc>
                <a:spcPct val="95000"/>
              </a:lnSpc>
              <a:defRPr/>
            </a:pPr>
            <a:r>
              <a:rPr lang="en-US" sz="3200">
                <a:solidFill>
                  <a:srgbClr val="FFFF00"/>
                </a:solidFill>
                <a:cs typeface="+mn-cs"/>
              </a:rPr>
              <a:t>creatures upon it, who </a:t>
            </a:r>
          </a:p>
          <a:p>
            <a:pPr>
              <a:lnSpc>
                <a:spcPct val="95000"/>
              </a:lnSpc>
              <a:defRPr/>
            </a:pPr>
            <a:r>
              <a:rPr lang="en-US" sz="3200">
                <a:solidFill>
                  <a:srgbClr val="FFFF00"/>
                </a:solidFill>
                <a:cs typeface="+mn-cs"/>
              </a:rPr>
              <a:t>might die and leave behind the marks</a:t>
            </a:r>
            <a:r>
              <a:rPr lang="en-US" sz="3200">
                <a:cs typeface="+mn-cs"/>
              </a:rPr>
              <a:t> of his handiwork and marvelous skill, before he tried his hand on man.</a:t>
            </a:r>
            <a:r>
              <a:rPr lang="ja-JP" altLang="en-US" sz="3200">
                <a:latin typeface="Arial"/>
                <a:cs typeface="+mn-cs"/>
              </a:rPr>
              <a:t>”</a:t>
            </a:r>
            <a:endParaRPr lang="en-US" sz="3200">
              <a:cs typeface="+mn-cs"/>
            </a:endParaRPr>
          </a:p>
        </p:txBody>
      </p:sp>
      <p:sp>
        <p:nvSpPr>
          <p:cNvPr id="3590149" name="Text Box 5"/>
          <p:cNvSpPr txBox="1">
            <a:spLocks noChangeArrowheads="1"/>
          </p:cNvSpPr>
          <p:nvPr/>
        </p:nvSpPr>
        <p:spPr bwMode="auto">
          <a:xfrm>
            <a:off x="838200" y="5638800"/>
            <a:ext cx="7543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2200">
                <a:cs typeface="Arial" charset="0"/>
              </a:rPr>
              <a:t>C.H. Spurgeon, </a:t>
            </a:r>
            <a:r>
              <a:rPr lang="ja-JP" altLang="en-US" sz="2200">
                <a:latin typeface="Arial"/>
                <a:cs typeface="Arial" charset="0"/>
              </a:rPr>
              <a:t>“</a:t>
            </a:r>
            <a:r>
              <a:rPr lang="en-US" sz="2200">
                <a:cs typeface="Arial" charset="0"/>
              </a:rPr>
              <a:t>Election</a:t>
            </a:r>
            <a:r>
              <a:rPr lang="ja-JP" altLang="en-US" sz="2200">
                <a:latin typeface="Arial"/>
                <a:cs typeface="Arial" charset="0"/>
              </a:rPr>
              <a:t>”</a:t>
            </a:r>
            <a:r>
              <a:rPr lang="en-US" sz="2200">
                <a:cs typeface="Arial" charset="0"/>
              </a:rPr>
              <a:t> (1855),</a:t>
            </a:r>
            <a:r>
              <a:rPr lang="en-US" sz="2200" b="0">
                <a:solidFill>
                  <a:schemeClr val="tx1"/>
                </a:solidFill>
                <a:cs typeface="Arial" charset="0"/>
              </a:rPr>
              <a:t> </a:t>
            </a:r>
            <a:r>
              <a:rPr lang="en-US" sz="2200" i="1">
                <a:cs typeface="Arial" charset="0"/>
              </a:rPr>
              <a:t>The New Park Street Pulpit</a:t>
            </a:r>
            <a:r>
              <a:rPr lang="en-US" sz="2200">
                <a:cs typeface="Arial" charset="0"/>
              </a:rPr>
              <a:t> (Pasadena, TX: Pilgrim Publ. 1990), vol. 1, p. 318.</a:t>
            </a:r>
          </a:p>
        </p:txBody>
      </p:sp>
      <p:pic>
        <p:nvPicPr>
          <p:cNvPr id="251909" name="Picture 6" descr="spurgeon, Charles H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26138" y="685800"/>
            <a:ext cx="2286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7186" name="Rectangle 2"/>
          <p:cNvSpPr>
            <a:spLocks noGrp="1" noChangeArrowheads="1"/>
          </p:cNvSpPr>
          <p:nvPr>
            <p:ph type="title"/>
          </p:nvPr>
        </p:nvSpPr>
        <p:spPr>
          <a:xfrm>
            <a:off x="1066800" y="274638"/>
            <a:ext cx="7620000" cy="1143000"/>
          </a:xfrm>
        </p:spPr>
        <p:txBody>
          <a:bodyPr/>
          <a:lstStyle/>
          <a:p>
            <a:pPr eaLnBrk="1" hangingPunct="1">
              <a:defRPr/>
            </a:pPr>
            <a:r>
              <a:rPr lang="en-US" sz="4800"/>
              <a:t>Operation vs Origin science</a:t>
            </a:r>
          </a:p>
        </p:txBody>
      </p:sp>
      <p:pic>
        <p:nvPicPr>
          <p:cNvPr id="3677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77188" name="Text Box 4"/>
          <p:cNvSpPr txBox="1">
            <a:spLocks noChangeArrowheads="1"/>
          </p:cNvSpPr>
          <p:nvPr/>
        </p:nvSpPr>
        <p:spPr bwMode="auto">
          <a:xfrm>
            <a:off x="685800" y="1276350"/>
            <a:ext cx="8001000" cy="3600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30000"/>
              </a:spcBef>
              <a:defRPr/>
            </a:pPr>
            <a:r>
              <a:rPr lang="en-US" sz="6400">
                <a:solidFill>
                  <a:srgbClr val="FFFF00"/>
                </a:solidFill>
                <a:cs typeface="+mn-cs"/>
              </a:rPr>
              <a:t>Operation</a:t>
            </a:r>
            <a:r>
              <a:rPr lang="en-US" sz="6400">
                <a:cs typeface="+mn-cs"/>
              </a:rPr>
              <a:t> Science</a:t>
            </a:r>
          </a:p>
          <a:p>
            <a:pPr algn="ctr">
              <a:spcBef>
                <a:spcPct val="30000"/>
              </a:spcBef>
              <a:defRPr/>
            </a:pPr>
            <a:r>
              <a:rPr lang="en-US" sz="6400">
                <a:cs typeface="+mn-cs"/>
              </a:rPr>
              <a:t>vs </a:t>
            </a:r>
          </a:p>
          <a:p>
            <a:pPr algn="ctr">
              <a:spcBef>
                <a:spcPct val="30000"/>
              </a:spcBef>
              <a:defRPr/>
            </a:pPr>
            <a:r>
              <a:rPr lang="en-US" sz="6400">
                <a:solidFill>
                  <a:srgbClr val="FFFF00"/>
                </a:solidFill>
                <a:cs typeface="+mn-cs"/>
              </a:rPr>
              <a:t>Origin</a:t>
            </a:r>
            <a:r>
              <a:rPr lang="en-US" sz="6400">
                <a:cs typeface="+mn-cs"/>
              </a:rPr>
              <a:t> Science</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Text Box 2"/>
          <p:cNvSpPr txBox="1">
            <a:spLocks noChangeArrowheads="1"/>
          </p:cNvSpPr>
          <p:nvPr/>
        </p:nvSpPr>
        <p:spPr bwMode="auto">
          <a:xfrm>
            <a:off x="381000" y="4692650"/>
            <a:ext cx="3705225" cy="76358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defRPr/>
            </a:pPr>
            <a:r>
              <a:rPr lang="en-US" dirty="0">
                <a:solidFill>
                  <a:schemeClr val="tx1"/>
                </a:solidFill>
                <a:cs typeface="+mn-cs"/>
              </a:rPr>
              <a:t>C.I. </a:t>
            </a:r>
            <a:r>
              <a:rPr lang="en-US" dirty="0" err="1">
                <a:solidFill>
                  <a:schemeClr val="tx1"/>
                </a:solidFill>
                <a:cs typeface="+mn-cs"/>
              </a:rPr>
              <a:t>Scofield</a:t>
            </a:r>
            <a:r>
              <a:rPr lang="en-US" dirty="0">
                <a:solidFill>
                  <a:schemeClr val="tx1"/>
                </a:solidFill>
                <a:cs typeface="+mn-cs"/>
              </a:rPr>
              <a:t> </a:t>
            </a:r>
          </a:p>
          <a:p>
            <a:pPr algn="ctr">
              <a:lnSpc>
                <a:spcPct val="90000"/>
              </a:lnSpc>
              <a:defRPr/>
            </a:pPr>
            <a:r>
              <a:rPr lang="en-US" dirty="0">
                <a:solidFill>
                  <a:schemeClr val="tx1"/>
                </a:solidFill>
                <a:cs typeface="+mn-cs"/>
              </a:rPr>
              <a:t>(1843-1921) </a:t>
            </a:r>
          </a:p>
        </p:txBody>
      </p:sp>
      <p:pic>
        <p:nvPicPr>
          <p:cNvPr id="253954" name="Picture 3" descr="Scofield, CI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9013" y="685800"/>
            <a:ext cx="2563812"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6292" name="Text Box 4"/>
          <p:cNvSpPr txBox="1">
            <a:spLocks noChangeArrowheads="1"/>
          </p:cNvSpPr>
          <p:nvPr/>
        </p:nvSpPr>
        <p:spPr bwMode="auto">
          <a:xfrm>
            <a:off x="4419600" y="533400"/>
            <a:ext cx="3352800" cy="27717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400">
                <a:solidFill>
                  <a:schemeClr val="tx1"/>
                </a:solidFill>
                <a:cs typeface="+mn-cs"/>
              </a:rPr>
              <a:t>Scofield Reference Bible</a:t>
            </a:r>
          </a:p>
          <a:p>
            <a:pPr algn="ctr">
              <a:defRPr/>
            </a:pPr>
            <a:r>
              <a:rPr lang="en-US" sz="4400">
                <a:solidFill>
                  <a:schemeClr val="tx1"/>
                </a:solidFill>
                <a:cs typeface="+mn-cs"/>
              </a:rPr>
              <a:t>(1909)</a:t>
            </a:r>
          </a:p>
        </p:txBody>
      </p:sp>
      <p:sp>
        <p:nvSpPr>
          <p:cNvPr id="2316293" name="Text Box 5"/>
          <p:cNvSpPr txBox="1">
            <a:spLocks noChangeArrowheads="1"/>
          </p:cNvSpPr>
          <p:nvPr/>
        </p:nvSpPr>
        <p:spPr bwMode="auto">
          <a:xfrm>
            <a:off x="4267200" y="3457575"/>
            <a:ext cx="3581400" cy="7620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400">
                <a:solidFill>
                  <a:srgbClr val="FFFF00"/>
                </a:solidFill>
                <a:cs typeface="+mn-cs"/>
              </a:rPr>
              <a:t>Gap Theory</a:t>
            </a:r>
          </a:p>
        </p:txBody>
      </p:sp>
      <p:sp>
        <p:nvSpPr>
          <p:cNvPr id="2316294" name="Rectangle 6"/>
          <p:cNvSpPr>
            <a:spLocks noGrp="1" noRot="1" noChangeArrowheads="1"/>
          </p:cNvSpPr>
          <p:nvPr>
            <p:ph type="title"/>
          </p:nvPr>
        </p:nvSpPr>
        <p:spPr>
          <a:xfrm>
            <a:off x="457200" y="-914400"/>
            <a:ext cx="8229600" cy="1143000"/>
          </a:xfrm>
        </p:spPr>
        <p:txBody>
          <a:bodyPr/>
          <a:lstStyle/>
          <a:p>
            <a:pPr eaLnBrk="1" hangingPunct="1">
              <a:defRPr/>
            </a:pPr>
            <a:r>
              <a:rPr lang="en-US">
                <a:solidFill>
                  <a:schemeClr val="bg2"/>
                </a:solidFill>
              </a:rPr>
              <a:t>CI Scofield</a:t>
            </a:r>
          </a:p>
        </p:txBody>
      </p:sp>
      <p:sp>
        <p:nvSpPr>
          <p:cNvPr id="2316295" name="Text Box 7"/>
          <p:cNvSpPr txBox="1">
            <a:spLocks noChangeArrowheads="1"/>
          </p:cNvSpPr>
          <p:nvPr/>
        </p:nvSpPr>
        <p:spPr bwMode="auto">
          <a:xfrm>
            <a:off x="3657600" y="4343400"/>
            <a:ext cx="4800600" cy="19208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ja-JP" altLang="en-US" sz="3000">
                <a:solidFill>
                  <a:schemeClr val="tx1"/>
                </a:solidFill>
                <a:latin typeface="Arial"/>
                <a:cs typeface="+mn-cs"/>
              </a:rPr>
              <a:t>“</a:t>
            </a:r>
            <a:r>
              <a:rPr lang="en-US" sz="3000">
                <a:solidFill>
                  <a:schemeClr val="tx1"/>
                </a:solidFill>
                <a:cs typeface="+mn-cs"/>
              </a:rPr>
              <a:t>The first creative act refers to the dateless past, and gives scope for all the geologic ages.</a:t>
            </a:r>
            <a:r>
              <a:rPr lang="ja-JP" altLang="en-US" sz="3000">
                <a:solidFill>
                  <a:schemeClr val="tx1"/>
                </a:solidFill>
                <a:latin typeface="Arial"/>
                <a:cs typeface="+mn-cs"/>
              </a:rPr>
              <a:t>”</a:t>
            </a:r>
            <a:endParaRPr lang="en-US" sz="3000">
              <a:solidFill>
                <a:schemeClr val="tx1"/>
              </a:solidFill>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7010" name="Text Box 2"/>
          <p:cNvSpPr txBox="1">
            <a:spLocks noChangeArrowheads="1"/>
          </p:cNvSpPr>
          <p:nvPr/>
        </p:nvSpPr>
        <p:spPr bwMode="auto">
          <a:xfrm>
            <a:off x="4219575" y="5780088"/>
            <a:ext cx="4772025" cy="1077912"/>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200" dirty="0">
                <a:solidFill>
                  <a:schemeClr val="tx1"/>
                </a:solidFill>
                <a:cs typeface="+mn-cs"/>
              </a:rPr>
              <a:t>Reuben Archer Torrey (1856-1928)</a:t>
            </a:r>
          </a:p>
        </p:txBody>
      </p:sp>
      <p:sp>
        <p:nvSpPr>
          <p:cNvPr id="3627011" name="Text Box 3"/>
          <p:cNvSpPr txBox="1">
            <a:spLocks noChangeArrowheads="1"/>
          </p:cNvSpPr>
          <p:nvPr/>
        </p:nvSpPr>
        <p:spPr bwMode="auto">
          <a:xfrm>
            <a:off x="457200" y="3505200"/>
            <a:ext cx="3581400" cy="12985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0000"/>
              </a:lnSpc>
              <a:spcBef>
                <a:spcPct val="50000"/>
              </a:spcBef>
              <a:defRPr/>
            </a:pPr>
            <a:r>
              <a:rPr lang="en-US" sz="4400" dirty="0">
                <a:solidFill>
                  <a:srgbClr val="FFFF00"/>
                </a:solidFill>
                <a:cs typeface="+mn-cs"/>
              </a:rPr>
              <a:t>Old-earth views</a:t>
            </a:r>
          </a:p>
        </p:txBody>
      </p:sp>
      <p:pic>
        <p:nvPicPr>
          <p:cNvPr id="256003" name="Picture 4" descr="Torrey, R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2975" y="0"/>
            <a:ext cx="393382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7013" name="Text Box 5"/>
          <p:cNvSpPr txBox="1">
            <a:spLocks noChangeArrowheads="1"/>
          </p:cNvSpPr>
          <p:nvPr/>
        </p:nvSpPr>
        <p:spPr bwMode="auto">
          <a:xfrm>
            <a:off x="0" y="1371600"/>
            <a:ext cx="4572000" cy="1676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5000"/>
              </a:lnSpc>
              <a:defRPr/>
            </a:pPr>
            <a:r>
              <a:rPr lang="en-US" sz="3600" dirty="0">
                <a:solidFill>
                  <a:schemeClr val="tx1"/>
                </a:solidFill>
                <a:cs typeface="Arial" charset="0"/>
              </a:rPr>
              <a:t>R. A. Torrey, ed., </a:t>
            </a:r>
            <a:br>
              <a:rPr lang="en-US" sz="3600" dirty="0">
                <a:solidFill>
                  <a:schemeClr val="tx1"/>
                </a:solidFill>
                <a:cs typeface="Arial" charset="0"/>
              </a:rPr>
            </a:br>
            <a:r>
              <a:rPr lang="en-US" sz="3600" i="1" dirty="0">
                <a:solidFill>
                  <a:schemeClr val="tx1"/>
                </a:solidFill>
                <a:cs typeface="Arial" charset="0"/>
              </a:rPr>
              <a:t>The Fundamentals </a:t>
            </a:r>
            <a:br>
              <a:rPr lang="en-US" sz="3600" i="1" dirty="0">
                <a:solidFill>
                  <a:schemeClr val="tx1"/>
                </a:solidFill>
                <a:cs typeface="Arial" charset="0"/>
              </a:rPr>
            </a:br>
            <a:r>
              <a:rPr lang="en-US" sz="3600" dirty="0">
                <a:solidFill>
                  <a:schemeClr val="tx1"/>
                </a:solidFill>
                <a:cs typeface="Arial" charset="0"/>
              </a:rPr>
              <a:t>(12 vol., 1910)</a:t>
            </a:r>
          </a:p>
        </p:txBody>
      </p:sp>
      <p:sp>
        <p:nvSpPr>
          <p:cNvPr id="3627014" name="Rectangle 6"/>
          <p:cNvSpPr>
            <a:spLocks noGrp="1" noRot="1" noChangeArrowheads="1"/>
          </p:cNvSpPr>
          <p:nvPr>
            <p:ph type="title"/>
          </p:nvPr>
        </p:nvSpPr>
        <p:spPr>
          <a:xfrm>
            <a:off x="457200" y="-990600"/>
            <a:ext cx="8229600" cy="1143000"/>
          </a:xfrm>
        </p:spPr>
        <p:txBody>
          <a:bodyPr/>
          <a:lstStyle/>
          <a:p>
            <a:pPr eaLnBrk="1" hangingPunct="1">
              <a:defRPr/>
            </a:pPr>
            <a:r>
              <a:rPr lang="en-US">
                <a:solidFill>
                  <a:schemeClr val="bg2"/>
                </a:solidFill>
              </a:rPr>
              <a:t>RA Torrey</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1090" name="Rectangle 2"/>
          <p:cNvSpPr>
            <a:spLocks noGrp="1" noChangeArrowheads="1"/>
          </p:cNvSpPr>
          <p:nvPr>
            <p:ph type="title"/>
          </p:nvPr>
        </p:nvSpPr>
        <p:spPr/>
        <p:txBody>
          <a:bodyPr/>
          <a:lstStyle/>
          <a:p>
            <a:pPr eaLnBrk="1" hangingPunct="1">
              <a:defRPr/>
            </a:pPr>
            <a:r>
              <a:rPr lang="en-US"/>
              <a:t>Presbyterian slippery slide</a:t>
            </a:r>
          </a:p>
        </p:txBody>
      </p:sp>
      <p:sp>
        <p:nvSpPr>
          <p:cNvPr id="2521091" name="Text Box 3"/>
          <p:cNvSpPr txBox="1">
            <a:spLocks noChangeArrowheads="1"/>
          </p:cNvSpPr>
          <p:nvPr/>
        </p:nvSpPr>
        <p:spPr bwMode="auto">
          <a:xfrm>
            <a:off x="1676400" y="1111250"/>
            <a:ext cx="57912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Charles Hodge (1779- 1878)</a:t>
            </a:r>
          </a:p>
          <a:p>
            <a:pPr algn="ctr">
              <a:defRPr/>
            </a:pPr>
            <a:r>
              <a:rPr lang="en-US" sz="3000">
                <a:solidFill>
                  <a:srgbClr val="FFFF00"/>
                </a:solidFill>
                <a:cs typeface="Arial" charset="0"/>
              </a:rPr>
              <a:t>  Old-Earth</a:t>
            </a:r>
          </a:p>
        </p:txBody>
      </p:sp>
      <p:sp>
        <p:nvSpPr>
          <p:cNvPr id="2521092" name="Text Box 4"/>
          <p:cNvSpPr txBox="1">
            <a:spLocks noChangeArrowheads="1"/>
          </p:cNvSpPr>
          <p:nvPr/>
        </p:nvSpPr>
        <p:spPr bwMode="auto">
          <a:xfrm>
            <a:off x="2209800" y="2422525"/>
            <a:ext cx="47244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A.A. Hodge (1823-1886)</a:t>
            </a:r>
          </a:p>
          <a:p>
            <a:pPr algn="ctr">
              <a:defRPr/>
            </a:pPr>
            <a:r>
              <a:rPr lang="en-US" sz="3000">
                <a:cs typeface="Arial" charset="0"/>
              </a:rPr>
              <a:t>  </a:t>
            </a:r>
            <a:r>
              <a:rPr lang="en-US" sz="3000">
                <a:solidFill>
                  <a:srgbClr val="FFFF00"/>
                </a:solidFill>
                <a:cs typeface="Arial" charset="0"/>
              </a:rPr>
              <a:t>Theistic Evolution??</a:t>
            </a:r>
          </a:p>
        </p:txBody>
      </p:sp>
      <p:sp>
        <p:nvSpPr>
          <p:cNvPr id="2521093" name="Text Box 5"/>
          <p:cNvSpPr txBox="1">
            <a:spLocks noChangeArrowheads="1"/>
          </p:cNvSpPr>
          <p:nvPr/>
        </p:nvSpPr>
        <p:spPr bwMode="auto">
          <a:xfrm>
            <a:off x="1676400" y="3870325"/>
            <a:ext cx="5715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B.B. Warfield (1851-1921)</a:t>
            </a:r>
          </a:p>
          <a:p>
            <a:pPr algn="ctr">
              <a:defRPr/>
            </a:pPr>
            <a:r>
              <a:rPr lang="en-US" sz="3000">
                <a:cs typeface="Arial" charset="0"/>
              </a:rPr>
              <a:t>  </a:t>
            </a:r>
            <a:r>
              <a:rPr lang="en-US" sz="3000">
                <a:solidFill>
                  <a:srgbClr val="FFFF00"/>
                </a:solidFill>
                <a:cs typeface="Arial" charset="0"/>
              </a:rPr>
              <a:t>Theistic Evolution?</a:t>
            </a:r>
          </a:p>
        </p:txBody>
      </p:sp>
      <p:sp>
        <p:nvSpPr>
          <p:cNvPr id="2521094" name="Text Box 6"/>
          <p:cNvSpPr txBox="1">
            <a:spLocks noChangeArrowheads="1"/>
          </p:cNvSpPr>
          <p:nvPr/>
        </p:nvSpPr>
        <p:spPr bwMode="auto">
          <a:xfrm>
            <a:off x="0" y="30480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dirty="0">
                <a:solidFill>
                  <a:srgbClr val="FF66FF"/>
                </a:solidFill>
                <a:cs typeface="Arial" charset="0"/>
              </a:rPr>
              <a:t>Princeton Seminary</a:t>
            </a:r>
          </a:p>
        </p:txBody>
      </p:sp>
      <p:sp>
        <p:nvSpPr>
          <p:cNvPr id="2521095" name="Line 7"/>
          <p:cNvSpPr>
            <a:spLocks noChangeShapeType="1"/>
          </p:cNvSpPr>
          <p:nvPr/>
        </p:nvSpPr>
        <p:spPr bwMode="auto">
          <a:xfrm>
            <a:off x="4572000" y="2041525"/>
            <a:ext cx="0" cy="533400"/>
          </a:xfrm>
          <a:prstGeom prst="line">
            <a:avLst/>
          </a:prstGeom>
          <a:noFill/>
          <a:ln w="114300">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21096" name="Line 8"/>
          <p:cNvSpPr>
            <a:spLocks noChangeShapeType="1"/>
          </p:cNvSpPr>
          <p:nvPr/>
        </p:nvSpPr>
        <p:spPr bwMode="auto">
          <a:xfrm>
            <a:off x="4572000" y="3413125"/>
            <a:ext cx="0" cy="533400"/>
          </a:xfrm>
          <a:prstGeom prst="line">
            <a:avLst/>
          </a:prstGeom>
          <a:noFill/>
          <a:ln w="114300">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258056" name="Picture 9" descr="Hodge, Charles 2"/>
          <p:cNvPicPr>
            <a:picLocks noChangeAspect="1" noChangeArrowheads="1"/>
          </p:cNvPicPr>
          <p:nvPr/>
        </p:nvPicPr>
        <p:blipFill>
          <a:blip r:embed="rId3" cstate="screen">
            <a:extLst>
              <a:ext uri="{28A0092B-C50C-407E-A947-70E740481C1C}">
                <a14:useLocalDpi xmlns:a14="http://schemas.microsoft.com/office/drawing/2010/main"/>
              </a:ext>
            </a:extLst>
          </a:blip>
          <a:srcRect l="26584" t="9694" r="22969" b="51318"/>
          <a:stretch>
            <a:fillRect/>
          </a:stretch>
        </p:blipFill>
        <p:spPr bwMode="auto">
          <a:xfrm>
            <a:off x="7162800" y="457200"/>
            <a:ext cx="1828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1098" name="Picture 10" descr="Hodge, A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752600"/>
            <a:ext cx="19050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1099" name="Picture 11" descr="Warfield, 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4688" y="3276600"/>
            <a:ext cx="196691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21095"/>
                                        </p:tgtEl>
                                        <p:attrNameLst>
                                          <p:attrName>style.visibility</p:attrName>
                                        </p:attrNameLst>
                                      </p:cBhvr>
                                      <p:to>
                                        <p:strVal val="visible"/>
                                      </p:to>
                                    </p:set>
                                    <p:animEffect transition="in" filter="wipe(up)">
                                      <p:cBhvr>
                                        <p:cTn id="7" dur="500"/>
                                        <p:tgtEl>
                                          <p:spTgt spid="252109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21092"/>
                                        </p:tgtEl>
                                        <p:attrNameLst>
                                          <p:attrName>style.visibility</p:attrName>
                                        </p:attrNameLst>
                                      </p:cBhvr>
                                      <p:to>
                                        <p:strVal val="visible"/>
                                      </p:to>
                                    </p:set>
                                    <p:animEffect transition="in" filter="wipe(up)">
                                      <p:cBhvr>
                                        <p:cTn id="11" dur="500"/>
                                        <p:tgtEl>
                                          <p:spTgt spid="2521092"/>
                                        </p:tgtEl>
                                      </p:cBhvr>
                                    </p:animEffec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2521098"/>
                                        </p:tgtEl>
                                        <p:attrNameLst>
                                          <p:attrName>style.visibility</p:attrName>
                                        </p:attrNameLst>
                                      </p:cBhvr>
                                      <p:to>
                                        <p:strVal val="visible"/>
                                      </p:to>
                                    </p:set>
                                    <p:anim calcmode="lin" valueType="num">
                                      <p:cBhvr>
                                        <p:cTn id="15" dur="500" fill="hold"/>
                                        <p:tgtEl>
                                          <p:spTgt spid="2521098"/>
                                        </p:tgtEl>
                                        <p:attrNameLst>
                                          <p:attrName>ppt_w</p:attrName>
                                        </p:attrNameLst>
                                      </p:cBhvr>
                                      <p:tavLst>
                                        <p:tav tm="0">
                                          <p:val>
                                            <p:fltVal val="0"/>
                                          </p:val>
                                        </p:tav>
                                        <p:tav tm="100000">
                                          <p:val>
                                            <p:strVal val="#ppt_w"/>
                                          </p:val>
                                        </p:tav>
                                      </p:tavLst>
                                    </p:anim>
                                    <p:anim calcmode="lin" valueType="num">
                                      <p:cBhvr>
                                        <p:cTn id="16" dur="500" fill="hold"/>
                                        <p:tgtEl>
                                          <p:spTgt spid="2521098"/>
                                        </p:tgtEl>
                                        <p:attrNameLst>
                                          <p:attrName>ppt_h</p:attrName>
                                        </p:attrNameLst>
                                      </p:cBhvr>
                                      <p:tavLst>
                                        <p:tav tm="0">
                                          <p:val>
                                            <p:fltVal val="0"/>
                                          </p:val>
                                        </p:tav>
                                        <p:tav tm="100000">
                                          <p:val>
                                            <p:strVal val="#ppt_h"/>
                                          </p:val>
                                        </p:tav>
                                      </p:tavLst>
                                    </p:anim>
                                    <p:animEffect transition="in" filter="fade">
                                      <p:cBhvr>
                                        <p:cTn id="17" dur="500"/>
                                        <p:tgtEl>
                                          <p:spTgt spid="25210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521096"/>
                                        </p:tgtEl>
                                        <p:attrNameLst>
                                          <p:attrName>style.visibility</p:attrName>
                                        </p:attrNameLst>
                                      </p:cBhvr>
                                      <p:to>
                                        <p:strVal val="visible"/>
                                      </p:to>
                                    </p:set>
                                    <p:animEffect transition="in" filter="wipe(up)">
                                      <p:cBhvr>
                                        <p:cTn id="22" dur="500"/>
                                        <p:tgtEl>
                                          <p:spTgt spid="2521096"/>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521093"/>
                                        </p:tgtEl>
                                        <p:attrNameLst>
                                          <p:attrName>style.visibility</p:attrName>
                                        </p:attrNameLst>
                                      </p:cBhvr>
                                      <p:to>
                                        <p:strVal val="visible"/>
                                      </p:to>
                                    </p:set>
                                    <p:animEffect transition="in" filter="wipe(up)">
                                      <p:cBhvr>
                                        <p:cTn id="26" dur="500"/>
                                        <p:tgtEl>
                                          <p:spTgt spid="2521093"/>
                                        </p:tgtEl>
                                      </p:cBhvr>
                                    </p:animEffect>
                                  </p:childTnLst>
                                </p:cTn>
                              </p:par>
                            </p:childTnLst>
                          </p:cTn>
                        </p:par>
                        <p:par>
                          <p:cTn id="27" fill="hold" nodeType="afterGroup">
                            <p:stCondLst>
                              <p:cond delay="1000"/>
                            </p:stCondLst>
                            <p:childTnLst>
                              <p:par>
                                <p:cTn id="28" presetID="53" presetClass="entr" presetSubtype="0" fill="hold" nodeType="afterEffect">
                                  <p:stCondLst>
                                    <p:cond delay="0"/>
                                  </p:stCondLst>
                                  <p:childTnLst>
                                    <p:set>
                                      <p:cBhvr>
                                        <p:cTn id="29" dur="1" fill="hold">
                                          <p:stCondLst>
                                            <p:cond delay="0"/>
                                          </p:stCondLst>
                                        </p:cTn>
                                        <p:tgtEl>
                                          <p:spTgt spid="2521099"/>
                                        </p:tgtEl>
                                        <p:attrNameLst>
                                          <p:attrName>style.visibility</p:attrName>
                                        </p:attrNameLst>
                                      </p:cBhvr>
                                      <p:to>
                                        <p:strVal val="visible"/>
                                      </p:to>
                                    </p:set>
                                    <p:anim calcmode="lin" valueType="num">
                                      <p:cBhvr>
                                        <p:cTn id="30" dur="500" fill="hold"/>
                                        <p:tgtEl>
                                          <p:spTgt spid="2521099"/>
                                        </p:tgtEl>
                                        <p:attrNameLst>
                                          <p:attrName>ppt_w</p:attrName>
                                        </p:attrNameLst>
                                      </p:cBhvr>
                                      <p:tavLst>
                                        <p:tav tm="0">
                                          <p:val>
                                            <p:fltVal val="0"/>
                                          </p:val>
                                        </p:tav>
                                        <p:tav tm="100000">
                                          <p:val>
                                            <p:strVal val="#ppt_w"/>
                                          </p:val>
                                        </p:tav>
                                      </p:tavLst>
                                    </p:anim>
                                    <p:anim calcmode="lin" valueType="num">
                                      <p:cBhvr>
                                        <p:cTn id="31" dur="500" fill="hold"/>
                                        <p:tgtEl>
                                          <p:spTgt spid="2521099"/>
                                        </p:tgtEl>
                                        <p:attrNameLst>
                                          <p:attrName>ppt_h</p:attrName>
                                        </p:attrNameLst>
                                      </p:cBhvr>
                                      <p:tavLst>
                                        <p:tav tm="0">
                                          <p:val>
                                            <p:fltVal val="0"/>
                                          </p:val>
                                        </p:tav>
                                        <p:tav tm="100000">
                                          <p:val>
                                            <p:strVal val="#ppt_h"/>
                                          </p:val>
                                        </p:tav>
                                      </p:tavLst>
                                    </p:anim>
                                    <p:animEffect transition="in" filter="fade">
                                      <p:cBhvr>
                                        <p:cTn id="32" dur="500"/>
                                        <p:tgtEl>
                                          <p:spTgt spid="252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1092" grpId="0"/>
      <p:bldP spid="252109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82" name="Rectangle 2"/>
          <p:cNvSpPr>
            <a:spLocks noGrp="1" noChangeArrowheads="1"/>
          </p:cNvSpPr>
          <p:nvPr>
            <p:ph type="title"/>
          </p:nvPr>
        </p:nvSpPr>
        <p:spPr/>
        <p:txBody>
          <a:bodyPr/>
          <a:lstStyle/>
          <a:p>
            <a:pPr eaLnBrk="1" hangingPunct="1">
              <a:defRPr/>
            </a:pPr>
            <a:r>
              <a:rPr lang="en-AU"/>
              <a:t>Farewell to God</a:t>
            </a:r>
          </a:p>
        </p:txBody>
      </p:sp>
      <p:pic>
        <p:nvPicPr>
          <p:cNvPr id="260098" name="Picture 3" descr="Farewell to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0"/>
            <a:ext cx="8713787" cy="697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24484" name="Group 4"/>
          <p:cNvGrpSpPr>
            <a:grpSpLocks/>
          </p:cNvGrpSpPr>
          <p:nvPr/>
        </p:nvGrpSpPr>
        <p:grpSpPr bwMode="auto">
          <a:xfrm>
            <a:off x="179388" y="-4763"/>
            <a:ext cx="5184775" cy="3357563"/>
            <a:chOff x="113" y="0"/>
            <a:chExt cx="3266" cy="2115"/>
          </a:xfrm>
        </p:grpSpPr>
        <p:sp>
          <p:nvSpPr>
            <p:cNvPr id="2324485" name="Rectangle 5"/>
            <p:cNvSpPr>
              <a:spLocks noChangeArrowheads="1"/>
            </p:cNvSpPr>
            <p:nvPr/>
          </p:nvSpPr>
          <p:spPr bwMode="auto">
            <a:xfrm>
              <a:off x="113" y="0"/>
              <a:ext cx="3266" cy="11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24486" name="Rectangle 6"/>
            <p:cNvSpPr>
              <a:spLocks noChangeArrowheads="1"/>
            </p:cNvSpPr>
            <p:nvPr/>
          </p:nvSpPr>
          <p:spPr bwMode="auto">
            <a:xfrm>
              <a:off x="113" y="1117"/>
              <a:ext cx="1179" cy="99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2324487" name="Text Box 7"/>
          <p:cNvSpPr txBox="1">
            <a:spLocks noChangeArrowheads="1"/>
          </p:cNvSpPr>
          <p:nvPr/>
        </p:nvSpPr>
        <p:spPr bwMode="auto">
          <a:xfrm>
            <a:off x="4191000" y="6172200"/>
            <a:ext cx="3200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3600">
                <a:solidFill>
                  <a:schemeClr val="tx1"/>
                </a:solidFill>
                <a:cs typeface="+mn-cs"/>
              </a:rPr>
              <a:t>1915-2001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2324484"/>
                                        </p:tgtEl>
                                      </p:cBhvr>
                                    </p:animEffect>
                                    <p:set>
                                      <p:cBhvr>
                                        <p:cTn id="7" dur="1" fill="hold">
                                          <p:stCondLst>
                                            <p:cond delay="499"/>
                                          </p:stCondLst>
                                        </p:cTn>
                                        <p:tgtEl>
                                          <p:spTgt spid="2324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Rectangle 2"/>
          <p:cNvSpPr>
            <a:spLocks noGrp="1" noChangeArrowheads="1"/>
          </p:cNvSpPr>
          <p:nvPr>
            <p:ph type="title"/>
          </p:nvPr>
        </p:nvSpPr>
        <p:spPr/>
        <p:txBody>
          <a:bodyPr/>
          <a:lstStyle/>
          <a:p>
            <a:pPr eaLnBrk="1" hangingPunct="1">
              <a:defRPr/>
            </a:pPr>
            <a:r>
              <a:rPr lang="en-US"/>
              <a:t>Q 815 Templeton</a:t>
            </a:r>
          </a:p>
        </p:txBody>
      </p:sp>
      <p:pic>
        <p:nvPicPr>
          <p:cNvPr id="26214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914400" y="682625"/>
            <a:ext cx="7315200" cy="45894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600" dirty="0">
                <a:cs typeface="Arial" charset="0"/>
              </a:rPr>
              <a:t>"I believe that there is </a:t>
            </a:r>
          </a:p>
          <a:p>
            <a:pPr>
              <a:lnSpc>
                <a:spcPct val="90000"/>
              </a:lnSpc>
              <a:defRPr/>
            </a:pPr>
            <a:r>
              <a:rPr lang="en-US" sz="3600" dirty="0">
                <a:cs typeface="Arial" charset="0"/>
              </a:rPr>
              <a:t>no supreme being </a:t>
            </a:r>
          </a:p>
          <a:p>
            <a:pPr>
              <a:lnSpc>
                <a:spcPct val="90000"/>
              </a:lnSpc>
              <a:defRPr/>
            </a:pPr>
            <a:r>
              <a:rPr lang="en-US" sz="3600" dirty="0">
                <a:cs typeface="Arial" charset="0"/>
              </a:rPr>
              <a:t>with human attributes </a:t>
            </a:r>
          </a:p>
          <a:p>
            <a:pPr>
              <a:lnSpc>
                <a:spcPct val="90000"/>
              </a:lnSpc>
              <a:defRPr/>
            </a:pPr>
            <a:r>
              <a:rPr lang="en-US" sz="3600" dirty="0">
                <a:cs typeface="Arial" charset="0"/>
              </a:rPr>
              <a:t>-- no God in the </a:t>
            </a:r>
          </a:p>
          <a:p>
            <a:pPr>
              <a:lnSpc>
                <a:spcPct val="90000"/>
              </a:lnSpc>
              <a:defRPr/>
            </a:pPr>
            <a:r>
              <a:rPr lang="en-US" sz="3600" dirty="0">
                <a:cs typeface="Arial" charset="0"/>
              </a:rPr>
              <a:t>biblical sense -- but </a:t>
            </a:r>
          </a:p>
          <a:p>
            <a:pPr>
              <a:lnSpc>
                <a:spcPct val="90000"/>
              </a:lnSpc>
              <a:defRPr/>
            </a:pPr>
            <a:r>
              <a:rPr lang="en-US" sz="3600" dirty="0">
                <a:cs typeface="Arial" charset="0"/>
              </a:rPr>
              <a:t>that life is the result of timeless evolutionary forces, having reached its present transient state over millions of years."</a:t>
            </a:r>
          </a:p>
        </p:txBody>
      </p:sp>
      <p:sp>
        <p:nvSpPr>
          <p:cNvPr id="2326533" name="Text Box 5"/>
          <p:cNvSpPr txBox="1">
            <a:spLocks noChangeArrowheads="1"/>
          </p:cNvSpPr>
          <p:nvPr/>
        </p:nvSpPr>
        <p:spPr bwMode="auto">
          <a:xfrm>
            <a:off x="914400" y="5394325"/>
            <a:ext cx="7315200" cy="7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2500">
                <a:cs typeface="Arial" charset="0"/>
              </a:rPr>
              <a:t>Charles Templeton, </a:t>
            </a:r>
            <a:r>
              <a:rPr lang="en-US" sz="2500" i="1">
                <a:cs typeface="Arial" charset="0"/>
              </a:rPr>
              <a:t>Farewell to God </a:t>
            </a:r>
            <a:r>
              <a:rPr lang="en-US" sz="2500">
                <a:cs typeface="Arial" charset="0"/>
              </a:rPr>
              <a:t> (Toronto:</a:t>
            </a:r>
            <a:r>
              <a:rPr lang="en-US" sz="2500" b="0">
                <a:solidFill>
                  <a:schemeClr val="tx1"/>
                </a:solidFill>
                <a:cs typeface="Arial" charset="0"/>
              </a:rPr>
              <a:t> </a:t>
            </a:r>
            <a:r>
              <a:rPr lang="en-US" sz="2500">
                <a:cs typeface="Arial" charset="0"/>
              </a:rPr>
              <a:t>McClelland &amp; Stewart, 1996), p. 232. </a:t>
            </a:r>
          </a:p>
        </p:txBody>
      </p:sp>
      <p:pic>
        <p:nvPicPr>
          <p:cNvPr id="262149" name="Picture 6" descr="Farewell to 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86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8" name="Rectangle 2"/>
          <p:cNvSpPr>
            <a:spLocks noGrp="1" noChangeArrowheads="1"/>
          </p:cNvSpPr>
          <p:nvPr>
            <p:ph type="title"/>
          </p:nvPr>
        </p:nvSpPr>
        <p:spPr/>
        <p:txBody>
          <a:bodyPr/>
          <a:lstStyle/>
          <a:p>
            <a:pPr eaLnBrk="1" hangingPunct="1">
              <a:defRPr/>
            </a:pPr>
            <a:r>
              <a:rPr lang="en-US"/>
              <a:t>Presbyterian slippery slide</a:t>
            </a:r>
          </a:p>
        </p:txBody>
      </p:sp>
      <p:sp>
        <p:nvSpPr>
          <p:cNvPr id="2328579" name="Text Box 3"/>
          <p:cNvSpPr txBox="1">
            <a:spLocks noChangeArrowheads="1"/>
          </p:cNvSpPr>
          <p:nvPr/>
        </p:nvSpPr>
        <p:spPr bwMode="auto">
          <a:xfrm>
            <a:off x="1676400" y="1111250"/>
            <a:ext cx="57912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Charles Hodge (1779- 1878)</a:t>
            </a:r>
          </a:p>
          <a:p>
            <a:pPr algn="ctr">
              <a:defRPr/>
            </a:pPr>
            <a:r>
              <a:rPr lang="en-US" sz="3000">
                <a:solidFill>
                  <a:srgbClr val="FFFF00"/>
                </a:solidFill>
                <a:cs typeface="Arial" charset="0"/>
              </a:rPr>
              <a:t>  Old-Earth</a:t>
            </a:r>
          </a:p>
        </p:txBody>
      </p:sp>
      <p:sp>
        <p:nvSpPr>
          <p:cNvPr id="2328580" name="Text Box 4"/>
          <p:cNvSpPr txBox="1">
            <a:spLocks noChangeArrowheads="1"/>
          </p:cNvSpPr>
          <p:nvPr/>
        </p:nvSpPr>
        <p:spPr bwMode="auto">
          <a:xfrm>
            <a:off x="2209800" y="2422525"/>
            <a:ext cx="47244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A.A. Hodge (1823-1886)</a:t>
            </a:r>
          </a:p>
          <a:p>
            <a:pPr algn="ctr">
              <a:defRPr/>
            </a:pPr>
            <a:r>
              <a:rPr lang="en-US" sz="3000">
                <a:cs typeface="Arial" charset="0"/>
              </a:rPr>
              <a:t>  </a:t>
            </a:r>
            <a:r>
              <a:rPr lang="en-US" sz="3000">
                <a:solidFill>
                  <a:srgbClr val="FFFF00"/>
                </a:solidFill>
                <a:cs typeface="Arial" charset="0"/>
              </a:rPr>
              <a:t>Theistic Evolution??</a:t>
            </a:r>
          </a:p>
        </p:txBody>
      </p:sp>
      <p:sp>
        <p:nvSpPr>
          <p:cNvPr id="2328581" name="Text Box 5"/>
          <p:cNvSpPr txBox="1">
            <a:spLocks noChangeArrowheads="1"/>
          </p:cNvSpPr>
          <p:nvPr/>
        </p:nvSpPr>
        <p:spPr bwMode="auto">
          <a:xfrm>
            <a:off x="1676400" y="3870325"/>
            <a:ext cx="5715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B.B. Warfield (1851-1921)</a:t>
            </a:r>
          </a:p>
          <a:p>
            <a:pPr algn="ctr">
              <a:defRPr/>
            </a:pPr>
            <a:r>
              <a:rPr lang="en-US" sz="3000">
                <a:cs typeface="Arial" charset="0"/>
              </a:rPr>
              <a:t>  </a:t>
            </a:r>
            <a:r>
              <a:rPr lang="en-US" sz="3000">
                <a:solidFill>
                  <a:srgbClr val="FFFF00"/>
                </a:solidFill>
                <a:cs typeface="Arial" charset="0"/>
              </a:rPr>
              <a:t>Theistic Evolution?</a:t>
            </a:r>
          </a:p>
        </p:txBody>
      </p:sp>
      <p:sp>
        <p:nvSpPr>
          <p:cNvPr id="2328582" name="Text Box 6"/>
          <p:cNvSpPr txBox="1">
            <a:spLocks noChangeArrowheads="1"/>
          </p:cNvSpPr>
          <p:nvPr/>
        </p:nvSpPr>
        <p:spPr bwMode="auto">
          <a:xfrm>
            <a:off x="0" y="30480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dirty="0">
                <a:solidFill>
                  <a:srgbClr val="FF66FF"/>
                </a:solidFill>
                <a:cs typeface="Arial" charset="0"/>
              </a:rPr>
              <a:t>Princeton Seminary</a:t>
            </a:r>
          </a:p>
        </p:txBody>
      </p:sp>
      <p:sp>
        <p:nvSpPr>
          <p:cNvPr id="2328583" name="Line 7"/>
          <p:cNvSpPr>
            <a:spLocks noChangeShapeType="1"/>
          </p:cNvSpPr>
          <p:nvPr/>
        </p:nvSpPr>
        <p:spPr bwMode="auto">
          <a:xfrm>
            <a:off x="4572000" y="2041525"/>
            <a:ext cx="0" cy="533400"/>
          </a:xfrm>
          <a:prstGeom prst="line">
            <a:avLst/>
          </a:prstGeom>
          <a:noFill/>
          <a:ln w="114300">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8584" name="Line 8"/>
          <p:cNvSpPr>
            <a:spLocks noChangeShapeType="1"/>
          </p:cNvSpPr>
          <p:nvPr/>
        </p:nvSpPr>
        <p:spPr bwMode="auto">
          <a:xfrm>
            <a:off x="4572000" y="3413125"/>
            <a:ext cx="0" cy="533400"/>
          </a:xfrm>
          <a:prstGeom prst="line">
            <a:avLst/>
          </a:prstGeom>
          <a:noFill/>
          <a:ln w="114300">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28585" name="Text Box 9"/>
          <p:cNvSpPr txBox="1">
            <a:spLocks noChangeArrowheads="1"/>
          </p:cNvSpPr>
          <p:nvPr/>
        </p:nvSpPr>
        <p:spPr bwMode="auto">
          <a:xfrm>
            <a:off x="1143000" y="5241925"/>
            <a:ext cx="68580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000">
                <a:cs typeface="Arial" charset="0"/>
              </a:rPr>
              <a:t>Charles Templeton (at P.S. 1940s)</a:t>
            </a:r>
          </a:p>
          <a:p>
            <a:pPr algn="ctr">
              <a:defRPr/>
            </a:pPr>
            <a:r>
              <a:rPr lang="en-US" sz="3000">
                <a:cs typeface="Arial" charset="0"/>
              </a:rPr>
              <a:t>  </a:t>
            </a:r>
            <a:r>
              <a:rPr lang="en-US" sz="3000">
                <a:solidFill>
                  <a:srgbClr val="FFFF00"/>
                </a:solidFill>
                <a:cs typeface="Arial" charset="0"/>
              </a:rPr>
              <a:t>Apostate</a:t>
            </a:r>
          </a:p>
        </p:txBody>
      </p:sp>
      <p:sp>
        <p:nvSpPr>
          <p:cNvPr id="2328586" name="Line 10"/>
          <p:cNvSpPr>
            <a:spLocks noChangeShapeType="1"/>
          </p:cNvSpPr>
          <p:nvPr/>
        </p:nvSpPr>
        <p:spPr bwMode="auto">
          <a:xfrm>
            <a:off x="4572000" y="4784725"/>
            <a:ext cx="0" cy="533400"/>
          </a:xfrm>
          <a:prstGeom prst="line">
            <a:avLst/>
          </a:prstGeom>
          <a:noFill/>
          <a:ln w="114300">
            <a:solidFill>
              <a:srgbClr val="FF66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28583"/>
                                        </p:tgtEl>
                                        <p:attrNameLst>
                                          <p:attrName>style.visibility</p:attrName>
                                        </p:attrNameLst>
                                      </p:cBhvr>
                                      <p:to>
                                        <p:strVal val="visible"/>
                                      </p:to>
                                    </p:set>
                                    <p:animEffect transition="in" filter="wipe(up)">
                                      <p:cBhvr>
                                        <p:cTn id="7" dur="500"/>
                                        <p:tgtEl>
                                          <p:spTgt spid="232858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28580"/>
                                        </p:tgtEl>
                                        <p:attrNameLst>
                                          <p:attrName>style.visibility</p:attrName>
                                        </p:attrNameLst>
                                      </p:cBhvr>
                                      <p:to>
                                        <p:strVal val="visible"/>
                                      </p:to>
                                    </p:set>
                                    <p:animEffect transition="in" filter="wipe(up)">
                                      <p:cBhvr>
                                        <p:cTn id="11" dur="500"/>
                                        <p:tgtEl>
                                          <p:spTgt spid="232858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328584"/>
                                        </p:tgtEl>
                                        <p:attrNameLst>
                                          <p:attrName>style.visibility</p:attrName>
                                        </p:attrNameLst>
                                      </p:cBhvr>
                                      <p:to>
                                        <p:strVal val="visible"/>
                                      </p:to>
                                    </p:set>
                                    <p:animEffect transition="in" filter="wipe(up)">
                                      <p:cBhvr>
                                        <p:cTn id="16" dur="500"/>
                                        <p:tgtEl>
                                          <p:spTgt spid="2328584"/>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328581"/>
                                        </p:tgtEl>
                                        <p:attrNameLst>
                                          <p:attrName>style.visibility</p:attrName>
                                        </p:attrNameLst>
                                      </p:cBhvr>
                                      <p:to>
                                        <p:strVal val="visible"/>
                                      </p:to>
                                    </p:set>
                                    <p:animEffect transition="in" filter="wipe(up)">
                                      <p:cBhvr>
                                        <p:cTn id="20" dur="500"/>
                                        <p:tgtEl>
                                          <p:spTgt spid="23285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2328586"/>
                                        </p:tgtEl>
                                        <p:attrNameLst>
                                          <p:attrName>style.visibility</p:attrName>
                                        </p:attrNameLst>
                                      </p:cBhvr>
                                      <p:to>
                                        <p:strVal val="visible"/>
                                      </p:to>
                                    </p:set>
                                    <p:animEffect transition="in" filter="wipe(up)">
                                      <p:cBhvr>
                                        <p:cTn id="25" dur="500"/>
                                        <p:tgtEl>
                                          <p:spTgt spid="2328586"/>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2328585"/>
                                        </p:tgtEl>
                                        <p:attrNameLst>
                                          <p:attrName>style.visibility</p:attrName>
                                        </p:attrNameLst>
                                      </p:cBhvr>
                                      <p:to>
                                        <p:strVal val="visible"/>
                                      </p:to>
                                    </p:set>
                                    <p:animEffect transition="in" filter="wipe(up)">
                                      <p:cBhvr>
                                        <p:cTn id="29" dur="500"/>
                                        <p:tgtEl>
                                          <p:spTgt spid="2328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80" grpId="0"/>
      <p:bldP spid="2328581" grpId="0"/>
      <p:bldP spid="232858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5618" name="Rectangle 2"/>
          <p:cNvSpPr>
            <a:spLocks noGrp="1" noChangeArrowheads="1"/>
          </p:cNvSpPr>
          <p:nvPr>
            <p:ph type="title"/>
          </p:nvPr>
        </p:nvSpPr>
        <p:spPr/>
        <p:txBody>
          <a:bodyPr/>
          <a:lstStyle/>
          <a:p>
            <a:pPr eaLnBrk="1" hangingPunct="1">
              <a:defRPr/>
            </a:pPr>
            <a:r>
              <a:rPr lang="en-US"/>
              <a:t>Q872 Waltke 2001</a:t>
            </a:r>
          </a:p>
        </p:txBody>
      </p:sp>
      <p:pic>
        <p:nvPicPr>
          <p:cNvPr id="266242"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5620" name="Text Box 4"/>
          <p:cNvSpPr txBox="1">
            <a:spLocks noChangeArrowheads="1"/>
          </p:cNvSpPr>
          <p:nvPr/>
        </p:nvSpPr>
        <p:spPr bwMode="auto">
          <a:xfrm>
            <a:off x="914400" y="606425"/>
            <a:ext cx="7620000" cy="3813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en-US" altLang="ja-JP" sz="3400">
                <a:ea typeface="MS PGothic" charset="0"/>
                <a:cs typeface="MS PGothic" charset="0"/>
              </a:rPr>
              <a:t>“The days of creation may also pose difficulties for a strict historical account. Contemporary scientists almost unanimously discount the possibility of creation in one week, and we cannot summarily discount the </a:t>
            </a:r>
            <a:r>
              <a:rPr lang="en-US" altLang="ja-JP" sz="3400">
                <a:solidFill>
                  <a:srgbClr val="FFFF00"/>
                </a:solidFill>
                <a:ea typeface="MS PGothic" charset="0"/>
                <a:cs typeface="MS PGothic" charset="0"/>
              </a:rPr>
              <a:t>evidence</a:t>
            </a:r>
            <a:r>
              <a:rPr lang="en-US" altLang="ja-JP" sz="3400">
                <a:ea typeface="MS PGothic" charset="0"/>
                <a:cs typeface="MS PGothic" charset="0"/>
              </a:rPr>
              <a:t> of the earth sciences.”</a:t>
            </a:r>
            <a:r>
              <a:rPr lang="en-US" altLang="ja-JP" sz="3400" b="0">
                <a:ea typeface="MS PGothic" charset="0"/>
                <a:cs typeface="MS PGothic" charset="0"/>
              </a:rPr>
              <a:t> </a:t>
            </a:r>
            <a:endParaRPr lang="en-US" sz="3400" b="0">
              <a:cs typeface="+mn-cs"/>
            </a:endParaRPr>
          </a:p>
        </p:txBody>
      </p:sp>
      <p:sp>
        <p:nvSpPr>
          <p:cNvPr id="3055621" name="Text Box 5"/>
          <p:cNvSpPr txBox="1">
            <a:spLocks noChangeArrowheads="1"/>
          </p:cNvSpPr>
          <p:nvPr/>
        </p:nvSpPr>
        <p:spPr bwMode="auto">
          <a:xfrm>
            <a:off x="914400" y="5410200"/>
            <a:ext cx="7391400" cy="749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a:cs typeface="+mn-cs"/>
              </a:rPr>
              <a:t>Bruce K. Waltke, </a:t>
            </a:r>
            <a:r>
              <a:rPr lang="en-US" i="1">
                <a:cs typeface="+mn-cs"/>
              </a:rPr>
              <a:t>Genesis</a:t>
            </a:r>
            <a:r>
              <a:rPr lang="en-US">
                <a:cs typeface="+mn-cs"/>
              </a:rPr>
              <a:t> (Grand Rapids: Zondervan, 2001), p. 77.</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title" idx="4294967295"/>
          </p:nvPr>
        </p:nvSpPr>
        <p:spPr/>
        <p:txBody>
          <a:bodyPr/>
          <a:lstStyle/>
          <a:p>
            <a:pPr eaLnBrk="1" hangingPunct="1">
              <a:defRPr/>
            </a:pPr>
            <a:r>
              <a:rPr lang="en-US"/>
              <a:t>Cross Series 1</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6290" name="Rectangle 2"/>
          <p:cNvSpPr>
            <a:spLocks noGrp="1" noChangeArrowheads="1"/>
          </p:cNvSpPr>
          <p:nvPr>
            <p:ph type="title" idx="4294967295"/>
          </p:nvPr>
        </p:nvSpPr>
        <p:spPr/>
        <p:txBody>
          <a:bodyPr/>
          <a:lstStyle/>
          <a:p>
            <a:pPr eaLnBrk="1" hangingPunct="1">
              <a:defRPr/>
            </a:pPr>
            <a:r>
              <a:rPr lang="en-US"/>
              <a:t>Cross Series 1</a:t>
            </a:r>
          </a:p>
        </p:txBody>
      </p:sp>
      <p:pic>
        <p:nvPicPr>
          <p:cNvPr id="270338" name="Picture 3" descr="Cros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5715000" y="368300"/>
            <a:ext cx="34290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Come to Jesus! Come to the cross to be saved!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8338" name="Rectangle 2"/>
          <p:cNvSpPr>
            <a:spLocks noGrp="1" noChangeArrowheads="1"/>
          </p:cNvSpPr>
          <p:nvPr>
            <p:ph type="title" idx="4294967295"/>
          </p:nvPr>
        </p:nvSpPr>
        <p:spPr/>
        <p:txBody>
          <a:bodyPr/>
          <a:lstStyle/>
          <a:p>
            <a:pPr eaLnBrk="1" hangingPunct="1">
              <a:defRPr/>
            </a:pPr>
            <a:r>
              <a:rPr lang="en-US"/>
              <a:t>Cross Series 2</a:t>
            </a:r>
          </a:p>
        </p:txBody>
      </p:sp>
      <p:pic>
        <p:nvPicPr>
          <p:cNvPr id="272386" name="Picture 3" descr="Cros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8340" name="Text Box 4"/>
          <p:cNvSpPr txBox="1">
            <a:spLocks noChangeArrowheads="1"/>
          </p:cNvSpPr>
          <p:nvPr/>
        </p:nvSpPr>
        <p:spPr bwMode="auto">
          <a:xfrm rot="2624626">
            <a:off x="203200" y="2667000"/>
            <a:ext cx="34321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Millions of Years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79234" name="Rectangle 2"/>
          <p:cNvSpPr>
            <a:spLocks noGrp="1" noChangeArrowheads="1"/>
          </p:cNvSpPr>
          <p:nvPr>
            <p:ph type="title"/>
          </p:nvPr>
        </p:nvSpPr>
        <p:spPr>
          <a:xfrm>
            <a:off x="533400" y="-1143000"/>
            <a:ext cx="8229600" cy="1143000"/>
          </a:xfrm>
        </p:spPr>
        <p:txBody>
          <a:bodyPr/>
          <a:lstStyle/>
          <a:p>
            <a:pPr eaLnBrk="1" hangingPunct="1">
              <a:defRPr/>
            </a:pPr>
            <a:r>
              <a:rPr lang="en-US" dirty="0">
                <a:solidFill>
                  <a:srgbClr val="000066"/>
                </a:solidFill>
              </a:rPr>
              <a:t>Operation science defined</a:t>
            </a:r>
          </a:p>
        </p:txBody>
      </p:sp>
      <p:sp>
        <p:nvSpPr>
          <p:cNvPr id="3679235" name="Text Box 3"/>
          <p:cNvSpPr txBox="1">
            <a:spLocks noChangeArrowheads="1"/>
          </p:cNvSpPr>
          <p:nvPr/>
        </p:nvSpPr>
        <p:spPr bwMode="auto">
          <a:xfrm>
            <a:off x="685800" y="762000"/>
            <a:ext cx="7620000" cy="4757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5400" dirty="0">
                <a:solidFill>
                  <a:srgbClr val="FFFF00"/>
                </a:solidFill>
                <a:effectLst>
                  <a:outerShdw blurRad="38100" dist="38100" dir="2700000" algn="tl">
                    <a:srgbClr val="000000">
                      <a:alpha val="43137"/>
                    </a:srgbClr>
                  </a:outerShdw>
                </a:effectLst>
                <a:cs typeface="+mn-cs"/>
              </a:rPr>
              <a:t>OPERATION</a:t>
            </a:r>
            <a:r>
              <a:rPr lang="en-US" sz="5400" dirty="0">
                <a:solidFill>
                  <a:schemeClr val="accent1"/>
                </a:solidFill>
                <a:effectLst>
                  <a:outerShdw blurRad="38100" dist="38100" dir="2700000" algn="tl">
                    <a:srgbClr val="000000">
                      <a:alpha val="43137"/>
                    </a:srgbClr>
                  </a:outerShdw>
                </a:effectLst>
                <a:cs typeface="+mn-cs"/>
              </a:rPr>
              <a:t> </a:t>
            </a:r>
            <a:r>
              <a:rPr lang="en-US" sz="5400" dirty="0">
                <a:effectLst>
                  <a:outerShdw blurRad="38100" dist="38100" dir="2700000" algn="tl">
                    <a:srgbClr val="000000">
                      <a:alpha val="43137"/>
                    </a:srgbClr>
                  </a:outerShdw>
                </a:effectLst>
                <a:cs typeface="+mn-cs"/>
              </a:rPr>
              <a:t>SCIENCE</a:t>
            </a:r>
          </a:p>
          <a:p>
            <a:pPr algn="ctr">
              <a:defRPr/>
            </a:pPr>
            <a:r>
              <a:rPr lang="ja-JP" altLang="en-US" sz="4000" dirty="0">
                <a:solidFill>
                  <a:schemeClr val="accent1"/>
                </a:solidFill>
                <a:effectLst>
                  <a:outerShdw blurRad="38100" dist="38100" dir="2700000" algn="tl">
                    <a:srgbClr val="000000">
                      <a:alpha val="43137"/>
                    </a:srgbClr>
                  </a:outerShdw>
                </a:effectLst>
                <a:latin typeface="Arial"/>
                <a:cs typeface="+mn-cs"/>
              </a:rPr>
              <a:t>“</a:t>
            </a:r>
            <a:r>
              <a:rPr lang="en-US" sz="4000" dirty="0">
                <a:solidFill>
                  <a:schemeClr val="accent1"/>
                </a:solidFill>
                <a:effectLst>
                  <a:outerShdw blurRad="38100" dist="38100" dir="2700000" algn="tl">
                    <a:srgbClr val="000000">
                      <a:alpha val="43137"/>
                    </a:srgbClr>
                  </a:outerShdw>
                </a:effectLst>
                <a:cs typeface="+mn-cs"/>
              </a:rPr>
              <a:t>Scientific Method</a:t>
            </a:r>
            <a:r>
              <a:rPr lang="ja-JP" altLang="en-US" sz="4000" dirty="0">
                <a:solidFill>
                  <a:schemeClr val="accent1"/>
                </a:solidFill>
                <a:effectLst>
                  <a:outerShdw blurRad="38100" dist="38100" dir="2700000" algn="tl">
                    <a:srgbClr val="000000">
                      <a:alpha val="43137"/>
                    </a:srgbClr>
                  </a:outerShdw>
                </a:effectLst>
                <a:latin typeface="Arial"/>
                <a:cs typeface="+mn-cs"/>
              </a:rPr>
              <a:t>”</a:t>
            </a:r>
            <a:endParaRPr lang="en-US" sz="4000" dirty="0">
              <a:solidFill>
                <a:schemeClr val="accent1"/>
              </a:solidFill>
              <a:effectLst>
                <a:outerShdw blurRad="38100" dist="38100" dir="2700000" algn="tl">
                  <a:srgbClr val="000000">
                    <a:alpha val="43137"/>
                  </a:srgbClr>
                </a:outerShdw>
              </a:effectLst>
              <a:cs typeface="+mn-cs"/>
            </a:endParaRPr>
          </a:p>
          <a:p>
            <a:pPr algn="ctr">
              <a:defRPr/>
            </a:pPr>
            <a:endParaRPr lang="en-US" sz="3200" dirty="0">
              <a:solidFill>
                <a:srgbClr val="FFFF00"/>
              </a:solidFill>
              <a:effectLst>
                <a:outerShdw blurRad="38100" dist="38100" dir="2700000" algn="tl">
                  <a:srgbClr val="000000">
                    <a:alpha val="43137"/>
                  </a:srgbClr>
                </a:outerShdw>
              </a:effectLst>
              <a:cs typeface="+mn-cs"/>
            </a:endParaRPr>
          </a:p>
          <a:p>
            <a:pPr algn="ctr">
              <a:defRPr/>
            </a:pPr>
            <a:r>
              <a:rPr lang="en-US" sz="3600" dirty="0">
                <a:effectLst>
                  <a:outerShdw blurRad="38100" dist="38100" dir="2700000" algn="tl">
                    <a:srgbClr val="000000">
                      <a:alpha val="43137"/>
                    </a:srgbClr>
                  </a:outerShdw>
                </a:effectLst>
                <a:cs typeface="+mn-cs"/>
              </a:rPr>
              <a:t>The use of </a:t>
            </a:r>
            <a:r>
              <a:rPr lang="en-US" sz="3600" dirty="0">
                <a:solidFill>
                  <a:srgbClr val="FFFF00"/>
                </a:solidFill>
                <a:effectLst>
                  <a:outerShdw blurRad="38100" dist="38100" dir="2700000" algn="tl">
                    <a:srgbClr val="000000">
                      <a:alpha val="43137"/>
                    </a:srgbClr>
                  </a:outerShdw>
                </a:effectLst>
                <a:cs typeface="+mn-cs"/>
              </a:rPr>
              <a:t>observable, repeatable experiments</a:t>
            </a:r>
            <a:r>
              <a:rPr lang="en-US" sz="3600" dirty="0">
                <a:effectLst>
                  <a:outerShdw blurRad="38100" dist="38100" dir="2700000" algn="tl">
                    <a:srgbClr val="000000">
                      <a:alpha val="43137"/>
                    </a:srgbClr>
                  </a:outerShdw>
                </a:effectLst>
                <a:cs typeface="+mn-cs"/>
              </a:rPr>
              <a:t> in a </a:t>
            </a:r>
            <a:r>
              <a:rPr lang="en-US" sz="3600" dirty="0">
                <a:solidFill>
                  <a:srgbClr val="FFFF00"/>
                </a:solidFill>
                <a:effectLst>
                  <a:outerShdw blurRad="38100" dist="38100" dir="2700000" algn="tl">
                    <a:srgbClr val="000000">
                      <a:alpha val="43137"/>
                    </a:srgbClr>
                  </a:outerShdw>
                </a:effectLst>
                <a:cs typeface="+mn-cs"/>
              </a:rPr>
              <a:t>controlled environment</a:t>
            </a:r>
            <a:r>
              <a:rPr lang="en-US" sz="3600" dirty="0">
                <a:effectLst>
                  <a:outerShdw blurRad="38100" dist="38100" dir="2700000" algn="tl">
                    <a:srgbClr val="000000">
                      <a:alpha val="43137"/>
                    </a:srgbClr>
                  </a:outerShdw>
                </a:effectLst>
                <a:cs typeface="+mn-cs"/>
              </a:rPr>
              <a:t> to discover patterns of </a:t>
            </a:r>
            <a:r>
              <a:rPr lang="en-US" sz="3600" dirty="0">
                <a:solidFill>
                  <a:srgbClr val="FFFF00"/>
                </a:solidFill>
                <a:effectLst>
                  <a:outerShdw blurRad="38100" dist="38100" dir="2700000" algn="tl">
                    <a:srgbClr val="000000">
                      <a:alpha val="43137"/>
                    </a:srgbClr>
                  </a:outerShdw>
                </a:effectLst>
                <a:cs typeface="+mn-cs"/>
              </a:rPr>
              <a:t>recurring behavior</a:t>
            </a:r>
            <a:r>
              <a:rPr lang="en-US" sz="3600" dirty="0">
                <a:effectLst>
                  <a:outerShdw blurRad="38100" dist="38100" dir="2700000" algn="tl">
                    <a:srgbClr val="000000">
                      <a:alpha val="43137"/>
                    </a:srgbClr>
                  </a:outerShdw>
                </a:effectLst>
                <a:cs typeface="+mn-cs"/>
              </a:rPr>
              <a:t> in the </a:t>
            </a:r>
            <a:r>
              <a:rPr lang="en-US" sz="3600" dirty="0">
                <a:solidFill>
                  <a:srgbClr val="FFFF00"/>
                </a:solidFill>
                <a:effectLst>
                  <a:outerShdw blurRad="38100" dist="38100" dir="2700000" algn="tl">
                    <a:srgbClr val="000000">
                      <a:alpha val="43137"/>
                    </a:srgbClr>
                  </a:outerShdw>
                </a:effectLst>
                <a:cs typeface="+mn-cs"/>
              </a:rPr>
              <a:t>present</a:t>
            </a:r>
            <a:r>
              <a:rPr lang="en-US" sz="3600" dirty="0">
                <a:effectLst>
                  <a:outerShdw blurRad="38100" dist="38100" dir="2700000" algn="tl">
                    <a:srgbClr val="000000">
                      <a:alpha val="43137"/>
                    </a:srgbClr>
                  </a:outerShdw>
                </a:effectLst>
                <a:cs typeface="+mn-cs"/>
              </a:rPr>
              <a:t> physical universe.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679235">
                                            <p:txEl>
                                              <p:pRg st="1" end="1"/>
                                            </p:txEl>
                                          </p:spTgt>
                                        </p:tgtEl>
                                        <p:attrNameLst>
                                          <p:attrName>style.visibility</p:attrName>
                                        </p:attrNameLst>
                                      </p:cBhvr>
                                      <p:to>
                                        <p:strVal val="visible"/>
                                      </p:to>
                                    </p:set>
                                    <p:anim calcmode="lin" valueType="num">
                                      <p:cBhvr>
                                        <p:cTn id="7" dur="500" fill="hold"/>
                                        <p:tgtEl>
                                          <p:spTgt spid="3679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79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7923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79235">
                                            <p:txEl>
                                              <p:pRg st="3" end="3"/>
                                            </p:txEl>
                                          </p:spTgt>
                                        </p:tgtEl>
                                        <p:attrNameLst>
                                          <p:attrName>style.visibility</p:attrName>
                                        </p:attrNameLst>
                                      </p:cBhvr>
                                      <p:to>
                                        <p:strVal val="visible"/>
                                      </p:to>
                                    </p:set>
                                    <p:anim calcmode="lin" valueType="num">
                                      <p:cBhvr>
                                        <p:cTn id="14" dur="500" fill="hold"/>
                                        <p:tgtEl>
                                          <p:spTgt spid="367923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7923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79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0386" name="Rectangle 2"/>
          <p:cNvSpPr>
            <a:spLocks noGrp="1" noChangeArrowheads="1"/>
          </p:cNvSpPr>
          <p:nvPr>
            <p:ph type="title" idx="4294967295"/>
          </p:nvPr>
        </p:nvSpPr>
        <p:spPr/>
        <p:txBody>
          <a:bodyPr/>
          <a:lstStyle/>
          <a:p>
            <a:pPr eaLnBrk="1" hangingPunct="1">
              <a:defRPr/>
            </a:pPr>
            <a:r>
              <a:rPr lang="en-US"/>
              <a:t>Cross Series 6</a:t>
            </a:r>
          </a:p>
        </p:txBody>
      </p:sp>
      <p:pic>
        <p:nvPicPr>
          <p:cNvPr id="274434" name="Picture 3" descr="MissileCrossSerie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p:cNvSpPr txBox="1">
            <a:spLocks noChangeArrowheads="1"/>
          </p:cNvSpPr>
          <p:nvPr/>
        </p:nvSpPr>
        <p:spPr bwMode="auto">
          <a:xfrm>
            <a:off x="6324600" y="598488"/>
            <a:ext cx="2576513"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tx1"/>
                </a:solidFill>
                <a:latin typeface="Arial Rounded MT Bold"/>
                <a:cs typeface="Arial Rounded MT Bold"/>
              </a:rPr>
              <a:t>It </a:t>
            </a:r>
            <a:r>
              <a:rPr lang="en-US" sz="3200" dirty="0" err="1">
                <a:solidFill>
                  <a:schemeClr val="tx1"/>
                </a:solidFill>
                <a:latin typeface="Arial Rounded MT Bold"/>
                <a:cs typeface="Arial Rounded MT Bold"/>
              </a:rPr>
              <a:t>didn</a:t>
            </a:r>
            <a:r>
              <a:rPr lang="fr-FR" sz="3200" dirty="0">
                <a:solidFill>
                  <a:schemeClr val="tx1"/>
                </a:solidFill>
                <a:latin typeface="Arial Rounded MT Bold"/>
                <a:cs typeface="Arial Rounded MT Bold"/>
              </a:rPr>
              <a:t>'</a:t>
            </a:r>
            <a:r>
              <a:rPr lang="en-US" sz="3200" dirty="0">
                <a:solidFill>
                  <a:schemeClr val="tx1"/>
                </a:solidFill>
                <a:latin typeface="Arial Rounded MT Bold"/>
                <a:cs typeface="Arial Rounded MT Bold"/>
              </a:rPr>
              <a:t>t hit the cross!</a:t>
            </a:r>
          </a:p>
        </p:txBody>
      </p:sp>
      <p:sp>
        <p:nvSpPr>
          <p:cNvPr id="10"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2434" name="Rectangle 2"/>
          <p:cNvSpPr>
            <a:spLocks noGrp="1" noChangeArrowheads="1"/>
          </p:cNvSpPr>
          <p:nvPr>
            <p:ph type="title" idx="4294967295"/>
          </p:nvPr>
        </p:nvSpPr>
        <p:spPr/>
        <p:txBody>
          <a:bodyPr/>
          <a:lstStyle/>
          <a:p>
            <a:pPr eaLnBrk="1" hangingPunct="1">
              <a:defRPr/>
            </a:pPr>
            <a:r>
              <a:rPr lang="en-US"/>
              <a:t>Cross Series 7</a:t>
            </a:r>
          </a:p>
        </p:txBody>
      </p:sp>
      <p:pic>
        <p:nvPicPr>
          <p:cNvPr id="276482" name="Picture 3" descr="MissileCrossSeries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1106" name="Rectangle 2"/>
          <p:cNvSpPr>
            <a:spLocks noGrp="1" noChangeArrowheads="1"/>
          </p:cNvSpPr>
          <p:nvPr>
            <p:ph type="title" idx="4294967295"/>
          </p:nvPr>
        </p:nvSpPr>
        <p:spPr/>
        <p:txBody>
          <a:bodyPr/>
          <a:lstStyle/>
          <a:p>
            <a:pPr eaLnBrk="1" hangingPunct="1">
              <a:defRPr/>
            </a:pPr>
            <a:r>
              <a:rPr lang="en-US"/>
              <a:t>Cross Series 8</a:t>
            </a:r>
          </a:p>
        </p:txBody>
      </p:sp>
      <p:pic>
        <p:nvPicPr>
          <p:cNvPr id="278530" name="Picture 3" descr="1-2-3 MISSILE CROSS SERIES layers 300 MASTER - NEW 00297-no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1108" name="Oval 4"/>
          <p:cNvSpPr>
            <a:spLocks noChangeArrowheads="1"/>
          </p:cNvSpPr>
          <p:nvPr/>
        </p:nvSpPr>
        <p:spPr bwMode="auto">
          <a:xfrm>
            <a:off x="6324600" y="381000"/>
            <a:ext cx="2514600" cy="1828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b="0">
              <a:solidFill>
                <a:schemeClr val="tx1"/>
              </a:solidFill>
              <a:cs typeface="Arial" charset="0"/>
            </a:endParaRPr>
          </a:p>
        </p:txBody>
      </p:sp>
      <p:sp>
        <p:nvSpPr>
          <p:cNvPr id="7" name="Text Box 5"/>
          <p:cNvSpPr txBox="1">
            <a:spLocks noChangeArrowheads="1"/>
          </p:cNvSpPr>
          <p:nvPr/>
        </p:nvSpPr>
        <p:spPr bwMode="auto">
          <a:xfrm>
            <a:off x="6172200" y="674688"/>
            <a:ext cx="2819400"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tx1"/>
                </a:solidFill>
                <a:latin typeface="Arial Rounded MT Bold"/>
                <a:cs typeface="Arial Rounded MT Bold"/>
              </a:rPr>
              <a:t>It</a:t>
            </a:r>
            <a:r>
              <a:rPr lang="fr-FR" sz="3200" dirty="0">
                <a:solidFill>
                  <a:schemeClr val="tx1"/>
                </a:solidFill>
                <a:latin typeface="Arial Rounded MT Bold"/>
                <a:cs typeface="Arial Rounded MT Bold"/>
              </a:rPr>
              <a:t>'</a:t>
            </a:r>
            <a:r>
              <a:rPr lang="en-US" sz="3200" dirty="0">
                <a:solidFill>
                  <a:schemeClr val="tx1"/>
                </a:solidFill>
                <a:latin typeface="Arial Rounded MT Bold"/>
                <a:cs typeface="Arial Rounded MT Bold"/>
              </a:rPr>
              <a:t>s just a </a:t>
            </a:r>
            <a:r>
              <a:rPr lang="fr-FR" sz="3200" dirty="0">
                <a:solidFill>
                  <a:schemeClr val="tx1"/>
                </a:solidFill>
                <a:latin typeface="Arial Rounded MT Bold"/>
                <a:cs typeface="Arial Rounded MT Bold"/>
              </a:rPr>
              <a:t>'</a:t>
            </a:r>
            <a:r>
              <a:rPr lang="en-US" sz="3200" dirty="0">
                <a:solidFill>
                  <a:schemeClr val="tx1"/>
                </a:solidFill>
                <a:latin typeface="Arial Rounded MT Bold"/>
                <a:cs typeface="Arial Rounded MT Bold"/>
              </a:rPr>
              <a:t>side issue</a:t>
            </a:r>
            <a:r>
              <a:rPr lang="fr-FR" sz="3200" dirty="0">
                <a:solidFill>
                  <a:schemeClr val="tx1"/>
                </a:solidFill>
                <a:latin typeface="Arial Rounded MT Bold"/>
                <a:cs typeface="Arial Rounded MT Bold"/>
              </a:rPr>
              <a:t>'</a:t>
            </a:r>
            <a:r>
              <a:rPr lang="en-US" sz="3200" dirty="0">
                <a:solidFill>
                  <a:schemeClr val="tx1"/>
                </a:solidFill>
                <a:latin typeface="Arial Rounded MT Bold"/>
                <a:cs typeface="Arial Rounded MT Bold"/>
              </a:rPr>
              <a:t>!</a:t>
            </a:r>
          </a:p>
        </p:txBody>
      </p:sp>
      <p:sp>
        <p:nvSpPr>
          <p:cNvPr id="9"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78534" name="Picture 6" descr="gunsi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3200400"/>
            <a:ext cx="49434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02" name="Rectangle 2"/>
          <p:cNvSpPr>
            <a:spLocks noGrp="1" noChangeArrowheads="1"/>
          </p:cNvSpPr>
          <p:nvPr>
            <p:ph type="title"/>
          </p:nvPr>
        </p:nvSpPr>
        <p:spPr/>
        <p:txBody>
          <a:bodyPr/>
          <a:lstStyle/>
          <a:p>
            <a:pPr eaLnBrk="1" hangingPunct="1">
              <a:defRPr/>
            </a:pPr>
            <a:r>
              <a:rPr lang="en-US"/>
              <a:t>Psalm 11:3 NAS</a:t>
            </a:r>
          </a:p>
        </p:txBody>
      </p:sp>
      <p:pic>
        <p:nvPicPr>
          <p:cNvPr id="2805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04" name="Text Box 4"/>
          <p:cNvSpPr txBox="1">
            <a:spLocks noChangeArrowheads="1"/>
          </p:cNvSpPr>
          <p:nvPr/>
        </p:nvSpPr>
        <p:spPr bwMode="auto">
          <a:xfrm>
            <a:off x="457200" y="593725"/>
            <a:ext cx="8229600" cy="10064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000">
                <a:solidFill>
                  <a:srgbClr val="00FF00"/>
                </a:solidFill>
                <a:cs typeface="Arial" charset="0"/>
              </a:rPr>
              <a:t>Psalm 11:3</a:t>
            </a:r>
          </a:p>
        </p:txBody>
      </p:sp>
      <p:sp>
        <p:nvSpPr>
          <p:cNvPr id="3635205" name="Text Box 5"/>
          <p:cNvSpPr txBox="1">
            <a:spLocks noChangeArrowheads="1"/>
          </p:cNvSpPr>
          <p:nvPr/>
        </p:nvSpPr>
        <p:spPr bwMode="auto">
          <a:xfrm>
            <a:off x="914400" y="1979613"/>
            <a:ext cx="7315200" cy="228758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800">
                <a:cs typeface="Arial" charset="0"/>
              </a:rPr>
              <a:t>If the foundations are destroyed, what can the righteous do?</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6530" name="Rectangle 2"/>
          <p:cNvSpPr>
            <a:spLocks noGrp="1" noChangeArrowheads="1"/>
          </p:cNvSpPr>
          <p:nvPr>
            <p:ph type="title" idx="4294967295"/>
          </p:nvPr>
        </p:nvSpPr>
        <p:spPr/>
        <p:txBody>
          <a:bodyPr/>
          <a:lstStyle/>
          <a:p>
            <a:pPr eaLnBrk="1" hangingPunct="1">
              <a:defRPr/>
            </a:pPr>
            <a:r>
              <a:rPr lang="en-US"/>
              <a:t>Cross Series 9</a:t>
            </a:r>
          </a:p>
        </p:txBody>
      </p:sp>
      <p:pic>
        <p:nvPicPr>
          <p:cNvPr id="282626" name="Picture 3" descr="MissileCrossSeries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4"/>
          <p:cNvSpPr txBox="1">
            <a:spLocks noChangeArrowheads="1"/>
          </p:cNvSpPr>
          <p:nvPr/>
        </p:nvSpPr>
        <p:spPr bwMode="auto">
          <a:xfrm rot="2624626">
            <a:off x="320675" y="2667000"/>
            <a:ext cx="24257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err="1">
                <a:cs typeface="+mn-cs"/>
              </a:rPr>
              <a:t>Apemen</a:t>
            </a:r>
            <a:endParaRPr lang="en-US" sz="1800" dirty="0">
              <a:cs typeface="+mn-cs"/>
            </a:endParaRPr>
          </a:p>
        </p:txBody>
      </p:sp>
      <p:sp>
        <p:nvSpPr>
          <p:cNvPr id="9" name="Text Box 4"/>
          <p:cNvSpPr txBox="1">
            <a:spLocks noChangeArrowheads="1"/>
          </p:cNvSpPr>
          <p:nvPr/>
        </p:nvSpPr>
        <p:spPr bwMode="auto">
          <a:xfrm rot="2624626">
            <a:off x="987425" y="4208463"/>
            <a:ext cx="2774950"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Millions of Years</a:t>
            </a:r>
          </a:p>
        </p:txBody>
      </p:sp>
      <p:sp>
        <p:nvSpPr>
          <p:cNvPr id="10" name="Text Box 4"/>
          <p:cNvSpPr txBox="1">
            <a:spLocks noChangeArrowheads="1"/>
          </p:cNvSpPr>
          <p:nvPr/>
        </p:nvSpPr>
        <p:spPr bwMode="auto">
          <a:xfrm rot="2624626">
            <a:off x="123825" y="4108450"/>
            <a:ext cx="277495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No Global Flood</a:t>
            </a:r>
          </a:p>
        </p:txBody>
      </p:sp>
      <p:sp>
        <p:nvSpPr>
          <p:cNvPr id="11" name="Text Box 4"/>
          <p:cNvSpPr txBox="1">
            <a:spLocks noChangeArrowheads="1"/>
          </p:cNvSpPr>
          <p:nvPr/>
        </p:nvSpPr>
        <p:spPr bwMode="auto">
          <a:xfrm rot="2624626">
            <a:off x="1058863" y="2576513"/>
            <a:ext cx="2427287"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Evolution</a:t>
            </a:r>
          </a:p>
        </p:txBody>
      </p:sp>
      <p:sp>
        <p:nvSpPr>
          <p:cNvPr id="12" name="Text Box 4"/>
          <p:cNvSpPr txBox="1">
            <a:spLocks noChangeArrowheads="1"/>
          </p:cNvSpPr>
          <p:nvPr/>
        </p:nvSpPr>
        <p:spPr bwMode="auto">
          <a:xfrm rot="2624626">
            <a:off x="525463" y="1357313"/>
            <a:ext cx="2427287" cy="36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cs typeface="+mn-cs"/>
              </a:rPr>
              <a:t>Age Dating Methods</a:t>
            </a:r>
          </a:p>
        </p:txBody>
      </p:sp>
      <p:sp>
        <p:nvSpPr>
          <p:cNvPr id="13"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82633" name="Picture 6" descr="gunsi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4600" y="2895600"/>
            <a:ext cx="49434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8578" name="Rectangle 2"/>
          <p:cNvSpPr>
            <a:spLocks noGrp="1" noChangeArrowheads="1"/>
          </p:cNvSpPr>
          <p:nvPr>
            <p:ph type="title" idx="4294967295"/>
          </p:nvPr>
        </p:nvSpPr>
        <p:spPr/>
        <p:txBody>
          <a:bodyPr/>
          <a:lstStyle/>
          <a:p>
            <a:pPr eaLnBrk="1" hangingPunct="1">
              <a:defRPr/>
            </a:pPr>
            <a:r>
              <a:rPr lang="en-US"/>
              <a:t>Cross Series 11</a:t>
            </a:r>
          </a:p>
        </p:txBody>
      </p:sp>
      <p:pic>
        <p:nvPicPr>
          <p:cNvPr id="284674" name="Picture 3" descr="MissileCrossSeries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9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p:cNvSpPr txBox="1">
            <a:spLocks noChangeArrowheads="1"/>
          </p:cNvSpPr>
          <p:nvPr/>
        </p:nvSpPr>
        <p:spPr bwMode="auto">
          <a:xfrm>
            <a:off x="6324600" y="598488"/>
            <a:ext cx="2576513"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dirty="0">
                <a:solidFill>
                  <a:schemeClr val="tx1"/>
                </a:solidFill>
                <a:latin typeface="Arial Rounded MT Bold"/>
                <a:cs typeface="Arial Rounded MT Bold"/>
              </a:rPr>
              <a:t>It didn't hit the cross!</a:t>
            </a:r>
          </a:p>
        </p:txBody>
      </p:sp>
      <p:sp>
        <p:nvSpPr>
          <p:cNvPr id="5" name="Text Box 5"/>
          <p:cNvSpPr txBox="1">
            <a:spLocks noChangeArrowheads="1"/>
          </p:cNvSpPr>
          <p:nvPr/>
        </p:nvSpPr>
        <p:spPr bwMode="auto">
          <a:xfrm rot="20811724">
            <a:off x="1731274" y="5472719"/>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G</a:t>
            </a:r>
          </a:p>
        </p:txBody>
      </p:sp>
      <p:sp>
        <p:nvSpPr>
          <p:cNvPr id="6" name="Text Box 5"/>
          <p:cNvSpPr txBox="1">
            <a:spLocks noChangeArrowheads="1"/>
          </p:cNvSpPr>
          <p:nvPr/>
        </p:nvSpPr>
        <p:spPr bwMode="auto">
          <a:xfrm>
            <a:off x="457200" y="1571625"/>
            <a:ext cx="2133600"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dirty="0">
                <a:solidFill>
                  <a:schemeClr val="tx1"/>
                </a:solidFill>
                <a:latin typeface="Arial Rounded MT Bold"/>
                <a:cs typeface="Arial Rounded MT Bold"/>
              </a:rPr>
              <a:t>Direct Hit!</a:t>
            </a:r>
          </a:p>
        </p:txBody>
      </p:sp>
      <p:sp>
        <p:nvSpPr>
          <p:cNvPr id="7" name="Text Box 5"/>
          <p:cNvSpPr txBox="1">
            <a:spLocks noChangeArrowheads="1"/>
          </p:cNvSpPr>
          <p:nvPr/>
        </p:nvSpPr>
        <p:spPr bwMode="auto">
          <a:xfrm rot="763251">
            <a:off x="2489739" y="5716603"/>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8" name="Text Box 5"/>
          <p:cNvSpPr txBox="1">
            <a:spLocks noChangeArrowheads="1"/>
          </p:cNvSpPr>
          <p:nvPr/>
        </p:nvSpPr>
        <p:spPr bwMode="auto">
          <a:xfrm rot="20963682">
            <a:off x="3251739" y="5736508"/>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N</a:t>
            </a:r>
          </a:p>
        </p:txBody>
      </p:sp>
      <p:sp>
        <p:nvSpPr>
          <p:cNvPr id="9" name="Text Box 5"/>
          <p:cNvSpPr txBox="1">
            <a:spLocks noChangeArrowheads="1"/>
          </p:cNvSpPr>
          <p:nvPr/>
        </p:nvSpPr>
        <p:spPr bwMode="auto">
          <a:xfrm rot="763251">
            <a:off x="3911061" y="5468922"/>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10" name="Text Box 5"/>
          <p:cNvSpPr txBox="1">
            <a:spLocks noChangeArrowheads="1"/>
          </p:cNvSpPr>
          <p:nvPr/>
        </p:nvSpPr>
        <p:spPr bwMode="auto">
          <a:xfrm rot="21136641">
            <a:off x="4566316" y="5621321"/>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1" name="Text Box 5"/>
          <p:cNvSpPr txBox="1">
            <a:spLocks noChangeArrowheads="1"/>
          </p:cNvSpPr>
          <p:nvPr/>
        </p:nvSpPr>
        <p:spPr bwMode="auto">
          <a:xfrm rot="763251">
            <a:off x="5311653" y="5446060"/>
            <a:ext cx="1060467"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I</a:t>
            </a:r>
          </a:p>
        </p:txBody>
      </p:sp>
      <p:sp>
        <p:nvSpPr>
          <p:cNvPr id="12" name="Text Box 5"/>
          <p:cNvSpPr txBox="1">
            <a:spLocks noChangeArrowheads="1"/>
          </p:cNvSpPr>
          <p:nvPr/>
        </p:nvSpPr>
        <p:spPr bwMode="auto">
          <a:xfrm rot="763251">
            <a:off x="5690138" y="5697521"/>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1800" b="0">
              <a:solidFill>
                <a:schemeClr val="tx1"/>
              </a:solidFill>
              <a:cs typeface="Arial" charset="0"/>
            </a:endParaRPr>
          </a:p>
        </p:txBody>
      </p:sp>
      <p:sp>
        <p:nvSpPr>
          <p:cNvPr id="3727364" name="Text Box 4"/>
          <p:cNvSpPr txBox="1">
            <a:spLocks noChangeArrowheads="1"/>
          </p:cNvSpPr>
          <p:nvPr/>
        </p:nvSpPr>
        <p:spPr bwMode="auto">
          <a:xfrm>
            <a:off x="1066800" y="434975"/>
            <a:ext cx="358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Has God said?</a:t>
            </a:r>
          </a:p>
        </p:txBody>
      </p:sp>
      <p:sp>
        <p:nvSpPr>
          <p:cNvPr id="3727366" name="Rectangle 6"/>
          <p:cNvSpPr>
            <a:spLocks noGrp="1" noChangeArrowheads="1"/>
          </p:cNvSpPr>
          <p:nvPr>
            <p:ph type="title" idx="4294967295"/>
          </p:nvPr>
        </p:nvSpPr>
        <p:spPr>
          <a:xfrm>
            <a:off x="457200" y="-685800"/>
            <a:ext cx="8229600" cy="1143000"/>
          </a:xfrm>
        </p:spPr>
        <p:txBody>
          <a:bodyPr/>
          <a:lstStyle/>
          <a:p>
            <a:pPr eaLnBrk="1" hangingPunct="1">
              <a:defRPr/>
            </a:pPr>
            <a:r>
              <a:rPr lang="en-US" sz="1800"/>
              <a:t>Has God said—museum 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4"/>
                                        </p:tgtEl>
                                        <p:attrNameLst>
                                          <p:attrName>style.visibility</p:attrName>
                                        </p:attrNameLst>
                                      </p:cBhvr>
                                      <p:to>
                                        <p:strVal val="visible"/>
                                      </p:to>
                                    </p:set>
                                    <p:anim calcmode="lin" valueType="num">
                                      <p:cBhvr>
                                        <p:cTn id="13" dur="500" fill="hold"/>
                                        <p:tgtEl>
                                          <p:spTgt spid="3727364"/>
                                        </p:tgtEl>
                                        <p:attrNameLst>
                                          <p:attrName>ppt_w</p:attrName>
                                        </p:attrNameLst>
                                      </p:cBhvr>
                                      <p:tavLst>
                                        <p:tav tm="0">
                                          <p:val>
                                            <p:fltVal val="0"/>
                                          </p:val>
                                        </p:tav>
                                        <p:tav tm="100000">
                                          <p:val>
                                            <p:strVal val="#ppt_w"/>
                                          </p:val>
                                        </p:tav>
                                      </p:tavLst>
                                    </p:anim>
                                    <p:anim calcmode="lin" valueType="num">
                                      <p:cBhvr>
                                        <p:cTn id="14" dur="500" fill="hold"/>
                                        <p:tgtEl>
                                          <p:spTgt spid="3727364"/>
                                        </p:tgtEl>
                                        <p:attrNameLst>
                                          <p:attrName>ppt_h</p:attrName>
                                        </p:attrNameLst>
                                      </p:cBhvr>
                                      <p:tavLst>
                                        <p:tav tm="0">
                                          <p:val>
                                            <p:fltVal val="0"/>
                                          </p:val>
                                        </p:tav>
                                        <p:tav tm="100000">
                                          <p:val>
                                            <p:strVal val="#ppt_h"/>
                                          </p:val>
                                        </p:tav>
                                      </p:tavLst>
                                    </p:anim>
                                    <p:animEffect transition="in" filter="fade">
                                      <p:cBhvr>
                                        <p:cTn id="15" dur="500"/>
                                        <p:tgtEl>
                                          <p:spTgt spid="3727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0" fill="hold" grpId="0" nodeType="clickEffect">
                                  <p:stCondLst>
                                    <p:cond delay="0"/>
                                  </p:stCondLst>
                                  <p:childTnLst>
                                    <p:anim calcmode="lin" valueType="num">
                                      <p:cBhvr>
                                        <p:cTn id="19" dur="500"/>
                                        <p:tgtEl>
                                          <p:spTgt spid="3727364"/>
                                        </p:tgtEl>
                                        <p:attrNameLst>
                                          <p:attrName>ppt_w</p:attrName>
                                        </p:attrNameLst>
                                      </p:cBhvr>
                                      <p:tavLst>
                                        <p:tav tm="0">
                                          <p:val>
                                            <p:strVal val="ppt_w"/>
                                          </p:val>
                                        </p:tav>
                                        <p:tav tm="100000">
                                          <p:val>
                                            <p:fltVal val="0"/>
                                          </p:val>
                                        </p:tav>
                                      </p:tavLst>
                                    </p:anim>
                                    <p:anim calcmode="lin" valueType="num">
                                      <p:cBhvr>
                                        <p:cTn id="20" dur="500"/>
                                        <p:tgtEl>
                                          <p:spTgt spid="3727364"/>
                                        </p:tgtEl>
                                        <p:attrNameLst>
                                          <p:attrName>ppt_h</p:attrName>
                                        </p:attrNameLst>
                                      </p:cBhvr>
                                      <p:tavLst>
                                        <p:tav tm="0">
                                          <p:val>
                                            <p:strVal val="ppt_h"/>
                                          </p:val>
                                        </p:tav>
                                        <p:tav tm="100000">
                                          <p:val>
                                            <p:fltVal val="0"/>
                                          </p:val>
                                        </p:tav>
                                      </p:tavLst>
                                    </p:anim>
                                    <p:animEffect transition="out" filter="fade">
                                      <p:cBhvr>
                                        <p:cTn id="21" dur="500"/>
                                        <p:tgtEl>
                                          <p:spTgt spid="3727364"/>
                                        </p:tgtEl>
                                      </p:cBhvr>
                                    </p:animEffect>
                                    <p:set>
                                      <p:cBhvr>
                                        <p:cTn id="22" dur="1" fill="hold">
                                          <p:stCondLst>
                                            <p:cond delay="499"/>
                                          </p:stCondLst>
                                        </p:cTn>
                                        <p:tgtEl>
                                          <p:spTgt spid="3727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P spid="372736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1800" b="0">
              <a:solidFill>
                <a:schemeClr val="tx1"/>
              </a:solidFill>
              <a:cs typeface="Arial" charset="0"/>
            </a:endParaRPr>
          </a:p>
        </p:txBody>
      </p:sp>
      <p:sp>
        <p:nvSpPr>
          <p:cNvPr id="3727365" name="Text Box 5"/>
          <p:cNvSpPr txBox="1">
            <a:spLocks noChangeArrowheads="1"/>
          </p:cNvSpPr>
          <p:nvPr/>
        </p:nvSpPr>
        <p:spPr bwMode="auto">
          <a:xfrm>
            <a:off x="1066800" y="381000"/>
            <a:ext cx="358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You will not die.</a:t>
            </a:r>
          </a:p>
        </p:txBody>
      </p:sp>
      <p:sp>
        <p:nvSpPr>
          <p:cNvPr id="3727366" name="Rectangle 6"/>
          <p:cNvSpPr>
            <a:spLocks noGrp="1" noChangeArrowheads="1"/>
          </p:cNvSpPr>
          <p:nvPr>
            <p:ph type="title" idx="4294967295"/>
          </p:nvPr>
        </p:nvSpPr>
        <p:spPr>
          <a:xfrm>
            <a:off x="457200" y="-685800"/>
            <a:ext cx="8229600" cy="1143000"/>
          </a:xfrm>
        </p:spPr>
        <p:txBody>
          <a:bodyPr/>
          <a:lstStyle/>
          <a:p>
            <a:pPr eaLnBrk="1" hangingPunct="1">
              <a:defRPr/>
            </a:pPr>
            <a:r>
              <a:rPr lang="en-US" sz="1800"/>
              <a:t>Has God said—museum 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5"/>
                                        </p:tgtEl>
                                        <p:attrNameLst>
                                          <p:attrName>style.visibility</p:attrName>
                                        </p:attrNameLst>
                                      </p:cBhvr>
                                      <p:to>
                                        <p:strVal val="visible"/>
                                      </p:to>
                                    </p:set>
                                    <p:anim calcmode="lin" valueType="num">
                                      <p:cBhvr>
                                        <p:cTn id="13" dur="500" fill="hold"/>
                                        <p:tgtEl>
                                          <p:spTgt spid="3727365"/>
                                        </p:tgtEl>
                                        <p:attrNameLst>
                                          <p:attrName>ppt_w</p:attrName>
                                        </p:attrNameLst>
                                      </p:cBhvr>
                                      <p:tavLst>
                                        <p:tav tm="0">
                                          <p:val>
                                            <p:fltVal val="0"/>
                                          </p:val>
                                        </p:tav>
                                        <p:tav tm="100000">
                                          <p:val>
                                            <p:strVal val="#ppt_w"/>
                                          </p:val>
                                        </p:tav>
                                      </p:tavLst>
                                    </p:anim>
                                    <p:anim calcmode="lin" valueType="num">
                                      <p:cBhvr>
                                        <p:cTn id="14" dur="500" fill="hold"/>
                                        <p:tgtEl>
                                          <p:spTgt spid="3727365"/>
                                        </p:tgtEl>
                                        <p:attrNameLst>
                                          <p:attrName>ppt_h</p:attrName>
                                        </p:attrNameLst>
                                      </p:cBhvr>
                                      <p:tavLst>
                                        <p:tav tm="0">
                                          <p:val>
                                            <p:fltVal val="0"/>
                                          </p:val>
                                        </p:tav>
                                        <p:tav tm="100000">
                                          <p:val>
                                            <p:strVal val="#ppt_h"/>
                                          </p:val>
                                        </p:tav>
                                      </p:tavLst>
                                    </p:anim>
                                    <p:animEffect transition="in" filter="fade">
                                      <p:cBhvr>
                                        <p:cTn id="15" dur="500"/>
                                        <p:tgtEl>
                                          <p:spTgt spid="3727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0626" name="Rectangle 2"/>
          <p:cNvSpPr>
            <a:spLocks noGrp="1" noChangeArrowheads="1"/>
          </p:cNvSpPr>
          <p:nvPr>
            <p:ph type="title" idx="4294967295"/>
          </p:nvPr>
        </p:nvSpPr>
        <p:spPr/>
        <p:txBody>
          <a:bodyPr/>
          <a:lstStyle/>
          <a:p>
            <a:pPr eaLnBrk="1" hangingPunct="1">
              <a:defRPr/>
            </a:pPr>
            <a:r>
              <a:rPr lang="en-US"/>
              <a:t>Cross Series 12</a:t>
            </a:r>
          </a:p>
        </p:txBody>
      </p:sp>
      <p:pic>
        <p:nvPicPr>
          <p:cNvPr id="290818" name="Picture 3" descr="Cross 12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rot="20811724">
            <a:off x="1731274" y="5472719"/>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G</a:t>
            </a:r>
          </a:p>
        </p:txBody>
      </p:sp>
      <p:sp>
        <p:nvSpPr>
          <p:cNvPr id="6" name="Text Box 5"/>
          <p:cNvSpPr txBox="1">
            <a:spLocks noChangeArrowheads="1"/>
          </p:cNvSpPr>
          <p:nvPr/>
        </p:nvSpPr>
        <p:spPr bwMode="auto">
          <a:xfrm rot="763251">
            <a:off x="2489739" y="5716603"/>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7" name="Text Box 5"/>
          <p:cNvSpPr txBox="1">
            <a:spLocks noChangeArrowheads="1"/>
          </p:cNvSpPr>
          <p:nvPr/>
        </p:nvSpPr>
        <p:spPr bwMode="auto">
          <a:xfrm rot="20963682">
            <a:off x="3251739" y="5736508"/>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N</a:t>
            </a:r>
          </a:p>
        </p:txBody>
      </p:sp>
      <p:sp>
        <p:nvSpPr>
          <p:cNvPr id="8" name="Text Box 5"/>
          <p:cNvSpPr txBox="1">
            <a:spLocks noChangeArrowheads="1"/>
          </p:cNvSpPr>
          <p:nvPr/>
        </p:nvSpPr>
        <p:spPr bwMode="auto">
          <a:xfrm rot="763251">
            <a:off x="3911061" y="5468922"/>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E</a:t>
            </a:r>
          </a:p>
        </p:txBody>
      </p:sp>
      <p:sp>
        <p:nvSpPr>
          <p:cNvPr id="9" name="Text Box 5"/>
          <p:cNvSpPr txBox="1">
            <a:spLocks noChangeArrowheads="1"/>
          </p:cNvSpPr>
          <p:nvPr/>
        </p:nvSpPr>
        <p:spPr bwMode="auto">
          <a:xfrm rot="21136641">
            <a:off x="4566316" y="5621321"/>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0" name="Text Box 5"/>
          <p:cNvSpPr txBox="1">
            <a:spLocks noChangeArrowheads="1"/>
          </p:cNvSpPr>
          <p:nvPr/>
        </p:nvSpPr>
        <p:spPr bwMode="auto">
          <a:xfrm rot="763251">
            <a:off x="5311653" y="5446060"/>
            <a:ext cx="1060467"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I</a:t>
            </a:r>
          </a:p>
        </p:txBody>
      </p:sp>
      <p:sp>
        <p:nvSpPr>
          <p:cNvPr id="11" name="Text Box 5"/>
          <p:cNvSpPr txBox="1">
            <a:spLocks noChangeArrowheads="1"/>
          </p:cNvSpPr>
          <p:nvPr/>
        </p:nvSpPr>
        <p:spPr bwMode="auto">
          <a:xfrm rot="763251">
            <a:off x="5690138" y="5697521"/>
            <a:ext cx="1371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65100">
                    <a:schemeClr val="tx2">
                      <a:alpha val="75000"/>
                    </a:schemeClr>
                  </a:glow>
                </a:effectLst>
                <a:cs typeface="Arial" charset="0"/>
              </a:rPr>
              <a:t>S</a:t>
            </a:r>
          </a:p>
        </p:txBody>
      </p:sp>
      <p:sp>
        <p:nvSpPr>
          <p:cNvPr id="12" name="Text Box 5"/>
          <p:cNvSpPr txBox="1">
            <a:spLocks noChangeArrowheads="1"/>
          </p:cNvSpPr>
          <p:nvPr/>
        </p:nvSpPr>
        <p:spPr bwMode="auto">
          <a:xfrm>
            <a:off x="512074" y="2500919"/>
            <a:ext cx="3983726"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800" dirty="0">
                <a:effectLst>
                  <a:glow rad="165100">
                    <a:schemeClr val="tx2">
                      <a:alpha val="75000"/>
                    </a:schemeClr>
                  </a:glow>
                </a:effectLst>
                <a:cs typeface="Arial" charset="0"/>
              </a:rPr>
              <a:t>UNBELIEF</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1826" name="Rectangle 2"/>
          <p:cNvSpPr>
            <a:spLocks noGrp="1" noChangeArrowheads="1"/>
          </p:cNvSpPr>
          <p:nvPr>
            <p:ph type="title" idx="4294967295"/>
          </p:nvPr>
        </p:nvSpPr>
        <p:spPr/>
        <p:txBody>
          <a:bodyPr/>
          <a:lstStyle/>
          <a:p>
            <a:pPr eaLnBrk="1" hangingPunct="1">
              <a:defRPr/>
            </a:pPr>
            <a:r>
              <a:rPr lang="en-US" dirty="0"/>
              <a:t>Cross Series 10</a:t>
            </a:r>
          </a:p>
        </p:txBody>
      </p:sp>
      <p:pic>
        <p:nvPicPr>
          <p:cNvPr id="292866" name="Picture 3" descr="1-2-3 MISSILE CROSS SERIES layers 300 MASTER - NEW 00297-explo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pic>
        <p:nvPicPr>
          <p:cNvPr id="292868" name="Picture 5" descr="missileExplo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85800"/>
            <a:ext cx="7239000" cy="630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3886200" y="411480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7" name="Text Box 5"/>
          <p:cNvSpPr txBox="1">
            <a:spLocks noChangeArrowheads="1"/>
          </p:cNvSpPr>
          <p:nvPr/>
        </p:nvSpPr>
        <p:spPr bwMode="auto">
          <a:xfrm>
            <a:off x="2362200" y="39576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8" name="Text Box 5"/>
          <p:cNvSpPr txBox="1">
            <a:spLocks noChangeArrowheads="1"/>
          </p:cNvSpPr>
          <p:nvPr/>
        </p:nvSpPr>
        <p:spPr bwMode="auto">
          <a:xfrm>
            <a:off x="990600" y="47196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0" name="Text Box 5"/>
          <p:cNvSpPr txBox="1">
            <a:spLocks noChangeArrowheads="1"/>
          </p:cNvSpPr>
          <p:nvPr/>
        </p:nvSpPr>
        <p:spPr bwMode="auto">
          <a:xfrm>
            <a:off x="2514600" y="4972050"/>
            <a:ext cx="19050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1" name="Text Box 5"/>
          <p:cNvSpPr txBox="1">
            <a:spLocks noChangeArrowheads="1"/>
          </p:cNvSpPr>
          <p:nvPr/>
        </p:nvSpPr>
        <p:spPr bwMode="auto">
          <a:xfrm>
            <a:off x="3657600" y="565785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2306"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2307" name="Rectangle 3" hidden="1"/>
          <p:cNvSpPr>
            <a:spLocks noGrp="1" noChangeArrowheads="1"/>
          </p:cNvSpPr>
          <p:nvPr>
            <p:ph type="title"/>
          </p:nvPr>
        </p:nvSpPr>
        <p:spPr/>
        <p:txBody>
          <a:bodyPr/>
          <a:lstStyle/>
          <a:p>
            <a:pPr eaLnBrk="1" hangingPunct="1">
              <a:defRPr/>
            </a:pPr>
            <a:r>
              <a:rPr lang="en-US"/>
              <a:t>Observational Science 01160</a:t>
            </a:r>
          </a:p>
        </p:txBody>
      </p:sp>
      <p:sp>
        <p:nvSpPr>
          <p:cNvPr id="3682308" name="Text Box 4"/>
          <p:cNvSpPr txBox="1">
            <a:spLocks noChangeArrowheads="1"/>
          </p:cNvSpPr>
          <p:nvPr/>
        </p:nvSpPr>
        <p:spPr bwMode="auto">
          <a:xfrm>
            <a:off x="457200" y="228600"/>
            <a:ext cx="8382000" cy="1463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lnSpc>
                <a:spcPct val="75000"/>
              </a:lnSpc>
              <a:defRPr/>
            </a:pPr>
            <a:r>
              <a:rPr lang="en-US" sz="6000">
                <a:solidFill>
                  <a:srgbClr val="FFFF00"/>
                </a:solidFill>
                <a:cs typeface="Arial" charset="0"/>
              </a:rPr>
              <a:t>EXPERIMENTAL</a:t>
            </a:r>
          </a:p>
          <a:p>
            <a:pPr algn="r">
              <a:lnSpc>
                <a:spcPct val="75000"/>
              </a:lnSpc>
              <a:defRPr/>
            </a:pPr>
            <a:r>
              <a:rPr lang="en-US" sz="6000">
                <a:cs typeface="Arial" charset="0"/>
              </a:rPr>
              <a:t>SCIENCE</a:t>
            </a:r>
            <a:endParaRPr lang="en-US" sz="6000">
              <a:solidFill>
                <a:schemeClr val="tx1"/>
              </a:solidFill>
              <a:cs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6770"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02</a:t>
            </a:r>
          </a:p>
        </p:txBody>
      </p:sp>
      <p:sp>
        <p:nvSpPr>
          <p:cNvPr id="3616771" name="Rectangle 3" hidden="1"/>
          <p:cNvSpPr>
            <a:spLocks noGrp="1" noChangeArrowheads="1"/>
          </p:cNvSpPr>
          <p:nvPr>
            <p:ph type="title"/>
          </p:nvPr>
        </p:nvSpPr>
        <p:spPr/>
        <p:txBody>
          <a:bodyPr/>
          <a:lstStyle/>
          <a:p>
            <a:pPr eaLnBrk="1" hangingPunct="1">
              <a:defRPr/>
            </a:pPr>
            <a:r>
              <a:rPr lang="en-US"/>
              <a:t>02</a:t>
            </a:r>
          </a:p>
        </p:txBody>
      </p:sp>
      <p:pic>
        <p:nvPicPr>
          <p:cNvPr id="3616772" name="Picture 4" descr="MissileCrossSeries10"/>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7" name="Text Box 5"/>
          <p:cNvSpPr txBox="1">
            <a:spLocks noChangeArrowheads="1"/>
          </p:cNvSpPr>
          <p:nvPr/>
        </p:nvSpPr>
        <p:spPr bwMode="auto">
          <a:xfrm>
            <a:off x="4953000" y="4165600"/>
            <a:ext cx="2590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Tree>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8818"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04</a:t>
            </a:r>
          </a:p>
        </p:txBody>
      </p:sp>
      <p:sp>
        <p:nvSpPr>
          <p:cNvPr id="3618819" name="Rectangle 3" hidden="1"/>
          <p:cNvSpPr>
            <a:spLocks noGrp="1" noChangeArrowheads="1"/>
          </p:cNvSpPr>
          <p:nvPr>
            <p:ph type="title"/>
          </p:nvPr>
        </p:nvSpPr>
        <p:spPr/>
        <p:txBody>
          <a:bodyPr/>
          <a:lstStyle/>
          <a:p>
            <a:pPr eaLnBrk="1" hangingPunct="1">
              <a:defRPr/>
            </a:pPr>
            <a:r>
              <a:rPr lang="en-US"/>
              <a:t>04</a:t>
            </a:r>
          </a:p>
        </p:txBody>
      </p:sp>
      <p:pic>
        <p:nvPicPr>
          <p:cNvPr id="3618820" name="Picture 4" descr="MissileCrossSeries11b"/>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7" name="Text Box 5"/>
          <p:cNvSpPr txBox="1">
            <a:spLocks noChangeArrowheads="1"/>
          </p:cNvSpPr>
          <p:nvPr/>
        </p:nvSpPr>
        <p:spPr bwMode="auto">
          <a:xfrm>
            <a:off x="4953000" y="4165600"/>
            <a:ext cx="2590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8" name="Text Box 5"/>
          <p:cNvSpPr txBox="1">
            <a:spLocks noChangeArrowheads="1"/>
          </p:cNvSpPr>
          <p:nvPr/>
        </p:nvSpPr>
        <p:spPr bwMode="auto">
          <a:xfrm>
            <a:off x="2514600" y="198120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9" name="Text Box 5"/>
          <p:cNvSpPr txBox="1">
            <a:spLocks noChangeArrowheads="1"/>
          </p:cNvSpPr>
          <p:nvPr/>
        </p:nvSpPr>
        <p:spPr bwMode="auto">
          <a:xfrm>
            <a:off x="990600" y="18240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10" name="Text Box 5"/>
          <p:cNvSpPr txBox="1">
            <a:spLocks noChangeArrowheads="1"/>
          </p:cNvSpPr>
          <p:nvPr/>
        </p:nvSpPr>
        <p:spPr bwMode="auto">
          <a:xfrm>
            <a:off x="-381000" y="25860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1" name="Text Box 5"/>
          <p:cNvSpPr txBox="1">
            <a:spLocks noChangeArrowheads="1"/>
          </p:cNvSpPr>
          <p:nvPr/>
        </p:nvSpPr>
        <p:spPr bwMode="auto">
          <a:xfrm>
            <a:off x="1143000" y="2838450"/>
            <a:ext cx="19050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2" name="Text Box 5"/>
          <p:cNvSpPr txBox="1">
            <a:spLocks noChangeArrowheads="1"/>
          </p:cNvSpPr>
          <p:nvPr/>
        </p:nvSpPr>
        <p:spPr bwMode="auto">
          <a:xfrm>
            <a:off x="2286000" y="352425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0866"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07</a:t>
            </a:r>
          </a:p>
        </p:txBody>
      </p:sp>
      <p:sp>
        <p:nvSpPr>
          <p:cNvPr id="3620867" name="Rectangle 3" hidden="1"/>
          <p:cNvSpPr>
            <a:spLocks noGrp="1" noChangeArrowheads="1"/>
          </p:cNvSpPr>
          <p:nvPr>
            <p:ph type="title"/>
          </p:nvPr>
        </p:nvSpPr>
        <p:spPr/>
        <p:txBody>
          <a:bodyPr/>
          <a:lstStyle/>
          <a:p>
            <a:pPr eaLnBrk="1" hangingPunct="1">
              <a:defRPr/>
            </a:pPr>
            <a:r>
              <a:rPr lang="en-US"/>
              <a:t>07</a:t>
            </a:r>
          </a:p>
        </p:txBody>
      </p:sp>
      <p:pic>
        <p:nvPicPr>
          <p:cNvPr id="3620868" name="Picture 4" descr="MissileCrossSeries1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20869"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a:cs typeface="Arial" charset="0"/>
              </a:rPr>
              <a:t>GENESIS</a:t>
            </a:r>
          </a:p>
        </p:txBody>
      </p:sp>
      <p:sp>
        <p:nvSpPr>
          <p:cNvPr id="6" name="Text Box 2"/>
          <p:cNvSpPr txBox="1">
            <a:spLocks noChangeArrowheads="1"/>
          </p:cNvSpPr>
          <p:nvPr>
            <p:custDataLst>
              <p:tags r:id="rId2"/>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04</a:t>
            </a:r>
          </a:p>
        </p:txBody>
      </p:sp>
      <p:sp>
        <p:nvSpPr>
          <p:cNvPr id="7"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8" name="Text Box 5"/>
          <p:cNvSpPr txBox="1">
            <a:spLocks noChangeArrowheads="1"/>
          </p:cNvSpPr>
          <p:nvPr/>
        </p:nvSpPr>
        <p:spPr bwMode="auto">
          <a:xfrm>
            <a:off x="7239000" y="4165600"/>
            <a:ext cx="1828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9" name="Text Box 5"/>
          <p:cNvSpPr txBox="1">
            <a:spLocks noChangeArrowheads="1"/>
          </p:cNvSpPr>
          <p:nvPr/>
        </p:nvSpPr>
        <p:spPr bwMode="auto">
          <a:xfrm>
            <a:off x="2514600" y="198120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Age Dating Methods</a:t>
            </a:r>
          </a:p>
        </p:txBody>
      </p:sp>
      <p:sp>
        <p:nvSpPr>
          <p:cNvPr id="10" name="Text Box 5"/>
          <p:cNvSpPr txBox="1">
            <a:spLocks noChangeArrowheads="1"/>
          </p:cNvSpPr>
          <p:nvPr/>
        </p:nvSpPr>
        <p:spPr bwMode="auto">
          <a:xfrm>
            <a:off x="990600" y="18240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Evolution</a:t>
            </a:r>
          </a:p>
        </p:txBody>
      </p:sp>
      <p:sp>
        <p:nvSpPr>
          <p:cNvPr id="11" name="Text Box 5"/>
          <p:cNvSpPr txBox="1">
            <a:spLocks noChangeArrowheads="1"/>
          </p:cNvSpPr>
          <p:nvPr/>
        </p:nvSpPr>
        <p:spPr bwMode="auto">
          <a:xfrm>
            <a:off x="-381000" y="2586038"/>
            <a:ext cx="2133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err="1">
                <a:solidFill>
                  <a:schemeClr val="tx1"/>
                </a:solidFill>
                <a:latin typeface="Arial Rounded MT Bold"/>
                <a:cs typeface="Arial Rounded MT Bold"/>
              </a:rPr>
              <a:t>Apemen</a:t>
            </a:r>
            <a:endParaRPr lang="en-US" dirty="0">
              <a:solidFill>
                <a:schemeClr val="tx1"/>
              </a:solidFill>
              <a:latin typeface="Arial Rounded MT Bold"/>
              <a:cs typeface="Arial Rounded MT Bold"/>
            </a:endParaRPr>
          </a:p>
        </p:txBody>
      </p:sp>
      <p:sp>
        <p:nvSpPr>
          <p:cNvPr id="12" name="Text Box 5"/>
          <p:cNvSpPr txBox="1">
            <a:spLocks noChangeArrowheads="1"/>
          </p:cNvSpPr>
          <p:nvPr/>
        </p:nvSpPr>
        <p:spPr bwMode="auto">
          <a:xfrm>
            <a:off x="1143000" y="2838450"/>
            <a:ext cx="19050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Millions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of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years</a:t>
            </a:r>
          </a:p>
        </p:txBody>
      </p:sp>
      <p:sp>
        <p:nvSpPr>
          <p:cNvPr id="13" name="Text Box 5"/>
          <p:cNvSpPr txBox="1">
            <a:spLocks noChangeArrowheads="1"/>
          </p:cNvSpPr>
          <p:nvPr/>
        </p:nvSpPr>
        <p:spPr bwMode="auto">
          <a:xfrm>
            <a:off x="2286000" y="3524250"/>
            <a:ext cx="1676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1"/>
                </a:solidFill>
                <a:latin typeface="Arial Rounded MT Bold"/>
                <a:cs typeface="Arial Rounded MT Bold"/>
              </a:rPr>
              <a:t>No </a:t>
            </a:r>
            <a:br>
              <a:rPr lang="en-US" dirty="0">
                <a:solidFill>
                  <a:schemeClr val="tx1"/>
                </a:solidFill>
                <a:latin typeface="Arial Rounded MT Bold"/>
                <a:cs typeface="Arial Rounded MT Bold"/>
              </a:rPr>
            </a:br>
            <a:r>
              <a:rPr lang="en-US" dirty="0">
                <a:solidFill>
                  <a:schemeClr val="tx1"/>
                </a:solidFill>
                <a:latin typeface="Arial Rounded MT Bold"/>
                <a:cs typeface="Arial Rounded MT Bold"/>
              </a:rPr>
              <a:t>Global Flood</a:t>
            </a:r>
          </a:p>
        </p:txBody>
      </p:sp>
      <p:sp>
        <p:nvSpPr>
          <p:cNvPr id="14" name="Text Box 5"/>
          <p:cNvSpPr txBox="1">
            <a:spLocks noChangeArrowheads="1"/>
          </p:cNvSpPr>
          <p:nvPr/>
        </p:nvSpPr>
        <p:spPr bwMode="auto">
          <a:xfrm>
            <a:off x="6477000" y="1238250"/>
            <a:ext cx="18288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rgbClr val="FF0000"/>
                </a:solidFill>
                <a:cs typeface="Arial" charset="0"/>
              </a:rPr>
              <a:t>WARNING!</a:t>
            </a:r>
            <a:br>
              <a:rPr lang="en-US" dirty="0">
                <a:solidFill>
                  <a:srgbClr val="FF0000"/>
                </a:solidFill>
                <a:cs typeface="Arial" charset="0"/>
              </a:rPr>
            </a:br>
            <a:r>
              <a:rPr lang="en-US" dirty="0">
                <a:solidFill>
                  <a:srgbClr val="FF0000"/>
                </a:solidFill>
                <a:cs typeface="Arial" charset="0"/>
              </a:rPr>
              <a:t>WARNING!</a:t>
            </a:r>
            <a:br>
              <a:rPr lang="en-US" dirty="0">
                <a:solidFill>
                  <a:srgbClr val="FF0000"/>
                </a:solidFill>
                <a:cs typeface="Arial" charset="0"/>
              </a:rPr>
            </a:br>
            <a:r>
              <a:rPr lang="en-US" dirty="0">
                <a:solidFill>
                  <a:srgbClr val="FF0000"/>
                </a:solidFill>
                <a:cs typeface="Arial" charset="0"/>
              </a:rPr>
              <a:t>WARNING!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2914"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b="0">
                <a:solidFill>
                  <a:srgbClr val="272727"/>
                </a:solidFill>
                <a:cs typeface="Arial" charset="0"/>
              </a:rPr>
              <a:t>10</a:t>
            </a:r>
          </a:p>
        </p:txBody>
      </p:sp>
      <p:sp>
        <p:nvSpPr>
          <p:cNvPr id="3622915" name="Rectangle 3" hidden="1"/>
          <p:cNvSpPr>
            <a:spLocks noGrp="1" noChangeArrowheads="1"/>
          </p:cNvSpPr>
          <p:nvPr>
            <p:ph type="title"/>
          </p:nvPr>
        </p:nvSpPr>
        <p:spPr/>
        <p:txBody>
          <a:bodyPr/>
          <a:lstStyle/>
          <a:p>
            <a:pPr eaLnBrk="1" hangingPunct="1">
              <a:defRPr/>
            </a:pPr>
            <a:r>
              <a:rPr lang="en-US"/>
              <a:t>10</a:t>
            </a:r>
          </a:p>
        </p:txBody>
      </p:sp>
      <p:pic>
        <p:nvPicPr>
          <p:cNvPr id="3622916" name="Picture 4" descr="MissileCrossSeries13"/>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 name="Text Box 5"/>
          <p:cNvSpPr txBox="1">
            <a:spLocks noChangeArrowheads="1"/>
          </p:cNvSpPr>
          <p:nvPr/>
        </p:nvSpPr>
        <p:spPr bwMode="auto">
          <a:xfrm>
            <a:off x="7239000" y="4165600"/>
            <a:ext cx="1828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dirty="0">
                <a:solidFill>
                  <a:schemeClr val="tx2"/>
                </a:solidFill>
                <a:cs typeface="Arial" charset="0"/>
              </a:rPr>
              <a:t>CREATION</a:t>
            </a:r>
          </a:p>
          <a:p>
            <a:pPr algn="ctr">
              <a:spcBef>
                <a:spcPct val="50000"/>
              </a:spcBef>
              <a:defRPr/>
            </a:pPr>
            <a:r>
              <a:rPr lang="en-US" dirty="0">
                <a:solidFill>
                  <a:schemeClr val="tx2"/>
                </a:solidFill>
                <a:cs typeface="Arial" charset="0"/>
              </a:rPr>
              <a:t>MINISTRY</a:t>
            </a:r>
          </a:p>
        </p:txBody>
      </p:sp>
      <p:sp>
        <p:nvSpPr>
          <p:cNvPr id="7" name="Text Box 5"/>
          <p:cNvSpPr txBox="1">
            <a:spLocks noChangeArrowheads="1"/>
          </p:cNvSpPr>
          <p:nvPr/>
        </p:nvSpPr>
        <p:spPr bwMode="auto">
          <a:xfrm>
            <a:off x="1828800" y="5638800"/>
            <a:ext cx="64008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8000" dirty="0">
                <a:effectLst>
                  <a:glow rad="101600">
                    <a:srgbClr val="040808">
                      <a:alpha val="75000"/>
                    </a:srgbClr>
                  </a:glow>
                </a:effectLst>
                <a:cs typeface="Arial" charset="0"/>
              </a:rPr>
              <a:t>GENESIS</a:t>
            </a:r>
          </a:p>
        </p:txBody>
      </p:sp>
      <p:sp>
        <p:nvSpPr>
          <p:cNvPr id="8" name="Text Box 5"/>
          <p:cNvSpPr txBox="1">
            <a:spLocks noChangeArrowheads="1"/>
          </p:cNvSpPr>
          <p:nvPr/>
        </p:nvSpPr>
        <p:spPr bwMode="auto">
          <a:xfrm>
            <a:off x="5715000" y="368300"/>
            <a:ext cx="34290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dirty="0">
                <a:solidFill>
                  <a:schemeClr val="tx1"/>
                </a:solidFill>
                <a:latin typeface="Arial Rounded MT Bold"/>
                <a:cs typeface="Arial Rounded MT Bold"/>
              </a:rPr>
              <a:t>Come to Jesus! Come to the cross to be saved!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9410" name="Rectangle 2"/>
          <p:cNvSpPr>
            <a:spLocks noGrp="1" noChangeArrowheads="1"/>
          </p:cNvSpPr>
          <p:nvPr>
            <p:ph type="title"/>
          </p:nvPr>
        </p:nvSpPr>
        <p:spPr/>
        <p:txBody>
          <a:bodyPr/>
          <a:lstStyle/>
          <a:p>
            <a:pPr eaLnBrk="1" hangingPunct="1">
              <a:defRPr/>
            </a:pPr>
            <a:r>
              <a:rPr lang="en-US"/>
              <a:t>2 Corinthians 10:4-5 NAS</a:t>
            </a:r>
          </a:p>
        </p:txBody>
      </p:sp>
      <p:pic>
        <p:nvPicPr>
          <p:cNvPr id="3031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9412"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2 Corinthians 10:4-5</a:t>
            </a:r>
          </a:p>
        </p:txBody>
      </p:sp>
      <p:sp>
        <p:nvSpPr>
          <p:cNvPr id="3729413" name="Text Box 5"/>
          <p:cNvSpPr txBox="1">
            <a:spLocks noChangeArrowheads="1"/>
          </p:cNvSpPr>
          <p:nvPr/>
        </p:nvSpPr>
        <p:spPr bwMode="auto">
          <a:xfrm>
            <a:off x="914400" y="1541463"/>
            <a:ext cx="7315200" cy="4035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200">
                <a:cs typeface="Arial" charset="0"/>
              </a:rPr>
              <a:t>4.  For the weapons of </a:t>
            </a:r>
            <a:r>
              <a:rPr lang="en-US" sz="3200">
                <a:solidFill>
                  <a:srgbClr val="FFFF00"/>
                </a:solidFill>
                <a:cs typeface="Arial" charset="0"/>
              </a:rPr>
              <a:t>our warfare</a:t>
            </a:r>
            <a:r>
              <a:rPr lang="en-US" sz="3200">
                <a:cs typeface="Arial" charset="0"/>
              </a:rPr>
              <a:t> are not of the flesh, but divinely powerful for the destruction of fortresses.</a:t>
            </a:r>
          </a:p>
          <a:p>
            <a:pPr>
              <a:lnSpc>
                <a:spcPct val="90000"/>
              </a:lnSpc>
              <a:defRPr/>
            </a:pPr>
            <a:r>
              <a:rPr lang="en-US" sz="3200">
                <a:cs typeface="Arial" charset="0"/>
              </a:rPr>
              <a:t>5.  We are destroying </a:t>
            </a:r>
            <a:r>
              <a:rPr lang="en-US" sz="3200">
                <a:solidFill>
                  <a:srgbClr val="FFFF00"/>
                </a:solidFill>
                <a:cs typeface="Arial" charset="0"/>
              </a:rPr>
              <a:t>speculations</a:t>
            </a:r>
            <a:r>
              <a:rPr lang="en-US" sz="3200">
                <a:solidFill>
                  <a:srgbClr val="FF0000"/>
                </a:solidFill>
                <a:cs typeface="Arial" charset="0"/>
              </a:rPr>
              <a:t> </a:t>
            </a:r>
            <a:r>
              <a:rPr lang="en-US" sz="3200">
                <a:cs typeface="Arial" charset="0"/>
              </a:rPr>
              <a:t>and </a:t>
            </a:r>
            <a:r>
              <a:rPr lang="en-US" sz="3200">
                <a:solidFill>
                  <a:srgbClr val="FFFF00"/>
                </a:solidFill>
                <a:cs typeface="Arial" charset="0"/>
              </a:rPr>
              <a:t>every lofty thing raised up against the knowledge of God</a:t>
            </a:r>
            <a:r>
              <a:rPr lang="en-US" sz="3200">
                <a:cs typeface="Arial" charset="0"/>
              </a:rPr>
              <a:t>, and we are taking </a:t>
            </a:r>
            <a:r>
              <a:rPr lang="en-US" sz="3200">
                <a:solidFill>
                  <a:srgbClr val="FFFF00"/>
                </a:solidFill>
                <a:cs typeface="Arial" charset="0"/>
              </a:rPr>
              <a:t>every thought</a:t>
            </a:r>
            <a:r>
              <a:rPr lang="en-US" sz="3200">
                <a:cs typeface="Arial" charset="0"/>
              </a:rPr>
              <a:t> captive to the obedience of Christ.</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602" name="Rectangle 2"/>
          <p:cNvSpPr>
            <a:spLocks noGrp="1" noChangeArrowheads="1"/>
          </p:cNvSpPr>
          <p:nvPr>
            <p:ph type="title"/>
          </p:nvPr>
        </p:nvSpPr>
        <p:spPr/>
        <p:txBody>
          <a:bodyPr/>
          <a:lstStyle/>
          <a:p>
            <a:pPr eaLnBrk="1" hangingPunct="1">
              <a:defRPr/>
            </a:pPr>
            <a:r>
              <a:rPr lang="en-US"/>
              <a:t>Purple blank</a:t>
            </a:r>
          </a:p>
        </p:txBody>
      </p:sp>
      <p:pic>
        <p:nvPicPr>
          <p:cNvPr id="30976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097604" name="Text Box 4"/>
          <p:cNvSpPr txBox="1">
            <a:spLocks noChangeArrowheads="1"/>
          </p:cNvSpPr>
          <p:nvPr/>
        </p:nvSpPr>
        <p:spPr bwMode="auto">
          <a:xfrm>
            <a:off x="228600" y="381000"/>
            <a:ext cx="4419600" cy="50879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ja-JP" altLang="en-US" sz="3600" dirty="0">
                <a:latin typeface="Arial"/>
                <a:cs typeface="Arial" charset="0"/>
              </a:rPr>
              <a:t>“</a:t>
            </a:r>
            <a:r>
              <a:rPr lang="en-US" sz="3600" dirty="0">
                <a:cs typeface="Arial" charset="0"/>
              </a:rPr>
              <a:t>Today it is perhaps the Darwinian view of nature more than any other that is responsible for the agnostic and skeptical outlook of the twentieth century.</a:t>
            </a:r>
            <a:r>
              <a:rPr lang="ja-JP" altLang="en-US" sz="3600" dirty="0">
                <a:latin typeface="Arial"/>
                <a:cs typeface="Arial" charset="0"/>
              </a:rPr>
              <a:t>”</a:t>
            </a:r>
            <a:endParaRPr lang="en-US" sz="3600" dirty="0">
              <a:cs typeface="Arial" charset="0"/>
            </a:endParaRPr>
          </a:p>
        </p:txBody>
      </p:sp>
      <p:sp>
        <p:nvSpPr>
          <p:cNvPr id="3097605" name="Text Box 5"/>
          <p:cNvSpPr txBox="1">
            <a:spLocks noChangeArrowheads="1"/>
          </p:cNvSpPr>
          <p:nvPr/>
        </p:nvSpPr>
        <p:spPr bwMode="auto">
          <a:xfrm>
            <a:off x="914400" y="6035675"/>
            <a:ext cx="73914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dirty="0">
                <a:cs typeface="Arial" charset="0"/>
              </a:rPr>
              <a:t>Michael Denton, </a:t>
            </a:r>
            <a:r>
              <a:rPr lang="en-US" i="1" dirty="0">
                <a:cs typeface="Arial" charset="0"/>
              </a:rPr>
              <a:t>Evolution: A Theory in Crisis</a:t>
            </a:r>
            <a:r>
              <a:rPr lang="en-US" dirty="0">
                <a:cs typeface="Arial" charset="0"/>
              </a:rPr>
              <a:t> (London: Burnett Books, 1985), p. 358.</a:t>
            </a:r>
          </a:p>
        </p:txBody>
      </p:sp>
      <p:pic>
        <p:nvPicPr>
          <p:cNvPr id="305157" name="Picture 6" descr="Evolution Theory in Crisis"/>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52400"/>
            <a:ext cx="4191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626" name="Rectangle 2"/>
          <p:cNvSpPr>
            <a:spLocks noGrp="1" noChangeArrowheads="1"/>
          </p:cNvSpPr>
          <p:nvPr>
            <p:ph type="title"/>
          </p:nvPr>
        </p:nvSpPr>
        <p:spPr/>
        <p:txBody>
          <a:bodyPr/>
          <a:lstStyle/>
          <a:p>
            <a:pPr eaLnBrk="1" hangingPunct="1">
              <a:defRPr/>
            </a:pPr>
            <a:r>
              <a:rPr lang="en-US"/>
              <a:t>Purple blank</a:t>
            </a:r>
          </a:p>
        </p:txBody>
      </p:sp>
      <p:pic>
        <p:nvPicPr>
          <p:cNvPr id="30986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098628" name="Text Box 4"/>
          <p:cNvSpPr txBox="1">
            <a:spLocks noChangeArrowheads="1"/>
          </p:cNvSpPr>
          <p:nvPr/>
        </p:nvSpPr>
        <p:spPr bwMode="auto">
          <a:xfrm>
            <a:off x="3733800" y="631825"/>
            <a:ext cx="4724400" cy="96837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ja-JP" altLang="en-US" sz="3200">
                <a:latin typeface="Arial"/>
                <a:cs typeface="Arial" charset="0"/>
              </a:rPr>
              <a:t>“</a:t>
            </a:r>
            <a:r>
              <a:rPr lang="en-US" sz="3200">
                <a:cs typeface="Arial" charset="0"/>
              </a:rPr>
              <a:t>The [Darwinian] revolution began when </a:t>
            </a:r>
          </a:p>
        </p:txBody>
      </p:sp>
      <p:sp>
        <p:nvSpPr>
          <p:cNvPr id="3098629" name="Text Box 5"/>
          <p:cNvSpPr txBox="1">
            <a:spLocks noChangeArrowheads="1"/>
          </p:cNvSpPr>
          <p:nvPr/>
        </p:nvSpPr>
        <p:spPr bwMode="auto">
          <a:xfrm>
            <a:off x="838200" y="5410200"/>
            <a:ext cx="7391400" cy="822325"/>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a:cs typeface="Arial" charset="0"/>
              </a:rPr>
              <a:t>Ernst Mayr, </a:t>
            </a:r>
            <a:r>
              <a:rPr lang="ja-JP" altLang="en-US">
                <a:latin typeface="Arial"/>
                <a:cs typeface="Arial" charset="0"/>
              </a:rPr>
              <a:t>“</a:t>
            </a:r>
            <a:r>
              <a:rPr lang="en-US">
                <a:cs typeface="Arial" charset="0"/>
              </a:rPr>
              <a:t>The Nature of the Darwinian Revolution,</a:t>
            </a:r>
            <a:r>
              <a:rPr lang="ja-JP" altLang="en-US">
                <a:latin typeface="Arial"/>
                <a:cs typeface="Arial" charset="0"/>
              </a:rPr>
              <a:t>”</a:t>
            </a:r>
            <a:r>
              <a:rPr lang="en-US">
                <a:cs typeface="Arial" charset="0"/>
              </a:rPr>
              <a:t> </a:t>
            </a:r>
            <a:r>
              <a:rPr lang="en-US" i="1">
                <a:cs typeface="Arial" charset="0"/>
              </a:rPr>
              <a:t>Science</a:t>
            </a:r>
            <a:r>
              <a:rPr lang="en-US">
                <a:cs typeface="Arial" charset="0"/>
              </a:rPr>
              <a:t>, vol. 176 (2 June 1972), 988.</a:t>
            </a:r>
          </a:p>
        </p:txBody>
      </p:sp>
      <p:pic>
        <p:nvPicPr>
          <p:cNvPr id="307205" name="Picture 6" descr="Ernst May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762000"/>
            <a:ext cx="2819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8631" name="Text Box 7"/>
          <p:cNvSpPr txBox="1">
            <a:spLocks noChangeArrowheads="1"/>
          </p:cNvSpPr>
          <p:nvPr/>
        </p:nvSpPr>
        <p:spPr bwMode="auto">
          <a:xfrm>
            <a:off x="838200" y="3962400"/>
            <a:ext cx="7391400" cy="10668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cs typeface="Arial" charset="0"/>
              </a:rPr>
              <a:t>This finding was the snowball that started the whole avalanche.</a:t>
            </a:r>
            <a:r>
              <a:rPr lang="ja-JP" altLang="en-US" sz="3200">
                <a:latin typeface="Arial"/>
                <a:cs typeface="Arial" charset="0"/>
              </a:rPr>
              <a:t>”</a:t>
            </a:r>
            <a:endParaRPr lang="en-US" sz="3200">
              <a:cs typeface="Arial" charset="0"/>
            </a:endParaRPr>
          </a:p>
        </p:txBody>
      </p:sp>
      <p:sp>
        <p:nvSpPr>
          <p:cNvPr id="3098632" name="Text Box 8"/>
          <p:cNvSpPr txBox="1">
            <a:spLocks noChangeArrowheads="1"/>
          </p:cNvSpPr>
          <p:nvPr/>
        </p:nvSpPr>
        <p:spPr bwMode="auto">
          <a:xfrm>
            <a:off x="3733800" y="1509713"/>
            <a:ext cx="4953000" cy="2528887"/>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gradFill rotWithShape="1">
                  <a:gsLst>
                    <a:gs pos="0">
                      <a:schemeClr val="accent1">
                        <a:alpha val="60001"/>
                      </a:schemeClr>
                    </a:gs>
                    <a:gs pos="100000">
                      <a:srgbClr val="566869">
                        <a:alpha val="50000"/>
                      </a:srgbClr>
                    </a:gs>
                  </a:gsLst>
                  <a:path path="rect">
                    <a:fillToRect r="100000" b="100000"/>
                  </a:path>
                </a:gra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a:cs typeface="Arial" charset="0"/>
              </a:rPr>
              <a:t>it became obvious that the earth was very ancient rather than having been created only 6000 years ago.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98632"/>
                                        </p:tgtEl>
                                        <p:attrNameLst>
                                          <p:attrName>style.visibility</p:attrName>
                                        </p:attrNameLst>
                                      </p:cBhvr>
                                      <p:to>
                                        <p:strVal val="visible"/>
                                      </p:to>
                                    </p:set>
                                    <p:animEffect transition="in" filter="wipe(up)">
                                      <p:cBhvr>
                                        <p:cTn id="7" dur="500"/>
                                        <p:tgtEl>
                                          <p:spTgt spid="309863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98631"/>
                                        </p:tgtEl>
                                        <p:attrNameLst>
                                          <p:attrName>style.visibility</p:attrName>
                                        </p:attrNameLst>
                                      </p:cBhvr>
                                      <p:to>
                                        <p:strVal val="visible"/>
                                      </p:to>
                                    </p:set>
                                    <p:animEffect transition="in" filter="wipe(up)">
                                      <p:cBhvr>
                                        <p:cTn id="11" dur="500"/>
                                        <p:tgtEl>
                                          <p:spTgt spid="3098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631" grpId="0"/>
      <p:bldP spid="309863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058" name="Rectangle 2"/>
          <p:cNvSpPr>
            <a:spLocks noGrp="1" noChangeArrowheads="1"/>
          </p:cNvSpPr>
          <p:nvPr>
            <p:ph type="title"/>
          </p:nvPr>
        </p:nvSpPr>
        <p:spPr/>
        <p:txBody>
          <a:bodyPr/>
          <a:lstStyle/>
          <a:p>
            <a:pPr eaLnBrk="1" hangingPunct="1">
              <a:defRPr/>
            </a:pPr>
            <a:r>
              <a:rPr lang="en-US"/>
              <a:t>Psalm 40:4 &amp; Prov. 29:25 NAS</a:t>
            </a:r>
          </a:p>
        </p:txBody>
      </p:sp>
      <p:pic>
        <p:nvPicPr>
          <p:cNvPr id="3092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60" name="Text Box 4"/>
          <p:cNvSpPr txBox="1">
            <a:spLocks noChangeArrowheads="1"/>
          </p:cNvSpPr>
          <p:nvPr/>
        </p:nvSpPr>
        <p:spPr bwMode="auto">
          <a:xfrm>
            <a:off x="990600" y="1371600"/>
            <a:ext cx="7239000" cy="2062163"/>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3200" dirty="0">
                <a:cs typeface="Arial" charset="0"/>
              </a:rPr>
              <a:t>How blessed is the man who has made the L</a:t>
            </a:r>
            <a:r>
              <a:rPr lang="en-US" sz="2800" dirty="0">
                <a:cs typeface="Arial" charset="0"/>
              </a:rPr>
              <a:t>ORD</a:t>
            </a:r>
            <a:r>
              <a:rPr lang="en-US" sz="3200" dirty="0">
                <a:cs typeface="Arial" charset="0"/>
              </a:rPr>
              <a:t> his trust, and has not turned to the proud, nor to those who lapse into falsehood.</a:t>
            </a:r>
          </a:p>
        </p:txBody>
      </p:sp>
      <p:sp>
        <p:nvSpPr>
          <p:cNvPr id="2477061" name="Text Box 5"/>
          <p:cNvSpPr txBox="1">
            <a:spLocks noChangeArrowheads="1"/>
          </p:cNvSpPr>
          <p:nvPr/>
        </p:nvSpPr>
        <p:spPr bwMode="auto">
          <a:xfrm>
            <a:off x="0" y="533400"/>
            <a:ext cx="91440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Psalm 40:4</a:t>
            </a:r>
          </a:p>
        </p:txBody>
      </p:sp>
      <p:sp>
        <p:nvSpPr>
          <p:cNvPr id="2477062" name="Text Box 6"/>
          <p:cNvSpPr txBox="1">
            <a:spLocks noChangeArrowheads="1"/>
          </p:cNvSpPr>
          <p:nvPr/>
        </p:nvSpPr>
        <p:spPr bwMode="auto">
          <a:xfrm>
            <a:off x="1066800" y="4495800"/>
            <a:ext cx="6858000" cy="1570038"/>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200" dirty="0">
                <a:cs typeface="Arial" charset="0"/>
              </a:rPr>
              <a:t>The fear of man brings a snare, but he who trusts in the L</a:t>
            </a:r>
            <a:r>
              <a:rPr lang="en-US" sz="2800" dirty="0">
                <a:cs typeface="Arial" charset="0"/>
              </a:rPr>
              <a:t>ORD</a:t>
            </a:r>
            <a:r>
              <a:rPr lang="en-US" sz="3200" dirty="0">
                <a:cs typeface="Arial" charset="0"/>
              </a:rPr>
              <a:t> will be safe.</a:t>
            </a:r>
          </a:p>
        </p:txBody>
      </p:sp>
      <p:sp>
        <p:nvSpPr>
          <p:cNvPr id="2477063" name="Text Box 7"/>
          <p:cNvSpPr txBox="1">
            <a:spLocks noChangeArrowheads="1"/>
          </p:cNvSpPr>
          <p:nvPr/>
        </p:nvSpPr>
        <p:spPr bwMode="auto">
          <a:xfrm>
            <a:off x="0" y="3565525"/>
            <a:ext cx="91440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a:solidFill>
                  <a:srgbClr val="00FF00"/>
                </a:solidFill>
                <a:cs typeface="Arial" charset="0"/>
              </a:rPr>
              <a:t>Proverbs 29:25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3"/>
                                        </p:tgtEl>
                                        <p:attrNameLst>
                                          <p:attrName>style.visibility</p:attrName>
                                        </p:attrNameLst>
                                      </p:cBhvr>
                                      <p:to>
                                        <p:strVal val="visible"/>
                                      </p:to>
                                    </p:set>
                                    <p:anim calcmode="lin" valueType="num">
                                      <p:cBhvr>
                                        <p:cTn id="7" dur="500" fill="hold"/>
                                        <p:tgtEl>
                                          <p:spTgt spid="2477063"/>
                                        </p:tgtEl>
                                        <p:attrNameLst>
                                          <p:attrName>ppt_w</p:attrName>
                                        </p:attrNameLst>
                                      </p:cBhvr>
                                      <p:tavLst>
                                        <p:tav tm="0">
                                          <p:val>
                                            <p:fltVal val="0"/>
                                          </p:val>
                                        </p:tav>
                                        <p:tav tm="100000">
                                          <p:val>
                                            <p:strVal val="#ppt_w"/>
                                          </p:val>
                                        </p:tav>
                                      </p:tavLst>
                                    </p:anim>
                                    <p:anim calcmode="lin" valueType="num">
                                      <p:cBhvr>
                                        <p:cTn id="8" dur="500" fill="hold"/>
                                        <p:tgtEl>
                                          <p:spTgt spid="2477063"/>
                                        </p:tgtEl>
                                        <p:attrNameLst>
                                          <p:attrName>ppt_h</p:attrName>
                                        </p:attrNameLst>
                                      </p:cBhvr>
                                      <p:tavLst>
                                        <p:tav tm="0">
                                          <p:val>
                                            <p:fltVal val="0"/>
                                          </p:val>
                                        </p:tav>
                                        <p:tav tm="100000">
                                          <p:val>
                                            <p:strVal val="#ppt_h"/>
                                          </p:val>
                                        </p:tav>
                                      </p:tavLst>
                                    </p:anim>
                                    <p:animEffect transition="in" filter="fade">
                                      <p:cBhvr>
                                        <p:cTn id="9" dur="500"/>
                                        <p:tgtEl>
                                          <p:spTgt spid="247706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477062"/>
                                        </p:tgtEl>
                                        <p:attrNameLst>
                                          <p:attrName>style.visibility</p:attrName>
                                        </p:attrNameLst>
                                      </p:cBhvr>
                                      <p:to>
                                        <p:strVal val="visible"/>
                                      </p:to>
                                    </p:set>
                                    <p:anim calcmode="lin" valueType="num">
                                      <p:cBhvr>
                                        <p:cTn id="12" dur="500" fill="hold"/>
                                        <p:tgtEl>
                                          <p:spTgt spid="2477062"/>
                                        </p:tgtEl>
                                        <p:attrNameLst>
                                          <p:attrName>ppt_w</p:attrName>
                                        </p:attrNameLst>
                                      </p:cBhvr>
                                      <p:tavLst>
                                        <p:tav tm="0">
                                          <p:val>
                                            <p:fltVal val="0"/>
                                          </p:val>
                                        </p:tav>
                                        <p:tav tm="100000">
                                          <p:val>
                                            <p:strVal val="#ppt_w"/>
                                          </p:val>
                                        </p:tav>
                                      </p:tavLst>
                                    </p:anim>
                                    <p:anim calcmode="lin" valueType="num">
                                      <p:cBhvr>
                                        <p:cTn id="13" dur="500" fill="hold"/>
                                        <p:tgtEl>
                                          <p:spTgt spid="2477062"/>
                                        </p:tgtEl>
                                        <p:attrNameLst>
                                          <p:attrName>ppt_h</p:attrName>
                                        </p:attrNameLst>
                                      </p:cBhvr>
                                      <p:tavLst>
                                        <p:tav tm="0">
                                          <p:val>
                                            <p:fltVal val="0"/>
                                          </p:val>
                                        </p:tav>
                                        <p:tav tm="100000">
                                          <p:val>
                                            <p:strVal val="#ppt_h"/>
                                          </p:val>
                                        </p:tav>
                                      </p:tavLst>
                                    </p:anim>
                                    <p:animEffect transition="in" filter="fade">
                                      <p:cBhvr>
                                        <p:cTn id="14" dur="500"/>
                                        <p:tgtEl>
                                          <p:spTgt spid="247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2" grpId="0"/>
      <p:bldP spid="247706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62" name="Rectangle 2"/>
          <p:cNvSpPr>
            <a:spLocks noGrp="1" noChangeArrowheads="1"/>
          </p:cNvSpPr>
          <p:nvPr>
            <p:ph type="ctrTitle"/>
          </p:nvPr>
        </p:nvSpPr>
        <p:spPr/>
        <p:txBody>
          <a:bodyPr/>
          <a:lstStyle/>
          <a:p>
            <a:pPr eaLnBrk="1" hangingPunct="1">
              <a:defRPr/>
            </a:pPr>
            <a:r>
              <a:rPr lang="en-US"/>
              <a:t>Nailing Genesis 1-11 to church</a:t>
            </a:r>
          </a:p>
        </p:txBody>
      </p:sp>
      <p:pic>
        <p:nvPicPr>
          <p:cNvPr id="311298"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64" name="Text Box 4"/>
          <p:cNvSpPr txBox="1">
            <a:spLocks noChangeArrowheads="1"/>
          </p:cNvSpPr>
          <p:nvPr/>
        </p:nvSpPr>
        <p:spPr bwMode="auto">
          <a:xfrm>
            <a:off x="2797175" y="3375025"/>
            <a:ext cx="1143000" cy="4318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50000"/>
              </a:spcBef>
              <a:defRPr/>
            </a:pPr>
            <a:r>
              <a:rPr lang="en-US" sz="1400" b="0" dirty="0">
                <a:solidFill>
                  <a:srgbClr val="000000"/>
                </a:solidFill>
                <a:latin typeface="Futura Md BT" charset="0"/>
                <a:cs typeface="+mn-cs"/>
              </a:rPr>
              <a:t>GENESIS</a:t>
            </a:r>
            <a:br>
              <a:rPr lang="en-US" sz="1400" b="0" dirty="0">
                <a:solidFill>
                  <a:srgbClr val="000000"/>
                </a:solidFill>
                <a:latin typeface="Futura Md BT" charset="0"/>
                <a:cs typeface="+mn-cs"/>
              </a:rPr>
            </a:br>
            <a:r>
              <a:rPr lang="en-US" sz="1400" b="0" dirty="0">
                <a:solidFill>
                  <a:srgbClr val="000000"/>
                </a:solidFill>
                <a:latin typeface="Futura Md BT" charset="0"/>
                <a:cs typeface="+mn-cs"/>
              </a:rPr>
              <a:t>1-11</a:t>
            </a:r>
          </a:p>
        </p:txBody>
      </p:sp>
      <p:sp>
        <p:nvSpPr>
          <p:cNvPr id="3624965" name="Text Box 5"/>
          <p:cNvSpPr txBox="1">
            <a:spLocks noChangeArrowheads="1"/>
          </p:cNvSpPr>
          <p:nvPr/>
        </p:nvSpPr>
        <p:spPr bwMode="auto">
          <a:xfrm rot="20780517">
            <a:off x="4284663" y="5478463"/>
            <a:ext cx="3429000" cy="6445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80000"/>
              </a:lnSpc>
              <a:spcBef>
                <a:spcPct val="50000"/>
              </a:spcBef>
              <a:defRPr/>
            </a:pPr>
            <a:r>
              <a:rPr lang="en-US" b="0" dirty="0">
                <a:latin typeface="Futura Md BT" charset="0"/>
                <a:cs typeface="+mn-cs"/>
              </a:rPr>
              <a:t>MAN</a:t>
            </a:r>
            <a:r>
              <a:rPr lang="fr-FR" altLang="ja-JP" b="0" dirty="0">
                <a:latin typeface="Futura Md BT" charset="0"/>
                <a:cs typeface="+mn-cs"/>
              </a:rPr>
              <a:t>'</a:t>
            </a:r>
            <a:r>
              <a:rPr lang="en-US" b="0" dirty="0">
                <a:latin typeface="Futura Md BT" charset="0"/>
                <a:cs typeface="+mn-cs"/>
              </a:rPr>
              <a:t>S OPIONIONS</a:t>
            </a:r>
            <a:br>
              <a:rPr lang="en-US" b="0" dirty="0">
                <a:latin typeface="Futura Md BT" charset="0"/>
                <a:cs typeface="+mn-cs"/>
              </a:rPr>
            </a:br>
            <a:r>
              <a:rPr lang="en-US" sz="2000" b="0" dirty="0">
                <a:latin typeface="Futura Md BT" charset="0"/>
                <a:cs typeface="+mn-cs"/>
              </a:rPr>
              <a:t>MILLIONS OF YEARS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kern="1400" spc="-170" dirty="0">
                <a:solidFill>
                  <a:srgbClr val="000000"/>
                </a:solidFill>
                <a:latin typeface="Arial Narrow"/>
                <a:cs typeface="Arial Narrow"/>
              </a:rPr>
              <a:t>C</a:t>
            </a:r>
            <a:r>
              <a:rPr lang="en-US" sz="3600" kern="1400" spc="-170" dirty="0">
                <a:solidFill>
                  <a:srgbClr val="000000"/>
                </a:solidFill>
                <a:latin typeface="Arial Narrow"/>
                <a:cs typeface="Arial Narrow"/>
              </a:rPr>
              <a:t>ONSUMMATION</a:t>
            </a:r>
            <a:endParaRPr lang="en-US" sz="3200"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kern="1400" spc="-170" dirty="0">
                <a:solidFill>
                  <a:srgbClr val="000000"/>
                </a:solidFill>
                <a:latin typeface="Arial Narrow"/>
                <a:cs typeface="Arial Narrow"/>
              </a:rPr>
              <a:t>C</a:t>
            </a:r>
            <a:r>
              <a:rPr lang="en-US" sz="3600" kern="1400" spc="-170" dirty="0">
                <a:solidFill>
                  <a:srgbClr val="000000"/>
                </a:solidFill>
                <a:latin typeface="Arial Narrow"/>
                <a:cs typeface="Arial Narrow"/>
              </a:rPr>
              <a:t>REATION</a:t>
            </a:r>
            <a:endParaRPr lang="en-US" sz="3200" kern="1400" spc="-170" dirty="0">
              <a:solidFill>
                <a:srgbClr val="000000"/>
              </a:solidFill>
              <a:latin typeface="Arial Narrow"/>
              <a:cs typeface="Arial Narrow"/>
            </a:endParaRPr>
          </a:p>
        </p:txBody>
      </p:sp>
      <p:sp>
        <p:nvSpPr>
          <p:cNvPr id="42" name="TextBox 41"/>
          <p:cNvSpPr txBox="1"/>
          <p:nvPr/>
        </p:nvSpPr>
        <p:spPr>
          <a:xfrm>
            <a:off x="228600" y="0"/>
            <a:ext cx="4876801" cy="769938"/>
          </a:xfrm>
          <a:prstGeom prst="rect">
            <a:avLst/>
          </a:prstGeom>
          <a:noFill/>
        </p:spPr>
        <p:txBody>
          <a:bodyPr wrap="square">
            <a:spAutoFit/>
          </a:bodyPr>
          <a:lstStyle/>
          <a:p>
            <a:pPr algn="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kern="1400" spc="-170" dirty="0">
                <a:solidFill>
                  <a:srgbClr val="FFFFFF"/>
                </a:solidFill>
                <a:effectLst>
                  <a:outerShdw blurRad="50800" dist="76200" dir="2700000" algn="tl" rotWithShape="0">
                    <a:srgbClr val="000000"/>
                  </a:outerShdw>
                </a:effectLst>
                <a:latin typeface="Arial Narrow"/>
                <a:cs typeface="Arial Narrow"/>
              </a:rPr>
              <a:t>C</a:t>
            </a:r>
            <a:r>
              <a:rPr lang="en-US" sz="3600"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kern="1400" spc="-170" dirty="0">
              <a:solidFill>
                <a:srgbClr val="FFFFFF"/>
              </a:solidFill>
              <a:effectLst>
                <a:outerShdw blurRad="50800" dist="76200" dir="2700000" algn="tl" rotWithShape="0">
                  <a:srgbClr val="000000"/>
                </a:outerShdw>
              </a:effectLst>
              <a:latin typeface="Arial Narrow"/>
              <a:cs typeface="Arial Narrow"/>
            </a:endParaRPr>
          </a:p>
        </p:txBody>
      </p:sp>
    </p:spTree>
    <p:extLst>
      <p:ext uri="{BB962C8B-B14F-4D97-AF65-F5344CB8AC3E}">
        <p14:creationId xmlns:p14="http://schemas.microsoft.com/office/powerpoint/2010/main" val="60491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p:cTn id="43" dur="500" fill="hold"/>
                                        <p:tgtEl>
                                          <p:spTgt spid="43"/>
                                        </p:tgtEl>
                                        <p:attrNameLst>
                                          <p:attrName>ppt_w</p:attrName>
                                        </p:attrNameLst>
                                      </p:cBhvr>
                                      <p:tavLst>
                                        <p:tav tm="0">
                                          <p:val>
                                            <p:fltVal val="0"/>
                                          </p:val>
                                        </p:tav>
                                        <p:tav tm="100000">
                                          <p:val>
                                            <p:strVal val="#ppt_w"/>
                                          </p:val>
                                        </p:tav>
                                      </p:tavLst>
                                    </p:anim>
                                    <p:anim calcmode="lin" valueType="num">
                                      <p:cBhvr>
                                        <p:cTn id="44" dur="500" fill="hold"/>
                                        <p:tgtEl>
                                          <p:spTgt spid="43"/>
                                        </p:tgtEl>
                                        <p:attrNameLst>
                                          <p:attrName>ppt_h</p:attrName>
                                        </p:attrNameLst>
                                      </p:cBhvr>
                                      <p:tavLst>
                                        <p:tav tm="0">
                                          <p:val>
                                            <p:fltVal val="0"/>
                                          </p:val>
                                        </p:tav>
                                        <p:tav tm="100000">
                                          <p:val>
                                            <p:strVal val="#ppt_h"/>
                                          </p:val>
                                        </p:tav>
                                      </p:tavLst>
                                    </p:anim>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500" fill="hold"/>
                                        <p:tgtEl>
                                          <p:spTgt spid="38"/>
                                        </p:tgtEl>
                                        <p:attrNameLst>
                                          <p:attrName>ppt_w</p:attrName>
                                        </p:attrNameLst>
                                      </p:cBhvr>
                                      <p:tavLst>
                                        <p:tav tm="0">
                                          <p:val>
                                            <p:fltVal val="0"/>
                                          </p:val>
                                        </p:tav>
                                        <p:tav tm="100000">
                                          <p:val>
                                            <p:strVal val="#ppt_w"/>
                                          </p:val>
                                        </p:tav>
                                      </p:tavLst>
                                    </p:anim>
                                    <p:anim calcmode="lin" valueType="num">
                                      <p:cBhvr>
                                        <p:cTn id="75" dur="500" fill="hold"/>
                                        <p:tgtEl>
                                          <p:spTgt spid="38"/>
                                        </p:tgtEl>
                                        <p:attrNameLst>
                                          <p:attrName>ppt_h</p:attrName>
                                        </p:attrNameLst>
                                      </p:cBhvr>
                                      <p:tavLst>
                                        <p:tav tm="0">
                                          <p:val>
                                            <p:fltVal val="0"/>
                                          </p:val>
                                        </p:tav>
                                        <p:tav tm="100000">
                                          <p:val>
                                            <p:strVal val="#ppt_h"/>
                                          </p:val>
                                        </p:tav>
                                      </p:tavLst>
                                    </p:anim>
                                    <p:animEffect transition="in" filter="fade">
                                      <p:cBhvr>
                                        <p:cTn id="76" dur="500"/>
                                        <p:tgtEl>
                                          <p:spTgt spid="38"/>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500" fill="hold"/>
                                        <p:tgtEl>
                                          <p:spTgt spid="46"/>
                                        </p:tgtEl>
                                        <p:attrNameLst>
                                          <p:attrName>ppt_w</p:attrName>
                                        </p:attrNameLst>
                                      </p:cBhvr>
                                      <p:tavLst>
                                        <p:tav tm="0">
                                          <p:val>
                                            <p:fltVal val="0"/>
                                          </p:val>
                                        </p:tav>
                                        <p:tav tm="100000">
                                          <p:val>
                                            <p:strVal val="#ppt_w"/>
                                          </p:val>
                                        </p:tav>
                                      </p:tavLst>
                                    </p:anim>
                                    <p:anim calcmode="lin" valueType="num">
                                      <p:cBhvr>
                                        <p:cTn id="80" dur="500" fill="hold"/>
                                        <p:tgtEl>
                                          <p:spTgt spid="46"/>
                                        </p:tgtEl>
                                        <p:attrNameLst>
                                          <p:attrName>ppt_h</p:attrName>
                                        </p:attrNameLst>
                                      </p:cBhvr>
                                      <p:tavLst>
                                        <p:tav tm="0">
                                          <p:val>
                                            <p:fltVal val="0"/>
                                          </p:val>
                                        </p:tav>
                                        <p:tav tm="100000">
                                          <p:val>
                                            <p:strVal val="#ppt_h"/>
                                          </p:val>
                                        </p:tav>
                                      </p:tavLst>
                                    </p:anim>
                                    <p:animEffect transition="in" filter="fade">
                                      <p:cBhvr>
                                        <p:cTn id="81" dur="500"/>
                                        <p:tgtEl>
                                          <p:spTgt spid="4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684354" name="Rectangle 2"/>
          <p:cNvSpPr>
            <a:spLocks noGrp="1" noChangeArrowheads="1"/>
          </p:cNvSpPr>
          <p:nvPr>
            <p:ph type="title"/>
          </p:nvPr>
        </p:nvSpPr>
        <p:spPr>
          <a:xfrm>
            <a:off x="457200" y="-914400"/>
            <a:ext cx="8229600" cy="1143000"/>
          </a:xfrm>
        </p:spPr>
        <p:txBody>
          <a:bodyPr/>
          <a:lstStyle/>
          <a:p>
            <a:pPr eaLnBrk="1" hangingPunct="1">
              <a:defRPr/>
            </a:pPr>
            <a:r>
              <a:rPr lang="en-US" dirty="0">
                <a:solidFill>
                  <a:srgbClr val="663300"/>
                </a:solidFill>
              </a:rPr>
              <a:t>Origin science defined</a:t>
            </a:r>
          </a:p>
        </p:txBody>
      </p:sp>
      <p:sp>
        <p:nvSpPr>
          <p:cNvPr id="3684355" name="Text Box 3"/>
          <p:cNvSpPr txBox="1">
            <a:spLocks noChangeArrowheads="1"/>
          </p:cNvSpPr>
          <p:nvPr/>
        </p:nvSpPr>
        <p:spPr bwMode="auto">
          <a:xfrm>
            <a:off x="609600" y="893763"/>
            <a:ext cx="7924800" cy="4411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5000"/>
              </a:lnSpc>
              <a:defRPr/>
            </a:pPr>
            <a:r>
              <a:rPr lang="en-US" sz="5400" dirty="0">
                <a:solidFill>
                  <a:srgbClr val="FFFF00"/>
                </a:solidFill>
                <a:effectLst>
                  <a:outerShdw blurRad="38100" dist="38100" dir="2700000" algn="tl">
                    <a:srgbClr val="000000">
                      <a:alpha val="43137"/>
                    </a:srgbClr>
                  </a:outerShdw>
                </a:effectLst>
                <a:cs typeface="+mn-cs"/>
              </a:rPr>
              <a:t>ORIGIN</a:t>
            </a:r>
            <a:r>
              <a:rPr lang="en-US" sz="5400" dirty="0">
                <a:solidFill>
                  <a:schemeClr val="accent1"/>
                </a:solidFill>
                <a:effectLst>
                  <a:outerShdw blurRad="38100" dist="38100" dir="2700000" algn="tl">
                    <a:srgbClr val="000000">
                      <a:alpha val="43137"/>
                    </a:srgbClr>
                  </a:outerShdw>
                </a:effectLst>
                <a:cs typeface="+mn-cs"/>
              </a:rPr>
              <a:t> </a:t>
            </a:r>
            <a:r>
              <a:rPr lang="en-US" sz="5400" dirty="0">
                <a:effectLst>
                  <a:outerShdw blurRad="38100" dist="38100" dir="2700000" algn="tl">
                    <a:srgbClr val="000000">
                      <a:alpha val="43137"/>
                    </a:srgbClr>
                  </a:outerShdw>
                </a:effectLst>
                <a:cs typeface="+mn-cs"/>
              </a:rPr>
              <a:t>SCIENCE</a:t>
            </a:r>
          </a:p>
          <a:p>
            <a:pPr algn="ctr">
              <a:lnSpc>
                <a:spcPct val="95000"/>
              </a:lnSpc>
              <a:defRPr/>
            </a:pPr>
            <a:endParaRPr lang="en-US" sz="3200" dirty="0">
              <a:solidFill>
                <a:srgbClr val="663300"/>
              </a:solidFill>
              <a:effectLst>
                <a:outerShdw blurRad="38100" dist="38100" dir="2700000" algn="tl">
                  <a:srgbClr val="000000">
                    <a:alpha val="43137"/>
                  </a:srgbClr>
                </a:outerShdw>
              </a:effectLst>
              <a:cs typeface="+mn-cs"/>
            </a:endParaRPr>
          </a:p>
          <a:p>
            <a:pPr algn="ctr">
              <a:lnSpc>
                <a:spcPct val="95000"/>
              </a:lnSpc>
              <a:defRPr/>
            </a:pPr>
            <a:endParaRPr lang="en-US" sz="3200" dirty="0">
              <a:solidFill>
                <a:srgbClr val="663300"/>
              </a:solidFill>
              <a:effectLst>
                <a:outerShdw blurRad="38100" dist="38100" dir="2700000" algn="tl">
                  <a:srgbClr val="000000">
                    <a:alpha val="43137"/>
                  </a:srgbClr>
                </a:outerShdw>
              </a:effectLst>
              <a:cs typeface="+mn-cs"/>
            </a:endParaRPr>
          </a:p>
          <a:p>
            <a:pPr algn="ctr">
              <a:lnSpc>
                <a:spcPct val="95000"/>
              </a:lnSpc>
              <a:defRPr/>
            </a:pPr>
            <a:r>
              <a:rPr lang="en-US" sz="3600" dirty="0">
                <a:effectLst>
                  <a:outerShdw blurRad="38100" dist="38100" dir="2700000" algn="tl">
                    <a:srgbClr val="000000">
                      <a:alpha val="43137"/>
                    </a:srgbClr>
                  </a:outerShdw>
                </a:effectLst>
                <a:cs typeface="+mn-cs"/>
              </a:rPr>
              <a:t>The use of reliable, </a:t>
            </a:r>
            <a:r>
              <a:rPr lang="en-US" sz="3600" dirty="0">
                <a:solidFill>
                  <a:srgbClr val="FFFF00"/>
                </a:solidFill>
                <a:effectLst>
                  <a:outerShdw blurRad="38100" dist="38100" dir="2700000" algn="tl">
                    <a:srgbClr val="000000">
                      <a:alpha val="43137"/>
                    </a:srgbClr>
                  </a:outerShdw>
                </a:effectLst>
                <a:cs typeface="+mn-cs"/>
              </a:rPr>
              <a:t>eyewitness testimony</a:t>
            </a:r>
            <a:r>
              <a:rPr lang="en-US" sz="3600" dirty="0">
                <a:effectLst>
                  <a:outerShdw blurRad="38100" dist="38100" dir="2700000" algn="tl">
                    <a:srgbClr val="000000">
                      <a:alpha val="43137"/>
                    </a:srgbClr>
                  </a:outerShdw>
                </a:effectLst>
                <a:cs typeface="+mn-cs"/>
              </a:rPr>
              <a:t> (if available) and </a:t>
            </a:r>
            <a:r>
              <a:rPr lang="en-US" sz="3600" dirty="0">
                <a:solidFill>
                  <a:srgbClr val="FFFF00"/>
                </a:solidFill>
                <a:effectLst>
                  <a:outerShdw blurRad="38100" dist="38100" dir="2700000" algn="tl">
                    <a:srgbClr val="000000">
                      <a:alpha val="43137"/>
                    </a:srgbClr>
                  </a:outerShdw>
                </a:effectLst>
                <a:cs typeface="+mn-cs"/>
              </a:rPr>
              <a:t>circumstantial evidence</a:t>
            </a:r>
            <a:r>
              <a:rPr lang="en-US" sz="3600" dirty="0">
                <a:effectLst>
                  <a:outerShdw blurRad="38100" dist="38100" dir="2700000" algn="tl">
                    <a:srgbClr val="000000">
                      <a:alpha val="43137"/>
                    </a:srgbClr>
                  </a:outerShdw>
                </a:effectLst>
                <a:cs typeface="+mn-cs"/>
              </a:rPr>
              <a:t> to determine the cause(s) of some </a:t>
            </a:r>
            <a:r>
              <a:rPr lang="en-US" sz="3600" dirty="0">
                <a:solidFill>
                  <a:srgbClr val="FFFF00"/>
                </a:solidFill>
                <a:effectLst>
                  <a:outerShdw blurRad="38100" dist="38100" dir="2700000" algn="tl">
                    <a:srgbClr val="000000">
                      <a:alpha val="43137"/>
                    </a:srgbClr>
                  </a:outerShdw>
                </a:effectLst>
                <a:cs typeface="+mn-cs"/>
              </a:rPr>
              <a:t>past, unobservable, singular event</a:t>
            </a:r>
            <a:r>
              <a:rPr lang="en-US" sz="3600" dirty="0">
                <a:effectLst>
                  <a:outerShdw blurRad="38100" dist="38100" dir="2700000" algn="tl">
                    <a:srgbClr val="000000">
                      <a:alpha val="43137"/>
                    </a:srgbClr>
                  </a:outerShdw>
                </a:effectLst>
                <a:cs typeface="+mn-cs"/>
              </a:rPr>
              <a:t>.</a:t>
            </a:r>
          </a:p>
        </p:txBody>
      </p:sp>
      <p:sp>
        <p:nvSpPr>
          <p:cNvPr id="3684356" name="Text Box 4"/>
          <p:cNvSpPr txBox="1">
            <a:spLocks noChangeArrowheads="1"/>
          </p:cNvSpPr>
          <p:nvPr/>
        </p:nvSpPr>
        <p:spPr bwMode="auto">
          <a:xfrm>
            <a:off x="381000" y="1676400"/>
            <a:ext cx="8305800" cy="671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95000"/>
              </a:lnSpc>
              <a:defRPr/>
            </a:pPr>
            <a:r>
              <a:rPr lang="ja-JP" altLang="en-US" sz="4000">
                <a:solidFill>
                  <a:schemeClr val="accent1"/>
                </a:solidFill>
                <a:latin typeface="Arial"/>
                <a:cs typeface="+mn-cs"/>
              </a:rPr>
              <a:t>“</a:t>
            </a:r>
            <a:r>
              <a:rPr lang="en-US" sz="4000">
                <a:solidFill>
                  <a:schemeClr val="accent1"/>
                </a:solidFill>
                <a:cs typeface="+mn-cs"/>
              </a:rPr>
              <a:t>Legal-Historical Method</a:t>
            </a:r>
            <a:r>
              <a:rPr lang="ja-JP" altLang="en-US" sz="4000">
                <a:solidFill>
                  <a:schemeClr val="accent1"/>
                </a:solidFill>
                <a:latin typeface="Arial"/>
                <a:cs typeface="+mn-cs"/>
              </a:rPr>
              <a:t>”</a:t>
            </a:r>
            <a:endParaRPr lang="en-US" sz="4000">
              <a:solidFill>
                <a:schemeClr val="accent1"/>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84356"/>
                                        </p:tgtEl>
                                        <p:attrNameLst>
                                          <p:attrName>style.visibility</p:attrName>
                                        </p:attrNameLst>
                                      </p:cBhvr>
                                      <p:to>
                                        <p:strVal val="visible"/>
                                      </p:to>
                                    </p:set>
                                    <p:anim calcmode="lin" valueType="num">
                                      <p:cBhvr>
                                        <p:cTn id="7" dur="500" fill="hold"/>
                                        <p:tgtEl>
                                          <p:spTgt spid="3684356"/>
                                        </p:tgtEl>
                                        <p:attrNameLst>
                                          <p:attrName>ppt_w</p:attrName>
                                        </p:attrNameLst>
                                      </p:cBhvr>
                                      <p:tavLst>
                                        <p:tav tm="0">
                                          <p:val>
                                            <p:fltVal val="0"/>
                                          </p:val>
                                        </p:tav>
                                        <p:tav tm="100000">
                                          <p:val>
                                            <p:strVal val="#ppt_w"/>
                                          </p:val>
                                        </p:tav>
                                      </p:tavLst>
                                    </p:anim>
                                    <p:anim calcmode="lin" valueType="num">
                                      <p:cBhvr>
                                        <p:cTn id="8" dur="500" fill="hold"/>
                                        <p:tgtEl>
                                          <p:spTgt spid="3684356"/>
                                        </p:tgtEl>
                                        <p:attrNameLst>
                                          <p:attrName>ppt_h</p:attrName>
                                        </p:attrNameLst>
                                      </p:cBhvr>
                                      <p:tavLst>
                                        <p:tav tm="0">
                                          <p:val>
                                            <p:fltVal val="0"/>
                                          </p:val>
                                        </p:tav>
                                        <p:tav tm="100000">
                                          <p:val>
                                            <p:strVal val="#ppt_h"/>
                                          </p:val>
                                        </p:tav>
                                      </p:tavLst>
                                    </p:anim>
                                    <p:animEffect transition="in" filter="fade">
                                      <p:cBhvr>
                                        <p:cTn id="9" dur="500"/>
                                        <p:tgtEl>
                                          <p:spTgt spid="3684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84355">
                                            <p:txEl>
                                              <p:pRg st="3" end="3"/>
                                            </p:txEl>
                                          </p:spTgt>
                                        </p:tgtEl>
                                        <p:attrNameLst>
                                          <p:attrName>style.visibility</p:attrName>
                                        </p:attrNameLst>
                                      </p:cBhvr>
                                      <p:to>
                                        <p:strVal val="visible"/>
                                      </p:to>
                                    </p:set>
                                    <p:anim calcmode="lin" valueType="num">
                                      <p:cBhvr>
                                        <p:cTn id="14" dur="500" fill="hold"/>
                                        <p:tgtEl>
                                          <p:spTgt spid="368435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8435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84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435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6514" name="Rectangle 2"/>
          <p:cNvSpPr>
            <a:spLocks noGrp="1" noChangeArrowheads="1"/>
          </p:cNvSpPr>
          <p:nvPr>
            <p:ph type="title"/>
          </p:nvPr>
        </p:nvSpPr>
        <p:spPr/>
        <p:txBody>
          <a:bodyPr/>
          <a:lstStyle/>
          <a:p>
            <a:pPr eaLnBrk="1" hangingPunct="1">
              <a:defRPr/>
            </a:pPr>
            <a:r>
              <a:rPr lang="en-US">
                <a:solidFill>
                  <a:schemeClr val="tx1"/>
                </a:solidFill>
              </a:rPr>
              <a:t>Blank end</a:t>
            </a:r>
          </a:p>
        </p:txBody>
      </p:sp>
      <p:sp>
        <p:nvSpPr>
          <p:cNvPr id="2496515" name="Text Box 3"/>
          <p:cNvSpPr txBox="1">
            <a:spLocks noChangeArrowheads="1"/>
          </p:cNvSpPr>
          <p:nvPr/>
        </p:nvSpPr>
        <p:spPr bwMode="auto">
          <a:xfrm>
            <a:off x="457200" y="-1676400"/>
            <a:ext cx="8534400" cy="189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1700" dirty="0">
                <a:cs typeface="+mn-cs"/>
              </a:rPr>
              <a:t>END</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584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02"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403" name="Rectangle 3" hidden="1"/>
          <p:cNvSpPr>
            <a:spLocks noGrp="1" noChangeArrowheads="1"/>
          </p:cNvSpPr>
          <p:nvPr>
            <p:ph type="title"/>
          </p:nvPr>
        </p:nvSpPr>
        <p:spPr/>
        <p:txBody>
          <a:bodyPr/>
          <a:lstStyle/>
          <a:p>
            <a:pPr eaLnBrk="1" hangingPunct="1">
              <a:defRPr/>
            </a:pPr>
            <a:r>
              <a:rPr lang="en-US"/>
              <a:t>Historical Science painter 01159</a:t>
            </a:r>
          </a:p>
        </p:txBody>
      </p:sp>
      <p:sp>
        <p:nvSpPr>
          <p:cNvPr id="3686404" name="Text Box 4"/>
          <p:cNvSpPr txBox="1">
            <a:spLocks noChangeArrowheads="1"/>
          </p:cNvSpPr>
          <p:nvPr/>
        </p:nvSpPr>
        <p:spPr bwMode="auto">
          <a:xfrm>
            <a:off x="2971800" y="493713"/>
            <a:ext cx="5867400" cy="1600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lnSpc>
                <a:spcPct val="80000"/>
              </a:lnSpc>
              <a:defRPr/>
            </a:pPr>
            <a:r>
              <a:rPr lang="en-US" sz="6000" dirty="0">
                <a:solidFill>
                  <a:srgbClr val="FFFF00"/>
                </a:solidFill>
                <a:cs typeface="Arial" charset="0"/>
              </a:rPr>
              <a:t>HISTORICAL</a:t>
            </a:r>
          </a:p>
          <a:p>
            <a:pPr algn="r">
              <a:lnSpc>
                <a:spcPct val="80000"/>
              </a:lnSpc>
              <a:defRPr/>
            </a:pPr>
            <a:r>
              <a:rPr lang="en-US" sz="6000" dirty="0">
                <a:cs typeface="Arial" charset="0"/>
              </a:rPr>
              <a:t>SCIENCE</a:t>
            </a:r>
            <a:endParaRPr lang="en-US" sz="6000" dirty="0">
              <a:solidFill>
                <a:schemeClr val="tx1"/>
              </a:solidFill>
              <a:cs typeface="Arial"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9.xml><?xml version="1.0" encoding="utf-8"?>
<p:tagLst xmlns:a="http://schemas.openxmlformats.org/drawingml/2006/main" xmlns:r="http://schemas.openxmlformats.org/officeDocument/2006/relationships" xmlns:p="http://schemas.openxmlformats.org/presentationml/2006/main">
  <p:tag name="IIW_TYPE_CAPTION" val="Picture 2"/>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13402</TotalTime>
  <Words>4978</Words>
  <Application>Microsoft Macintosh PowerPoint</Application>
  <PresentationFormat>On-screen Show (4:3)</PresentationFormat>
  <Paragraphs>665</Paragraphs>
  <Slides>81</Slides>
  <Notes>79</Notes>
  <HiddenSlides>0</HiddenSlides>
  <MMClips>0</MMClips>
  <ScaleCrop>false</ScaleCrop>
  <HeadingPairs>
    <vt:vector size="6" baseType="variant">
      <vt:variant>
        <vt:lpstr>Fonts Used</vt:lpstr>
      </vt:variant>
      <vt:variant>
        <vt:i4>10</vt:i4>
      </vt:variant>
      <vt:variant>
        <vt:lpstr>Theme</vt:lpstr>
      </vt:variant>
      <vt:variant>
        <vt:i4>27</vt:i4>
      </vt:variant>
      <vt:variant>
        <vt:lpstr>Slide Titles</vt:lpstr>
      </vt:variant>
      <vt:variant>
        <vt:i4>81</vt:i4>
      </vt:variant>
    </vt:vector>
  </HeadingPairs>
  <TitlesOfParts>
    <vt:vector size="118" baseType="lpstr">
      <vt:lpstr>Arial</vt:lpstr>
      <vt:lpstr>Arial Black</vt:lpstr>
      <vt:lpstr>Arial Narrow</vt:lpstr>
      <vt:lpstr>Arial Rounded MT Bold</vt:lpstr>
      <vt:lpstr>Candara</vt:lpstr>
      <vt:lpstr>Futura Md BT</vt:lpstr>
      <vt:lpstr>Garamond</vt:lpstr>
      <vt:lpstr>Gill Sans</vt:lpstr>
      <vt:lpstr>Times New Roman</vt:lpstr>
      <vt:lpstr>Wingdings</vt:lpstr>
      <vt:lpstr>1_Default Design</vt:lpstr>
      <vt:lpstr>3_Default Design</vt:lpstr>
      <vt:lpstr>Stream</vt:lpstr>
      <vt:lpstr>2_Default Design</vt:lpstr>
      <vt:lpstr>20_Office Theme</vt:lpstr>
      <vt:lpstr>29_Office Theme</vt:lpstr>
      <vt:lpstr>33_Office Theme</vt:lpstr>
      <vt:lpstr>1_Office Theme</vt:lpstr>
      <vt:lpstr>26_Office Theme</vt:lpstr>
      <vt:lpstr>17_Office Theme</vt:lpstr>
      <vt:lpstr>41_Office Theme</vt:lpstr>
      <vt:lpstr>22_Office Theme</vt:lpstr>
      <vt:lpstr>39_Office Theme</vt:lpstr>
      <vt:lpstr>4_Office Theme</vt:lpstr>
      <vt:lpstr>2_Office Theme</vt:lpstr>
      <vt:lpstr>14_Office Theme</vt:lpstr>
      <vt:lpstr>21_Office Theme</vt:lpstr>
      <vt:lpstr>3_Custom Design</vt:lpstr>
      <vt:lpstr>7_Default Design</vt:lpstr>
      <vt:lpstr>8_Default Design</vt:lpstr>
      <vt:lpstr>9_Default Design</vt:lpstr>
      <vt:lpstr>Title &amp; Subtitle</vt:lpstr>
      <vt:lpstr>5_Default Design</vt:lpstr>
      <vt:lpstr>4_Default Design</vt:lpstr>
      <vt:lpstr>6_Default Design</vt:lpstr>
      <vt:lpstr>Orbit</vt:lpstr>
      <vt:lpstr>11_Default Design</vt:lpstr>
      <vt:lpstr>Geologic Timescale 00089</vt:lpstr>
      <vt:lpstr>Geologic Timescale 00089</vt:lpstr>
      <vt:lpstr>2 Corinthians 10:4-5 NAS</vt:lpstr>
      <vt:lpstr>Col. 2:8 NAS</vt:lpstr>
      <vt:lpstr>Operation vs Origin science</vt:lpstr>
      <vt:lpstr>Operation science defined</vt:lpstr>
      <vt:lpstr>Observational Science 01160</vt:lpstr>
      <vt:lpstr>Origin science defined</vt:lpstr>
      <vt:lpstr>Historical Science painter 01159</vt:lpstr>
      <vt:lpstr>Car—origin vs operation</vt:lpstr>
      <vt:lpstr>New Theories of earth history</vt:lpstr>
      <vt:lpstr>Purple blank</vt:lpstr>
      <vt:lpstr>Purple blank</vt:lpstr>
      <vt:lpstr>Nebular hypothesis</vt:lpstr>
      <vt:lpstr>Purple blank</vt:lpstr>
      <vt:lpstr>Purple blank</vt:lpstr>
      <vt:lpstr>Purple blank</vt:lpstr>
      <vt:lpstr>Purple blank</vt:lpstr>
      <vt:lpstr>Purple blank</vt:lpstr>
      <vt:lpstr>Purple blank</vt:lpstr>
      <vt:lpstr>Old-earth theories (1778-1833)</vt:lpstr>
      <vt:lpstr>Early 19C views of earth history new</vt:lpstr>
      <vt:lpstr>Purple blank</vt:lpstr>
      <vt:lpstr>Purple blank</vt:lpstr>
      <vt:lpstr>Purple blank</vt:lpstr>
      <vt:lpstr>Purple blank</vt:lpstr>
      <vt:lpstr>Purple blank</vt:lpstr>
      <vt:lpstr>Purple blank</vt:lpstr>
      <vt:lpstr>Purple blank</vt:lpstr>
      <vt:lpstr>Genesis &amp; Geology: 19C #1</vt:lpstr>
      <vt:lpstr>Genesis &amp; Geology: 19C #2</vt:lpstr>
      <vt:lpstr>The Real Nature of the Debate:</vt:lpstr>
      <vt:lpstr>Deism &amp; Atheism</vt:lpstr>
      <vt:lpstr>Old-earth theology (1778-1833)</vt:lpstr>
      <vt:lpstr>Hutton 1795—past history</vt:lpstr>
      <vt:lpstr>Hutton 1795—no global floods</vt:lpstr>
      <vt:lpstr>Present not key to past</vt:lpstr>
      <vt:lpstr>Revelation is key to past</vt:lpstr>
      <vt:lpstr>Early 19C views of earth history new</vt:lpstr>
      <vt:lpstr>Lyell 1832—geology without Bible</vt:lpstr>
      <vt:lpstr>Philosophical naturalism defined</vt:lpstr>
      <vt:lpstr>PowerPoint Presentation</vt:lpstr>
      <vt:lpstr>PowerPoint Presentation</vt:lpstr>
      <vt:lpstr>PowerPoint Presentation</vt:lpstr>
      <vt:lpstr>Operation vs Origin science</vt:lpstr>
      <vt:lpstr>Assumptions Facts-Interpretations astronomy</vt:lpstr>
      <vt:lpstr>I Tim. 6:20-21 NAS</vt:lpstr>
      <vt:lpstr>Spurgeon 1855—old-earth (gap) #1</vt:lpstr>
      <vt:lpstr>Spurgeon 1855—old-earth (gap) #1</vt:lpstr>
      <vt:lpstr>CI Scofield</vt:lpstr>
      <vt:lpstr>RA Torrey</vt:lpstr>
      <vt:lpstr>Presbyterian slippery slide</vt:lpstr>
      <vt:lpstr>Farewell to God</vt:lpstr>
      <vt:lpstr>Q 815 Templeton</vt:lpstr>
      <vt:lpstr>Presbyterian slippery slide</vt:lpstr>
      <vt:lpstr>Q872 Waltke 2001</vt:lpstr>
      <vt:lpstr>Cross Series 1</vt:lpstr>
      <vt:lpstr>Cross Series 1</vt:lpstr>
      <vt:lpstr>Cross Series 2</vt:lpstr>
      <vt:lpstr>Cross Series 6</vt:lpstr>
      <vt:lpstr>Cross Series 7</vt:lpstr>
      <vt:lpstr>Cross Series 8</vt:lpstr>
      <vt:lpstr>Psalm 11:3 NAS</vt:lpstr>
      <vt:lpstr>Cross Series 9</vt:lpstr>
      <vt:lpstr>Cross Series 11</vt:lpstr>
      <vt:lpstr>Has God said—museum NAS</vt:lpstr>
      <vt:lpstr>Has God said—museum NAS</vt:lpstr>
      <vt:lpstr>Cross Series 12</vt:lpstr>
      <vt:lpstr>Cross Series 10</vt:lpstr>
      <vt:lpstr>02</vt:lpstr>
      <vt:lpstr>04</vt:lpstr>
      <vt:lpstr>07</vt:lpstr>
      <vt:lpstr>10</vt:lpstr>
      <vt:lpstr>2 Corinthians 10:4-5 NAS</vt:lpstr>
      <vt:lpstr>Purple blank</vt:lpstr>
      <vt:lpstr>Purple blank</vt:lpstr>
      <vt:lpstr>Psalm 40:4 &amp; Prov. 29:25 NAS</vt:lpstr>
      <vt:lpstr>Nailing Genesis 1-11 to church</vt:lpstr>
      <vt:lpstr>PowerPoint Presentation</vt:lpstr>
      <vt:lpstr>Blank end</vt:lpstr>
      <vt:lpstr>Creation link at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Mortenson</dc:creator>
  <cp:lastModifiedBy>Rick Griffith</cp:lastModifiedBy>
  <cp:revision>407</cp:revision>
  <dcterms:created xsi:type="dcterms:W3CDTF">2002-07-03T13:57:31Z</dcterms:created>
  <dcterms:modified xsi:type="dcterms:W3CDTF">2023-01-16T00:24:16Z</dcterms:modified>
</cp:coreProperties>
</file>